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5"/>
  </p:notesMasterIdLst>
  <p:handoutMasterIdLst>
    <p:handoutMasterId r:id="rId46"/>
  </p:handoutMasterIdLst>
  <p:sldIdLst>
    <p:sldId id="386" r:id="rId2"/>
    <p:sldId id="387" r:id="rId3"/>
    <p:sldId id="388" r:id="rId4"/>
    <p:sldId id="389" r:id="rId5"/>
    <p:sldId id="390" r:id="rId6"/>
    <p:sldId id="438" r:id="rId7"/>
    <p:sldId id="392" r:id="rId8"/>
    <p:sldId id="393" r:id="rId9"/>
    <p:sldId id="436" r:id="rId10"/>
    <p:sldId id="437" r:id="rId11"/>
    <p:sldId id="394" r:id="rId12"/>
    <p:sldId id="395" r:id="rId13"/>
    <p:sldId id="403" r:id="rId14"/>
    <p:sldId id="396" r:id="rId15"/>
    <p:sldId id="397" r:id="rId16"/>
    <p:sldId id="398" r:id="rId17"/>
    <p:sldId id="399" r:id="rId18"/>
    <p:sldId id="404" r:id="rId19"/>
    <p:sldId id="418" r:id="rId20"/>
    <p:sldId id="419" r:id="rId21"/>
    <p:sldId id="432" r:id="rId22"/>
    <p:sldId id="433" r:id="rId23"/>
    <p:sldId id="420" r:id="rId24"/>
    <p:sldId id="405" r:id="rId25"/>
    <p:sldId id="406" r:id="rId26"/>
    <p:sldId id="407" r:id="rId27"/>
    <p:sldId id="408" r:id="rId28"/>
    <p:sldId id="409" r:id="rId29"/>
    <p:sldId id="410" r:id="rId30"/>
    <p:sldId id="411" r:id="rId31"/>
    <p:sldId id="412" r:id="rId32"/>
    <p:sldId id="413" r:id="rId33"/>
    <p:sldId id="422" r:id="rId34"/>
    <p:sldId id="424" r:id="rId35"/>
    <p:sldId id="425" r:id="rId36"/>
    <p:sldId id="414" r:id="rId37"/>
    <p:sldId id="415" r:id="rId38"/>
    <p:sldId id="416" r:id="rId39"/>
    <p:sldId id="417" r:id="rId40"/>
    <p:sldId id="434" r:id="rId41"/>
    <p:sldId id="430" r:id="rId42"/>
    <p:sldId id="426" r:id="rId43"/>
    <p:sldId id="427" r:id="rId44"/>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charset="0"/>
        <a:ea typeface="+mn-ea"/>
        <a:cs typeface="Arial" charset="0"/>
      </a:defRPr>
    </a:lvl1pPr>
    <a:lvl2pPr marL="457200" algn="l" rtl="0" fontAlgn="base">
      <a:spcBef>
        <a:spcPct val="0"/>
      </a:spcBef>
      <a:spcAft>
        <a:spcPct val="0"/>
      </a:spcAft>
      <a:defRPr kern="1200">
        <a:solidFill>
          <a:srgbClr val="FE9914"/>
        </a:solidFill>
        <a:latin typeface="Arial" charset="0"/>
        <a:ea typeface="+mn-ea"/>
        <a:cs typeface="Arial" charset="0"/>
      </a:defRPr>
    </a:lvl2pPr>
    <a:lvl3pPr marL="914400" algn="l" rtl="0" fontAlgn="base">
      <a:spcBef>
        <a:spcPct val="0"/>
      </a:spcBef>
      <a:spcAft>
        <a:spcPct val="0"/>
      </a:spcAft>
      <a:defRPr kern="1200">
        <a:solidFill>
          <a:srgbClr val="FE9914"/>
        </a:solidFill>
        <a:latin typeface="Arial" charset="0"/>
        <a:ea typeface="+mn-ea"/>
        <a:cs typeface="Arial" charset="0"/>
      </a:defRPr>
    </a:lvl3pPr>
    <a:lvl4pPr marL="1371600" algn="l" rtl="0" fontAlgn="base">
      <a:spcBef>
        <a:spcPct val="0"/>
      </a:spcBef>
      <a:spcAft>
        <a:spcPct val="0"/>
      </a:spcAft>
      <a:defRPr kern="1200">
        <a:solidFill>
          <a:srgbClr val="FE9914"/>
        </a:solidFill>
        <a:latin typeface="Arial" charset="0"/>
        <a:ea typeface="+mn-ea"/>
        <a:cs typeface="Arial" charset="0"/>
      </a:defRPr>
    </a:lvl4pPr>
    <a:lvl5pPr marL="1828800" algn="l" rtl="0" fontAlgn="base">
      <a:spcBef>
        <a:spcPct val="0"/>
      </a:spcBef>
      <a:spcAft>
        <a:spcPct val="0"/>
      </a:spcAft>
      <a:defRPr kern="1200">
        <a:solidFill>
          <a:srgbClr val="FE9914"/>
        </a:solidFill>
        <a:latin typeface="Arial" charset="0"/>
        <a:ea typeface="+mn-ea"/>
        <a:cs typeface="Arial" charset="0"/>
      </a:defRPr>
    </a:lvl5pPr>
    <a:lvl6pPr marL="2286000" algn="l" defTabSz="914400" rtl="0" eaLnBrk="1" latinLnBrk="0" hangingPunct="1">
      <a:defRPr kern="1200">
        <a:solidFill>
          <a:srgbClr val="FE9914"/>
        </a:solidFill>
        <a:latin typeface="Arial" charset="0"/>
        <a:ea typeface="+mn-ea"/>
        <a:cs typeface="Arial" charset="0"/>
      </a:defRPr>
    </a:lvl6pPr>
    <a:lvl7pPr marL="2743200" algn="l" defTabSz="914400" rtl="0" eaLnBrk="1" latinLnBrk="0" hangingPunct="1">
      <a:defRPr kern="1200">
        <a:solidFill>
          <a:srgbClr val="FE9914"/>
        </a:solidFill>
        <a:latin typeface="Arial" charset="0"/>
        <a:ea typeface="+mn-ea"/>
        <a:cs typeface="Arial" charset="0"/>
      </a:defRPr>
    </a:lvl7pPr>
    <a:lvl8pPr marL="3200400" algn="l" defTabSz="914400" rtl="0" eaLnBrk="1" latinLnBrk="0" hangingPunct="1">
      <a:defRPr kern="1200">
        <a:solidFill>
          <a:srgbClr val="FE9914"/>
        </a:solidFill>
        <a:latin typeface="Arial" charset="0"/>
        <a:ea typeface="+mn-ea"/>
        <a:cs typeface="Arial" charset="0"/>
      </a:defRPr>
    </a:lvl8pPr>
    <a:lvl9pPr marL="3657600" algn="l" defTabSz="914400" rtl="0" eaLnBrk="1" latinLnBrk="0" hangingPunct="1">
      <a:defRPr kern="1200">
        <a:solidFill>
          <a:srgbClr val="FE9914"/>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8"/>
    <a:srgbClr val="CA6602"/>
    <a:srgbClr val="6B6BC7"/>
    <a:srgbClr val="7274C0"/>
    <a:srgbClr val="747BBE"/>
    <a:srgbClr val="0000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79577" autoAdjust="0"/>
  </p:normalViewPr>
  <p:slideViewPr>
    <p:cSldViewPr>
      <p:cViewPr varScale="1">
        <p:scale>
          <a:sx n="43" d="100"/>
          <a:sy n="43"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54"/>
    </p:cViewPr>
  </p:sorterViewPr>
  <p:notesViewPr>
    <p:cSldViewPr>
      <p:cViewPr>
        <p:scale>
          <a:sx n="100" d="100"/>
          <a:sy n="100" d="100"/>
        </p:scale>
        <p:origin x="-198" y="570"/>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665" cy="496967"/>
          </a:xfrm>
          <a:prstGeom prst="rect">
            <a:avLst/>
          </a:prstGeom>
          <a:noFill/>
          <a:ln w="9525">
            <a:noFill/>
            <a:miter lim="800000"/>
            <a:headEnd/>
            <a:tailEnd/>
          </a:ln>
        </p:spPr>
        <p:txBody>
          <a:bodyPr vert="horz" wrap="square" lIns="91261" tIns="45631" rIns="91261" bIns="45631" numCol="1" anchor="t" anchorCtr="0" compatLnSpc="1">
            <a:prstTxWarp prst="textNoShape">
              <a:avLst/>
            </a:prstTxWarp>
          </a:bodyPr>
          <a:lstStyle>
            <a:lvl1pPr defTabSz="912083" eaLnBrk="0" hangingPunct="0">
              <a:spcBef>
                <a:spcPct val="20000"/>
              </a:spcBef>
              <a:defRPr sz="1200">
                <a:cs typeface="+mn-cs"/>
              </a:defRPr>
            </a:lvl1pPr>
          </a:lstStyle>
          <a:p>
            <a:pPr>
              <a:defRPr/>
            </a:pPr>
            <a:endParaRPr lang="en-GB"/>
          </a:p>
        </p:txBody>
      </p:sp>
      <p:sp>
        <p:nvSpPr>
          <p:cNvPr id="111619" name="Rectangle 3"/>
          <p:cNvSpPr>
            <a:spLocks noGrp="1" noChangeArrowheads="1"/>
          </p:cNvSpPr>
          <p:nvPr>
            <p:ph type="dt" sz="quarter" idx="1"/>
          </p:nvPr>
        </p:nvSpPr>
        <p:spPr bwMode="auto">
          <a:xfrm>
            <a:off x="3778423" y="0"/>
            <a:ext cx="2890665" cy="496967"/>
          </a:xfrm>
          <a:prstGeom prst="rect">
            <a:avLst/>
          </a:prstGeom>
          <a:noFill/>
          <a:ln w="9525">
            <a:noFill/>
            <a:miter lim="800000"/>
            <a:headEnd/>
            <a:tailEnd/>
          </a:ln>
        </p:spPr>
        <p:txBody>
          <a:bodyPr vert="horz" wrap="square" lIns="91261" tIns="45631" rIns="91261" bIns="45631" numCol="1" anchor="t" anchorCtr="0" compatLnSpc="1">
            <a:prstTxWarp prst="textNoShape">
              <a:avLst/>
            </a:prstTxWarp>
          </a:bodyPr>
          <a:lstStyle>
            <a:lvl1pPr algn="r" defTabSz="912083" eaLnBrk="0" hangingPunct="0">
              <a:spcBef>
                <a:spcPct val="20000"/>
              </a:spcBef>
              <a:defRPr sz="1200">
                <a:cs typeface="+mn-cs"/>
              </a:defRPr>
            </a:lvl1pPr>
          </a:lstStyle>
          <a:p>
            <a:pPr>
              <a:defRPr/>
            </a:pPr>
            <a:endParaRPr lang="en-GB"/>
          </a:p>
        </p:txBody>
      </p:sp>
      <p:sp>
        <p:nvSpPr>
          <p:cNvPr id="111620" name="Rectangle 4"/>
          <p:cNvSpPr>
            <a:spLocks noGrp="1" noChangeArrowheads="1"/>
          </p:cNvSpPr>
          <p:nvPr>
            <p:ph type="ftr" sz="quarter" idx="2"/>
          </p:nvPr>
        </p:nvSpPr>
        <p:spPr bwMode="auto">
          <a:xfrm>
            <a:off x="0" y="9431258"/>
            <a:ext cx="2890665" cy="496967"/>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defTabSz="912083" eaLnBrk="0" hangingPunct="0">
              <a:spcBef>
                <a:spcPct val="20000"/>
              </a:spcBef>
              <a:defRPr sz="1200">
                <a:cs typeface="+mn-cs"/>
              </a:defRPr>
            </a:lvl1pPr>
          </a:lstStyle>
          <a:p>
            <a:pPr>
              <a:defRPr/>
            </a:pPr>
            <a:endParaRPr lang="en-GB"/>
          </a:p>
        </p:txBody>
      </p:sp>
      <p:sp>
        <p:nvSpPr>
          <p:cNvPr id="111621" name="Rectangle 5"/>
          <p:cNvSpPr>
            <a:spLocks noGrp="1" noChangeArrowheads="1"/>
          </p:cNvSpPr>
          <p:nvPr>
            <p:ph type="sldNum" sz="quarter" idx="3"/>
          </p:nvPr>
        </p:nvSpPr>
        <p:spPr bwMode="auto">
          <a:xfrm>
            <a:off x="3778423" y="9431258"/>
            <a:ext cx="2890665" cy="496967"/>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algn="r" defTabSz="912083" eaLnBrk="0" hangingPunct="0">
              <a:spcBef>
                <a:spcPct val="20000"/>
              </a:spcBef>
              <a:defRPr sz="1200">
                <a:cs typeface="+mn-cs"/>
              </a:defRPr>
            </a:lvl1pPr>
          </a:lstStyle>
          <a:p>
            <a:pPr>
              <a:defRPr/>
            </a:pPr>
            <a:fld id="{07BB1142-9574-4853-92D9-332584BBF0A9}" type="slidenum">
              <a:rPr lang="en-GB"/>
              <a:pPr>
                <a:defRPr/>
              </a:pPr>
              <a:t>‹#›</a:t>
            </a:fld>
            <a:endParaRPr lang="en-GB"/>
          </a:p>
        </p:txBody>
      </p:sp>
    </p:spTree>
    <p:extLst>
      <p:ext uri="{BB962C8B-B14F-4D97-AF65-F5344CB8AC3E}">
        <p14:creationId xmlns:p14="http://schemas.microsoft.com/office/powerpoint/2010/main" val="381644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665" cy="496967"/>
          </a:xfrm>
          <a:prstGeom prst="rect">
            <a:avLst/>
          </a:prstGeom>
          <a:noFill/>
          <a:ln w="9525">
            <a:noFill/>
            <a:miter lim="800000"/>
            <a:headEnd/>
            <a:tailEnd/>
          </a:ln>
        </p:spPr>
        <p:txBody>
          <a:bodyPr vert="horz" wrap="square" lIns="91261" tIns="45631" rIns="91261" bIns="45631" numCol="1" anchor="t" anchorCtr="0" compatLnSpc="1">
            <a:prstTxWarp prst="textNoShape">
              <a:avLst/>
            </a:prstTxWarp>
          </a:bodyPr>
          <a:lstStyle>
            <a:lvl1pPr defTabSz="912083"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099" name="Rectangle 3"/>
          <p:cNvSpPr>
            <a:spLocks noGrp="1" noChangeArrowheads="1"/>
          </p:cNvSpPr>
          <p:nvPr>
            <p:ph type="dt" idx="1"/>
          </p:nvPr>
        </p:nvSpPr>
        <p:spPr bwMode="auto">
          <a:xfrm>
            <a:off x="3778423" y="0"/>
            <a:ext cx="2890665" cy="496967"/>
          </a:xfrm>
          <a:prstGeom prst="rect">
            <a:avLst/>
          </a:prstGeom>
          <a:noFill/>
          <a:ln w="9525">
            <a:noFill/>
            <a:miter lim="800000"/>
            <a:headEnd/>
            <a:tailEnd/>
          </a:ln>
        </p:spPr>
        <p:txBody>
          <a:bodyPr vert="horz" wrap="square" lIns="91261" tIns="45631" rIns="91261" bIns="45631" numCol="1" anchor="t" anchorCtr="0" compatLnSpc="1">
            <a:prstTxWarp prst="textNoShape">
              <a:avLst/>
            </a:prstTxWarp>
          </a:bodyPr>
          <a:lstStyle>
            <a:lvl1pPr algn="r" defTabSz="912083"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14340"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873" y="4715629"/>
            <a:ext cx="4887342" cy="4467939"/>
          </a:xfrm>
          <a:prstGeom prst="rect">
            <a:avLst/>
          </a:prstGeom>
          <a:noFill/>
          <a:ln w="9525">
            <a:noFill/>
            <a:miter lim="800000"/>
            <a:headEnd/>
            <a:tailEnd/>
          </a:ln>
        </p:spPr>
        <p:txBody>
          <a:bodyPr vert="horz" wrap="square" lIns="91261" tIns="45631" rIns="91261" bIns="45631"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258"/>
            <a:ext cx="2890665" cy="496967"/>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defTabSz="912083"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103" name="Rectangle 7"/>
          <p:cNvSpPr>
            <a:spLocks noGrp="1" noChangeArrowheads="1"/>
          </p:cNvSpPr>
          <p:nvPr>
            <p:ph type="sldNum" sz="quarter" idx="5"/>
          </p:nvPr>
        </p:nvSpPr>
        <p:spPr bwMode="auto">
          <a:xfrm>
            <a:off x="3778423" y="9431258"/>
            <a:ext cx="2890665" cy="496967"/>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algn="r" defTabSz="912083" eaLnBrk="0" hangingPunct="0">
              <a:spcBef>
                <a:spcPct val="0"/>
              </a:spcBef>
              <a:defRPr sz="1200">
                <a:solidFill>
                  <a:schemeClr val="tx1"/>
                </a:solidFill>
                <a:latin typeface="Times" pitchFamily="18" charset="0"/>
                <a:cs typeface="+mn-cs"/>
              </a:defRPr>
            </a:lvl1pPr>
          </a:lstStyle>
          <a:p>
            <a:pPr>
              <a:defRPr/>
            </a:pPr>
            <a:fld id="{C1E86A99-A0CE-4996-BC34-F75CFC9526C6}" type="slidenum">
              <a:rPr lang="en-GB" altLang="en-GB"/>
              <a:pPr>
                <a:defRPr/>
              </a:pPr>
              <a:t>‹#›</a:t>
            </a:fld>
            <a:endParaRPr lang="en-GB" altLang="en-GB"/>
          </a:p>
        </p:txBody>
      </p:sp>
    </p:spTree>
    <p:extLst>
      <p:ext uri="{BB962C8B-B14F-4D97-AF65-F5344CB8AC3E}">
        <p14:creationId xmlns:p14="http://schemas.microsoft.com/office/powerpoint/2010/main" val="1786847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defTabSz="911225"/>
            <a:fld id="{8127CBCD-3D7E-4A8F-A6EE-8FAB4F63D6F0}" type="slidenum">
              <a:rPr lang="en-GB" altLang="en-GB" smtClean="0">
                <a:latin typeface="Times"/>
                <a:cs typeface="Arial" charset="0"/>
              </a:rPr>
              <a:pPr defTabSz="911225"/>
              <a:t>1</a:t>
            </a:fld>
            <a:endParaRPr lang="en-GB" altLang="en-GB" smtClean="0">
              <a:latin typeface="Times"/>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66598" y="4715629"/>
            <a:ext cx="5335893" cy="4467939"/>
          </a:xfrm>
          <a:noFill/>
          <a:ln/>
        </p:spPr>
        <p:txBody>
          <a:bodyPr/>
          <a:lstStyle/>
          <a:p>
            <a:r>
              <a:rPr lang="en-GB" smtClean="0">
                <a:latin typeface="Times"/>
              </a:rPr>
              <a:t>- Switch off monitors and mobile phones please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marL="0" lvl="4" defTabSz="919163">
              <a:buFontTx/>
              <a:buChar char="•"/>
            </a:pPr>
            <a:r>
              <a:rPr lang="en-GB" smtClean="0">
                <a:latin typeface="Calibri" pitchFamily="34" charset="0"/>
              </a:rPr>
              <a:t>Common knowledge – you don’t have to reference readily known facts e.g. the president of the US is Barack Obama.  Common knowledge is different to different people – if in doubt reference.</a:t>
            </a:r>
          </a:p>
          <a:p>
            <a:pPr defTabSz="919163">
              <a:buFontTx/>
              <a:buChar char="•"/>
            </a:pPr>
            <a:r>
              <a:rPr lang="en-GB" smtClean="0">
                <a:latin typeface="Times"/>
              </a:rPr>
              <a:t>Concealing sources – even if it was in the previous paragraph you need to reference it each time you use a source, your source must be clear </a:t>
            </a:r>
          </a:p>
          <a:p>
            <a:pPr defTabSz="919163">
              <a:buFontTx/>
              <a:buChar char="•"/>
            </a:pPr>
            <a:r>
              <a:rPr lang="en-GB" smtClean="0">
                <a:solidFill>
                  <a:schemeClr val="accent2"/>
                </a:solidFill>
                <a:latin typeface="Times"/>
              </a:rPr>
              <a:t>Not using the same essay for different lecturers or not submitting the same essay if re-sitting. This should be fairly clear but did you know that if you use material from a previous assignment you must reference it appropriately even though it was your own work otherwise it is self plagiarism.  If you ask your tutors they will say that they have to reference themselves.</a:t>
            </a:r>
            <a:endParaRPr lang="en-GB" smtClean="0">
              <a:latin typeface="Times"/>
            </a:endParaRPr>
          </a:p>
        </p:txBody>
      </p:sp>
      <p:sp>
        <p:nvSpPr>
          <p:cNvPr id="35843" name="Slide Number Placeholder 3"/>
          <p:cNvSpPr>
            <a:spLocks noGrp="1"/>
          </p:cNvSpPr>
          <p:nvPr>
            <p:ph type="sldNum" sz="quarter" idx="5"/>
          </p:nvPr>
        </p:nvSpPr>
        <p:spPr>
          <a:noFill/>
        </p:spPr>
        <p:txBody>
          <a:bodyPr/>
          <a:lstStyle/>
          <a:p>
            <a:pPr defTabSz="911225"/>
            <a:fld id="{78FD1C05-12A9-4E33-AD35-2A5C50AF2787}" type="slidenum">
              <a:rPr lang="en-GB" altLang="en-GB" smtClean="0">
                <a:latin typeface="Times"/>
                <a:cs typeface="Arial" charset="0"/>
              </a:rPr>
              <a:pPr defTabSz="911225"/>
              <a:t>12</a:t>
            </a:fld>
            <a:endParaRPr lang="en-GB" altLang="en-GB" smtClean="0">
              <a:latin typeface="Tim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defTabSz="919163"/>
            <a:r>
              <a:rPr lang="en-GB" smtClean="0">
                <a:latin typeface="Times"/>
              </a:rPr>
              <a:t>Self plagiarism – subject of a recent Lancet editorial which spoke out against it as deception.   Using </a:t>
            </a:r>
            <a:r>
              <a:rPr lang="en-GB" smtClean="0">
                <a:solidFill>
                  <a:schemeClr val="accent2"/>
                </a:solidFill>
                <a:latin typeface="Times"/>
              </a:rPr>
              <a:t>the same essay for different lecturers or submit the same essay if re-sitting is obviously cheating but it’s also considered plagiarism.  If you use material from a previous assignment you must reference it appropriately even though it was your own work otherwise it is self plagiarism.  If you ask your tutors they will say that they have to reference themselves in their work.</a:t>
            </a:r>
            <a:endParaRPr lang="en-GB" smtClean="0">
              <a:latin typeface="Times"/>
            </a:endParaRPr>
          </a:p>
          <a:p>
            <a:pPr defTabSz="919163"/>
            <a:endParaRPr lang="en-GB" smtClean="0">
              <a:latin typeface="Times"/>
            </a:endParaRPr>
          </a:p>
        </p:txBody>
      </p:sp>
      <p:sp>
        <p:nvSpPr>
          <p:cNvPr id="37891" name="Slide Number Placeholder 3"/>
          <p:cNvSpPr>
            <a:spLocks noGrp="1"/>
          </p:cNvSpPr>
          <p:nvPr>
            <p:ph type="sldNum" sz="quarter" idx="5"/>
          </p:nvPr>
        </p:nvSpPr>
        <p:spPr>
          <a:noFill/>
        </p:spPr>
        <p:txBody>
          <a:bodyPr/>
          <a:lstStyle/>
          <a:p>
            <a:pPr defTabSz="911225"/>
            <a:fld id="{8FF2A66A-8522-4A8B-9D19-951DEFBDCDC4}" type="slidenum">
              <a:rPr lang="en-GB" altLang="en-GB" smtClean="0">
                <a:latin typeface="Times"/>
                <a:cs typeface="Arial" charset="0"/>
              </a:rPr>
              <a:pPr defTabSz="911225"/>
              <a:t>13</a:t>
            </a:fld>
            <a:endParaRPr lang="en-GB" altLang="en-GB" smtClean="0">
              <a:latin typeface="Time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pPr defTabSz="911225"/>
            <a:fld id="{D08B0894-A640-4C9E-B343-77ACE0D02763}" type="slidenum">
              <a:rPr lang="en-GB" altLang="en-GB" smtClean="0">
                <a:latin typeface="Times"/>
                <a:cs typeface="Arial" charset="0"/>
              </a:rPr>
              <a:pPr defTabSz="911225"/>
              <a:t>14</a:t>
            </a:fld>
            <a:endParaRPr lang="en-GB" altLang="en-GB" smtClean="0">
              <a:latin typeface="Times"/>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66598" y="4715629"/>
            <a:ext cx="5335893" cy="4467939"/>
          </a:xfrm>
          <a:noFill/>
          <a:ln/>
        </p:spPr>
        <p:txBody>
          <a:bodyPr/>
          <a:lstStyle/>
          <a:p>
            <a:r>
              <a:rPr lang="en-GB" smtClean="0">
                <a:latin typeface="Times"/>
              </a:rPr>
              <a:t>Anti-plagiarism plan - do plenty of reading, make notes on where you found useful information, and reference your work carefully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11225"/>
            <a:fld id="{F308453E-2494-4DE6-9B63-CDEA2F959EA1}" type="slidenum">
              <a:rPr lang="en-GB" altLang="en-GB" smtClean="0">
                <a:latin typeface="Times"/>
                <a:cs typeface="Arial" charset="0"/>
              </a:rPr>
              <a:pPr defTabSz="911225"/>
              <a:t>15</a:t>
            </a:fld>
            <a:endParaRPr lang="en-GB" altLang="en-GB" smtClean="0">
              <a:latin typeface="Times"/>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66598" y="4715629"/>
            <a:ext cx="5335893" cy="4467939"/>
          </a:xfrm>
          <a:noFill/>
          <a:ln/>
        </p:spPr>
        <p:txBody>
          <a:bodyPr/>
          <a:lstStyle/>
          <a:p>
            <a:r>
              <a:rPr lang="en-GB" smtClean="0">
                <a:latin typeface="Times"/>
              </a:rPr>
              <a:t>Remember to always try and paraphrase any information you have read, it shows your tutor that you have understood what you have read. </a:t>
            </a:r>
          </a:p>
          <a:p>
            <a:r>
              <a:rPr lang="en-GB" smtClean="0">
                <a:latin typeface="Times"/>
              </a:rPr>
              <a:t>You are still using someone else’s ideas even when you put them into your own words, so you must still cite the source you got them from.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xfrm>
            <a:off x="666598" y="4715629"/>
            <a:ext cx="5335893" cy="4467939"/>
          </a:xfrm>
          <a:noFill/>
          <a:ln/>
        </p:spPr>
        <p:txBody>
          <a:bodyPr/>
          <a:lstStyle/>
          <a:p>
            <a:r>
              <a:rPr lang="en-GB" smtClean="0">
                <a:latin typeface="Times"/>
              </a:rPr>
              <a:t>Here is an example of a direct quote within a sentence.  Tutors prefer you to paraphrase but if you can’t say it any better than it has already been said it is fine to use a quotation.  Keep it as short as you can while still supporting your point.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11225"/>
            <a:fld id="{A4E4F9B4-FEEA-42AF-9E22-AFC8CA85E264}" type="slidenum">
              <a:rPr lang="en-GB" altLang="en-GB" smtClean="0">
                <a:latin typeface="Times"/>
                <a:cs typeface="Arial" charset="0"/>
              </a:rPr>
              <a:pPr defTabSz="911225"/>
              <a:t>17</a:t>
            </a:fld>
            <a:endParaRPr lang="en-GB" altLang="en-GB" smtClean="0">
              <a:latin typeface="Times"/>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666598" y="4715629"/>
            <a:ext cx="5335893" cy="4467939"/>
          </a:xfrm>
          <a:noFill/>
          <a:ln/>
        </p:spPr>
        <p:txBody>
          <a:bodyPr/>
          <a:lstStyle/>
          <a:p>
            <a:r>
              <a:rPr lang="en-GB" smtClean="0">
                <a:latin typeface="Times"/>
              </a:rPr>
              <a:t>Paraphrase when you can, but you still need to cite</a:t>
            </a:r>
          </a:p>
          <a:p>
            <a:r>
              <a:rPr lang="en-GB" smtClean="0">
                <a:latin typeface="Times"/>
              </a:rPr>
              <a:t>If you quote, cite and use quotation marks for the author’s words</a:t>
            </a:r>
          </a:p>
          <a:p>
            <a:r>
              <a:rPr lang="en-GB" smtClean="0">
                <a:latin typeface="Times"/>
              </a:rPr>
              <a:t>Ideas in any form all need to be referenced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GB" smtClean="0">
                <a:latin typeface="Times"/>
              </a:rPr>
              <a:t>Whenever you are using somebody else idea or a quote in your written work you need to identify the source of it – we’ve talked about this earlier today with regards to plagiarism. </a:t>
            </a:r>
          </a:p>
          <a:p>
            <a:r>
              <a:rPr lang="en-GB" smtClean="0">
                <a:latin typeface="Times"/>
              </a:rPr>
              <a:t>A citation within your text (essay, project report etc) links to the full information in your reference list at the end. </a:t>
            </a:r>
          </a:p>
        </p:txBody>
      </p:sp>
      <p:sp>
        <p:nvSpPr>
          <p:cNvPr id="49155" name="Slide Number Placeholder 3"/>
          <p:cNvSpPr>
            <a:spLocks noGrp="1"/>
          </p:cNvSpPr>
          <p:nvPr>
            <p:ph type="sldNum" sz="quarter" idx="5"/>
          </p:nvPr>
        </p:nvSpPr>
        <p:spPr>
          <a:noFill/>
        </p:spPr>
        <p:txBody>
          <a:bodyPr/>
          <a:lstStyle/>
          <a:p>
            <a:pPr defTabSz="911225"/>
            <a:fld id="{5F96930A-1955-4CFD-B683-9E96FAE95CBD}" type="slidenum">
              <a:rPr lang="en-GB" altLang="en-GB" smtClean="0">
                <a:latin typeface="Times"/>
                <a:cs typeface="Arial" charset="0"/>
              </a:rPr>
              <a:pPr defTabSz="911225"/>
              <a:t>19</a:t>
            </a:fld>
            <a:endParaRPr lang="en-GB" altLang="en-GB" smtClean="0">
              <a:latin typeface="Time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GB" smtClean="0">
                <a:latin typeface="Times"/>
              </a:rPr>
              <a:t>A citation usually requires the name of the author and the date, if necessary also the page numbers. </a:t>
            </a:r>
          </a:p>
          <a:p>
            <a:endParaRPr lang="en-GB" smtClean="0">
              <a:latin typeface="Times"/>
            </a:endParaRPr>
          </a:p>
          <a:p>
            <a:r>
              <a:rPr lang="en-GB" smtClean="0">
                <a:latin typeface="Times"/>
              </a:rPr>
              <a:t>Here a couple of examples. </a:t>
            </a:r>
          </a:p>
          <a:p>
            <a:endParaRPr lang="en-GB" smtClean="0">
              <a:latin typeface="Times"/>
            </a:endParaRPr>
          </a:p>
          <a:p>
            <a:r>
              <a:rPr lang="en-GB" smtClean="0">
                <a:latin typeface="Times"/>
              </a:rPr>
              <a:t>There are more examples of this on the library website on Vancouver referencing. </a:t>
            </a:r>
          </a:p>
        </p:txBody>
      </p:sp>
      <p:sp>
        <p:nvSpPr>
          <p:cNvPr id="51203" name="Slide Number Placeholder 3"/>
          <p:cNvSpPr>
            <a:spLocks noGrp="1"/>
          </p:cNvSpPr>
          <p:nvPr>
            <p:ph type="sldNum" sz="quarter" idx="5"/>
          </p:nvPr>
        </p:nvSpPr>
        <p:spPr>
          <a:noFill/>
        </p:spPr>
        <p:txBody>
          <a:bodyPr/>
          <a:lstStyle/>
          <a:p>
            <a:pPr defTabSz="911225"/>
            <a:fld id="{674084C5-A2BB-48D3-B1E7-91E0DDAB7C0B}" type="slidenum">
              <a:rPr lang="en-GB" altLang="en-GB" smtClean="0">
                <a:latin typeface="Times"/>
                <a:cs typeface="Arial" charset="0"/>
              </a:rPr>
              <a:pPr defTabSz="911225"/>
              <a:t>20</a:t>
            </a:fld>
            <a:endParaRPr lang="en-GB" altLang="en-GB" smtClean="0">
              <a:latin typeface="Time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GB" dirty="0" smtClean="0">
                <a:latin typeface="Times"/>
              </a:rPr>
              <a:t>A citation usually requires the name of the author and the date, if necessary also the page numbers. </a:t>
            </a:r>
          </a:p>
          <a:p>
            <a:endParaRPr lang="en-GB" dirty="0" smtClean="0">
              <a:latin typeface="Times"/>
            </a:endParaRPr>
          </a:p>
          <a:p>
            <a:r>
              <a:rPr lang="en-GB" dirty="0" smtClean="0">
                <a:latin typeface="Times"/>
              </a:rPr>
              <a:t>Here a couple of examples. </a:t>
            </a:r>
          </a:p>
          <a:p>
            <a:endParaRPr lang="en-GB" dirty="0" smtClean="0">
              <a:latin typeface="Times"/>
            </a:endParaRPr>
          </a:p>
          <a:p>
            <a:r>
              <a:rPr lang="en-GB" dirty="0" smtClean="0">
                <a:latin typeface="Times"/>
              </a:rPr>
              <a:t>There are more examples of this on the library website on Vancouver Referencing. </a:t>
            </a:r>
          </a:p>
        </p:txBody>
      </p:sp>
      <p:sp>
        <p:nvSpPr>
          <p:cNvPr id="53251" name="Slide Number Placeholder 3"/>
          <p:cNvSpPr>
            <a:spLocks noGrp="1"/>
          </p:cNvSpPr>
          <p:nvPr>
            <p:ph type="sldNum" sz="quarter" idx="5"/>
          </p:nvPr>
        </p:nvSpPr>
        <p:spPr>
          <a:noFill/>
        </p:spPr>
        <p:txBody>
          <a:bodyPr/>
          <a:lstStyle/>
          <a:p>
            <a:pPr defTabSz="911225"/>
            <a:fld id="{7C49B78E-8193-4007-85FE-7DE33D7BF2D3}" type="slidenum">
              <a:rPr lang="en-GB" altLang="en-GB" smtClean="0">
                <a:latin typeface="Times"/>
                <a:cs typeface="Arial" charset="0"/>
              </a:rPr>
              <a:pPr defTabSz="911225"/>
              <a:t>21</a:t>
            </a:fld>
            <a:endParaRPr lang="en-GB" altLang="en-GB" smtClean="0">
              <a:latin typeface="Time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r>
              <a:rPr lang="en-GB" smtClean="0">
                <a:latin typeface="Times"/>
              </a:rPr>
              <a:t>If you are quoting from a work with two or more authors use the first (main) author and et al which means “and others” in Latin.</a:t>
            </a:r>
          </a:p>
          <a:p>
            <a:endParaRPr lang="en-GB" smtClean="0">
              <a:latin typeface="Times"/>
            </a:endParaRPr>
          </a:p>
          <a:p>
            <a:r>
              <a:rPr lang="en-GB" smtClean="0">
                <a:latin typeface="Times"/>
              </a:rPr>
              <a:t>If you are citing a work with no author listed, such as an NHS or Department of Health website you can use the name of the organisation as the “corporate” author.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GB" dirty="0" smtClean="0">
                <a:latin typeface="Times"/>
              </a:rPr>
              <a:t>During your induction we told you how the library will be providing you with training that will help you to develop key skills that will be required throughout your course. We have talked to you about the variety of ways the library can help you with both your first PBL case and throughout your course.</a:t>
            </a:r>
          </a:p>
          <a:p>
            <a:r>
              <a:rPr lang="en-GB" dirty="0" smtClean="0">
                <a:latin typeface="Times"/>
              </a:rPr>
              <a:t>We have began to show you how to use databases to find good quality and relevant information.</a:t>
            </a:r>
          </a:p>
          <a:p>
            <a:r>
              <a:rPr lang="en-GB" dirty="0" smtClean="0">
                <a:latin typeface="Times"/>
              </a:rPr>
              <a:t>We have also talked about the importance of critically appraising the information you use and given you some ideas about how to identify good and bad quality research.</a:t>
            </a:r>
          </a:p>
          <a:p>
            <a:endParaRPr lang="en-GB" dirty="0"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GB" dirty="0" smtClean="0">
                <a:latin typeface="Times"/>
              </a:rPr>
              <a:t>You can get all the information you need from a printed Vancouver guide. This guide is also available online. On the library website, under Learning and Support and Reference Management you can find even more examples of how to reference than in the guide.  Or of course you can ask a member of library staff for help.</a:t>
            </a:r>
          </a:p>
        </p:txBody>
      </p:sp>
      <p:sp>
        <p:nvSpPr>
          <p:cNvPr id="57347" name="Slide Number Placeholder 3"/>
          <p:cNvSpPr>
            <a:spLocks noGrp="1"/>
          </p:cNvSpPr>
          <p:nvPr>
            <p:ph type="sldNum" sz="quarter" idx="5"/>
          </p:nvPr>
        </p:nvSpPr>
        <p:spPr>
          <a:noFill/>
        </p:spPr>
        <p:txBody>
          <a:bodyPr/>
          <a:lstStyle/>
          <a:p>
            <a:pPr defTabSz="911225"/>
            <a:fld id="{9A3DD3D8-D47E-4ADA-9973-BB06A2486924}" type="slidenum">
              <a:rPr lang="en-GB" altLang="en-GB" smtClean="0">
                <a:latin typeface="Times"/>
                <a:cs typeface="Arial" charset="0"/>
              </a:rPr>
              <a:pPr defTabSz="911225"/>
              <a:t>23</a:t>
            </a:fld>
            <a:endParaRPr lang="en-GB" altLang="en-GB" smtClean="0">
              <a:latin typeface="Time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GB" dirty="0" smtClean="0">
                <a:latin typeface="Times"/>
              </a:rPr>
              <a:t>You read a journal article like this one. </a:t>
            </a:r>
          </a:p>
          <a:p>
            <a:r>
              <a:rPr lang="en-GB" dirty="0" smtClean="0">
                <a:latin typeface="Times"/>
              </a:rPr>
              <a:t>Here an extract from the full text. Within it you are likely to find footnotes or something similar. They are called in-text citations, or citations. The author of a work used these to show that this is an idea, fact or quote taken from another piece of work. </a:t>
            </a:r>
          </a:p>
          <a:p>
            <a:r>
              <a:rPr lang="en-GB" dirty="0" smtClean="0">
                <a:latin typeface="Times"/>
              </a:rPr>
              <a:t>For example – 15. </a:t>
            </a:r>
          </a:p>
          <a:p>
            <a:endParaRPr lang="en-GB" dirty="0" smtClean="0">
              <a:latin typeface="Times"/>
            </a:endParaRPr>
          </a:p>
          <a:p>
            <a:r>
              <a:rPr lang="en-GB" dirty="0" smtClean="0">
                <a:latin typeface="Times"/>
              </a:rPr>
              <a:t>This citation links to the full details for the work so you can find it easily and read it too. Here we can see that the author is referring to an article on </a:t>
            </a:r>
            <a:r>
              <a:rPr lang="en-GB" dirty="0" err="1" smtClean="0">
                <a:latin typeface="Times"/>
              </a:rPr>
              <a:t>ug</a:t>
            </a:r>
            <a:r>
              <a:rPr lang="en-GB" dirty="0" smtClean="0">
                <a:latin typeface="Times"/>
              </a:rPr>
              <a:t> examinations, when and in which journal it was published, even the page numbers. </a:t>
            </a:r>
          </a:p>
          <a:p>
            <a:endParaRPr lang="en-GB" dirty="0" smtClean="0">
              <a:latin typeface="Times"/>
            </a:endParaRPr>
          </a:p>
          <a:p>
            <a:r>
              <a:rPr lang="en-GB" dirty="0" smtClean="0">
                <a:latin typeface="Times"/>
              </a:rPr>
              <a:t>You are required to cite and reference correctly from your first written assignment throughout the whole course. </a:t>
            </a:r>
          </a:p>
          <a:p>
            <a:endParaRPr lang="en-GB" dirty="0" smtClean="0">
              <a:latin typeface="Times"/>
            </a:endParaRPr>
          </a:p>
          <a:p>
            <a:r>
              <a:rPr lang="en-GB" dirty="0" smtClean="0">
                <a:latin typeface="Times"/>
              </a:rPr>
              <a:t>The format of citations and references varies between different journals, books or any other material. We’ll be talking about the format used in the Faculty of Medicine a little later. </a:t>
            </a:r>
          </a:p>
        </p:txBody>
      </p:sp>
      <p:sp>
        <p:nvSpPr>
          <p:cNvPr id="59395" name="Slide Number Placeholder 3"/>
          <p:cNvSpPr>
            <a:spLocks noGrp="1"/>
          </p:cNvSpPr>
          <p:nvPr>
            <p:ph type="sldNum" sz="quarter" idx="5"/>
          </p:nvPr>
        </p:nvSpPr>
        <p:spPr>
          <a:noFill/>
        </p:spPr>
        <p:txBody>
          <a:bodyPr/>
          <a:lstStyle/>
          <a:p>
            <a:pPr defTabSz="911225"/>
            <a:fld id="{B626615E-7B04-45B2-A128-E9CE65D30C55}" type="slidenum">
              <a:rPr lang="en-GB" altLang="en-GB" smtClean="0">
                <a:latin typeface="Times"/>
                <a:cs typeface="Arial" charset="0"/>
              </a:rPr>
              <a:pPr defTabSz="911225"/>
              <a:t>24</a:t>
            </a:fld>
            <a:endParaRPr lang="en-GB" altLang="en-GB" smtClean="0">
              <a:latin typeface="Time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GB" smtClean="0">
                <a:latin typeface="Times"/>
              </a:rPr>
              <a:t>Depending on type of material, eg journal article required a volume/issue number or a website required the date of access</a:t>
            </a:r>
          </a:p>
        </p:txBody>
      </p:sp>
      <p:sp>
        <p:nvSpPr>
          <p:cNvPr id="62467" name="Slide Number Placeholder 3"/>
          <p:cNvSpPr>
            <a:spLocks noGrp="1"/>
          </p:cNvSpPr>
          <p:nvPr>
            <p:ph type="sldNum" sz="quarter" idx="5"/>
          </p:nvPr>
        </p:nvSpPr>
        <p:spPr>
          <a:noFill/>
        </p:spPr>
        <p:txBody>
          <a:bodyPr/>
          <a:lstStyle/>
          <a:p>
            <a:pPr defTabSz="911225"/>
            <a:fld id="{E67F5A66-AD94-4013-B4FC-514F7607370F}" type="slidenum">
              <a:rPr lang="en-GB" altLang="en-GB" smtClean="0">
                <a:latin typeface="Times"/>
                <a:cs typeface="Arial" charset="0"/>
              </a:rPr>
              <a:pPr defTabSz="911225"/>
              <a:t>26</a:t>
            </a:fld>
            <a:endParaRPr lang="en-GB" altLang="en-GB" smtClean="0">
              <a:latin typeface="Time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GB" dirty="0" smtClean="0">
                <a:latin typeface="Times"/>
              </a:rPr>
              <a:t>Vancouver is most commonly used in the Faculty of Medicine. But make sure you check with your lecturer or department about the style of referencing they’d require.  Other</a:t>
            </a:r>
            <a:r>
              <a:rPr lang="en-GB" baseline="0" dirty="0" smtClean="0">
                <a:latin typeface="Times"/>
              </a:rPr>
              <a:t> Imperial faculties use the Harvard style and journals tend to have their own styles, e.g. BMJ Vancouver.</a:t>
            </a:r>
            <a:endParaRPr lang="en-GB" dirty="0" smtClean="0">
              <a:latin typeface="Times"/>
            </a:endParaRPr>
          </a:p>
          <a:p>
            <a:endParaRPr lang="en-GB" dirty="0" smtClean="0">
              <a:latin typeface="Times"/>
            </a:endParaRPr>
          </a:p>
          <a:p>
            <a:r>
              <a:rPr lang="en-GB" dirty="0" smtClean="0">
                <a:latin typeface="Times"/>
              </a:rPr>
              <a:t>Depending on the style is the order and format of the various bits of information you need to put in your reference and citation. </a:t>
            </a:r>
          </a:p>
          <a:p>
            <a:endParaRPr lang="en-GB" dirty="0" smtClean="0">
              <a:latin typeface="Times"/>
            </a:endParaRPr>
          </a:p>
          <a:p>
            <a:r>
              <a:rPr lang="en-GB" dirty="0" smtClean="0">
                <a:latin typeface="Times"/>
              </a:rPr>
              <a:t>Details for both of these styles are available on the library website.</a:t>
            </a:r>
          </a:p>
          <a:p>
            <a:endParaRPr lang="en-GB" dirty="0" smtClean="0">
              <a:latin typeface="Times"/>
            </a:endParaRPr>
          </a:p>
          <a:p>
            <a:r>
              <a:rPr lang="en-GB" dirty="0" smtClean="0">
                <a:latin typeface="Times"/>
              </a:rPr>
              <a:t>Let’s now look in more detail at referencing and later at citing. </a:t>
            </a:r>
          </a:p>
          <a:p>
            <a:endParaRPr lang="en-GB" dirty="0" smtClean="0">
              <a:latin typeface="Times"/>
            </a:endParaRPr>
          </a:p>
          <a:p>
            <a:r>
              <a:rPr lang="en-GB" dirty="0" smtClean="0">
                <a:latin typeface="Times"/>
              </a:rPr>
              <a:t>Let’s have a look at some examples (next slide)</a:t>
            </a:r>
          </a:p>
        </p:txBody>
      </p:sp>
      <p:sp>
        <p:nvSpPr>
          <p:cNvPr id="64515" name="Slide Number Placeholder 3"/>
          <p:cNvSpPr>
            <a:spLocks noGrp="1"/>
          </p:cNvSpPr>
          <p:nvPr>
            <p:ph type="sldNum" sz="quarter" idx="5"/>
          </p:nvPr>
        </p:nvSpPr>
        <p:spPr>
          <a:noFill/>
        </p:spPr>
        <p:txBody>
          <a:bodyPr/>
          <a:lstStyle/>
          <a:p>
            <a:pPr defTabSz="911225"/>
            <a:fld id="{BBCDB898-5A7B-4E32-91BD-631E4BACE181}" type="slidenum">
              <a:rPr lang="en-GB" altLang="en-GB" smtClean="0">
                <a:latin typeface="Times"/>
                <a:cs typeface="Arial" charset="0"/>
              </a:rPr>
              <a:pPr defTabSz="911225"/>
              <a:t>27</a:t>
            </a:fld>
            <a:endParaRPr lang="en-GB" altLang="en-GB" smtClean="0">
              <a:latin typeface="Time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GB" smtClean="0">
                <a:latin typeface="Times"/>
              </a:rPr>
              <a:t>These are taken from your reading list for your first PBL case – from genes to illness. </a:t>
            </a:r>
          </a:p>
          <a:p>
            <a:endParaRPr lang="en-GB" smtClean="0">
              <a:latin typeface="Times"/>
            </a:endParaRPr>
          </a:p>
          <a:p>
            <a:r>
              <a:rPr lang="en-GB" smtClean="0">
                <a:latin typeface="Times"/>
              </a:rPr>
              <a:t>Book</a:t>
            </a:r>
          </a:p>
          <a:p>
            <a:r>
              <a:rPr lang="en-GB" smtClean="0">
                <a:latin typeface="Times"/>
              </a:rPr>
              <a:t>Journal article</a:t>
            </a:r>
          </a:p>
        </p:txBody>
      </p:sp>
      <p:sp>
        <p:nvSpPr>
          <p:cNvPr id="66563" name="Slide Number Placeholder 3"/>
          <p:cNvSpPr>
            <a:spLocks noGrp="1"/>
          </p:cNvSpPr>
          <p:nvPr>
            <p:ph type="sldNum" sz="quarter" idx="5"/>
          </p:nvPr>
        </p:nvSpPr>
        <p:spPr>
          <a:noFill/>
        </p:spPr>
        <p:txBody>
          <a:bodyPr/>
          <a:lstStyle/>
          <a:p>
            <a:pPr defTabSz="911225"/>
            <a:fld id="{900F13A9-4742-4CB9-AD98-1BE7CE063898}" type="slidenum">
              <a:rPr lang="en-GB" altLang="en-GB" smtClean="0">
                <a:latin typeface="Times"/>
                <a:cs typeface="Arial" charset="0"/>
              </a:rPr>
              <a:pPr defTabSz="911225"/>
              <a:t>28</a:t>
            </a:fld>
            <a:endParaRPr lang="en-GB" altLang="en-GB" smtClean="0">
              <a:latin typeface="Time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GB" smtClean="0">
                <a:latin typeface="Times"/>
              </a:rPr>
              <a:t>Chapter in a book</a:t>
            </a:r>
          </a:p>
          <a:p>
            <a:endParaRPr lang="en-GB" smtClean="0">
              <a:latin typeface="Times"/>
            </a:endParaRPr>
          </a:p>
          <a:p>
            <a:r>
              <a:rPr lang="en-GB" smtClean="0">
                <a:latin typeface="Times"/>
              </a:rPr>
              <a:t>The references on your reading list may look a little different – show your lecturer that you know how to reference properly when putting them in your reference list. </a:t>
            </a:r>
          </a:p>
        </p:txBody>
      </p:sp>
      <p:sp>
        <p:nvSpPr>
          <p:cNvPr id="68611" name="Slide Number Placeholder 3"/>
          <p:cNvSpPr>
            <a:spLocks noGrp="1"/>
          </p:cNvSpPr>
          <p:nvPr>
            <p:ph type="sldNum" sz="quarter" idx="5"/>
          </p:nvPr>
        </p:nvSpPr>
        <p:spPr>
          <a:noFill/>
        </p:spPr>
        <p:txBody>
          <a:bodyPr/>
          <a:lstStyle/>
          <a:p>
            <a:pPr defTabSz="911225"/>
            <a:fld id="{2D100567-FECD-4E4E-8F63-3D77B8AF177D}" type="slidenum">
              <a:rPr lang="en-GB" altLang="en-GB" smtClean="0">
                <a:latin typeface="Times"/>
                <a:cs typeface="Arial" charset="0"/>
              </a:rPr>
              <a:pPr defTabSz="911225"/>
              <a:t>29</a:t>
            </a:fld>
            <a:endParaRPr lang="en-GB" altLang="en-GB" smtClean="0">
              <a:latin typeface="Time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GB" smtClean="0">
                <a:latin typeface="Times"/>
              </a:rPr>
              <a:t>Let’s now pretend you’ve found this article through Pubmed, printed it out and now want to reference it in an assignment. </a:t>
            </a:r>
          </a:p>
          <a:p>
            <a:endParaRPr lang="en-GB" smtClean="0">
              <a:latin typeface="Times"/>
            </a:endParaRPr>
          </a:p>
          <a:p>
            <a:r>
              <a:rPr lang="en-GB" smtClean="0">
                <a:latin typeface="Times"/>
              </a:rPr>
              <a:t>Let’s see if we’ve got all the information we need on this print out. If not, it would have been easiest to check that when you found it originally and printed it. </a:t>
            </a:r>
          </a:p>
          <a:p>
            <a:endParaRPr lang="en-GB" smtClean="0">
              <a:latin typeface="Times"/>
            </a:endParaRPr>
          </a:p>
          <a:p>
            <a:r>
              <a:rPr lang="en-GB" smtClean="0">
                <a:latin typeface="Times"/>
              </a:rPr>
              <a:t>Authors and the article title are usually easy to identify. Some of the other information can be a bit hidden. Here at the bottom of the page we find in small print the year of publication, the volume number and the abbreviated journal title. We also find the DOI (document object identifier) which can be used instead of an URL. Check if that’s acceptable with your supervisor though. It may be that you need the URL. </a:t>
            </a:r>
          </a:p>
        </p:txBody>
      </p:sp>
      <p:sp>
        <p:nvSpPr>
          <p:cNvPr id="70659" name="Slide Number Placeholder 3"/>
          <p:cNvSpPr>
            <a:spLocks noGrp="1"/>
          </p:cNvSpPr>
          <p:nvPr>
            <p:ph type="sldNum" sz="quarter" idx="5"/>
          </p:nvPr>
        </p:nvSpPr>
        <p:spPr>
          <a:noFill/>
        </p:spPr>
        <p:txBody>
          <a:bodyPr/>
          <a:lstStyle/>
          <a:p>
            <a:pPr defTabSz="911225"/>
            <a:fld id="{01511EAA-1EC8-434B-AF92-3D513F35E0AA}" type="slidenum">
              <a:rPr lang="en-GB" altLang="en-GB" smtClean="0">
                <a:latin typeface="Times"/>
                <a:cs typeface="Arial" charset="0"/>
              </a:rPr>
              <a:pPr defTabSz="911225"/>
              <a:t>30</a:t>
            </a:fld>
            <a:endParaRPr lang="en-GB" altLang="en-GB" smtClean="0">
              <a:latin typeface="Time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This is all the information we could gather from the printed article. Let’s see if that’s all we need for a complete reference. </a:t>
            </a:r>
          </a:p>
          <a:p>
            <a:pPr>
              <a:defRPr/>
            </a:pPr>
            <a:endParaRPr lang="en-GB" dirty="0" smtClean="0"/>
          </a:p>
          <a:p>
            <a:pPr>
              <a:defRPr/>
            </a:pPr>
            <a:r>
              <a:rPr lang="en-GB" dirty="0" smtClean="0"/>
              <a:t>We start with the authors. The format changes so the surname is first, followed by the initials. </a:t>
            </a:r>
          </a:p>
          <a:p>
            <a:pPr>
              <a:defRPr/>
            </a:pPr>
            <a:r>
              <a:rPr lang="en-GB" dirty="0" smtClean="0"/>
              <a:t>Next is the publication year and then the title of the article. </a:t>
            </a:r>
          </a:p>
          <a:p>
            <a:pPr>
              <a:defRPr/>
            </a:pPr>
            <a:r>
              <a:rPr lang="en-GB" dirty="0" smtClean="0"/>
              <a:t>The journal title needs to be the full one. We’ll learn a little later today how you can find that out. It’s also written in italics. </a:t>
            </a:r>
          </a:p>
          <a:p>
            <a:pPr>
              <a:defRPr/>
            </a:pPr>
            <a:r>
              <a:rPr lang="en-GB" dirty="0" smtClean="0"/>
              <a:t>We then need to add ‘online’.</a:t>
            </a:r>
          </a:p>
          <a:p>
            <a:pPr>
              <a:defRPr/>
            </a:pPr>
            <a:r>
              <a:rPr lang="en-GB" dirty="0" smtClean="0"/>
              <a:t>The volume number is known but we haven’t got the issue number. Because we haven’t noted it down when we printed it out after finding it on </a:t>
            </a:r>
            <a:r>
              <a:rPr lang="en-GB" dirty="0" err="1" smtClean="0"/>
              <a:t>Pubmed</a:t>
            </a:r>
            <a:r>
              <a:rPr lang="en-GB" dirty="0" smtClean="0"/>
              <a:t>, we now have to go back and find it. In this example it’s number 3. </a:t>
            </a:r>
          </a:p>
          <a:p>
            <a:pPr>
              <a:defRPr/>
            </a:pPr>
            <a:r>
              <a:rPr lang="en-GB" dirty="0" smtClean="0"/>
              <a:t>We know the page number. </a:t>
            </a:r>
          </a:p>
          <a:p>
            <a:pPr>
              <a:defRPr/>
            </a:pPr>
            <a:r>
              <a:rPr lang="en-GB" dirty="0" smtClean="0"/>
              <a:t>Another bit we have to add ‘available from’. Here you need to write down either the URL or the DOI. </a:t>
            </a:r>
          </a:p>
          <a:p>
            <a:pPr>
              <a:defRPr/>
            </a:pPr>
            <a:r>
              <a:rPr lang="en-GB" dirty="0" smtClean="0"/>
              <a:t>And at the end we add the date we’ve accessed it. </a:t>
            </a:r>
          </a:p>
          <a:p>
            <a:pPr>
              <a:defRPr/>
            </a:pPr>
            <a:endParaRPr lang="en-GB" dirty="0" smtClean="0"/>
          </a:p>
          <a:p>
            <a:pPr>
              <a:defRPr/>
            </a:pPr>
            <a:r>
              <a:rPr lang="en-GB" dirty="0" smtClean="0"/>
              <a:t>It’s time consuming to go back to find the missing bits you need. Taking a little bit more time when you find material initially saves lots of time at the end. You don’t want to have finished your work, probably last minute, and then notice that you’ll need to stay up all night to do your references. </a:t>
            </a:r>
            <a:endParaRPr lang="en-GB" dirty="0"/>
          </a:p>
        </p:txBody>
      </p:sp>
      <p:sp>
        <p:nvSpPr>
          <p:cNvPr id="72707" name="Slide Number Placeholder 3"/>
          <p:cNvSpPr>
            <a:spLocks noGrp="1"/>
          </p:cNvSpPr>
          <p:nvPr>
            <p:ph type="sldNum" sz="quarter" idx="5"/>
          </p:nvPr>
        </p:nvSpPr>
        <p:spPr>
          <a:noFill/>
        </p:spPr>
        <p:txBody>
          <a:bodyPr/>
          <a:lstStyle/>
          <a:p>
            <a:pPr defTabSz="911225"/>
            <a:fld id="{AB82535B-01B0-43B0-A743-CF9F1DB90588}" type="slidenum">
              <a:rPr lang="en-GB" altLang="en-GB" smtClean="0">
                <a:latin typeface="Times"/>
                <a:cs typeface="Arial" charset="0"/>
              </a:rPr>
              <a:pPr defTabSz="911225"/>
              <a:t>31</a:t>
            </a:fld>
            <a:endParaRPr lang="en-GB" altLang="en-GB" smtClean="0">
              <a:latin typeface="Time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GB" smtClean="0">
                <a:latin typeface="Times"/>
              </a:rPr>
              <a:t>Before we look at quick ways to find details for a reference – we’ve got a couple of examples for you. They contain all information you need. </a:t>
            </a:r>
          </a:p>
        </p:txBody>
      </p:sp>
      <p:sp>
        <p:nvSpPr>
          <p:cNvPr id="74755" name="Slide Number Placeholder 3"/>
          <p:cNvSpPr>
            <a:spLocks noGrp="1"/>
          </p:cNvSpPr>
          <p:nvPr>
            <p:ph type="sldNum" sz="quarter" idx="5"/>
          </p:nvPr>
        </p:nvSpPr>
        <p:spPr>
          <a:noFill/>
        </p:spPr>
        <p:txBody>
          <a:bodyPr/>
          <a:lstStyle/>
          <a:p>
            <a:pPr defTabSz="911225"/>
            <a:fld id="{E4441846-E6B2-4A29-AE6D-FD9D6B4223F0}" type="slidenum">
              <a:rPr lang="en-GB" altLang="en-GB" smtClean="0">
                <a:latin typeface="Times"/>
                <a:cs typeface="Arial" charset="0"/>
              </a:rPr>
              <a:pPr defTabSz="911225"/>
              <a:t>32</a:t>
            </a:fld>
            <a:endParaRPr lang="en-GB" altLang="en-GB" smtClean="0">
              <a:latin typeface="Time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GB" smtClean="0">
                <a:latin typeface="Times"/>
              </a:rPr>
              <a:t>Book chapter</a:t>
            </a:r>
          </a:p>
          <a:p>
            <a:endParaRPr lang="en-GB" smtClean="0">
              <a:latin typeface="Times"/>
            </a:endParaRPr>
          </a:p>
          <a:p>
            <a:r>
              <a:rPr lang="en-GB" smtClean="0">
                <a:latin typeface="Times"/>
              </a:rPr>
              <a:t>Ask how many got it right</a:t>
            </a:r>
          </a:p>
        </p:txBody>
      </p:sp>
      <p:sp>
        <p:nvSpPr>
          <p:cNvPr id="76803" name="Slide Number Placeholder 3"/>
          <p:cNvSpPr>
            <a:spLocks noGrp="1"/>
          </p:cNvSpPr>
          <p:nvPr>
            <p:ph type="sldNum" sz="quarter" idx="5"/>
          </p:nvPr>
        </p:nvSpPr>
        <p:spPr>
          <a:noFill/>
        </p:spPr>
        <p:txBody>
          <a:bodyPr/>
          <a:lstStyle/>
          <a:p>
            <a:pPr defTabSz="911225"/>
            <a:fld id="{74C50BB1-0E1D-4A37-9CA9-ADD33BCA8A96}" type="slidenum">
              <a:rPr lang="en-GB" altLang="en-GB" smtClean="0">
                <a:latin typeface="Times"/>
                <a:cs typeface="Arial" charset="0"/>
              </a:rPr>
              <a:pPr defTabSz="911225"/>
              <a:t>33</a:t>
            </a:fld>
            <a:endParaRPr lang="en-GB" altLang="en-GB" smtClean="0">
              <a:latin typeface="Time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11225"/>
            <a:fld id="{3F367E20-326F-4CB1-B90D-5BAF44AA38BB}" type="slidenum">
              <a:rPr lang="en-GB" altLang="en-GB" smtClean="0">
                <a:latin typeface="Times"/>
                <a:cs typeface="Arial" charset="0"/>
              </a:rPr>
              <a:pPr defTabSz="911225"/>
              <a:t>3</a:t>
            </a:fld>
            <a:endParaRPr lang="en-GB" altLang="en-GB" smtClean="0">
              <a:latin typeface="Times"/>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66598" y="4715629"/>
            <a:ext cx="5335893" cy="4467939"/>
          </a:xfrm>
          <a:noFill/>
          <a:ln/>
        </p:spPr>
        <p:txBody>
          <a:bodyPr/>
          <a:lstStyle/>
          <a:p>
            <a:r>
              <a:rPr lang="en-GB" smtClean="0">
                <a:latin typeface="Times"/>
              </a:rPr>
              <a:t>Today we are going focus on another essential skill for your course. This training is a compulsory part of your year 1 programme because, as we mentioned in your library induction, at the end of your assignments your tutors will expect you to provide a list of references using the Harvard referencing system. To get good marks these references must be accurate and well written. The training we’re giving you today is designed to help you achieve this. </a:t>
            </a:r>
          </a:p>
          <a:p>
            <a:endParaRPr lang="en-GB" smtClean="0">
              <a:latin typeface="Times"/>
            </a:endParaRPr>
          </a:p>
          <a:p>
            <a:r>
              <a:rPr lang="en-GB" smtClean="0">
                <a:latin typeface="Times"/>
              </a:rPr>
              <a:t>But first, we’re going to talk to you about plagiarism.  Committing plagiarism can damage your academic and professional integrity.  We aim to give you an awareness of what is considered plagiarism at Imperial and the professional world so you can avoid any damaging accusations now and in the future.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GB" smtClean="0">
                <a:latin typeface="Times"/>
              </a:rPr>
              <a:t>Website without author</a:t>
            </a:r>
          </a:p>
          <a:p>
            <a:endParaRPr lang="en-GB" smtClean="0">
              <a:latin typeface="Times"/>
            </a:endParaRPr>
          </a:p>
          <a:p>
            <a:r>
              <a:rPr lang="en-GB" smtClean="0">
                <a:latin typeface="Times"/>
              </a:rPr>
              <a:t>Ask how many got it right</a:t>
            </a:r>
          </a:p>
        </p:txBody>
      </p:sp>
      <p:sp>
        <p:nvSpPr>
          <p:cNvPr id="80899" name="Slide Number Placeholder 3"/>
          <p:cNvSpPr>
            <a:spLocks noGrp="1"/>
          </p:cNvSpPr>
          <p:nvPr>
            <p:ph type="sldNum" sz="quarter" idx="5"/>
          </p:nvPr>
        </p:nvSpPr>
        <p:spPr>
          <a:noFill/>
        </p:spPr>
        <p:txBody>
          <a:bodyPr/>
          <a:lstStyle/>
          <a:p>
            <a:pPr defTabSz="911225"/>
            <a:fld id="{5CC3738E-D47D-49C6-BBFC-47C7533AD52E}" type="slidenum">
              <a:rPr lang="en-GB" altLang="en-GB" smtClean="0">
                <a:latin typeface="Times"/>
                <a:cs typeface="Arial" charset="0"/>
              </a:rPr>
              <a:pPr defTabSz="911225"/>
              <a:t>34</a:t>
            </a:fld>
            <a:endParaRPr lang="en-GB" altLang="en-GB" smtClean="0">
              <a:latin typeface="Time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GB" smtClean="0">
                <a:latin typeface="Times"/>
              </a:rPr>
              <a:t>journal article - e</a:t>
            </a:r>
          </a:p>
          <a:p>
            <a:endParaRPr lang="en-GB" smtClean="0">
              <a:latin typeface="Times"/>
            </a:endParaRPr>
          </a:p>
          <a:p>
            <a:r>
              <a:rPr lang="en-GB" smtClean="0">
                <a:latin typeface="Times"/>
              </a:rPr>
              <a:t>Ask how many got it right</a:t>
            </a:r>
          </a:p>
        </p:txBody>
      </p:sp>
      <p:sp>
        <p:nvSpPr>
          <p:cNvPr id="78851" name="Slide Number Placeholder 3"/>
          <p:cNvSpPr>
            <a:spLocks noGrp="1"/>
          </p:cNvSpPr>
          <p:nvPr>
            <p:ph type="sldNum" sz="quarter" idx="5"/>
          </p:nvPr>
        </p:nvSpPr>
        <p:spPr>
          <a:noFill/>
        </p:spPr>
        <p:txBody>
          <a:bodyPr/>
          <a:lstStyle/>
          <a:p>
            <a:pPr defTabSz="911225"/>
            <a:fld id="{A032F040-46AC-4F54-AA97-41AD99BFD91F}" type="slidenum">
              <a:rPr lang="en-GB" altLang="en-GB" smtClean="0">
                <a:latin typeface="Times"/>
                <a:cs typeface="Arial" charset="0"/>
              </a:rPr>
              <a:pPr defTabSz="911225"/>
              <a:t>35</a:t>
            </a:fld>
            <a:endParaRPr lang="en-GB" altLang="en-GB" smtClean="0">
              <a:latin typeface="Time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GB" dirty="0" smtClean="0">
                <a:latin typeface="Times"/>
              </a:rPr>
              <a:t>Missing, wrong or incomplete elements of a reference</a:t>
            </a:r>
          </a:p>
          <a:p>
            <a:endParaRPr lang="en-GB" dirty="0" smtClean="0">
              <a:latin typeface="Times"/>
            </a:endParaRPr>
          </a:p>
          <a:p>
            <a:pPr>
              <a:buFontTx/>
              <a:buAutoNum type="arabicPeriod"/>
            </a:pPr>
            <a:r>
              <a:rPr lang="en-GB" dirty="0" smtClean="0">
                <a:latin typeface="Times"/>
              </a:rPr>
              <a:t>For example finding the references on reading list of your first PBL case.</a:t>
            </a:r>
          </a:p>
          <a:p>
            <a:pPr marL="688975" lvl="2" indent="-228600">
              <a:buFontTx/>
              <a:buChar char="•"/>
            </a:pPr>
            <a:r>
              <a:rPr lang="en-GB" dirty="0" smtClean="0">
                <a:latin typeface="Times"/>
              </a:rPr>
              <a:t>They have missing/wrong information which may make it difficult for you to find them </a:t>
            </a:r>
          </a:p>
          <a:p>
            <a:pPr marL="688975" lvl="2" indent="-228600">
              <a:buFontTx/>
              <a:buChar char="•"/>
            </a:pPr>
            <a:r>
              <a:rPr lang="en-GB" dirty="0" smtClean="0">
                <a:latin typeface="Times"/>
              </a:rPr>
              <a:t>For example – you may only have an abbreviated journal title or no volume and issue number for a journal article, or a wrong year of publication has been given for a book</a:t>
            </a:r>
          </a:p>
          <a:p>
            <a:pPr marL="688975" lvl="2" indent="-228600">
              <a:buFontTx/>
              <a:buChar char="•"/>
            </a:pPr>
            <a:r>
              <a:rPr lang="en-GB" dirty="0" smtClean="0">
                <a:latin typeface="Times"/>
              </a:rPr>
              <a:t>Such things will make it difficult to find the books/journals and other material referenced</a:t>
            </a:r>
          </a:p>
          <a:p>
            <a:pPr>
              <a:buFontTx/>
              <a:buAutoNum type="arabicPeriod"/>
            </a:pPr>
            <a:r>
              <a:rPr lang="en-GB" dirty="0" smtClean="0">
                <a:latin typeface="Times"/>
              </a:rPr>
              <a:t>Or you want to write a reference for an essay or report </a:t>
            </a:r>
          </a:p>
          <a:p>
            <a:pPr marL="688975" lvl="1" indent="-228600">
              <a:buFontTx/>
              <a:buChar char="•"/>
            </a:pPr>
            <a:r>
              <a:rPr lang="en-GB" dirty="0" smtClean="0">
                <a:latin typeface="Times"/>
              </a:rPr>
              <a:t>The most common problem is that you do your database searching etc, print of articles or copy book chapters without taking a note of everything you need to put a reference for this together</a:t>
            </a:r>
          </a:p>
          <a:p>
            <a:pPr>
              <a:buFontTx/>
              <a:buAutoNum type="arabicPeriod"/>
            </a:pPr>
            <a:r>
              <a:rPr lang="en-GB" dirty="0" smtClean="0">
                <a:latin typeface="Times"/>
              </a:rPr>
              <a:t>Here a few hints on what to do</a:t>
            </a:r>
          </a:p>
          <a:p>
            <a:pPr>
              <a:buFontTx/>
              <a:buAutoNum type="arabicPeriod"/>
            </a:pPr>
            <a:endParaRPr lang="en-GB" dirty="0" smtClean="0">
              <a:latin typeface="Times"/>
            </a:endParaRPr>
          </a:p>
        </p:txBody>
      </p:sp>
      <p:sp>
        <p:nvSpPr>
          <p:cNvPr id="82947" name="Slide Number Placeholder 3"/>
          <p:cNvSpPr>
            <a:spLocks noGrp="1"/>
          </p:cNvSpPr>
          <p:nvPr>
            <p:ph type="sldNum" sz="quarter" idx="5"/>
          </p:nvPr>
        </p:nvSpPr>
        <p:spPr>
          <a:noFill/>
        </p:spPr>
        <p:txBody>
          <a:bodyPr/>
          <a:lstStyle/>
          <a:p>
            <a:pPr defTabSz="911225"/>
            <a:fld id="{5B08A2FF-E81D-4547-BE8B-36FAEE5ABFCA}" type="slidenum">
              <a:rPr lang="en-GB" altLang="en-GB" smtClean="0">
                <a:latin typeface="Times"/>
                <a:cs typeface="Arial" charset="0"/>
              </a:rPr>
              <a:pPr defTabSz="911225"/>
              <a:t>36</a:t>
            </a:fld>
            <a:endParaRPr lang="en-GB" altLang="en-GB" smtClean="0">
              <a:latin typeface="Time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marL="228600" indent="-228600"/>
            <a:r>
              <a:rPr lang="en-GB" dirty="0" smtClean="0">
                <a:latin typeface="Times"/>
              </a:rPr>
              <a:t>Library catalogue</a:t>
            </a:r>
          </a:p>
          <a:p>
            <a:pPr marL="228600" indent="-228600">
              <a:buFontTx/>
              <a:buChar char="•"/>
            </a:pPr>
            <a:r>
              <a:rPr lang="en-GB" dirty="0" smtClean="0">
                <a:latin typeface="Times"/>
              </a:rPr>
              <a:t>Helps to find, for example, place of publication and publisher or the author’s name</a:t>
            </a:r>
          </a:p>
          <a:p>
            <a:pPr marL="228600" indent="-228600">
              <a:buFontTx/>
              <a:buChar char="•"/>
            </a:pPr>
            <a:r>
              <a:rPr lang="en-GB" dirty="0" smtClean="0">
                <a:latin typeface="Times"/>
              </a:rPr>
              <a:t>Useful in both cases, when you want to find a book/chapter somebody else has referenced and in case you haven’t noted down everything you need for putting a reference together</a:t>
            </a:r>
          </a:p>
          <a:p>
            <a:pPr marL="228600" indent="-228600"/>
            <a:endParaRPr lang="en-GB" dirty="0" smtClean="0">
              <a:latin typeface="Times"/>
            </a:endParaRPr>
          </a:p>
        </p:txBody>
      </p:sp>
      <p:sp>
        <p:nvSpPr>
          <p:cNvPr id="84995" name="Slide Number Placeholder 3"/>
          <p:cNvSpPr>
            <a:spLocks noGrp="1"/>
          </p:cNvSpPr>
          <p:nvPr>
            <p:ph type="sldNum" sz="quarter" idx="5"/>
          </p:nvPr>
        </p:nvSpPr>
        <p:spPr>
          <a:noFill/>
        </p:spPr>
        <p:txBody>
          <a:bodyPr/>
          <a:lstStyle/>
          <a:p>
            <a:pPr defTabSz="911225"/>
            <a:fld id="{00666205-0F7A-4595-9A83-540328B846B5}" type="slidenum">
              <a:rPr lang="en-GB" altLang="en-GB" smtClean="0">
                <a:latin typeface="Times"/>
                <a:cs typeface="Arial" charset="0"/>
              </a:rPr>
              <a:pPr defTabSz="911225"/>
              <a:t>37</a:t>
            </a:fld>
            <a:endParaRPr lang="en-GB" altLang="en-GB" smtClean="0">
              <a:latin typeface="Time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marL="228600" indent="-228600"/>
            <a:r>
              <a:rPr lang="en-GB" dirty="0" smtClean="0">
                <a:latin typeface="Times"/>
              </a:rPr>
              <a:t>Databases like </a:t>
            </a:r>
            <a:r>
              <a:rPr lang="en-GB" dirty="0" err="1" smtClean="0">
                <a:latin typeface="Times"/>
              </a:rPr>
              <a:t>Pubmed</a:t>
            </a:r>
            <a:r>
              <a:rPr lang="en-GB" dirty="0" smtClean="0">
                <a:latin typeface="Times"/>
              </a:rPr>
              <a:t> can help to find the full journal title from the abbreviated one (you find examples of this on your PBL reading list)</a:t>
            </a:r>
          </a:p>
          <a:p>
            <a:pPr marL="228600" indent="-228600"/>
            <a:r>
              <a:rPr lang="en-GB" dirty="0" smtClean="0">
                <a:latin typeface="Times"/>
              </a:rPr>
              <a:t>Useful when you try to find an article based on the abbreviated journal title – you could now use this full title to search for the journal on the library catalogue or the e-journals</a:t>
            </a:r>
          </a:p>
          <a:p>
            <a:pPr marL="228600" indent="-228600"/>
            <a:r>
              <a:rPr lang="en-GB" dirty="0" smtClean="0">
                <a:latin typeface="Times"/>
              </a:rPr>
              <a:t>Or use </a:t>
            </a:r>
            <a:r>
              <a:rPr lang="en-GB" dirty="0" err="1" smtClean="0">
                <a:latin typeface="Times"/>
              </a:rPr>
              <a:t>Pubmed</a:t>
            </a:r>
            <a:r>
              <a:rPr lang="en-GB" dirty="0" smtClean="0">
                <a:latin typeface="Times"/>
              </a:rPr>
              <a:t> to check if the full text of an article is available – even with an incomplete reference</a:t>
            </a:r>
          </a:p>
          <a:p>
            <a:pPr marL="228600" indent="-228600"/>
            <a:endParaRPr lang="en-GB" dirty="0" smtClean="0">
              <a:latin typeface="Times"/>
            </a:endParaRPr>
          </a:p>
          <a:p>
            <a:pPr marL="228600" indent="-228600"/>
            <a:endParaRPr lang="en-GB" dirty="0" smtClean="0">
              <a:latin typeface="Times"/>
            </a:endParaRPr>
          </a:p>
        </p:txBody>
      </p:sp>
      <p:sp>
        <p:nvSpPr>
          <p:cNvPr id="87043" name="Slide Number Placeholder 3"/>
          <p:cNvSpPr>
            <a:spLocks noGrp="1"/>
          </p:cNvSpPr>
          <p:nvPr>
            <p:ph type="sldNum" sz="quarter" idx="5"/>
          </p:nvPr>
        </p:nvSpPr>
        <p:spPr>
          <a:noFill/>
        </p:spPr>
        <p:txBody>
          <a:bodyPr/>
          <a:lstStyle/>
          <a:p>
            <a:pPr defTabSz="911225"/>
            <a:fld id="{137646C9-A00A-450A-9A89-A654563657CA}" type="slidenum">
              <a:rPr lang="en-GB" altLang="en-GB" smtClean="0">
                <a:latin typeface="Times"/>
                <a:cs typeface="Arial" charset="0"/>
              </a:rPr>
              <a:pPr defTabSz="911225"/>
              <a:t>38</a:t>
            </a:fld>
            <a:endParaRPr lang="en-GB" altLang="en-GB" smtClean="0">
              <a:latin typeface="Time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pPr marL="228600" indent="-228600"/>
            <a:r>
              <a:rPr lang="en-GB" dirty="0" smtClean="0">
                <a:latin typeface="Times"/>
              </a:rPr>
              <a:t>Go</a:t>
            </a:r>
            <a:r>
              <a:rPr lang="en-GB" baseline="0" dirty="0" smtClean="0">
                <a:latin typeface="Times"/>
              </a:rPr>
              <a:t> to</a:t>
            </a:r>
            <a:r>
              <a:rPr lang="en-GB" dirty="0" smtClean="0">
                <a:latin typeface="Times"/>
              </a:rPr>
              <a:t> </a:t>
            </a:r>
            <a:r>
              <a:rPr lang="en-GB" dirty="0" err="1" smtClean="0">
                <a:latin typeface="Times"/>
              </a:rPr>
              <a:t>Pubmed</a:t>
            </a:r>
            <a:r>
              <a:rPr lang="en-GB" dirty="0" smtClean="0">
                <a:latin typeface="Times"/>
              </a:rPr>
              <a:t> through the library website.</a:t>
            </a:r>
          </a:p>
          <a:p>
            <a:pPr marL="228600" indent="-228600"/>
            <a:r>
              <a:rPr lang="en-GB" dirty="0" smtClean="0">
                <a:latin typeface="Times"/>
              </a:rPr>
              <a:t>This time – leave the default selection on </a:t>
            </a:r>
            <a:r>
              <a:rPr lang="en-GB" dirty="0" err="1" smtClean="0">
                <a:latin typeface="Times"/>
              </a:rPr>
              <a:t>Pubmed</a:t>
            </a:r>
            <a:r>
              <a:rPr lang="en-GB" dirty="0" smtClean="0">
                <a:latin typeface="Times"/>
              </a:rPr>
              <a:t> and type in the author’s surname, year and abbreviated journal title. You can try this with other elements of a reference too, depending on what you’ve got</a:t>
            </a:r>
          </a:p>
          <a:p>
            <a:pPr marL="228600" indent="-228600"/>
            <a:r>
              <a:rPr lang="en-GB" dirty="0" smtClean="0">
                <a:latin typeface="Times"/>
              </a:rPr>
              <a:t>For some of these, and we had talked about that in workshop one, you’ll get the SFX button to access the full text straight away. If not, you’ll need to go through the library catalogue and the e-journals search on the library’s website</a:t>
            </a:r>
          </a:p>
          <a:p>
            <a:pPr marL="228600" indent="-228600"/>
            <a:endParaRPr lang="en-GB" dirty="0" smtClean="0">
              <a:latin typeface="Times"/>
            </a:endParaRPr>
          </a:p>
          <a:p>
            <a:pPr marL="228600" indent="-228600"/>
            <a:endParaRPr lang="en-GB" dirty="0" smtClean="0">
              <a:latin typeface="Times"/>
            </a:endParaRPr>
          </a:p>
          <a:p>
            <a:pPr marL="228600" indent="-228600"/>
            <a:endParaRPr lang="en-GB" dirty="0" smtClean="0">
              <a:latin typeface="Times"/>
            </a:endParaRPr>
          </a:p>
        </p:txBody>
      </p:sp>
      <p:sp>
        <p:nvSpPr>
          <p:cNvPr id="89091" name="Slide Number Placeholder 3"/>
          <p:cNvSpPr>
            <a:spLocks noGrp="1"/>
          </p:cNvSpPr>
          <p:nvPr>
            <p:ph type="sldNum" sz="quarter" idx="5"/>
          </p:nvPr>
        </p:nvSpPr>
        <p:spPr>
          <a:noFill/>
        </p:spPr>
        <p:txBody>
          <a:bodyPr/>
          <a:lstStyle/>
          <a:p>
            <a:pPr defTabSz="911225"/>
            <a:fld id="{488E10A5-C839-4F5E-B433-B422423A8F4D}" type="slidenum">
              <a:rPr lang="en-GB" altLang="en-GB" smtClean="0">
                <a:latin typeface="Times"/>
                <a:cs typeface="Arial" charset="0"/>
              </a:rPr>
              <a:pPr defTabSz="911225"/>
              <a:t>39</a:t>
            </a:fld>
            <a:endParaRPr lang="en-GB" altLang="en-GB" smtClean="0">
              <a:latin typeface="Time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defTabSz="919163"/>
            <a:r>
              <a:rPr lang="en-GB" dirty="0" smtClean="0">
                <a:latin typeface="Times"/>
              </a:rPr>
              <a:t>If students are found to have committed plagiarism at any point in the course,  the failure to help themselves by doing the quiz will be taken into account. </a:t>
            </a:r>
          </a:p>
          <a:p>
            <a:pPr defTabSz="919163"/>
            <a:endParaRPr lang="en-GB" dirty="0" smtClean="0">
              <a:latin typeface="Times"/>
            </a:endParaRPr>
          </a:p>
        </p:txBody>
      </p:sp>
      <p:sp>
        <p:nvSpPr>
          <p:cNvPr id="91139" name="Slide Number Placeholder 3"/>
          <p:cNvSpPr>
            <a:spLocks noGrp="1"/>
          </p:cNvSpPr>
          <p:nvPr>
            <p:ph type="sldNum" sz="quarter" idx="5"/>
          </p:nvPr>
        </p:nvSpPr>
        <p:spPr>
          <a:noFill/>
        </p:spPr>
        <p:txBody>
          <a:bodyPr/>
          <a:lstStyle/>
          <a:p>
            <a:pPr defTabSz="911225"/>
            <a:fld id="{A0D2724F-9D5F-4879-95E6-57E50A72D11D}" type="slidenum">
              <a:rPr lang="en-GB" altLang="en-GB" smtClean="0">
                <a:latin typeface="Times"/>
                <a:cs typeface="Arial" charset="0"/>
              </a:rPr>
              <a:pPr defTabSz="911225"/>
              <a:t>41</a:t>
            </a:fld>
            <a:endParaRPr lang="en-GB" altLang="en-GB" smtClean="0">
              <a:latin typeface="Time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pPr defTabSz="911225"/>
            <a:fld id="{630530DA-6805-4B61-AA4D-DD5FC70DBCFC}" type="slidenum">
              <a:rPr lang="en-GB" altLang="en-GB" smtClean="0">
                <a:latin typeface="Times"/>
                <a:cs typeface="Arial" charset="0"/>
              </a:rPr>
              <a:pPr defTabSz="911225"/>
              <a:t>42</a:t>
            </a:fld>
            <a:endParaRPr lang="en-GB" altLang="en-GB" smtClean="0">
              <a:latin typeface="Times"/>
              <a:cs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66598" y="4715629"/>
            <a:ext cx="5335893" cy="4467939"/>
          </a:xfrm>
          <a:noFill/>
          <a:ln/>
        </p:spPr>
        <p:txBody>
          <a:bodyPr/>
          <a:lstStyle/>
          <a:p>
            <a:endParaRPr lang="en-GB" smtClean="0">
              <a:latin typeface="Time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11225"/>
            <a:fld id="{4A1252AA-909C-4DE3-ADBA-C41339858E1F}" type="slidenum">
              <a:rPr lang="en-GB" altLang="en-GB" smtClean="0">
                <a:latin typeface="Times"/>
                <a:cs typeface="Arial" charset="0"/>
              </a:rPr>
              <a:pPr defTabSz="911225"/>
              <a:t>43</a:t>
            </a:fld>
            <a:endParaRPr lang="en-GB" altLang="en-GB" smtClean="0">
              <a:latin typeface="Times"/>
              <a:cs typeface="Arial" charset="0"/>
            </a:endParaRPr>
          </a:p>
        </p:txBody>
      </p:sp>
      <p:sp>
        <p:nvSpPr>
          <p:cNvPr id="96258" name="Rectangle 2"/>
          <p:cNvSpPr>
            <a:spLocks noGrp="1" noRot="1" noChangeAspect="1" noChangeArrowheads="1" noTextEdit="1"/>
          </p:cNvSpPr>
          <p:nvPr>
            <p:ph type="sldImg"/>
          </p:nvPr>
        </p:nvSpPr>
        <p:spPr>
          <a:xfrm>
            <a:off x="854075" y="744538"/>
            <a:ext cx="4960938" cy="3722687"/>
          </a:xfrm>
          <a:ln/>
        </p:spPr>
      </p:sp>
      <p:sp>
        <p:nvSpPr>
          <p:cNvPr id="96259" name="Rectangle 3"/>
          <p:cNvSpPr>
            <a:spLocks noGrp="1" noChangeArrowheads="1"/>
          </p:cNvSpPr>
          <p:nvPr>
            <p:ph type="body" idx="1"/>
          </p:nvPr>
        </p:nvSpPr>
        <p:spPr>
          <a:noFill/>
          <a:ln/>
        </p:spPr>
        <p:txBody>
          <a:bodyPr/>
          <a:lstStyle/>
          <a:p>
            <a:r>
              <a:rPr lang="en-GB" smtClean="0">
                <a:latin typeface="Times"/>
              </a:rPr>
              <a:t>Please take a few minutes to fill in the evaluation 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11225"/>
            <a:fld id="{9F79707B-F60C-4622-AB1A-F250ED0F45A9}" type="slidenum">
              <a:rPr lang="en-GB" altLang="en-GB" smtClean="0">
                <a:latin typeface="Times"/>
                <a:cs typeface="Arial" charset="0"/>
              </a:rPr>
              <a:pPr defTabSz="911225"/>
              <a:t>4</a:t>
            </a:fld>
            <a:endParaRPr lang="en-GB" altLang="en-GB" smtClean="0">
              <a:latin typeface="Times"/>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66598" y="4715629"/>
            <a:ext cx="5335893" cy="4467939"/>
          </a:xfrm>
          <a:noFill/>
          <a:ln/>
        </p:spPr>
        <p:txBody>
          <a:bodyPr/>
          <a:lstStyle/>
          <a:p>
            <a:r>
              <a:rPr lang="en-GB" smtClean="0">
                <a:latin typeface="Times"/>
              </a:rPr>
              <a:t>Describe what plagiarism is – creating a false impression that someone else’s work is your own.</a:t>
            </a:r>
          </a:p>
          <a:p>
            <a:r>
              <a:rPr lang="en-GB" smtClean="0">
                <a:latin typeface="Times"/>
              </a:rPr>
              <a:t>This is taken very seriously in academia, particularly in science.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11225"/>
            <a:fld id="{0F8B2C8C-1EE8-4AA4-8439-20D5F1CD3DC1}" type="slidenum">
              <a:rPr lang="en-GB" altLang="en-GB" smtClean="0">
                <a:latin typeface="Times"/>
                <a:cs typeface="Arial" charset="0"/>
              </a:rPr>
              <a:pPr defTabSz="911225"/>
              <a:t>5</a:t>
            </a:fld>
            <a:endParaRPr lang="en-GB" altLang="en-GB" smtClean="0">
              <a:latin typeface="Times"/>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66598" y="4715629"/>
            <a:ext cx="5335893" cy="4467939"/>
          </a:xfrm>
          <a:noFill/>
          <a:ln/>
        </p:spPr>
        <p:txBody>
          <a:bodyPr/>
          <a:lstStyle/>
          <a:p>
            <a:r>
              <a:rPr lang="en-GB" dirty="0" smtClean="0">
                <a:latin typeface="Times"/>
              </a:rPr>
              <a:t>If you are caught plagiarising at College you could fail your assignment, your course or even be asked to leave the college. </a:t>
            </a:r>
          </a:p>
          <a:p>
            <a:endParaRPr lang="en-GB" dirty="0" smtClean="0">
              <a:latin typeface="Times"/>
            </a:endParaRPr>
          </a:p>
          <a:p>
            <a:r>
              <a:rPr lang="en-GB" dirty="0" smtClean="0">
                <a:latin typeface="Times"/>
              </a:rPr>
              <a:t>But later in your career, your work may be invalidated if you leave yourself open to accusations of plagiarism.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1B6583E1-97D7-4955-A1B3-D797290F2DAB}" type="slidenum">
              <a:rPr lang="en-GB" altLang="en-GB" smtClean="0">
                <a:latin typeface="Times"/>
                <a:cs typeface="Arial" charset="0"/>
              </a:rPr>
              <a:pPr/>
              <a:t>6</a:t>
            </a:fld>
            <a:endParaRPr lang="en-GB" altLang="en-GB" smtClean="0">
              <a:latin typeface="Times"/>
              <a:cs typeface="Arial" charset="0"/>
            </a:endParaRPr>
          </a:p>
        </p:txBody>
      </p:sp>
      <p:sp>
        <p:nvSpPr>
          <p:cNvPr id="51202" name="Rectangle 2"/>
          <p:cNvSpPr>
            <a:spLocks noGrp="1" noRot="1" noChangeAspect="1" noChangeArrowheads="1" noTextEdit="1"/>
          </p:cNvSpPr>
          <p:nvPr>
            <p:ph type="sldImg"/>
          </p:nvPr>
        </p:nvSpPr>
        <p:spPr>
          <a:xfrm>
            <a:off x="1046163" y="744538"/>
            <a:ext cx="2071687" cy="1554162"/>
          </a:xfrm>
          <a:ln/>
        </p:spPr>
      </p:sp>
      <p:sp>
        <p:nvSpPr>
          <p:cNvPr id="51203" name="Rectangle 3"/>
          <p:cNvSpPr>
            <a:spLocks noGrp="1" noChangeArrowheads="1"/>
          </p:cNvSpPr>
          <p:nvPr>
            <p:ph type="body" idx="1"/>
          </p:nvPr>
        </p:nvSpPr>
        <p:spPr>
          <a:xfrm>
            <a:off x="861736" y="2513415"/>
            <a:ext cx="4951860" cy="6557423"/>
          </a:xfrm>
          <a:noFill/>
          <a:ln/>
        </p:spPr>
        <p:txBody>
          <a:bodyPr/>
          <a:lstStyle/>
          <a:p>
            <a:pPr>
              <a:lnSpc>
                <a:spcPct val="80000"/>
              </a:lnSpc>
            </a:pPr>
            <a:r>
              <a:rPr lang="en-GB" sz="1000" dirty="0" smtClean="0">
                <a:latin typeface="Arial" charset="0"/>
              </a:rPr>
              <a:t>Let’s look at some examples from real life. How does plagiarising can effect students, doctors and researchers? </a:t>
            </a:r>
          </a:p>
          <a:p>
            <a:pPr>
              <a:lnSpc>
                <a:spcPct val="80000"/>
              </a:lnSpc>
            </a:pPr>
            <a:endParaRPr lang="en-GB" sz="1000" dirty="0" smtClean="0">
              <a:latin typeface="Arial" charset="0"/>
            </a:endParaRPr>
          </a:p>
          <a:p>
            <a:pPr>
              <a:lnSpc>
                <a:spcPct val="80000"/>
              </a:lnSpc>
            </a:pPr>
            <a:r>
              <a:rPr lang="en-GB" sz="1000" b="1" dirty="0" smtClean="0">
                <a:latin typeface="Arial" charset="0"/>
              </a:rPr>
              <a:t>Examples appear on mouse click</a:t>
            </a:r>
          </a:p>
          <a:p>
            <a:pPr>
              <a:lnSpc>
                <a:spcPct val="80000"/>
              </a:lnSpc>
            </a:pPr>
            <a:endParaRPr lang="en-GB" sz="1000" b="1" dirty="0" smtClean="0">
              <a:latin typeface="Arial" charset="0"/>
            </a:endParaRPr>
          </a:p>
          <a:p>
            <a:pPr>
              <a:lnSpc>
                <a:spcPct val="80000"/>
              </a:lnSpc>
            </a:pPr>
            <a:r>
              <a:rPr lang="en-GB" sz="1000" dirty="0" smtClean="0">
                <a:latin typeface="Arial" charset="0"/>
              </a:rPr>
              <a:t>Our first example is an article published in Student BMJ. This student had plagiarised for some University coursework and was found out. The student says “plagiarism stopped my career advancing in the way I had wanted it to go. [… This] act stood in the way of my chance to take on an editorial position at the student BMJ”. </a:t>
            </a:r>
          </a:p>
          <a:p>
            <a:pPr>
              <a:lnSpc>
                <a:spcPct val="80000"/>
              </a:lnSpc>
            </a:pPr>
            <a:endParaRPr lang="en-GB" sz="1000" dirty="0" smtClean="0">
              <a:latin typeface="Arial" charset="0"/>
            </a:endParaRPr>
          </a:p>
          <a:p>
            <a:pPr>
              <a:lnSpc>
                <a:spcPct val="80000"/>
              </a:lnSpc>
            </a:pPr>
            <a:r>
              <a:rPr lang="en-GB" sz="1000" dirty="0" smtClean="0">
                <a:latin typeface="Arial" charset="0"/>
              </a:rPr>
              <a:t>Our second example is from an article in the BMJ about </a:t>
            </a:r>
            <a:r>
              <a:rPr lang="en-GB" sz="1000" dirty="0" err="1" smtClean="0">
                <a:latin typeface="Arial" charset="0"/>
              </a:rPr>
              <a:t>Asim</a:t>
            </a:r>
            <a:r>
              <a:rPr lang="en-GB" sz="1000" dirty="0" smtClean="0">
                <a:latin typeface="Arial" charset="0"/>
              </a:rPr>
              <a:t> </a:t>
            </a:r>
            <a:r>
              <a:rPr lang="en-GB" sz="1000" dirty="0" err="1" smtClean="0">
                <a:latin typeface="Arial" charset="0"/>
              </a:rPr>
              <a:t>Kurjak</a:t>
            </a:r>
            <a:r>
              <a:rPr lang="en-GB" sz="1000" dirty="0" smtClean="0">
                <a:latin typeface="Arial" charset="0"/>
              </a:rPr>
              <a:t>, a professor of obstetrics. He was found out to have used data and text from a source published by other authors. Professor </a:t>
            </a:r>
            <a:r>
              <a:rPr lang="en-GB" sz="1000" dirty="0" err="1" smtClean="0">
                <a:latin typeface="Arial" charset="0"/>
              </a:rPr>
              <a:t>Kurjak</a:t>
            </a:r>
            <a:r>
              <a:rPr lang="en-GB" sz="1000" dirty="0" smtClean="0">
                <a:latin typeface="Arial" charset="0"/>
              </a:rPr>
              <a:t> was the director of a World Health Organization collaborating centre – as a result of his plagiarism sponsorship for an international conference he was organising was withdrawn, he was excluded from the editorial board of a journal and he was suspended from the directorship for a year. He was even found out to have plagiarised in another instance. The publishers of the book he contributed a chapter to, republished it without his chapter.</a:t>
            </a:r>
          </a:p>
          <a:p>
            <a:pPr>
              <a:lnSpc>
                <a:spcPct val="80000"/>
              </a:lnSpc>
            </a:pPr>
            <a:endParaRPr lang="en-GB" sz="1000" dirty="0" smtClean="0">
              <a:latin typeface="Arial" charset="0"/>
            </a:endParaRPr>
          </a:p>
          <a:p>
            <a:pPr>
              <a:lnSpc>
                <a:spcPct val="80000"/>
              </a:lnSpc>
            </a:pPr>
            <a:r>
              <a:rPr lang="en-GB" sz="1000" dirty="0" smtClean="0">
                <a:latin typeface="Arial" charset="0"/>
              </a:rPr>
              <a:t>You all might have heard of Dr Raj </a:t>
            </a:r>
            <a:r>
              <a:rPr lang="en-GB" sz="1000" dirty="0" err="1" smtClean="0">
                <a:latin typeface="Arial" charset="0"/>
              </a:rPr>
              <a:t>Persaud</a:t>
            </a:r>
            <a:r>
              <a:rPr lang="en-GB" sz="1000" dirty="0" smtClean="0">
                <a:latin typeface="Arial" charset="0"/>
              </a:rPr>
              <a:t>, a well known psychiatrist, he was suspended from practice for three months by the General Medical Council as he was found out to have plagiarised. The chairman of the panel said ‘your conduct has fallen below the standards of behaviour that the public is entitled to expect from doctors and undermines the public’s confidence in the profession’.  He has since resigned from his consultant psychiatrist post. </a:t>
            </a:r>
          </a:p>
          <a:p>
            <a:pPr>
              <a:lnSpc>
                <a:spcPct val="80000"/>
              </a:lnSpc>
            </a:pPr>
            <a:endParaRPr lang="en-GB" sz="1000" dirty="0" smtClean="0">
              <a:latin typeface="Times"/>
            </a:endParaRPr>
          </a:p>
          <a:p>
            <a:pPr>
              <a:lnSpc>
                <a:spcPct val="80000"/>
              </a:lnSpc>
            </a:pPr>
            <a:r>
              <a:rPr lang="en-GB" sz="1000" dirty="0" smtClean="0">
                <a:latin typeface="Times"/>
              </a:rPr>
              <a:t>Since recently being found plagiarising, the award-winning Independent columnist Johann </a:t>
            </a:r>
            <a:r>
              <a:rPr lang="en-GB" sz="1000" dirty="0" err="1" smtClean="0">
                <a:latin typeface="Times"/>
              </a:rPr>
              <a:t>Hari</a:t>
            </a:r>
            <a:r>
              <a:rPr lang="en-GB" sz="1000" dirty="0" smtClean="0">
                <a:latin typeface="Times"/>
              </a:rPr>
              <a:t> has been on unpaid leave of absence from work and is now undertaking journalism training.  He also created a pseudonym to edit </a:t>
            </a:r>
            <a:r>
              <a:rPr lang="en-GB" sz="1000" dirty="0" err="1" smtClean="0">
                <a:latin typeface="Times"/>
              </a:rPr>
              <a:t>wikipedia</a:t>
            </a:r>
            <a:r>
              <a:rPr lang="en-GB" sz="1000" dirty="0" smtClean="0">
                <a:latin typeface="Times"/>
              </a:rPr>
              <a:t> pages accusing one unnamed individual of being “a drunk”.</a:t>
            </a:r>
          </a:p>
          <a:p>
            <a:pPr>
              <a:lnSpc>
                <a:spcPct val="80000"/>
              </a:lnSpc>
            </a:pPr>
            <a:endParaRPr lang="en-GB" sz="1000" dirty="0" smtClean="0">
              <a:latin typeface="Arial" charset="0"/>
            </a:endParaRPr>
          </a:p>
          <a:p>
            <a:pPr>
              <a:lnSpc>
                <a:spcPct val="80000"/>
              </a:lnSpc>
            </a:pPr>
            <a:r>
              <a:rPr lang="en-GB" sz="1000" dirty="0" smtClean="0">
                <a:latin typeface="Arial" charset="0"/>
              </a:rPr>
              <a:t>You have a </a:t>
            </a:r>
            <a:r>
              <a:rPr lang="en-GB" sz="1000" dirty="0" err="1" smtClean="0">
                <a:latin typeface="Arial" charset="0"/>
              </a:rPr>
              <a:t>handout</a:t>
            </a:r>
            <a:r>
              <a:rPr lang="en-GB" sz="1000" dirty="0" smtClean="0">
                <a:latin typeface="Arial" charset="0"/>
              </a:rPr>
              <a:t> with the references to each of the examples we are talking about. So we let you know where we found the articles and it helps you to find the full text if you wanted to read them. </a:t>
            </a:r>
          </a:p>
          <a:p>
            <a:pPr>
              <a:lnSpc>
                <a:spcPct val="80000"/>
              </a:lnSpc>
            </a:pPr>
            <a:endParaRPr lang="en-GB" sz="1000" dirty="0" smtClean="0">
              <a:latin typeface="Arial" charset="0"/>
            </a:endParaRPr>
          </a:p>
          <a:p>
            <a:pPr>
              <a:lnSpc>
                <a:spcPct val="80000"/>
              </a:lnSpc>
            </a:pPr>
            <a:r>
              <a:rPr lang="en-GB" sz="1000" dirty="0" smtClean="0">
                <a:latin typeface="Arial" charset="0"/>
              </a:rPr>
              <a:t>You have a </a:t>
            </a:r>
            <a:r>
              <a:rPr lang="en-GB" sz="1000" dirty="0" err="1" smtClean="0">
                <a:latin typeface="Arial" charset="0"/>
              </a:rPr>
              <a:t>handout</a:t>
            </a:r>
            <a:r>
              <a:rPr lang="en-GB" sz="1000" dirty="0" smtClean="0">
                <a:latin typeface="Arial" charset="0"/>
              </a:rPr>
              <a:t> with the references to each of the examples we are talking about. So we let you know where we found the articles and it helps you to find the full text if you wanted to read them. </a:t>
            </a:r>
          </a:p>
          <a:p>
            <a:pPr>
              <a:lnSpc>
                <a:spcPct val="80000"/>
              </a:lnSpc>
            </a:pPr>
            <a:endParaRPr lang="en-GB" sz="100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GB" smtClean="0">
                <a:latin typeface="Times"/>
              </a:rPr>
              <a:t>GMC guidelines for medical students on fitness to practise mention plagiarism as an offence</a:t>
            </a:r>
          </a:p>
        </p:txBody>
      </p:sp>
      <p:sp>
        <p:nvSpPr>
          <p:cNvPr id="29699" name="Slide Number Placeholder 3"/>
          <p:cNvSpPr>
            <a:spLocks noGrp="1"/>
          </p:cNvSpPr>
          <p:nvPr>
            <p:ph type="sldNum" sz="quarter" idx="5"/>
          </p:nvPr>
        </p:nvSpPr>
        <p:spPr>
          <a:noFill/>
        </p:spPr>
        <p:txBody>
          <a:bodyPr/>
          <a:lstStyle/>
          <a:p>
            <a:pPr defTabSz="911225"/>
            <a:fld id="{D55218D1-ECD8-4DA5-80EB-44D5547A28C1}" type="slidenum">
              <a:rPr lang="en-GB" altLang="en-GB" smtClean="0">
                <a:latin typeface="Times"/>
                <a:cs typeface="Arial" charset="0"/>
              </a:rPr>
              <a:pPr defTabSz="911225"/>
              <a:t>7</a:t>
            </a:fld>
            <a:endParaRPr lang="en-GB" altLang="en-GB" smtClean="0">
              <a:latin typeface="Time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11225"/>
            <a:fld id="{F178B08E-8E02-4FCB-A019-8029B1FB87B6}" type="slidenum">
              <a:rPr lang="en-GB" altLang="en-GB" smtClean="0">
                <a:latin typeface="Times"/>
                <a:cs typeface="Arial" charset="0"/>
              </a:rPr>
              <a:pPr defTabSz="911225"/>
              <a:t>8</a:t>
            </a:fld>
            <a:endParaRPr lang="en-GB" altLang="en-GB" smtClean="0">
              <a:latin typeface="Times"/>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defTabSz="919163"/>
            <a:r>
              <a:rPr lang="en-GB" dirty="0" smtClean="0">
                <a:latin typeface="Times"/>
              </a:rPr>
              <a:t>The university is able to detect plagiarism in a number of ways.  Tutors will look at your writing style to see if it is likely to be your own work as well as using plagiarism detection software.</a:t>
            </a:r>
          </a:p>
          <a:p>
            <a:pPr defTabSz="919163"/>
            <a:r>
              <a:rPr lang="en-GB" dirty="0" smtClean="0">
                <a:latin typeface="Times"/>
              </a:rPr>
              <a:t>Imperial uses software called </a:t>
            </a:r>
            <a:r>
              <a:rPr lang="en-GB" dirty="0" err="1" smtClean="0">
                <a:latin typeface="Times"/>
              </a:rPr>
              <a:t>TurnItIn</a:t>
            </a:r>
            <a:r>
              <a:rPr lang="en-GB" dirty="0" smtClean="0">
                <a:latin typeface="Times"/>
              </a:rPr>
              <a:t> which your tutors can run essays through which highlight any similarities with published work or essays previously submitted to </a:t>
            </a:r>
            <a:r>
              <a:rPr lang="en-GB" dirty="0" err="1" smtClean="0">
                <a:latin typeface="Times"/>
              </a:rPr>
              <a:t>TurnItIn</a:t>
            </a:r>
            <a:r>
              <a:rPr lang="en-GB" dirty="0" smtClean="0">
                <a:latin typeface="Times"/>
              </a:rPr>
              <a:t>.  The University has just loaded several years’ worth of essays into </a:t>
            </a:r>
            <a:r>
              <a:rPr lang="en-GB" dirty="0" err="1" smtClean="0">
                <a:latin typeface="Times"/>
              </a:rPr>
              <a:t>TurnItIn</a:t>
            </a:r>
            <a:r>
              <a:rPr lang="en-GB" dirty="0" smtClean="0">
                <a:latin typeface="Times"/>
              </a:rPr>
              <a:t> and other universities also put their essays into the </a:t>
            </a:r>
            <a:r>
              <a:rPr lang="en-GB" dirty="0" err="1" smtClean="0">
                <a:latin typeface="Times"/>
              </a:rPr>
              <a:t>TurnItIn</a:t>
            </a:r>
            <a:r>
              <a:rPr lang="en-GB" dirty="0" smtClean="0">
                <a:latin typeface="Times"/>
              </a:rPr>
              <a:t> bank so they can spot work copied from other students as well as published sources – a student at Imperial was recently caught handing in an essay their friend had submitted the year before.  If your similarity mark on </a:t>
            </a:r>
            <a:r>
              <a:rPr lang="en-GB" dirty="0" err="1" smtClean="0">
                <a:latin typeface="Times"/>
              </a:rPr>
              <a:t>TurnItIn</a:t>
            </a:r>
            <a:r>
              <a:rPr lang="en-GB" dirty="0" smtClean="0">
                <a:latin typeface="Times"/>
              </a:rPr>
              <a:t> is more than 25% the marker will examine it</a:t>
            </a:r>
            <a:r>
              <a:rPr lang="en-GB" baseline="0" dirty="0" smtClean="0">
                <a:latin typeface="Times"/>
              </a:rPr>
              <a:t> for plagiarism and it may go to the Academic Honesty Panel.</a:t>
            </a:r>
            <a:endParaRPr lang="en-GB" dirty="0"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11225"/>
            <a:fld id="{26068F69-6B78-4638-8AB0-5F6E703E29F5}" type="slidenum">
              <a:rPr lang="en-GB" altLang="en-GB" smtClean="0">
                <a:latin typeface="Times"/>
                <a:cs typeface="Arial" charset="0"/>
              </a:rPr>
              <a:pPr defTabSz="911225"/>
              <a:t>11</a:t>
            </a:fld>
            <a:endParaRPr lang="en-GB" altLang="en-GB" smtClean="0">
              <a:latin typeface="Times"/>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dirty="0" smtClean="0">
                <a:latin typeface="Times"/>
              </a:rPr>
              <a:t>There are different types of plagiarism, some are obvious but others are not. You may be at risk of plagiarising accidentally if you don’t know everything that is considered plagiarism.</a:t>
            </a:r>
          </a:p>
          <a:p>
            <a:r>
              <a:rPr lang="en-GB" dirty="0" smtClean="0">
                <a:latin typeface="Times"/>
              </a:rPr>
              <a:t>You will probably be aware that the following are types of plagiarism</a:t>
            </a:r>
          </a:p>
          <a:p>
            <a:pPr>
              <a:buFontTx/>
              <a:buChar char="•"/>
            </a:pPr>
            <a:r>
              <a:rPr lang="en-GB" dirty="0" smtClean="0">
                <a:latin typeface="Times"/>
              </a:rPr>
              <a:t>Copying text or images is OK in an educational context if it is acknowledged – if you claim it’s yours that’s wrong</a:t>
            </a:r>
          </a:p>
          <a:p>
            <a:pPr>
              <a:buFontTx/>
              <a:buChar char="•"/>
            </a:pPr>
            <a:r>
              <a:rPr lang="en-GB" dirty="0" smtClean="0">
                <a:latin typeface="Times"/>
              </a:rPr>
              <a:t>Changing a few words round is still plagiarism – again the important thing is to acknowledge it</a:t>
            </a:r>
          </a:p>
          <a:p>
            <a:pPr>
              <a:buFontTx/>
              <a:buChar char="•"/>
            </a:pPr>
            <a:r>
              <a:rPr lang="en-GB" dirty="0" smtClean="0">
                <a:latin typeface="Times"/>
              </a:rPr>
              <a:t>Borrowing from another student’s work  -should acknowledge anyone else’s ideas, whether you read them in a textbook or heard them from a friend – otherwise you and the person you’ve copied from/worked with are guilty of deceiving your lecturer</a:t>
            </a:r>
          </a:p>
          <a:p>
            <a:pPr>
              <a:buFontTx/>
              <a:buChar char="•"/>
            </a:pPr>
            <a:r>
              <a:rPr lang="en-GB" dirty="0" smtClean="0">
                <a:latin typeface="Times"/>
              </a:rPr>
              <a:t>-if doing a group project normally need to submit own individually written sections – always check with your tutor if not clear.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000">
                <a:solidFill>
                  <a:srgbClr val="0E207F"/>
                </a:solidFill>
                <a:cs typeface="+mn-cs"/>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defRPr/>
            </a:pPr>
            <a:endParaRPr lang="en-GB">
              <a:cs typeface="+mn-cs"/>
            </a:endParaRPr>
          </a:p>
        </p:txBody>
      </p:sp>
      <p:pic>
        <p:nvPicPr>
          <p:cNvPr id="1029" name="Picture 22"/>
          <p:cNvPicPr>
            <a:picLocks noChangeAspect="1" noChangeArrowheads="1"/>
          </p:cNvPicPr>
          <p:nvPr userDrawn="1"/>
        </p:nvPicPr>
        <p:blipFill>
          <a:blip r:embed="rId14"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5"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hs.uk/news/2010/10october/pages/skin-damage-linked-with-laptop-use.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www.guardian.co.uk/media/2011/sep/14/johann-hari-apologises-orwell-priz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95289" y="4005263"/>
            <a:ext cx="3600648" cy="1220787"/>
          </a:xfrm>
        </p:spPr>
        <p:txBody>
          <a:bodyPr/>
          <a:lstStyle/>
          <a:p>
            <a:r>
              <a:rPr lang="en-GB" sz="4000" dirty="0" smtClean="0"/>
              <a:t/>
            </a:r>
            <a:br>
              <a:rPr lang="en-GB" sz="4000" dirty="0" smtClean="0"/>
            </a:br>
            <a:r>
              <a:rPr lang="en-GB" sz="2400" dirty="0" smtClean="0"/>
              <a:t/>
            </a:r>
            <a:br>
              <a:rPr lang="en-GB" sz="2400" dirty="0" smtClean="0"/>
            </a:br>
            <a:r>
              <a:rPr lang="en-GB" sz="2400" dirty="0" smtClean="0"/>
              <a:t>	</a:t>
            </a:r>
            <a:r>
              <a:rPr lang="en-GB" sz="2000" dirty="0" smtClean="0">
                <a:solidFill>
                  <a:schemeClr val="bg2"/>
                </a:solidFill>
              </a:rPr>
              <a:t>			</a:t>
            </a:r>
            <a:endParaRPr lang="en-US" sz="2800" dirty="0" smtClean="0">
              <a:solidFill>
                <a:schemeClr val="tx1"/>
              </a:solidFill>
            </a:endParaRPr>
          </a:p>
        </p:txBody>
      </p:sp>
      <p:sp>
        <p:nvSpPr>
          <p:cNvPr id="173059" name="Text Box 3"/>
          <p:cNvSpPr txBox="1">
            <a:spLocks noChangeArrowheads="1"/>
          </p:cNvSpPr>
          <p:nvPr/>
        </p:nvSpPr>
        <p:spPr bwMode="auto">
          <a:xfrm>
            <a:off x="5256213" y="6021388"/>
            <a:ext cx="3278187" cy="455612"/>
          </a:xfrm>
          <a:prstGeom prst="rect">
            <a:avLst/>
          </a:prstGeom>
          <a:noFill/>
          <a:ln w="9525">
            <a:noFill/>
            <a:miter lim="800000"/>
            <a:headEnd/>
            <a:tailEnd/>
          </a:ln>
        </p:spPr>
        <p:txBody>
          <a:bodyPr lIns="91431" tIns="45716" rIns="91431" bIns="45716">
            <a:spAutoFit/>
          </a:bodyPr>
          <a:lstStyle/>
          <a:p>
            <a:pPr defTabSz="912813">
              <a:spcBef>
                <a:spcPct val="50000"/>
              </a:spcBef>
            </a:pPr>
            <a:endParaRPr lang="en-GB" sz="2400">
              <a:solidFill>
                <a:schemeClr val="hlink"/>
              </a:solidFill>
              <a:latin typeface="Lucida Sans Unicode" pitchFamily="34" charset="0"/>
            </a:endParaRPr>
          </a:p>
        </p:txBody>
      </p:sp>
      <p:sp>
        <p:nvSpPr>
          <p:cNvPr id="16387" name="Text Box 5"/>
          <p:cNvSpPr txBox="1">
            <a:spLocks noChangeArrowheads="1"/>
          </p:cNvSpPr>
          <p:nvPr/>
        </p:nvSpPr>
        <p:spPr bwMode="auto">
          <a:xfrm>
            <a:off x="726281" y="1268413"/>
            <a:ext cx="7808119" cy="2769981"/>
          </a:xfrm>
          <a:prstGeom prst="rect">
            <a:avLst/>
          </a:prstGeom>
          <a:noFill/>
          <a:ln w="9525">
            <a:noFill/>
            <a:miter lim="800000"/>
            <a:headEnd/>
            <a:tailEnd/>
          </a:ln>
        </p:spPr>
        <p:txBody>
          <a:bodyPr wrap="square" lIns="91431" tIns="45716" rIns="91431" bIns="45716">
            <a:spAutoFit/>
          </a:bodyPr>
          <a:lstStyle/>
          <a:p>
            <a:pPr algn="ctr" defTabSz="912813" eaLnBrk="0" hangingPunct="0">
              <a:spcBef>
                <a:spcPct val="50000"/>
              </a:spcBef>
            </a:pPr>
            <a:r>
              <a:rPr lang="en-GB" sz="5400" dirty="0">
                <a:solidFill>
                  <a:srgbClr val="445188"/>
                </a:solidFill>
              </a:rPr>
              <a:t>Plagiarism and </a:t>
            </a:r>
            <a:r>
              <a:rPr lang="en-GB" sz="5400" dirty="0" smtClean="0">
                <a:solidFill>
                  <a:srgbClr val="445188"/>
                </a:solidFill>
              </a:rPr>
              <a:t>Vancouver Referencing</a:t>
            </a:r>
            <a:endParaRPr lang="en-GB" sz="5400" dirty="0">
              <a:solidFill>
                <a:srgbClr val="445188"/>
              </a:solidFill>
            </a:endParaRPr>
          </a:p>
          <a:p>
            <a:pPr algn="ctr" defTabSz="912813" eaLnBrk="0" hangingPunct="0">
              <a:spcBef>
                <a:spcPct val="50000"/>
              </a:spcBef>
            </a:pPr>
            <a:endParaRPr lang="en-GB" sz="4400" b="1" dirty="0">
              <a:solidFill>
                <a:srgbClr val="445188"/>
              </a:solidFill>
            </a:endParaRPr>
          </a:p>
        </p:txBody>
      </p:sp>
      <p:pic>
        <p:nvPicPr>
          <p:cNvPr id="16388" name="Picture 7" descr="j0387772"/>
          <p:cNvPicPr>
            <a:picLocks noChangeAspect="1" noChangeArrowheads="1"/>
          </p:cNvPicPr>
          <p:nvPr/>
        </p:nvPicPr>
        <p:blipFill>
          <a:blip r:embed="rId3" cstate="print"/>
          <a:srcRect/>
          <a:stretch>
            <a:fillRect/>
          </a:stretch>
        </p:blipFill>
        <p:spPr bwMode="auto">
          <a:xfrm>
            <a:off x="3348038" y="3068638"/>
            <a:ext cx="2301875" cy="322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73059"/>
                                        </p:tgtEl>
                                        <p:attrNameLst>
                                          <p:attrName>style.visibility</p:attrName>
                                        </p:attrNameLst>
                                      </p:cBhvr>
                                      <p:to>
                                        <p:strVal val="visible"/>
                                      </p:to>
                                    </p:set>
                                    <p:anim calcmode="lin" valueType="num">
                                      <p:cBhvr additive="base">
                                        <p:cTn id="7" dur="500" fill="hold"/>
                                        <p:tgtEl>
                                          <p:spTgt spid="173059"/>
                                        </p:tgtEl>
                                        <p:attrNameLst>
                                          <p:attrName>ppt_x</p:attrName>
                                        </p:attrNameLst>
                                      </p:cBhvr>
                                      <p:tavLst>
                                        <p:tav tm="0">
                                          <p:val>
                                            <p:strVal val="0-#ppt_w/2"/>
                                          </p:val>
                                        </p:tav>
                                        <p:tav tm="100000">
                                          <p:val>
                                            <p:strVal val="#ppt_x"/>
                                          </p:val>
                                        </p:tav>
                                      </p:tavLst>
                                    </p:anim>
                                    <p:anim calcmode="lin" valueType="num">
                                      <p:cBhvr additive="base">
                                        <p:cTn id="8" dur="500" fill="hold"/>
                                        <p:tgtEl>
                                          <p:spTgt spid="173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minor plagiarism, major plagiarism.  Penalty can include:</a:t>
            </a:r>
            <a:endParaRPr lang="en-GB" dirty="0"/>
          </a:p>
        </p:txBody>
      </p:sp>
      <p:sp>
        <p:nvSpPr>
          <p:cNvPr id="3" name="Content Placeholder 2"/>
          <p:cNvSpPr>
            <a:spLocks noGrp="1"/>
          </p:cNvSpPr>
          <p:nvPr>
            <p:ph idx="1"/>
          </p:nvPr>
        </p:nvSpPr>
        <p:spPr/>
        <p:txBody>
          <a:bodyPr/>
          <a:lstStyle/>
          <a:p>
            <a:endParaRPr lang="en-GB" dirty="0" smtClean="0"/>
          </a:p>
          <a:p>
            <a:r>
              <a:rPr lang="en-GB" dirty="0" smtClean="0"/>
              <a:t>Formal reprimand, ‘0’ mark awarded to all assessment and exams sat in the academic year of offence, and no admittance to future assessment, i.e. expulsion from the College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GB" smtClean="0"/>
              <a:t>How to spot plagiarism</a:t>
            </a:r>
          </a:p>
        </p:txBody>
      </p:sp>
      <p:sp>
        <p:nvSpPr>
          <p:cNvPr id="32770" name="Rectangle 3"/>
          <p:cNvSpPr>
            <a:spLocks noGrp="1" noChangeArrowheads="1"/>
          </p:cNvSpPr>
          <p:nvPr>
            <p:ph type="body" idx="1"/>
          </p:nvPr>
        </p:nvSpPr>
        <p:spPr>
          <a:xfrm>
            <a:off x="762000" y="2514600"/>
            <a:ext cx="6953250" cy="3352800"/>
          </a:xfrm>
        </p:spPr>
        <p:txBody>
          <a:bodyPr/>
          <a:lstStyle/>
          <a:p>
            <a:pPr>
              <a:buFontTx/>
              <a:buNone/>
            </a:pPr>
            <a:r>
              <a:rPr lang="en-GB" b="1" smtClean="0"/>
              <a:t>Obvious cheating</a:t>
            </a:r>
          </a:p>
          <a:p>
            <a:pPr>
              <a:buFontTx/>
              <a:buNone/>
            </a:pPr>
            <a:endParaRPr lang="en-GB" b="1" smtClean="0"/>
          </a:p>
          <a:p>
            <a:r>
              <a:rPr lang="en-GB" smtClean="0"/>
              <a:t>Copy and paste</a:t>
            </a:r>
          </a:p>
          <a:p>
            <a:r>
              <a:rPr lang="en-GB" smtClean="0"/>
              <a:t>Word switch (tidied up copy and paste)</a:t>
            </a:r>
          </a:p>
          <a:p>
            <a:r>
              <a:rPr lang="en-GB" smtClean="0"/>
              <a:t>Collusion</a:t>
            </a:r>
          </a:p>
        </p:txBody>
      </p:sp>
      <p:pic>
        <p:nvPicPr>
          <p:cNvPr id="32771" name="Picture 4"/>
          <p:cNvPicPr>
            <a:picLocks noChangeAspect="1" noChangeArrowheads="1"/>
          </p:cNvPicPr>
          <p:nvPr/>
        </p:nvPicPr>
        <p:blipFill>
          <a:blip r:embed="rId3" cstate="print"/>
          <a:srcRect/>
          <a:stretch>
            <a:fillRect/>
          </a:stretch>
        </p:blipFill>
        <p:spPr bwMode="auto">
          <a:xfrm>
            <a:off x="7786688" y="2786063"/>
            <a:ext cx="714375" cy="1625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How to spot plagiarism</a:t>
            </a:r>
          </a:p>
        </p:txBody>
      </p:sp>
      <p:sp>
        <p:nvSpPr>
          <p:cNvPr id="34818" name="Content Placeholder 2"/>
          <p:cNvSpPr>
            <a:spLocks noGrp="1"/>
          </p:cNvSpPr>
          <p:nvPr>
            <p:ph idx="1"/>
          </p:nvPr>
        </p:nvSpPr>
        <p:spPr/>
        <p:txBody>
          <a:bodyPr/>
          <a:lstStyle/>
          <a:p>
            <a:pPr>
              <a:buFontTx/>
              <a:buNone/>
            </a:pPr>
            <a:r>
              <a:rPr lang="en-GB" b="1" smtClean="0"/>
              <a:t>More complex issues</a:t>
            </a:r>
          </a:p>
          <a:p>
            <a:endParaRPr lang="en-GB" smtClean="0"/>
          </a:p>
          <a:p>
            <a:r>
              <a:rPr lang="en-GB" smtClean="0"/>
              <a:t>Common knowledge</a:t>
            </a:r>
          </a:p>
          <a:p>
            <a:r>
              <a:rPr lang="en-GB" smtClean="0"/>
              <a:t>Concealing sources</a:t>
            </a:r>
          </a:p>
          <a:p>
            <a:pPr>
              <a:buFontTx/>
              <a:buNone/>
            </a:pPr>
            <a:r>
              <a:rPr lang="en-GB" smtClean="0"/>
              <a:t> </a:t>
            </a:r>
          </a:p>
          <a:p>
            <a:endParaRPr lang="en-GB" smtClean="0"/>
          </a:p>
        </p:txBody>
      </p:sp>
      <p:pic>
        <p:nvPicPr>
          <p:cNvPr id="5" name="Picture 3"/>
          <p:cNvPicPr>
            <a:picLocks noChangeAspect="1" noChangeArrowheads="1"/>
          </p:cNvPicPr>
          <p:nvPr/>
        </p:nvPicPr>
        <p:blipFill>
          <a:blip r:embed="rId3" cstate="print"/>
          <a:srcRect/>
          <a:stretch>
            <a:fillRect/>
          </a:stretch>
        </p:blipFill>
        <p:spPr bwMode="auto">
          <a:xfrm>
            <a:off x="6000750" y="3571875"/>
            <a:ext cx="1209675"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22222E-6 C -0.01007 -0.00903 -0.00729 -0.01921 0.00157 -0.02708 C 0.00382 -0.00556 0.00157 -0.01597 0.0125 -0.00625 C 0.01163 -0.01111 0.00903 -0.01574 0.00938 -0.02083 C 0.00972 -0.02523 0.01146 -0.02917 0.0125 -0.03333 C 0.01302 -0.03542 0.01407 -0.03958 0.01407 -0.03958 C 0.00816 -0.04213 0.00677 -0.04745 0.00157 -0.05208 C -0.00156 -0.04583 -0.00468 -0.03958 -0.00781 -0.03333 C -0.00868 -0.03148 -0.00833 -0.0287 -0.00937 -0.02708 C -0.0118 -0.02292 -0.01996 -0.01551 -0.02343 -0.0125 C -0.02778 0.00486 -0.01996 0.00579 -0.00937 0.01042 C -0.00989 0.01944 -0.01354 0.02917 -0.01093 0.0375 C -0.00937 0.04213 -0.00468 0.025 -0.00468 0.025 C -0.00208 0.02569 0.0007 0.02569 0.00313 0.02708 C 0.0066 0.02917 0.0125 0.03542 0.0125 0.03542 C 0.02344 0.03472 0.03455 0.03565 0.04532 0.03333 C 0.04722 0.03287 0.04236 0.03009 0.04063 0.02917 C 0.03768 0.02731 0.03438 0.02639 0.03125 0.025 C 0.02483 0.02222 0.01771 0.02222 0.01094 0.02083 C 0.01407 0.0044 0.01597 -0.01088 0.025 -0.02292 C 0.02709 -0.00093 0.02466 0.00463 0.04219 0.01042 C 0.04584 0.00972 0.05035 0.01157 0.05313 0.00833 C 0.05486 0.00648 0.05278 0.00231 0.05157 -2.22222E-6 C 0.04913 -0.00486 0.04254 -0.00532 0.03907 -0.00625 C 0.0283 -0.01574 0.029 -0.01319 0.025 -0.02917 C 0.02552 -0.03403 0.02587 -0.03889 0.02657 -0.04375 C 0.02691 -0.04583 0.02952 -0.04907 0.02813 -0.05 C 0.02639 -0.05116 0.025 -0.04722 0.02344 -0.04583 C 0.02136 -0.04167 0.01927 -0.0375 0.01719 -0.03333 C 0.01615 -0.03125 0.0158 -0.02778 0.01407 -0.02708 C 0.0125 -0.02639 0.01077 -0.02616 0.00938 -0.025 C 0.00608 -0.02245 8.33333E-7 -0.01667 8.33333E-7 -0.01667 C -0.00191 -0.00903 -0.00521 -0.00556 -0.00937 -2.22222E-6 " pathEditMode="relative" ptsTypes="ffffffffffffffffffffffffffffffffA">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Self plagiarism</a:t>
            </a:r>
          </a:p>
        </p:txBody>
      </p:sp>
      <p:pic>
        <p:nvPicPr>
          <p:cNvPr id="36866" name="Picture 4"/>
          <p:cNvPicPr>
            <a:picLocks noChangeAspect="1" noChangeArrowheads="1"/>
          </p:cNvPicPr>
          <p:nvPr/>
        </p:nvPicPr>
        <p:blipFill>
          <a:blip r:embed="rId3" cstate="print"/>
          <a:srcRect/>
          <a:stretch>
            <a:fillRect/>
          </a:stretch>
        </p:blipFill>
        <p:spPr bwMode="auto">
          <a:xfrm>
            <a:off x="1428750" y="3571875"/>
            <a:ext cx="5703888" cy="2724150"/>
          </a:xfrm>
          <a:prstGeom prst="rect">
            <a:avLst/>
          </a:prstGeom>
          <a:noFill/>
          <a:ln w="9525">
            <a:noFill/>
            <a:miter lim="800000"/>
            <a:headEnd/>
            <a:tailEnd/>
          </a:ln>
        </p:spPr>
      </p:pic>
      <p:pic>
        <p:nvPicPr>
          <p:cNvPr id="36867" name="Picture 5"/>
          <p:cNvPicPr>
            <a:picLocks noGrp="1" noChangeAspect="1" noChangeArrowheads="1"/>
          </p:cNvPicPr>
          <p:nvPr>
            <p:ph idx="1"/>
          </p:nvPr>
        </p:nvPicPr>
        <p:blipFill>
          <a:blip r:embed="rId4" cstate="print"/>
          <a:srcRect/>
          <a:stretch>
            <a:fillRect/>
          </a:stretch>
        </p:blipFill>
        <p:spPr>
          <a:xfrm rot="21083721">
            <a:off x="-4763" y="2395538"/>
            <a:ext cx="9144001" cy="6254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719138" y="1082675"/>
            <a:ext cx="7772400" cy="1143000"/>
          </a:xfrm>
        </p:spPr>
        <p:txBody>
          <a:bodyPr/>
          <a:lstStyle/>
          <a:p>
            <a:r>
              <a:rPr lang="en-GB" sz="4000" smtClean="0"/>
              <a:t>You can avoid plagiarism by:</a:t>
            </a:r>
          </a:p>
        </p:txBody>
      </p:sp>
      <p:sp>
        <p:nvSpPr>
          <p:cNvPr id="38914" name="Rectangle 3"/>
          <p:cNvSpPr>
            <a:spLocks noGrp="1" noChangeArrowheads="1"/>
          </p:cNvSpPr>
          <p:nvPr>
            <p:ph type="body" idx="1"/>
          </p:nvPr>
        </p:nvSpPr>
        <p:spPr>
          <a:xfrm>
            <a:off x="762000" y="2786063"/>
            <a:ext cx="7772400" cy="3081337"/>
          </a:xfrm>
        </p:spPr>
        <p:txBody>
          <a:bodyPr/>
          <a:lstStyle/>
          <a:p>
            <a:r>
              <a:rPr lang="en-GB" sz="3200" smtClean="0"/>
              <a:t>Paraphrasing</a:t>
            </a:r>
          </a:p>
          <a:p>
            <a:r>
              <a:rPr lang="en-GB" sz="3200" smtClean="0"/>
              <a:t>Quoting </a:t>
            </a:r>
          </a:p>
          <a:p>
            <a:r>
              <a:rPr lang="en-GB" sz="3200" smtClean="0"/>
              <a:t>Referencing &amp; citing </a:t>
            </a:r>
          </a:p>
          <a:p>
            <a:pPr>
              <a:buFontTx/>
              <a:buNone/>
            </a:pPr>
            <a:endParaRPr lang="en-GB" sz="3200" smtClean="0">
              <a:solidFill>
                <a:schemeClr val="hlink"/>
              </a:solidFill>
            </a:endParaRPr>
          </a:p>
          <a:p>
            <a:pPr>
              <a:buFontTx/>
              <a:buNone/>
            </a:pPr>
            <a:r>
              <a:rPr lang="en-GB" smtClean="0">
                <a:solidFill>
                  <a:srgbClr val="323C64"/>
                </a:solidFill>
              </a:rPr>
              <a:t>	</a:t>
            </a:r>
            <a:endParaRPr lang="en-GB" b="1" smtClean="0">
              <a:solidFill>
                <a:srgbClr val="323C64"/>
              </a:solidFill>
            </a:endParaRPr>
          </a:p>
        </p:txBody>
      </p:sp>
      <p:pic>
        <p:nvPicPr>
          <p:cNvPr id="38915" name="Picture 2"/>
          <p:cNvPicPr>
            <a:picLocks noChangeAspect="1" noChangeArrowheads="1"/>
          </p:cNvPicPr>
          <p:nvPr/>
        </p:nvPicPr>
        <p:blipFill>
          <a:blip r:embed="rId3" cstate="print"/>
          <a:srcRect/>
          <a:stretch>
            <a:fillRect/>
          </a:stretch>
        </p:blipFill>
        <p:spPr bwMode="auto">
          <a:xfrm>
            <a:off x="6572250" y="2643188"/>
            <a:ext cx="1714500" cy="2214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GB" sz="4000" smtClean="0"/>
              <a:t>Paraphrasing – what is it?</a:t>
            </a:r>
            <a:br>
              <a:rPr lang="en-GB" sz="4000" smtClean="0"/>
            </a:br>
            <a:endParaRPr lang="en-GB" sz="4000" smtClean="0"/>
          </a:p>
        </p:txBody>
      </p:sp>
      <p:sp>
        <p:nvSpPr>
          <p:cNvPr id="40962" name="Rectangle 3"/>
          <p:cNvSpPr>
            <a:spLocks noGrp="1" noChangeArrowheads="1"/>
          </p:cNvSpPr>
          <p:nvPr>
            <p:ph type="body" idx="1"/>
          </p:nvPr>
        </p:nvSpPr>
        <p:spPr>
          <a:xfrm>
            <a:off x="600075" y="2060575"/>
            <a:ext cx="7770813" cy="4248150"/>
          </a:xfrm>
        </p:spPr>
        <p:txBody>
          <a:bodyPr/>
          <a:lstStyle/>
          <a:p>
            <a:pPr>
              <a:buFontTx/>
              <a:buNone/>
            </a:pPr>
            <a:r>
              <a:rPr lang="en-GB" smtClean="0"/>
              <a:t>  </a:t>
            </a:r>
          </a:p>
          <a:p>
            <a:pPr>
              <a:buFontTx/>
              <a:buNone/>
            </a:pPr>
            <a:r>
              <a:rPr lang="en-GB" smtClean="0"/>
              <a:t>    - rewriting in your own words while retaining the flavour and ideas of the original text. </a:t>
            </a:r>
          </a:p>
          <a:p>
            <a:pPr>
              <a:buFontTx/>
              <a:buNone/>
            </a:pPr>
            <a:r>
              <a:rPr lang="en-GB" smtClean="0"/>
              <a:t>	- demonstrates that you have understood the academic context of the piece and allows you to support your argument.</a:t>
            </a:r>
          </a:p>
          <a:p>
            <a:pPr>
              <a:buFontTx/>
              <a:buNone/>
            </a:pPr>
            <a:endParaRPr lang="en-GB" sz="1800" b="1" smtClean="0"/>
          </a:p>
          <a:p>
            <a:pPr>
              <a:buFontTx/>
              <a:buNone/>
            </a:pPr>
            <a:r>
              <a:rPr lang="en-GB" b="1" smtClean="0"/>
              <a:t>You still need to reference the original.</a:t>
            </a:r>
          </a:p>
          <a:p>
            <a:pPr>
              <a:buFontTx/>
              <a:buNone/>
            </a:pPr>
            <a:endParaRPr lang="en-GB" b="1" smtClean="0">
              <a:solidFill>
                <a:schemeClr val="accent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14375" y="1000125"/>
            <a:ext cx="7772400" cy="1143000"/>
          </a:xfrm>
        </p:spPr>
        <p:txBody>
          <a:bodyPr/>
          <a:lstStyle/>
          <a:p>
            <a:r>
              <a:rPr lang="en-GB" sz="4000" smtClean="0"/>
              <a:t>Quoting</a:t>
            </a:r>
          </a:p>
        </p:txBody>
      </p:sp>
      <p:sp>
        <p:nvSpPr>
          <p:cNvPr id="43010" name="Rectangle 3"/>
          <p:cNvSpPr>
            <a:spLocks noGrp="1" noChangeArrowheads="1"/>
          </p:cNvSpPr>
          <p:nvPr>
            <p:ph type="body" idx="1"/>
          </p:nvPr>
        </p:nvSpPr>
        <p:spPr>
          <a:xfrm>
            <a:off x="785813" y="2000250"/>
            <a:ext cx="7772400" cy="3662363"/>
          </a:xfrm>
        </p:spPr>
        <p:txBody>
          <a:bodyPr/>
          <a:lstStyle/>
          <a:p>
            <a:pPr>
              <a:lnSpc>
                <a:spcPct val="80000"/>
              </a:lnSpc>
              <a:buFontTx/>
              <a:buNone/>
            </a:pPr>
            <a:r>
              <a:rPr lang="en-GB" sz="1600" smtClean="0"/>
              <a:t>    </a:t>
            </a:r>
            <a:r>
              <a:rPr lang="en-GB" sz="1600" b="1" smtClean="0"/>
              <a:t>   </a:t>
            </a:r>
          </a:p>
          <a:p>
            <a:pPr>
              <a:lnSpc>
                <a:spcPct val="80000"/>
              </a:lnSpc>
            </a:pPr>
            <a:r>
              <a:rPr lang="en-GB" smtClean="0"/>
              <a:t>using the exact words of an author in your assignment. </a:t>
            </a:r>
          </a:p>
          <a:p>
            <a:pPr>
              <a:lnSpc>
                <a:spcPct val="80000"/>
              </a:lnSpc>
            </a:pPr>
            <a:r>
              <a:rPr lang="en-GB" smtClean="0"/>
              <a:t>helps support your arguments and help to reinforce or raise a new point. </a:t>
            </a:r>
          </a:p>
          <a:p>
            <a:pPr>
              <a:lnSpc>
                <a:spcPct val="80000"/>
              </a:lnSpc>
            </a:pPr>
            <a:endParaRPr lang="en-GB" smtClean="0"/>
          </a:p>
          <a:p>
            <a:pPr>
              <a:lnSpc>
                <a:spcPct val="80000"/>
              </a:lnSpc>
              <a:buFontTx/>
              <a:buNone/>
            </a:pPr>
            <a:r>
              <a:rPr lang="en-GB" sz="2400" smtClean="0"/>
              <a:t>			</a:t>
            </a:r>
          </a:p>
          <a:p>
            <a:pPr>
              <a:lnSpc>
                <a:spcPct val="80000"/>
              </a:lnSpc>
              <a:buFontTx/>
              <a:buNone/>
            </a:pPr>
            <a:r>
              <a:rPr lang="en-GB" sz="1600" smtClean="0"/>
              <a:t>     </a:t>
            </a:r>
          </a:p>
          <a:p>
            <a:pPr>
              <a:lnSpc>
                <a:spcPct val="80000"/>
              </a:lnSpc>
              <a:buFontTx/>
              <a:buNone/>
            </a:pPr>
            <a:endParaRPr lang="en-GB" sz="1600" smtClean="0"/>
          </a:p>
        </p:txBody>
      </p:sp>
      <p:sp>
        <p:nvSpPr>
          <p:cNvPr id="43011" name="Text Box 4"/>
          <p:cNvSpPr txBox="1">
            <a:spLocks noChangeArrowheads="1"/>
          </p:cNvSpPr>
          <p:nvPr/>
        </p:nvSpPr>
        <p:spPr bwMode="auto">
          <a:xfrm>
            <a:off x="2286000" y="3929063"/>
            <a:ext cx="4968875" cy="2628900"/>
          </a:xfrm>
          <a:prstGeom prst="rect">
            <a:avLst/>
          </a:prstGeom>
          <a:noFill/>
          <a:ln w="9525" algn="ctr">
            <a:noFill/>
            <a:miter lim="800000"/>
            <a:headEnd/>
            <a:tailEnd/>
          </a:ln>
        </p:spPr>
        <p:txBody>
          <a:bodyPr>
            <a:spAutoFit/>
          </a:bodyPr>
          <a:lstStyle/>
          <a:p>
            <a:pPr eaLnBrk="0" hangingPunct="0">
              <a:spcBef>
                <a:spcPct val="20000"/>
              </a:spcBef>
            </a:pPr>
            <a:r>
              <a:rPr lang="en-GB" sz="2800" dirty="0">
                <a:solidFill>
                  <a:srgbClr val="445188"/>
                </a:solidFill>
              </a:rPr>
              <a:t>Example:</a:t>
            </a:r>
          </a:p>
          <a:p>
            <a:pPr eaLnBrk="0" hangingPunct="0">
              <a:spcBef>
                <a:spcPct val="20000"/>
              </a:spcBef>
            </a:pPr>
            <a:r>
              <a:rPr lang="en-GB" sz="2400" dirty="0">
                <a:solidFill>
                  <a:srgbClr val="445188"/>
                </a:solidFill>
              </a:rPr>
              <a:t>According to a survey carried out by </a:t>
            </a:r>
            <a:r>
              <a:rPr lang="en-GB" sz="2400" dirty="0" err="1" smtClean="0">
                <a:solidFill>
                  <a:srgbClr val="445188"/>
                </a:solidFill>
              </a:rPr>
              <a:t>FreshMinds</a:t>
            </a:r>
            <a:r>
              <a:rPr lang="en-GB" sz="2400" dirty="0" smtClean="0">
                <a:solidFill>
                  <a:srgbClr val="445188"/>
                </a:solidFill>
              </a:rPr>
              <a:t> (1) </a:t>
            </a:r>
            <a:r>
              <a:rPr lang="en-GB" sz="2400" dirty="0">
                <a:solidFill>
                  <a:srgbClr val="445188"/>
                </a:solidFill>
              </a:rPr>
              <a:t>‘one in four students admitted to plagiarising work’ </a:t>
            </a:r>
            <a:r>
              <a:rPr lang="en-GB" sz="2400" dirty="0" smtClean="0">
                <a:solidFill>
                  <a:srgbClr val="445188"/>
                </a:solidFill>
              </a:rPr>
              <a:t>(p.2</a:t>
            </a:r>
            <a:r>
              <a:rPr lang="en-GB" sz="2400" dirty="0">
                <a:solidFill>
                  <a:srgbClr val="445188"/>
                </a:solidFill>
              </a:rPr>
              <a:t>).</a:t>
            </a:r>
          </a:p>
          <a:p>
            <a:pPr eaLnBrk="0" hangingPunct="0">
              <a:spcBef>
                <a:spcPct val="50000"/>
              </a:spcBef>
            </a:pPr>
            <a:endParaRPr lang="en-GB" sz="2400" dirty="0"/>
          </a:p>
        </p:txBody>
      </p:sp>
      <p:pic>
        <p:nvPicPr>
          <p:cNvPr id="43012" name="Picture 2"/>
          <p:cNvPicPr>
            <a:picLocks noChangeAspect="1" noChangeArrowheads="1"/>
          </p:cNvPicPr>
          <p:nvPr/>
        </p:nvPicPr>
        <p:blipFill>
          <a:blip r:embed="rId3" cstate="print"/>
          <a:srcRect/>
          <a:stretch>
            <a:fillRect/>
          </a:stretch>
        </p:blipFill>
        <p:spPr bwMode="auto">
          <a:xfrm>
            <a:off x="857250" y="4572000"/>
            <a:ext cx="609600" cy="990600"/>
          </a:xfrm>
          <a:prstGeom prst="rect">
            <a:avLst/>
          </a:prstGeom>
          <a:noFill/>
          <a:ln w="9525">
            <a:noFill/>
            <a:miter lim="800000"/>
            <a:headEnd/>
            <a:tailEnd/>
          </a:ln>
        </p:spPr>
      </p:pic>
      <p:pic>
        <p:nvPicPr>
          <p:cNvPr id="43013" name="Picture 3"/>
          <p:cNvPicPr>
            <a:picLocks noChangeAspect="1" noChangeArrowheads="1"/>
          </p:cNvPicPr>
          <p:nvPr/>
        </p:nvPicPr>
        <p:blipFill>
          <a:blip r:embed="rId4" cstate="print"/>
          <a:srcRect/>
          <a:stretch>
            <a:fillRect/>
          </a:stretch>
        </p:blipFill>
        <p:spPr bwMode="auto">
          <a:xfrm>
            <a:off x="7572375" y="4857750"/>
            <a:ext cx="6096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762000" y="1000125"/>
            <a:ext cx="7772400" cy="1438275"/>
          </a:xfrm>
        </p:spPr>
        <p:txBody>
          <a:bodyPr/>
          <a:lstStyle/>
          <a:p>
            <a:r>
              <a:rPr lang="en-GB" sz="4000" smtClean="0"/>
              <a:t>Summary</a:t>
            </a:r>
            <a:r>
              <a:rPr lang="en-GB" sz="4000" b="0" smtClean="0"/>
              <a:t> – don’t forget</a:t>
            </a:r>
            <a:endParaRPr lang="en-GB" sz="4000" b="0" smtClean="0">
              <a:solidFill>
                <a:schemeClr val="hlink"/>
              </a:solidFill>
            </a:endParaRPr>
          </a:p>
        </p:txBody>
      </p:sp>
      <p:sp>
        <p:nvSpPr>
          <p:cNvPr id="45058" name="Rectangle 3"/>
          <p:cNvSpPr>
            <a:spLocks noGrp="1" noChangeArrowheads="1"/>
          </p:cNvSpPr>
          <p:nvPr>
            <p:ph type="body" idx="1"/>
          </p:nvPr>
        </p:nvSpPr>
        <p:spPr>
          <a:xfrm>
            <a:off x="719138" y="2060575"/>
            <a:ext cx="7772400" cy="4032250"/>
          </a:xfrm>
        </p:spPr>
        <p:txBody>
          <a:bodyPr/>
          <a:lstStyle/>
          <a:p>
            <a:pPr>
              <a:lnSpc>
                <a:spcPct val="80000"/>
              </a:lnSpc>
              <a:buFontTx/>
              <a:buNone/>
            </a:pPr>
            <a:endParaRPr lang="en-GB" sz="2400" smtClean="0">
              <a:solidFill>
                <a:schemeClr val="accent2"/>
              </a:solidFill>
            </a:endParaRPr>
          </a:p>
          <a:p>
            <a:pPr>
              <a:lnSpc>
                <a:spcPct val="80000"/>
              </a:lnSpc>
            </a:pPr>
            <a:r>
              <a:rPr lang="en-GB" smtClean="0"/>
              <a:t>to paraphrase </a:t>
            </a:r>
          </a:p>
          <a:p>
            <a:pPr>
              <a:lnSpc>
                <a:spcPct val="80000"/>
              </a:lnSpc>
            </a:pPr>
            <a:endParaRPr lang="en-GB" smtClean="0"/>
          </a:p>
          <a:p>
            <a:pPr>
              <a:lnSpc>
                <a:spcPct val="80000"/>
              </a:lnSpc>
            </a:pPr>
            <a:r>
              <a:rPr lang="en-GB" smtClean="0"/>
              <a:t>if you quote text, indicate what is quoted and where it comes from </a:t>
            </a:r>
          </a:p>
          <a:p>
            <a:pPr>
              <a:lnSpc>
                <a:spcPct val="80000"/>
              </a:lnSpc>
            </a:pPr>
            <a:endParaRPr lang="en-GB" smtClean="0"/>
          </a:p>
          <a:p>
            <a:pPr>
              <a:lnSpc>
                <a:spcPct val="80000"/>
              </a:lnSpc>
            </a:pPr>
            <a:r>
              <a:rPr lang="en-GB" smtClean="0"/>
              <a:t>if you use ideas, images or any other intellectual property belonging to someone else, acknowledge your source </a:t>
            </a:r>
          </a:p>
          <a:p>
            <a:pPr>
              <a:lnSpc>
                <a:spcPct val="80000"/>
              </a:lnSpc>
            </a:pPr>
            <a:endParaRPr lang="en-GB"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1190625" y="2500313"/>
            <a:ext cx="7096125" cy="3357562"/>
          </a:xfrm>
        </p:spPr>
        <p:txBody>
          <a:bodyPr/>
          <a:lstStyle/>
          <a:p>
            <a:pPr>
              <a:buFontTx/>
              <a:buNone/>
            </a:pPr>
            <a:r>
              <a:rPr lang="en-GB" sz="3000" dirty="0" smtClean="0"/>
              <a:t>What is this about?</a:t>
            </a:r>
          </a:p>
          <a:p>
            <a:pPr>
              <a:buFontTx/>
              <a:buNone/>
            </a:pPr>
            <a:r>
              <a:rPr lang="en-GB" sz="3000" dirty="0" smtClean="0"/>
              <a:t>Why do it?</a:t>
            </a:r>
          </a:p>
          <a:p>
            <a:pPr>
              <a:buFontTx/>
              <a:buNone/>
            </a:pPr>
            <a:r>
              <a:rPr lang="en-GB" sz="3000" dirty="0" smtClean="0"/>
              <a:t>How to do it?</a:t>
            </a:r>
          </a:p>
          <a:p>
            <a:pPr>
              <a:buFontTx/>
              <a:buNone/>
            </a:pPr>
            <a:r>
              <a:rPr lang="en-GB" sz="3000" dirty="0" smtClean="0"/>
              <a:t>Finding a reference</a:t>
            </a:r>
          </a:p>
          <a:p>
            <a:pPr>
              <a:buFontTx/>
              <a:buNone/>
            </a:pPr>
            <a:r>
              <a:rPr lang="en-GB" sz="3000" dirty="0" smtClean="0"/>
              <a:t>Try it...</a:t>
            </a:r>
          </a:p>
          <a:p>
            <a:pPr>
              <a:buFontTx/>
              <a:buNone/>
            </a:pPr>
            <a:endParaRPr lang="en-GB" sz="1800" dirty="0" smtClean="0"/>
          </a:p>
          <a:p>
            <a:pPr>
              <a:buFontTx/>
              <a:buNone/>
            </a:pPr>
            <a:r>
              <a:rPr lang="en-GB" sz="3000" dirty="0" smtClean="0"/>
              <a:t>Things you do and don’t need to know</a:t>
            </a:r>
          </a:p>
        </p:txBody>
      </p:sp>
      <p:pic>
        <p:nvPicPr>
          <p:cNvPr id="47106" name="Picture 2"/>
          <p:cNvPicPr>
            <a:picLocks noChangeAspect="1" noChangeArrowheads="1"/>
          </p:cNvPicPr>
          <p:nvPr/>
        </p:nvPicPr>
        <p:blipFill>
          <a:blip r:embed="rId2" cstate="print"/>
          <a:srcRect/>
          <a:stretch>
            <a:fillRect/>
          </a:stretch>
        </p:blipFill>
        <p:spPr bwMode="auto">
          <a:xfrm>
            <a:off x="857250" y="2571750"/>
            <a:ext cx="409575" cy="333375"/>
          </a:xfrm>
          <a:prstGeom prst="rect">
            <a:avLst/>
          </a:prstGeom>
          <a:noFill/>
          <a:ln w="9525" algn="ctr">
            <a:noFill/>
            <a:miter lim="800000"/>
            <a:headEnd/>
            <a:tailEnd/>
          </a:ln>
        </p:spPr>
      </p:pic>
      <p:pic>
        <p:nvPicPr>
          <p:cNvPr id="47107" name="Picture 2"/>
          <p:cNvPicPr>
            <a:picLocks noChangeAspect="1" noChangeArrowheads="1"/>
          </p:cNvPicPr>
          <p:nvPr/>
        </p:nvPicPr>
        <p:blipFill>
          <a:blip r:embed="rId2" cstate="print"/>
          <a:srcRect/>
          <a:stretch>
            <a:fillRect/>
          </a:stretch>
        </p:blipFill>
        <p:spPr bwMode="auto">
          <a:xfrm>
            <a:off x="827584" y="3212976"/>
            <a:ext cx="409575" cy="333375"/>
          </a:xfrm>
          <a:prstGeom prst="rect">
            <a:avLst/>
          </a:prstGeom>
          <a:noFill/>
          <a:ln w="9525" algn="ctr">
            <a:noFill/>
            <a:miter lim="800000"/>
            <a:headEnd/>
            <a:tailEnd/>
          </a:ln>
        </p:spPr>
      </p:pic>
      <p:pic>
        <p:nvPicPr>
          <p:cNvPr id="47108" name="Picture 2"/>
          <p:cNvPicPr>
            <a:picLocks noChangeAspect="1" noChangeArrowheads="1"/>
          </p:cNvPicPr>
          <p:nvPr/>
        </p:nvPicPr>
        <p:blipFill>
          <a:blip r:embed="rId2" cstate="print"/>
          <a:srcRect/>
          <a:stretch>
            <a:fillRect/>
          </a:stretch>
        </p:blipFill>
        <p:spPr bwMode="auto">
          <a:xfrm>
            <a:off x="827584" y="3789040"/>
            <a:ext cx="409575" cy="333375"/>
          </a:xfrm>
          <a:prstGeom prst="rect">
            <a:avLst/>
          </a:prstGeom>
          <a:noFill/>
          <a:ln w="9525" algn="ctr">
            <a:noFill/>
            <a:miter lim="800000"/>
            <a:headEnd/>
            <a:tailEnd/>
          </a:ln>
        </p:spPr>
      </p:pic>
      <p:pic>
        <p:nvPicPr>
          <p:cNvPr id="47109" name="Picture 2"/>
          <p:cNvPicPr>
            <a:picLocks noChangeAspect="1" noChangeArrowheads="1"/>
          </p:cNvPicPr>
          <p:nvPr/>
        </p:nvPicPr>
        <p:blipFill>
          <a:blip r:embed="rId2" cstate="print"/>
          <a:srcRect/>
          <a:stretch>
            <a:fillRect/>
          </a:stretch>
        </p:blipFill>
        <p:spPr bwMode="auto">
          <a:xfrm>
            <a:off x="827584" y="5661248"/>
            <a:ext cx="409575" cy="333375"/>
          </a:xfrm>
          <a:prstGeom prst="rect">
            <a:avLst/>
          </a:prstGeom>
          <a:noFill/>
          <a:ln w="9525" algn="ctr">
            <a:noFill/>
            <a:miter lim="800000"/>
            <a:headEnd/>
            <a:tailEnd/>
          </a:ln>
        </p:spPr>
      </p:pic>
      <p:pic>
        <p:nvPicPr>
          <p:cNvPr id="47110" name="Picture 2"/>
          <p:cNvPicPr>
            <a:picLocks noChangeAspect="1" noChangeArrowheads="1"/>
          </p:cNvPicPr>
          <p:nvPr/>
        </p:nvPicPr>
        <p:blipFill>
          <a:blip r:embed="rId2" cstate="print"/>
          <a:srcRect/>
          <a:stretch>
            <a:fillRect/>
          </a:stretch>
        </p:blipFill>
        <p:spPr bwMode="auto">
          <a:xfrm>
            <a:off x="827584" y="4293096"/>
            <a:ext cx="409575" cy="333375"/>
          </a:xfrm>
          <a:prstGeom prst="rect">
            <a:avLst/>
          </a:prstGeom>
          <a:noFill/>
          <a:ln w="9525" algn="ctr">
            <a:noFill/>
            <a:miter lim="800000"/>
            <a:headEnd/>
            <a:tailEnd/>
          </a:ln>
        </p:spPr>
      </p:pic>
      <p:sp>
        <p:nvSpPr>
          <p:cNvPr id="47111" name="Title 17"/>
          <p:cNvSpPr>
            <a:spLocks noGrp="1"/>
          </p:cNvSpPr>
          <p:nvPr>
            <p:ph type="title"/>
          </p:nvPr>
        </p:nvSpPr>
        <p:spPr>
          <a:xfrm>
            <a:off x="714375" y="1295400"/>
            <a:ext cx="7772400" cy="1143000"/>
          </a:xfrm>
        </p:spPr>
        <p:txBody>
          <a:bodyPr/>
          <a:lstStyle/>
          <a:p>
            <a:r>
              <a:rPr lang="en-GB" smtClean="0"/>
              <a:t>Citing and Referencing</a:t>
            </a:r>
          </a:p>
        </p:txBody>
      </p:sp>
      <p:pic>
        <p:nvPicPr>
          <p:cNvPr id="47112" name="Picture 2"/>
          <p:cNvPicPr>
            <a:picLocks noChangeAspect="1" noChangeArrowheads="1"/>
          </p:cNvPicPr>
          <p:nvPr/>
        </p:nvPicPr>
        <p:blipFill>
          <a:blip r:embed="rId2" cstate="print"/>
          <a:srcRect/>
          <a:stretch>
            <a:fillRect/>
          </a:stretch>
        </p:blipFill>
        <p:spPr bwMode="auto">
          <a:xfrm>
            <a:off x="827584" y="4869160"/>
            <a:ext cx="409575" cy="333375"/>
          </a:xfrm>
          <a:prstGeom prst="rect">
            <a:avLst/>
          </a:prstGeom>
          <a:noFill/>
          <a:ln w="9525" algn="ctr">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929313" y="2500313"/>
            <a:ext cx="1209675"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22222E-6 C -0.01007 -0.00903 -0.00729 -0.01921 0.00157 -0.02708 C 0.00382 -0.00556 0.00157 -0.01597 0.0125 -0.00625 C 0.01163 -0.01111 0.00903 -0.01574 0.00938 -0.02083 C 0.00972 -0.02523 0.01146 -0.02917 0.0125 -0.03333 C 0.01302 -0.03542 0.01407 -0.03958 0.01407 -0.03958 C 0.00816 -0.04213 0.00677 -0.04745 0.00157 -0.05208 C -0.00156 -0.04583 -0.00468 -0.03958 -0.00781 -0.03333 C -0.00868 -0.03148 -0.00833 -0.0287 -0.00937 -0.02708 C -0.0118 -0.02292 -0.01996 -0.01551 -0.02343 -0.0125 C -0.02778 0.00486 -0.01996 0.00579 -0.00937 0.01042 C -0.00989 0.01944 -0.01354 0.02917 -0.01093 0.0375 C -0.00937 0.04213 -0.00468 0.025 -0.00468 0.025 C -0.00208 0.02569 0.0007 0.02569 0.00313 0.02708 C 0.0066 0.02917 0.0125 0.03542 0.0125 0.03542 C 0.02344 0.03472 0.03455 0.03565 0.04532 0.03333 C 0.04722 0.03287 0.04236 0.03009 0.04063 0.02917 C 0.03768 0.02731 0.03438 0.02639 0.03125 0.025 C 0.02483 0.02222 0.01771 0.02222 0.01094 0.02083 C 0.01407 0.0044 0.01597 -0.01088 0.025 -0.02292 C 0.02709 -0.00093 0.02466 0.00463 0.04219 0.01042 C 0.04584 0.00972 0.05035 0.01157 0.05313 0.00833 C 0.05486 0.00648 0.05278 0.00231 0.05157 -2.22222E-6 C 0.04913 -0.00486 0.04254 -0.00532 0.03907 -0.00625 C 0.0283 -0.01574 0.029 -0.01319 0.025 -0.02917 C 0.02552 -0.03403 0.02587 -0.03889 0.02657 -0.04375 C 0.02691 -0.04583 0.02952 -0.04907 0.02813 -0.05 C 0.02639 -0.05116 0.025 -0.04722 0.02344 -0.04583 C 0.02136 -0.04167 0.01927 -0.0375 0.01719 -0.03333 C 0.01615 -0.03125 0.0158 -0.02778 0.01407 -0.02708 C 0.0125 -0.02639 0.01077 -0.02616 0.00938 -0.025 C 0.00608 -0.02245 8.33333E-7 -0.01667 8.33333E-7 -0.01667 C -0.00191 -0.00903 -0.00521 -0.00556 -0.00937 -2.22222E-6 " pathEditMode="relative" ptsTypes="ffffffffffffffffffffffffffffffffA">
                                      <p:cBhvr>
                                        <p:cTn id="6" dur="5000" fill="hold"/>
                                        <p:tgtEl>
                                          <p:spTgt spid="51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smtClean="0"/>
              <a:t>Why to cite</a:t>
            </a:r>
          </a:p>
        </p:txBody>
      </p:sp>
      <p:sp>
        <p:nvSpPr>
          <p:cNvPr id="48130" name="Content Placeholder 2"/>
          <p:cNvSpPr>
            <a:spLocks noGrp="1"/>
          </p:cNvSpPr>
          <p:nvPr>
            <p:ph idx="1"/>
          </p:nvPr>
        </p:nvSpPr>
        <p:spPr>
          <a:xfrm>
            <a:off x="285750" y="2500313"/>
            <a:ext cx="8715375" cy="3643312"/>
          </a:xfrm>
        </p:spPr>
        <p:txBody>
          <a:bodyPr/>
          <a:lstStyle/>
          <a:p>
            <a:pPr>
              <a:buFontTx/>
              <a:buNone/>
            </a:pPr>
            <a:r>
              <a:rPr lang="en-GB" sz="2400" smtClean="0"/>
              <a:t>	Hickson (1) states that ‘referencing requires you to make in-text citations, which are short references to the full information’ (p.68) . </a:t>
            </a:r>
          </a:p>
          <a:p>
            <a:pPr>
              <a:buFontTx/>
              <a:buNone/>
            </a:pPr>
            <a:endParaRPr lang="en-GB" sz="2400" smtClean="0"/>
          </a:p>
          <a:p>
            <a:pPr>
              <a:buFontTx/>
              <a:buNone/>
            </a:pPr>
            <a:r>
              <a:rPr lang="en-GB" sz="2400" smtClean="0"/>
              <a:t>	refer to somebody’s idea</a:t>
            </a:r>
          </a:p>
          <a:p>
            <a:pPr>
              <a:buFontTx/>
              <a:buNone/>
            </a:pPr>
            <a:r>
              <a:rPr lang="en-GB" sz="2400" smtClean="0"/>
              <a:t>	direct quote</a:t>
            </a:r>
          </a:p>
          <a:p>
            <a:pPr>
              <a:buFontTx/>
              <a:buNone/>
            </a:pPr>
            <a:r>
              <a:rPr lang="en-GB" sz="2400" smtClean="0"/>
              <a:t>	link between text and reference list</a:t>
            </a:r>
          </a:p>
          <a:p>
            <a:pPr>
              <a:buFontTx/>
              <a:buNone/>
            </a:pPr>
            <a:endParaRPr lang="en-GB" sz="2400" smtClean="0"/>
          </a:p>
        </p:txBody>
      </p:sp>
      <p:pic>
        <p:nvPicPr>
          <p:cNvPr id="48131" name="Picture 2"/>
          <p:cNvPicPr>
            <a:picLocks noChangeAspect="1" noChangeArrowheads="1"/>
          </p:cNvPicPr>
          <p:nvPr/>
        </p:nvPicPr>
        <p:blipFill>
          <a:blip r:embed="rId3" cstate="print"/>
          <a:srcRect/>
          <a:stretch>
            <a:fillRect/>
          </a:stretch>
        </p:blipFill>
        <p:spPr bwMode="auto">
          <a:xfrm>
            <a:off x="4643438" y="4143375"/>
            <a:ext cx="409575" cy="333375"/>
          </a:xfrm>
          <a:prstGeom prst="rect">
            <a:avLst/>
          </a:prstGeom>
          <a:noFill/>
          <a:ln w="9525" algn="ctr">
            <a:noFill/>
            <a:miter lim="800000"/>
            <a:headEnd/>
            <a:tailEnd/>
          </a:ln>
        </p:spPr>
      </p:pic>
      <p:pic>
        <p:nvPicPr>
          <p:cNvPr id="48132" name="Picture 2"/>
          <p:cNvPicPr>
            <a:picLocks noChangeAspect="1" noChangeArrowheads="1"/>
          </p:cNvPicPr>
          <p:nvPr/>
        </p:nvPicPr>
        <p:blipFill>
          <a:blip r:embed="rId3" cstate="print"/>
          <a:srcRect/>
          <a:stretch>
            <a:fillRect/>
          </a:stretch>
        </p:blipFill>
        <p:spPr bwMode="auto">
          <a:xfrm>
            <a:off x="2786063" y="4572000"/>
            <a:ext cx="409575" cy="333375"/>
          </a:xfrm>
          <a:prstGeom prst="rect">
            <a:avLst/>
          </a:prstGeom>
          <a:noFill/>
          <a:ln w="9525" algn="ctr">
            <a:noFill/>
            <a:miter lim="800000"/>
            <a:headEnd/>
            <a:tailEnd/>
          </a:ln>
        </p:spPr>
      </p:pic>
      <p:pic>
        <p:nvPicPr>
          <p:cNvPr id="48133" name="Picture 2"/>
          <p:cNvPicPr>
            <a:picLocks noChangeAspect="1" noChangeArrowheads="1"/>
          </p:cNvPicPr>
          <p:nvPr/>
        </p:nvPicPr>
        <p:blipFill>
          <a:blip r:embed="rId3" cstate="print"/>
          <a:srcRect/>
          <a:stretch>
            <a:fillRect/>
          </a:stretch>
        </p:blipFill>
        <p:spPr bwMode="auto">
          <a:xfrm>
            <a:off x="5857875" y="5000625"/>
            <a:ext cx="409575" cy="3333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GB" dirty="0" smtClean="0"/>
              <a:t>What we have covered so far:</a:t>
            </a:r>
          </a:p>
        </p:txBody>
      </p:sp>
      <p:sp>
        <p:nvSpPr>
          <p:cNvPr id="18434" name="Rectangle 3"/>
          <p:cNvSpPr>
            <a:spLocks noGrp="1" noChangeArrowheads="1"/>
          </p:cNvSpPr>
          <p:nvPr>
            <p:ph type="body" idx="1"/>
          </p:nvPr>
        </p:nvSpPr>
        <p:spPr/>
        <p:txBody>
          <a:bodyPr/>
          <a:lstStyle/>
          <a:p>
            <a:r>
              <a:rPr lang="en-GB" dirty="0" smtClean="0"/>
              <a:t>How the library will help you throughout your course.</a:t>
            </a:r>
          </a:p>
          <a:p>
            <a:r>
              <a:rPr lang="en-GB" dirty="0" smtClean="0"/>
              <a:t>Using databases and e-resources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smtClean="0"/>
              <a:t>How to cite - quotes</a:t>
            </a:r>
          </a:p>
        </p:txBody>
      </p:sp>
      <p:sp>
        <p:nvSpPr>
          <p:cNvPr id="50178" name="TextBox 3"/>
          <p:cNvSpPr txBox="1">
            <a:spLocks noChangeArrowheads="1"/>
          </p:cNvSpPr>
          <p:nvPr/>
        </p:nvSpPr>
        <p:spPr bwMode="auto">
          <a:xfrm rot="659699">
            <a:off x="1084263" y="2884488"/>
            <a:ext cx="1651000" cy="579437"/>
          </a:xfrm>
          <a:prstGeom prst="rect">
            <a:avLst/>
          </a:prstGeom>
          <a:noFill/>
          <a:ln w="9525">
            <a:noFill/>
            <a:miter lim="800000"/>
            <a:headEnd/>
            <a:tailEnd/>
          </a:ln>
        </p:spPr>
        <p:txBody>
          <a:bodyPr>
            <a:spAutoFit/>
          </a:bodyPr>
          <a:lstStyle/>
          <a:p>
            <a:pPr eaLnBrk="0" hangingPunct="0">
              <a:spcBef>
                <a:spcPct val="20000"/>
              </a:spcBef>
            </a:pPr>
            <a:r>
              <a:rPr lang="en-GB" sz="3200">
                <a:solidFill>
                  <a:srgbClr val="32946A"/>
                </a:solidFill>
                <a:latin typeface="Berlin Sans FB" pitchFamily="34" charset="0"/>
                <a:cs typeface="Aharoni" pitchFamily="2" charset="-79"/>
              </a:rPr>
              <a:t>number</a:t>
            </a:r>
          </a:p>
        </p:txBody>
      </p:sp>
      <p:sp>
        <p:nvSpPr>
          <p:cNvPr id="8" name="TextBox 7"/>
          <p:cNvSpPr txBox="1"/>
          <p:nvPr/>
        </p:nvSpPr>
        <p:spPr>
          <a:xfrm rot="20868060">
            <a:off x="965200" y="4348163"/>
            <a:ext cx="2736850" cy="584200"/>
          </a:xfrm>
          <a:prstGeom prst="rect">
            <a:avLst/>
          </a:prstGeom>
          <a:noFill/>
        </p:spPr>
        <p:txBody>
          <a:bodyPr>
            <a:spAutoFit/>
          </a:bodyPr>
          <a:lstStyle/>
          <a:p>
            <a:pPr eaLnBrk="0" hangingPunct="0">
              <a:spcBef>
                <a:spcPct val="20000"/>
              </a:spcBef>
              <a:defRPr/>
            </a:pPr>
            <a:r>
              <a:rPr lang="en-GB" sz="3200" dirty="0">
                <a:solidFill>
                  <a:schemeClr val="accent5">
                    <a:lumMod val="50000"/>
                  </a:schemeClr>
                </a:solidFill>
                <a:latin typeface="Berlin Sans FB" pitchFamily="34" charset="0"/>
                <a:cs typeface="Aharoni" pitchFamily="2" charset="-79"/>
              </a:rPr>
              <a:t>page number</a:t>
            </a:r>
          </a:p>
        </p:txBody>
      </p:sp>
      <p:sp>
        <p:nvSpPr>
          <p:cNvPr id="9" name="Content Placeholder 2"/>
          <p:cNvSpPr txBox="1">
            <a:spLocks/>
          </p:cNvSpPr>
          <p:nvPr/>
        </p:nvSpPr>
        <p:spPr bwMode="auto">
          <a:xfrm>
            <a:off x="3714750" y="2928938"/>
            <a:ext cx="5143500" cy="1928812"/>
          </a:xfrm>
          <a:prstGeom prst="rect">
            <a:avLst/>
          </a:prstGeom>
          <a:noFill/>
          <a:ln w="9525">
            <a:noFill/>
            <a:miter lim="800000"/>
            <a:headEnd/>
            <a:tailEnd/>
          </a:ln>
        </p:spPr>
        <p:txBody>
          <a:bodyPr/>
          <a:lstStyle/>
          <a:p>
            <a:pPr marL="342900" indent="-342900" eaLnBrk="0" hangingPunct="0">
              <a:spcBef>
                <a:spcPct val="20000"/>
              </a:spcBef>
              <a:buClr>
                <a:srgbClr val="9BB0D7"/>
              </a:buClr>
            </a:pPr>
            <a:r>
              <a:rPr lang="en-GB" sz="2400">
                <a:solidFill>
                  <a:srgbClr val="445188"/>
                </a:solidFill>
              </a:rPr>
              <a:t>	Hickson (1) states ‘....’. (p.68)</a:t>
            </a:r>
          </a:p>
          <a:p>
            <a:pPr marL="342900" indent="-342900" eaLnBrk="0" hangingPunct="0">
              <a:spcBef>
                <a:spcPct val="20000"/>
              </a:spcBef>
              <a:buClr>
                <a:srgbClr val="9BB0D7"/>
              </a:buClr>
            </a:pPr>
            <a:endParaRPr lang="en-GB" sz="2400">
              <a:solidFill>
                <a:srgbClr val="445188"/>
              </a:solidFill>
            </a:endParaRPr>
          </a:p>
          <a:p>
            <a:pPr marL="342900" indent="-342900" eaLnBrk="0" hangingPunct="0">
              <a:spcBef>
                <a:spcPct val="20000"/>
              </a:spcBef>
              <a:buClr>
                <a:srgbClr val="9BB0D7"/>
              </a:buClr>
            </a:pPr>
            <a:r>
              <a:rPr lang="en-GB" sz="2400">
                <a:solidFill>
                  <a:srgbClr val="445188"/>
                </a:solidFill>
              </a:rPr>
              <a:t>	In a recent publication (1: 68) it was argued...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GB" smtClean="0"/>
              <a:t>How to cite - paraphrasing</a:t>
            </a:r>
          </a:p>
        </p:txBody>
      </p:sp>
      <p:sp>
        <p:nvSpPr>
          <p:cNvPr id="9" name="Content Placeholder 2"/>
          <p:cNvSpPr txBox="1">
            <a:spLocks/>
          </p:cNvSpPr>
          <p:nvPr/>
        </p:nvSpPr>
        <p:spPr bwMode="auto">
          <a:xfrm>
            <a:off x="1042988" y="2928938"/>
            <a:ext cx="7815262" cy="2300287"/>
          </a:xfrm>
          <a:prstGeom prst="rect">
            <a:avLst/>
          </a:prstGeom>
          <a:noFill/>
          <a:ln w="9525">
            <a:noFill/>
            <a:miter lim="800000"/>
            <a:headEnd/>
            <a:tailEnd/>
          </a:ln>
        </p:spPr>
        <p:txBody>
          <a:bodyPr/>
          <a:lstStyle/>
          <a:p>
            <a:pPr marL="342900" indent="-342900" eaLnBrk="0" hangingPunct="0">
              <a:spcBef>
                <a:spcPct val="20000"/>
              </a:spcBef>
              <a:buClr>
                <a:srgbClr val="9BB0D7"/>
              </a:buClr>
            </a:pPr>
            <a:r>
              <a:rPr lang="en-GB" sz="3200" dirty="0">
                <a:solidFill>
                  <a:srgbClr val="445188"/>
                </a:solidFill>
              </a:rPr>
              <a:t>	</a:t>
            </a:r>
            <a:r>
              <a:rPr lang="en-GB" sz="3200" dirty="0" err="1">
                <a:solidFill>
                  <a:srgbClr val="445188"/>
                </a:solidFill>
              </a:rPr>
              <a:t>Hickson</a:t>
            </a:r>
            <a:r>
              <a:rPr lang="en-GB" sz="3200" dirty="0">
                <a:solidFill>
                  <a:srgbClr val="445188"/>
                </a:solidFill>
              </a:rPr>
              <a:t> (1) has investigated</a:t>
            </a:r>
            <a:r>
              <a:rPr lang="en-GB" sz="3200" dirty="0" smtClean="0">
                <a:solidFill>
                  <a:srgbClr val="445188"/>
                </a:solidFill>
              </a:rPr>
              <a:t>…</a:t>
            </a:r>
            <a:endParaRPr lang="en-GB" sz="3200" dirty="0">
              <a:solidFill>
                <a:srgbClr val="445188"/>
              </a:solidFill>
            </a:endParaRPr>
          </a:p>
          <a:p>
            <a:pPr marL="342900" indent="-342900" eaLnBrk="0" hangingPunct="0">
              <a:spcBef>
                <a:spcPct val="20000"/>
              </a:spcBef>
              <a:buClr>
                <a:srgbClr val="9BB0D7"/>
              </a:buClr>
            </a:pPr>
            <a:endParaRPr lang="en-GB" sz="3200" dirty="0">
              <a:solidFill>
                <a:srgbClr val="445188"/>
              </a:solidFill>
            </a:endParaRPr>
          </a:p>
          <a:p>
            <a:pPr marL="342900" indent="-342900" eaLnBrk="0" hangingPunct="0">
              <a:spcBef>
                <a:spcPct val="20000"/>
              </a:spcBef>
              <a:buClr>
                <a:srgbClr val="9BB0D7"/>
              </a:buClr>
            </a:pPr>
            <a:r>
              <a:rPr lang="en-GB" sz="3200" dirty="0">
                <a:solidFill>
                  <a:srgbClr val="445188"/>
                </a:solidFill>
              </a:rPr>
              <a:t>	In a recent publication (1) it was argued</a:t>
            </a:r>
            <a:r>
              <a:rPr lang="en-GB" sz="3200" dirty="0" smtClean="0">
                <a:solidFill>
                  <a:srgbClr val="445188"/>
                </a:solidFill>
              </a:rPr>
              <a:t>...</a:t>
            </a:r>
            <a:endParaRPr lang="en-GB" sz="3200" dirty="0">
              <a:solidFill>
                <a:srgbClr val="4451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GB" smtClean="0"/>
              <a:t>Citing more than one author</a:t>
            </a:r>
          </a:p>
        </p:txBody>
      </p:sp>
      <p:sp>
        <p:nvSpPr>
          <p:cNvPr id="54274" name="Rectangle 3"/>
          <p:cNvSpPr>
            <a:spLocks noGrp="1" noChangeArrowheads="1"/>
          </p:cNvSpPr>
          <p:nvPr>
            <p:ph type="body" idx="1"/>
          </p:nvPr>
        </p:nvSpPr>
        <p:spPr>
          <a:xfrm>
            <a:off x="762000" y="2514600"/>
            <a:ext cx="7772400" cy="698500"/>
          </a:xfrm>
        </p:spPr>
        <p:txBody>
          <a:bodyPr/>
          <a:lstStyle/>
          <a:p>
            <a:pPr>
              <a:buFontTx/>
              <a:buNone/>
            </a:pPr>
            <a:r>
              <a:rPr lang="en-GB" smtClean="0"/>
              <a:t>Bradford et al (2) state that…(p.4)</a:t>
            </a:r>
          </a:p>
        </p:txBody>
      </p:sp>
      <p:sp>
        <p:nvSpPr>
          <p:cNvPr id="54275" name="Rectangle 4"/>
          <p:cNvSpPr>
            <a:spLocks noChangeArrowheads="1"/>
          </p:cNvSpPr>
          <p:nvPr/>
        </p:nvSpPr>
        <p:spPr bwMode="auto">
          <a:xfrm>
            <a:off x="684213" y="3357563"/>
            <a:ext cx="7772400" cy="1143000"/>
          </a:xfrm>
          <a:prstGeom prst="rect">
            <a:avLst/>
          </a:prstGeom>
          <a:noFill/>
          <a:ln w="9525">
            <a:noFill/>
            <a:miter lim="800000"/>
            <a:headEnd/>
            <a:tailEnd/>
          </a:ln>
        </p:spPr>
        <p:txBody>
          <a:bodyPr anchor="ctr"/>
          <a:lstStyle/>
          <a:p>
            <a:pPr eaLnBrk="0" hangingPunct="0"/>
            <a:r>
              <a:rPr lang="en-GB" sz="3200" b="1">
                <a:solidFill>
                  <a:srgbClr val="445188"/>
                </a:solidFill>
              </a:rPr>
              <a:t>Citing corporate authors</a:t>
            </a:r>
          </a:p>
        </p:txBody>
      </p:sp>
      <p:sp>
        <p:nvSpPr>
          <p:cNvPr id="54276" name="Rectangle 5"/>
          <p:cNvSpPr>
            <a:spLocks noChangeArrowheads="1"/>
          </p:cNvSpPr>
          <p:nvPr/>
        </p:nvSpPr>
        <p:spPr bwMode="auto">
          <a:xfrm>
            <a:off x="684213" y="4652963"/>
            <a:ext cx="7772400" cy="698500"/>
          </a:xfrm>
          <a:prstGeom prst="rect">
            <a:avLst/>
          </a:prstGeom>
          <a:noFill/>
          <a:ln w="9525">
            <a:noFill/>
            <a:miter lim="800000"/>
            <a:headEnd/>
            <a:tailEnd/>
          </a:ln>
        </p:spPr>
        <p:txBody>
          <a:bodyPr/>
          <a:lstStyle/>
          <a:p>
            <a:pPr marL="342900" indent="-342900" eaLnBrk="0" hangingPunct="0">
              <a:spcBef>
                <a:spcPct val="20000"/>
              </a:spcBef>
              <a:buClr>
                <a:srgbClr val="9BB0D7"/>
              </a:buClr>
            </a:pPr>
            <a:r>
              <a:rPr lang="en-GB" sz="2800">
                <a:solidFill>
                  <a:srgbClr val="445188"/>
                </a:solidFill>
              </a:rPr>
              <a:t>The Department of Health (3) recently estimated…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Help</a:t>
            </a:r>
          </a:p>
        </p:txBody>
      </p:sp>
      <p:pic>
        <p:nvPicPr>
          <p:cNvPr id="1026" name="Picture 2"/>
          <p:cNvPicPr>
            <a:picLocks noChangeAspect="1" noChangeArrowheads="1"/>
          </p:cNvPicPr>
          <p:nvPr/>
        </p:nvPicPr>
        <p:blipFill>
          <a:blip r:embed="rId3" cstate="print"/>
          <a:srcRect/>
          <a:stretch>
            <a:fillRect/>
          </a:stretch>
        </p:blipFill>
        <p:spPr bwMode="auto">
          <a:xfrm>
            <a:off x="179512" y="2636912"/>
            <a:ext cx="8248650" cy="33623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427984" y="476672"/>
            <a:ext cx="4176464" cy="2917804"/>
          </a:xfrm>
          <a:prstGeom prst="rect">
            <a:avLst/>
          </a:prstGeom>
          <a:noFill/>
          <a:ln w="9525" cap="flat" cmpd="sng" algn="ctr">
            <a:solidFill>
              <a:srgbClr val="9FA8D3"/>
            </a:solidFill>
            <a:prstDash val="solid"/>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noChangeArrowheads="1"/>
          </p:cNvPicPr>
          <p:nvPr/>
        </p:nvPicPr>
        <p:blipFill>
          <a:blip r:embed="rId3" cstate="print"/>
          <a:srcRect l="22705" t="43945" r="20166" b="40430"/>
          <a:stretch>
            <a:fillRect/>
          </a:stretch>
        </p:blipFill>
        <p:spPr bwMode="auto">
          <a:xfrm>
            <a:off x="357188" y="2143125"/>
            <a:ext cx="5572125" cy="1143000"/>
          </a:xfrm>
          <a:prstGeom prst="rect">
            <a:avLst/>
          </a:prstGeom>
          <a:noFill/>
          <a:ln w="9525">
            <a:solidFill>
              <a:schemeClr val="tx1"/>
            </a:solidFill>
            <a:miter lim="800000"/>
            <a:headEnd/>
            <a:tailEnd/>
          </a:ln>
        </p:spPr>
      </p:pic>
      <p:sp>
        <p:nvSpPr>
          <p:cNvPr id="58370" name="Title 1"/>
          <p:cNvSpPr>
            <a:spLocks noGrp="1"/>
          </p:cNvSpPr>
          <p:nvPr>
            <p:ph type="title"/>
          </p:nvPr>
        </p:nvSpPr>
        <p:spPr/>
        <p:txBody>
          <a:bodyPr/>
          <a:lstStyle/>
          <a:p>
            <a:r>
              <a:rPr lang="en-GB" smtClean="0"/>
              <a:t>What all this is about</a:t>
            </a:r>
          </a:p>
        </p:txBody>
      </p:sp>
      <p:pic>
        <p:nvPicPr>
          <p:cNvPr id="4098" name="Picture 2"/>
          <p:cNvPicPr>
            <a:picLocks noChangeAspect="1" noChangeArrowheads="1"/>
          </p:cNvPicPr>
          <p:nvPr/>
        </p:nvPicPr>
        <p:blipFill>
          <a:blip r:embed="rId4" cstate="print"/>
          <a:srcRect l="22705" t="27344" r="20166" b="20898"/>
          <a:stretch>
            <a:fillRect/>
          </a:stretch>
        </p:blipFill>
        <p:spPr bwMode="auto">
          <a:xfrm>
            <a:off x="1857375" y="2857500"/>
            <a:ext cx="5572125" cy="3786188"/>
          </a:xfrm>
          <a:prstGeom prst="rect">
            <a:avLst/>
          </a:prstGeom>
          <a:noFill/>
          <a:ln w="9525">
            <a:solidFill>
              <a:schemeClr val="tx1"/>
            </a:solidFill>
            <a:miter lim="800000"/>
            <a:headEnd/>
            <a:tailEnd/>
          </a:ln>
        </p:spPr>
      </p:pic>
      <p:sp>
        <p:nvSpPr>
          <p:cNvPr id="7" name="TextBox 6"/>
          <p:cNvSpPr txBox="1">
            <a:spLocks noChangeArrowheads="1"/>
          </p:cNvSpPr>
          <p:nvPr/>
        </p:nvSpPr>
        <p:spPr bwMode="auto">
          <a:xfrm>
            <a:off x="1571625" y="3000375"/>
            <a:ext cx="4286250" cy="400050"/>
          </a:xfrm>
          <a:prstGeom prst="rect">
            <a:avLst/>
          </a:prstGeom>
          <a:solidFill>
            <a:schemeClr val="bg1"/>
          </a:solidFill>
          <a:ln w="9525">
            <a:solidFill>
              <a:schemeClr val="tx1"/>
            </a:solidFill>
            <a:miter lim="800000"/>
            <a:headEnd/>
            <a:tailEnd/>
          </a:ln>
        </p:spPr>
        <p:txBody>
          <a:bodyPr>
            <a:spAutoFit/>
          </a:bodyPr>
          <a:lstStyle/>
          <a:p>
            <a:pPr eaLnBrk="0" hangingPunct="0">
              <a:spcBef>
                <a:spcPct val="20000"/>
              </a:spcBef>
            </a:pPr>
            <a:r>
              <a:rPr lang="en-GB" sz="2000" b="1">
                <a:solidFill>
                  <a:schemeClr val="tx1"/>
                </a:solidFill>
                <a:latin typeface="Times New Roman" pitchFamily="18" charset="0"/>
                <a:cs typeface="Times New Roman" pitchFamily="18" charset="0"/>
              </a:rPr>
              <a:t>... College of Physicians, </a:t>
            </a:r>
            <a:r>
              <a:rPr lang="en-GB" sz="2000" b="1" baseline="30000">
                <a:solidFill>
                  <a:schemeClr val="tx1"/>
                </a:solidFill>
                <a:latin typeface="Times New Roman" pitchFamily="18" charset="0"/>
                <a:cs typeface="Times New Roman" pitchFamily="18" charset="0"/>
              </a:rPr>
              <a:t>15</a:t>
            </a:r>
            <a:r>
              <a:rPr lang="en-GB" sz="2000" b="1">
                <a:solidFill>
                  <a:schemeClr val="tx1"/>
                </a:solidFill>
                <a:latin typeface="Times New Roman" pitchFamily="18" charset="0"/>
                <a:cs typeface="Times New Roman" pitchFamily="18" charset="0"/>
              </a:rPr>
              <a:t> I have ...</a:t>
            </a:r>
          </a:p>
        </p:txBody>
      </p:sp>
      <p:sp>
        <p:nvSpPr>
          <p:cNvPr id="8" name="TextBox 7"/>
          <p:cNvSpPr txBox="1">
            <a:spLocks noChangeArrowheads="1"/>
          </p:cNvSpPr>
          <p:nvPr/>
        </p:nvSpPr>
        <p:spPr bwMode="auto">
          <a:xfrm>
            <a:off x="1338263" y="6056313"/>
            <a:ext cx="5715000" cy="708025"/>
          </a:xfrm>
          <a:prstGeom prst="rect">
            <a:avLst/>
          </a:prstGeom>
          <a:solidFill>
            <a:schemeClr val="bg1"/>
          </a:solidFill>
          <a:ln w="9525">
            <a:solidFill>
              <a:schemeClr val="tx1"/>
            </a:solidFill>
            <a:miter lim="800000"/>
            <a:headEnd/>
            <a:tailEnd/>
          </a:ln>
        </p:spPr>
        <p:txBody>
          <a:bodyPr>
            <a:spAutoFit/>
          </a:bodyPr>
          <a:lstStyle/>
          <a:p>
            <a:pPr eaLnBrk="0" hangingPunct="0">
              <a:spcBef>
                <a:spcPct val="20000"/>
              </a:spcBef>
            </a:pPr>
            <a:r>
              <a:rPr lang="en-GB" sz="2000" b="1">
                <a:solidFill>
                  <a:schemeClr val="tx1"/>
                </a:solidFill>
                <a:latin typeface="Times New Roman" pitchFamily="18" charset="0"/>
                <a:cs typeface="Times New Roman" pitchFamily="18" charset="0"/>
              </a:rPr>
              <a:t>15     Weatherall DJ. Examining undergraduate examinations. </a:t>
            </a:r>
            <a:r>
              <a:rPr lang="en-GB" sz="2000" b="1" i="1">
                <a:solidFill>
                  <a:schemeClr val="tx1"/>
                </a:solidFill>
                <a:latin typeface="Times New Roman" pitchFamily="18" charset="0"/>
                <a:cs typeface="Times New Roman" pitchFamily="18" charset="0"/>
              </a:rPr>
              <a:t>Lancet</a:t>
            </a:r>
            <a:r>
              <a:rPr lang="en-GB" sz="2000" b="1">
                <a:solidFill>
                  <a:schemeClr val="tx1"/>
                </a:solidFill>
                <a:latin typeface="Times New Roman" pitchFamily="18" charset="0"/>
                <a:cs typeface="Times New Roman" pitchFamily="18" charset="0"/>
              </a:rPr>
              <a:t> 1991;338:37-9.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GB" dirty="0" smtClean="0"/>
              <a:t>Why referencing</a:t>
            </a:r>
          </a:p>
        </p:txBody>
      </p:sp>
      <p:sp>
        <p:nvSpPr>
          <p:cNvPr id="60418" name="Content Placeholder 2"/>
          <p:cNvSpPr>
            <a:spLocks noGrp="1"/>
          </p:cNvSpPr>
          <p:nvPr>
            <p:ph idx="1"/>
          </p:nvPr>
        </p:nvSpPr>
        <p:spPr>
          <a:xfrm>
            <a:off x="762000" y="2780928"/>
            <a:ext cx="7772400" cy="3086472"/>
          </a:xfrm>
        </p:spPr>
        <p:txBody>
          <a:bodyPr/>
          <a:lstStyle/>
          <a:p>
            <a:pPr>
              <a:buFontTx/>
              <a:buNone/>
            </a:pPr>
            <a:r>
              <a:rPr lang="en-GB" sz="3000" dirty="0" smtClean="0"/>
              <a:t>Acknowledge another piece of work</a:t>
            </a:r>
          </a:p>
          <a:p>
            <a:pPr>
              <a:buFontTx/>
              <a:buNone/>
            </a:pPr>
            <a:r>
              <a:rPr lang="en-GB" sz="3000" dirty="0" smtClean="0"/>
              <a:t>Enables readers to find sources</a:t>
            </a:r>
          </a:p>
          <a:p>
            <a:pPr>
              <a:buFontTx/>
              <a:buNone/>
            </a:pPr>
            <a:r>
              <a:rPr lang="en-GB" sz="3000" dirty="0" smtClean="0"/>
              <a:t>Get credit for research efforts</a:t>
            </a:r>
          </a:p>
          <a:p>
            <a:pPr>
              <a:buFontTx/>
              <a:buNone/>
            </a:pPr>
            <a:r>
              <a:rPr lang="en-GB" sz="3000" dirty="0" smtClean="0"/>
              <a:t>Avoid plagiarism</a:t>
            </a:r>
          </a:p>
        </p:txBody>
      </p:sp>
      <p:pic>
        <p:nvPicPr>
          <p:cNvPr id="60419" name="Picture 4"/>
          <p:cNvPicPr>
            <a:picLocks noChangeAspect="1" noChangeArrowheads="1"/>
          </p:cNvPicPr>
          <p:nvPr/>
        </p:nvPicPr>
        <p:blipFill>
          <a:blip r:embed="rId2" cstate="print"/>
          <a:srcRect/>
          <a:stretch>
            <a:fillRect/>
          </a:stretch>
        </p:blipFill>
        <p:spPr bwMode="auto">
          <a:xfrm>
            <a:off x="7236296" y="3140968"/>
            <a:ext cx="714375" cy="1625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smtClean="0"/>
              <a:t>How to reference – the bits you need</a:t>
            </a:r>
          </a:p>
        </p:txBody>
      </p:sp>
      <p:sp>
        <p:nvSpPr>
          <p:cNvPr id="3" name="Content Placeholder 2"/>
          <p:cNvSpPr>
            <a:spLocks noGrp="1"/>
          </p:cNvSpPr>
          <p:nvPr>
            <p:ph idx="1"/>
          </p:nvPr>
        </p:nvSpPr>
        <p:spPr>
          <a:xfrm>
            <a:off x="4067175" y="2276475"/>
            <a:ext cx="4648200" cy="3576638"/>
          </a:xfrm>
        </p:spPr>
        <p:txBody>
          <a:bodyPr/>
          <a:lstStyle/>
          <a:p>
            <a:pPr>
              <a:buFontTx/>
              <a:buNone/>
            </a:pPr>
            <a:r>
              <a:rPr lang="en-GB" sz="2400" b="1" dirty="0" smtClean="0"/>
              <a:t>“Other bits” may include:</a:t>
            </a:r>
          </a:p>
          <a:p>
            <a:pPr>
              <a:buFontTx/>
              <a:buNone/>
            </a:pPr>
            <a:r>
              <a:rPr lang="en-GB" sz="1800" dirty="0" smtClean="0"/>
              <a:t>Name of publisher </a:t>
            </a:r>
          </a:p>
          <a:p>
            <a:pPr>
              <a:buFontTx/>
              <a:buNone/>
            </a:pPr>
            <a:r>
              <a:rPr lang="en-GB" sz="1800" dirty="0" smtClean="0"/>
              <a:t>Place of publication </a:t>
            </a:r>
          </a:p>
          <a:p>
            <a:pPr>
              <a:buFontTx/>
              <a:buNone/>
            </a:pPr>
            <a:r>
              <a:rPr lang="en-GB" sz="1800" dirty="0" smtClean="0"/>
              <a:t>Page numbers </a:t>
            </a:r>
          </a:p>
          <a:p>
            <a:pPr>
              <a:buFontTx/>
              <a:buNone/>
            </a:pPr>
            <a:r>
              <a:rPr lang="en-GB" sz="1800" dirty="0" smtClean="0"/>
              <a:t>Volume number </a:t>
            </a:r>
          </a:p>
          <a:p>
            <a:pPr>
              <a:buFontTx/>
              <a:buNone/>
            </a:pPr>
            <a:r>
              <a:rPr lang="en-GB" sz="1800" dirty="0" smtClean="0"/>
              <a:t>Issue number </a:t>
            </a:r>
          </a:p>
          <a:p>
            <a:pPr>
              <a:buFontTx/>
              <a:buNone/>
            </a:pPr>
            <a:r>
              <a:rPr lang="en-GB" sz="1800" dirty="0" smtClean="0"/>
              <a:t>URL (website or web page address) or</a:t>
            </a:r>
          </a:p>
          <a:p>
            <a:pPr>
              <a:buFontTx/>
              <a:buNone/>
            </a:pPr>
            <a:r>
              <a:rPr lang="en-GB" sz="1800" dirty="0" smtClean="0"/>
              <a:t>DOI (link for journal articles) </a:t>
            </a:r>
          </a:p>
          <a:p>
            <a:pPr>
              <a:buFontTx/>
              <a:buNone/>
            </a:pPr>
            <a:r>
              <a:rPr lang="en-GB" sz="1800" dirty="0" smtClean="0"/>
              <a:t>Journal title (the journal </a:t>
            </a:r>
            <a:r>
              <a:rPr lang="en-GB" sz="1800" b="1" dirty="0" smtClean="0"/>
              <a:t>article</a:t>
            </a:r>
            <a:r>
              <a:rPr lang="en-GB" sz="1800" dirty="0" smtClean="0"/>
              <a:t> title will be your primary title) </a:t>
            </a:r>
          </a:p>
          <a:p>
            <a:pPr>
              <a:buFontTx/>
              <a:buNone/>
            </a:pPr>
            <a:r>
              <a:rPr lang="en-GB" sz="1800" dirty="0" smtClean="0"/>
              <a:t>Date of access (for online material) </a:t>
            </a:r>
          </a:p>
          <a:p>
            <a:pPr>
              <a:buFontTx/>
              <a:buNone/>
            </a:pPr>
            <a:endParaRPr lang="en-GB" sz="1800" dirty="0" smtClean="0"/>
          </a:p>
        </p:txBody>
      </p:sp>
      <p:sp>
        <p:nvSpPr>
          <p:cNvPr id="61443" name="Content Placeholder 2"/>
          <p:cNvSpPr txBox="1">
            <a:spLocks/>
          </p:cNvSpPr>
          <p:nvPr/>
        </p:nvSpPr>
        <p:spPr bwMode="auto">
          <a:xfrm>
            <a:off x="762000" y="2500313"/>
            <a:ext cx="3881438" cy="3352800"/>
          </a:xfrm>
          <a:prstGeom prst="rect">
            <a:avLst/>
          </a:prstGeom>
          <a:noFill/>
          <a:ln w="9525">
            <a:noFill/>
            <a:miter lim="800000"/>
            <a:headEnd/>
            <a:tailEnd/>
          </a:ln>
        </p:spPr>
        <p:txBody>
          <a:bodyPr/>
          <a:lstStyle/>
          <a:p>
            <a:pPr marL="342900" indent="-342900" eaLnBrk="0" hangingPunct="0">
              <a:spcBef>
                <a:spcPct val="20000"/>
              </a:spcBef>
              <a:buClr>
                <a:srgbClr val="9BB0D7"/>
              </a:buClr>
            </a:pPr>
            <a:r>
              <a:rPr lang="en-GB" sz="2400" b="1">
                <a:solidFill>
                  <a:srgbClr val="445188"/>
                </a:solidFill>
              </a:rPr>
              <a:t>Basic bits</a:t>
            </a:r>
          </a:p>
          <a:p>
            <a:pPr marL="342900" indent="-342900" eaLnBrk="0" hangingPunct="0">
              <a:spcBef>
                <a:spcPct val="20000"/>
              </a:spcBef>
              <a:buClr>
                <a:srgbClr val="9BB0D7"/>
              </a:buClr>
            </a:pPr>
            <a:endParaRPr lang="en-GB" sz="2400">
              <a:solidFill>
                <a:srgbClr val="445188"/>
              </a:solidFill>
            </a:endParaRPr>
          </a:p>
          <a:p>
            <a:pPr marL="342900" indent="-342900" eaLnBrk="0" hangingPunct="0">
              <a:spcBef>
                <a:spcPct val="20000"/>
              </a:spcBef>
              <a:buClr>
                <a:srgbClr val="9BB0D7"/>
              </a:buClr>
            </a:pPr>
            <a:endParaRPr lang="en-GB" sz="2400">
              <a:solidFill>
                <a:srgbClr val="445188"/>
              </a:solidFill>
              <a:cs typeface="Aharoni" pitchFamily="2" charset="-79"/>
            </a:endParaRPr>
          </a:p>
          <a:p>
            <a:pPr marL="342900" indent="-342900" eaLnBrk="0" hangingPunct="0">
              <a:spcBef>
                <a:spcPct val="20000"/>
              </a:spcBef>
              <a:buClr>
                <a:srgbClr val="9BB0D7"/>
              </a:buClr>
            </a:pPr>
            <a:endParaRPr lang="en-GB" sz="2400">
              <a:solidFill>
                <a:srgbClr val="445188"/>
              </a:solidFill>
            </a:endParaRPr>
          </a:p>
          <a:p>
            <a:pPr marL="342900" indent="-342900" eaLnBrk="0" hangingPunct="0">
              <a:spcBef>
                <a:spcPct val="20000"/>
              </a:spcBef>
              <a:buClr>
                <a:srgbClr val="9BB0D7"/>
              </a:buClr>
            </a:pPr>
            <a:endParaRPr lang="en-GB" sz="2400">
              <a:solidFill>
                <a:srgbClr val="445188"/>
              </a:solidFill>
            </a:endParaRPr>
          </a:p>
          <a:p>
            <a:pPr marL="342900" indent="-342900" eaLnBrk="0" hangingPunct="0">
              <a:spcBef>
                <a:spcPct val="20000"/>
              </a:spcBef>
              <a:buClr>
                <a:srgbClr val="9BB0D7"/>
              </a:buClr>
            </a:pPr>
            <a:endParaRPr lang="en-GB" sz="2400">
              <a:solidFill>
                <a:srgbClr val="445188"/>
              </a:solidFill>
            </a:endParaRPr>
          </a:p>
        </p:txBody>
      </p:sp>
      <p:sp>
        <p:nvSpPr>
          <p:cNvPr id="6" name="TextBox 5"/>
          <p:cNvSpPr txBox="1"/>
          <p:nvPr/>
        </p:nvSpPr>
        <p:spPr>
          <a:xfrm rot="2780948">
            <a:off x="1889125" y="3890963"/>
            <a:ext cx="1651000" cy="584200"/>
          </a:xfrm>
          <a:prstGeom prst="rect">
            <a:avLst/>
          </a:prstGeom>
          <a:noFill/>
        </p:spPr>
        <p:txBody>
          <a:bodyPr>
            <a:spAutoFit/>
          </a:bodyPr>
          <a:lstStyle/>
          <a:p>
            <a:pPr eaLnBrk="0" hangingPunct="0">
              <a:spcBef>
                <a:spcPct val="20000"/>
              </a:spcBef>
              <a:defRPr/>
            </a:pPr>
            <a:r>
              <a:rPr lang="en-GB" sz="3200" dirty="0">
                <a:solidFill>
                  <a:schemeClr val="accent5">
                    <a:lumMod val="50000"/>
                  </a:schemeClr>
                </a:solidFill>
                <a:latin typeface="Berlin Sans FB" pitchFamily="34" charset="0"/>
                <a:cs typeface="Aharoni" pitchFamily="2" charset="-79"/>
              </a:rPr>
              <a:t>author</a:t>
            </a:r>
          </a:p>
        </p:txBody>
      </p:sp>
      <p:sp>
        <p:nvSpPr>
          <p:cNvPr id="7" name="TextBox 6"/>
          <p:cNvSpPr txBox="1"/>
          <p:nvPr/>
        </p:nvSpPr>
        <p:spPr>
          <a:xfrm rot="345457">
            <a:off x="1520825" y="4641850"/>
            <a:ext cx="1219200" cy="584200"/>
          </a:xfrm>
          <a:prstGeom prst="rect">
            <a:avLst/>
          </a:prstGeom>
          <a:noFill/>
        </p:spPr>
        <p:txBody>
          <a:bodyPr>
            <a:spAutoFit/>
          </a:bodyPr>
          <a:lstStyle/>
          <a:p>
            <a:pPr eaLnBrk="0" hangingPunct="0">
              <a:spcBef>
                <a:spcPct val="20000"/>
              </a:spcBef>
              <a:defRPr/>
            </a:pPr>
            <a:r>
              <a:rPr lang="en-GB" sz="3200" dirty="0">
                <a:solidFill>
                  <a:schemeClr val="accent5">
                    <a:lumMod val="50000"/>
                  </a:schemeClr>
                </a:solidFill>
                <a:latin typeface="Berlin Sans FB" pitchFamily="34" charset="0"/>
                <a:cs typeface="Aharoni" pitchFamily="2" charset="-79"/>
              </a:rPr>
              <a:t>date</a:t>
            </a:r>
          </a:p>
        </p:txBody>
      </p:sp>
      <p:sp>
        <p:nvSpPr>
          <p:cNvPr id="8" name="TextBox 7"/>
          <p:cNvSpPr txBox="1"/>
          <p:nvPr/>
        </p:nvSpPr>
        <p:spPr>
          <a:xfrm rot="20694873">
            <a:off x="698500" y="3935413"/>
            <a:ext cx="1219200" cy="584200"/>
          </a:xfrm>
          <a:prstGeom prst="rect">
            <a:avLst/>
          </a:prstGeom>
          <a:noFill/>
        </p:spPr>
        <p:txBody>
          <a:bodyPr>
            <a:spAutoFit/>
          </a:bodyPr>
          <a:lstStyle/>
          <a:p>
            <a:pPr eaLnBrk="0" hangingPunct="0">
              <a:spcBef>
                <a:spcPct val="20000"/>
              </a:spcBef>
              <a:defRPr/>
            </a:pPr>
            <a:r>
              <a:rPr lang="en-GB" sz="3200" dirty="0">
                <a:solidFill>
                  <a:schemeClr val="accent5">
                    <a:lumMod val="50000"/>
                  </a:schemeClr>
                </a:solidFill>
                <a:latin typeface="Berlin Sans FB" pitchFamily="34" charset="0"/>
                <a:cs typeface="Aharoni" pitchFamily="2" charset="-79"/>
              </a:rPr>
              <a:t>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62000" y="692697"/>
            <a:ext cx="7772400" cy="1008111"/>
          </a:xfrm>
        </p:spPr>
        <p:txBody>
          <a:bodyPr/>
          <a:lstStyle/>
          <a:p>
            <a:r>
              <a:rPr lang="en-GB" dirty="0" smtClean="0"/>
              <a:t>How to reference – different styles</a:t>
            </a:r>
          </a:p>
        </p:txBody>
      </p:sp>
      <p:sp>
        <p:nvSpPr>
          <p:cNvPr id="5" name="Rectangle 4"/>
          <p:cNvSpPr>
            <a:spLocks noChangeArrowheads="1"/>
          </p:cNvSpPr>
          <p:nvPr/>
        </p:nvSpPr>
        <p:spPr bwMode="auto">
          <a:xfrm>
            <a:off x="0" y="5373688"/>
            <a:ext cx="9144000" cy="895350"/>
          </a:xfrm>
          <a:prstGeom prst="rect">
            <a:avLst/>
          </a:prstGeom>
          <a:noFill/>
          <a:ln w="9525">
            <a:noFill/>
            <a:miter lim="800000"/>
            <a:headEnd/>
            <a:tailEnd/>
          </a:ln>
        </p:spPr>
        <p:txBody>
          <a:bodyPr>
            <a:spAutoFit/>
          </a:bodyPr>
          <a:lstStyle/>
          <a:p>
            <a:pPr algn="ctr" eaLnBrk="0" hangingPunct="0">
              <a:spcBef>
                <a:spcPct val="20000"/>
              </a:spcBef>
            </a:pPr>
            <a:r>
              <a:rPr lang="en-GB" sz="2400">
                <a:solidFill>
                  <a:srgbClr val="445188"/>
                </a:solidFill>
              </a:rPr>
              <a:t>Check which style of referencing your lecturer or </a:t>
            </a:r>
          </a:p>
          <a:p>
            <a:pPr algn="ctr" eaLnBrk="0" hangingPunct="0">
              <a:spcBef>
                <a:spcPct val="20000"/>
              </a:spcBef>
            </a:pPr>
            <a:r>
              <a:rPr lang="en-GB" sz="2400">
                <a:solidFill>
                  <a:srgbClr val="445188"/>
                </a:solidFill>
              </a:rPr>
              <a:t>department asks you to use</a:t>
            </a:r>
          </a:p>
        </p:txBody>
      </p:sp>
      <p:pic>
        <p:nvPicPr>
          <p:cNvPr id="2" name="Picture 2"/>
          <p:cNvPicPr>
            <a:picLocks noChangeAspect="1" noChangeArrowheads="1"/>
          </p:cNvPicPr>
          <p:nvPr/>
        </p:nvPicPr>
        <p:blipFill>
          <a:blip r:embed="rId3" cstate="print"/>
          <a:srcRect/>
          <a:stretch>
            <a:fillRect/>
          </a:stretch>
        </p:blipFill>
        <p:spPr bwMode="auto">
          <a:xfrm>
            <a:off x="4644008" y="1628800"/>
            <a:ext cx="4308992" cy="3050853"/>
          </a:xfrm>
          <a:prstGeom prst="rect">
            <a:avLst/>
          </a:prstGeom>
          <a:noFill/>
          <a:ln w="9525">
            <a:solidFill>
              <a:srgbClr val="9FA8D3"/>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95536" y="2492896"/>
            <a:ext cx="4176464" cy="2917804"/>
          </a:xfrm>
          <a:prstGeom prst="rect">
            <a:avLst/>
          </a:prstGeom>
          <a:noFill/>
          <a:ln w="9525" cap="flat" cmpd="sng" algn="ctr">
            <a:solidFill>
              <a:srgbClr val="9FA8D3"/>
            </a:solidFill>
            <a:prstDash val="solid"/>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50825" y="981075"/>
            <a:ext cx="8893175" cy="1025525"/>
          </a:xfrm>
        </p:spPr>
        <p:txBody>
          <a:bodyPr/>
          <a:lstStyle/>
          <a:p>
            <a:r>
              <a:rPr lang="en-GB" smtClean="0"/>
              <a:t>How to reference – examples in Vancouver I</a:t>
            </a:r>
          </a:p>
        </p:txBody>
      </p:sp>
      <p:sp>
        <p:nvSpPr>
          <p:cNvPr id="65538" name="Content Placeholder 2"/>
          <p:cNvSpPr>
            <a:spLocks noGrp="1"/>
          </p:cNvSpPr>
          <p:nvPr>
            <p:ph idx="1"/>
          </p:nvPr>
        </p:nvSpPr>
        <p:spPr>
          <a:xfrm>
            <a:off x="762000" y="2349500"/>
            <a:ext cx="7772400" cy="3517900"/>
          </a:xfrm>
        </p:spPr>
        <p:txBody>
          <a:bodyPr/>
          <a:lstStyle/>
          <a:p>
            <a:pPr>
              <a:buFontTx/>
              <a:buNone/>
            </a:pPr>
            <a:r>
              <a:rPr lang="en-US" dirty="0" smtClean="0"/>
              <a:t>(1) Pollard TD, </a:t>
            </a:r>
            <a:r>
              <a:rPr lang="en-US" dirty="0" err="1" smtClean="0"/>
              <a:t>Earnshaw</a:t>
            </a:r>
            <a:r>
              <a:rPr lang="en-US" dirty="0" smtClean="0"/>
              <a:t> WC, Lippincott-Schwartz J. </a:t>
            </a:r>
            <a:r>
              <a:rPr lang="en-US" i="1" dirty="0" smtClean="0"/>
              <a:t>Cell biology. </a:t>
            </a:r>
            <a:r>
              <a:rPr lang="en-US" dirty="0" smtClean="0"/>
              <a:t>2nd ed. Philadelphia: Saunders/Elsevier; 2008. </a:t>
            </a:r>
          </a:p>
          <a:p>
            <a:pPr>
              <a:buFontTx/>
              <a:buNone/>
            </a:pPr>
            <a:endParaRPr lang="en-US" dirty="0" smtClean="0"/>
          </a:p>
          <a:p>
            <a:pPr>
              <a:buFontTx/>
              <a:buNone/>
            </a:pPr>
            <a:r>
              <a:rPr lang="en-US" dirty="0" smtClean="0"/>
              <a:t>(2) </a:t>
            </a:r>
            <a:r>
              <a:rPr lang="en-US" dirty="0" err="1" smtClean="0"/>
              <a:t>Weatherall</a:t>
            </a:r>
            <a:r>
              <a:rPr lang="en-US" dirty="0" smtClean="0"/>
              <a:t> DJ. </a:t>
            </a:r>
            <a:r>
              <a:rPr lang="en-US" dirty="0" err="1" smtClean="0"/>
              <a:t>Hemoglobinopathies</a:t>
            </a:r>
            <a:r>
              <a:rPr lang="en-US" dirty="0" smtClean="0"/>
              <a:t> worldwide: present and future. </a:t>
            </a:r>
            <a:r>
              <a:rPr lang="en-US" i="1" dirty="0" smtClean="0"/>
              <a:t>Current Molecular Medicine </a:t>
            </a:r>
            <a:r>
              <a:rPr lang="en-US" dirty="0" smtClean="0"/>
              <a:t>2008 Nov;8(7): p. 592-599. </a:t>
            </a:r>
            <a:endParaRPr lang="en-GB" sz="2400" dirty="0" smtClean="0"/>
          </a:p>
          <a:p>
            <a:pPr>
              <a:buFontTx/>
              <a:buNone/>
            </a:pPr>
            <a:r>
              <a:rPr lang="en-GB" sz="24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79388" y="1295400"/>
            <a:ext cx="8964612" cy="1143000"/>
          </a:xfrm>
        </p:spPr>
        <p:txBody>
          <a:bodyPr/>
          <a:lstStyle/>
          <a:p>
            <a:r>
              <a:rPr lang="en-GB" dirty="0" smtClean="0"/>
              <a:t>How to reference – examples in Vancouver II</a:t>
            </a:r>
          </a:p>
        </p:txBody>
      </p:sp>
      <p:sp>
        <p:nvSpPr>
          <p:cNvPr id="67586" name="Content Placeholder 2"/>
          <p:cNvSpPr>
            <a:spLocks noGrp="1"/>
          </p:cNvSpPr>
          <p:nvPr>
            <p:ph idx="1"/>
          </p:nvPr>
        </p:nvSpPr>
        <p:spPr>
          <a:xfrm>
            <a:off x="642938" y="2514600"/>
            <a:ext cx="8072437" cy="3352800"/>
          </a:xfrm>
        </p:spPr>
        <p:txBody>
          <a:bodyPr/>
          <a:lstStyle/>
          <a:p>
            <a:pPr>
              <a:buFontTx/>
              <a:buNone/>
            </a:pPr>
            <a:r>
              <a:rPr lang="en-GB" sz="3000" dirty="0" smtClean="0"/>
              <a:t>	</a:t>
            </a:r>
            <a:r>
              <a:rPr lang="en-GB" sz="3000" dirty="0" err="1" smtClean="0"/>
              <a:t>Weatherall</a:t>
            </a:r>
            <a:r>
              <a:rPr lang="en-GB" sz="3000" dirty="0" smtClean="0"/>
              <a:t>, D. J. Disorders of the synthesis and function of haemoglobin. In: </a:t>
            </a:r>
            <a:r>
              <a:rPr lang="en-GB" sz="3000" dirty="0" err="1" smtClean="0"/>
              <a:t>Warrell</a:t>
            </a:r>
            <a:r>
              <a:rPr lang="en-GB" sz="3000" dirty="0" smtClean="0"/>
              <a:t> DA, Cox TM, Firth JP, </a:t>
            </a:r>
            <a:r>
              <a:rPr lang="en-GB" sz="3000" dirty="0" err="1" smtClean="0"/>
              <a:t>Benze</a:t>
            </a:r>
            <a:r>
              <a:rPr lang="en-GB" sz="3000" dirty="0" smtClean="0"/>
              <a:t> EJ (eds.) </a:t>
            </a:r>
            <a:r>
              <a:rPr lang="en-GB" sz="3000" i="1" dirty="0" smtClean="0"/>
              <a:t>Oxford Textbook of Medicine. Vol. 3, Sections 18-33</a:t>
            </a:r>
            <a:r>
              <a:rPr lang="en-GB" sz="3000" dirty="0" smtClean="0"/>
              <a:t>. 4th ed. Oxford, Oxford University Press; 2003.  p. 676-696.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85813" y="1071563"/>
            <a:ext cx="7772400" cy="1143000"/>
          </a:xfrm>
        </p:spPr>
        <p:txBody>
          <a:bodyPr/>
          <a:lstStyle/>
          <a:p>
            <a:r>
              <a:rPr lang="en-GB" sz="3600" smtClean="0"/>
              <a:t>Today’s session</a:t>
            </a:r>
          </a:p>
        </p:txBody>
      </p:sp>
      <p:sp>
        <p:nvSpPr>
          <p:cNvPr id="20482" name="Rectangle 3"/>
          <p:cNvSpPr>
            <a:spLocks noGrp="1" noChangeArrowheads="1"/>
          </p:cNvSpPr>
          <p:nvPr>
            <p:ph type="body" idx="1"/>
          </p:nvPr>
        </p:nvSpPr>
        <p:spPr>
          <a:xfrm>
            <a:off x="684213" y="2276475"/>
            <a:ext cx="7772400" cy="3786188"/>
          </a:xfrm>
        </p:spPr>
        <p:txBody>
          <a:bodyPr/>
          <a:lstStyle/>
          <a:p>
            <a:r>
              <a:rPr lang="en-GB" dirty="0" smtClean="0"/>
              <a:t>Plagiarism </a:t>
            </a:r>
          </a:p>
          <a:p>
            <a:pPr lvl="1"/>
            <a:r>
              <a:rPr lang="en-GB" sz="2800" dirty="0" smtClean="0"/>
              <a:t>academic and professional integrity</a:t>
            </a:r>
          </a:p>
          <a:p>
            <a:r>
              <a:rPr lang="en-GB" dirty="0" smtClean="0"/>
              <a:t>Referencing </a:t>
            </a:r>
          </a:p>
          <a:p>
            <a:pPr lvl="1"/>
            <a:r>
              <a:rPr lang="en-GB" sz="2800" dirty="0" smtClean="0"/>
              <a:t>how to cite and reference correctly using the Vancouver system</a:t>
            </a:r>
          </a:p>
          <a:p>
            <a:r>
              <a:rPr lang="en-GB" dirty="0" smtClean="0"/>
              <a:t>Plagiarism quiz – compulsory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22"/>
          <p:cNvGrpSpPr>
            <a:grpSpLocks/>
          </p:cNvGrpSpPr>
          <p:nvPr/>
        </p:nvGrpSpPr>
        <p:grpSpPr bwMode="auto">
          <a:xfrm>
            <a:off x="214313" y="182563"/>
            <a:ext cx="8858250" cy="4105275"/>
            <a:chOff x="360642" y="649773"/>
            <a:chExt cx="8426203" cy="3779360"/>
          </a:xfrm>
        </p:grpSpPr>
        <p:grpSp>
          <p:nvGrpSpPr>
            <p:cNvPr id="69647" name="Group 29"/>
            <p:cNvGrpSpPr>
              <a:grpSpLocks/>
            </p:cNvGrpSpPr>
            <p:nvPr/>
          </p:nvGrpSpPr>
          <p:grpSpPr bwMode="auto">
            <a:xfrm>
              <a:off x="428595" y="1714488"/>
              <a:ext cx="8358250" cy="2714645"/>
              <a:chOff x="428595" y="1714488"/>
              <a:chExt cx="8358250" cy="2714645"/>
            </a:xfrm>
          </p:grpSpPr>
          <p:sp>
            <p:nvSpPr>
              <p:cNvPr id="15" name="Freeform 14"/>
              <p:cNvSpPr/>
              <p:nvPr/>
            </p:nvSpPr>
            <p:spPr>
              <a:xfrm>
                <a:off x="428595" y="4214297"/>
                <a:ext cx="8358250" cy="214836"/>
              </a:xfrm>
              <a:custGeom>
                <a:avLst/>
                <a:gdLst>
                  <a:gd name="connsiteX0" fmla="*/ 0 w 8344452"/>
                  <a:gd name="connsiteY0" fmla="*/ 203200 h 220869"/>
                  <a:gd name="connsiteX1" fmla="*/ 940904 w 8344452"/>
                  <a:gd name="connsiteY1" fmla="*/ 83930 h 220869"/>
                  <a:gd name="connsiteX2" fmla="*/ 1510748 w 8344452"/>
                  <a:gd name="connsiteY2" fmla="*/ 176695 h 220869"/>
                  <a:gd name="connsiteX3" fmla="*/ 1855304 w 8344452"/>
                  <a:gd name="connsiteY3" fmla="*/ 83930 h 220869"/>
                  <a:gd name="connsiteX4" fmla="*/ 2067339 w 8344452"/>
                  <a:gd name="connsiteY4" fmla="*/ 176695 h 220869"/>
                  <a:gd name="connsiteX5" fmla="*/ 3021496 w 8344452"/>
                  <a:gd name="connsiteY5" fmla="*/ 70678 h 220869"/>
                  <a:gd name="connsiteX6" fmla="*/ 3485322 w 8344452"/>
                  <a:gd name="connsiteY6" fmla="*/ 176695 h 220869"/>
                  <a:gd name="connsiteX7" fmla="*/ 3962400 w 8344452"/>
                  <a:gd name="connsiteY7" fmla="*/ 176695 h 220869"/>
                  <a:gd name="connsiteX8" fmla="*/ 4081670 w 8344452"/>
                  <a:gd name="connsiteY8" fmla="*/ 83930 h 220869"/>
                  <a:gd name="connsiteX9" fmla="*/ 4598504 w 8344452"/>
                  <a:gd name="connsiteY9" fmla="*/ 70678 h 220869"/>
                  <a:gd name="connsiteX10" fmla="*/ 4823791 w 8344452"/>
                  <a:gd name="connsiteY10" fmla="*/ 203200 h 220869"/>
                  <a:gd name="connsiteX11" fmla="*/ 5393635 w 8344452"/>
                  <a:gd name="connsiteY11" fmla="*/ 176695 h 220869"/>
                  <a:gd name="connsiteX12" fmla="*/ 5791200 w 8344452"/>
                  <a:gd name="connsiteY12" fmla="*/ 110435 h 220869"/>
                  <a:gd name="connsiteX13" fmla="*/ 6096000 w 8344452"/>
                  <a:gd name="connsiteY13" fmla="*/ 4417 h 220869"/>
                  <a:gd name="connsiteX14" fmla="*/ 6453809 w 8344452"/>
                  <a:gd name="connsiteY14" fmla="*/ 83930 h 220869"/>
                  <a:gd name="connsiteX15" fmla="*/ 6930887 w 8344452"/>
                  <a:gd name="connsiteY15" fmla="*/ 203200 h 220869"/>
                  <a:gd name="connsiteX16" fmla="*/ 7116418 w 8344452"/>
                  <a:gd name="connsiteY16" fmla="*/ 70678 h 220869"/>
                  <a:gd name="connsiteX17" fmla="*/ 7368209 w 8344452"/>
                  <a:gd name="connsiteY17" fmla="*/ 83930 h 220869"/>
                  <a:gd name="connsiteX18" fmla="*/ 7606748 w 8344452"/>
                  <a:gd name="connsiteY18" fmla="*/ 83930 h 220869"/>
                  <a:gd name="connsiteX19" fmla="*/ 8229600 w 8344452"/>
                  <a:gd name="connsiteY19" fmla="*/ 176695 h 220869"/>
                  <a:gd name="connsiteX20" fmla="*/ 8295861 w 8344452"/>
                  <a:gd name="connsiteY20" fmla="*/ 216452 h 2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44452" h="220869">
                    <a:moveTo>
                      <a:pt x="0" y="203200"/>
                    </a:moveTo>
                    <a:cubicBezTo>
                      <a:pt x="344556" y="145774"/>
                      <a:pt x="689113" y="88348"/>
                      <a:pt x="940904" y="83930"/>
                    </a:cubicBezTo>
                    <a:cubicBezTo>
                      <a:pt x="1192695" y="79513"/>
                      <a:pt x="1358348" y="176695"/>
                      <a:pt x="1510748" y="176695"/>
                    </a:cubicBezTo>
                    <a:cubicBezTo>
                      <a:pt x="1663148" y="176695"/>
                      <a:pt x="1762539" y="83930"/>
                      <a:pt x="1855304" y="83930"/>
                    </a:cubicBezTo>
                    <a:cubicBezTo>
                      <a:pt x="1948069" y="83930"/>
                      <a:pt x="1872974" y="178904"/>
                      <a:pt x="2067339" y="176695"/>
                    </a:cubicBezTo>
                    <a:cubicBezTo>
                      <a:pt x="2261704" y="174486"/>
                      <a:pt x="2785166" y="70678"/>
                      <a:pt x="3021496" y="70678"/>
                    </a:cubicBezTo>
                    <a:cubicBezTo>
                      <a:pt x="3257826" y="70678"/>
                      <a:pt x="3328505" y="159026"/>
                      <a:pt x="3485322" y="176695"/>
                    </a:cubicBezTo>
                    <a:cubicBezTo>
                      <a:pt x="3642139" y="194364"/>
                      <a:pt x="3863009" y="192156"/>
                      <a:pt x="3962400" y="176695"/>
                    </a:cubicBezTo>
                    <a:cubicBezTo>
                      <a:pt x="4061791" y="161234"/>
                      <a:pt x="3975653" y="101599"/>
                      <a:pt x="4081670" y="83930"/>
                    </a:cubicBezTo>
                    <a:cubicBezTo>
                      <a:pt x="4187687" y="66261"/>
                      <a:pt x="4474817" y="50800"/>
                      <a:pt x="4598504" y="70678"/>
                    </a:cubicBezTo>
                    <a:cubicBezTo>
                      <a:pt x="4722191" y="90556"/>
                      <a:pt x="4691269" y="185531"/>
                      <a:pt x="4823791" y="203200"/>
                    </a:cubicBezTo>
                    <a:cubicBezTo>
                      <a:pt x="4956313" y="220869"/>
                      <a:pt x="5232400" y="192156"/>
                      <a:pt x="5393635" y="176695"/>
                    </a:cubicBezTo>
                    <a:cubicBezTo>
                      <a:pt x="5554870" y="161234"/>
                      <a:pt x="5674139" y="139148"/>
                      <a:pt x="5791200" y="110435"/>
                    </a:cubicBezTo>
                    <a:cubicBezTo>
                      <a:pt x="5908261" y="81722"/>
                      <a:pt x="5985565" y="8834"/>
                      <a:pt x="6096000" y="4417"/>
                    </a:cubicBezTo>
                    <a:cubicBezTo>
                      <a:pt x="6206435" y="0"/>
                      <a:pt x="6314661" y="50800"/>
                      <a:pt x="6453809" y="83930"/>
                    </a:cubicBezTo>
                    <a:cubicBezTo>
                      <a:pt x="6592957" y="117060"/>
                      <a:pt x="6820452" y="205409"/>
                      <a:pt x="6930887" y="203200"/>
                    </a:cubicBezTo>
                    <a:cubicBezTo>
                      <a:pt x="7041322" y="200991"/>
                      <a:pt x="7043531" y="90556"/>
                      <a:pt x="7116418" y="70678"/>
                    </a:cubicBezTo>
                    <a:cubicBezTo>
                      <a:pt x="7189305" y="50800"/>
                      <a:pt x="7286487" y="81721"/>
                      <a:pt x="7368209" y="83930"/>
                    </a:cubicBezTo>
                    <a:cubicBezTo>
                      <a:pt x="7449931" y="86139"/>
                      <a:pt x="7463183" y="68469"/>
                      <a:pt x="7606748" y="83930"/>
                    </a:cubicBezTo>
                    <a:cubicBezTo>
                      <a:pt x="7750313" y="99391"/>
                      <a:pt x="8114748" y="154608"/>
                      <a:pt x="8229600" y="176695"/>
                    </a:cubicBezTo>
                    <a:cubicBezTo>
                      <a:pt x="8344452" y="198782"/>
                      <a:pt x="8295861" y="216452"/>
                      <a:pt x="8295861" y="21645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20000"/>
                  </a:spcBef>
                  <a:defRPr/>
                </a:pPr>
                <a:endParaRPr lang="en-GB"/>
              </a:p>
            </p:txBody>
          </p:sp>
          <p:cxnSp>
            <p:nvCxnSpPr>
              <p:cNvPr id="20" name="Straight Connector 19"/>
              <p:cNvCxnSpPr/>
              <p:nvPr/>
            </p:nvCxnSpPr>
            <p:spPr>
              <a:xfrm rot="16200000" flipH="1">
                <a:off x="-928380" y="3072158"/>
                <a:ext cx="27139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5" idx="20"/>
              </p:cNvCxnSpPr>
              <p:nvPr/>
            </p:nvCxnSpPr>
            <p:spPr>
              <a:xfrm rot="5400000">
                <a:off x="7407901" y="3045805"/>
                <a:ext cx="2709564" cy="48322"/>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9648" name="Picture 2"/>
            <p:cNvPicPr>
              <a:picLocks noChangeAspect="1" noChangeArrowheads="1"/>
            </p:cNvPicPr>
            <p:nvPr/>
          </p:nvPicPr>
          <p:blipFill>
            <a:blip r:embed="rId3" cstate="print"/>
            <a:srcRect l="12451" t="15625" r="9912" b="39629"/>
            <a:stretch>
              <a:fillRect/>
            </a:stretch>
          </p:blipFill>
          <p:spPr bwMode="auto">
            <a:xfrm>
              <a:off x="360642" y="649773"/>
              <a:ext cx="8283324" cy="3580599"/>
            </a:xfrm>
            <a:prstGeom prst="rect">
              <a:avLst/>
            </a:prstGeom>
            <a:noFill/>
            <a:ln w="9525">
              <a:noFill/>
              <a:miter lim="800000"/>
              <a:headEnd/>
              <a:tailEnd/>
            </a:ln>
          </p:spPr>
        </p:pic>
      </p:grpSp>
      <p:grpSp>
        <p:nvGrpSpPr>
          <p:cNvPr id="69634" name="Group 20"/>
          <p:cNvGrpSpPr>
            <a:grpSpLocks/>
          </p:cNvGrpSpPr>
          <p:nvPr/>
        </p:nvGrpSpPr>
        <p:grpSpPr bwMode="auto">
          <a:xfrm>
            <a:off x="214313" y="4286250"/>
            <a:ext cx="8929687" cy="2571750"/>
            <a:chOff x="428596" y="4500569"/>
            <a:chExt cx="8429684" cy="2071703"/>
          </a:xfrm>
        </p:grpSpPr>
        <p:grpSp>
          <p:nvGrpSpPr>
            <p:cNvPr id="69642" name="Group 35"/>
            <p:cNvGrpSpPr>
              <a:grpSpLocks/>
            </p:cNvGrpSpPr>
            <p:nvPr/>
          </p:nvGrpSpPr>
          <p:grpSpPr bwMode="auto">
            <a:xfrm>
              <a:off x="857224" y="4500570"/>
              <a:ext cx="7978210" cy="2071702"/>
              <a:chOff x="857224" y="4500570"/>
              <a:chExt cx="7978210" cy="2071702"/>
            </a:xfrm>
          </p:grpSpPr>
          <p:cxnSp>
            <p:nvCxnSpPr>
              <p:cNvPr id="19" name="Straight Connector 18"/>
              <p:cNvCxnSpPr/>
              <p:nvPr/>
            </p:nvCxnSpPr>
            <p:spPr>
              <a:xfrm rot="10800000" flipV="1">
                <a:off x="8787846" y="4500569"/>
                <a:ext cx="47956" cy="1996252"/>
              </a:xfrm>
              <a:prstGeom prst="line">
                <a:avLst/>
              </a:prstGeom>
            </p:spPr>
            <p:style>
              <a:lnRef idx="1">
                <a:schemeClr val="accent1"/>
              </a:lnRef>
              <a:fillRef idx="0">
                <a:schemeClr val="accent1"/>
              </a:fillRef>
              <a:effectRef idx="0">
                <a:schemeClr val="accent1"/>
              </a:effectRef>
              <a:fontRef idx="minor">
                <a:schemeClr val="tx1"/>
              </a:fontRef>
            </p:style>
          </p:cxnSp>
          <p:pic>
            <p:nvPicPr>
              <p:cNvPr id="69646" name="Picture 3"/>
              <p:cNvPicPr>
                <a:picLocks noChangeAspect="1" noChangeArrowheads="1"/>
              </p:cNvPicPr>
              <p:nvPr/>
            </p:nvPicPr>
            <p:blipFill>
              <a:blip r:embed="rId4" cstate="print"/>
              <a:srcRect l="11719" t="62500" r="9911" b="12109"/>
              <a:stretch>
                <a:fillRect/>
              </a:stretch>
            </p:blipFill>
            <p:spPr bwMode="auto">
              <a:xfrm>
                <a:off x="857224" y="4673213"/>
                <a:ext cx="7815325" cy="1899059"/>
              </a:xfrm>
              <a:prstGeom prst="rect">
                <a:avLst/>
              </a:prstGeom>
              <a:noFill/>
              <a:ln w="9525">
                <a:noFill/>
                <a:miter lim="800000"/>
                <a:headEnd/>
                <a:tailEnd/>
              </a:ln>
            </p:spPr>
          </p:pic>
        </p:grpSp>
        <p:sp>
          <p:nvSpPr>
            <p:cNvPr id="16" name="Freeform 15"/>
            <p:cNvSpPr/>
            <p:nvPr/>
          </p:nvSpPr>
          <p:spPr>
            <a:xfrm rot="10800000">
              <a:off x="428596" y="4500569"/>
              <a:ext cx="8429684" cy="221238"/>
            </a:xfrm>
            <a:custGeom>
              <a:avLst/>
              <a:gdLst>
                <a:gd name="connsiteX0" fmla="*/ 0 w 8344452"/>
                <a:gd name="connsiteY0" fmla="*/ 203200 h 220869"/>
                <a:gd name="connsiteX1" fmla="*/ 940904 w 8344452"/>
                <a:gd name="connsiteY1" fmla="*/ 83930 h 220869"/>
                <a:gd name="connsiteX2" fmla="*/ 1510748 w 8344452"/>
                <a:gd name="connsiteY2" fmla="*/ 176695 h 220869"/>
                <a:gd name="connsiteX3" fmla="*/ 1855304 w 8344452"/>
                <a:gd name="connsiteY3" fmla="*/ 83930 h 220869"/>
                <a:gd name="connsiteX4" fmla="*/ 2067339 w 8344452"/>
                <a:gd name="connsiteY4" fmla="*/ 176695 h 220869"/>
                <a:gd name="connsiteX5" fmla="*/ 3021496 w 8344452"/>
                <a:gd name="connsiteY5" fmla="*/ 70678 h 220869"/>
                <a:gd name="connsiteX6" fmla="*/ 3485322 w 8344452"/>
                <a:gd name="connsiteY6" fmla="*/ 176695 h 220869"/>
                <a:gd name="connsiteX7" fmla="*/ 3962400 w 8344452"/>
                <a:gd name="connsiteY7" fmla="*/ 176695 h 220869"/>
                <a:gd name="connsiteX8" fmla="*/ 4081670 w 8344452"/>
                <a:gd name="connsiteY8" fmla="*/ 83930 h 220869"/>
                <a:gd name="connsiteX9" fmla="*/ 4598504 w 8344452"/>
                <a:gd name="connsiteY9" fmla="*/ 70678 h 220869"/>
                <a:gd name="connsiteX10" fmla="*/ 4823791 w 8344452"/>
                <a:gd name="connsiteY10" fmla="*/ 203200 h 220869"/>
                <a:gd name="connsiteX11" fmla="*/ 5393635 w 8344452"/>
                <a:gd name="connsiteY11" fmla="*/ 176695 h 220869"/>
                <a:gd name="connsiteX12" fmla="*/ 5791200 w 8344452"/>
                <a:gd name="connsiteY12" fmla="*/ 110435 h 220869"/>
                <a:gd name="connsiteX13" fmla="*/ 6096000 w 8344452"/>
                <a:gd name="connsiteY13" fmla="*/ 4417 h 220869"/>
                <a:gd name="connsiteX14" fmla="*/ 6453809 w 8344452"/>
                <a:gd name="connsiteY14" fmla="*/ 83930 h 220869"/>
                <a:gd name="connsiteX15" fmla="*/ 6930887 w 8344452"/>
                <a:gd name="connsiteY15" fmla="*/ 203200 h 220869"/>
                <a:gd name="connsiteX16" fmla="*/ 7116418 w 8344452"/>
                <a:gd name="connsiteY16" fmla="*/ 70678 h 220869"/>
                <a:gd name="connsiteX17" fmla="*/ 7368209 w 8344452"/>
                <a:gd name="connsiteY17" fmla="*/ 83930 h 220869"/>
                <a:gd name="connsiteX18" fmla="*/ 7606748 w 8344452"/>
                <a:gd name="connsiteY18" fmla="*/ 83930 h 220869"/>
                <a:gd name="connsiteX19" fmla="*/ 8229600 w 8344452"/>
                <a:gd name="connsiteY19" fmla="*/ 176695 h 220869"/>
                <a:gd name="connsiteX20" fmla="*/ 8295861 w 8344452"/>
                <a:gd name="connsiteY20" fmla="*/ 216452 h 2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44452" h="220869">
                  <a:moveTo>
                    <a:pt x="0" y="203200"/>
                  </a:moveTo>
                  <a:cubicBezTo>
                    <a:pt x="344556" y="145774"/>
                    <a:pt x="689113" y="88348"/>
                    <a:pt x="940904" y="83930"/>
                  </a:cubicBezTo>
                  <a:cubicBezTo>
                    <a:pt x="1192695" y="79513"/>
                    <a:pt x="1358348" y="176695"/>
                    <a:pt x="1510748" y="176695"/>
                  </a:cubicBezTo>
                  <a:cubicBezTo>
                    <a:pt x="1663148" y="176695"/>
                    <a:pt x="1762539" y="83930"/>
                    <a:pt x="1855304" y="83930"/>
                  </a:cubicBezTo>
                  <a:cubicBezTo>
                    <a:pt x="1948069" y="83930"/>
                    <a:pt x="1872974" y="178904"/>
                    <a:pt x="2067339" y="176695"/>
                  </a:cubicBezTo>
                  <a:cubicBezTo>
                    <a:pt x="2261704" y="174486"/>
                    <a:pt x="2785166" y="70678"/>
                    <a:pt x="3021496" y="70678"/>
                  </a:cubicBezTo>
                  <a:cubicBezTo>
                    <a:pt x="3257826" y="70678"/>
                    <a:pt x="3328505" y="159026"/>
                    <a:pt x="3485322" y="176695"/>
                  </a:cubicBezTo>
                  <a:cubicBezTo>
                    <a:pt x="3642139" y="194364"/>
                    <a:pt x="3863009" y="192156"/>
                    <a:pt x="3962400" y="176695"/>
                  </a:cubicBezTo>
                  <a:cubicBezTo>
                    <a:pt x="4061791" y="161234"/>
                    <a:pt x="3975653" y="101599"/>
                    <a:pt x="4081670" y="83930"/>
                  </a:cubicBezTo>
                  <a:cubicBezTo>
                    <a:pt x="4187687" y="66261"/>
                    <a:pt x="4474817" y="50800"/>
                    <a:pt x="4598504" y="70678"/>
                  </a:cubicBezTo>
                  <a:cubicBezTo>
                    <a:pt x="4722191" y="90556"/>
                    <a:pt x="4691269" y="185531"/>
                    <a:pt x="4823791" y="203200"/>
                  </a:cubicBezTo>
                  <a:cubicBezTo>
                    <a:pt x="4956313" y="220869"/>
                    <a:pt x="5232400" y="192156"/>
                    <a:pt x="5393635" y="176695"/>
                  </a:cubicBezTo>
                  <a:cubicBezTo>
                    <a:pt x="5554870" y="161234"/>
                    <a:pt x="5674139" y="139148"/>
                    <a:pt x="5791200" y="110435"/>
                  </a:cubicBezTo>
                  <a:cubicBezTo>
                    <a:pt x="5908261" y="81722"/>
                    <a:pt x="5985565" y="8834"/>
                    <a:pt x="6096000" y="4417"/>
                  </a:cubicBezTo>
                  <a:cubicBezTo>
                    <a:pt x="6206435" y="0"/>
                    <a:pt x="6314661" y="50800"/>
                    <a:pt x="6453809" y="83930"/>
                  </a:cubicBezTo>
                  <a:cubicBezTo>
                    <a:pt x="6592957" y="117060"/>
                    <a:pt x="6820452" y="205409"/>
                    <a:pt x="6930887" y="203200"/>
                  </a:cubicBezTo>
                  <a:cubicBezTo>
                    <a:pt x="7041322" y="200991"/>
                    <a:pt x="7043531" y="90556"/>
                    <a:pt x="7116418" y="70678"/>
                  </a:cubicBezTo>
                  <a:cubicBezTo>
                    <a:pt x="7189305" y="50800"/>
                    <a:pt x="7286487" y="81721"/>
                    <a:pt x="7368209" y="83930"/>
                  </a:cubicBezTo>
                  <a:cubicBezTo>
                    <a:pt x="7449931" y="86139"/>
                    <a:pt x="7463183" y="68469"/>
                    <a:pt x="7606748" y="83930"/>
                  </a:cubicBezTo>
                  <a:cubicBezTo>
                    <a:pt x="7750313" y="99391"/>
                    <a:pt x="8114748" y="154608"/>
                    <a:pt x="8229600" y="176695"/>
                  </a:cubicBezTo>
                  <a:cubicBezTo>
                    <a:pt x="8344452" y="198782"/>
                    <a:pt x="8295861" y="216452"/>
                    <a:pt x="8295861" y="21645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20000"/>
                </a:spcBef>
                <a:defRPr/>
              </a:pPr>
              <a:endParaRPr lang="en-GB"/>
            </a:p>
          </p:txBody>
        </p:sp>
        <p:cxnSp>
          <p:nvCxnSpPr>
            <p:cNvPr id="18" name="Straight Connector 17"/>
            <p:cNvCxnSpPr/>
            <p:nvPr/>
          </p:nvCxnSpPr>
          <p:spPr>
            <a:xfrm rot="10800000" flipV="1">
              <a:off x="428596" y="4500569"/>
              <a:ext cx="47956" cy="19962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071688" y="5500688"/>
            <a:ext cx="1000125" cy="400050"/>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000" dirty="0">
                <a:solidFill>
                  <a:schemeClr val="tx1">
                    <a:lumMod val="75000"/>
                    <a:lumOff val="25000"/>
                  </a:schemeClr>
                </a:solidFill>
                <a:cs typeface="+mn-cs"/>
              </a:rPr>
              <a:t>2007</a:t>
            </a:r>
          </a:p>
        </p:txBody>
      </p:sp>
      <p:sp>
        <p:nvSpPr>
          <p:cNvPr id="52" name="TextBox 51"/>
          <p:cNvSpPr txBox="1">
            <a:spLocks noChangeArrowheads="1"/>
          </p:cNvSpPr>
          <p:nvPr/>
        </p:nvSpPr>
        <p:spPr bwMode="auto">
          <a:xfrm>
            <a:off x="3143250" y="5357813"/>
            <a:ext cx="1284288" cy="406400"/>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20000"/>
              </a:spcBef>
            </a:pPr>
            <a:r>
              <a:rPr lang="en-GB" sz="2000">
                <a:solidFill>
                  <a:srgbClr val="404040"/>
                </a:solidFill>
              </a:rPr>
              <a:t>57 (3):</a:t>
            </a:r>
          </a:p>
        </p:txBody>
      </p:sp>
      <p:sp>
        <p:nvSpPr>
          <p:cNvPr id="59" name="TextBox 58"/>
          <p:cNvSpPr txBox="1"/>
          <p:nvPr/>
        </p:nvSpPr>
        <p:spPr>
          <a:xfrm>
            <a:off x="500063" y="5916613"/>
            <a:ext cx="3571875" cy="369887"/>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dirty="0">
                <a:solidFill>
                  <a:schemeClr val="tx1">
                    <a:lumMod val="75000"/>
                    <a:lumOff val="25000"/>
                  </a:schemeClr>
                </a:solidFill>
                <a:cs typeface="+mn-cs"/>
              </a:rPr>
              <a:t>doi:10.1016/j.jaad.2007.05.018</a:t>
            </a:r>
          </a:p>
        </p:txBody>
      </p:sp>
      <p:pic>
        <p:nvPicPr>
          <p:cNvPr id="27" name="Picture 2"/>
          <p:cNvPicPr>
            <a:picLocks noChangeAspect="1" noChangeArrowheads="1"/>
          </p:cNvPicPr>
          <p:nvPr/>
        </p:nvPicPr>
        <p:blipFill>
          <a:blip r:embed="rId3" cstate="print"/>
          <a:srcRect l="19383" t="26717" r="16844" b="69588"/>
          <a:stretch>
            <a:fillRect/>
          </a:stretch>
        </p:blipFill>
        <p:spPr bwMode="auto">
          <a:xfrm>
            <a:off x="928688" y="1282700"/>
            <a:ext cx="7786687" cy="360363"/>
          </a:xfrm>
          <a:prstGeom prst="rect">
            <a:avLst/>
          </a:prstGeom>
          <a:noFill/>
          <a:ln w="9525">
            <a:solidFill>
              <a:srgbClr val="FF0000"/>
            </a:solidFill>
            <a:miter lim="800000"/>
            <a:headEnd/>
            <a:tailEnd/>
          </a:ln>
        </p:spPr>
      </p:pic>
      <p:pic>
        <p:nvPicPr>
          <p:cNvPr id="34" name="Picture 2"/>
          <p:cNvPicPr>
            <a:picLocks noChangeAspect="1" noChangeArrowheads="1"/>
          </p:cNvPicPr>
          <p:nvPr/>
        </p:nvPicPr>
        <p:blipFill>
          <a:blip r:embed="rId3" cstate="print"/>
          <a:srcRect l="12947" t="15727" r="10992" b="74017"/>
          <a:stretch>
            <a:fillRect/>
          </a:stretch>
        </p:blipFill>
        <p:spPr bwMode="auto">
          <a:xfrm>
            <a:off x="214313" y="214313"/>
            <a:ext cx="8643937" cy="930275"/>
          </a:xfrm>
          <a:prstGeom prst="rect">
            <a:avLst/>
          </a:prstGeom>
          <a:noFill/>
          <a:ln w="9525">
            <a:solidFill>
              <a:srgbClr val="FF0000"/>
            </a:solidFill>
            <a:miter lim="800000"/>
            <a:headEnd/>
            <a:tailEnd/>
          </a:ln>
        </p:spPr>
      </p:pic>
      <p:sp>
        <p:nvSpPr>
          <p:cNvPr id="37" name="TextBox 36"/>
          <p:cNvSpPr txBox="1"/>
          <p:nvPr/>
        </p:nvSpPr>
        <p:spPr>
          <a:xfrm>
            <a:off x="7929563" y="6357938"/>
            <a:ext cx="928687" cy="400050"/>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000" dirty="0">
                <a:solidFill>
                  <a:schemeClr val="tx1">
                    <a:lumMod val="75000"/>
                    <a:lumOff val="25000"/>
                  </a:schemeClr>
                </a:solidFill>
                <a:cs typeface="+mn-cs"/>
              </a:rPr>
              <a:t>527</a:t>
            </a:r>
          </a:p>
        </p:txBody>
      </p:sp>
      <p:sp>
        <p:nvSpPr>
          <p:cNvPr id="39" name="TextBox 38"/>
          <p:cNvSpPr txBox="1"/>
          <p:nvPr/>
        </p:nvSpPr>
        <p:spPr>
          <a:xfrm>
            <a:off x="357188" y="5286375"/>
            <a:ext cx="3143250" cy="400050"/>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000" dirty="0">
                <a:solidFill>
                  <a:schemeClr val="tx1">
                    <a:lumMod val="75000"/>
                    <a:lumOff val="25000"/>
                  </a:schemeClr>
                </a:solidFill>
                <a:cs typeface="+mn-cs"/>
              </a:rPr>
              <a:t>J Am </a:t>
            </a:r>
            <a:r>
              <a:rPr lang="en-GB" sz="2000" dirty="0" err="1">
                <a:solidFill>
                  <a:schemeClr val="tx1">
                    <a:lumMod val="75000"/>
                    <a:lumOff val="25000"/>
                  </a:schemeClr>
                </a:solidFill>
                <a:cs typeface="+mn-cs"/>
              </a:rPr>
              <a:t>Acad</a:t>
            </a:r>
            <a:r>
              <a:rPr lang="en-GB" sz="2000" dirty="0">
                <a:solidFill>
                  <a:schemeClr val="tx1">
                    <a:lumMod val="75000"/>
                    <a:lumOff val="25000"/>
                  </a:schemeClr>
                </a:solidFill>
                <a:cs typeface="+mn-cs"/>
              </a:rPr>
              <a:t> </a:t>
            </a:r>
            <a:r>
              <a:rPr lang="en-GB" sz="2000" dirty="0" err="1">
                <a:solidFill>
                  <a:schemeClr val="tx1">
                    <a:lumMod val="75000"/>
                    <a:lumOff val="25000"/>
                  </a:schemeClr>
                </a:solidFill>
                <a:cs typeface="+mn-cs"/>
              </a:rPr>
              <a:t>Dermatol</a:t>
            </a:r>
            <a:endParaRPr lang="en-GB" sz="2000" dirty="0">
              <a:solidFill>
                <a:schemeClr val="tx1">
                  <a:lumMod val="75000"/>
                  <a:lumOff val="25000"/>
                </a:schemeClr>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strVal val="#ppt_w*0.70"/>
                                          </p:val>
                                        </p:tav>
                                        <p:tav tm="100000">
                                          <p:val>
                                            <p:strVal val="#ppt_w"/>
                                          </p:val>
                                        </p:tav>
                                      </p:tavLst>
                                    </p:anim>
                                    <p:anim calcmode="lin" valueType="num">
                                      <p:cBhvr>
                                        <p:cTn id="22" dur="1000" fill="hold"/>
                                        <p:tgtEl>
                                          <p:spTgt spid="38"/>
                                        </p:tgtEl>
                                        <p:attrNameLst>
                                          <p:attrName>ppt_h</p:attrName>
                                        </p:attrNameLst>
                                      </p:cBhvr>
                                      <p:tavLst>
                                        <p:tav tm="0">
                                          <p:val>
                                            <p:strVal val="#ppt_h"/>
                                          </p:val>
                                        </p:tav>
                                        <p:tav tm="100000">
                                          <p:val>
                                            <p:strVal val="#ppt_h"/>
                                          </p:val>
                                        </p:tav>
                                      </p:tavLst>
                                    </p:anim>
                                    <p:animEffect transition="in" filter="fade">
                                      <p:cBhvr>
                                        <p:cTn id="23" dur="10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strVal val="#ppt_w*0.70"/>
                                          </p:val>
                                        </p:tav>
                                        <p:tav tm="100000">
                                          <p:val>
                                            <p:strVal val="#ppt_w"/>
                                          </p:val>
                                        </p:tav>
                                      </p:tavLst>
                                    </p:anim>
                                    <p:anim calcmode="lin" valueType="num">
                                      <p:cBhvr>
                                        <p:cTn id="29" dur="1000" fill="hold"/>
                                        <p:tgtEl>
                                          <p:spTgt spid="52"/>
                                        </p:tgtEl>
                                        <p:attrNameLst>
                                          <p:attrName>ppt_h</p:attrName>
                                        </p:attrNameLst>
                                      </p:cBhvr>
                                      <p:tavLst>
                                        <p:tav tm="0">
                                          <p:val>
                                            <p:strVal val="#ppt_h"/>
                                          </p:val>
                                        </p:tav>
                                        <p:tav tm="100000">
                                          <p:val>
                                            <p:strVal val="#ppt_h"/>
                                          </p:val>
                                        </p:tav>
                                      </p:tavLst>
                                    </p:anim>
                                    <p:animEffect transition="in" filter="fade">
                                      <p:cBhvr>
                                        <p:cTn id="30" dur="10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ppt_w</p:attrName>
                                        </p:attrNameLst>
                                      </p:cBhvr>
                                      <p:tavLst>
                                        <p:tav tm="0">
                                          <p:val>
                                            <p:strVal val="#ppt_w*0.70"/>
                                          </p:val>
                                        </p:tav>
                                        <p:tav tm="100000">
                                          <p:val>
                                            <p:strVal val="#ppt_w"/>
                                          </p:val>
                                        </p:tav>
                                      </p:tavLst>
                                    </p:anim>
                                    <p:anim calcmode="lin" valueType="num">
                                      <p:cBhvr>
                                        <p:cTn id="36" dur="1000" fill="hold"/>
                                        <p:tgtEl>
                                          <p:spTgt spid="39"/>
                                        </p:tgtEl>
                                        <p:attrNameLst>
                                          <p:attrName>ppt_h</p:attrName>
                                        </p:attrNameLst>
                                      </p:cBhvr>
                                      <p:tavLst>
                                        <p:tav tm="0">
                                          <p:val>
                                            <p:strVal val="#ppt_h"/>
                                          </p:val>
                                        </p:tav>
                                        <p:tav tm="100000">
                                          <p:val>
                                            <p:strVal val="#ppt_h"/>
                                          </p:val>
                                        </p:tav>
                                      </p:tavLst>
                                    </p:anim>
                                    <p:animEffect transition="in" filter="fade">
                                      <p:cBhvr>
                                        <p:cTn id="37" dur="1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1000" fill="hold"/>
                                        <p:tgtEl>
                                          <p:spTgt spid="59"/>
                                        </p:tgtEl>
                                        <p:attrNameLst>
                                          <p:attrName>ppt_w</p:attrName>
                                        </p:attrNameLst>
                                      </p:cBhvr>
                                      <p:tavLst>
                                        <p:tav tm="0">
                                          <p:val>
                                            <p:strVal val="#ppt_w*0.70"/>
                                          </p:val>
                                        </p:tav>
                                        <p:tav tm="100000">
                                          <p:val>
                                            <p:strVal val="#ppt_w"/>
                                          </p:val>
                                        </p:tav>
                                      </p:tavLst>
                                    </p:anim>
                                    <p:anim calcmode="lin" valueType="num">
                                      <p:cBhvr>
                                        <p:cTn id="43" dur="1000" fill="hold"/>
                                        <p:tgtEl>
                                          <p:spTgt spid="59"/>
                                        </p:tgtEl>
                                        <p:attrNameLst>
                                          <p:attrName>ppt_h</p:attrName>
                                        </p:attrNameLst>
                                      </p:cBhvr>
                                      <p:tavLst>
                                        <p:tav tm="0">
                                          <p:val>
                                            <p:strVal val="#ppt_h"/>
                                          </p:val>
                                        </p:tav>
                                        <p:tav tm="100000">
                                          <p:val>
                                            <p:strVal val="#ppt_h"/>
                                          </p:val>
                                        </p:tav>
                                      </p:tavLst>
                                    </p:anim>
                                    <p:animEffect transition="in" filter="fade">
                                      <p:cBhvr>
                                        <p:cTn id="44" dur="1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strVal val="#ppt_w*0.70"/>
                                          </p:val>
                                        </p:tav>
                                        <p:tav tm="100000">
                                          <p:val>
                                            <p:strVal val="#ppt_w"/>
                                          </p:val>
                                        </p:tav>
                                      </p:tavLst>
                                    </p:anim>
                                    <p:anim calcmode="lin" valueType="num">
                                      <p:cBhvr>
                                        <p:cTn id="50" dur="1000" fill="hold"/>
                                        <p:tgtEl>
                                          <p:spTgt spid="37"/>
                                        </p:tgtEl>
                                        <p:attrNameLst>
                                          <p:attrName>ppt_h</p:attrName>
                                        </p:attrNameLst>
                                      </p:cBhvr>
                                      <p:tavLst>
                                        <p:tav tm="0">
                                          <p:val>
                                            <p:strVal val="#ppt_h"/>
                                          </p:val>
                                        </p:tav>
                                        <p:tav tm="100000">
                                          <p:val>
                                            <p:strVal val="#ppt_h"/>
                                          </p:val>
                                        </p:tav>
                                      </p:tavLst>
                                    </p:anim>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2" grpId="0" animBg="1"/>
      <p:bldP spid="59" grpId="0" animBg="1"/>
      <p:bldP spid="37"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srcRect l="12947" t="15727" r="10992" b="74017"/>
          <a:stretch>
            <a:fillRect/>
          </a:stretch>
        </p:blipFill>
        <p:spPr bwMode="auto">
          <a:xfrm>
            <a:off x="285750" y="4071938"/>
            <a:ext cx="8643938" cy="930275"/>
          </a:xfrm>
          <a:prstGeom prst="rect">
            <a:avLst/>
          </a:prstGeom>
          <a:noFill/>
          <a:ln w="9525">
            <a:solidFill>
              <a:srgbClr val="FF0000"/>
            </a:solidFill>
            <a:miter lim="800000"/>
            <a:headEnd/>
            <a:tailEnd/>
          </a:ln>
        </p:spPr>
      </p:pic>
      <p:sp>
        <p:nvSpPr>
          <p:cNvPr id="25" name="TextBox 24"/>
          <p:cNvSpPr txBox="1"/>
          <p:nvPr/>
        </p:nvSpPr>
        <p:spPr>
          <a:xfrm>
            <a:off x="714375" y="3786188"/>
            <a:ext cx="1000125" cy="461962"/>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400" dirty="0">
                <a:solidFill>
                  <a:schemeClr val="tx1">
                    <a:lumMod val="75000"/>
                    <a:lumOff val="25000"/>
                  </a:schemeClr>
                </a:solidFill>
                <a:cs typeface="+mn-cs"/>
              </a:rPr>
              <a:t>2007</a:t>
            </a:r>
          </a:p>
        </p:txBody>
      </p:sp>
      <p:sp>
        <p:nvSpPr>
          <p:cNvPr id="26" name="TextBox 25"/>
          <p:cNvSpPr txBox="1">
            <a:spLocks noChangeArrowheads="1"/>
          </p:cNvSpPr>
          <p:nvPr/>
        </p:nvSpPr>
        <p:spPr bwMode="auto">
          <a:xfrm>
            <a:off x="2843213" y="5214938"/>
            <a:ext cx="1368425" cy="466725"/>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20000"/>
              </a:spcBef>
            </a:pPr>
            <a:r>
              <a:rPr lang="en-GB" sz="2400">
                <a:solidFill>
                  <a:srgbClr val="404040"/>
                </a:solidFill>
              </a:rPr>
              <a:t>57 (3):</a:t>
            </a:r>
          </a:p>
        </p:txBody>
      </p:sp>
      <p:sp>
        <p:nvSpPr>
          <p:cNvPr id="27" name="TextBox 26"/>
          <p:cNvSpPr txBox="1"/>
          <p:nvPr/>
        </p:nvSpPr>
        <p:spPr>
          <a:xfrm>
            <a:off x="4143375" y="5429250"/>
            <a:ext cx="3429000" cy="369888"/>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dirty="0">
                <a:solidFill>
                  <a:schemeClr val="tx1">
                    <a:lumMod val="75000"/>
                    <a:lumOff val="25000"/>
                  </a:schemeClr>
                </a:solidFill>
                <a:cs typeface="+mn-cs"/>
              </a:rPr>
              <a:t>doi:10.1016/j.jaad.2007.05.018</a:t>
            </a:r>
          </a:p>
        </p:txBody>
      </p:sp>
      <p:pic>
        <p:nvPicPr>
          <p:cNvPr id="28" name="Picture 2"/>
          <p:cNvPicPr>
            <a:picLocks noChangeAspect="1" noChangeArrowheads="1"/>
          </p:cNvPicPr>
          <p:nvPr/>
        </p:nvPicPr>
        <p:blipFill>
          <a:blip r:embed="rId3" cstate="print"/>
          <a:srcRect l="19383" t="26717" r="16844" b="69588"/>
          <a:stretch>
            <a:fillRect/>
          </a:stretch>
        </p:blipFill>
        <p:spPr bwMode="auto">
          <a:xfrm>
            <a:off x="285750" y="3357563"/>
            <a:ext cx="7786688" cy="360362"/>
          </a:xfrm>
          <a:prstGeom prst="rect">
            <a:avLst/>
          </a:prstGeom>
          <a:noFill/>
          <a:ln w="9525">
            <a:solidFill>
              <a:srgbClr val="FF0000"/>
            </a:solidFill>
            <a:miter lim="800000"/>
            <a:headEnd/>
            <a:tailEnd/>
          </a:ln>
        </p:spPr>
      </p:pic>
      <p:sp>
        <p:nvSpPr>
          <p:cNvPr id="30" name="TextBox 29"/>
          <p:cNvSpPr txBox="1"/>
          <p:nvPr/>
        </p:nvSpPr>
        <p:spPr>
          <a:xfrm>
            <a:off x="7000875" y="4857750"/>
            <a:ext cx="928688" cy="461963"/>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400" dirty="0">
                <a:solidFill>
                  <a:schemeClr val="tx1">
                    <a:lumMod val="75000"/>
                    <a:lumOff val="25000"/>
                  </a:schemeClr>
                </a:solidFill>
                <a:cs typeface="+mn-cs"/>
              </a:rPr>
              <a:t>527</a:t>
            </a:r>
          </a:p>
        </p:txBody>
      </p:sp>
      <p:sp>
        <p:nvSpPr>
          <p:cNvPr id="31" name="TextBox 30"/>
          <p:cNvSpPr txBox="1"/>
          <p:nvPr/>
        </p:nvSpPr>
        <p:spPr>
          <a:xfrm>
            <a:off x="428625" y="4929188"/>
            <a:ext cx="2857500" cy="400050"/>
          </a:xfrm>
          <a:prstGeom prst="rect">
            <a:avLst/>
          </a:prstGeom>
          <a:solidFill>
            <a:schemeClr val="bg1"/>
          </a:solidFill>
          <a:ln>
            <a:solidFill>
              <a:srgbClr val="FF0000"/>
            </a:solidFill>
          </a:ln>
        </p:spPr>
        <p:txBody>
          <a:bodyPr>
            <a:spAutoFit/>
          </a:bodyPr>
          <a:lstStyle/>
          <a:p>
            <a:pPr algn="ctr" eaLnBrk="0" hangingPunct="0">
              <a:spcBef>
                <a:spcPct val="20000"/>
              </a:spcBef>
              <a:defRPr/>
            </a:pPr>
            <a:r>
              <a:rPr lang="en-GB" sz="2000" dirty="0">
                <a:solidFill>
                  <a:schemeClr val="tx1">
                    <a:lumMod val="75000"/>
                    <a:lumOff val="25000"/>
                  </a:schemeClr>
                </a:solidFill>
                <a:cs typeface="+mn-cs"/>
              </a:rPr>
              <a:t>J Am </a:t>
            </a:r>
            <a:r>
              <a:rPr lang="en-GB" sz="2000" dirty="0" err="1">
                <a:solidFill>
                  <a:schemeClr val="tx1">
                    <a:lumMod val="75000"/>
                    <a:lumOff val="25000"/>
                  </a:schemeClr>
                </a:solidFill>
                <a:cs typeface="+mn-cs"/>
              </a:rPr>
              <a:t>Acad</a:t>
            </a:r>
            <a:r>
              <a:rPr lang="en-GB" sz="2000" dirty="0">
                <a:solidFill>
                  <a:schemeClr val="tx1">
                    <a:lumMod val="75000"/>
                    <a:lumOff val="25000"/>
                  </a:schemeClr>
                </a:solidFill>
                <a:cs typeface="+mn-cs"/>
              </a:rPr>
              <a:t> </a:t>
            </a:r>
            <a:r>
              <a:rPr lang="en-GB" sz="2000" dirty="0" err="1">
                <a:solidFill>
                  <a:schemeClr val="tx1">
                    <a:lumMod val="75000"/>
                    <a:lumOff val="25000"/>
                  </a:schemeClr>
                </a:solidFill>
                <a:cs typeface="+mn-cs"/>
              </a:rPr>
              <a:t>Dermatol</a:t>
            </a:r>
            <a:endParaRPr lang="en-GB" sz="2000" dirty="0">
              <a:solidFill>
                <a:schemeClr val="tx1">
                  <a:lumMod val="75000"/>
                  <a:lumOff val="25000"/>
                </a:schemeClr>
              </a:solidFill>
              <a:cs typeface="+mn-cs"/>
            </a:endParaRPr>
          </a:p>
        </p:txBody>
      </p:sp>
      <p:pic>
        <p:nvPicPr>
          <p:cNvPr id="2051" name="Picture 3"/>
          <p:cNvPicPr>
            <a:picLocks noChangeAspect="1" noChangeArrowheads="1"/>
          </p:cNvPicPr>
          <p:nvPr/>
        </p:nvPicPr>
        <p:blipFill>
          <a:blip r:embed="rId4" cstate="print"/>
          <a:srcRect/>
          <a:stretch>
            <a:fillRect/>
          </a:stretch>
        </p:blipFill>
        <p:spPr bwMode="auto">
          <a:xfrm>
            <a:off x="3357563" y="3643313"/>
            <a:ext cx="1790700" cy="1571625"/>
          </a:xfrm>
          <a:prstGeom prst="rect">
            <a:avLst/>
          </a:prstGeom>
          <a:noFill/>
          <a:ln w="9525">
            <a:noFill/>
            <a:miter lim="800000"/>
            <a:headEnd/>
            <a:tailEnd/>
          </a:ln>
        </p:spPr>
      </p:pic>
      <p:sp>
        <p:nvSpPr>
          <p:cNvPr id="69658" name="Text Box 26"/>
          <p:cNvSpPr txBox="1">
            <a:spLocks noChangeArrowheads="1"/>
          </p:cNvSpPr>
          <p:nvPr/>
        </p:nvSpPr>
        <p:spPr bwMode="auto">
          <a:xfrm>
            <a:off x="900113" y="1341438"/>
            <a:ext cx="3600450" cy="366712"/>
          </a:xfrm>
          <a:prstGeom prst="rect">
            <a:avLst/>
          </a:prstGeom>
          <a:noFill/>
          <a:ln w="9525">
            <a:noFill/>
            <a:miter lim="800000"/>
            <a:headEnd/>
            <a:tailEnd/>
          </a:ln>
        </p:spPr>
        <p:txBody>
          <a:bodyPr>
            <a:spAutoFit/>
          </a:bodyPr>
          <a:lstStyle/>
          <a:p>
            <a:pPr>
              <a:spcBef>
                <a:spcPct val="50000"/>
              </a:spcBef>
            </a:pPr>
            <a:r>
              <a:rPr lang="en-US">
                <a:solidFill>
                  <a:schemeClr val="tx1"/>
                </a:solidFill>
              </a:rPr>
              <a:t>Dellavalle RP, Banks MA, Ellis JI. </a:t>
            </a:r>
            <a:endParaRPr lang="en-GB">
              <a:solidFill>
                <a:schemeClr val="tx1"/>
              </a:solidFill>
            </a:endParaRPr>
          </a:p>
        </p:txBody>
      </p:sp>
      <p:sp>
        <p:nvSpPr>
          <p:cNvPr id="71690" name="Text Box 27"/>
          <p:cNvSpPr txBox="1">
            <a:spLocks noChangeArrowheads="1"/>
          </p:cNvSpPr>
          <p:nvPr/>
        </p:nvSpPr>
        <p:spPr bwMode="auto">
          <a:xfrm>
            <a:off x="4859338" y="1268413"/>
            <a:ext cx="3548062" cy="366712"/>
          </a:xfrm>
          <a:prstGeom prst="rect">
            <a:avLst/>
          </a:prstGeom>
          <a:noFill/>
          <a:ln w="9525">
            <a:noFill/>
            <a:miter lim="800000"/>
            <a:headEnd/>
            <a:tailEnd/>
          </a:ln>
        </p:spPr>
        <p:txBody>
          <a:bodyPr>
            <a:spAutoFit/>
          </a:bodyPr>
          <a:lstStyle/>
          <a:p>
            <a:endParaRPr lang="en-GB"/>
          </a:p>
        </p:txBody>
      </p:sp>
      <p:sp>
        <p:nvSpPr>
          <p:cNvPr id="69660" name="Rectangle 28"/>
          <p:cNvSpPr>
            <a:spLocks noChangeArrowheads="1"/>
          </p:cNvSpPr>
          <p:nvPr/>
        </p:nvSpPr>
        <p:spPr bwMode="auto">
          <a:xfrm>
            <a:off x="4500563" y="1322388"/>
            <a:ext cx="4260850" cy="366712"/>
          </a:xfrm>
          <a:prstGeom prst="rect">
            <a:avLst/>
          </a:prstGeom>
          <a:noFill/>
          <a:ln w="9525">
            <a:noFill/>
            <a:miter lim="800000"/>
            <a:headEnd/>
            <a:tailEnd/>
          </a:ln>
        </p:spPr>
        <p:txBody>
          <a:bodyPr anchor="ctr">
            <a:spAutoFit/>
          </a:bodyPr>
          <a:lstStyle/>
          <a:p>
            <a:pPr eaLnBrk="0" hangingPunct="0">
              <a:spcBef>
                <a:spcPct val="20000"/>
              </a:spcBef>
            </a:pPr>
            <a:r>
              <a:rPr lang="en-US">
                <a:solidFill>
                  <a:schemeClr val="tx1"/>
                </a:solidFill>
              </a:rPr>
              <a:t>Frequently asked questions regarding</a:t>
            </a:r>
          </a:p>
        </p:txBody>
      </p:sp>
      <p:sp>
        <p:nvSpPr>
          <p:cNvPr id="69661" name="Text Box 29"/>
          <p:cNvSpPr txBox="1">
            <a:spLocks noChangeArrowheads="1"/>
          </p:cNvSpPr>
          <p:nvPr/>
        </p:nvSpPr>
        <p:spPr bwMode="auto">
          <a:xfrm>
            <a:off x="900113" y="1700213"/>
            <a:ext cx="4824412" cy="366712"/>
          </a:xfrm>
          <a:prstGeom prst="rect">
            <a:avLst/>
          </a:prstGeom>
          <a:noFill/>
          <a:ln w="9525">
            <a:noFill/>
            <a:miter lim="800000"/>
            <a:headEnd/>
            <a:tailEnd/>
          </a:ln>
        </p:spPr>
        <p:txBody>
          <a:bodyPr>
            <a:spAutoFit/>
          </a:bodyPr>
          <a:lstStyle/>
          <a:p>
            <a:pPr>
              <a:spcBef>
                <a:spcPct val="50000"/>
              </a:spcBef>
            </a:pPr>
            <a:r>
              <a:rPr lang="en-US">
                <a:solidFill>
                  <a:schemeClr val="tx1"/>
                </a:solidFill>
              </a:rPr>
              <a:t>self-plagiarism: How to avoid recycling fraud.</a:t>
            </a:r>
            <a:r>
              <a:rPr lang="en-US"/>
              <a:t> </a:t>
            </a:r>
            <a:endParaRPr lang="en-GB"/>
          </a:p>
        </p:txBody>
      </p:sp>
      <p:sp>
        <p:nvSpPr>
          <p:cNvPr id="71693" name="Text Box 30"/>
          <p:cNvSpPr txBox="1">
            <a:spLocks noChangeArrowheads="1"/>
          </p:cNvSpPr>
          <p:nvPr/>
        </p:nvSpPr>
        <p:spPr bwMode="auto">
          <a:xfrm>
            <a:off x="5724525" y="1700213"/>
            <a:ext cx="3024188" cy="366712"/>
          </a:xfrm>
          <a:prstGeom prst="rect">
            <a:avLst/>
          </a:prstGeom>
          <a:noFill/>
          <a:ln w="9525">
            <a:noFill/>
            <a:miter lim="800000"/>
            <a:headEnd/>
            <a:tailEnd/>
          </a:ln>
        </p:spPr>
        <p:txBody>
          <a:bodyPr>
            <a:spAutoFit/>
          </a:bodyPr>
          <a:lstStyle/>
          <a:p>
            <a:pPr>
              <a:spcBef>
                <a:spcPct val="50000"/>
              </a:spcBef>
            </a:pPr>
            <a:endParaRPr lang="en-GB"/>
          </a:p>
        </p:txBody>
      </p:sp>
      <p:sp>
        <p:nvSpPr>
          <p:cNvPr id="69663" name="Rectangle 31"/>
          <p:cNvSpPr>
            <a:spLocks noChangeArrowheads="1"/>
          </p:cNvSpPr>
          <p:nvPr/>
        </p:nvSpPr>
        <p:spPr bwMode="auto">
          <a:xfrm>
            <a:off x="5651500" y="1700213"/>
            <a:ext cx="2881313" cy="366712"/>
          </a:xfrm>
          <a:prstGeom prst="rect">
            <a:avLst/>
          </a:prstGeom>
          <a:noFill/>
          <a:ln w="9525">
            <a:noFill/>
            <a:miter lim="800000"/>
            <a:headEnd/>
            <a:tailEnd/>
          </a:ln>
        </p:spPr>
        <p:txBody>
          <a:bodyPr anchor="ctr">
            <a:spAutoFit/>
          </a:bodyPr>
          <a:lstStyle/>
          <a:p>
            <a:pPr eaLnBrk="0" hangingPunct="0">
              <a:spcBef>
                <a:spcPct val="20000"/>
              </a:spcBef>
            </a:pPr>
            <a:r>
              <a:rPr lang="en-US" i="1">
                <a:solidFill>
                  <a:schemeClr val="tx1"/>
                </a:solidFill>
              </a:rPr>
              <a:t>Journal of the</a:t>
            </a:r>
            <a:r>
              <a:rPr lang="en-US"/>
              <a:t> </a:t>
            </a:r>
            <a:r>
              <a:rPr lang="en-US" i="1">
                <a:solidFill>
                  <a:schemeClr val="tx1"/>
                </a:solidFill>
              </a:rPr>
              <a:t>American</a:t>
            </a:r>
          </a:p>
        </p:txBody>
      </p:sp>
      <p:sp>
        <p:nvSpPr>
          <p:cNvPr id="69664" name="Text Box 32"/>
          <p:cNvSpPr txBox="1">
            <a:spLocks noChangeArrowheads="1"/>
          </p:cNvSpPr>
          <p:nvPr/>
        </p:nvSpPr>
        <p:spPr bwMode="auto">
          <a:xfrm>
            <a:off x="827088" y="2060575"/>
            <a:ext cx="3600450" cy="366713"/>
          </a:xfrm>
          <a:prstGeom prst="rect">
            <a:avLst/>
          </a:prstGeom>
          <a:noFill/>
          <a:ln w="9525">
            <a:noFill/>
            <a:miter lim="800000"/>
            <a:headEnd/>
            <a:tailEnd/>
          </a:ln>
        </p:spPr>
        <p:txBody>
          <a:bodyPr>
            <a:spAutoFit/>
          </a:bodyPr>
          <a:lstStyle/>
          <a:p>
            <a:pPr>
              <a:spcBef>
                <a:spcPct val="50000"/>
              </a:spcBef>
            </a:pPr>
            <a:r>
              <a:rPr lang="en-US" i="1">
                <a:solidFill>
                  <a:schemeClr val="tx1"/>
                </a:solidFill>
              </a:rPr>
              <a:t>Academy of Dermatology </a:t>
            </a:r>
            <a:r>
              <a:rPr lang="en-US">
                <a:solidFill>
                  <a:schemeClr val="tx1"/>
                </a:solidFill>
              </a:rPr>
              <a:t>[Online]</a:t>
            </a:r>
            <a:r>
              <a:rPr lang="en-US"/>
              <a:t> </a:t>
            </a:r>
            <a:endParaRPr lang="en-GB"/>
          </a:p>
        </p:txBody>
      </p:sp>
      <p:sp>
        <p:nvSpPr>
          <p:cNvPr id="69665" name="Text Box 33"/>
          <p:cNvSpPr txBox="1">
            <a:spLocks noChangeArrowheads="1"/>
          </p:cNvSpPr>
          <p:nvPr/>
        </p:nvSpPr>
        <p:spPr bwMode="auto">
          <a:xfrm>
            <a:off x="4356100" y="2060575"/>
            <a:ext cx="792163" cy="366713"/>
          </a:xfrm>
          <a:prstGeom prst="rect">
            <a:avLst/>
          </a:prstGeom>
          <a:noFill/>
          <a:ln w="9525">
            <a:noFill/>
            <a:miter lim="800000"/>
            <a:headEnd/>
            <a:tailEnd/>
          </a:ln>
        </p:spPr>
        <p:txBody>
          <a:bodyPr>
            <a:spAutoFit/>
          </a:bodyPr>
          <a:lstStyle/>
          <a:p>
            <a:pPr>
              <a:spcBef>
                <a:spcPct val="50000"/>
              </a:spcBef>
            </a:pPr>
            <a:r>
              <a:rPr lang="en-GB">
                <a:solidFill>
                  <a:schemeClr val="tx1"/>
                </a:solidFill>
              </a:rPr>
              <a:t>2007;</a:t>
            </a:r>
          </a:p>
        </p:txBody>
      </p:sp>
      <p:sp>
        <p:nvSpPr>
          <p:cNvPr id="69666" name="Text Box 34"/>
          <p:cNvSpPr txBox="1">
            <a:spLocks noChangeArrowheads="1"/>
          </p:cNvSpPr>
          <p:nvPr/>
        </p:nvSpPr>
        <p:spPr bwMode="auto">
          <a:xfrm>
            <a:off x="5076825" y="2060575"/>
            <a:ext cx="1150938" cy="366713"/>
          </a:xfrm>
          <a:prstGeom prst="rect">
            <a:avLst/>
          </a:prstGeom>
          <a:noFill/>
          <a:ln w="9525">
            <a:noFill/>
            <a:miter lim="800000"/>
            <a:headEnd/>
            <a:tailEnd/>
          </a:ln>
        </p:spPr>
        <p:txBody>
          <a:bodyPr>
            <a:spAutoFit/>
          </a:bodyPr>
          <a:lstStyle/>
          <a:p>
            <a:pPr>
              <a:spcBef>
                <a:spcPct val="50000"/>
              </a:spcBef>
            </a:pPr>
            <a:r>
              <a:rPr lang="en-US">
                <a:solidFill>
                  <a:schemeClr val="tx1"/>
                </a:solidFill>
              </a:rPr>
              <a:t>57</a:t>
            </a:r>
            <a:r>
              <a:rPr lang="en-GB">
                <a:solidFill>
                  <a:schemeClr val="tx1"/>
                </a:solidFill>
              </a:rPr>
              <a:t> (3):</a:t>
            </a:r>
          </a:p>
        </p:txBody>
      </p:sp>
      <p:sp>
        <p:nvSpPr>
          <p:cNvPr id="71698" name="Text Box 36"/>
          <p:cNvSpPr txBox="1">
            <a:spLocks noChangeArrowheads="1"/>
          </p:cNvSpPr>
          <p:nvPr/>
        </p:nvSpPr>
        <p:spPr bwMode="auto">
          <a:xfrm>
            <a:off x="6300788" y="2060575"/>
            <a:ext cx="1366837" cy="366713"/>
          </a:xfrm>
          <a:prstGeom prst="rect">
            <a:avLst/>
          </a:prstGeom>
          <a:noFill/>
          <a:ln w="9525">
            <a:noFill/>
            <a:miter lim="800000"/>
            <a:headEnd/>
            <a:tailEnd/>
          </a:ln>
        </p:spPr>
        <p:txBody>
          <a:bodyPr>
            <a:spAutoFit/>
          </a:bodyPr>
          <a:lstStyle/>
          <a:p>
            <a:pPr>
              <a:spcBef>
                <a:spcPct val="50000"/>
              </a:spcBef>
            </a:pPr>
            <a:endParaRPr lang="en-GB"/>
          </a:p>
        </p:txBody>
      </p:sp>
      <p:sp>
        <p:nvSpPr>
          <p:cNvPr id="69669" name="Rectangle 37"/>
          <p:cNvSpPr>
            <a:spLocks noChangeArrowheads="1"/>
          </p:cNvSpPr>
          <p:nvPr/>
        </p:nvSpPr>
        <p:spPr bwMode="auto">
          <a:xfrm>
            <a:off x="5795963" y="2060575"/>
            <a:ext cx="1073150" cy="366713"/>
          </a:xfrm>
          <a:prstGeom prst="rect">
            <a:avLst/>
          </a:prstGeom>
          <a:noFill/>
          <a:ln w="9525">
            <a:noFill/>
            <a:miter lim="800000"/>
            <a:headEnd/>
            <a:tailEnd/>
          </a:ln>
        </p:spPr>
        <p:txBody>
          <a:bodyPr wrap="none" anchor="ctr">
            <a:spAutoFit/>
          </a:bodyPr>
          <a:lstStyle/>
          <a:p>
            <a:pPr eaLnBrk="0" hangingPunct="0">
              <a:spcBef>
                <a:spcPct val="20000"/>
              </a:spcBef>
            </a:pPr>
            <a:r>
              <a:rPr lang="en-US">
                <a:solidFill>
                  <a:schemeClr val="tx1"/>
                </a:solidFill>
              </a:rPr>
              <a:t>pp. 527.</a:t>
            </a:r>
            <a:r>
              <a:rPr lang="en-US"/>
              <a:t> </a:t>
            </a:r>
          </a:p>
        </p:txBody>
      </p:sp>
      <p:sp>
        <p:nvSpPr>
          <p:cNvPr id="69670" name="Text Box 38"/>
          <p:cNvSpPr txBox="1">
            <a:spLocks noChangeArrowheads="1"/>
          </p:cNvSpPr>
          <p:nvPr/>
        </p:nvSpPr>
        <p:spPr bwMode="auto">
          <a:xfrm>
            <a:off x="6948488" y="2060575"/>
            <a:ext cx="1439862" cy="366713"/>
          </a:xfrm>
          <a:prstGeom prst="rect">
            <a:avLst/>
          </a:prstGeom>
          <a:noFill/>
          <a:ln w="9525">
            <a:noFill/>
            <a:miter lim="800000"/>
            <a:headEnd/>
            <a:tailEnd/>
          </a:ln>
        </p:spPr>
        <p:txBody>
          <a:bodyPr>
            <a:spAutoFit/>
          </a:bodyPr>
          <a:lstStyle/>
          <a:p>
            <a:pPr>
              <a:spcBef>
                <a:spcPct val="50000"/>
              </a:spcBef>
            </a:pPr>
            <a:r>
              <a:rPr lang="en-GB">
                <a:solidFill>
                  <a:schemeClr val="tx1"/>
                </a:solidFill>
              </a:rPr>
              <a:t>Available</a:t>
            </a:r>
          </a:p>
        </p:txBody>
      </p:sp>
      <p:sp>
        <p:nvSpPr>
          <p:cNvPr id="69671" name="Text Box 39"/>
          <p:cNvSpPr txBox="1">
            <a:spLocks noChangeArrowheads="1"/>
          </p:cNvSpPr>
          <p:nvPr/>
        </p:nvSpPr>
        <p:spPr bwMode="auto">
          <a:xfrm>
            <a:off x="827088" y="2420938"/>
            <a:ext cx="7345362" cy="779462"/>
          </a:xfrm>
          <a:prstGeom prst="rect">
            <a:avLst/>
          </a:prstGeom>
          <a:noFill/>
          <a:ln w="9525">
            <a:noFill/>
            <a:miter lim="800000"/>
            <a:headEnd/>
            <a:tailEnd/>
          </a:ln>
        </p:spPr>
        <p:txBody>
          <a:bodyPr>
            <a:spAutoFit/>
          </a:bodyPr>
          <a:lstStyle/>
          <a:p>
            <a:pPr>
              <a:spcBef>
                <a:spcPct val="50000"/>
              </a:spcBef>
            </a:pPr>
            <a:r>
              <a:rPr lang="en-GB">
                <a:solidFill>
                  <a:schemeClr val="tx1"/>
                </a:solidFill>
              </a:rPr>
              <a:t>from </a:t>
            </a:r>
            <a:r>
              <a:rPr lang="en-GB">
                <a:solidFill>
                  <a:srgbClr val="404040"/>
                </a:solidFill>
              </a:rPr>
              <a:t>doi:10.1016/j.jaad.2007.05.018 [Accessed 6</a:t>
            </a:r>
            <a:r>
              <a:rPr lang="en-GB" baseline="30000">
                <a:solidFill>
                  <a:srgbClr val="404040"/>
                </a:solidFill>
              </a:rPr>
              <a:t>th</a:t>
            </a:r>
            <a:r>
              <a:rPr lang="en-GB">
                <a:solidFill>
                  <a:srgbClr val="404040"/>
                </a:solidFill>
              </a:rPr>
              <a:t> June 2011].</a:t>
            </a:r>
          </a:p>
          <a:p>
            <a:pPr>
              <a:spcBef>
                <a:spcPct val="5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58"/>
                                        </p:tgtEl>
                                        <p:attrNameLst>
                                          <p:attrName>style.visibility</p:attrName>
                                        </p:attrNameLst>
                                      </p:cBhvr>
                                      <p:to>
                                        <p:strVal val="visible"/>
                                      </p:to>
                                    </p:set>
                                    <p:animEffect transition="in" filter="box(in)">
                                      <p:cBhvr>
                                        <p:cTn id="12" dur="500"/>
                                        <p:tgtEl>
                                          <p:spTgt spid="696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box(in)">
                                      <p:cBhvr>
                                        <p:cTn id="22" dur="500"/>
                                        <p:tgtEl>
                                          <p:spTgt spid="6966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9661"/>
                                        </p:tgtEl>
                                        <p:attrNameLst>
                                          <p:attrName>style.visibility</p:attrName>
                                        </p:attrNameLst>
                                      </p:cBhvr>
                                      <p:to>
                                        <p:strVal val="visible"/>
                                      </p:to>
                                    </p:set>
                                    <p:animEffect transition="in" filter="box(in)">
                                      <p:cBhvr>
                                        <p:cTn id="25" dur="500"/>
                                        <p:tgtEl>
                                          <p:spTgt spid="6966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0" nodeType="clickEffect">
                                  <p:stCondLst>
                                    <p:cond delay="0"/>
                                  </p:stCondLst>
                                  <p:childTnLst>
                                    <p:animEffect transition="out" filter="box(in)">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9663"/>
                                        </p:tgtEl>
                                        <p:attrNameLst>
                                          <p:attrName>style.visibility</p:attrName>
                                        </p:attrNameLst>
                                      </p:cBhvr>
                                      <p:to>
                                        <p:strVal val="visible"/>
                                      </p:to>
                                    </p:set>
                                    <p:animEffect transition="in" filter="box(in)">
                                      <p:cBhvr>
                                        <p:cTn id="35" dur="500"/>
                                        <p:tgtEl>
                                          <p:spTgt spid="6966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9664"/>
                                        </p:tgtEl>
                                        <p:attrNameLst>
                                          <p:attrName>style.visibility</p:attrName>
                                        </p:attrNameLst>
                                      </p:cBhvr>
                                      <p:to>
                                        <p:strVal val="visible"/>
                                      </p:to>
                                    </p:set>
                                    <p:animEffect transition="in" filter="box(in)">
                                      <p:cBhvr>
                                        <p:cTn id="38" dur="500"/>
                                        <p:tgtEl>
                                          <p:spTgt spid="6966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9665"/>
                                        </p:tgtEl>
                                        <p:attrNameLst>
                                          <p:attrName>style.visibility</p:attrName>
                                        </p:attrNameLst>
                                      </p:cBhvr>
                                      <p:to>
                                        <p:strVal val="visible"/>
                                      </p:to>
                                    </p:set>
                                    <p:animEffect transition="in" filter="box(in)">
                                      <p:cBhvr>
                                        <p:cTn id="48" dur="500"/>
                                        <p:tgtEl>
                                          <p:spTgt spid="6966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0" nodeType="clickEffect">
                                  <p:stCondLst>
                                    <p:cond delay="0"/>
                                  </p:stCondLst>
                                  <p:childTnLst>
                                    <p:animEffect transition="out" filter="box(in)">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69666"/>
                                        </p:tgtEl>
                                        <p:attrNameLst>
                                          <p:attrName>style.visibility</p:attrName>
                                        </p:attrNameLst>
                                      </p:cBhvr>
                                      <p:to>
                                        <p:strVal val="visible"/>
                                      </p:to>
                                    </p:set>
                                    <p:animEffect transition="in" filter="box(in)">
                                      <p:cBhvr>
                                        <p:cTn id="58" dur="500"/>
                                        <p:tgtEl>
                                          <p:spTgt spid="6966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0" nodeType="clickEffect">
                                  <p:stCondLst>
                                    <p:cond delay="0"/>
                                  </p:stCondLst>
                                  <p:childTnLst>
                                    <p:animEffect transition="out" filter="box(in)">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69669"/>
                                        </p:tgtEl>
                                        <p:attrNameLst>
                                          <p:attrName>style.visibility</p:attrName>
                                        </p:attrNameLst>
                                      </p:cBhvr>
                                      <p:to>
                                        <p:strVal val="visible"/>
                                      </p:to>
                                    </p:set>
                                    <p:animEffect transition="in" filter="box(in)">
                                      <p:cBhvr>
                                        <p:cTn id="68" dur="500"/>
                                        <p:tgtEl>
                                          <p:spTgt spid="69669"/>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0" nodeType="clickEffect">
                                  <p:stCondLst>
                                    <p:cond delay="0"/>
                                  </p:stCondLst>
                                  <p:childTnLst>
                                    <p:animEffect transition="out" filter="box(in)">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69670"/>
                                        </p:tgtEl>
                                        <p:attrNameLst>
                                          <p:attrName>style.visibility</p:attrName>
                                        </p:attrNameLst>
                                      </p:cBhvr>
                                      <p:to>
                                        <p:strVal val="visible"/>
                                      </p:to>
                                    </p:set>
                                    <p:animEffect transition="in" filter="box(in)">
                                      <p:cBhvr>
                                        <p:cTn id="78" dur="500"/>
                                        <p:tgtEl>
                                          <p:spTgt spid="6967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69671"/>
                                        </p:tgtEl>
                                        <p:attrNameLst>
                                          <p:attrName>style.visibility</p:attrName>
                                        </p:attrNameLst>
                                      </p:cBhvr>
                                      <p:to>
                                        <p:strVal val="visible"/>
                                      </p:to>
                                    </p:set>
                                    <p:animEffect transition="in" filter="box(in)">
                                      <p:cBhvr>
                                        <p:cTn id="81" dur="500"/>
                                        <p:tgtEl>
                                          <p:spTgt spid="69671"/>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2051"/>
                                        </p:tgtEl>
                                        <p:attrNameLst>
                                          <p:attrName>style.visibility</p:attrName>
                                        </p:attrNameLst>
                                      </p:cBhvr>
                                      <p:to>
                                        <p:strVal val="visible"/>
                                      </p:to>
                                    </p:set>
                                    <p:animEffect transition="in" filter="box(in)">
                                      <p:cBhvr>
                                        <p:cTn id="8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0" grpId="0" animBg="1"/>
      <p:bldP spid="31" grpId="0" animBg="1"/>
      <p:bldP spid="69658" grpId="0"/>
      <p:bldP spid="69660" grpId="0"/>
      <p:bldP spid="69661" grpId="0"/>
      <p:bldP spid="69663" grpId="0"/>
      <p:bldP spid="69664" grpId="0"/>
      <p:bldP spid="69665" grpId="0"/>
      <p:bldP spid="69666" grpId="0"/>
      <p:bldP spid="69669" grpId="0"/>
      <p:bldP spid="69670" grpId="0"/>
      <p:bldP spid="696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GB" smtClean="0"/>
              <a:t>Try it...</a:t>
            </a:r>
          </a:p>
        </p:txBody>
      </p:sp>
      <p:sp>
        <p:nvSpPr>
          <p:cNvPr id="73730" name="Content Placeholder 2"/>
          <p:cNvSpPr>
            <a:spLocks noGrp="1"/>
          </p:cNvSpPr>
          <p:nvPr>
            <p:ph idx="1"/>
          </p:nvPr>
        </p:nvSpPr>
        <p:spPr/>
        <p:txBody>
          <a:bodyPr/>
          <a:lstStyle/>
          <a:p>
            <a:pPr>
              <a:buFontTx/>
              <a:buNone/>
            </a:pPr>
            <a:r>
              <a:rPr lang="en-GB" sz="2400" smtClean="0"/>
              <a:t>Create a reference using the guide we’ve handed out.</a:t>
            </a:r>
          </a:p>
          <a:p>
            <a:pPr>
              <a:buFontTx/>
              <a:buNone/>
            </a:pPr>
            <a:endParaRPr lang="en-GB" sz="2400" smtClean="0"/>
          </a:p>
          <a:p>
            <a:pPr>
              <a:buFontTx/>
              <a:buNone/>
            </a:pPr>
            <a:r>
              <a:rPr lang="en-GB" sz="2400" smtClean="0"/>
              <a:t>In pairs</a:t>
            </a:r>
          </a:p>
          <a:p>
            <a:pPr>
              <a:buFontTx/>
              <a:buNone/>
            </a:pPr>
            <a:r>
              <a:rPr lang="en-GB" sz="2400" smtClean="0"/>
              <a:t>10 minutes</a:t>
            </a:r>
          </a:p>
          <a:p>
            <a:pPr>
              <a:buFontTx/>
              <a:buNone/>
            </a:pPr>
            <a:endParaRPr lang="en-GB" sz="2400" smtClean="0"/>
          </a:p>
          <a:p>
            <a:pPr>
              <a:buFontTx/>
              <a:buNone/>
            </a:pPr>
            <a:endParaRPr lang="en-GB" sz="2400" smtClean="0"/>
          </a:p>
          <a:p>
            <a:pPr>
              <a:buFontTx/>
              <a:buNone/>
            </a:pPr>
            <a:endParaRPr lang="en-GB"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GB" smtClean="0"/>
              <a:t>Try it... </a:t>
            </a:r>
          </a:p>
        </p:txBody>
      </p:sp>
      <p:sp>
        <p:nvSpPr>
          <p:cNvPr id="75778" name="Content Placeholder 2"/>
          <p:cNvSpPr>
            <a:spLocks noGrp="1"/>
          </p:cNvSpPr>
          <p:nvPr>
            <p:ph idx="1"/>
          </p:nvPr>
        </p:nvSpPr>
        <p:spPr/>
        <p:txBody>
          <a:bodyPr/>
          <a:lstStyle/>
          <a:p>
            <a:pPr>
              <a:buFontTx/>
              <a:buNone/>
            </a:pPr>
            <a:r>
              <a:rPr lang="en-GB" sz="2400" dirty="0" smtClean="0"/>
              <a:t>	</a:t>
            </a:r>
            <a:r>
              <a:rPr lang="en-GB" sz="3000" dirty="0" smtClean="0"/>
              <a:t>Iles RK. Molecular cell biology and genetic disorders. In: Kumar P, Clark M. (eds.) </a:t>
            </a:r>
            <a:r>
              <a:rPr lang="en-GB" sz="3000" i="1" dirty="0" smtClean="0"/>
              <a:t>Kumar and Clark’s clinical medicine</a:t>
            </a:r>
            <a:r>
              <a:rPr lang="en-GB" sz="3000" dirty="0" smtClean="0"/>
              <a:t>. 7th ed. Edinburgh: Elsevier Saunders; 2009. p.19-51.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GB" dirty="0" smtClean="0"/>
              <a:t>Try it... </a:t>
            </a:r>
          </a:p>
        </p:txBody>
      </p:sp>
      <p:sp>
        <p:nvSpPr>
          <p:cNvPr id="79874" name="Content Placeholder 2"/>
          <p:cNvSpPr>
            <a:spLocks noGrp="1"/>
          </p:cNvSpPr>
          <p:nvPr>
            <p:ph idx="1"/>
          </p:nvPr>
        </p:nvSpPr>
        <p:spPr>
          <a:xfrm>
            <a:off x="500063" y="2514600"/>
            <a:ext cx="8358187" cy="3352800"/>
          </a:xfrm>
        </p:spPr>
        <p:txBody>
          <a:bodyPr/>
          <a:lstStyle/>
          <a:p>
            <a:pPr>
              <a:buFontTx/>
              <a:buNone/>
            </a:pPr>
            <a:r>
              <a:rPr lang="en-GB" sz="2400" dirty="0" smtClean="0"/>
              <a:t>	</a:t>
            </a:r>
            <a:r>
              <a:rPr lang="en-GB" sz="3000" dirty="0" smtClean="0"/>
              <a:t>NHS Choices. (2010) </a:t>
            </a:r>
            <a:r>
              <a:rPr lang="en-GB" sz="3000" i="1" dirty="0" smtClean="0"/>
              <a:t>Skin damage linked with laptops. </a:t>
            </a:r>
            <a:r>
              <a:rPr lang="en-GB" sz="3000" dirty="0" smtClean="0"/>
              <a:t>[Online] Available from: </a:t>
            </a:r>
            <a:r>
              <a:rPr lang="en-GB" sz="3000" dirty="0" smtClean="0">
                <a:hlinkClick r:id="rId3"/>
              </a:rPr>
              <a:t>http://www.nhs.uk/news/2010/10october/pages/skin-damage-linked-with-laptop-use.aspx</a:t>
            </a:r>
            <a:r>
              <a:rPr lang="en-GB" sz="3000" dirty="0" smtClean="0"/>
              <a:t> [Accessed 7th June 2011]. </a:t>
            </a:r>
          </a:p>
          <a:p>
            <a:pPr>
              <a:buFontTx/>
              <a:buNone/>
            </a:pPr>
            <a:endParaRPr lang="en-GB"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GB" smtClean="0"/>
              <a:t>Try it... </a:t>
            </a:r>
          </a:p>
        </p:txBody>
      </p:sp>
      <p:sp>
        <p:nvSpPr>
          <p:cNvPr id="77826" name="Content Placeholder 2"/>
          <p:cNvSpPr>
            <a:spLocks noGrp="1"/>
          </p:cNvSpPr>
          <p:nvPr>
            <p:ph idx="1"/>
          </p:nvPr>
        </p:nvSpPr>
        <p:spPr/>
        <p:txBody>
          <a:bodyPr/>
          <a:lstStyle/>
          <a:p>
            <a:pPr>
              <a:buFontTx/>
              <a:buNone/>
            </a:pPr>
            <a:r>
              <a:rPr lang="en-GB" sz="2400" smtClean="0"/>
              <a:t>	Soriano J B, Zielinski J, Price D. Screening for and early detection of chronic obstructive pulmonary disease. </a:t>
            </a:r>
            <a:r>
              <a:rPr lang="en-GB" sz="2400" i="1" smtClean="0"/>
              <a:t>The Lancet</a:t>
            </a:r>
            <a:r>
              <a:rPr lang="en-GB" sz="2400" smtClean="0"/>
              <a:t>. [Online] 2009;374(9691): 721-732. Available from: doi: 10.1016/S0140-6736(09)61290-3 [Accessed 7 June 2011].</a:t>
            </a:r>
          </a:p>
          <a:p>
            <a:pPr>
              <a:buFontTx/>
              <a:buNone/>
            </a:pPr>
            <a:r>
              <a:rPr lang="en-GB" sz="2400" smtClean="0"/>
              <a:t>OR</a:t>
            </a:r>
          </a:p>
          <a:p>
            <a:pPr>
              <a:buFontTx/>
              <a:buNone/>
            </a:pPr>
            <a:r>
              <a:rPr lang="en-GB" sz="2400" smtClean="0"/>
              <a:t>	... Available from: http://www.sciencedirect.com/science?_ob=ArticleListURL&amp;_method=list&amp;_ArticleListID=1767423034&amp;...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dirty="0" smtClean="0"/>
              <a:t>Finding a reference – missing bits I</a:t>
            </a:r>
          </a:p>
        </p:txBody>
      </p:sp>
      <p:sp>
        <p:nvSpPr>
          <p:cNvPr id="3" name="Content Placeholder 2"/>
          <p:cNvSpPr>
            <a:spLocks noGrp="1"/>
          </p:cNvSpPr>
          <p:nvPr>
            <p:ph idx="1"/>
          </p:nvPr>
        </p:nvSpPr>
        <p:spPr>
          <a:xfrm>
            <a:off x="1157288" y="2514600"/>
            <a:ext cx="7772400" cy="3352800"/>
          </a:xfrm>
        </p:spPr>
        <p:txBody>
          <a:bodyPr/>
          <a:lstStyle/>
          <a:p>
            <a:pPr marL="457200" indent="-457200">
              <a:buFontTx/>
              <a:buNone/>
              <a:defRPr/>
            </a:pPr>
            <a:r>
              <a:rPr lang="en-GB" dirty="0" smtClean="0"/>
              <a:t>You want to find material on a reference list</a:t>
            </a:r>
          </a:p>
          <a:p>
            <a:pPr marL="457200" indent="-457200">
              <a:buFontTx/>
              <a:buNone/>
              <a:defRPr/>
            </a:pPr>
            <a:r>
              <a:rPr lang="en-GB" dirty="0" smtClean="0"/>
              <a:t>		abbreviated journal title</a:t>
            </a:r>
          </a:p>
          <a:p>
            <a:pPr marL="457200" indent="-457200">
              <a:buFontTx/>
              <a:buNone/>
              <a:defRPr/>
            </a:pPr>
            <a:r>
              <a:rPr lang="en-GB" dirty="0" smtClean="0"/>
              <a:t>		no volume/issue number</a:t>
            </a:r>
          </a:p>
          <a:p>
            <a:pPr marL="457200" indent="-457200">
              <a:buFontTx/>
              <a:buNone/>
              <a:defRPr/>
            </a:pPr>
            <a:r>
              <a:rPr lang="en-GB" dirty="0" smtClean="0"/>
              <a:t>		wrong year of publication</a:t>
            </a:r>
          </a:p>
          <a:p>
            <a:pPr marL="457200" indent="-457200">
              <a:buFontTx/>
              <a:buNone/>
              <a:defRPr/>
            </a:pPr>
            <a:endParaRPr lang="en-GB" dirty="0" smtClean="0"/>
          </a:p>
          <a:p>
            <a:pPr marL="457200" indent="-457200">
              <a:buFontTx/>
              <a:buNone/>
              <a:defRPr/>
            </a:pPr>
            <a:r>
              <a:rPr lang="en-GB" dirty="0" smtClean="0"/>
              <a:t>You are writing a reference</a:t>
            </a:r>
          </a:p>
          <a:p>
            <a:pPr marL="457200" indent="-457200">
              <a:buFontTx/>
              <a:buNone/>
              <a:defRPr/>
            </a:pPr>
            <a:r>
              <a:rPr lang="en-GB" dirty="0" smtClean="0"/>
              <a:t>		forgot to note down all the details</a:t>
            </a:r>
          </a:p>
          <a:p>
            <a:pPr>
              <a:buFontTx/>
              <a:buNone/>
              <a:defRPr/>
            </a:pPr>
            <a:endParaRPr lang="en-GB" sz="2400" dirty="0" smtClean="0"/>
          </a:p>
          <a:p>
            <a:pPr>
              <a:buFontTx/>
              <a:buNone/>
              <a:defRPr/>
            </a:pPr>
            <a:endParaRPr lang="en-GB" sz="2400" dirty="0"/>
          </a:p>
        </p:txBody>
      </p:sp>
      <p:pic>
        <p:nvPicPr>
          <p:cNvPr id="81923" name="Picture 3"/>
          <p:cNvPicPr>
            <a:picLocks noChangeAspect="1" noChangeArrowheads="1"/>
          </p:cNvPicPr>
          <p:nvPr/>
        </p:nvPicPr>
        <p:blipFill>
          <a:blip r:embed="rId3" cstate="print"/>
          <a:srcRect/>
          <a:stretch>
            <a:fillRect/>
          </a:stretch>
        </p:blipFill>
        <p:spPr bwMode="auto">
          <a:xfrm>
            <a:off x="683568" y="2636912"/>
            <a:ext cx="428625" cy="677863"/>
          </a:xfrm>
          <a:prstGeom prst="rect">
            <a:avLst/>
          </a:prstGeom>
          <a:noFill/>
          <a:ln w="9525" algn="ctr">
            <a:noFill/>
            <a:miter lim="800000"/>
            <a:headEnd/>
            <a:tailEnd/>
          </a:ln>
        </p:spPr>
      </p:pic>
      <p:pic>
        <p:nvPicPr>
          <p:cNvPr id="81924" name="Picture 4"/>
          <p:cNvPicPr>
            <a:picLocks noChangeAspect="1" noChangeArrowheads="1"/>
          </p:cNvPicPr>
          <p:nvPr/>
        </p:nvPicPr>
        <p:blipFill>
          <a:blip r:embed="rId4" cstate="print"/>
          <a:srcRect/>
          <a:stretch>
            <a:fillRect/>
          </a:stretch>
        </p:blipFill>
        <p:spPr bwMode="auto">
          <a:xfrm>
            <a:off x="683568" y="5085184"/>
            <a:ext cx="581025" cy="6175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smtClean="0"/>
              <a:t>Finding a reference – missing bits II</a:t>
            </a:r>
          </a:p>
        </p:txBody>
      </p:sp>
      <p:pic>
        <p:nvPicPr>
          <p:cNvPr id="83970" name="Picture 6"/>
          <p:cNvPicPr>
            <a:picLocks noChangeAspect="1" noChangeArrowheads="1"/>
          </p:cNvPicPr>
          <p:nvPr/>
        </p:nvPicPr>
        <p:blipFill>
          <a:blip r:embed="rId3" cstate="print"/>
          <a:srcRect l="26897" t="47070" r="11182" b="28516"/>
          <a:stretch>
            <a:fillRect/>
          </a:stretch>
        </p:blipFill>
        <p:spPr bwMode="auto">
          <a:xfrm>
            <a:off x="179512" y="2780928"/>
            <a:ext cx="8767977" cy="2592288"/>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GB" smtClean="0"/>
              <a:t>Finding a reference – missing bits III</a:t>
            </a:r>
          </a:p>
        </p:txBody>
      </p:sp>
      <p:pic>
        <p:nvPicPr>
          <p:cNvPr id="86018" name="Picture 2"/>
          <p:cNvPicPr>
            <a:picLocks noChangeAspect="1" noChangeArrowheads="1"/>
          </p:cNvPicPr>
          <p:nvPr/>
        </p:nvPicPr>
        <p:blipFill>
          <a:blip r:embed="rId3" cstate="print"/>
          <a:srcRect l="1004" t="15233" r="37012" b="41406"/>
          <a:stretch>
            <a:fillRect/>
          </a:stretch>
        </p:blipFill>
        <p:spPr bwMode="auto">
          <a:xfrm>
            <a:off x="279056" y="2571750"/>
            <a:ext cx="7123457" cy="3737570"/>
          </a:xfrm>
          <a:prstGeom prst="rect">
            <a:avLst/>
          </a:prstGeom>
          <a:noFill/>
          <a:ln w="9525" algn="ctr">
            <a:solidFill>
              <a:schemeClr val="tx1"/>
            </a:solidFill>
            <a:miter lim="800000"/>
            <a:headEnd/>
            <a:tailEnd/>
          </a:ln>
        </p:spPr>
      </p:pic>
      <p:sp>
        <p:nvSpPr>
          <p:cNvPr id="4" name="Right Arrow 3"/>
          <p:cNvSpPr>
            <a:spLocks noChangeArrowheads="1"/>
          </p:cNvSpPr>
          <p:nvPr/>
        </p:nvSpPr>
        <p:spPr bwMode="auto">
          <a:xfrm rot="3374632">
            <a:off x="464170" y="2376452"/>
            <a:ext cx="1428750" cy="928688"/>
          </a:xfrm>
          <a:prstGeom prst="rightArrow">
            <a:avLst>
              <a:gd name="adj1" fmla="val 50000"/>
              <a:gd name="adj2" fmla="val 50000"/>
            </a:avLst>
          </a:prstGeom>
          <a:solidFill>
            <a:srgbClr val="C00000"/>
          </a:solidFill>
          <a:ln w="9525" algn="ctr">
            <a:noFill/>
            <a:round/>
            <a:headEnd/>
            <a:tailEnd/>
          </a:ln>
        </p:spPr>
        <p:txBody>
          <a:bodyPr/>
          <a:lstStyle/>
          <a:p>
            <a:pPr eaLnBrk="0" hangingPunct="0">
              <a:spcBef>
                <a:spcPct val="20000"/>
              </a:spcBef>
            </a:pPr>
            <a:endParaRPr lang="en-GB"/>
          </a:p>
        </p:txBody>
      </p:sp>
      <p:sp>
        <p:nvSpPr>
          <p:cNvPr id="5" name="Right Arrow 4"/>
          <p:cNvSpPr>
            <a:spLocks noChangeArrowheads="1"/>
          </p:cNvSpPr>
          <p:nvPr/>
        </p:nvSpPr>
        <p:spPr bwMode="auto">
          <a:xfrm rot="6855552">
            <a:off x="3363447" y="2627479"/>
            <a:ext cx="895350" cy="928687"/>
          </a:xfrm>
          <a:prstGeom prst="rightArrow">
            <a:avLst>
              <a:gd name="adj1" fmla="val 50000"/>
              <a:gd name="adj2" fmla="val 50000"/>
            </a:avLst>
          </a:prstGeom>
          <a:solidFill>
            <a:srgbClr val="C00000"/>
          </a:solidFill>
          <a:ln w="9525" algn="ctr">
            <a:noFill/>
            <a:round/>
            <a:headEnd/>
            <a:tailEnd/>
          </a:ln>
        </p:spPr>
        <p:txBody>
          <a:bodyPr/>
          <a:lstStyle/>
          <a:p>
            <a:pPr eaLnBrk="0" hangingPunct="0">
              <a:spcBef>
                <a:spcPct val="20000"/>
              </a:spcBef>
            </a:pPr>
            <a:endParaRPr lang="en-GB"/>
          </a:p>
        </p:txBody>
      </p:sp>
      <p:sp>
        <p:nvSpPr>
          <p:cNvPr id="6" name="Right Arrow 5"/>
          <p:cNvSpPr>
            <a:spLocks noChangeArrowheads="1"/>
          </p:cNvSpPr>
          <p:nvPr/>
        </p:nvSpPr>
        <p:spPr bwMode="auto">
          <a:xfrm rot="-10575987">
            <a:off x="3449159" y="5113349"/>
            <a:ext cx="895350" cy="928687"/>
          </a:xfrm>
          <a:prstGeom prst="rightArrow">
            <a:avLst>
              <a:gd name="adj1" fmla="val 50000"/>
              <a:gd name="adj2" fmla="val 50000"/>
            </a:avLst>
          </a:prstGeom>
          <a:solidFill>
            <a:srgbClr val="C00000"/>
          </a:solidFill>
          <a:ln w="9525" algn="ctr">
            <a:noFill/>
            <a:round/>
            <a:headEnd/>
            <a:tailEnd/>
          </a:ln>
        </p:spPr>
        <p:txBody>
          <a:bodyPr/>
          <a:lstStyle/>
          <a:p>
            <a:pPr eaLnBrk="0" hangingPunct="0">
              <a:spcBef>
                <a:spcPct val="2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cstate="print"/>
          <a:srcRect t="14194" r="17279" b="13747"/>
          <a:stretch>
            <a:fillRect/>
          </a:stretch>
        </p:blipFill>
        <p:spPr bwMode="auto">
          <a:xfrm>
            <a:off x="857250" y="2214563"/>
            <a:ext cx="6000750" cy="3921125"/>
          </a:xfrm>
          <a:prstGeom prst="rect">
            <a:avLst/>
          </a:prstGeom>
          <a:noFill/>
          <a:ln w="9525">
            <a:solidFill>
              <a:schemeClr val="tx1"/>
            </a:solidFill>
            <a:miter lim="800000"/>
            <a:headEnd/>
            <a:tailEnd/>
          </a:ln>
        </p:spPr>
      </p:pic>
      <p:sp>
        <p:nvSpPr>
          <p:cNvPr id="88066" name="Title 1"/>
          <p:cNvSpPr>
            <a:spLocks noGrp="1"/>
          </p:cNvSpPr>
          <p:nvPr>
            <p:ph type="title"/>
          </p:nvPr>
        </p:nvSpPr>
        <p:spPr/>
        <p:txBody>
          <a:bodyPr/>
          <a:lstStyle/>
          <a:p>
            <a:r>
              <a:rPr lang="en-GB" smtClean="0"/>
              <a:t>Finding a reference – missing bits III</a:t>
            </a:r>
          </a:p>
        </p:txBody>
      </p:sp>
      <p:sp>
        <p:nvSpPr>
          <p:cNvPr id="4" name="Right Arrow 3"/>
          <p:cNvSpPr>
            <a:spLocks noChangeArrowheads="1"/>
          </p:cNvSpPr>
          <p:nvPr/>
        </p:nvSpPr>
        <p:spPr bwMode="auto">
          <a:xfrm rot="774121">
            <a:off x="1974850" y="2289175"/>
            <a:ext cx="727075" cy="501650"/>
          </a:xfrm>
          <a:prstGeom prst="rightArrow">
            <a:avLst>
              <a:gd name="adj1" fmla="val 50000"/>
              <a:gd name="adj2" fmla="val 49990"/>
            </a:avLst>
          </a:prstGeom>
          <a:solidFill>
            <a:srgbClr val="C00000"/>
          </a:solidFill>
          <a:ln w="9525" algn="ctr">
            <a:noFill/>
            <a:round/>
            <a:headEnd/>
            <a:tailEnd/>
          </a:ln>
        </p:spPr>
        <p:txBody>
          <a:bodyPr/>
          <a:lstStyle/>
          <a:p>
            <a:pPr eaLnBrk="0" hangingPunct="0">
              <a:spcBef>
                <a:spcPct val="20000"/>
              </a:spcBef>
            </a:pPr>
            <a:endParaRPr lang="en-GB"/>
          </a:p>
        </p:txBody>
      </p:sp>
      <p:sp>
        <p:nvSpPr>
          <p:cNvPr id="5" name="Right Arrow 4"/>
          <p:cNvSpPr>
            <a:spLocks noChangeArrowheads="1"/>
          </p:cNvSpPr>
          <p:nvPr/>
        </p:nvSpPr>
        <p:spPr bwMode="auto">
          <a:xfrm rot="-8977326">
            <a:off x="3663950" y="2825750"/>
            <a:ext cx="581025" cy="522288"/>
          </a:xfrm>
          <a:prstGeom prst="rightArrow">
            <a:avLst>
              <a:gd name="adj1" fmla="val 50000"/>
              <a:gd name="adj2" fmla="val 49891"/>
            </a:avLst>
          </a:prstGeom>
          <a:solidFill>
            <a:srgbClr val="C00000"/>
          </a:solidFill>
          <a:ln w="9525" algn="ctr">
            <a:noFill/>
            <a:round/>
            <a:headEnd/>
            <a:tailEnd/>
          </a:ln>
        </p:spPr>
        <p:txBody>
          <a:bodyPr/>
          <a:lstStyle/>
          <a:p>
            <a:pPr eaLnBrk="0" hangingPunct="0">
              <a:spcBef>
                <a:spcPct val="20000"/>
              </a:spcBef>
            </a:pPr>
            <a:endParaRPr lang="en-GB"/>
          </a:p>
        </p:txBody>
      </p:sp>
      <p:pic>
        <p:nvPicPr>
          <p:cNvPr id="1027" name="Picture 3"/>
          <p:cNvPicPr>
            <a:picLocks noChangeAspect="1" noChangeArrowheads="1"/>
          </p:cNvPicPr>
          <p:nvPr/>
        </p:nvPicPr>
        <p:blipFill>
          <a:blip r:embed="rId4" cstate="print"/>
          <a:srcRect l="40479" t="77344" r="53662" b="18750"/>
          <a:stretch>
            <a:fillRect/>
          </a:stretch>
        </p:blipFill>
        <p:spPr bwMode="auto">
          <a:xfrm>
            <a:off x="7286625" y="3643313"/>
            <a:ext cx="1428750"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GB" sz="3600" smtClean="0"/>
              <a:t>Plagiarism – what is it?</a:t>
            </a:r>
          </a:p>
        </p:txBody>
      </p:sp>
      <p:sp>
        <p:nvSpPr>
          <p:cNvPr id="22530" name="Rectangle 3"/>
          <p:cNvSpPr>
            <a:spLocks noGrp="1" noChangeArrowheads="1"/>
          </p:cNvSpPr>
          <p:nvPr>
            <p:ph type="body" idx="1"/>
          </p:nvPr>
        </p:nvSpPr>
        <p:spPr/>
        <p:txBody>
          <a:bodyPr/>
          <a:lstStyle/>
          <a:p>
            <a:r>
              <a:rPr lang="en-GB" sz="3600" smtClean="0"/>
              <a:t>When you copy someone else’s work or ideas in your essay, coursework, thesis, etc and then do not acknowledge that you have done this.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348880"/>
            <a:ext cx="600643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759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785813" y="1071563"/>
            <a:ext cx="7772400" cy="1143000"/>
          </a:xfrm>
        </p:spPr>
        <p:txBody>
          <a:bodyPr/>
          <a:lstStyle/>
          <a:p>
            <a:r>
              <a:rPr lang="en-GB" dirty="0" smtClean="0"/>
              <a:t>Plagiarism quiz</a:t>
            </a:r>
          </a:p>
        </p:txBody>
      </p:sp>
      <p:sp>
        <p:nvSpPr>
          <p:cNvPr id="90114" name="Content Placeholder 2"/>
          <p:cNvSpPr>
            <a:spLocks noGrp="1"/>
          </p:cNvSpPr>
          <p:nvPr>
            <p:ph idx="1"/>
          </p:nvPr>
        </p:nvSpPr>
        <p:spPr>
          <a:xfrm>
            <a:off x="762000" y="2286000"/>
            <a:ext cx="7772400" cy="3581400"/>
          </a:xfrm>
        </p:spPr>
        <p:txBody>
          <a:bodyPr/>
          <a:lstStyle/>
          <a:p>
            <a:r>
              <a:rPr lang="en-GB" dirty="0" smtClean="0"/>
              <a:t>Compulsory</a:t>
            </a:r>
          </a:p>
          <a:p>
            <a:endParaRPr lang="en-GB" dirty="0" smtClean="0"/>
          </a:p>
          <a:p>
            <a:r>
              <a:rPr lang="en-GB" dirty="0" smtClean="0"/>
              <a:t>If you do not complete quiz, a note </a:t>
            </a:r>
          </a:p>
          <a:p>
            <a:pPr>
              <a:buFontTx/>
              <a:buNone/>
            </a:pPr>
            <a:r>
              <a:rPr lang="en-GB" dirty="0" smtClean="0"/>
              <a:t>    will be placed on your file</a:t>
            </a:r>
          </a:p>
          <a:p>
            <a:endParaRPr lang="en-GB" dirty="0" smtClean="0"/>
          </a:p>
          <a:p>
            <a:r>
              <a:rPr lang="en-GB" dirty="0" smtClean="0"/>
              <a:t>Your work likely to be subjected to extra scrutiny for plagiarism if not submitted</a:t>
            </a:r>
          </a:p>
          <a:p>
            <a:pPr>
              <a:buFontTx/>
              <a:buNone/>
            </a:pPr>
            <a:endParaRPr lang="en-GB" dirty="0" smtClean="0"/>
          </a:p>
        </p:txBody>
      </p:sp>
      <p:pic>
        <p:nvPicPr>
          <p:cNvPr id="90115" name="Picture 2"/>
          <p:cNvPicPr>
            <a:picLocks noChangeAspect="1" noChangeArrowheads="1"/>
          </p:cNvPicPr>
          <p:nvPr/>
        </p:nvPicPr>
        <p:blipFill>
          <a:blip r:embed="rId3" cstate="print"/>
          <a:srcRect/>
          <a:stretch>
            <a:fillRect/>
          </a:stretch>
        </p:blipFill>
        <p:spPr bwMode="auto">
          <a:xfrm>
            <a:off x="7072313" y="2857500"/>
            <a:ext cx="1214437"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85813" y="1071563"/>
            <a:ext cx="7772400" cy="1143000"/>
          </a:xfrm>
        </p:spPr>
        <p:txBody>
          <a:bodyPr/>
          <a:lstStyle/>
          <a:p>
            <a:r>
              <a:rPr lang="en-GB" sz="3600" smtClean="0"/>
              <a:t>What we’ve covered today</a:t>
            </a:r>
          </a:p>
        </p:txBody>
      </p:sp>
      <p:sp>
        <p:nvSpPr>
          <p:cNvPr id="93186" name="Rectangle 3"/>
          <p:cNvSpPr>
            <a:spLocks noGrp="1" noChangeArrowheads="1"/>
          </p:cNvSpPr>
          <p:nvPr>
            <p:ph type="body" idx="1"/>
          </p:nvPr>
        </p:nvSpPr>
        <p:spPr>
          <a:xfrm>
            <a:off x="684213" y="2276475"/>
            <a:ext cx="7772400" cy="3786188"/>
          </a:xfrm>
        </p:spPr>
        <p:txBody>
          <a:bodyPr/>
          <a:lstStyle/>
          <a:p>
            <a:r>
              <a:rPr lang="en-GB" smtClean="0"/>
              <a:t>Plagiarism </a:t>
            </a:r>
          </a:p>
          <a:p>
            <a:pPr lvl="1"/>
            <a:r>
              <a:rPr lang="en-GB" sz="2800" smtClean="0"/>
              <a:t>Types and how to avoid accidental plagiarism</a:t>
            </a:r>
          </a:p>
          <a:p>
            <a:endParaRPr lang="en-GB" smtClean="0"/>
          </a:p>
          <a:p>
            <a:r>
              <a:rPr lang="en-GB" smtClean="0"/>
              <a:t>Referencing </a:t>
            </a:r>
          </a:p>
          <a:p>
            <a:pPr lvl="1"/>
            <a:r>
              <a:rPr lang="en-GB" sz="2800" smtClean="0"/>
              <a:t>Correct citing and referencing </a:t>
            </a:r>
          </a:p>
          <a:p>
            <a:pPr lvl="1"/>
            <a:r>
              <a:rPr lang="en-GB" sz="2800" smtClean="0"/>
              <a:t>Finding information to complete references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GB" smtClean="0"/>
              <a:t>Please complete the evaluation form</a:t>
            </a:r>
          </a:p>
        </p:txBody>
      </p:sp>
      <p:pic>
        <p:nvPicPr>
          <p:cNvPr id="95234" name="Picture 2"/>
          <p:cNvPicPr>
            <a:picLocks noChangeAspect="1" noChangeArrowheads="1"/>
          </p:cNvPicPr>
          <p:nvPr/>
        </p:nvPicPr>
        <p:blipFill>
          <a:blip r:embed="rId3" cstate="print"/>
          <a:srcRect/>
          <a:stretch>
            <a:fillRect/>
          </a:stretch>
        </p:blipFill>
        <p:spPr bwMode="auto">
          <a:xfrm rot="843113">
            <a:off x="2857500" y="2714625"/>
            <a:ext cx="2752725" cy="361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19138" y="1082675"/>
            <a:ext cx="7772400" cy="1143000"/>
          </a:xfrm>
        </p:spPr>
        <p:txBody>
          <a:bodyPr/>
          <a:lstStyle/>
          <a:p>
            <a:r>
              <a:rPr lang="en-GB" sz="3600" smtClean="0"/>
              <a:t>Plagiarism</a:t>
            </a:r>
          </a:p>
        </p:txBody>
      </p:sp>
      <p:sp>
        <p:nvSpPr>
          <p:cNvPr id="24578" name="Rectangle 3"/>
          <p:cNvSpPr>
            <a:spLocks noGrp="1" noChangeArrowheads="1"/>
          </p:cNvSpPr>
          <p:nvPr>
            <p:ph type="body" idx="1"/>
          </p:nvPr>
        </p:nvSpPr>
        <p:spPr>
          <a:xfrm>
            <a:off x="395288" y="3143250"/>
            <a:ext cx="7677150" cy="2559050"/>
          </a:xfrm>
        </p:spPr>
        <p:txBody>
          <a:bodyPr/>
          <a:lstStyle/>
          <a:p>
            <a:pPr marL="342900" lvl="1" indent="-342900">
              <a:buFontTx/>
              <a:buChar char="-"/>
            </a:pPr>
            <a:r>
              <a:rPr lang="en-GB" sz="3200" dirty="0" smtClean="0"/>
              <a:t>An academic offence</a:t>
            </a:r>
          </a:p>
          <a:p>
            <a:pPr marL="342900" lvl="1" indent="-342900">
              <a:buFontTx/>
              <a:buChar char="-"/>
            </a:pPr>
            <a:r>
              <a:rPr lang="en-GB" sz="3200" dirty="0" smtClean="0"/>
              <a:t>Harms your professional credibility</a:t>
            </a:r>
          </a:p>
          <a:p>
            <a:pPr>
              <a:buFontTx/>
              <a:buNone/>
            </a:pPr>
            <a:r>
              <a:rPr lang="en-GB" i="1" dirty="0" smtClean="0">
                <a:solidFill>
                  <a:srgbClr val="323C64"/>
                </a:solidFill>
              </a:rPr>
              <a:t> </a:t>
            </a:r>
            <a:endParaRPr lang="en-GB" dirty="0" smtClean="0">
              <a:solidFill>
                <a:srgbClr val="323C64"/>
              </a:solidFill>
            </a:endParaRPr>
          </a:p>
          <a:p>
            <a:pPr>
              <a:buFontTx/>
              <a:buNone/>
            </a:pPr>
            <a:endParaRPr lang="en-GB" dirty="0" smtClean="0">
              <a:solidFill>
                <a:srgbClr val="323C64"/>
              </a:solidFill>
            </a:endParaRPr>
          </a:p>
          <a:p>
            <a:endParaRPr lang="en-GB" dirty="0" smtClean="0">
              <a:solidFill>
                <a:srgbClr val="323C64"/>
              </a:solidFill>
            </a:endParaRPr>
          </a:p>
        </p:txBody>
      </p:sp>
      <p:sp>
        <p:nvSpPr>
          <p:cNvPr id="24579" name="Text Box 4"/>
          <p:cNvSpPr txBox="1">
            <a:spLocks noChangeArrowheads="1"/>
          </p:cNvSpPr>
          <p:nvPr/>
        </p:nvSpPr>
        <p:spPr bwMode="auto">
          <a:xfrm>
            <a:off x="6719888" y="2887663"/>
            <a:ext cx="2039937" cy="579437"/>
          </a:xfrm>
          <a:prstGeom prst="rect">
            <a:avLst/>
          </a:prstGeom>
          <a:noFill/>
          <a:ln w="9525">
            <a:noFill/>
            <a:miter lim="800000"/>
            <a:headEnd/>
            <a:tailEnd/>
          </a:ln>
        </p:spPr>
        <p:txBody>
          <a:bodyPr lIns="144146" tIns="72073" rIns="144146" bIns="72073">
            <a:spAutoFit/>
          </a:bodyPr>
          <a:lstStyle/>
          <a:p>
            <a:pPr defTabSz="1441450" eaLnBrk="0" hangingPunct="0">
              <a:spcBef>
                <a:spcPct val="50000"/>
              </a:spcBef>
            </a:pPr>
            <a:endParaRPr lang="en-GB" sz="2800"/>
          </a:p>
        </p:txBody>
      </p:sp>
      <p:pic>
        <p:nvPicPr>
          <p:cNvPr id="24580" name="Picture 4"/>
          <p:cNvPicPr>
            <a:picLocks noChangeAspect="1" noChangeArrowheads="1"/>
          </p:cNvPicPr>
          <p:nvPr/>
        </p:nvPicPr>
        <p:blipFill>
          <a:blip r:embed="rId3" cstate="print"/>
          <a:srcRect/>
          <a:stretch>
            <a:fillRect/>
          </a:stretch>
        </p:blipFill>
        <p:spPr bwMode="auto">
          <a:xfrm>
            <a:off x="7429500" y="3000375"/>
            <a:ext cx="714375" cy="1625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4213" y="1125538"/>
            <a:ext cx="7772400" cy="1143000"/>
          </a:xfrm>
        </p:spPr>
        <p:txBody>
          <a:bodyPr/>
          <a:lstStyle/>
          <a:p>
            <a:r>
              <a:rPr lang="en-GB" smtClean="0"/>
              <a:t>Plagiarism – Real life examples</a:t>
            </a:r>
          </a:p>
        </p:txBody>
      </p:sp>
      <p:grpSp>
        <p:nvGrpSpPr>
          <p:cNvPr id="2" name="Group 18"/>
          <p:cNvGrpSpPr>
            <a:grpSpLocks/>
          </p:cNvGrpSpPr>
          <p:nvPr/>
        </p:nvGrpSpPr>
        <p:grpSpPr bwMode="auto">
          <a:xfrm rot="765563">
            <a:off x="2385981" y="2905743"/>
            <a:ext cx="5143536" cy="1214446"/>
            <a:chOff x="-1248" y="1570"/>
            <a:chExt cx="2722" cy="761"/>
          </a:xfrm>
          <a:noFill/>
        </p:grpSpPr>
        <p:pic>
          <p:nvPicPr>
            <p:cNvPr id="17419" name="Picture 15"/>
            <p:cNvPicPr>
              <a:picLocks noChangeAspect="1" noChangeArrowheads="1"/>
            </p:cNvPicPr>
            <p:nvPr/>
          </p:nvPicPr>
          <p:blipFill>
            <a:blip r:embed="rId3" cstate="print"/>
            <a:srcRect l="17172" t="30511" r="36507" b="58855"/>
            <a:stretch>
              <a:fillRect/>
            </a:stretch>
          </p:blipFill>
          <p:spPr bwMode="auto">
            <a:xfrm>
              <a:off x="-1248" y="1888"/>
              <a:ext cx="2711" cy="443"/>
            </a:xfrm>
            <a:prstGeom prst="rect">
              <a:avLst/>
            </a:prstGeom>
            <a:grpFill/>
            <a:ln w="9525" algn="ctr">
              <a:noFill/>
              <a:miter lim="800000"/>
              <a:headEnd/>
              <a:tailEnd/>
            </a:ln>
          </p:spPr>
        </p:pic>
        <p:pic>
          <p:nvPicPr>
            <p:cNvPr id="17420" name="Picture 16"/>
            <p:cNvPicPr>
              <a:picLocks noChangeAspect="1" noChangeArrowheads="1"/>
            </p:cNvPicPr>
            <p:nvPr/>
          </p:nvPicPr>
          <p:blipFill>
            <a:blip r:embed="rId3" cstate="print"/>
            <a:srcRect t="18706" r="53482" b="73669"/>
            <a:stretch>
              <a:fillRect/>
            </a:stretch>
          </p:blipFill>
          <p:spPr bwMode="auto">
            <a:xfrm>
              <a:off x="-1248" y="1570"/>
              <a:ext cx="2722" cy="318"/>
            </a:xfrm>
            <a:prstGeom prst="rect">
              <a:avLst/>
            </a:prstGeom>
            <a:grpFill/>
            <a:ln w="9525" algn="ctr">
              <a:noFill/>
              <a:miter lim="800000"/>
              <a:headEnd/>
              <a:tailEnd/>
            </a:ln>
          </p:spPr>
        </p:pic>
      </p:grpSp>
      <p:pic>
        <p:nvPicPr>
          <p:cNvPr id="180229" name="Picture 5"/>
          <p:cNvPicPr>
            <a:picLocks noChangeAspect="1" noChangeArrowheads="1"/>
          </p:cNvPicPr>
          <p:nvPr/>
        </p:nvPicPr>
        <p:blipFill>
          <a:blip r:embed="rId4" cstate="print"/>
          <a:srcRect l="3647" t="31747" r="32739" b="48410"/>
          <a:stretch>
            <a:fillRect/>
          </a:stretch>
        </p:blipFill>
        <p:spPr bwMode="auto">
          <a:xfrm rot="-438327">
            <a:off x="509588" y="2082143"/>
            <a:ext cx="5795962" cy="1654175"/>
          </a:xfrm>
          <a:prstGeom prst="rect">
            <a:avLst/>
          </a:prstGeom>
          <a:noFill/>
          <a:ln w="9525" algn="ctr">
            <a:noFill/>
            <a:miter lim="800000"/>
            <a:headEnd/>
            <a:tailEnd/>
          </a:ln>
        </p:spPr>
      </p:pic>
      <p:pic>
        <p:nvPicPr>
          <p:cNvPr id="180238" name="Picture 14"/>
          <p:cNvPicPr>
            <a:picLocks noChangeAspect="1" noChangeArrowheads="1"/>
          </p:cNvPicPr>
          <p:nvPr/>
        </p:nvPicPr>
        <p:blipFill>
          <a:blip r:embed="rId5" cstate="print"/>
          <a:srcRect t="35243" r="34489" b="35243"/>
          <a:stretch>
            <a:fillRect/>
          </a:stretch>
        </p:blipFill>
        <p:spPr bwMode="auto">
          <a:xfrm rot="1033748">
            <a:off x="1116351" y="3157574"/>
            <a:ext cx="6389688" cy="2159000"/>
          </a:xfrm>
          <a:prstGeom prst="rect">
            <a:avLst/>
          </a:prstGeom>
          <a:noFill/>
          <a:ln w="9525" algn="ctr">
            <a:noFill/>
            <a:miter lim="800000"/>
            <a:headEnd/>
            <a:tailEnd/>
          </a:ln>
        </p:spPr>
      </p:pic>
      <p:pic>
        <p:nvPicPr>
          <p:cNvPr id="16400" name="Picture 16"/>
          <p:cNvPicPr>
            <a:picLocks noChangeAspect="1" noChangeArrowheads="1"/>
          </p:cNvPicPr>
          <p:nvPr/>
        </p:nvPicPr>
        <p:blipFill>
          <a:blip r:embed="rId6" cstate="print"/>
          <a:srcRect l="16949" r="18645"/>
          <a:stretch>
            <a:fillRect/>
          </a:stretch>
        </p:blipFill>
        <p:spPr bwMode="auto">
          <a:xfrm>
            <a:off x="4922728" y="1238872"/>
            <a:ext cx="2928937" cy="4548188"/>
          </a:xfrm>
          <a:prstGeom prst="rect">
            <a:avLst/>
          </a:prstGeom>
          <a:noFill/>
          <a:ln w="9525" algn="ctr">
            <a:noFill/>
            <a:miter lim="800000"/>
            <a:headEnd/>
            <a:tailEnd/>
          </a:ln>
        </p:spPr>
      </p:pic>
      <p:sp>
        <p:nvSpPr>
          <p:cNvPr id="17" name="TextBox 16"/>
          <p:cNvSpPr txBox="1">
            <a:spLocks noChangeArrowheads="1"/>
          </p:cNvSpPr>
          <p:nvPr/>
        </p:nvSpPr>
        <p:spPr bwMode="auto">
          <a:xfrm>
            <a:off x="1021236" y="4816278"/>
            <a:ext cx="2643188" cy="246062"/>
          </a:xfrm>
          <a:prstGeom prst="rect">
            <a:avLst/>
          </a:prstGeom>
          <a:noFill/>
          <a:ln w="9525">
            <a:noFill/>
            <a:miter lim="800000"/>
            <a:headEnd/>
            <a:tailEnd/>
          </a:ln>
        </p:spPr>
        <p:txBody>
          <a:bodyPr>
            <a:spAutoFit/>
          </a:bodyPr>
          <a:lstStyle/>
          <a:p>
            <a:pPr eaLnBrk="0" hangingPunct="0">
              <a:spcBef>
                <a:spcPct val="20000"/>
              </a:spcBef>
            </a:pPr>
            <a:r>
              <a:rPr lang="en-GB" sz="1000" dirty="0">
                <a:solidFill>
                  <a:schemeClr val="tx1"/>
                </a:solidFill>
              </a:rPr>
              <a:t>From Amazon.co.uk ©  2007 Amazon.co.uk</a:t>
            </a:r>
          </a:p>
        </p:txBody>
      </p:sp>
      <p:pic>
        <p:nvPicPr>
          <p:cNvPr id="16399" name="Picture 15"/>
          <p:cNvPicPr>
            <a:picLocks noChangeAspect="1" noChangeArrowheads="1"/>
          </p:cNvPicPr>
          <p:nvPr/>
        </p:nvPicPr>
        <p:blipFill>
          <a:blip r:embed="rId7" cstate="print"/>
          <a:srcRect/>
          <a:stretch>
            <a:fillRect/>
          </a:stretch>
        </p:blipFill>
        <p:spPr bwMode="auto">
          <a:xfrm>
            <a:off x="939969" y="2204417"/>
            <a:ext cx="3436938" cy="2571750"/>
          </a:xfrm>
          <a:prstGeom prst="rect">
            <a:avLst/>
          </a:prstGeom>
          <a:noFill/>
          <a:ln w="9525" algn="ctr">
            <a:noFill/>
            <a:miter lim="800000"/>
            <a:headEnd/>
            <a:tailEnd/>
          </a:ln>
        </p:spPr>
      </p:pic>
      <p:sp>
        <p:nvSpPr>
          <p:cNvPr id="18" name="TextBox 17"/>
          <p:cNvSpPr txBox="1">
            <a:spLocks noChangeArrowheads="1"/>
          </p:cNvSpPr>
          <p:nvPr/>
        </p:nvSpPr>
        <p:spPr bwMode="auto">
          <a:xfrm>
            <a:off x="4893469" y="5854209"/>
            <a:ext cx="3643312" cy="246062"/>
          </a:xfrm>
          <a:prstGeom prst="rect">
            <a:avLst/>
          </a:prstGeom>
          <a:noFill/>
          <a:ln w="9525">
            <a:noFill/>
            <a:miter lim="800000"/>
            <a:headEnd/>
            <a:tailEnd/>
          </a:ln>
        </p:spPr>
        <p:txBody>
          <a:bodyPr>
            <a:spAutoFit/>
          </a:bodyPr>
          <a:lstStyle/>
          <a:p>
            <a:pPr eaLnBrk="0" hangingPunct="0">
              <a:spcBef>
                <a:spcPct val="20000"/>
              </a:spcBef>
            </a:pPr>
            <a:r>
              <a:rPr lang="en-GB" sz="1000" dirty="0">
                <a:solidFill>
                  <a:schemeClr val="tx1"/>
                </a:solidFill>
              </a:rPr>
              <a:t>From The Independent ©  2008 Independent.co.uk</a:t>
            </a:r>
          </a:p>
        </p:txBody>
      </p:sp>
      <p:pic>
        <p:nvPicPr>
          <p:cNvPr id="13" name="Picture 12"/>
          <p:cNvPicPr>
            <a:picLocks noChangeAspect="1" noChangeArrowheads="1"/>
          </p:cNvPicPr>
          <p:nvPr/>
        </p:nvPicPr>
        <p:blipFill>
          <a:blip r:embed="rId8" cstate="print"/>
          <a:srcRect l="16434" t="22665" r="50563" b="6099"/>
          <a:stretch>
            <a:fillRect/>
          </a:stretch>
        </p:blipFill>
        <p:spPr bwMode="auto">
          <a:xfrm>
            <a:off x="2123728" y="1099646"/>
            <a:ext cx="4786312" cy="5000625"/>
          </a:xfrm>
          <a:prstGeom prst="rect">
            <a:avLst/>
          </a:prstGeom>
          <a:noFill/>
          <a:ln w="9525">
            <a:noFill/>
            <a:miter lim="800000"/>
            <a:headEnd/>
            <a:tailEnd/>
          </a:ln>
        </p:spPr>
      </p:pic>
      <p:sp>
        <p:nvSpPr>
          <p:cNvPr id="15" name="TextBox 14"/>
          <p:cNvSpPr txBox="1">
            <a:spLocks noChangeArrowheads="1"/>
          </p:cNvSpPr>
          <p:nvPr/>
        </p:nvSpPr>
        <p:spPr bwMode="auto">
          <a:xfrm>
            <a:off x="1500188" y="6072188"/>
            <a:ext cx="5214937" cy="430212"/>
          </a:xfrm>
          <a:prstGeom prst="rect">
            <a:avLst/>
          </a:prstGeom>
          <a:noFill/>
          <a:ln w="9525">
            <a:noFill/>
            <a:miter lim="800000"/>
            <a:headEnd/>
            <a:tailEnd/>
          </a:ln>
        </p:spPr>
        <p:txBody>
          <a:bodyPr>
            <a:spAutoFit/>
          </a:bodyPr>
          <a:lstStyle/>
          <a:p>
            <a:r>
              <a:rPr lang="en-GB" sz="1100">
                <a:hlinkClick r:id="rId9"/>
              </a:rPr>
              <a:t>http://www.guardian.co.uk/media/2011/sep/14/johann-hari-apologises-orwell-prize</a:t>
            </a:r>
            <a:r>
              <a:rPr lang="en-GB" sz="11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z="2800" smtClean="0"/>
              <a:t>GMC guidance - Medical students: professional values and fitness to practise</a:t>
            </a:r>
            <a:r>
              <a:rPr lang="en-GB" smtClean="0"/>
              <a:t/>
            </a:r>
            <a:br>
              <a:rPr lang="en-GB" smtClean="0"/>
            </a:br>
            <a:endParaRPr lang="en-GB" smtClean="0"/>
          </a:p>
        </p:txBody>
      </p:sp>
      <p:sp>
        <p:nvSpPr>
          <p:cNvPr id="28674" name="Content Placeholder 2"/>
          <p:cNvSpPr>
            <a:spLocks noGrp="1"/>
          </p:cNvSpPr>
          <p:nvPr>
            <p:ph idx="1"/>
          </p:nvPr>
        </p:nvSpPr>
        <p:spPr/>
        <p:txBody>
          <a:bodyPr/>
          <a:lstStyle/>
          <a:p>
            <a:r>
              <a:rPr lang="en-GB" sz="2400" b="1" smtClean="0"/>
              <a:t>Has a student behaved dishonestly, fraudulently, or in a way designed to mislead or harm others?</a:t>
            </a:r>
            <a:r>
              <a:rPr lang="en-GB" sz="2400" smtClean="0"/>
              <a:t/>
            </a:r>
            <a:br>
              <a:rPr lang="en-GB" sz="2400" smtClean="0"/>
            </a:br>
            <a:r>
              <a:rPr lang="en-GB" sz="2400" smtClean="0"/>
              <a:t>The medical school should take action if a student’s behaviour is such that trust in the medical profession might be undermined. This might include plagiarism, cheating, dishonesty in reports and logbooks, forging the signature of a supervisor, or failing to comply with the regulations of the medical school, university, hospital or other organisation.</a:t>
            </a:r>
          </a:p>
        </p:txBody>
      </p:sp>
      <p:sp>
        <p:nvSpPr>
          <p:cNvPr id="28675" name="Oval 3"/>
          <p:cNvSpPr>
            <a:spLocks noChangeArrowheads="1"/>
          </p:cNvSpPr>
          <p:nvPr/>
        </p:nvSpPr>
        <p:spPr bwMode="auto">
          <a:xfrm>
            <a:off x="6357938" y="3714750"/>
            <a:ext cx="1928812" cy="500063"/>
          </a:xfrm>
          <a:prstGeom prst="ellipse">
            <a:avLst/>
          </a:prstGeom>
          <a:noFill/>
          <a:ln w="9525" algn="ctr">
            <a:noFill/>
            <a:round/>
            <a:headEnd/>
            <a:tailEnd/>
          </a:ln>
        </p:spPr>
        <p:txBody>
          <a:bodyPr/>
          <a:lstStyle/>
          <a:p>
            <a:pPr eaLnBrk="0" hangingPunct="0">
              <a:spcBef>
                <a:spcPct val="20000"/>
              </a:spcBef>
            </a:pPr>
            <a:endParaRPr lang="en-GB"/>
          </a:p>
        </p:txBody>
      </p:sp>
      <p:sp>
        <p:nvSpPr>
          <p:cNvPr id="28676" name="Oval 4"/>
          <p:cNvSpPr>
            <a:spLocks noChangeArrowheads="1"/>
          </p:cNvSpPr>
          <p:nvPr/>
        </p:nvSpPr>
        <p:spPr bwMode="auto">
          <a:xfrm>
            <a:off x="6715125" y="3929063"/>
            <a:ext cx="1571625" cy="571500"/>
          </a:xfrm>
          <a:prstGeom prst="ellipse">
            <a:avLst/>
          </a:prstGeom>
          <a:noFill/>
          <a:ln w="38100" algn="ctr">
            <a:solidFill>
              <a:srgbClr val="FF0000"/>
            </a:solidFill>
            <a:round/>
            <a:headEnd/>
            <a:tailEnd/>
          </a:ln>
        </p:spPr>
        <p:txBody>
          <a:bodyPr/>
          <a:lstStyle/>
          <a:p>
            <a:pPr eaLnBrk="0" hangingPunct="0">
              <a:spcBef>
                <a:spcPct val="20000"/>
              </a:spcBef>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cstate="print"/>
          <a:srcRect/>
          <a:stretch>
            <a:fillRect/>
          </a:stretch>
        </p:blipFill>
        <p:spPr bwMode="auto">
          <a:xfrm>
            <a:off x="1928813" y="2500313"/>
            <a:ext cx="5221287" cy="2822575"/>
          </a:xfrm>
          <a:prstGeom prst="rect">
            <a:avLst/>
          </a:prstGeom>
          <a:noFill/>
          <a:ln w="9525" algn="ctr">
            <a:solidFill>
              <a:schemeClr val="tx1"/>
            </a:solidFill>
            <a:miter lim="800000"/>
            <a:headEnd/>
            <a:tailEnd/>
          </a:ln>
        </p:spPr>
      </p:pic>
      <p:sp>
        <p:nvSpPr>
          <p:cNvPr id="30722" name="Rectangle 2"/>
          <p:cNvSpPr>
            <a:spLocks noGrp="1" noChangeArrowheads="1"/>
          </p:cNvSpPr>
          <p:nvPr>
            <p:ph type="title"/>
          </p:nvPr>
        </p:nvSpPr>
        <p:spPr>
          <a:xfrm>
            <a:off x="500063" y="1082675"/>
            <a:ext cx="8429625" cy="1143000"/>
          </a:xfrm>
        </p:spPr>
        <p:txBody>
          <a:bodyPr/>
          <a:lstStyle/>
          <a:p>
            <a:r>
              <a:rPr lang="en-GB" sz="3600" smtClean="0"/>
              <a:t>How does Imperial detect plagiarism?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Years 1 &amp; 2 first instance of minor plagiarism</a:t>
            </a:r>
            <a:endParaRPr lang="en-GB" dirty="0"/>
          </a:p>
        </p:txBody>
      </p:sp>
      <p:sp>
        <p:nvSpPr>
          <p:cNvPr id="3" name="Content Placeholder 2"/>
          <p:cNvSpPr>
            <a:spLocks noGrp="1"/>
          </p:cNvSpPr>
          <p:nvPr>
            <p:ph idx="1"/>
          </p:nvPr>
        </p:nvSpPr>
        <p:spPr/>
        <p:txBody>
          <a:bodyPr/>
          <a:lstStyle/>
          <a:p>
            <a:endParaRPr lang="en-GB" dirty="0" smtClean="0"/>
          </a:p>
          <a:p>
            <a:r>
              <a:rPr lang="en-GB" dirty="0" smtClean="0"/>
              <a:t>Reprimand </a:t>
            </a:r>
          </a:p>
          <a:p>
            <a:r>
              <a:rPr lang="en-GB" dirty="0" smtClean="0"/>
              <a:t>Note on records </a:t>
            </a:r>
          </a:p>
          <a:p>
            <a:r>
              <a:rPr lang="en-GB" dirty="0" smtClean="0"/>
              <a:t>50% reduction of marks </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7722</TotalTime>
  <Words>3765</Words>
  <Application>Microsoft Office PowerPoint</Application>
  <PresentationFormat>On-screen Show (4:3)</PresentationFormat>
  <Paragraphs>370</Paragraphs>
  <Slides>43</Slides>
  <Notes>38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1_Blank Presentation</vt:lpstr>
      <vt:lpstr>      </vt:lpstr>
      <vt:lpstr>What we have covered so far:</vt:lpstr>
      <vt:lpstr>Today’s session</vt:lpstr>
      <vt:lpstr>Plagiarism – what is it?</vt:lpstr>
      <vt:lpstr>Plagiarism</vt:lpstr>
      <vt:lpstr>Plagiarism – Real life examples</vt:lpstr>
      <vt:lpstr>GMC guidance - Medical students: professional values and fitness to practise </vt:lpstr>
      <vt:lpstr>How does Imperial detect plagiarism?</vt:lpstr>
      <vt:lpstr>Years 1 &amp; 2 first instance of minor plagiarism</vt:lpstr>
      <vt:lpstr>2nd minor plagiarism, major plagiarism.  Penalty can include:</vt:lpstr>
      <vt:lpstr>How to spot plagiarism</vt:lpstr>
      <vt:lpstr>How to spot plagiarism</vt:lpstr>
      <vt:lpstr>Self plagiarism</vt:lpstr>
      <vt:lpstr>You can avoid plagiarism by:</vt:lpstr>
      <vt:lpstr>Paraphrasing – what is it? </vt:lpstr>
      <vt:lpstr>Quoting</vt:lpstr>
      <vt:lpstr>Summary – don’t forget</vt:lpstr>
      <vt:lpstr>Citing and Referencing</vt:lpstr>
      <vt:lpstr>Why to cite</vt:lpstr>
      <vt:lpstr>How to cite - quotes</vt:lpstr>
      <vt:lpstr>How to cite - paraphrasing</vt:lpstr>
      <vt:lpstr>Citing more than one author</vt:lpstr>
      <vt:lpstr>Help</vt:lpstr>
      <vt:lpstr>What all this is about</vt:lpstr>
      <vt:lpstr>Why referencing</vt:lpstr>
      <vt:lpstr>How to reference – the bits you need</vt:lpstr>
      <vt:lpstr>How to reference – different styles</vt:lpstr>
      <vt:lpstr>How to reference – examples in Vancouver I</vt:lpstr>
      <vt:lpstr>How to reference – examples in Vancouver II</vt:lpstr>
      <vt:lpstr>PowerPoint Presentation</vt:lpstr>
      <vt:lpstr>PowerPoint Presentation</vt:lpstr>
      <vt:lpstr>Try it...</vt:lpstr>
      <vt:lpstr>Try it... </vt:lpstr>
      <vt:lpstr>Try it... </vt:lpstr>
      <vt:lpstr>Try it... </vt:lpstr>
      <vt:lpstr>Finding a reference – missing bits I</vt:lpstr>
      <vt:lpstr>Finding a reference – missing bits II</vt:lpstr>
      <vt:lpstr>Finding a reference – missing bits III</vt:lpstr>
      <vt:lpstr>Finding a reference – missing bits III</vt:lpstr>
      <vt:lpstr>PowerPoint Presentation</vt:lpstr>
      <vt:lpstr>Plagiarism quiz</vt:lpstr>
      <vt:lpstr>What we’ve covered today</vt:lpstr>
      <vt:lpstr>Please complete the evaluation form</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619</cp:revision>
  <dcterms:created xsi:type="dcterms:W3CDTF">2003-01-06T14:21:41Z</dcterms:created>
  <dcterms:modified xsi:type="dcterms:W3CDTF">2012-11-15T16:12:06Z</dcterms:modified>
</cp:coreProperties>
</file>