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1"/>
  </p:notesMasterIdLst>
  <p:handoutMasterIdLst>
    <p:handoutMasterId r:id="rId22"/>
  </p:handoutMasterIdLst>
  <p:sldIdLst>
    <p:sldId id="260" r:id="rId2"/>
    <p:sldId id="361" r:id="rId3"/>
    <p:sldId id="362" r:id="rId4"/>
    <p:sldId id="364" r:id="rId5"/>
    <p:sldId id="365" r:id="rId6"/>
    <p:sldId id="367" r:id="rId7"/>
    <p:sldId id="349" r:id="rId8"/>
    <p:sldId id="371" r:id="rId9"/>
    <p:sldId id="336" r:id="rId10"/>
    <p:sldId id="335" r:id="rId11"/>
    <p:sldId id="263" r:id="rId12"/>
    <p:sldId id="360" r:id="rId13"/>
    <p:sldId id="357" r:id="rId14"/>
    <p:sldId id="338" r:id="rId15"/>
    <p:sldId id="363" r:id="rId16"/>
    <p:sldId id="372" r:id="rId17"/>
    <p:sldId id="366" r:id="rId18"/>
    <p:sldId id="373" r:id="rId19"/>
    <p:sldId id="358" r:id="rId20"/>
  </p:sldIdLst>
  <p:sldSz cx="9144000" cy="6858000" type="screen4x3"/>
  <p:notesSz cx="6669088" cy="9928225"/>
  <p:defaultTextStyle>
    <a:defPPr>
      <a:defRPr lang="en-US"/>
    </a:defPPr>
    <a:lvl1pPr algn="l" rtl="0" eaLnBrk="0" fontAlgn="base" hangingPunct="0">
      <a:spcBef>
        <a:spcPct val="20000"/>
      </a:spcBef>
      <a:spcAft>
        <a:spcPct val="0"/>
      </a:spcAft>
      <a:defRPr kern="1200">
        <a:solidFill>
          <a:srgbClr val="FE9914"/>
        </a:solidFill>
        <a:latin typeface="Arial" charset="0"/>
        <a:ea typeface="+mn-ea"/>
        <a:cs typeface="+mn-cs"/>
      </a:defRPr>
    </a:lvl1pPr>
    <a:lvl2pPr marL="457200" algn="l" rtl="0" eaLnBrk="0" fontAlgn="base" hangingPunct="0">
      <a:spcBef>
        <a:spcPct val="20000"/>
      </a:spcBef>
      <a:spcAft>
        <a:spcPct val="0"/>
      </a:spcAft>
      <a:defRPr kern="1200">
        <a:solidFill>
          <a:srgbClr val="FE9914"/>
        </a:solidFill>
        <a:latin typeface="Arial" charset="0"/>
        <a:ea typeface="+mn-ea"/>
        <a:cs typeface="+mn-cs"/>
      </a:defRPr>
    </a:lvl2pPr>
    <a:lvl3pPr marL="914400" algn="l" rtl="0" eaLnBrk="0" fontAlgn="base" hangingPunct="0">
      <a:spcBef>
        <a:spcPct val="20000"/>
      </a:spcBef>
      <a:spcAft>
        <a:spcPct val="0"/>
      </a:spcAft>
      <a:defRPr kern="1200">
        <a:solidFill>
          <a:srgbClr val="FE9914"/>
        </a:solidFill>
        <a:latin typeface="Arial" charset="0"/>
        <a:ea typeface="+mn-ea"/>
        <a:cs typeface="+mn-cs"/>
      </a:defRPr>
    </a:lvl3pPr>
    <a:lvl4pPr marL="1371600" algn="l" rtl="0" eaLnBrk="0" fontAlgn="base" hangingPunct="0">
      <a:spcBef>
        <a:spcPct val="20000"/>
      </a:spcBef>
      <a:spcAft>
        <a:spcPct val="0"/>
      </a:spcAft>
      <a:defRPr kern="1200">
        <a:solidFill>
          <a:srgbClr val="FE9914"/>
        </a:solidFill>
        <a:latin typeface="Arial" charset="0"/>
        <a:ea typeface="+mn-ea"/>
        <a:cs typeface="+mn-cs"/>
      </a:defRPr>
    </a:lvl4pPr>
    <a:lvl5pPr marL="1828800" algn="l" rtl="0" eaLnBrk="0" fontAlgn="base" hangingPunct="0">
      <a:spcBef>
        <a:spcPct val="20000"/>
      </a:spcBef>
      <a:spcAft>
        <a:spcPct val="0"/>
      </a:spcAft>
      <a:defRPr kern="1200">
        <a:solidFill>
          <a:srgbClr val="FE9914"/>
        </a:solidFill>
        <a:latin typeface="Arial" charset="0"/>
        <a:ea typeface="+mn-ea"/>
        <a:cs typeface="+mn-cs"/>
      </a:defRPr>
    </a:lvl5pPr>
    <a:lvl6pPr marL="2286000" algn="l" defTabSz="914400" rtl="0" eaLnBrk="1" latinLnBrk="0" hangingPunct="1">
      <a:defRPr kern="1200">
        <a:solidFill>
          <a:srgbClr val="FE9914"/>
        </a:solidFill>
        <a:latin typeface="Arial" charset="0"/>
        <a:ea typeface="+mn-ea"/>
        <a:cs typeface="+mn-cs"/>
      </a:defRPr>
    </a:lvl6pPr>
    <a:lvl7pPr marL="2743200" algn="l" defTabSz="914400" rtl="0" eaLnBrk="1" latinLnBrk="0" hangingPunct="1">
      <a:defRPr kern="1200">
        <a:solidFill>
          <a:srgbClr val="FE9914"/>
        </a:solidFill>
        <a:latin typeface="Arial" charset="0"/>
        <a:ea typeface="+mn-ea"/>
        <a:cs typeface="+mn-cs"/>
      </a:defRPr>
    </a:lvl7pPr>
    <a:lvl8pPr marL="3200400" algn="l" defTabSz="914400" rtl="0" eaLnBrk="1" latinLnBrk="0" hangingPunct="1">
      <a:defRPr kern="1200">
        <a:solidFill>
          <a:srgbClr val="FE9914"/>
        </a:solidFill>
        <a:latin typeface="Arial" charset="0"/>
        <a:ea typeface="+mn-ea"/>
        <a:cs typeface="+mn-cs"/>
      </a:defRPr>
    </a:lvl8pPr>
    <a:lvl9pPr marL="3657600" algn="l" defTabSz="914400" rtl="0" eaLnBrk="1" latinLnBrk="0" hangingPunct="1">
      <a:defRPr kern="1200">
        <a:solidFill>
          <a:srgbClr val="FE9914"/>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A6D1"/>
    <a:srgbClr val="9FA8D3"/>
    <a:srgbClr val="9BB0D7"/>
    <a:srgbClr val="96B9DC"/>
    <a:srgbClr val="99CCFF"/>
    <a:srgbClr val="1F289B"/>
    <a:srgbClr val="1D609D"/>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24" autoAdjust="0"/>
    <p:restoredTop sz="80616" autoAdjust="0"/>
  </p:normalViewPr>
  <p:slideViewPr>
    <p:cSldViewPr>
      <p:cViewPr>
        <p:scale>
          <a:sx n="50" d="100"/>
          <a:sy n="50" d="100"/>
        </p:scale>
        <p:origin x="-80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924" y="570"/>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890838" cy="496889"/>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defTabSz="906463">
              <a:defRPr sz="1200" smtClean="0"/>
            </a:lvl1pPr>
          </a:lstStyle>
          <a:p>
            <a:pPr>
              <a:defRPr/>
            </a:pPr>
            <a:endParaRPr lang="en-GB"/>
          </a:p>
        </p:txBody>
      </p:sp>
      <p:sp>
        <p:nvSpPr>
          <p:cNvPr id="111619" name="Rectangle 3"/>
          <p:cNvSpPr>
            <a:spLocks noGrp="1" noChangeArrowheads="1"/>
          </p:cNvSpPr>
          <p:nvPr>
            <p:ph type="dt" sz="quarter" idx="1"/>
          </p:nvPr>
        </p:nvSpPr>
        <p:spPr bwMode="auto">
          <a:xfrm>
            <a:off x="3778250" y="0"/>
            <a:ext cx="2890838" cy="496889"/>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lgn="r" defTabSz="906463">
              <a:defRPr sz="1200" smtClean="0"/>
            </a:lvl1pPr>
          </a:lstStyle>
          <a:p>
            <a:pPr>
              <a:defRPr/>
            </a:pPr>
            <a:endParaRPr lang="en-GB"/>
          </a:p>
        </p:txBody>
      </p:sp>
      <p:sp>
        <p:nvSpPr>
          <p:cNvPr id="111620" name="Rectangle 4"/>
          <p:cNvSpPr>
            <a:spLocks noGrp="1" noChangeArrowheads="1"/>
          </p:cNvSpPr>
          <p:nvPr>
            <p:ph type="ftr" sz="quarter" idx="2"/>
          </p:nvPr>
        </p:nvSpPr>
        <p:spPr bwMode="auto">
          <a:xfrm>
            <a:off x="0" y="9431336"/>
            <a:ext cx="2890838" cy="496889"/>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defTabSz="906463">
              <a:defRPr sz="1200" smtClean="0"/>
            </a:lvl1pPr>
          </a:lstStyle>
          <a:p>
            <a:pPr>
              <a:defRPr/>
            </a:pPr>
            <a:endParaRPr lang="en-GB"/>
          </a:p>
        </p:txBody>
      </p:sp>
      <p:sp>
        <p:nvSpPr>
          <p:cNvPr id="111621" name="Rectangle 5"/>
          <p:cNvSpPr>
            <a:spLocks noGrp="1" noChangeArrowheads="1"/>
          </p:cNvSpPr>
          <p:nvPr>
            <p:ph type="sldNum" sz="quarter" idx="3"/>
          </p:nvPr>
        </p:nvSpPr>
        <p:spPr bwMode="auto">
          <a:xfrm>
            <a:off x="3778250" y="9431336"/>
            <a:ext cx="2890838" cy="496889"/>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algn="r" defTabSz="906463">
              <a:defRPr sz="1200" smtClean="0"/>
            </a:lvl1pPr>
          </a:lstStyle>
          <a:p>
            <a:pPr>
              <a:defRPr/>
            </a:pPr>
            <a:fld id="{9E2E61AA-DEAD-439A-82C2-CB96B993892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0838" cy="496889"/>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defTabSz="906463">
              <a:spcBef>
                <a:spcPct val="0"/>
              </a:spcBef>
              <a:defRPr sz="1200" smtClean="0">
                <a:solidFill>
                  <a:schemeClr val="tx1"/>
                </a:solidFill>
                <a:latin typeface="Times" pitchFamily="18" charset="0"/>
              </a:defRPr>
            </a:lvl1pPr>
          </a:lstStyle>
          <a:p>
            <a:pPr>
              <a:defRPr/>
            </a:pPr>
            <a:endParaRPr lang="en-GB" altLang="en-GB"/>
          </a:p>
        </p:txBody>
      </p:sp>
      <p:sp>
        <p:nvSpPr>
          <p:cNvPr id="4099" name="Rectangle 3"/>
          <p:cNvSpPr>
            <a:spLocks noGrp="1" noChangeArrowheads="1"/>
          </p:cNvSpPr>
          <p:nvPr>
            <p:ph type="dt" idx="1"/>
          </p:nvPr>
        </p:nvSpPr>
        <p:spPr bwMode="auto">
          <a:xfrm>
            <a:off x="3778250" y="0"/>
            <a:ext cx="2890838" cy="496889"/>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lgn="r" defTabSz="906463">
              <a:spcBef>
                <a:spcPct val="0"/>
              </a:spcBef>
              <a:defRPr sz="1200" smtClean="0">
                <a:solidFill>
                  <a:schemeClr val="tx1"/>
                </a:solidFill>
                <a:latin typeface="Times" pitchFamily="18" charset="0"/>
              </a:defRPr>
            </a:lvl1pPr>
          </a:lstStyle>
          <a:p>
            <a:pPr>
              <a:defRPr/>
            </a:pPr>
            <a:endParaRPr lang="en-GB" altLang="en-GB"/>
          </a:p>
        </p:txBody>
      </p:sp>
      <p:sp>
        <p:nvSpPr>
          <p:cNvPr id="25604" name="Rectangle 4"/>
          <p:cNvSpPr>
            <a:spLocks noGrp="1" noRot="1" noChangeAspect="1" noChangeArrowheads="1" noTextEdit="1"/>
          </p:cNvSpPr>
          <p:nvPr>
            <p:ph type="sldImg" idx="2"/>
          </p:nvPr>
        </p:nvSpPr>
        <p:spPr bwMode="auto">
          <a:xfrm>
            <a:off x="855663" y="746125"/>
            <a:ext cx="4959350" cy="37211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90588" y="4715669"/>
            <a:ext cx="4887912" cy="4467223"/>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4102" name="Rectangle 6"/>
          <p:cNvSpPr>
            <a:spLocks noGrp="1" noChangeArrowheads="1"/>
          </p:cNvSpPr>
          <p:nvPr>
            <p:ph type="ftr" sz="quarter" idx="4"/>
          </p:nvPr>
        </p:nvSpPr>
        <p:spPr bwMode="auto">
          <a:xfrm>
            <a:off x="0" y="9431336"/>
            <a:ext cx="2890838" cy="496889"/>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defTabSz="906463">
              <a:spcBef>
                <a:spcPct val="0"/>
              </a:spcBef>
              <a:defRPr sz="1200" smtClean="0">
                <a:solidFill>
                  <a:schemeClr val="tx1"/>
                </a:solidFill>
                <a:latin typeface="Times" pitchFamily="18" charset="0"/>
              </a:defRPr>
            </a:lvl1pPr>
          </a:lstStyle>
          <a:p>
            <a:pPr>
              <a:defRPr/>
            </a:pPr>
            <a:endParaRPr lang="en-GB" altLang="en-GB"/>
          </a:p>
        </p:txBody>
      </p:sp>
      <p:sp>
        <p:nvSpPr>
          <p:cNvPr id="4103" name="Rectangle 7"/>
          <p:cNvSpPr>
            <a:spLocks noGrp="1" noChangeArrowheads="1"/>
          </p:cNvSpPr>
          <p:nvPr>
            <p:ph type="sldNum" sz="quarter" idx="5"/>
          </p:nvPr>
        </p:nvSpPr>
        <p:spPr bwMode="auto">
          <a:xfrm>
            <a:off x="3778250" y="9431336"/>
            <a:ext cx="2890838" cy="496889"/>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algn="r" defTabSz="906463">
              <a:spcBef>
                <a:spcPct val="0"/>
              </a:spcBef>
              <a:defRPr sz="1200" smtClean="0">
                <a:solidFill>
                  <a:schemeClr val="tx1"/>
                </a:solidFill>
                <a:latin typeface="Times" pitchFamily="18" charset="0"/>
              </a:defRPr>
            </a:lvl1pPr>
          </a:lstStyle>
          <a:p>
            <a:pPr>
              <a:defRPr/>
            </a:pPr>
            <a:fld id="{DF816A70-9526-4278-8DC3-13AFBA1F929C}" type="slidenum">
              <a:rPr lang="en-GB" altLang="en-GB"/>
              <a:pPr>
                <a:defRPr/>
              </a:pPr>
              <a:t>‹#›</a:t>
            </a:fld>
            <a:endParaRPr lang="en-GB" alt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2F23374-879D-4391-AAEA-612C323E983C}" type="slidenum">
              <a:rPr lang="en-GB" altLang="en-GB"/>
              <a:pPr/>
              <a:t>1</a:t>
            </a:fld>
            <a:endParaRPr lang="en-GB" altLang="en-GB"/>
          </a:p>
        </p:txBody>
      </p:sp>
      <p:sp>
        <p:nvSpPr>
          <p:cNvPr id="26627" name="Rectangle 2"/>
          <p:cNvSpPr>
            <a:spLocks noGrp="1" noRot="1" noChangeAspect="1" noChangeArrowheads="1" noTextEdit="1"/>
          </p:cNvSpPr>
          <p:nvPr>
            <p:ph type="sldImg"/>
          </p:nvPr>
        </p:nvSpPr>
        <p:spPr>
          <a:xfrm>
            <a:off x="858838" y="747713"/>
            <a:ext cx="4957762" cy="3719512"/>
          </a:xfrm>
          <a:ln/>
        </p:spPr>
      </p:sp>
      <p:sp>
        <p:nvSpPr>
          <p:cNvPr id="26628" name="Rectangle 3"/>
          <p:cNvSpPr>
            <a:spLocks noGrp="1" noChangeArrowheads="1"/>
          </p:cNvSpPr>
          <p:nvPr>
            <p:ph type="body" idx="1"/>
          </p:nvPr>
        </p:nvSpPr>
        <p:spPr>
          <a:xfrm>
            <a:off x="889000" y="4715668"/>
            <a:ext cx="4891088" cy="4465631"/>
          </a:xfrm>
          <a:noFill/>
          <a:ln/>
        </p:spPr>
        <p:txBody>
          <a:bodyPr/>
          <a:lstStyle/>
          <a:p>
            <a:endParaRPr lang="en-GB" b="1" smtClean="0"/>
          </a:p>
          <a:p>
            <a:endParaRPr lang="en-GB"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717B209-B82A-4DEA-A699-E897B8E433EC}" type="slidenum">
              <a:rPr lang="en-GB" altLang="en-GB"/>
              <a:pPr/>
              <a:t>11</a:t>
            </a:fld>
            <a:endParaRPr lang="en-GB" altLang="en-GB"/>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dirty="0" smtClean="0"/>
              <a:t>Because this particular book is so heavy, it will probably not have been taken out and you should be able to find it in the library.  However, if all copies at your location were on loan you could place a hold to reserve a copy when it comes back. When the book becomes available, the library will email you.</a:t>
            </a:r>
          </a:p>
          <a:p>
            <a:endParaRPr lang="en-US" dirty="0" smtClean="0"/>
          </a:p>
          <a:p>
            <a:r>
              <a:rPr lang="en-US" dirty="0" smtClean="0"/>
              <a:t>We also have a core text copy of all the books on your reading lists so if all the normal lending copies are on loan the core text copy is available from the issue desk for overnight loan. </a:t>
            </a:r>
          </a:p>
          <a:p>
            <a:endParaRPr lang="en-US" dirty="0" smtClean="0"/>
          </a:p>
          <a:p>
            <a:endParaRPr lang="en-US" sz="1400" dirty="0" smtClean="0"/>
          </a:p>
          <a:p>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Library resources can also be accessed from home by either</a:t>
            </a:r>
            <a:r>
              <a:rPr lang="en-GB" baseline="0" dirty="0" smtClean="0"/>
              <a:t> logging into the website, or by connecting to the virtual private network which allows you to connect to you Imperial account from home and thus means you don’t have to keep logging in each time. You can find details on how to set this up by going to the ICT website.  - However, not working in a nice quiet Library environment does make one more open to distraction!</a:t>
            </a:r>
            <a:endParaRPr lang="en-GB" dirty="0"/>
          </a:p>
        </p:txBody>
      </p:sp>
      <p:sp>
        <p:nvSpPr>
          <p:cNvPr id="4" name="Slide Number Placeholder 3"/>
          <p:cNvSpPr>
            <a:spLocks noGrp="1"/>
          </p:cNvSpPr>
          <p:nvPr>
            <p:ph type="sldNum" sz="quarter" idx="10"/>
          </p:nvPr>
        </p:nvSpPr>
        <p:spPr/>
        <p:txBody>
          <a:bodyPr/>
          <a:lstStyle/>
          <a:p>
            <a:pPr>
              <a:defRPr/>
            </a:pPr>
            <a:fld id="{DF816A70-9526-4278-8DC3-13AFBA1F929C}" type="slidenum">
              <a:rPr lang="en-GB" altLang="en-GB" smtClean="0"/>
              <a:pPr>
                <a:defRPr/>
              </a:pPr>
              <a:t>12</a:t>
            </a:fld>
            <a:endParaRPr lang="en-GB" alt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319B36C-2F57-449D-82DE-18615F6D40B9}" type="slidenum">
              <a:rPr lang="en-GB" altLang="en-GB"/>
              <a:pPr/>
              <a:t>13</a:t>
            </a:fld>
            <a:endParaRPr lang="en-GB" altLang="en-GB"/>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GB" smtClean="0"/>
              <a:t>Once you’ve found your journal article you’ll need to print it (or photocopy it if it’s on paper). The library provides a photocopying, printing and scanning service, which you can access at any of our libraries. To use this service you’ll need your College ID card, we charge 3p per B&amp;W A4 page for photocopying and printing and scanning is free. The ICT department will automatically  provide you with a printing account which you can top-up by adding credit to your ID card at any of our libraries or online.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FEF140F-D863-4C2C-9442-27B3D6112918}" type="slidenum">
              <a:rPr lang="en-GB" altLang="en-GB"/>
              <a:pPr/>
              <a:t>14</a:t>
            </a:fld>
            <a:endParaRPr lang="en-GB" altLang="en-GB"/>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GB" smtClean="0"/>
              <a:t>Last year’s students put up with months of building works so that you, this year’s students, could benefit from a new and improved ground floor.  There’s now a learning café (seen in this picture) where you can talk and use your laptop and think tanks for group work with big screens.  There are group study rooms which can be used to practice presentations.  The fourth floor where the medical books are located is a quiet study area.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778250" y="9431336"/>
            <a:ext cx="2890838" cy="496889"/>
          </a:xfrm>
          <a:prstGeom prst="rect">
            <a:avLst/>
          </a:prstGeom>
          <a:noFill/>
          <a:ln w="9525">
            <a:noFill/>
            <a:miter lim="800000"/>
            <a:headEnd/>
            <a:tailEnd/>
          </a:ln>
        </p:spPr>
        <p:txBody>
          <a:bodyPr lIns="90654" tIns="45327" rIns="90654" bIns="45327" anchor="b"/>
          <a:lstStyle/>
          <a:p>
            <a:pPr algn="r" defTabSz="906463">
              <a:spcBef>
                <a:spcPct val="0"/>
              </a:spcBef>
            </a:pPr>
            <a:fld id="{60EFFB4B-B4DF-48C7-B50C-77945A5F0831}" type="slidenum">
              <a:rPr lang="en-GB" altLang="en-GB" sz="1200">
                <a:solidFill>
                  <a:schemeClr val="tx1"/>
                </a:solidFill>
                <a:latin typeface="Times" pitchFamily="18" charset="0"/>
              </a:rPr>
              <a:pPr algn="r" defTabSz="906463">
                <a:spcBef>
                  <a:spcPct val="0"/>
                </a:spcBef>
              </a:pPr>
              <a:t>15</a:t>
            </a:fld>
            <a:endParaRPr lang="en-GB" altLang="en-GB" sz="1200">
              <a:solidFill>
                <a:schemeClr val="tx1"/>
              </a:solidFill>
              <a:latin typeface="Times"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778250" y="9431336"/>
            <a:ext cx="2890838" cy="496889"/>
          </a:xfrm>
          <a:prstGeom prst="rect">
            <a:avLst/>
          </a:prstGeom>
          <a:noFill/>
          <a:ln w="9525">
            <a:noFill/>
            <a:miter lim="800000"/>
            <a:headEnd/>
            <a:tailEnd/>
          </a:ln>
        </p:spPr>
        <p:txBody>
          <a:bodyPr lIns="90654" tIns="45327" rIns="90654" bIns="45327" anchor="b"/>
          <a:lstStyle/>
          <a:p>
            <a:pPr algn="r" defTabSz="906463">
              <a:spcBef>
                <a:spcPct val="0"/>
              </a:spcBef>
            </a:pPr>
            <a:fld id="{79D18454-02A0-4979-96F3-E10AA7F832DA}" type="slidenum">
              <a:rPr lang="en-GB" altLang="en-GB" sz="1200">
                <a:solidFill>
                  <a:schemeClr val="tx1"/>
                </a:solidFill>
                <a:latin typeface="Times" pitchFamily="18" charset="0"/>
              </a:rPr>
              <a:pPr algn="r" defTabSz="906463">
                <a:spcBef>
                  <a:spcPct val="0"/>
                </a:spcBef>
              </a:pPr>
              <a:t>17</a:t>
            </a:fld>
            <a:endParaRPr lang="en-GB" altLang="en-GB" sz="1200">
              <a:solidFill>
                <a:schemeClr val="tx1"/>
              </a:solidFill>
              <a:latin typeface="Times"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97C31CB-3E44-4190-AD00-2CDE55B4A5DE}" type="slidenum">
              <a:rPr lang="en-GB" altLang="en-GB"/>
              <a:pPr/>
              <a:t>3</a:t>
            </a:fld>
            <a:endParaRPr lang="en-GB" altLang="en-GB"/>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778250" y="9431336"/>
            <a:ext cx="2890838" cy="496889"/>
          </a:xfrm>
          <a:prstGeom prst="rect">
            <a:avLst/>
          </a:prstGeom>
          <a:noFill/>
          <a:ln w="9525">
            <a:noFill/>
            <a:miter lim="800000"/>
            <a:headEnd/>
            <a:tailEnd/>
          </a:ln>
        </p:spPr>
        <p:txBody>
          <a:bodyPr lIns="90654" tIns="45327" rIns="90654" bIns="45327" anchor="b"/>
          <a:lstStyle/>
          <a:p>
            <a:pPr algn="r" defTabSz="906463">
              <a:spcBef>
                <a:spcPct val="0"/>
              </a:spcBef>
            </a:pPr>
            <a:fld id="{9C315101-ABB5-4445-92F0-452A0AEFE671}" type="slidenum">
              <a:rPr lang="en-GB" altLang="en-GB" sz="1200">
                <a:solidFill>
                  <a:schemeClr val="tx1"/>
                </a:solidFill>
                <a:latin typeface="Times" pitchFamily="18" charset="0"/>
              </a:rPr>
              <a:pPr algn="r" defTabSz="906463">
                <a:spcBef>
                  <a:spcPct val="0"/>
                </a:spcBef>
              </a:pPr>
              <a:t>4</a:t>
            </a:fld>
            <a:endParaRPr lang="en-GB" altLang="en-GB" sz="1200">
              <a:solidFill>
                <a:schemeClr val="tx1"/>
              </a:solidFill>
              <a:latin typeface="Times"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F816A70-9526-4278-8DC3-13AFBA1F929C}" type="slidenum">
              <a:rPr lang="en-GB" altLang="en-GB" smtClean="0"/>
              <a:pPr>
                <a:defRPr/>
              </a:pPr>
              <a:t>5</a:t>
            </a:fld>
            <a:endParaRPr lang="en-GB" alt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778250" y="9431336"/>
            <a:ext cx="2890838" cy="496889"/>
          </a:xfrm>
          <a:prstGeom prst="rect">
            <a:avLst/>
          </a:prstGeom>
          <a:noFill/>
          <a:ln w="9525">
            <a:noFill/>
            <a:miter lim="800000"/>
            <a:headEnd/>
            <a:tailEnd/>
          </a:ln>
        </p:spPr>
        <p:txBody>
          <a:bodyPr lIns="90654" tIns="45327" rIns="90654" bIns="45327" anchor="b"/>
          <a:lstStyle/>
          <a:p>
            <a:pPr algn="r" defTabSz="906463">
              <a:spcBef>
                <a:spcPct val="0"/>
              </a:spcBef>
            </a:pPr>
            <a:fld id="{4B1B9956-C42B-4DD4-BA21-D3B637A024D8}" type="slidenum">
              <a:rPr lang="en-GB" altLang="en-GB" sz="1200">
                <a:solidFill>
                  <a:schemeClr val="tx1"/>
                </a:solidFill>
                <a:latin typeface="Times" pitchFamily="18" charset="0"/>
              </a:rPr>
              <a:pPr algn="r" defTabSz="906463">
                <a:spcBef>
                  <a:spcPct val="0"/>
                </a:spcBef>
              </a:pPr>
              <a:t>6</a:t>
            </a:fld>
            <a:endParaRPr lang="en-GB" altLang="en-GB" sz="1200">
              <a:solidFill>
                <a:schemeClr val="tx1"/>
              </a:solidFill>
              <a:latin typeface="Times"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21BDF8F-57E9-4F9D-9615-371CE8A09AF5}" type="slidenum">
              <a:rPr lang="en-GB" altLang="en-GB"/>
              <a:pPr/>
              <a:t>7</a:t>
            </a:fld>
            <a:endParaRPr lang="en-GB" alt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8B5E4F6-53D3-4D2C-B166-8F606FA20369}" type="slidenum">
              <a:rPr lang="en-GB" altLang="en-GB"/>
              <a:pPr/>
              <a:t>8</a:t>
            </a:fld>
            <a:endParaRPr lang="en-GB" altLang="en-GB"/>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GB" smtClean="0"/>
              <a:t>A few practical questions to start with…</a:t>
            </a:r>
          </a:p>
          <a:p>
            <a:r>
              <a:rPr lang="en-GB" smtClean="0"/>
              <a:t>As students at IC</a:t>
            </a:r>
          </a:p>
          <a:p>
            <a:r>
              <a:rPr lang="en-GB" smtClean="0"/>
              <a:t>Central library at SK</a:t>
            </a:r>
          </a:p>
          <a:p>
            <a:r>
              <a:rPr lang="en-GB" smtClean="0"/>
              <a:t>Maps and directions available on Library homepage &amp; leaflets in library</a:t>
            </a:r>
          </a:p>
          <a:p>
            <a:r>
              <a:rPr lang="en-GB" smtClean="0"/>
              <a:t>Opening hours do vary so do check the website, but here it’s 9-9 weekdays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749AFDB-8340-4927-A9E5-AC6A13FEF0AF}" type="slidenum">
              <a:rPr lang="en-GB" altLang="en-GB"/>
              <a:pPr/>
              <a:t>9</a:t>
            </a:fld>
            <a:endParaRPr lang="en-GB" altLang="en-GB"/>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GB" dirty="0" smtClean="0"/>
              <a:t>In the Central Library most of the medicine books are found on the 5</a:t>
            </a:r>
            <a:r>
              <a:rPr lang="en-GB" baseline="30000" dirty="0" smtClean="0"/>
              <a:t>th</a:t>
            </a:r>
            <a:r>
              <a:rPr lang="en-GB" dirty="0" smtClean="0"/>
              <a:t> floor.  However there are also a small selection found in the business collection on the 5</a:t>
            </a:r>
            <a:r>
              <a:rPr lang="en-GB" baseline="30000" dirty="0" smtClean="0"/>
              <a:t>th</a:t>
            </a:r>
            <a:r>
              <a:rPr lang="en-GB" dirty="0" smtClean="0"/>
              <a:t> floor so check the catalogue for the floor you need.  On the 5</a:t>
            </a:r>
            <a:r>
              <a:rPr lang="en-GB" baseline="30000" dirty="0" smtClean="0"/>
              <a:t>th</a:t>
            </a:r>
            <a:r>
              <a:rPr lang="en-GB" dirty="0" smtClean="0"/>
              <a:t> floor you can also find CDs, DVDs and fiction books so if you can’t afford to buy these and are looking for something to do you can borrow them from the library for free.  You can take books etc out at the issue desk on the ground floor and there are also self issue machines.</a:t>
            </a:r>
          </a:p>
          <a:p>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29789F6-9EF0-495C-86B0-7CDC010C8444}" type="slidenum">
              <a:rPr lang="en-GB" altLang="en-GB"/>
              <a:pPr/>
              <a:t>10</a:t>
            </a:fld>
            <a:endParaRPr lang="en-GB" altLang="en-GB"/>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GB" smtClean="0"/>
              <a:t>You’re in the library and you’re ready to get the book you need and go read it at home.  You already have a library card because you can borrow books with your College ID so you can take it out.  To find it on the shelf you need to look it up on the catalogue which is available on the internet (if you want to use it at home) or on terminals on each floor of the library. </a:t>
            </a:r>
          </a:p>
          <a:p>
            <a:endParaRPr lang="en-GB" smtClean="0"/>
          </a:p>
          <a:p>
            <a:r>
              <a:rPr lang="en-GB" smtClean="0"/>
              <a:t>There are a lot of ways to search for what you are looking for on the catalogue but the easiest way to search for a book is to type in 2 or 3 words from the title and the author’s surname.  You need to put the word AND between the title and the author in order for the search to work. So in this case you could put in Oxford textbook and Weatherall to find the textbook.</a:t>
            </a:r>
          </a:p>
          <a:p>
            <a:endParaRPr lang="en-GB" smtClean="0"/>
          </a:p>
          <a:p>
            <a:endParaRPr lang="en-US" sz="1400" smtClean="0"/>
          </a:p>
          <a:p>
            <a:endParaRPr lang="en-GB" smtClean="0"/>
          </a:p>
          <a:p>
            <a:r>
              <a:rPr lang="en-GB" smtClean="0"/>
              <a: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381000" y="381000"/>
            <a:ext cx="3124200" cy="788988"/>
          </a:xfrm>
          <a:prstGeom prst="rect">
            <a:avLst/>
          </a:prstGeom>
          <a:noFill/>
          <a:ln w="9525">
            <a:noFill/>
            <a:miter lim="800000"/>
            <a:headEnd/>
            <a:tailEnd/>
          </a:ln>
        </p:spPr>
      </p:pic>
      <p:pic>
        <p:nvPicPr>
          <p:cNvPr id="5" name="Picture 19" descr="college blue"/>
          <p:cNvPicPr>
            <a:picLocks noChangeAspect="1" noChangeArrowheads="1"/>
          </p:cNvPicPr>
          <p:nvPr userDrawn="1"/>
        </p:nvPicPr>
        <p:blipFill>
          <a:blip r:embed="rId3" cstate="print"/>
          <a:srcRect/>
          <a:stretch>
            <a:fillRect/>
          </a:stretch>
        </p:blipFill>
        <p:spPr bwMode="auto">
          <a:xfrm>
            <a:off x="228600" y="304800"/>
            <a:ext cx="2133600" cy="563563"/>
          </a:xfrm>
          <a:prstGeom prst="rect">
            <a:avLst/>
          </a:prstGeom>
          <a:noFill/>
          <a:ln w="9525">
            <a:noFill/>
            <a:miter lim="800000"/>
            <a:headEnd/>
            <a:tailEnd/>
          </a:ln>
        </p:spPr>
      </p:pic>
      <p:pic>
        <p:nvPicPr>
          <p:cNvPr id="6" name="Picture 26" descr="Blue Logo_1_col"/>
          <p:cNvPicPr>
            <a:picLocks noChangeAspect="1" noChangeArrowheads="1"/>
          </p:cNvPicPr>
          <p:nvPr userDrawn="1"/>
        </p:nvPicPr>
        <p:blipFill>
          <a:blip r:embed="rId4" cstate="print"/>
          <a:srcRect/>
          <a:stretch>
            <a:fillRect/>
          </a:stretch>
        </p:blipFill>
        <p:spPr bwMode="auto">
          <a:xfrm>
            <a:off x="7380288" y="6138863"/>
            <a:ext cx="1512887" cy="458787"/>
          </a:xfrm>
          <a:prstGeom prst="rect">
            <a:avLst/>
          </a:prstGeom>
          <a:noFill/>
          <a:ln w="9525">
            <a:noFill/>
            <a:miter lim="800000"/>
            <a:headEnd/>
            <a:tailEnd/>
          </a:ln>
        </p:spPr>
      </p:pic>
      <p:sp>
        <p:nvSpPr>
          <p:cNvPr id="32770" name="Rectangle 2"/>
          <p:cNvSpPr>
            <a:spLocks noGrp="1" noChangeArrowheads="1"/>
          </p:cNvSpPr>
          <p:nvPr>
            <p:ph type="ctrTitle"/>
          </p:nvPr>
        </p:nvSpPr>
        <p:spPr>
          <a:xfrm>
            <a:off x="2413000" y="1628775"/>
            <a:ext cx="4751388" cy="1514475"/>
          </a:xfrm>
        </p:spPr>
        <p:txBody>
          <a:bodyPr/>
          <a:lstStyle>
            <a:lvl1pPr>
              <a:defRPr sz="3700">
                <a:solidFill>
                  <a:srgbClr val="0E207F"/>
                </a:solidFill>
              </a:defRPr>
            </a:lvl1pPr>
          </a:lstStyle>
          <a:p>
            <a:r>
              <a:rPr lang="en-GB"/>
              <a:t>Click to edit Master title style</a:t>
            </a:r>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r>
              <a:rPr lang="en-GB"/>
              <a:t>Name of presenter</a:t>
            </a:r>
          </a:p>
          <a:p>
            <a:r>
              <a:rPr lang="en-GB"/>
              <a:t>Job title</a:t>
            </a:r>
          </a:p>
        </p:txBody>
      </p:sp>
      <p:sp>
        <p:nvSpPr>
          <p:cNvPr id="7" name="Rectangle 20"/>
          <p:cNvSpPr>
            <a:spLocks noGrp="1" noChangeArrowheads="1"/>
          </p:cNvSpPr>
          <p:nvPr>
            <p:ph type="ftr" sz="quarter" idx="10"/>
          </p:nvPr>
        </p:nvSpPr>
        <p:spPr bwMode="auto">
          <a:xfrm>
            <a:off x="250825" y="6165850"/>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spcBef>
                <a:spcPct val="0"/>
              </a:spcBef>
              <a:defRPr sz="1000" smtClean="0">
                <a:solidFill>
                  <a:srgbClr val="0E207F"/>
                </a:solidFill>
              </a:defRPr>
            </a:lvl1pPr>
          </a:lstStyle>
          <a:p>
            <a:pPr>
              <a:defRPr/>
            </a:pPr>
            <a:r>
              <a:rPr lang="en-GB" altLang="en-GB"/>
              <a:t>© Imperial College London</a:t>
            </a: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295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514600"/>
            <a:ext cx="7772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1756" name="Text Box 12"/>
          <p:cNvSpPr txBox="1">
            <a:spLocks noChangeArrowheads="1"/>
          </p:cNvSpPr>
          <p:nvPr userDrawn="1"/>
        </p:nvSpPr>
        <p:spPr bwMode="auto">
          <a:xfrm>
            <a:off x="3032125" y="265113"/>
            <a:ext cx="184150" cy="366712"/>
          </a:xfrm>
          <a:prstGeom prst="rect">
            <a:avLst/>
          </a:prstGeom>
          <a:noFill/>
          <a:ln w="9525">
            <a:noFill/>
            <a:miter lim="800000"/>
            <a:headEnd/>
            <a:tailEnd/>
          </a:ln>
          <a:effectLst/>
        </p:spPr>
        <p:txBody>
          <a:bodyPr wrap="none">
            <a:spAutoFit/>
          </a:bodyPr>
          <a:lstStyle/>
          <a:p>
            <a:pPr>
              <a:defRPr/>
            </a:pPr>
            <a:endParaRPr lang="en-GB"/>
          </a:p>
        </p:txBody>
      </p:sp>
      <p:pic>
        <p:nvPicPr>
          <p:cNvPr id="1029" name="Picture 22"/>
          <p:cNvPicPr>
            <a:picLocks noChangeAspect="1" noChangeArrowheads="1"/>
          </p:cNvPicPr>
          <p:nvPr userDrawn="1"/>
        </p:nvPicPr>
        <p:blipFill>
          <a:blip r:embed="rId13" cstate="print"/>
          <a:srcRect l="6931"/>
          <a:stretch>
            <a:fillRect/>
          </a:stretch>
        </p:blipFill>
        <p:spPr bwMode="auto">
          <a:xfrm>
            <a:off x="304800" y="304800"/>
            <a:ext cx="2032000" cy="839788"/>
          </a:xfrm>
          <a:prstGeom prst="rect">
            <a:avLst/>
          </a:prstGeom>
          <a:noFill/>
          <a:ln w="9525">
            <a:noFill/>
            <a:miter lim="800000"/>
            <a:headEnd/>
            <a:tailEnd/>
          </a:ln>
        </p:spPr>
      </p:pic>
      <p:pic>
        <p:nvPicPr>
          <p:cNvPr id="1030" name="Picture 26" descr="Blue Logo_1_col"/>
          <p:cNvPicPr>
            <a:picLocks noChangeAspect="1" noChangeArrowheads="1"/>
          </p:cNvPicPr>
          <p:nvPr userDrawn="1"/>
        </p:nvPicPr>
        <p:blipFill>
          <a:blip r:embed="rId14" cstate="print"/>
          <a:srcRect/>
          <a:stretch>
            <a:fillRect/>
          </a:stretch>
        </p:blipFill>
        <p:spPr bwMode="auto">
          <a:xfrm>
            <a:off x="7380288" y="6138863"/>
            <a:ext cx="1512887" cy="458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b="1">
          <a:solidFill>
            <a:srgbClr val="445188"/>
          </a:solidFill>
          <a:latin typeface="+mj-lt"/>
          <a:ea typeface="+mj-ea"/>
          <a:cs typeface="+mj-cs"/>
        </a:defRPr>
      </a:lvl1pPr>
      <a:lvl2pPr algn="l" rtl="0" eaLnBrk="0" fontAlgn="base" hangingPunct="0">
        <a:spcBef>
          <a:spcPct val="0"/>
        </a:spcBef>
        <a:spcAft>
          <a:spcPct val="0"/>
        </a:spcAft>
        <a:defRPr sz="3200" b="1">
          <a:solidFill>
            <a:srgbClr val="445188"/>
          </a:solidFill>
          <a:latin typeface="Arial" charset="0"/>
        </a:defRPr>
      </a:lvl2pPr>
      <a:lvl3pPr algn="l" rtl="0" eaLnBrk="0" fontAlgn="base" hangingPunct="0">
        <a:spcBef>
          <a:spcPct val="0"/>
        </a:spcBef>
        <a:spcAft>
          <a:spcPct val="0"/>
        </a:spcAft>
        <a:defRPr sz="3200" b="1">
          <a:solidFill>
            <a:srgbClr val="445188"/>
          </a:solidFill>
          <a:latin typeface="Arial" charset="0"/>
        </a:defRPr>
      </a:lvl3pPr>
      <a:lvl4pPr algn="l" rtl="0" eaLnBrk="0" fontAlgn="base" hangingPunct="0">
        <a:spcBef>
          <a:spcPct val="0"/>
        </a:spcBef>
        <a:spcAft>
          <a:spcPct val="0"/>
        </a:spcAft>
        <a:defRPr sz="3200" b="1">
          <a:solidFill>
            <a:srgbClr val="445188"/>
          </a:solidFill>
          <a:latin typeface="Arial" charset="0"/>
        </a:defRPr>
      </a:lvl4pPr>
      <a:lvl5pPr algn="l" rtl="0" eaLnBrk="0" fontAlgn="base" hangingPunct="0">
        <a:spcBef>
          <a:spcPct val="0"/>
        </a:spcBef>
        <a:spcAft>
          <a:spcPct val="0"/>
        </a:spcAft>
        <a:defRPr sz="3200" b="1">
          <a:solidFill>
            <a:srgbClr val="445188"/>
          </a:solidFill>
          <a:latin typeface="Arial" charset="0"/>
        </a:defRPr>
      </a:lvl5pPr>
      <a:lvl6pPr marL="457200" algn="l" rtl="0" eaLnBrk="0" fontAlgn="base" hangingPunct="0">
        <a:spcBef>
          <a:spcPct val="0"/>
        </a:spcBef>
        <a:spcAft>
          <a:spcPct val="0"/>
        </a:spcAft>
        <a:defRPr sz="3200" b="1">
          <a:solidFill>
            <a:srgbClr val="445188"/>
          </a:solidFill>
          <a:latin typeface="Arial" charset="0"/>
        </a:defRPr>
      </a:lvl6pPr>
      <a:lvl7pPr marL="914400" algn="l" rtl="0" eaLnBrk="0" fontAlgn="base" hangingPunct="0">
        <a:spcBef>
          <a:spcPct val="0"/>
        </a:spcBef>
        <a:spcAft>
          <a:spcPct val="0"/>
        </a:spcAft>
        <a:defRPr sz="3200" b="1">
          <a:solidFill>
            <a:srgbClr val="445188"/>
          </a:solidFill>
          <a:latin typeface="Arial" charset="0"/>
        </a:defRPr>
      </a:lvl7pPr>
      <a:lvl8pPr marL="1371600" algn="l" rtl="0" eaLnBrk="0" fontAlgn="base" hangingPunct="0">
        <a:spcBef>
          <a:spcPct val="0"/>
        </a:spcBef>
        <a:spcAft>
          <a:spcPct val="0"/>
        </a:spcAft>
        <a:defRPr sz="3200" b="1">
          <a:solidFill>
            <a:srgbClr val="445188"/>
          </a:solidFill>
          <a:latin typeface="Arial" charset="0"/>
        </a:defRPr>
      </a:lvl8pPr>
      <a:lvl9pPr marL="1828800" algn="l" rtl="0" eaLnBrk="0" fontAlgn="base" hangingPunct="0">
        <a:spcBef>
          <a:spcPct val="0"/>
        </a:spcBef>
        <a:spcAft>
          <a:spcPct val="0"/>
        </a:spcAft>
        <a:defRPr sz="3200" b="1">
          <a:solidFill>
            <a:srgbClr val="445188"/>
          </a:solidFill>
          <a:latin typeface="Arial" charset="0"/>
        </a:defRPr>
      </a:lvl9pPr>
    </p:titleStyle>
    <p:bodyStyle>
      <a:lvl1pPr marL="342900" indent="-342900" algn="l" rtl="0" eaLnBrk="0" fontAlgn="base" hangingPunct="0">
        <a:spcBef>
          <a:spcPct val="20000"/>
        </a:spcBef>
        <a:spcAft>
          <a:spcPct val="0"/>
        </a:spcAft>
        <a:buClr>
          <a:srgbClr val="9BB0D7"/>
        </a:buClr>
        <a:buChar char="•"/>
        <a:defRPr sz="2800">
          <a:solidFill>
            <a:srgbClr val="445188"/>
          </a:solidFill>
          <a:latin typeface="+mn-lt"/>
          <a:ea typeface="+mn-ea"/>
          <a:cs typeface="+mn-cs"/>
        </a:defRPr>
      </a:lvl1pPr>
      <a:lvl2pPr marL="742950" indent="-285750" algn="l" rtl="0" eaLnBrk="0" fontAlgn="base" hangingPunct="0">
        <a:spcBef>
          <a:spcPct val="20000"/>
        </a:spcBef>
        <a:spcAft>
          <a:spcPct val="0"/>
        </a:spcAft>
        <a:buClr>
          <a:srgbClr val="9BB0D7"/>
        </a:buClr>
        <a:buFont typeface="Wingdings" pitchFamily="2" charset="2"/>
        <a:buChar char="§"/>
        <a:defRPr sz="2000">
          <a:solidFill>
            <a:srgbClr val="445188"/>
          </a:solidFill>
          <a:latin typeface="+mn-lt"/>
        </a:defRPr>
      </a:lvl2pPr>
      <a:lvl3pPr marL="1143000" indent="-228600" algn="l" rtl="0" eaLnBrk="0" fontAlgn="base" hangingPunct="0">
        <a:spcBef>
          <a:spcPct val="20000"/>
        </a:spcBef>
        <a:spcAft>
          <a:spcPct val="0"/>
        </a:spcAft>
        <a:buClr>
          <a:srgbClr val="9BB0D7"/>
        </a:buClr>
        <a:buChar char="•"/>
        <a:defRPr>
          <a:solidFill>
            <a:srgbClr val="445188"/>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audio" Target="file:///M:\Information%20literacy\MILG\Training%20sessions\Years%201%20and%202\Yr1%20training%20materials\2010\Induction\cookie%20monster%20cookies.wav" TargetMode="Externa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lickr.com/photos/24968934@N08/3481177678/" TargetMode="External"/><Relationship Id="rId2" Type="http://schemas.openxmlformats.org/officeDocument/2006/relationships/hyperlink" Target="http://www.youtube.com/watch?v=W3ZHPJT2Kp4" TargetMode="External"/><Relationship Id="rId1" Type="http://schemas.openxmlformats.org/officeDocument/2006/relationships/slideLayout" Target="../slideLayouts/slideLayout2.xml"/><Relationship Id="rId4" Type="http://schemas.openxmlformats.org/officeDocument/2006/relationships/hyperlink" Target="http://www.metro.co.uk/news/article.html?in_article_id=191093&amp;in_page_id=3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youtube.com/watch?v=W3ZHPJT2Kp4"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mailto:medlib@imperial.ac.u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hyperlink" Target="http://www3.imperial.ac.uk/library/aboutthelibrary/imperiallibraries/centrallibrary" TargetMode="External"/><Relationship Id="rId10" Type="http://schemas.openxmlformats.org/officeDocument/2006/relationships/image" Target="../media/image23.jpeg"/><Relationship Id="rId4" Type="http://schemas.openxmlformats.org/officeDocument/2006/relationships/image" Target="../media/image18.jpe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
          <p:cNvSpPr>
            <a:spLocks noGrp="1" noChangeArrowheads="1"/>
          </p:cNvSpPr>
          <p:nvPr>
            <p:ph type="ftr" sz="quarter" idx="10"/>
          </p:nvPr>
        </p:nvSpPr>
        <p:spPr>
          <a:noFill/>
        </p:spPr>
        <p:txBody>
          <a:bodyPr/>
          <a:lstStyle/>
          <a:p>
            <a:r>
              <a:rPr lang="en-GB" altLang="en-GB"/>
              <a:t>© Imperial College London</a:t>
            </a:r>
            <a:endParaRPr lang="en-US" altLang="en-US"/>
          </a:p>
        </p:txBody>
      </p:sp>
      <p:sp>
        <p:nvSpPr>
          <p:cNvPr id="3075" name="Rectangle 2"/>
          <p:cNvSpPr>
            <a:spLocks noGrp="1" noChangeArrowheads="1"/>
          </p:cNvSpPr>
          <p:nvPr>
            <p:ph type="ctrTitle"/>
          </p:nvPr>
        </p:nvSpPr>
        <p:spPr>
          <a:xfrm>
            <a:off x="323527" y="1052513"/>
            <a:ext cx="8641085" cy="1430337"/>
          </a:xfrm>
        </p:spPr>
        <p:txBody>
          <a:bodyPr/>
          <a:lstStyle/>
          <a:p>
            <a:pPr algn="ctr"/>
            <a:r>
              <a:rPr lang="en-GB" sz="4800" b="0" dirty="0" smtClean="0"/>
              <a:t>How can the library help me?</a:t>
            </a:r>
          </a:p>
        </p:txBody>
      </p:sp>
      <p:sp>
        <p:nvSpPr>
          <p:cNvPr id="3076" name="Rectangle 3"/>
          <p:cNvSpPr>
            <a:spLocks noGrp="1" noChangeArrowheads="1"/>
          </p:cNvSpPr>
          <p:nvPr>
            <p:ph type="subTitle" idx="1"/>
          </p:nvPr>
        </p:nvSpPr>
        <p:spPr>
          <a:xfrm>
            <a:off x="250825" y="4365624"/>
            <a:ext cx="6934200" cy="1655663"/>
          </a:xfrm>
        </p:spPr>
        <p:txBody>
          <a:bodyPr/>
          <a:lstStyle/>
          <a:p>
            <a:r>
              <a:rPr lang="en-GB" sz="2600" b="1" dirty="0" smtClean="0"/>
              <a:t>  </a:t>
            </a:r>
            <a:r>
              <a:rPr lang="en-GB" sz="2800" b="1" dirty="0" smtClean="0">
                <a:solidFill>
                  <a:srgbClr val="1F289B"/>
                </a:solidFill>
              </a:rPr>
              <a:t>	</a:t>
            </a:r>
          </a:p>
          <a:p>
            <a:r>
              <a:rPr lang="en-GB" sz="2800" dirty="0" smtClean="0">
                <a:solidFill>
                  <a:srgbClr val="1F289B"/>
                </a:solidFill>
              </a:rPr>
              <a:t>Andrew Regan</a:t>
            </a:r>
          </a:p>
          <a:p>
            <a:r>
              <a:rPr lang="en-GB" sz="2800" dirty="0" smtClean="0">
                <a:solidFill>
                  <a:srgbClr val="1F289B"/>
                </a:solidFill>
              </a:rPr>
              <a:t>Emma Shaw</a:t>
            </a:r>
          </a:p>
        </p:txBody>
      </p:sp>
      <p:pic>
        <p:nvPicPr>
          <p:cNvPr id="3084" name="Picture 12" descr="central_library_level_2-2"/>
          <p:cNvPicPr>
            <a:picLocks noChangeAspect="1" noChangeArrowheads="1"/>
          </p:cNvPicPr>
          <p:nvPr/>
        </p:nvPicPr>
        <p:blipFill>
          <a:blip r:embed="rId3" cstate="print"/>
          <a:srcRect/>
          <a:stretch>
            <a:fillRect/>
          </a:stretch>
        </p:blipFill>
        <p:spPr bwMode="auto">
          <a:xfrm>
            <a:off x="1619250" y="2708275"/>
            <a:ext cx="5608638" cy="1706563"/>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9750" y="1052513"/>
            <a:ext cx="7772400" cy="1143000"/>
          </a:xfrm>
        </p:spPr>
        <p:txBody>
          <a:bodyPr/>
          <a:lstStyle/>
          <a:p>
            <a:r>
              <a:rPr lang="en-GB" smtClean="0"/>
              <a:t>How do I find the book I need?</a:t>
            </a:r>
          </a:p>
        </p:txBody>
      </p:sp>
      <p:pic>
        <p:nvPicPr>
          <p:cNvPr id="17411" name="Picture 4"/>
          <p:cNvPicPr>
            <a:picLocks noChangeAspect="1" noChangeArrowheads="1"/>
          </p:cNvPicPr>
          <p:nvPr/>
        </p:nvPicPr>
        <p:blipFill>
          <a:blip r:embed="rId3" cstate="print"/>
          <a:srcRect/>
          <a:stretch>
            <a:fillRect/>
          </a:stretch>
        </p:blipFill>
        <p:spPr bwMode="auto">
          <a:xfrm>
            <a:off x="1187450" y="2420938"/>
            <a:ext cx="6134100" cy="3343275"/>
          </a:xfrm>
          <a:prstGeom prst="rect">
            <a:avLst/>
          </a:prstGeom>
          <a:noFill/>
          <a:ln w="6350">
            <a:solidFill>
              <a:srgbClr val="00000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smtClean="0"/>
              <a:t>What if there’s no copy on the shelf?</a:t>
            </a:r>
          </a:p>
        </p:txBody>
      </p:sp>
      <p:pic>
        <p:nvPicPr>
          <p:cNvPr id="19465" name="Picture 9"/>
          <p:cNvPicPr>
            <a:picLocks noChangeAspect="1" noChangeArrowheads="1"/>
          </p:cNvPicPr>
          <p:nvPr/>
        </p:nvPicPr>
        <p:blipFill>
          <a:blip r:embed="rId3" cstate="print"/>
          <a:srcRect/>
          <a:stretch>
            <a:fillRect/>
          </a:stretch>
        </p:blipFill>
        <p:spPr bwMode="auto">
          <a:xfrm>
            <a:off x="323850" y="2636838"/>
            <a:ext cx="8437563" cy="3400425"/>
          </a:xfrm>
          <a:prstGeom prst="rect">
            <a:avLst/>
          </a:prstGeom>
          <a:noFill/>
        </p:spPr>
      </p:pic>
      <p:sp>
        <p:nvSpPr>
          <p:cNvPr id="19466" name="Oval 10"/>
          <p:cNvSpPr>
            <a:spLocks noChangeArrowheads="1"/>
          </p:cNvSpPr>
          <p:nvPr/>
        </p:nvSpPr>
        <p:spPr bwMode="auto">
          <a:xfrm>
            <a:off x="250825" y="3068638"/>
            <a:ext cx="865188" cy="360362"/>
          </a:xfrm>
          <a:prstGeom prst="ellipse">
            <a:avLst/>
          </a:prstGeom>
          <a:noFill/>
          <a:ln w="38100" algn="ctr">
            <a:solidFill>
              <a:srgbClr val="FF3300"/>
            </a:solidFill>
            <a:round/>
            <a:headEnd/>
            <a:tailEnd/>
          </a:ln>
          <a:effectLst/>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857232"/>
            <a:ext cx="7772400" cy="1143000"/>
          </a:xfrm>
        </p:spPr>
        <p:txBody>
          <a:bodyPr/>
          <a:lstStyle/>
          <a:p>
            <a:r>
              <a:rPr lang="en-GB" smtClean="0"/>
              <a:t>Accessing Library Resources at home</a:t>
            </a:r>
            <a:endParaRPr lang="en-GB" dirty="0"/>
          </a:p>
        </p:txBody>
      </p:sp>
      <p:sp>
        <p:nvSpPr>
          <p:cNvPr id="3" name="Content Placeholder 2"/>
          <p:cNvSpPr>
            <a:spLocks noGrp="1"/>
          </p:cNvSpPr>
          <p:nvPr>
            <p:ph idx="1"/>
          </p:nvPr>
        </p:nvSpPr>
        <p:spPr>
          <a:xfrm>
            <a:off x="785786" y="2000240"/>
            <a:ext cx="7772400" cy="4214842"/>
          </a:xfrm>
        </p:spPr>
        <p:txBody>
          <a:bodyPr/>
          <a:lstStyle/>
          <a:p>
            <a:pPr>
              <a:buNone/>
            </a:pPr>
            <a:endParaRPr lang="en-GB" dirty="0"/>
          </a:p>
        </p:txBody>
      </p:sp>
      <p:sp>
        <p:nvSpPr>
          <p:cNvPr id="6" name="Rectangle 5"/>
          <p:cNvSpPr/>
          <p:nvPr/>
        </p:nvSpPr>
        <p:spPr>
          <a:xfrm>
            <a:off x="357158" y="6000768"/>
            <a:ext cx="6000792" cy="584775"/>
          </a:xfrm>
          <a:prstGeom prst="rect">
            <a:avLst/>
          </a:prstGeom>
        </p:spPr>
        <p:txBody>
          <a:bodyPr wrap="square">
            <a:spAutoFit/>
          </a:bodyPr>
          <a:lstStyle/>
          <a:p>
            <a:r>
              <a:rPr lang="en-GB" sz="3200" dirty="0" smtClean="0">
                <a:solidFill>
                  <a:schemeClr val="tx1"/>
                </a:solidFill>
              </a:rPr>
              <a:t>http://www3.imperial.ac.uk/ict</a:t>
            </a:r>
            <a:endParaRPr lang="en-GB" sz="3200" dirty="0">
              <a:solidFill>
                <a:schemeClr val="tx1"/>
              </a:solidFill>
            </a:endParaRPr>
          </a:p>
        </p:txBody>
      </p:sp>
      <p:pic>
        <p:nvPicPr>
          <p:cNvPr id="1028" name="Picture 4"/>
          <p:cNvPicPr>
            <a:picLocks noChangeAspect="1" noChangeArrowheads="1"/>
          </p:cNvPicPr>
          <p:nvPr/>
        </p:nvPicPr>
        <p:blipFill>
          <a:blip r:embed="rId3" cstate="print"/>
          <a:srcRect/>
          <a:stretch>
            <a:fillRect/>
          </a:stretch>
        </p:blipFill>
        <p:spPr bwMode="auto">
          <a:xfrm>
            <a:off x="4726848" y="2643182"/>
            <a:ext cx="4321128" cy="3214710"/>
          </a:xfrm>
          <a:prstGeom prst="rect">
            <a:avLst/>
          </a:prstGeom>
          <a:noFill/>
          <a:ln w="9525">
            <a:noFill/>
            <a:miter lim="800000"/>
            <a:headEnd/>
            <a:tailEnd/>
          </a:ln>
          <a:effectLst/>
        </p:spPr>
      </p:pic>
      <p:sp>
        <p:nvSpPr>
          <p:cNvPr id="11" name="Rectangle 10"/>
          <p:cNvSpPr/>
          <p:nvPr/>
        </p:nvSpPr>
        <p:spPr>
          <a:xfrm>
            <a:off x="251520" y="3645024"/>
            <a:ext cx="5500726" cy="523220"/>
          </a:xfrm>
          <a:prstGeom prst="rect">
            <a:avLst/>
          </a:prstGeom>
        </p:spPr>
        <p:txBody>
          <a:bodyPr wrap="square">
            <a:spAutoFit/>
          </a:bodyPr>
          <a:lstStyle/>
          <a:p>
            <a:r>
              <a:rPr lang="en-GB" sz="2800" b="1" dirty="0" smtClean="0">
                <a:solidFill>
                  <a:schemeClr val="tx1"/>
                </a:solidFill>
              </a:rPr>
              <a:t>Virtual Private Network (VPN)</a:t>
            </a:r>
            <a:endParaRPr lang="en-GB" sz="2800" b="1" dirty="0">
              <a:solidFill>
                <a:schemeClr val="tx1"/>
              </a:solidFill>
            </a:endParaRPr>
          </a:p>
        </p:txBody>
      </p:sp>
      <p:pic>
        <p:nvPicPr>
          <p:cNvPr id="1027" name="Picture 3" descr="DE240933B24F4FE0860CF32114C614A7@MarianPC"/>
          <p:cNvPicPr>
            <a:picLocks noChangeAspect="1" noChangeArrowheads="1"/>
          </p:cNvPicPr>
          <p:nvPr/>
        </p:nvPicPr>
        <p:blipFill>
          <a:blip r:embed="rId4" cstate="print"/>
          <a:srcRect/>
          <a:stretch>
            <a:fillRect/>
          </a:stretch>
        </p:blipFill>
        <p:spPr bwMode="auto">
          <a:xfrm>
            <a:off x="1763688" y="1700808"/>
            <a:ext cx="5072098" cy="44442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2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00113" y="620713"/>
            <a:ext cx="7772400" cy="1143000"/>
          </a:xfrm>
        </p:spPr>
        <p:txBody>
          <a:bodyPr/>
          <a:lstStyle/>
          <a:p>
            <a:pPr algn="ctr"/>
            <a:r>
              <a:rPr lang="en-GB" smtClean="0"/>
              <a:t>Photocopying and Printing</a:t>
            </a:r>
          </a:p>
        </p:txBody>
      </p:sp>
      <p:pic>
        <p:nvPicPr>
          <p:cNvPr id="10243" name="Picture 5" descr="copier"/>
          <p:cNvPicPr>
            <a:picLocks noChangeAspect="1" noChangeArrowheads="1"/>
          </p:cNvPicPr>
          <p:nvPr/>
        </p:nvPicPr>
        <p:blipFill>
          <a:blip r:embed="rId3" cstate="print"/>
          <a:srcRect/>
          <a:stretch>
            <a:fillRect/>
          </a:stretch>
        </p:blipFill>
        <p:spPr bwMode="auto">
          <a:xfrm>
            <a:off x="2843213" y="1916113"/>
            <a:ext cx="3817937" cy="4124325"/>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42988" y="981075"/>
            <a:ext cx="8348662" cy="1143000"/>
          </a:xfrm>
        </p:spPr>
        <p:txBody>
          <a:bodyPr/>
          <a:lstStyle/>
          <a:p>
            <a:r>
              <a:rPr lang="en-GB" dirty="0" smtClean="0"/>
              <a:t>Where can I study?</a:t>
            </a:r>
          </a:p>
        </p:txBody>
      </p:sp>
      <p:pic>
        <p:nvPicPr>
          <p:cNvPr id="16395" name="Picture 11" descr="central_library_level_1-6"/>
          <p:cNvPicPr>
            <a:picLocks noChangeAspect="1" noChangeArrowheads="1"/>
          </p:cNvPicPr>
          <p:nvPr/>
        </p:nvPicPr>
        <p:blipFill>
          <a:blip r:embed="rId3" cstate="print"/>
          <a:srcRect/>
          <a:stretch>
            <a:fillRect/>
          </a:stretch>
        </p:blipFill>
        <p:spPr bwMode="auto">
          <a:xfrm>
            <a:off x="1619250" y="2205038"/>
            <a:ext cx="5575300" cy="4181475"/>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okie monster cookies.wav">
            <a:hlinkClick r:id="" action="ppaction://media"/>
          </p:cNvPr>
          <p:cNvPicPr>
            <a:picLocks noRot="1" noChangeAspect="1"/>
          </p:cNvPicPr>
          <p:nvPr>
            <a:audioFile r:link="rId1"/>
          </p:nvPr>
        </p:nvPicPr>
        <p:blipFill>
          <a:blip r:embed="rId4" cstate="print"/>
          <a:stretch>
            <a:fillRect/>
          </a:stretch>
        </p:blipFill>
        <p:spPr>
          <a:xfrm>
            <a:off x="6143636" y="4572008"/>
            <a:ext cx="304800" cy="304800"/>
          </a:xfrm>
          <a:prstGeom prst="rect">
            <a:avLst/>
          </a:prstGeom>
        </p:spPr>
      </p:pic>
      <p:sp>
        <p:nvSpPr>
          <p:cNvPr id="6146" name="Rectangle 2"/>
          <p:cNvSpPr>
            <a:spLocks noChangeArrowheads="1"/>
          </p:cNvSpPr>
          <p:nvPr/>
        </p:nvSpPr>
        <p:spPr bwMode="auto">
          <a:xfrm>
            <a:off x="357188" y="357188"/>
            <a:ext cx="7772400" cy="1336675"/>
          </a:xfrm>
          <a:prstGeom prst="rect">
            <a:avLst/>
          </a:prstGeom>
          <a:noFill/>
          <a:ln w="9525">
            <a:noFill/>
            <a:miter lim="800000"/>
            <a:headEnd/>
            <a:tailEnd/>
          </a:ln>
        </p:spPr>
        <p:txBody>
          <a:bodyPr anchor="ctr"/>
          <a:lstStyle/>
          <a:p>
            <a:pPr algn="ctr">
              <a:spcBef>
                <a:spcPct val="0"/>
              </a:spcBef>
            </a:pPr>
            <a:r>
              <a:rPr lang="en-GB" sz="3300" b="1">
                <a:solidFill>
                  <a:srgbClr val="445188"/>
                </a:solidFill>
              </a:rPr>
              <a:t>…Even cookies!</a:t>
            </a:r>
          </a:p>
        </p:txBody>
      </p:sp>
      <p:pic>
        <p:nvPicPr>
          <p:cNvPr id="6147" name="Picture 3" descr="Cafe.JPG"/>
          <p:cNvPicPr>
            <a:picLocks noChangeAspect="1"/>
          </p:cNvPicPr>
          <p:nvPr/>
        </p:nvPicPr>
        <p:blipFill>
          <a:blip r:embed="rId5" cstate="print"/>
          <a:srcRect/>
          <a:stretch>
            <a:fillRect/>
          </a:stretch>
        </p:blipFill>
        <p:spPr bwMode="auto">
          <a:xfrm>
            <a:off x="1643063" y="1500188"/>
            <a:ext cx="5429250" cy="4071937"/>
          </a:xfrm>
          <a:prstGeom prst="rect">
            <a:avLst/>
          </a:prstGeom>
          <a:noFill/>
          <a:ln w="9525">
            <a:noFill/>
            <a:miter lim="800000"/>
            <a:headEnd/>
            <a:tailEnd/>
          </a:ln>
        </p:spPr>
      </p:pic>
      <p:pic>
        <p:nvPicPr>
          <p:cNvPr id="5" name="Picture 4" descr="Cookie-Monster.GIF"/>
          <p:cNvPicPr>
            <a:picLocks noChangeAspect="1"/>
          </p:cNvPicPr>
          <p:nvPr/>
        </p:nvPicPr>
        <p:blipFill>
          <a:blip r:embed="rId6" cstate="print"/>
          <a:srcRect/>
          <a:stretch>
            <a:fillRect/>
          </a:stretch>
        </p:blipFill>
        <p:spPr bwMode="auto">
          <a:xfrm>
            <a:off x="5357818" y="4000504"/>
            <a:ext cx="1681162" cy="1543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17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57224" y="1000108"/>
            <a:ext cx="7772400" cy="1143000"/>
          </a:xfrm>
        </p:spPr>
        <p:txBody>
          <a:bodyPr/>
          <a:lstStyle/>
          <a:p>
            <a:r>
              <a:rPr lang="en-GB" dirty="0" smtClean="0"/>
              <a:t>Where to find more information, Pt. 1</a:t>
            </a:r>
            <a:br>
              <a:rPr lang="en-GB" dirty="0" smtClean="0"/>
            </a:br>
            <a:endParaRPr lang="en-GB" dirty="0" smtClean="0"/>
          </a:p>
        </p:txBody>
      </p:sp>
      <p:pic>
        <p:nvPicPr>
          <p:cNvPr id="435207" name="Picture 7"/>
          <p:cNvPicPr>
            <a:picLocks noChangeAspect="1" noChangeArrowheads="1"/>
          </p:cNvPicPr>
          <p:nvPr/>
        </p:nvPicPr>
        <p:blipFill>
          <a:blip r:embed="rId2" cstate="print"/>
          <a:srcRect/>
          <a:stretch>
            <a:fillRect/>
          </a:stretch>
        </p:blipFill>
        <p:spPr bwMode="auto">
          <a:xfrm>
            <a:off x="1258888" y="1773238"/>
            <a:ext cx="6553200" cy="4748212"/>
          </a:xfrm>
          <a:prstGeom prst="rect">
            <a:avLst/>
          </a:prstGeom>
          <a:noFill/>
          <a:ln w="9525" algn="ctr">
            <a:noFill/>
            <a:miter lim="800000"/>
            <a:headEnd/>
            <a:tailEnd/>
          </a:ln>
        </p:spPr>
      </p:pic>
      <p:pic>
        <p:nvPicPr>
          <p:cNvPr id="435209" name="Picture 9"/>
          <p:cNvPicPr>
            <a:picLocks noChangeAspect="1" noChangeArrowheads="1"/>
          </p:cNvPicPr>
          <p:nvPr/>
        </p:nvPicPr>
        <p:blipFill>
          <a:blip r:embed="rId3" cstate="print"/>
          <a:srcRect/>
          <a:stretch>
            <a:fillRect/>
          </a:stretch>
        </p:blipFill>
        <p:spPr bwMode="auto">
          <a:xfrm>
            <a:off x="1258888" y="1773238"/>
            <a:ext cx="6550025" cy="4746625"/>
          </a:xfrm>
          <a:prstGeom prst="rect">
            <a:avLst/>
          </a:prstGeom>
          <a:noFill/>
          <a:ln w="9525" algn="ctr">
            <a:noFill/>
            <a:miter lim="800000"/>
            <a:headEnd/>
            <a:tailEnd/>
          </a:ln>
        </p:spPr>
      </p:pic>
      <p:sp>
        <p:nvSpPr>
          <p:cNvPr id="6" name="Content Placeholder 5"/>
          <p:cNvSpPr>
            <a:spLocks noGrp="1"/>
          </p:cNvSpPr>
          <p:nvPr>
            <p:ph idx="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5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1000" fill="hold"/>
                                        <p:tgtEl>
                                          <p:spTgt spid="435207"/>
                                        </p:tgtEl>
                                      </p:cBhvr>
                                      <p:by x="65000" y="65000"/>
                                    </p:animScale>
                                  </p:childTnLst>
                                </p:cTn>
                              </p:par>
                            </p:childTnLst>
                          </p:cTn>
                        </p:par>
                        <p:par>
                          <p:cTn id="11" fill="hold">
                            <p:stCondLst>
                              <p:cond delay="1000"/>
                            </p:stCondLst>
                            <p:childTnLst>
                              <p:par>
                                <p:cTn id="12" presetID="35" presetClass="path" presetSubtype="0" accel="50000" decel="50000" fill="hold" nodeType="afterEffect">
                                  <p:stCondLst>
                                    <p:cond delay="0"/>
                                  </p:stCondLst>
                                  <p:childTnLst>
                                    <p:animMotion origin="layout" path="M 3.05556E-6 3.7037E-7 L -0.22431 0.13681 " pathEditMode="relative" rAng="0" ptsTypes="AA">
                                      <p:cBhvr>
                                        <p:cTn id="13" dur="1000" fill="hold"/>
                                        <p:tgtEl>
                                          <p:spTgt spid="435207"/>
                                        </p:tgtEl>
                                        <p:attrNameLst>
                                          <p:attrName>ppt_x</p:attrName>
                                          <p:attrName>ppt_y</p:attrName>
                                        </p:attrNameLst>
                                      </p:cBhvr>
                                      <p:rCtr x="-112" y="68"/>
                                    </p:animMotion>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435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187450" y="0"/>
            <a:ext cx="7772400" cy="2195513"/>
          </a:xfrm>
          <a:prstGeom prst="rect">
            <a:avLst/>
          </a:prstGeom>
          <a:noFill/>
          <a:ln w="9525">
            <a:noFill/>
            <a:miter lim="800000"/>
            <a:headEnd/>
            <a:tailEnd/>
          </a:ln>
        </p:spPr>
        <p:txBody>
          <a:bodyPr anchor="ctr"/>
          <a:lstStyle/>
          <a:p>
            <a:pPr algn="ctr">
              <a:spcBef>
                <a:spcPct val="0"/>
              </a:spcBef>
            </a:pPr>
            <a:r>
              <a:rPr lang="en-GB" sz="3200" b="1" dirty="0">
                <a:solidFill>
                  <a:srgbClr val="445188"/>
                </a:solidFill>
              </a:rPr>
              <a:t>Where to find more information, Pt. </a:t>
            </a:r>
            <a:r>
              <a:rPr lang="en-GB" sz="3200" b="1" dirty="0" smtClean="0">
                <a:solidFill>
                  <a:srgbClr val="445188"/>
                </a:solidFill>
              </a:rPr>
              <a:t>2</a:t>
            </a:r>
            <a:endParaRPr lang="en-GB" sz="3200" b="1" dirty="0">
              <a:solidFill>
                <a:srgbClr val="445188"/>
              </a:solidFill>
            </a:endParaRPr>
          </a:p>
        </p:txBody>
      </p:sp>
      <p:pic>
        <p:nvPicPr>
          <p:cNvPr id="4" name="Picture 2"/>
          <p:cNvPicPr>
            <a:picLocks noChangeAspect="1" noChangeArrowheads="1"/>
          </p:cNvPicPr>
          <p:nvPr/>
        </p:nvPicPr>
        <p:blipFill>
          <a:blip r:embed="rId3" cstate="print"/>
          <a:srcRect t="15757"/>
          <a:stretch>
            <a:fillRect/>
          </a:stretch>
        </p:blipFill>
        <p:spPr bwMode="auto">
          <a:xfrm>
            <a:off x="285720" y="1785926"/>
            <a:ext cx="5418364" cy="3357586"/>
          </a:xfrm>
          <a:prstGeom prst="rect">
            <a:avLst/>
          </a:prstGeom>
          <a:noFill/>
          <a:ln w="9525">
            <a:noFill/>
            <a:miter lim="800000"/>
            <a:headEnd/>
            <a:tailEnd/>
          </a:ln>
          <a:effectLst/>
        </p:spPr>
      </p:pic>
      <p:pic>
        <p:nvPicPr>
          <p:cNvPr id="10243" name="Picture 4"/>
          <p:cNvPicPr>
            <a:picLocks noChangeAspect="1" noChangeArrowheads="1"/>
          </p:cNvPicPr>
          <p:nvPr/>
        </p:nvPicPr>
        <p:blipFill>
          <a:blip r:embed="rId4" cstate="print"/>
          <a:srcRect l="6238" t="10828" r="23994" b="4529"/>
          <a:stretch>
            <a:fillRect/>
          </a:stretch>
        </p:blipFill>
        <p:spPr bwMode="auto">
          <a:xfrm>
            <a:off x="5357818" y="2285992"/>
            <a:ext cx="3435639" cy="3643338"/>
          </a:xfrm>
          <a:prstGeom prst="rect">
            <a:avLst/>
          </a:prstGeom>
          <a:noFill/>
          <a:ln w="9525" algn="ctr">
            <a:solidFill>
              <a:srgbClr val="00008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1000108"/>
            <a:ext cx="4572032" cy="1143000"/>
          </a:xfrm>
        </p:spPr>
        <p:txBody>
          <a:bodyPr/>
          <a:lstStyle/>
          <a:p>
            <a:r>
              <a:rPr lang="en-GB" sz="4400" dirty="0" smtClean="0"/>
              <a:t>Any Questions?</a:t>
            </a:r>
            <a:endParaRPr lang="en-GB" sz="4400" dirty="0"/>
          </a:p>
        </p:txBody>
      </p:sp>
      <p:pic>
        <p:nvPicPr>
          <p:cNvPr id="1026" name="Picture 2"/>
          <p:cNvPicPr>
            <a:picLocks noChangeAspect="1" noChangeArrowheads="1"/>
          </p:cNvPicPr>
          <p:nvPr/>
        </p:nvPicPr>
        <p:blipFill>
          <a:blip r:embed="rId2" cstate="print"/>
          <a:srcRect/>
          <a:stretch>
            <a:fillRect/>
          </a:stretch>
        </p:blipFill>
        <p:spPr bwMode="auto">
          <a:xfrm>
            <a:off x="1643042" y="2214554"/>
            <a:ext cx="5000660" cy="33337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smtClean="0"/>
              <a:t>Credits</a:t>
            </a:r>
          </a:p>
        </p:txBody>
      </p:sp>
      <p:sp>
        <p:nvSpPr>
          <p:cNvPr id="24579" name="Rectangle 3"/>
          <p:cNvSpPr>
            <a:spLocks noGrp="1" noChangeArrowheads="1"/>
          </p:cNvSpPr>
          <p:nvPr>
            <p:ph type="body" idx="1"/>
          </p:nvPr>
        </p:nvSpPr>
        <p:spPr/>
        <p:txBody>
          <a:bodyPr/>
          <a:lstStyle/>
          <a:p>
            <a:pPr>
              <a:lnSpc>
                <a:spcPct val="90000"/>
              </a:lnSpc>
            </a:pPr>
            <a:r>
              <a:rPr lang="en-GB" sz="2000" dirty="0" smtClean="0"/>
              <a:t>Children’s Television Workshop, </a:t>
            </a:r>
            <a:r>
              <a:rPr lang="en-GB" sz="2000" i="1" dirty="0" smtClean="0"/>
              <a:t>Sesame Street : Cookie Monster in the Library</a:t>
            </a:r>
            <a:r>
              <a:rPr lang="en-GB" sz="2000" dirty="0" smtClean="0"/>
              <a:t>, accessed via </a:t>
            </a:r>
            <a:r>
              <a:rPr lang="en-GB" sz="2000" dirty="0" smtClean="0">
                <a:hlinkClick r:id="rId2"/>
              </a:rPr>
              <a:t>http://www.youtube.com/watch?v=W3ZHPJT2Kp4</a:t>
            </a:r>
            <a:endParaRPr lang="en-GB" sz="2000" dirty="0" smtClean="0"/>
          </a:p>
          <a:p>
            <a:pPr>
              <a:lnSpc>
                <a:spcPct val="90000"/>
              </a:lnSpc>
            </a:pPr>
            <a:r>
              <a:rPr lang="en-GB" sz="2000" dirty="0" smtClean="0"/>
              <a:t>Couple in bed with laptop, by </a:t>
            </a:r>
            <a:r>
              <a:rPr lang="en-GB" sz="2000" dirty="0" err="1" smtClean="0"/>
              <a:t>essentialgearguide</a:t>
            </a:r>
            <a:r>
              <a:rPr lang="en-GB" sz="2000" dirty="0" smtClean="0"/>
              <a:t>, 2009 </a:t>
            </a:r>
            <a:r>
              <a:rPr lang="en-GB" sz="2000" dirty="0" smtClean="0">
                <a:hlinkClick r:id="rId3"/>
              </a:rPr>
              <a:t>http://www.flickr.com/photos/24968934@N08/3481177678/</a:t>
            </a:r>
            <a:r>
              <a:rPr lang="en-GB" sz="2000" dirty="0" smtClean="0"/>
              <a:t> </a:t>
            </a:r>
          </a:p>
          <a:p>
            <a:pPr>
              <a:lnSpc>
                <a:spcPct val="90000"/>
              </a:lnSpc>
            </a:pPr>
            <a:r>
              <a:rPr lang="en-GB" sz="2000" dirty="0" smtClean="0"/>
              <a:t>Imperial College website and images © Imperial College</a:t>
            </a:r>
          </a:p>
          <a:p>
            <a:pPr>
              <a:lnSpc>
                <a:spcPct val="90000"/>
              </a:lnSpc>
            </a:pPr>
            <a:r>
              <a:rPr lang="en-GB" sz="2000" dirty="0" smtClean="0"/>
              <a:t>Cookie Monster, the Metro online, June 25, 2008, </a:t>
            </a:r>
            <a:r>
              <a:rPr lang="en-GB" sz="2000" dirty="0" smtClean="0">
                <a:hlinkClick r:id="rId4"/>
              </a:rPr>
              <a:t>http://www.metro.co.uk/news/article.html?in_article_id=191093&amp;in_page_id=34</a:t>
            </a:r>
            <a:r>
              <a:rPr lang="en-GB" sz="2000" dirty="0" smtClean="0"/>
              <a:t> </a:t>
            </a:r>
          </a:p>
          <a:p>
            <a:pPr>
              <a:lnSpc>
                <a:spcPct val="90000"/>
              </a:lnSpc>
            </a:pPr>
            <a:r>
              <a:rPr lang="en-GB" sz="2000" dirty="0" smtClean="0"/>
              <a:t>All other images © clipart.com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idx="4294967295"/>
          </p:nvPr>
        </p:nvSpPr>
        <p:spPr>
          <a:xfrm>
            <a:off x="684213" y="836613"/>
            <a:ext cx="7773987" cy="1457325"/>
          </a:xfrm>
        </p:spPr>
        <p:txBody>
          <a:bodyPr/>
          <a:lstStyle/>
          <a:p>
            <a:pPr algn="ctr"/>
            <a:r>
              <a:rPr lang="en-GB" sz="3300" smtClean="0"/>
              <a:t>Some library preconceptions, misconceptions, and nostalgia…</a:t>
            </a:r>
          </a:p>
        </p:txBody>
      </p:sp>
      <p:pic>
        <p:nvPicPr>
          <p:cNvPr id="4099" name="Picture 6">
            <a:hlinkClick r:id="rId2"/>
          </p:cNvPr>
          <p:cNvPicPr>
            <a:picLocks noChangeAspect="1" noChangeArrowheads="1"/>
          </p:cNvPicPr>
          <p:nvPr/>
        </p:nvPicPr>
        <p:blipFill>
          <a:blip r:embed="rId3" cstate="print"/>
          <a:srcRect t="34589" r="33746" b="9738"/>
          <a:stretch>
            <a:fillRect/>
          </a:stretch>
        </p:blipFill>
        <p:spPr bwMode="auto">
          <a:xfrm>
            <a:off x="1619250" y="2349500"/>
            <a:ext cx="5545138" cy="3556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187450" y="692150"/>
            <a:ext cx="7772400" cy="1143000"/>
          </a:xfrm>
          <a:prstGeom prst="rect">
            <a:avLst/>
          </a:prstGeom>
          <a:noFill/>
          <a:ln w="9525">
            <a:noFill/>
            <a:miter lim="800000"/>
            <a:headEnd/>
            <a:tailEnd/>
          </a:ln>
        </p:spPr>
        <p:txBody>
          <a:bodyPr anchor="ctr"/>
          <a:lstStyle/>
          <a:p>
            <a:pPr algn="ctr">
              <a:spcBef>
                <a:spcPct val="0"/>
              </a:spcBef>
            </a:pPr>
            <a:endParaRPr lang="en-GB" sz="3200" b="1">
              <a:solidFill>
                <a:srgbClr val="445188"/>
              </a:solidFill>
            </a:endParaRPr>
          </a:p>
        </p:txBody>
      </p:sp>
      <p:sp>
        <p:nvSpPr>
          <p:cNvPr id="5123" name="Rectangle 10"/>
          <p:cNvSpPr>
            <a:spLocks noGrp="1" noChangeArrowheads="1"/>
          </p:cNvSpPr>
          <p:nvPr>
            <p:ph type="title" idx="4294967295"/>
          </p:nvPr>
        </p:nvSpPr>
        <p:spPr>
          <a:xfrm>
            <a:off x="900113" y="260350"/>
            <a:ext cx="7772400" cy="1466850"/>
          </a:xfrm>
        </p:spPr>
        <p:txBody>
          <a:bodyPr/>
          <a:lstStyle/>
          <a:p>
            <a:pPr algn="ctr"/>
            <a:r>
              <a:rPr lang="en-GB" smtClean="0"/>
              <a:t>Not Just Books!, Pt. 1</a:t>
            </a:r>
          </a:p>
        </p:txBody>
      </p:sp>
      <p:sp>
        <p:nvSpPr>
          <p:cNvPr id="5124" name="Rectangle 11"/>
          <p:cNvSpPr>
            <a:spLocks noGrp="1" noChangeArrowheads="1"/>
          </p:cNvSpPr>
          <p:nvPr>
            <p:ph type="body" sz="half" idx="4294967295"/>
          </p:nvPr>
        </p:nvSpPr>
        <p:spPr>
          <a:xfrm>
            <a:off x="762000" y="1341438"/>
            <a:ext cx="3810000" cy="2376487"/>
          </a:xfrm>
        </p:spPr>
        <p:txBody>
          <a:bodyPr/>
          <a:lstStyle/>
          <a:p>
            <a:pPr>
              <a:buFont typeface="Wingdings" pitchFamily="2" charset="2"/>
              <a:buChar char="§"/>
            </a:pPr>
            <a:r>
              <a:rPr lang="en-GB" sz="2200" smtClean="0"/>
              <a:t>Books! (obviously), journals, and databases </a:t>
            </a:r>
          </a:p>
          <a:p>
            <a:pPr>
              <a:buFont typeface="Wingdings" pitchFamily="2" charset="2"/>
              <a:buChar char="§"/>
            </a:pPr>
            <a:r>
              <a:rPr lang="en-GB" sz="2200" smtClean="0"/>
              <a:t>Interactive learning tools (including OLIVIA and Anatomy.TV)</a:t>
            </a:r>
          </a:p>
          <a:p>
            <a:pPr>
              <a:buFont typeface="Wingdings" pitchFamily="2" charset="2"/>
              <a:buChar char="§"/>
            </a:pPr>
            <a:endParaRPr lang="en-GB" sz="2200" smtClean="0"/>
          </a:p>
          <a:p>
            <a:pPr>
              <a:buFontTx/>
              <a:buNone/>
            </a:pPr>
            <a:endParaRPr lang="en-GB" sz="2400" smtClean="0"/>
          </a:p>
        </p:txBody>
      </p:sp>
      <p:sp>
        <p:nvSpPr>
          <p:cNvPr id="5125" name="Rectangle 12"/>
          <p:cNvSpPr>
            <a:spLocks noGrp="1" noChangeArrowheads="1"/>
          </p:cNvSpPr>
          <p:nvPr>
            <p:ph type="body" sz="half" idx="4294967295"/>
          </p:nvPr>
        </p:nvSpPr>
        <p:spPr>
          <a:xfrm>
            <a:off x="4572000" y="4143380"/>
            <a:ext cx="3810000" cy="1685925"/>
          </a:xfrm>
        </p:spPr>
        <p:txBody>
          <a:bodyPr/>
          <a:lstStyle/>
          <a:p>
            <a:pPr>
              <a:buFont typeface="Wingdings" pitchFamily="2" charset="2"/>
              <a:buChar char="§"/>
            </a:pPr>
            <a:r>
              <a:rPr lang="en-GB" sz="2200" dirty="0" smtClean="0"/>
              <a:t>The Medicine @ Imperial blog; plus podcasts, RSS feeds, and Twitter</a:t>
            </a:r>
          </a:p>
          <a:p>
            <a:pPr>
              <a:buFont typeface="Wingdings" pitchFamily="2" charset="2"/>
              <a:buChar char="§"/>
            </a:pPr>
            <a:r>
              <a:rPr lang="en-GB" sz="2200" dirty="0" smtClean="0"/>
              <a:t>The Haldane Collection</a:t>
            </a:r>
          </a:p>
          <a:p>
            <a:pPr>
              <a:buFont typeface="Wingdings" pitchFamily="2" charset="2"/>
              <a:buChar char="§"/>
            </a:pPr>
            <a:r>
              <a:rPr lang="en-GB" sz="2500" b="1" i="1" u="sng" dirty="0" smtClean="0"/>
              <a:t>…AND…</a:t>
            </a:r>
          </a:p>
        </p:txBody>
      </p:sp>
      <p:pic>
        <p:nvPicPr>
          <p:cNvPr id="5127" name="Picture 16"/>
          <p:cNvPicPr>
            <a:picLocks noChangeAspect="1" noChangeArrowheads="1"/>
          </p:cNvPicPr>
          <p:nvPr/>
        </p:nvPicPr>
        <p:blipFill>
          <a:blip r:embed="rId3" cstate="print"/>
          <a:srcRect r="45131" b="15295"/>
          <a:stretch>
            <a:fillRect/>
          </a:stretch>
        </p:blipFill>
        <p:spPr bwMode="auto">
          <a:xfrm>
            <a:off x="1042988" y="3284538"/>
            <a:ext cx="3097212" cy="2736850"/>
          </a:xfrm>
          <a:prstGeom prst="rect">
            <a:avLst/>
          </a:prstGeom>
          <a:solidFill>
            <a:srgbClr val="003366"/>
          </a:solidFill>
          <a:ln w="9525" algn="ctr">
            <a:solidFill>
              <a:srgbClr val="003366"/>
            </a:solidFill>
            <a:miter lim="800000"/>
            <a:headEnd/>
            <a:tailEnd/>
          </a:ln>
        </p:spPr>
      </p:pic>
      <p:pic>
        <p:nvPicPr>
          <p:cNvPr id="1026" name="Picture 2"/>
          <p:cNvPicPr>
            <a:picLocks noChangeAspect="1" noChangeArrowheads="1"/>
          </p:cNvPicPr>
          <p:nvPr/>
        </p:nvPicPr>
        <p:blipFill>
          <a:blip r:embed="rId4" cstate="print"/>
          <a:srcRect l="13184" t="21485" r="14306" b="7226"/>
          <a:stretch>
            <a:fillRect/>
          </a:stretch>
        </p:blipFill>
        <p:spPr bwMode="auto">
          <a:xfrm>
            <a:off x="4786314" y="1500174"/>
            <a:ext cx="3286148" cy="2423107"/>
          </a:xfrm>
          <a:prstGeom prst="rect">
            <a:avLst/>
          </a:prstGeom>
          <a:noFill/>
          <a:ln w="9525">
            <a:solidFill>
              <a:schemeClr val="accent6"/>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900113" y="620713"/>
            <a:ext cx="7772400" cy="1143000"/>
          </a:xfrm>
          <a:prstGeom prst="rect">
            <a:avLst/>
          </a:prstGeom>
          <a:noFill/>
          <a:ln w="9525">
            <a:noFill/>
            <a:miter lim="800000"/>
            <a:headEnd/>
            <a:tailEnd/>
          </a:ln>
        </p:spPr>
        <p:txBody>
          <a:bodyPr anchor="ctr"/>
          <a:lstStyle/>
          <a:p>
            <a:pPr algn="ctr">
              <a:spcBef>
                <a:spcPct val="0"/>
              </a:spcBef>
            </a:pPr>
            <a:endParaRPr lang="en-GB" sz="3200" b="1">
              <a:solidFill>
                <a:srgbClr val="445188"/>
              </a:solidFill>
            </a:endParaRPr>
          </a:p>
        </p:txBody>
      </p:sp>
      <p:sp>
        <p:nvSpPr>
          <p:cNvPr id="7171" name="Rectangle 3"/>
          <p:cNvSpPr>
            <a:spLocks noGrp="1" noChangeArrowheads="1"/>
          </p:cNvSpPr>
          <p:nvPr>
            <p:ph type="title"/>
          </p:nvPr>
        </p:nvSpPr>
        <p:spPr>
          <a:xfrm>
            <a:off x="785786" y="642918"/>
            <a:ext cx="7772400" cy="1285875"/>
          </a:xfrm>
        </p:spPr>
        <p:txBody>
          <a:bodyPr/>
          <a:lstStyle/>
          <a:p>
            <a:pPr algn="ctr"/>
            <a:r>
              <a:rPr lang="en-GB" dirty="0" smtClean="0"/>
              <a:t>Not Just Books!, Pt. 2</a:t>
            </a:r>
          </a:p>
        </p:txBody>
      </p:sp>
      <p:pic>
        <p:nvPicPr>
          <p:cNvPr id="7172" name="Picture 6"/>
          <p:cNvPicPr>
            <a:picLocks noChangeAspect="1" noChangeArrowheads="1"/>
          </p:cNvPicPr>
          <p:nvPr/>
        </p:nvPicPr>
        <p:blipFill>
          <a:blip r:embed="rId3" cstate="print"/>
          <a:srcRect t="11385"/>
          <a:stretch>
            <a:fillRect/>
          </a:stretch>
        </p:blipFill>
        <p:spPr bwMode="auto">
          <a:xfrm>
            <a:off x="2500298" y="2214554"/>
            <a:ext cx="4248150" cy="3344862"/>
          </a:xfrm>
          <a:prstGeom prst="rect">
            <a:avLst/>
          </a:prstGeom>
          <a:solidFill>
            <a:schemeClr val="accent1"/>
          </a:solidFill>
          <a:ln w="9525" algn="ctr">
            <a:solidFill>
              <a:srgbClr val="003366"/>
            </a:solidFill>
            <a:miter lim="800000"/>
            <a:headEnd/>
            <a:tailEnd/>
          </a:ln>
        </p:spPr>
      </p:pic>
      <p:sp>
        <p:nvSpPr>
          <p:cNvPr id="7173" name="Text Box 7"/>
          <p:cNvSpPr txBox="1">
            <a:spLocks noChangeArrowheads="1"/>
          </p:cNvSpPr>
          <p:nvPr/>
        </p:nvSpPr>
        <p:spPr bwMode="auto">
          <a:xfrm>
            <a:off x="285720" y="2071678"/>
            <a:ext cx="1944687" cy="1485900"/>
          </a:xfrm>
          <a:prstGeom prst="rect">
            <a:avLst/>
          </a:prstGeom>
          <a:noFill/>
          <a:ln w="9525" algn="ctr">
            <a:noFill/>
            <a:miter lim="800000"/>
            <a:headEnd/>
            <a:tailEnd/>
          </a:ln>
        </p:spPr>
        <p:txBody>
          <a:bodyPr>
            <a:spAutoFit/>
          </a:bodyPr>
          <a:lstStyle/>
          <a:p>
            <a:pPr algn="ctr">
              <a:lnSpc>
                <a:spcPct val="80000"/>
              </a:lnSpc>
              <a:buClr>
                <a:srgbClr val="9BB0D7"/>
              </a:buClr>
              <a:buFont typeface="Wingdings" pitchFamily="2" charset="2"/>
              <a:buChar char="§"/>
            </a:pPr>
            <a:r>
              <a:rPr lang="en-GB" sz="2100" dirty="0">
                <a:solidFill>
                  <a:srgbClr val="445188"/>
                </a:solidFill>
              </a:rPr>
              <a:t>Training and advice on all aspects of info retrieval</a:t>
            </a:r>
            <a:r>
              <a:rPr lang="en-GB" sz="2000" dirty="0">
                <a:solidFill>
                  <a:srgbClr val="445188"/>
                </a:solidFill>
              </a:rPr>
              <a:t> </a:t>
            </a:r>
          </a:p>
          <a:p>
            <a:pPr>
              <a:buFont typeface="Wingdings" pitchFamily="2" charset="2"/>
              <a:buChar char="§"/>
            </a:pPr>
            <a:endParaRPr lang="en-GB" sz="2000" dirty="0"/>
          </a:p>
        </p:txBody>
      </p:sp>
      <p:sp>
        <p:nvSpPr>
          <p:cNvPr id="7174" name="Text Box 8"/>
          <p:cNvSpPr txBox="1">
            <a:spLocks noChangeArrowheads="1"/>
          </p:cNvSpPr>
          <p:nvPr/>
        </p:nvSpPr>
        <p:spPr bwMode="auto">
          <a:xfrm>
            <a:off x="285720" y="3500438"/>
            <a:ext cx="1800225" cy="1247775"/>
          </a:xfrm>
          <a:prstGeom prst="rect">
            <a:avLst/>
          </a:prstGeom>
          <a:noFill/>
          <a:ln w="9525" algn="ctr">
            <a:noFill/>
            <a:miter lim="800000"/>
            <a:headEnd/>
            <a:tailEnd/>
          </a:ln>
        </p:spPr>
        <p:txBody>
          <a:bodyPr wrap="square">
            <a:spAutoFit/>
          </a:bodyPr>
          <a:lstStyle/>
          <a:p>
            <a:pPr algn="ctr">
              <a:lnSpc>
                <a:spcPct val="80000"/>
              </a:lnSpc>
              <a:buClr>
                <a:srgbClr val="9BB0D7"/>
              </a:buClr>
              <a:buFont typeface="Wingdings" pitchFamily="2" charset="2"/>
              <a:buChar char="§"/>
            </a:pPr>
            <a:r>
              <a:rPr lang="en-GB" sz="2100" dirty="0">
                <a:solidFill>
                  <a:srgbClr val="445188"/>
                </a:solidFill>
              </a:rPr>
              <a:t>Critical appraisal skills</a:t>
            </a:r>
          </a:p>
          <a:p>
            <a:endParaRPr lang="en-GB" sz="2100" dirty="0"/>
          </a:p>
        </p:txBody>
      </p:sp>
      <p:sp>
        <p:nvSpPr>
          <p:cNvPr id="7175" name="Text Box 9"/>
          <p:cNvSpPr txBox="1">
            <a:spLocks noChangeArrowheads="1"/>
          </p:cNvSpPr>
          <p:nvPr/>
        </p:nvSpPr>
        <p:spPr bwMode="auto">
          <a:xfrm>
            <a:off x="6929454" y="2357430"/>
            <a:ext cx="2089150" cy="1374775"/>
          </a:xfrm>
          <a:prstGeom prst="rect">
            <a:avLst/>
          </a:prstGeom>
          <a:noFill/>
          <a:ln w="9525" algn="ctr">
            <a:noFill/>
            <a:miter lim="800000"/>
            <a:headEnd/>
            <a:tailEnd/>
          </a:ln>
        </p:spPr>
        <p:txBody>
          <a:bodyPr>
            <a:spAutoFit/>
          </a:bodyPr>
          <a:lstStyle/>
          <a:p>
            <a:pPr algn="ctr">
              <a:buFont typeface="Wingdings" pitchFamily="2" charset="2"/>
              <a:buChar char="§"/>
            </a:pPr>
            <a:r>
              <a:rPr lang="en-GB" sz="2100" dirty="0">
                <a:solidFill>
                  <a:srgbClr val="445188"/>
                </a:solidFill>
              </a:rPr>
              <a:t>Guidance on plagiarism and academic best practice</a:t>
            </a:r>
          </a:p>
        </p:txBody>
      </p:sp>
      <p:sp>
        <p:nvSpPr>
          <p:cNvPr id="7176" name="Text Box 10"/>
          <p:cNvSpPr txBox="1">
            <a:spLocks noChangeArrowheads="1"/>
          </p:cNvSpPr>
          <p:nvPr/>
        </p:nvSpPr>
        <p:spPr bwMode="auto">
          <a:xfrm>
            <a:off x="0" y="4714884"/>
            <a:ext cx="2552700" cy="1247775"/>
          </a:xfrm>
          <a:prstGeom prst="rect">
            <a:avLst/>
          </a:prstGeom>
          <a:noFill/>
          <a:ln w="9525" algn="ctr">
            <a:noFill/>
            <a:miter lim="800000"/>
            <a:headEnd/>
            <a:tailEnd/>
          </a:ln>
        </p:spPr>
        <p:txBody>
          <a:bodyPr wrap="square">
            <a:spAutoFit/>
          </a:bodyPr>
          <a:lstStyle/>
          <a:p>
            <a:pPr algn="ctr">
              <a:lnSpc>
                <a:spcPct val="80000"/>
              </a:lnSpc>
              <a:buClr>
                <a:srgbClr val="9BB0D7"/>
              </a:buClr>
              <a:buFont typeface="Wingdings" pitchFamily="2" charset="2"/>
              <a:buChar char="§"/>
            </a:pPr>
            <a:r>
              <a:rPr lang="en-GB" sz="2100" dirty="0">
                <a:solidFill>
                  <a:srgbClr val="445188"/>
                </a:solidFill>
              </a:rPr>
              <a:t>Reference management expertise</a:t>
            </a:r>
          </a:p>
          <a:p>
            <a:endParaRPr lang="en-GB" sz="2100" dirty="0"/>
          </a:p>
        </p:txBody>
      </p:sp>
      <p:sp>
        <p:nvSpPr>
          <p:cNvPr id="7177" name="Text Box 11"/>
          <p:cNvSpPr txBox="1">
            <a:spLocks noChangeArrowheads="1"/>
          </p:cNvSpPr>
          <p:nvPr/>
        </p:nvSpPr>
        <p:spPr bwMode="auto">
          <a:xfrm>
            <a:off x="6715140" y="4214818"/>
            <a:ext cx="2285984" cy="1495794"/>
          </a:xfrm>
          <a:prstGeom prst="rect">
            <a:avLst/>
          </a:prstGeom>
          <a:noFill/>
          <a:ln w="9525" algn="ctr">
            <a:noFill/>
            <a:miter lim="800000"/>
            <a:headEnd/>
            <a:tailEnd/>
          </a:ln>
        </p:spPr>
        <p:txBody>
          <a:bodyPr wrap="square">
            <a:spAutoFit/>
          </a:bodyPr>
          <a:lstStyle/>
          <a:p>
            <a:pPr algn="ctr">
              <a:buFont typeface="Wingdings" pitchFamily="2" charset="2"/>
              <a:buChar char="§"/>
            </a:pPr>
            <a:r>
              <a:rPr lang="en-GB" sz="2200" dirty="0" smtClean="0">
                <a:solidFill>
                  <a:srgbClr val="445188"/>
                </a:solidFill>
              </a:rPr>
              <a:t>Bespoke training as and when required!</a:t>
            </a:r>
          </a:p>
          <a:p>
            <a:endParaRPr lang="en-GB" sz="2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ctrTitle"/>
          </p:nvPr>
        </p:nvSpPr>
        <p:spPr>
          <a:xfrm>
            <a:off x="2143125" y="428625"/>
            <a:ext cx="4751388" cy="1800225"/>
          </a:xfrm>
        </p:spPr>
        <p:txBody>
          <a:bodyPr/>
          <a:lstStyle/>
          <a:p>
            <a:pPr algn="ctr"/>
            <a:r>
              <a:rPr lang="en-GB" sz="2800" smtClean="0"/>
              <a:t>…</a:t>
            </a:r>
            <a:r>
              <a:rPr lang="en-GB" sz="3000" smtClean="0"/>
              <a:t>And all in a friendly manner!</a:t>
            </a:r>
          </a:p>
        </p:txBody>
      </p:sp>
      <p:sp>
        <p:nvSpPr>
          <p:cNvPr id="8195" name="Subtitle 5"/>
          <p:cNvSpPr>
            <a:spLocks noGrp="1"/>
          </p:cNvSpPr>
          <p:nvPr>
            <p:ph type="subTitle" idx="1"/>
          </p:nvPr>
        </p:nvSpPr>
        <p:spPr/>
        <p:txBody>
          <a:bodyPr/>
          <a:lstStyle/>
          <a:p>
            <a:endParaRPr lang="en-GB" smtClean="0"/>
          </a:p>
        </p:txBody>
      </p:sp>
      <p:pic>
        <p:nvPicPr>
          <p:cNvPr id="7" name="Picture 6" descr="Sesame Street Librarian.jpg"/>
          <p:cNvPicPr>
            <a:picLocks noChangeAspect="1"/>
          </p:cNvPicPr>
          <p:nvPr/>
        </p:nvPicPr>
        <p:blipFill>
          <a:blip r:embed="rId3" cstate="print"/>
          <a:stretch>
            <a:fillRect/>
          </a:stretch>
        </p:blipFill>
        <p:spPr>
          <a:xfrm>
            <a:off x="2143125" y="1857375"/>
            <a:ext cx="4572000" cy="3429000"/>
          </a:xfrm>
          <a:prstGeom prst="rect">
            <a:avLst/>
          </a:prstGeom>
          <a:ln>
            <a:solidFill>
              <a:schemeClr val="accent6"/>
            </a:solidFill>
          </a:ln>
        </p:spPr>
      </p:pic>
      <p:pic>
        <p:nvPicPr>
          <p:cNvPr id="10" name="Picture 9" descr="No-sign.GIF"/>
          <p:cNvPicPr/>
          <p:nvPr/>
        </p:nvPicPr>
        <p:blipFill>
          <a:blip r:embed="rId4" cstate="print"/>
          <a:srcRect t="1563" b="1562"/>
          <a:stretch>
            <a:fillRect/>
          </a:stretch>
        </p:blipFill>
        <p:spPr bwMode="auto">
          <a:xfrm>
            <a:off x="3428992" y="2714620"/>
            <a:ext cx="1571625" cy="147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900113" y="620713"/>
            <a:ext cx="7772400" cy="1287462"/>
          </a:xfrm>
          <a:prstGeom prst="rect">
            <a:avLst/>
          </a:prstGeom>
          <a:noFill/>
          <a:ln w="9525">
            <a:noFill/>
            <a:miter lim="800000"/>
            <a:headEnd/>
            <a:tailEnd/>
          </a:ln>
        </p:spPr>
        <p:txBody>
          <a:bodyPr anchor="ctr"/>
          <a:lstStyle/>
          <a:p>
            <a:pPr algn="ctr">
              <a:spcBef>
                <a:spcPct val="0"/>
              </a:spcBef>
            </a:pPr>
            <a:r>
              <a:rPr lang="en-GB" sz="3200" b="1" dirty="0" smtClean="0">
                <a:solidFill>
                  <a:srgbClr val="445188"/>
                </a:solidFill>
              </a:rPr>
              <a:t>The next 3 weeks…….</a:t>
            </a:r>
            <a:endParaRPr lang="en-GB" sz="3200" b="1" dirty="0">
              <a:solidFill>
                <a:srgbClr val="445188"/>
              </a:solidFill>
            </a:endParaRPr>
          </a:p>
        </p:txBody>
      </p:sp>
      <p:sp>
        <p:nvSpPr>
          <p:cNvPr id="11267" name="Rectangle 3"/>
          <p:cNvSpPr>
            <a:spLocks noChangeArrowheads="1"/>
          </p:cNvSpPr>
          <p:nvPr/>
        </p:nvSpPr>
        <p:spPr bwMode="auto">
          <a:xfrm>
            <a:off x="179388" y="2060575"/>
            <a:ext cx="4392612" cy="3529013"/>
          </a:xfrm>
          <a:prstGeom prst="rect">
            <a:avLst/>
          </a:prstGeom>
          <a:noFill/>
          <a:ln w="9525" algn="ctr">
            <a:noFill/>
            <a:miter lim="800000"/>
            <a:headEnd/>
            <a:tailEnd/>
          </a:ln>
        </p:spPr>
        <p:txBody>
          <a:bodyPr>
            <a:spAutoFit/>
          </a:bodyPr>
          <a:lstStyle/>
          <a:p>
            <a:pPr>
              <a:buFont typeface="Wingdings" pitchFamily="2" charset="2"/>
              <a:buChar char="§"/>
            </a:pPr>
            <a:r>
              <a:rPr lang="en-GB" sz="2300">
                <a:solidFill>
                  <a:srgbClr val="445188"/>
                </a:solidFill>
              </a:rPr>
              <a:t>Year 1 Workshop 1: Database Searching and Critical Appraisal</a:t>
            </a:r>
          </a:p>
          <a:p>
            <a:pPr>
              <a:buFont typeface="Wingdings" pitchFamily="2" charset="2"/>
              <a:buNone/>
            </a:pPr>
            <a:endParaRPr lang="en-GB" sz="2300">
              <a:solidFill>
                <a:srgbClr val="445188"/>
              </a:solidFill>
            </a:endParaRPr>
          </a:p>
          <a:p>
            <a:pPr>
              <a:buFont typeface="Wingdings" pitchFamily="2" charset="2"/>
              <a:buChar char="§"/>
            </a:pPr>
            <a:r>
              <a:rPr lang="en-GB" sz="2300">
                <a:solidFill>
                  <a:srgbClr val="445188"/>
                </a:solidFill>
              </a:rPr>
              <a:t>Year 1 Workshop 2: Plagiarism and Referencing</a:t>
            </a:r>
          </a:p>
          <a:p>
            <a:pPr>
              <a:buFont typeface="Wingdings" pitchFamily="2" charset="2"/>
              <a:buNone/>
            </a:pPr>
            <a:r>
              <a:rPr lang="en-GB" sz="2300">
                <a:solidFill>
                  <a:srgbClr val="445188"/>
                </a:solidFill>
              </a:rPr>
              <a:t>                                                                                                        </a:t>
            </a:r>
          </a:p>
          <a:p>
            <a:pPr>
              <a:buFont typeface="Wingdings" pitchFamily="2" charset="2"/>
              <a:buChar char="§"/>
            </a:pPr>
            <a:r>
              <a:rPr lang="en-GB" sz="2300">
                <a:solidFill>
                  <a:srgbClr val="445188"/>
                </a:solidFill>
              </a:rPr>
              <a:t>Throughout your course; Visit, email or telephone the library for help: </a:t>
            </a:r>
            <a:r>
              <a:rPr lang="en-GB" sz="2300">
                <a:solidFill>
                  <a:srgbClr val="445188"/>
                </a:solidFill>
                <a:hlinkClick r:id="rId3"/>
              </a:rPr>
              <a:t>medlib@imperial.ac.uk</a:t>
            </a:r>
            <a:endParaRPr lang="en-GB" sz="2300">
              <a:solidFill>
                <a:srgbClr val="445188"/>
              </a:solidFill>
            </a:endParaRPr>
          </a:p>
        </p:txBody>
      </p:sp>
      <p:pic>
        <p:nvPicPr>
          <p:cNvPr id="11268" name="Picture 4"/>
          <p:cNvPicPr>
            <a:picLocks noChangeAspect="1" noChangeArrowheads="1"/>
          </p:cNvPicPr>
          <p:nvPr/>
        </p:nvPicPr>
        <p:blipFill>
          <a:blip r:embed="rId4" cstate="print"/>
          <a:srcRect/>
          <a:stretch>
            <a:fillRect/>
          </a:stretch>
        </p:blipFill>
        <p:spPr bwMode="auto">
          <a:xfrm>
            <a:off x="4716463" y="1989138"/>
            <a:ext cx="4211637" cy="3670300"/>
          </a:xfrm>
          <a:prstGeom prst="rect">
            <a:avLst/>
          </a:prstGeom>
          <a:solidFill>
            <a:schemeClr val="accent1"/>
          </a:solidFill>
          <a:ln w="9525" algn="ctr">
            <a:solidFill>
              <a:srgbClr val="003366"/>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Line 4"/>
          <p:cNvSpPr>
            <a:spLocks noChangeShapeType="1"/>
          </p:cNvSpPr>
          <p:nvPr/>
        </p:nvSpPr>
        <p:spPr bwMode="auto">
          <a:xfrm flipH="1" flipV="1">
            <a:off x="2195513" y="4365625"/>
            <a:ext cx="2232025" cy="503238"/>
          </a:xfrm>
          <a:prstGeom prst="line">
            <a:avLst/>
          </a:prstGeom>
          <a:noFill/>
          <a:ln w="38100">
            <a:solidFill>
              <a:schemeClr val="tx1"/>
            </a:solidFill>
            <a:round/>
            <a:headEnd/>
            <a:tailEnd type="triangle" w="med" len="med"/>
          </a:ln>
        </p:spPr>
        <p:txBody>
          <a:bodyPr/>
          <a:lstStyle/>
          <a:p>
            <a:endParaRPr lang="en-GB"/>
          </a:p>
        </p:txBody>
      </p:sp>
      <p:pic>
        <p:nvPicPr>
          <p:cNvPr id="1026" name="Picture 2"/>
          <p:cNvPicPr>
            <a:picLocks noChangeAspect="1" noChangeArrowheads="1"/>
          </p:cNvPicPr>
          <p:nvPr/>
        </p:nvPicPr>
        <p:blipFill>
          <a:blip r:embed="rId3" cstate="print"/>
          <a:srcRect t="18072"/>
          <a:stretch>
            <a:fillRect/>
          </a:stretch>
        </p:blipFill>
        <p:spPr bwMode="auto">
          <a:xfrm>
            <a:off x="1214414" y="1857364"/>
            <a:ext cx="6215106" cy="3788119"/>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t="19432"/>
          <a:stretch>
            <a:fillRect/>
          </a:stretch>
        </p:blipFill>
        <p:spPr bwMode="auto">
          <a:xfrm>
            <a:off x="5572132" y="1785926"/>
            <a:ext cx="3357586" cy="2073266"/>
          </a:xfrm>
          <a:prstGeom prst="rect">
            <a:avLst/>
          </a:prstGeom>
          <a:noFill/>
          <a:ln w="9525">
            <a:noFill/>
            <a:miter lim="800000"/>
            <a:headEnd/>
            <a:tailEnd/>
          </a:ln>
        </p:spPr>
      </p:pic>
      <p:pic>
        <p:nvPicPr>
          <p:cNvPr id="7" name="Picture 3" descr="DSC02670"/>
          <p:cNvPicPr>
            <a:picLocks noGrp="1" noChangeAspect="1" noChangeArrowheads="1"/>
          </p:cNvPicPr>
          <p:nvPr>
            <p:ph sz="quarter" idx="4294967295"/>
          </p:nvPr>
        </p:nvPicPr>
        <p:blipFill>
          <a:blip r:embed="rId5" cstate="print"/>
          <a:srcRect/>
          <a:stretch>
            <a:fillRect/>
          </a:stretch>
        </p:blipFill>
        <p:spPr>
          <a:xfrm>
            <a:off x="6786578" y="2928934"/>
            <a:ext cx="2064237" cy="1570050"/>
          </a:xfrm>
          <a:prstGeom prst="rect">
            <a:avLst/>
          </a:prstGeom>
          <a:noFill/>
          <a:ln/>
        </p:spPr>
      </p:pic>
      <p:pic>
        <p:nvPicPr>
          <p:cNvPr id="1027" name="Picture 3"/>
          <p:cNvPicPr>
            <a:picLocks noChangeAspect="1" noChangeArrowheads="1"/>
          </p:cNvPicPr>
          <p:nvPr/>
        </p:nvPicPr>
        <p:blipFill>
          <a:blip r:embed="rId6" cstate="print"/>
          <a:srcRect t="18945"/>
          <a:stretch>
            <a:fillRect/>
          </a:stretch>
        </p:blipFill>
        <p:spPr bwMode="auto">
          <a:xfrm>
            <a:off x="357158" y="2428868"/>
            <a:ext cx="2554944" cy="2428892"/>
          </a:xfrm>
          <a:prstGeom prst="rect">
            <a:avLst/>
          </a:prstGeom>
          <a:noFill/>
          <a:ln w="9525">
            <a:noFill/>
            <a:miter lim="800000"/>
            <a:headEnd/>
            <a:tailEnd/>
          </a:ln>
          <a:effectLst/>
        </p:spPr>
      </p:pic>
      <p:sp>
        <p:nvSpPr>
          <p:cNvPr id="9" name="Title 1"/>
          <p:cNvSpPr>
            <a:spLocks noGrp="1"/>
          </p:cNvSpPr>
          <p:nvPr>
            <p:ph type="title"/>
          </p:nvPr>
        </p:nvSpPr>
        <p:spPr>
          <a:xfrm>
            <a:off x="785786" y="857232"/>
            <a:ext cx="7772400" cy="1143000"/>
          </a:xfrm>
        </p:spPr>
        <p:txBody>
          <a:bodyPr/>
          <a:lstStyle/>
          <a:p>
            <a:r>
              <a:rPr lang="en-GB" dirty="0" smtClean="0"/>
              <a:t>How do I find the resources?</a:t>
            </a:r>
            <a:endParaRPr lang="en-GB" dirty="0"/>
          </a:p>
        </p:txBody>
      </p:sp>
      <p:sp>
        <p:nvSpPr>
          <p:cNvPr id="10" name="Rectangle 9"/>
          <p:cNvSpPr/>
          <p:nvPr/>
        </p:nvSpPr>
        <p:spPr>
          <a:xfrm>
            <a:off x="357158" y="6143644"/>
            <a:ext cx="5913798" cy="523220"/>
          </a:xfrm>
          <a:prstGeom prst="rect">
            <a:avLst/>
          </a:prstGeom>
        </p:spPr>
        <p:txBody>
          <a:bodyPr wrap="none">
            <a:spAutoFit/>
          </a:bodyPr>
          <a:lstStyle/>
          <a:p>
            <a:r>
              <a:rPr lang="en-GB" sz="2800" b="1" dirty="0" smtClean="0">
                <a:solidFill>
                  <a:schemeClr val="tx1"/>
                </a:solidFill>
              </a:rPr>
              <a:t>http://www3.imperial.ac.uk/library</a:t>
            </a:r>
            <a:endParaRPr lang="en-GB" sz="2800"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5650" y="908050"/>
            <a:ext cx="7772400" cy="1143000"/>
          </a:xfrm>
        </p:spPr>
        <p:txBody>
          <a:bodyPr/>
          <a:lstStyle/>
          <a:p>
            <a:r>
              <a:rPr lang="en-GB" dirty="0" smtClean="0"/>
              <a:t>Where is the library?</a:t>
            </a:r>
          </a:p>
        </p:txBody>
      </p:sp>
      <p:sp>
        <p:nvSpPr>
          <p:cNvPr id="6147" name="Rectangle 3"/>
          <p:cNvSpPr>
            <a:spLocks noGrp="1" noChangeArrowheads="1"/>
          </p:cNvSpPr>
          <p:nvPr>
            <p:ph type="body" idx="1"/>
          </p:nvPr>
        </p:nvSpPr>
        <p:spPr>
          <a:xfrm>
            <a:off x="250825" y="1989138"/>
            <a:ext cx="8713788" cy="3352800"/>
          </a:xfrm>
        </p:spPr>
        <p:txBody>
          <a:bodyPr/>
          <a:lstStyle/>
          <a:p>
            <a:pPr>
              <a:spcBef>
                <a:spcPct val="0"/>
              </a:spcBef>
              <a:buFontTx/>
              <a:buNone/>
            </a:pPr>
            <a:r>
              <a:rPr lang="en-GB" b="1" dirty="0" smtClean="0">
                <a:ea typeface="Arial Unicode MS" pitchFamily="34" charset="-128"/>
                <a:cs typeface="Arial Unicode MS" pitchFamily="34" charset="-128"/>
              </a:rPr>
              <a:t>Imperial College Libraries</a:t>
            </a:r>
          </a:p>
          <a:p>
            <a:pPr>
              <a:spcBef>
                <a:spcPct val="0"/>
              </a:spcBef>
            </a:pPr>
            <a:r>
              <a:rPr lang="en-GB" sz="2400" dirty="0" smtClean="0">
                <a:ea typeface="Arial Unicode MS" pitchFamily="34" charset="-128"/>
                <a:cs typeface="Arial Unicode MS" pitchFamily="34" charset="-128"/>
              </a:rPr>
              <a:t>Central library</a:t>
            </a:r>
          </a:p>
          <a:p>
            <a:pPr>
              <a:spcBef>
                <a:spcPct val="0"/>
              </a:spcBef>
            </a:pPr>
            <a:r>
              <a:rPr lang="en-GB" sz="2400" dirty="0" smtClean="0">
                <a:ea typeface="Arial Unicode MS" pitchFamily="34" charset="-128"/>
                <a:cs typeface="Arial Unicode MS" pitchFamily="34" charset="-128"/>
              </a:rPr>
              <a:t>St. Mary’s</a:t>
            </a:r>
          </a:p>
          <a:p>
            <a:pPr>
              <a:spcBef>
                <a:spcPct val="0"/>
              </a:spcBef>
            </a:pPr>
            <a:r>
              <a:rPr lang="en-GB" sz="2400" dirty="0" smtClean="0">
                <a:ea typeface="Arial Unicode MS" pitchFamily="34" charset="-128"/>
                <a:cs typeface="Arial Unicode MS" pitchFamily="34" charset="-128"/>
              </a:rPr>
              <a:t>Hammersmith</a:t>
            </a:r>
          </a:p>
          <a:p>
            <a:pPr>
              <a:spcBef>
                <a:spcPct val="0"/>
              </a:spcBef>
            </a:pPr>
            <a:r>
              <a:rPr lang="en-GB" sz="2400" dirty="0" smtClean="0">
                <a:ea typeface="Arial Unicode MS" pitchFamily="34" charset="-128"/>
                <a:cs typeface="Arial Unicode MS" pitchFamily="34" charset="-128"/>
              </a:rPr>
              <a:t>Charing Cross</a:t>
            </a:r>
          </a:p>
          <a:p>
            <a:pPr>
              <a:spcBef>
                <a:spcPct val="0"/>
              </a:spcBef>
            </a:pPr>
            <a:r>
              <a:rPr lang="en-GB" sz="2400" dirty="0" smtClean="0">
                <a:ea typeface="Arial Unicode MS" pitchFamily="34" charset="-128"/>
                <a:cs typeface="Arial Unicode MS" pitchFamily="34" charset="-128"/>
              </a:rPr>
              <a:t>Chelsea &amp; Westminster </a:t>
            </a:r>
          </a:p>
          <a:p>
            <a:pPr>
              <a:spcBef>
                <a:spcPct val="0"/>
              </a:spcBef>
            </a:pPr>
            <a:r>
              <a:rPr lang="en-GB" sz="2400" dirty="0" smtClean="0">
                <a:ea typeface="Arial Unicode MS" pitchFamily="34" charset="-128"/>
                <a:cs typeface="Arial Unicode MS" pitchFamily="34" charset="-128"/>
              </a:rPr>
              <a:t>Royal Brompton (NHLI)</a:t>
            </a:r>
          </a:p>
          <a:p>
            <a:pPr lvl="1">
              <a:spcBef>
                <a:spcPct val="0"/>
              </a:spcBef>
              <a:buFont typeface="Wingdings" pitchFamily="2" charset="2"/>
              <a:buNone/>
            </a:pPr>
            <a:endParaRPr lang="en-GB" sz="2400" b="1" dirty="0" smtClean="0">
              <a:ea typeface="Arial Unicode MS" pitchFamily="34" charset="-128"/>
              <a:cs typeface="Arial Unicode MS" pitchFamily="34" charset="-128"/>
            </a:endParaRPr>
          </a:p>
          <a:p>
            <a:pPr>
              <a:spcBef>
                <a:spcPct val="0"/>
              </a:spcBef>
              <a:buFontTx/>
              <a:buNone/>
            </a:pPr>
            <a:endParaRPr lang="en-GB" sz="1000" b="1" dirty="0" smtClean="0">
              <a:ea typeface="Arial Unicode MS" pitchFamily="34" charset="-128"/>
              <a:cs typeface="Arial Unicode MS" pitchFamily="34" charset="-128"/>
            </a:endParaRPr>
          </a:p>
          <a:p>
            <a:pPr>
              <a:spcBef>
                <a:spcPct val="0"/>
              </a:spcBef>
              <a:buFontTx/>
              <a:buNone/>
            </a:pPr>
            <a:r>
              <a:rPr lang="en-GB" sz="2400" b="1" dirty="0" smtClean="0">
                <a:ea typeface="Arial Unicode MS" pitchFamily="34" charset="-128"/>
                <a:cs typeface="Arial Unicode MS" pitchFamily="34" charset="-128"/>
              </a:rPr>
              <a:t>See the library website for details of locations, facilities</a:t>
            </a:r>
          </a:p>
          <a:p>
            <a:pPr>
              <a:spcBef>
                <a:spcPct val="0"/>
              </a:spcBef>
              <a:buFontTx/>
              <a:buNone/>
            </a:pPr>
            <a:r>
              <a:rPr lang="en-GB" sz="2400" b="1" dirty="0" smtClean="0">
                <a:ea typeface="Arial Unicode MS" pitchFamily="34" charset="-128"/>
                <a:cs typeface="Arial Unicode MS" pitchFamily="34" charset="-128"/>
              </a:rPr>
              <a:t>and opening hours</a:t>
            </a:r>
          </a:p>
          <a:p>
            <a:pPr lvl="1">
              <a:spcBef>
                <a:spcPct val="0"/>
              </a:spcBef>
              <a:buFont typeface="Wingdings" pitchFamily="2" charset="2"/>
              <a:buNone/>
            </a:pPr>
            <a:endParaRPr lang="en-GB" sz="800" b="1" dirty="0" smtClean="0"/>
          </a:p>
          <a:p>
            <a:pPr>
              <a:spcBef>
                <a:spcPct val="0"/>
              </a:spcBef>
              <a:buFontTx/>
              <a:buNone/>
            </a:pPr>
            <a:r>
              <a:rPr lang="en-GB" sz="2000" b="1" dirty="0" smtClean="0"/>
              <a:t>http://www3.imperial.ac.uk/library/aboutthelibrary</a:t>
            </a:r>
          </a:p>
        </p:txBody>
      </p:sp>
      <p:pic>
        <p:nvPicPr>
          <p:cNvPr id="6148" name="Picture 16" descr="Royal Brompton Campus Library"/>
          <p:cNvPicPr>
            <a:picLocks noChangeArrowheads="1"/>
          </p:cNvPicPr>
          <p:nvPr/>
        </p:nvPicPr>
        <p:blipFill>
          <a:blip r:embed="rId3" cstate="print"/>
          <a:srcRect t="7608"/>
          <a:stretch>
            <a:fillRect/>
          </a:stretch>
        </p:blipFill>
        <p:spPr bwMode="auto">
          <a:xfrm>
            <a:off x="5148263" y="476250"/>
            <a:ext cx="1879600" cy="1368425"/>
          </a:xfrm>
          <a:prstGeom prst="rect">
            <a:avLst/>
          </a:prstGeom>
          <a:noFill/>
          <a:ln w="9525">
            <a:noFill/>
            <a:miter lim="800000"/>
            <a:headEnd/>
            <a:tailEnd/>
          </a:ln>
        </p:spPr>
      </p:pic>
      <p:pic>
        <p:nvPicPr>
          <p:cNvPr id="6149" name="Picture 17" descr="Hamersmith Campus Library"/>
          <p:cNvPicPr>
            <a:picLocks noChangeArrowheads="1"/>
          </p:cNvPicPr>
          <p:nvPr/>
        </p:nvPicPr>
        <p:blipFill>
          <a:blip r:embed="rId4" cstate="print"/>
          <a:srcRect/>
          <a:stretch>
            <a:fillRect/>
          </a:stretch>
        </p:blipFill>
        <p:spPr bwMode="auto">
          <a:xfrm>
            <a:off x="7092950" y="476250"/>
            <a:ext cx="1879600" cy="1368425"/>
          </a:xfrm>
          <a:prstGeom prst="rect">
            <a:avLst/>
          </a:prstGeom>
          <a:noFill/>
          <a:ln w="9525">
            <a:noFill/>
            <a:miter lim="800000"/>
            <a:headEnd/>
            <a:tailEnd/>
          </a:ln>
        </p:spPr>
      </p:pic>
      <p:pic>
        <p:nvPicPr>
          <p:cNvPr id="6150" name="Picture 18" descr="Library Help Desk">
            <a:hlinkClick r:id="rId5"/>
          </p:cNvPr>
          <p:cNvPicPr>
            <a:picLocks noChangeAspect="1" noChangeArrowheads="1"/>
          </p:cNvPicPr>
          <p:nvPr/>
        </p:nvPicPr>
        <p:blipFill>
          <a:blip r:embed="rId6" cstate="print"/>
          <a:srcRect/>
          <a:stretch>
            <a:fillRect/>
          </a:stretch>
        </p:blipFill>
        <p:spPr bwMode="auto">
          <a:xfrm>
            <a:off x="5148263" y="1989138"/>
            <a:ext cx="1879600" cy="1368425"/>
          </a:xfrm>
          <a:prstGeom prst="rect">
            <a:avLst/>
          </a:prstGeom>
          <a:noFill/>
          <a:ln w="9525">
            <a:noFill/>
            <a:miter lim="800000"/>
            <a:headEnd/>
            <a:tailEnd/>
          </a:ln>
        </p:spPr>
      </p:pic>
      <p:pic>
        <p:nvPicPr>
          <p:cNvPr id="6151" name="Picture 19" descr="Charing Cross Campus Library"/>
          <p:cNvPicPr>
            <a:picLocks noChangeArrowheads="1"/>
          </p:cNvPicPr>
          <p:nvPr/>
        </p:nvPicPr>
        <p:blipFill>
          <a:blip r:embed="rId7" cstate="print"/>
          <a:srcRect/>
          <a:stretch>
            <a:fillRect/>
          </a:stretch>
        </p:blipFill>
        <p:spPr bwMode="auto">
          <a:xfrm>
            <a:off x="7092950" y="1989138"/>
            <a:ext cx="1879600" cy="1368425"/>
          </a:xfrm>
          <a:prstGeom prst="rect">
            <a:avLst/>
          </a:prstGeom>
          <a:noFill/>
          <a:ln w="9525">
            <a:noFill/>
            <a:miter lim="800000"/>
            <a:headEnd/>
            <a:tailEnd/>
          </a:ln>
        </p:spPr>
      </p:pic>
      <p:pic>
        <p:nvPicPr>
          <p:cNvPr id="6152" name="Picture 20" descr="St Mary's Campus Library"/>
          <p:cNvPicPr>
            <a:picLocks noChangeArrowheads="1"/>
          </p:cNvPicPr>
          <p:nvPr/>
        </p:nvPicPr>
        <p:blipFill>
          <a:blip r:embed="rId8" cstate="print"/>
          <a:srcRect/>
          <a:stretch>
            <a:fillRect/>
          </a:stretch>
        </p:blipFill>
        <p:spPr bwMode="auto">
          <a:xfrm>
            <a:off x="5148263" y="3500438"/>
            <a:ext cx="1879600" cy="1368425"/>
          </a:xfrm>
          <a:prstGeom prst="rect">
            <a:avLst/>
          </a:prstGeom>
          <a:noFill/>
          <a:ln w="9525">
            <a:noFill/>
            <a:miter lim="800000"/>
            <a:headEnd/>
            <a:tailEnd/>
          </a:ln>
        </p:spPr>
      </p:pic>
      <p:pic>
        <p:nvPicPr>
          <p:cNvPr id="6153" name="Picture 21" descr="Chelsea and Westminster Campus Library"/>
          <p:cNvPicPr>
            <a:picLocks noChangeArrowheads="1"/>
          </p:cNvPicPr>
          <p:nvPr/>
        </p:nvPicPr>
        <p:blipFill>
          <a:blip r:embed="rId9" cstate="print"/>
          <a:srcRect/>
          <a:stretch>
            <a:fillRect/>
          </a:stretch>
        </p:blipFill>
        <p:spPr bwMode="auto">
          <a:xfrm>
            <a:off x="7092950" y="3500438"/>
            <a:ext cx="1879600" cy="1368425"/>
          </a:xfrm>
          <a:prstGeom prst="rect">
            <a:avLst/>
          </a:prstGeom>
          <a:noFill/>
          <a:ln w="9525">
            <a:noFill/>
            <a:miter lim="800000"/>
            <a:headEnd/>
            <a:tailEnd/>
          </a:ln>
        </p:spPr>
      </p:pic>
      <p:sp>
        <p:nvSpPr>
          <p:cNvPr id="6154" name="Text Box 22"/>
          <p:cNvSpPr txBox="1">
            <a:spLocks noChangeArrowheads="1"/>
          </p:cNvSpPr>
          <p:nvPr/>
        </p:nvSpPr>
        <p:spPr bwMode="auto">
          <a:xfrm>
            <a:off x="5148263" y="1628775"/>
            <a:ext cx="1879600" cy="228600"/>
          </a:xfrm>
          <a:prstGeom prst="rect">
            <a:avLst/>
          </a:prstGeom>
          <a:solidFill>
            <a:srgbClr val="333399"/>
          </a:solidFill>
          <a:ln w="9525">
            <a:solidFill>
              <a:srgbClr val="333399"/>
            </a:solidFill>
            <a:miter lim="800000"/>
            <a:headEnd/>
            <a:tailEnd/>
          </a:ln>
        </p:spPr>
        <p:txBody>
          <a:bodyPr/>
          <a:lstStyle/>
          <a:p>
            <a:r>
              <a:rPr lang="en-GB" altLang="zh-CN" sz="800">
                <a:solidFill>
                  <a:srgbClr val="FFFFFF"/>
                </a:solidFill>
                <a:ea typeface="SimSun" pitchFamily="2" charset="-122"/>
              </a:rPr>
              <a:t>Royal Brompton Library (NHLI)</a:t>
            </a:r>
            <a:endParaRPr lang="en-GB"/>
          </a:p>
        </p:txBody>
      </p:sp>
      <p:sp>
        <p:nvSpPr>
          <p:cNvPr id="6155" name="Text Box 23"/>
          <p:cNvSpPr txBox="1">
            <a:spLocks noChangeArrowheads="1"/>
          </p:cNvSpPr>
          <p:nvPr/>
        </p:nvSpPr>
        <p:spPr bwMode="auto">
          <a:xfrm>
            <a:off x="7092950" y="1628775"/>
            <a:ext cx="1879600" cy="228600"/>
          </a:xfrm>
          <a:prstGeom prst="rect">
            <a:avLst/>
          </a:prstGeom>
          <a:solidFill>
            <a:srgbClr val="333399"/>
          </a:solidFill>
          <a:ln w="9525">
            <a:solidFill>
              <a:srgbClr val="333399"/>
            </a:solidFill>
            <a:miter lim="800000"/>
            <a:headEnd/>
            <a:tailEnd/>
          </a:ln>
        </p:spPr>
        <p:txBody>
          <a:bodyPr/>
          <a:lstStyle/>
          <a:p>
            <a:r>
              <a:rPr lang="en-GB" altLang="zh-CN" sz="800">
                <a:solidFill>
                  <a:srgbClr val="FFFFFF"/>
                </a:solidFill>
                <a:ea typeface="SimSun" pitchFamily="2" charset="-122"/>
              </a:rPr>
              <a:t>Hammersmith Library</a:t>
            </a:r>
            <a:endParaRPr lang="en-GB"/>
          </a:p>
        </p:txBody>
      </p:sp>
      <p:sp>
        <p:nvSpPr>
          <p:cNvPr id="6156" name="Text Box 24"/>
          <p:cNvSpPr txBox="1">
            <a:spLocks noChangeArrowheads="1"/>
          </p:cNvSpPr>
          <p:nvPr/>
        </p:nvSpPr>
        <p:spPr bwMode="auto">
          <a:xfrm>
            <a:off x="5148263" y="3141663"/>
            <a:ext cx="1879600" cy="228600"/>
          </a:xfrm>
          <a:prstGeom prst="rect">
            <a:avLst/>
          </a:prstGeom>
          <a:solidFill>
            <a:srgbClr val="333399"/>
          </a:solidFill>
          <a:ln w="9525">
            <a:solidFill>
              <a:srgbClr val="333399"/>
            </a:solidFill>
            <a:miter lim="800000"/>
            <a:headEnd/>
            <a:tailEnd/>
          </a:ln>
        </p:spPr>
        <p:txBody>
          <a:bodyPr/>
          <a:lstStyle/>
          <a:p>
            <a:r>
              <a:rPr lang="en-GB" altLang="zh-CN" sz="800">
                <a:solidFill>
                  <a:srgbClr val="FFFFFF"/>
                </a:solidFill>
                <a:ea typeface="SimSun" pitchFamily="2" charset="-122"/>
              </a:rPr>
              <a:t>Central Library, South Kensington</a:t>
            </a:r>
            <a:endParaRPr lang="en-GB"/>
          </a:p>
        </p:txBody>
      </p:sp>
      <p:sp>
        <p:nvSpPr>
          <p:cNvPr id="6157" name="Text Box 25"/>
          <p:cNvSpPr txBox="1">
            <a:spLocks noChangeArrowheads="1"/>
          </p:cNvSpPr>
          <p:nvPr/>
        </p:nvSpPr>
        <p:spPr bwMode="auto">
          <a:xfrm>
            <a:off x="7092950" y="3141663"/>
            <a:ext cx="1879600" cy="228600"/>
          </a:xfrm>
          <a:prstGeom prst="rect">
            <a:avLst/>
          </a:prstGeom>
          <a:solidFill>
            <a:srgbClr val="333399"/>
          </a:solidFill>
          <a:ln w="9525">
            <a:solidFill>
              <a:srgbClr val="333399"/>
            </a:solidFill>
            <a:miter lim="800000"/>
            <a:headEnd/>
            <a:tailEnd/>
          </a:ln>
        </p:spPr>
        <p:txBody>
          <a:bodyPr/>
          <a:lstStyle/>
          <a:p>
            <a:r>
              <a:rPr lang="en-GB" altLang="zh-CN" sz="800" dirty="0">
                <a:solidFill>
                  <a:srgbClr val="FFFFFF"/>
                </a:solidFill>
                <a:ea typeface="SimSun" pitchFamily="2" charset="-122"/>
              </a:rPr>
              <a:t>Charing Cross Library</a:t>
            </a:r>
            <a:endParaRPr lang="en-GB" dirty="0"/>
          </a:p>
        </p:txBody>
      </p:sp>
      <p:sp>
        <p:nvSpPr>
          <p:cNvPr id="6158" name="Text Box 26"/>
          <p:cNvSpPr txBox="1">
            <a:spLocks noChangeArrowheads="1"/>
          </p:cNvSpPr>
          <p:nvPr/>
        </p:nvSpPr>
        <p:spPr bwMode="auto">
          <a:xfrm>
            <a:off x="5148263" y="4652963"/>
            <a:ext cx="1879600" cy="228600"/>
          </a:xfrm>
          <a:prstGeom prst="rect">
            <a:avLst/>
          </a:prstGeom>
          <a:solidFill>
            <a:srgbClr val="333399"/>
          </a:solidFill>
          <a:ln w="9525">
            <a:solidFill>
              <a:srgbClr val="333399"/>
            </a:solidFill>
            <a:miter lim="800000"/>
            <a:headEnd/>
            <a:tailEnd/>
          </a:ln>
        </p:spPr>
        <p:txBody>
          <a:bodyPr/>
          <a:lstStyle/>
          <a:p>
            <a:r>
              <a:rPr lang="en-GB" altLang="zh-CN" sz="800">
                <a:solidFill>
                  <a:srgbClr val="FFFFFF"/>
                </a:solidFill>
                <a:ea typeface="SimSun" pitchFamily="2" charset="-122"/>
              </a:rPr>
              <a:t>St Mary’s Library</a:t>
            </a:r>
            <a:endParaRPr lang="en-GB"/>
          </a:p>
        </p:txBody>
      </p:sp>
      <p:sp>
        <p:nvSpPr>
          <p:cNvPr id="6159" name="Text Box 27"/>
          <p:cNvSpPr txBox="1">
            <a:spLocks noChangeArrowheads="1"/>
          </p:cNvSpPr>
          <p:nvPr/>
        </p:nvSpPr>
        <p:spPr bwMode="auto">
          <a:xfrm>
            <a:off x="7092950" y="4652963"/>
            <a:ext cx="1879600" cy="228600"/>
          </a:xfrm>
          <a:prstGeom prst="rect">
            <a:avLst/>
          </a:prstGeom>
          <a:solidFill>
            <a:srgbClr val="333399"/>
          </a:solidFill>
          <a:ln w="9525">
            <a:solidFill>
              <a:srgbClr val="333399"/>
            </a:solidFill>
            <a:miter lim="800000"/>
            <a:headEnd/>
            <a:tailEnd/>
          </a:ln>
        </p:spPr>
        <p:txBody>
          <a:bodyPr/>
          <a:lstStyle/>
          <a:p>
            <a:r>
              <a:rPr lang="en-GB" altLang="zh-CN" sz="800">
                <a:solidFill>
                  <a:srgbClr val="FFFFFF"/>
                </a:solidFill>
                <a:ea typeface="SimSun" pitchFamily="2" charset="-122"/>
              </a:rPr>
              <a:t>Chelsea and Westminster Library</a:t>
            </a:r>
            <a:endParaRPr lang="en-GB"/>
          </a:p>
        </p:txBody>
      </p:sp>
      <p:pic>
        <p:nvPicPr>
          <p:cNvPr id="2050" name="Picture 2" descr="Q:\Library_photo_collection\Locations\Charing Cross\CX 5.jpg"/>
          <p:cNvPicPr>
            <a:picLocks noChangeAspect="1" noChangeArrowheads="1"/>
          </p:cNvPicPr>
          <p:nvPr/>
        </p:nvPicPr>
        <p:blipFill>
          <a:blip r:embed="rId10" cstate="print"/>
          <a:srcRect b="17553"/>
          <a:stretch>
            <a:fillRect/>
          </a:stretch>
        </p:blipFill>
        <p:spPr bwMode="auto">
          <a:xfrm>
            <a:off x="7099200" y="1980000"/>
            <a:ext cx="1881035" cy="1163248"/>
          </a:xfrm>
          <a:prstGeom prst="rect">
            <a:avLst/>
          </a:prstGeom>
          <a:noFill/>
        </p:spPr>
      </p:pic>
      <p:pic>
        <p:nvPicPr>
          <p:cNvPr id="2051" name="Picture 3" descr="Q:\Library_photo_collection\Locations\C&amp;W\cwlibraryJune09.JPG"/>
          <p:cNvPicPr>
            <a:picLocks noChangeAspect="1" noChangeArrowheads="1"/>
          </p:cNvPicPr>
          <p:nvPr/>
        </p:nvPicPr>
        <p:blipFill>
          <a:blip r:embed="rId11" cstate="print"/>
          <a:srcRect b="8413"/>
          <a:stretch>
            <a:fillRect/>
          </a:stretch>
        </p:blipFill>
        <p:spPr bwMode="auto">
          <a:xfrm>
            <a:off x="7092000" y="3510000"/>
            <a:ext cx="1872000" cy="114300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55650" y="1052513"/>
            <a:ext cx="7772400" cy="1143000"/>
          </a:xfrm>
        </p:spPr>
        <p:txBody>
          <a:bodyPr/>
          <a:lstStyle/>
          <a:p>
            <a:r>
              <a:rPr lang="en-GB" smtClean="0"/>
              <a:t>Where do I find the book I need?</a:t>
            </a:r>
          </a:p>
        </p:txBody>
      </p:sp>
      <p:pic>
        <p:nvPicPr>
          <p:cNvPr id="18435" name="Picture 4" descr="36602_1_thumbnail_750x550_page1_246997"/>
          <p:cNvPicPr>
            <a:picLocks noChangeAspect="1" noChangeArrowheads="1"/>
          </p:cNvPicPr>
          <p:nvPr/>
        </p:nvPicPr>
        <p:blipFill>
          <a:blip r:embed="rId3" cstate="print"/>
          <a:srcRect/>
          <a:stretch>
            <a:fillRect/>
          </a:stretch>
        </p:blipFill>
        <p:spPr bwMode="auto">
          <a:xfrm>
            <a:off x="2411413" y="2276475"/>
            <a:ext cx="5256212" cy="3497263"/>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6564</TotalTime>
  <Words>1051</Words>
  <Application>Microsoft Office PowerPoint</Application>
  <PresentationFormat>On-screen Show (4:3)</PresentationFormat>
  <Paragraphs>100</Paragraphs>
  <Slides>19</Slides>
  <Notes>15</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1_Blank Presentation</vt:lpstr>
      <vt:lpstr>How can the library help me?</vt:lpstr>
      <vt:lpstr>Some library preconceptions, misconceptions, and nostalgia…</vt:lpstr>
      <vt:lpstr>Not Just Books!, Pt. 1</vt:lpstr>
      <vt:lpstr>Not Just Books!, Pt. 2</vt:lpstr>
      <vt:lpstr>…And all in a friendly manner!</vt:lpstr>
      <vt:lpstr>Slide 6</vt:lpstr>
      <vt:lpstr>How do I find the resources?</vt:lpstr>
      <vt:lpstr>Where is the library?</vt:lpstr>
      <vt:lpstr>Where do I find the book I need?</vt:lpstr>
      <vt:lpstr>How do I find the book I need?</vt:lpstr>
      <vt:lpstr>What if there’s no copy on the shelf?</vt:lpstr>
      <vt:lpstr>Accessing Library Resources at home</vt:lpstr>
      <vt:lpstr>Photocopying and Printing</vt:lpstr>
      <vt:lpstr>Where can I study?</vt:lpstr>
      <vt:lpstr>Slide 15</vt:lpstr>
      <vt:lpstr>Where to find more information, Pt. 1 </vt:lpstr>
      <vt:lpstr>Slide 17</vt:lpstr>
      <vt:lpstr>Any Questions?</vt:lpstr>
      <vt:lpstr>Credits</vt:lpstr>
    </vt:vector>
  </TitlesOfParts>
  <Company>FutureBrand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Emma Graham</dc:creator>
  <cp:lastModifiedBy>nshiel</cp:lastModifiedBy>
  <cp:revision>433</cp:revision>
  <dcterms:created xsi:type="dcterms:W3CDTF">2003-01-06T14:21:41Z</dcterms:created>
  <dcterms:modified xsi:type="dcterms:W3CDTF">2010-10-29T14:00:41Z</dcterms:modified>
</cp:coreProperties>
</file>