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7"/>
  </p:notesMasterIdLst>
  <p:handoutMasterIdLst>
    <p:handoutMasterId r:id="rId38"/>
  </p:handoutMasterIdLst>
  <p:sldIdLst>
    <p:sldId id="260" r:id="rId2"/>
    <p:sldId id="381" r:id="rId3"/>
    <p:sldId id="412" r:id="rId4"/>
    <p:sldId id="413" r:id="rId5"/>
    <p:sldId id="384" r:id="rId6"/>
    <p:sldId id="408" r:id="rId7"/>
    <p:sldId id="409" r:id="rId8"/>
    <p:sldId id="396" r:id="rId9"/>
    <p:sldId id="395" r:id="rId10"/>
    <p:sldId id="398" r:id="rId11"/>
    <p:sldId id="326" r:id="rId12"/>
    <p:sldId id="410" r:id="rId13"/>
    <p:sldId id="411" r:id="rId14"/>
    <p:sldId id="379" r:id="rId15"/>
    <p:sldId id="392" r:id="rId16"/>
    <p:sldId id="397" r:id="rId17"/>
    <p:sldId id="414" r:id="rId18"/>
    <p:sldId id="388" r:id="rId19"/>
    <p:sldId id="391" r:id="rId20"/>
    <p:sldId id="403" r:id="rId21"/>
    <p:sldId id="404" r:id="rId22"/>
    <p:sldId id="405" r:id="rId23"/>
    <p:sldId id="406" r:id="rId24"/>
    <p:sldId id="394" r:id="rId25"/>
    <p:sldId id="272" r:id="rId26"/>
    <p:sldId id="399" r:id="rId27"/>
    <p:sldId id="368" r:id="rId28"/>
    <p:sldId id="400" r:id="rId29"/>
    <p:sldId id="401" r:id="rId30"/>
    <p:sldId id="402" r:id="rId31"/>
    <p:sldId id="407" r:id="rId32"/>
    <p:sldId id="344" r:id="rId33"/>
    <p:sldId id="290" r:id="rId34"/>
    <p:sldId id="353" r:id="rId35"/>
    <p:sldId id="291" r:id="rId36"/>
  </p:sldIdLst>
  <p:sldSz cx="9144000" cy="6858000" type="screen4x3"/>
  <p:notesSz cx="6781800" cy="9926638"/>
  <p:defaultTextStyle>
    <a:defPPr>
      <a:defRPr lang="en-US"/>
    </a:defPPr>
    <a:lvl1pPr algn="l" rtl="0" fontAlgn="base">
      <a:spcBef>
        <a:spcPct val="0"/>
      </a:spcBef>
      <a:spcAft>
        <a:spcPct val="0"/>
      </a:spcAft>
      <a:defRPr kern="1200">
        <a:solidFill>
          <a:srgbClr val="FE9914"/>
        </a:solidFill>
        <a:latin typeface="Arial" charset="0"/>
        <a:ea typeface="+mn-ea"/>
        <a:cs typeface="Arial" charset="0"/>
      </a:defRPr>
    </a:lvl1pPr>
    <a:lvl2pPr marL="457200" algn="l" rtl="0" fontAlgn="base">
      <a:spcBef>
        <a:spcPct val="0"/>
      </a:spcBef>
      <a:spcAft>
        <a:spcPct val="0"/>
      </a:spcAft>
      <a:defRPr kern="1200">
        <a:solidFill>
          <a:srgbClr val="FE9914"/>
        </a:solidFill>
        <a:latin typeface="Arial" charset="0"/>
        <a:ea typeface="+mn-ea"/>
        <a:cs typeface="Arial" charset="0"/>
      </a:defRPr>
    </a:lvl2pPr>
    <a:lvl3pPr marL="914400" algn="l" rtl="0" fontAlgn="base">
      <a:spcBef>
        <a:spcPct val="0"/>
      </a:spcBef>
      <a:spcAft>
        <a:spcPct val="0"/>
      </a:spcAft>
      <a:defRPr kern="1200">
        <a:solidFill>
          <a:srgbClr val="FE9914"/>
        </a:solidFill>
        <a:latin typeface="Arial" charset="0"/>
        <a:ea typeface="+mn-ea"/>
        <a:cs typeface="Arial" charset="0"/>
      </a:defRPr>
    </a:lvl3pPr>
    <a:lvl4pPr marL="1371600" algn="l" rtl="0" fontAlgn="base">
      <a:spcBef>
        <a:spcPct val="0"/>
      </a:spcBef>
      <a:spcAft>
        <a:spcPct val="0"/>
      </a:spcAft>
      <a:defRPr kern="1200">
        <a:solidFill>
          <a:srgbClr val="FE9914"/>
        </a:solidFill>
        <a:latin typeface="Arial" charset="0"/>
        <a:ea typeface="+mn-ea"/>
        <a:cs typeface="Arial" charset="0"/>
      </a:defRPr>
    </a:lvl4pPr>
    <a:lvl5pPr marL="1828800" algn="l" rtl="0" fontAlgn="base">
      <a:spcBef>
        <a:spcPct val="0"/>
      </a:spcBef>
      <a:spcAft>
        <a:spcPct val="0"/>
      </a:spcAft>
      <a:defRPr kern="1200">
        <a:solidFill>
          <a:srgbClr val="FE9914"/>
        </a:solidFill>
        <a:latin typeface="Arial" charset="0"/>
        <a:ea typeface="+mn-ea"/>
        <a:cs typeface="Arial" charset="0"/>
      </a:defRPr>
    </a:lvl5pPr>
    <a:lvl6pPr marL="2286000" algn="l" defTabSz="914400" rtl="0" eaLnBrk="1" latinLnBrk="0" hangingPunct="1">
      <a:defRPr kern="1200">
        <a:solidFill>
          <a:srgbClr val="FE9914"/>
        </a:solidFill>
        <a:latin typeface="Arial" charset="0"/>
        <a:ea typeface="+mn-ea"/>
        <a:cs typeface="Arial" charset="0"/>
      </a:defRPr>
    </a:lvl6pPr>
    <a:lvl7pPr marL="2743200" algn="l" defTabSz="914400" rtl="0" eaLnBrk="1" latinLnBrk="0" hangingPunct="1">
      <a:defRPr kern="1200">
        <a:solidFill>
          <a:srgbClr val="FE9914"/>
        </a:solidFill>
        <a:latin typeface="Arial" charset="0"/>
        <a:ea typeface="+mn-ea"/>
        <a:cs typeface="Arial" charset="0"/>
      </a:defRPr>
    </a:lvl7pPr>
    <a:lvl8pPr marL="3200400" algn="l" defTabSz="914400" rtl="0" eaLnBrk="1" latinLnBrk="0" hangingPunct="1">
      <a:defRPr kern="1200">
        <a:solidFill>
          <a:srgbClr val="FE9914"/>
        </a:solidFill>
        <a:latin typeface="Arial" charset="0"/>
        <a:ea typeface="+mn-ea"/>
        <a:cs typeface="Arial" charset="0"/>
      </a:defRPr>
    </a:lvl8pPr>
    <a:lvl9pPr marL="3657600" algn="l" defTabSz="914400" rtl="0" eaLnBrk="1" latinLnBrk="0" hangingPunct="1">
      <a:defRPr kern="1200">
        <a:solidFill>
          <a:srgbClr val="FE9914"/>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89B"/>
    <a:srgbClr val="9FA8D3"/>
    <a:srgbClr val="A1A6D1"/>
    <a:srgbClr val="9BB0D7"/>
    <a:srgbClr val="96B9DC"/>
    <a:srgbClr val="99CCFF"/>
    <a:srgbClr val="1D609D"/>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4" autoAdjust="0"/>
    <p:restoredTop sz="99822" autoAdjust="0"/>
  </p:normalViewPr>
  <p:slideViewPr>
    <p:cSldViewPr>
      <p:cViewPr>
        <p:scale>
          <a:sx n="50" d="100"/>
          <a:sy n="50" d="100"/>
        </p:scale>
        <p:origin x="-738"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 y="570"/>
      </p:cViewPr>
      <p:guideLst>
        <p:guide orient="horz" pos="3126"/>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20000"/>
              </a:spcBef>
              <a:defRPr sz="1200">
                <a:cs typeface="+mn-cs"/>
              </a:defRPr>
            </a:lvl1pPr>
          </a:lstStyle>
          <a:p>
            <a:pPr>
              <a:defRPr/>
            </a:pPr>
            <a:endParaRPr lang="en-GB"/>
          </a:p>
        </p:txBody>
      </p:sp>
      <p:sp>
        <p:nvSpPr>
          <p:cNvPr id="111619"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20000"/>
              </a:spcBef>
              <a:defRPr sz="1200">
                <a:cs typeface="+mn-cs"/>
              </a:defRPr>
            </a:lvl1pPr>
          </a:lstStyle>
          <a:p>
            <a:pPr>
              <a:defRPr/>
            </a:pPr>
            <a:endParaRPr lang="en-GB"/>
          </a:p>
        </p:txBody>
      </p:sp>
      <p:sp>
        <p:nvSpPr>
          <p:cNvPr id="111620" name="Rectangle 4"/>
          <p:cNvSpPr>
            <a:spLocks noGrp="1" noChangeArrowheads="1"/>
          </p:cNvSpPr>
          <p:nvPr>
            <p:ph type="ftr" sz="quarter" idx="2"/>
          </p:nvPr>
        </p:nvSpPr>
        <p:spPr bwMode="auto">
          <a:xfrm>
            <a:off x="0" y="9429750"/>
            <a:ext cx="29400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20000"/>
              </a:spcBef>
              <a:defRPr sz="1200">
                <a:cs typeface="+mn-cs"/>
              </a:defRPr>
            </a:lvl1pPr>
          </a:lstStyle>
          <a:p>
            <a:pPr>
              <a:defRPr/>
            </a:pPr>
            <a:endParaRPr lang="en-GB"/>
          </a:p>
        </p:txBody>
      </p:sp>
      <p:sp>
        <p:nvSpPr>
          <p:cNvPr id="111621" name="Rectangle 5"/>
          <p:cNvSpPr>
            <a:spLocks noGrp="1" noChangeArrowheads="1"/>
          </p:cNvSpPr>
          <p:nvPr>
            <p:ph type="sldNum" sz="quarter" idx="3"/>
          </p:nvPr>
        </p:nvSpPr>
        <p:spPr bwMode="auto">
          <a:xfrm>
            <a:off x="3841750" y="9429750"/>
            <a:ext cx="29400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20000"/>
              </a:spcBef>
              <a:defRPr sz="1200">
                <a:cs typeface="+mn-cs"/>
              </a:defRPr>
            </a:lvl1pPr>
          </a:lstStyle>
          <a:p>
            <a:pPr>
              <a:defRPr/>
            </a:pPr>
            <a:fld id="{1F9ECC2C-CC32-4671-AADD-3B1DF8FDA5F4}" type="slidenum">
              <a:rPr lang="en-GB"/>
              <a:pPr>
                <a:defRPr/>
              </a:pPr>
              <a:t>‹#›</a:t>
            </a:fld>
            <a:endParaRPr lang="en-GB"/>
          </a:p>
        </p:txBody>
      </p:sp>
    </p:spTree>
    <p:extLst>
      <p:ext uri="{BB962C8B-B14F-4D97-AF65-F5344CB8AC3E}">
        <p14:creationId xmlns="" xmlns:p14="http://schemas.microsoft.com/office/powerpoint/2010/main" val="1286282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pitchFamily="18" charset="0"/>
                <a:cs typeface="+mn-cs"/>
              </a:defRPr>
            </a:lvl1pPr>
          </a:lstStyle>
          <a:p>
            <a:pPr>
              <a:defRPr/>
            </a:pPr>
            <a:endParaRPr lang="en-GB" altLang="en-GB"/>
          </a:p>
        </p:txBody>
      </p:sp>
      <p:sp>
        <p:nvSpPr>
          <p:cNvPr id="4099" name="Rectangle 3"/>
          <p:cNvSpPr>
            <a:spLocks noGrp="1" noChangeArrowheads="1"/>
          </p:cNvSpPr>
          <p:nvPr>
            <p:ph type="dt" idx="1"/>
          </p:nvPr>
        </p:nvSpPr>
        <p:spPr bwMode="auto">
          <a:xfrm>
            <a:off x="384175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pitchFamily="18" charset="0"/>
                <a:cs typeface="+mn-cs"/>
              </a:defRPr>
            </a:lvl1pPr>
          </a:lstStyle>
          <a:p>
            <a:pPr>
              <a:defRPr/>
            </a:pPr>
            <a:endParaRPr lang="en-GB" altLang="en-GB"/>
          </a:p>
        </p:txBody>
      </p:sp>
      <p:sp>
        <p:nvSpPr>
          <p:cNvPr id="13316" name="Rectangle 4"/>
          <p:cNvSpPr>
            <a:spLocks noGrp="1" noRot="1" noChangeAspect="1" noChangeArrowheads="1" noTextEdit="1"/>
          </p:cNvSpPr>
          <p:nvPr>
            <p:ph type="sldImg" idx="2"/>
          </p:nvPr>
        </p:nvSpPr>
        <p:spPr bwMode="auto">
          <a:xfrm>
            <a:off x="908050" y="744538"/>
            <a:ext cx="4965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4875" y="4714875"/>
            <a:ext cx="49720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29750"/>
            <a:ext cx="29400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pitchFamily="18" charset="0"/>
                <a:cs typeface="+mn-cs"/>
              </a:defRPr>
            </a:lvl1pPr>
          </a:lstStyle>
          <a:p>
            <a:pPr>
              <a:defRPr/>
            </a:pPr>
            <a:endParaRPr lang="en-GB" altLang="en-GB"/>
          </a:p>
        </p:txBody>
      </p:sp>
      <p:sp>
        <p:nvSpPr>
          <p:cNvPr id="4103" name="Rectangle 7"/>
          <p:cNvSpPr>
            <a:spLocks noGrp="1" noChangeArrowheads="1"/>
          </p:cNvSpPr>
          <p:nvPr>
            <p:ph type="sldNum" sz="quarter" idx="5"/>
          </p:nvPr>
        </p:nvSpPr>
        <p:spPr bwMode="auto">
          <a:xfrm>
            <a:off x="3841750" y="9429750"/>
            <a:ext cx="29400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latin typeface="Times" pitchFamily="18" charset="0"/>
                <a:cs typeface="+mn-cs"/>
              </a:defRPr>
            </a:lvl1pPr>
          </a:lstStyle>
          <a:p>
            <a:pPr>
              <a:defRPr/>
            </a:pPr>
            <a:fld id="{03E11FC6-C9BF-41A8-9C2E-6FF82C17F218}" type="slidenum">
              <a:rPr lang="en-GB" altLang="en-GB"/>
              <a:pPr>
                <a:defRPr/>
              </a:pPr>
              <a:t>‹#›</a:t>
            </a:fld>
            <a:endParaRPr lang="en-GB" altLang="en-GB"/>
          </a:p>
        </p:txBody>
      </p:sp>
    </p:spTree>
    <p:extLst>
      <p:ext uri="{BB962C8B-B14F-4D97-AF65-F5344CB8AC3E}">
        <p14:creationId xmlns="" xmlns:p14="http://schemas.microsoft.com/office/powerpoint/2010/main" val="3913606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5231A8C-8A39-4E88-AAEB-FB0781801308}" type="slidenum">
              <a:rPr lang="en-GB" altLang="en-GB" smtClean="0">
                <a:latin typeface="Times"/>
                <a:cs typeface="Arial" charset="0"/>
              </a:rPr>
              <a:pPr/>
              <a:t>1</a:t>
            </a:fld>
            <a:endParaRPr lang="en-GB" altLang="en-GB" smtClean="0">
              <a:latin typeface="Times"/>
              <a:cs typeface="Arial" charset="0"/>
            </a:endParaRPr>
          </a:p>
        </p:txBody>
      </p:sp>
      <p:sp>
        <p:nvSpPr>
          <p:cNvPr id="16386" name="Rectangle 2"/>
          <p:cNvSpPr>
            <a:spLocks noGrp="1" noRot="1" noChangeAspect="1" noChangeArrowheads="1" noTextEdit="1"/>
          </p:cNvSpPr>
          <p:nvPr>
            <p:ph type="sldImg"/>
          </p:nvPr>
        </p:nvSpPr>
        <p:spPr>
          <a:xfrm>
            <a:off x="912813" y="746125"/>
            <a:ext cx="4960937" cy="3721100"/>
          </a:xfrm>
          <a:ln/>
        </p:spPr>
      </p:sp>
      <p:sp>
        <p:nvSpPr>
          <p:cNvPr id="16387" name="Rectangle 3"/>
          <p:cNvSpPr>
            <a:spLocks noGrp="1" noChangeArrowheads="1"/>
          </p:cNvSpPr>
          <p:nvPr>
            <p:ph type="body" idx="1"/>
          </p:nvPr>
        </p:nvSpPr>
        <p:spPr>
          <a:xfrm>
            <a:off x="903288" y="4714875"/>
            <a:ext cx="4975225" cy="4465638"/>
          </a:xfrm>
          <a:noFill/>
          <a:ln/>
        </p:spPr>
        <p:txBody>
          <a:bodyPr/>
          <a:lstStyle/>
          <a:p>
            <a:r>
              <a:rPr lang="en-GB" b="1" smtClean="0">
                <a:latin typeface="Times"/>
              </a:rPr>
              <a:t>Introduce yourself</a:t>
            </a:r>
          </a:p>
          <a:p>
            <a:r>
              <a:rPr lang="en-GB" b="1" smtClean="0">
                <a:latin typeface="Times"/>
              </a:rPr>
              <a:t>In the presentation we gave you on Thursday, we briefly talked you through the topics you will be covering on your first PBL case. We also introduced you to the idea of searching databases for journal articles and mentioned some of the information skills you will need to develop throughout your course. This morning/afternoon we’d like to go into these subjects in more detail.</a:t>
            </a:r>
          </a:p>
          <a:p>
            <a:endParaRPr lang="en-GB" b="1" smtClean="0">
              <a:latin typeface="Times"/>
            </a:endParaRPr>
          </a:p>
          <a:p>
            <a:r>
              <a:rPr lang="en-GB" b="1" smtClean="0">
                <a:latin typeface="Times"/>
              </a:rPr>
              <a:t>Please turn off mobiles and computer monitors.</a:t>
            </a:r>
          </a:p>
          <a:p>
            <a:endParaRPr lang="en-GB" b="1" smtClean="0">
              <a:latin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909638" y="744538"/>
            <a:ext cx="4962525" cy="3722687"/>
          </a:xfrm>
          <a:ln/>
        </p:spPr>
      </p:sp>
      <p:sp>
        <p:nvSpPr>
          <p:cNvPr id="39938" name="Notes Placeholder 2"/>
          <p:cNvSpPr>
            <a:spLocks noGrp="1"/>
          </p:cNvSpPr>
          <p:nvPr>
            <p:ph type="body" idx="1"/>
          </p:nvPr>
        </p:nvSpPr>
        <p:spPr>
          <a:noFill/>
          <a:ln/>
        </p:spPr>
        <p:txBody>
          <a:bodyPr/>
          <a:lstStyle/>
          <a:p>
            <a:r>
              <a:rPr lang="en-GB" smtClean="0">
                <a:latin typeface="Times"/>
              </a:rPr>
              <a:t>Demonstrate how to find the first 2 articles online, and the third article on the library catalogue.</a:t>
            </a:r>
          </a:p>
        </p:txBody>
      </p:sp>
      <p:sp>
        <p:nvSpPr>
          <p:cNvPr id="39939" name="Slide Number Placeholder 3"/>
          <p:cNvSpPr>
            <a:spLocks noGrp="1"/>
          </p:cNvSpPr>
          <p:nvPr>
            <p:ph type="sldNum" sz="quarter" idx="5"/>
          </p:nvPr>
        </p:nvSpPr>
        <p:spPr>
          <a:noFill/>
        </p:spPr>
        <p:txBody>
          <a:bodyPr/>
          <a:lstStyle/>
          <a:p>
            <a:fld id="{4F071348-DE6E-47AF-99D6-22D62D98F50C}" type="slidenum">
              <a:rPr lang="en-GB" altLang="en-GB" smtClean="0">
                <a:latin typeface="Times"/>
                <a:cs typeface="Arial" charset="0"/>
              </a:rPr>
              <a:pPr/>
              <a:t>19</a:t>
            </a:fld>
            <a:endParaRPr lang="en-GB" altLang="en-GB" smtClean="0">
              <a:latin typeface="Time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xfrm>
            <a:off x="909638" y="744538"/>
            <a:ext cx="4962525" cy="3722687"/>
          </a:xfrm>
          <a:ln/>
        </p:spPr>
      </p:sp>
      <p:sp>
        <p:nvSpPr>
          <p:cNvPr id="41986" name="Notes Placeholder 2"/>
          <p:cNvSpPr>
            <a:spLocks noGrp="1"/>
          </p:cNvSpPr>
          <p:nvPr>
            <p:ph type="body" idx="1"/>
          </p:nvPr>
        </p:nvSpPr>
        <p:spPr>
          <a:noFill/>
          <a:ln/>
        </p:spPr>
        <p:txBody>
          <a:bodyPr/>
          <a:lstStyle/>
          <a:p>
            <a:endParaRPr lang="en-GB" smtClean="0">
              <a:latin typeface="Times"/>
            </a:endParaRPr>
          </a:p>
        </p:txBody>
      </p:sp>
      <p:sp>
        <p:nvSpPr>
          <p:cNvPr id="41987" name="Slide Number Placeholder 3"/>
          <p:cNvSpPr>
            <a:spLocks noGrp="1"/>
          </p:cNvSpPr>
          <p:nvPr>
            <p:ph type="sldNum" sz="quarter" idx="5"/>
          </p:nvPr>
        </p:nvSpPr>
        <p:spPr>
          <a:noFill/>
        </p:spPr>
        <p:txBody>
          <a:bodyPr/>
          <a:lstStyle/>
          <a:p>
            <a:fld id="{CA69BD62-5D8F-46D4-9277-19380A947C79}" type="slidenum">
              <a:rPr lang="en-GB" altLang="en-GB" smtClean="0">
                <a:latin typeface="Times"/>
                <a:cs typeface="Arial" charset="0"/>
              </a:rPr>
              <a:pPr/>
              <a:t>20</a:t>
            </a:fld>
            <a:endParaRPr lang="en-GB" altLang="en-GB" smtClean="0">
              <a:latin typeface="Time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xfrm>
            <a:off x="909638" y="744538"/>
            <a:ext cx="4962525" cy="3722687"/>
          </a:xfrm>
          <a:ln/>
        </p:spPr>
      </p:sp>
      <p:sp>
        <p:nvSpPr>
          <p:cNvPr id="46082" name="Notes Placeholder 2"/>
          <p:cNvSpPr>
            <a:spLocks noGrp="1"/>
          </p:cNvSpPr>
          <p:nvPr>
            <p:ph type="body" idx="1"/>
          </p:nvPr>
        </p:nvSpPr>
        <p:spPr>
          <a:noFill/>
          <a:ln/>
        </p:spPr>
        <p:txBody>
          <a:bodyPr/>
          <a:lstStyle/>
          <a:p>
            <a:r>
              <a:rPr lang="en-GB" smtClean="0">
                <a:latin typeface="Times"/>
              </a:rPr>
              <a:t>Demonstrate finding the Color Atlas of Physiology on the catalogue and show some of the features</a:t>
            </a:r>
          </a:p>
        </p:txBody>
      </p:sp>
      <p:sp>
        <p:nvSpPr>
          <p:cNvPr id="46083" name="Slide Number Placeholder 3"/>
          <p:cNvSpPr>
            <a:spLocks noGrp="1"/>
          </p:cNvSpPr>
          <p:nvPr>
            <p:ph type="sldNum" sz="quarter" idx="5"/>
          </p:nvPr>
        </p:nvSpPr>
        <p:spPr>
          <a:noFill/>
        </p:spPr>
        <p:txBody>
          <a:bodyPr/>
          <a:lstStyle/>
          <a:p>
            <a:fld id="{29EC3201-9E98-4624-8B53-64ED84F691A5}" type="slidenum">
              <a:rPr lang="en-GB" altLang="en-GB" smtClean="0">
                <a:latin typeface="Times"/>
                <a:cs typeface="Arial" charset="0"/>
              </a:rPr>
              <a:pPr/>
              <a:t>23</a:t>
            </a:fld>
            <a:endParaRPr lang="en-GB" altLang="en-GB" smtClean="0">
              <a:latin typeface="Time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B3C4D603-5C3A-4A24-9412-BF5D71DAB1D7}" type="slidenum">
              <a:rPr lang="en-GB" altLang="en-GB" smtClean="0">
                <a:latin typeface="Times"/>
                <a:cs typeface="Arial" charset="0"/>
              </a:rPr>
              <a:pPr/>
              <a:t>25</a:t>
            </a:fld>
            <a:endParaRPr lang="en-GB" altLang="en-GB" smtClean="0">
              <a:latin typeface="Times"/>
              <a:cs typeface="Arial" charset="0"/>
            </a:endParaRPr>
          </a:p>
        </p:txBody>
      </p:sp>
      <p:sp>
        <p:nvSpPr>
          <p:cNvPr id="49154" name="Rectangle 2"/>
          <p:cNvSpPr>
            <a:spLocks noGrp="1" noRot="1" noChangeAspect="1" noChangeArrowheads="1" noTextEdit="1"/>
          </p:cNvSpPr>
          <p:nvPr>
            <p:ph type="sldImg"/>
          </p:nvPr>
        </p:nvSpPr>
        <p:spPr>
          <a:xfrm>
            <a:off x="912813" y="746125"/>
            <a:ext cx="4960937" cy="3721100"/>
          </a:xfrm>
          <a:ln/>
        </p:spPr>
      </p:sp>
      <p:sp>
        <p:nvSpPr>
          <p:cNvPr id="49155" name="Rectangle 3"/>
          <p:cNvSpPr>
            <a:spLocks noGrp="1" noChangeArrowheads="1"/>
          </p:cNvSpPr>
          <p:nvPr>
            <p:ph type="body" idx="1"/>
          </p:nvPr>
        </p:nvSpPr>
        <p:spPr>
          <a:xfrm>
            <a:off x="903288" y="4714875"/>
            <a:ext cx="4975225" cy="4465638"/>
          </a:xfrm>
          <a:noFill/>
          <a:ln/>
        </p:spPr>
        <p:txBody>
          <a:bodyPr/>
          <a:lstStyle/>
          <a:p>
            <a:r>
              <a:rPr lang="en-GB" smtClean="0">
                <a:latin typeface="Times"/>
              </a:rPr>
              <a:t>There will be occasions throughout your course, including the epidemiology module which you will be doing shortly, where you will be are </a:t>
            </a:r>
          </a:p>
          <a:p>
            <a:endParaRPr lang="en-GB" smtClean="0">
              <a:latin typeface="Times"/>
            </a:endParaRPr>
          </a:p>
          <a:p>
            <a:r>
              <a:rPr lang="en-GB" smtClean="0">
                <a:latin typeface="Times"/>
              </a:rPr>
              <a:t>not going to go into great detail about it now as you will be learning about this during your. So we will briefly introduce you to it and provide you with information on resources that are available that can support you with this</a:t>
            </a:r>
          </a:p>
          <a:p>
            <a:endParaRPr lang="en-GB" smtClean="0">
              <a:latin typeface="Times"/>
            </a:endParaRPr>
          </a:p>
          <a:p>
            <a:endParaRPr lang="en-GB" smtClean="0">
              <a:latin typeface="Times"/>
            </a:endParaRPr>
          </a:p>
          <a:p>
            <a:endParaRPr lang="en-GB" smtClean="0">
              <a:latin typeface="Times"/>
            </a:endParaRPr>
          </a:p>
          <a:p>
            <a:r>
              <a:rPr lang="en-GB" smtClean="0">
                <a:latin typeface="Times"/>
              </a:rPr>
              <a:t>So we were talking earlier about the importance of critically appraising research, this will be a vital skill in your professional life and one that you will need to develop while at university, using good quality resources will greatly improve both your marks and the standard of your work.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xfrm>
            <a:off x="909638" y="744538"/>
            <a:ext cx="4962525" cy="3722687"/>
          </a:xfrm>
          <a:ln/>
        </p:spPr>
      </p:sp>
      <p:sp>
        <p:nvSpPr>
          <p:cNvPr id="51202" name="Notes Placeholder 2"/>
          <p:cNvSpPr>
            <a:spLocks noGrp="1"/>
          </p:cNvSpPr>
          <p:nvPr>
            <p:ph type="body" idx="1"/>
          </p:nvPr>
        </p:nvSpPr>
        <p:spPr>
          <a:noFill/>
          <a:ln/>
        </p:spPr>
        <p:txBody>
          <a:bodyPr/>
          <a:lstStyle/>
          <a:p>
            <a:endParaRPr lang="en-GB" smtClean="0">
              <a:latin typeface="Times"/>
            </a:endParaRPr>
          </a:p>
        </p:txBody>
      </p:sp>
      <p:sp>
        <p:nvSpPr>
          <p:cNvPr id="51203" name="Slide Number Placeholder 3"/>
          <p:cNvSpPr>
            <a:spLocks noGrp="1"/>
          </p:cNvSpPr>
          <p:nvPr>
            <p:ph type="sldNum" sz="quarter" idx="5"/>
          </p:nvPr>
        </p:nvSpPr>
        <p:spPr>
          <a:noFill/>
        </p:spPr>
        <p:txBody>
          <a:bodyPr/>
          <a:lstStyle/>
          <a:p>
            <a:fld id="{613DB141-5FB8-49E4-AF28-90DD83F80D6C}" type="slidenum">
              <a:rPr lang="en-GB" altLang="en-GB" smtClean="0">
                <a:latin typeface="Times"/>
                <a:cs typeface="Arial" charset="0"/>
              </a:rPr>
              <a:pPr/>
              <a:t>26</a:t>
            </a:fld>
            <a:endParaRPr lang="en-GB" altLang="en-GB" smtClean="0">
              <a:latin typeface="Time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xfrm>
            <a:off x="909638" y="744538"/>
            <a:ext cx="4962525" cy="3722687"/>
          </a:xfrm>
          <a:ln/>
        </p:spPr>
      </p:sp>
      <p:sp>
        <p:nvSpPr>
          <p:cNvPr id="53250" name="Rectangle 3"/>
          <p:cNvSpPr>
            <a:spLocks noGrp="1" noChangeArrowheads="1"/>
          </p:cNvSpPr>
          <p:nvPr>
            <p:ph type="body" idx="1"/>
          </p:nvPr>
        </p:nvSpPr>
        <p:spPr>
          <a:noFill/>
          <a:ln/>
        </p:spPr>
        <p:txBody>
          <a:bodyPr/>
          <a:lstStyle/>
          <a:p>
            <a:r>
              <a:rPr lang="en-GB" smtClean="0">
                <a:latin typeface="Times"/>
              </a:rPr>
              <a:t>The benefits of appraising your work are that…  when you are qualified and treating patients it will be imperative that you only use  good quality information.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909638" y="744538"/>
            <a:ext cx="4962525" cy="3722687"/>
          </a:xfrm>
          <a:ln/>
        </p:spPr>
      </p:sp>
      <p:sp>
        <p:nvSpPr>
          <p:cNvPr id="55298" name="Notes Placeholder 2"/>
          <p:cNvSpPr>
            <a:spLocks noGrp="1"/>
          </p:cNvSpPr>
          <p:nvPr>
            <p:ph type="body" idx="1"/>
          </p:nvPr>
        </p:nvSpPr>
        <p:spPr>
          <a:noFill/>
          <a:ln/>
        </p:spPr>
        <p:txBody>
          <a:bodyPr/>
          <a:lstStyle/>
          <a:p>
            <a:r>
              <a:rPr lang="en-GB" smtClean="0">
                <a:latin typeface="Times"/>
              </a:rPr>
              <a:t>Patients will obviously come to you with treatments they have found on the internet – you need to be able to assess these.</a:t>
            </a:r>
          </a:p>
          <a:p>
            <a:r>
              <a:rPr lang="en-GB" smtClean="0">
                <a:latin typeface="Times"/>
              </a:rPr>
              <a:t>You will want to look at new treatments yourself and whether they are suitable for your patients</a:t>
            </a:r>
          </a:p>
          <a:p>
            <a:endParaRPr lang="en-GB" smtClean="0">
              <a:latin typeface="Times"/>
            </a:endParaRPr>
          </a:p>
        </p:txBody>
      </p:sp>
      <p:sp>
        <p:nvSpPr>
          <p:cNvPr id="55299" name="Slide Number Placeholder 3"/>
          <p:cNvSpPr>
            <a:spLocks noGrp="1"/>
          </p:cNvSpPr>
          <p:nvPr>
            <p:ph type="sldNum" sz="quarter" idx="5"/>
          </p:nvPr>
        </p:nvSpPr>
        <p:spPr>
          <a:noFill/>
        </p:spPr>
        <p:txBody>
          <a:bodyPr/>
          <a:lstStyle/>
          <a:p>
            <a:fld id="{AFF92FF1-8A85-49D7-A88A-DA1F8F150D6C}" type="slidenum">
              <a:rPr lang="en-GB" altLang="en-GB" smtClean="0">
                <a:latin typeface="Times"/>
                <a:cs typeface="Arial" charset="0"/>
              </a:rPr>
              <a:pPr/>
              <a:t>28</a:t>
            </a:fld>
            <a:endParaRPr lang="en-GB" altLang="en-GB" smtClean="0">
              <a:latin typeface="Time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909638" y="744538"/>
            <a:ext cx="4962525" cy="3722687"/>
          </a:xfrm>
          <a:ln/>
        </p:spPr>
      </p:sp>
      <p:sp>
        <p:nvSpPr>
          <p:cNvPr id="59394" name="Notes Placeholder 2"/>
          <p:cNvSpPr>
            <a:spLocks noGrp="1"/>
          </p:cNvSpPr>
          <p:nvPr>
            <p:ph type="body" idx="1"/>
          </p:nvPr>
        </p:nvSpPr>
        <p:spPr>
          <a:noFill/>
          <a:ln/>
        </p:spPr>
        <p:txBody>
          <a:bodyPr/>
          <a:lstStyle/>
          <a:p>
            <a:endParaRPr lang="en-GB" smtClean="0">
              <a:latin typeface="Times"/>
            </a:endParaRPr>
          </a:p>
        </p:txBody>
      </p:sp>
      <p:sp>
        <p:nvSpPr>
          <p:cNvPr id="59395" name="Slide Number Placeholder 3"/>
          <p:cNvSpPr>
            <a:spLocks noGrp="1"/>
          </p:cNvSpPr>
          <p:nvPr>
            <p:ph type="sldNum" sz="quarter" idx="5"/>
          </p:nvPr>
        </p:nvSpPr>
        <p:spPr>
          <a:noFill/>
        </p:spPr>
        <p:txBody>
          <a:bodyPr/>
          <a:lstStyle/>
          <a:p>
            <a:fld id="{8B98E1AD-8B5B-4DCB-8BCA-697D10C944BD}" type="slidenum">
              <a:rPr lang="en-GB" altLang="en-GB" smtClean="0">
                <a:latin typeface="Times"/>
                <a:cs typeface="Arial" charset="0"/>
              </a:rPr>
              <a:pPr/>
              <a:t>31</a:t>
            </a:fld>
            <a:endParaRPr lang="en-GB" altLang="en-GB" smtClean="0">
              <a:latin typeface="Time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2BB5E637-34CA-45A8-84FA-31132A2712DF}" type="slidenum">
              <a:rPr lang="en-GB" altLang="en-GB" smtClean="0">
                <a:latin typeface="Times"/>
                <a:cs typeface="Arial" charset="0"/>
              </a:rPr>
              <a:pPr/>
              <a:t>32</a:t>
            </a:fld>
            <a:endParaRPr lang="en-GB" altLang="en-GB" smtClean="0">
              <a:latin typeface="Times"/>
              <a:cs typeface="Arial" charset="0"/>
            </a:endParaRPr>
          </a:p>
        </p:txBody>
      </p:sp>
      <p:sp>
        <p:nvSpPr>
          <p:cNvPr id="61442" name="Rectangle 2"/>
          <p:cNvSpPr>
            <a:spLocks noGrp="1" noRot="1" noChangeAspect="1" noChangeArrowheads="1" noTextEdit="1"/>
          </p:cNvSpPr>
          <p:nvPr>
            <p:ph type="sldImg"/>
          </p:nvPr>
        </p:nvSpPr>
        <p:spPr>
          <a:xfrm>
            <a:off x="909638" y="744538"/>
            <a:ext cx="4962525" cy="3722687"/>
          </a:xfrm>
          <a:ln/>
        </p:spPr>
      </p:sp>
      <p:sp>
        <p:nvSpPr>
          <p:cNvPr id="61443" name="Rectangle 3"/>
          <p:cNvSpPr>
            <a:spLocks noGrp="1" noChangeArrowheads="1"/>
          </p:cNvSpPr>
          <p:nvPr>
            <p:ph type="body" idx="1"/>
          </p:nvPr>
        </p:nvSpPr>
        <p:spPr>
          <a:noFill/>
          <a:ln/>
        </p:spPr>
        <p:txBody>
          <a:bodyPr/>
          <a:lstStyle/>
          <a:p>
            <a:r>
              <a:rPr lang="en-GB" smtClean="0">
                <a:latin typeface="Arial" charset="0"/>
              </a:rPr>
              <a:t>Today we have looked at the different types of information the library provides and how to access it.</a:t>
            </a:r>
          </a:p>
          <a:p>
            <a:r>
              <a:rPr lang="en-GB" smtClean="0">
                <a:latin typeface="Arial" charset="0"/>
              </a:rPr>
              <a:t>We have also looked at using search techniques. </a:t>
            </a:r>
          </a:p>
          <a:p>
            <a:r>
              <a:rPr lang="en-GB" smtClean="0">
                <a:latin typeface="Arial" charset="0"/>
              </a:rPr>
              <a:t>I have talked about using passwords to access some information resources.</a:t>
            </a:r>
          </a:p>
          <a:p>
            <a:r>
              <a:rPr lang="en-GB" smtClean="0">
                <a:latin typeface="Arial" charset="0"/>
              </a:rPr>
              <a:t>I have spoken about techniques you can use to manage any information you find, and what to do if you are not finding the information you need.</a:t>
            </a:r>
          </a:p>
          <a:p>
            <a:r>
              <a:rPr lang="en-GB" smtClean="0">
                <a:latin typeface="Arial" charset="0"/>
              </a:rPr>
              <a:t>I have also demonstrated Pubmed to you and you have worked through the online tutorial yourselves.</a:t>
            </a:r>
          </a:p>
          <a:p>
            <a:r>
              <a:rPr lang="en-GB" smtClean="0">
                <a:latin typeface="Times"/>
              </a:rPr>
              <a:t>We have discussed Critical Appraisal – this is something you will be getting into later with your tutors but it’s never too early to think about whether what you are reading is meeting your needs – otherwise you’re wasting your time at best.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5381CFA1-C0C4-4279-A200-085372F35F0C}" type="slidenum">
              <a:rPr lang="en-GB" altLang="en-GB" smtClean="0">
                <a:latin typeface="Times"/>
                <a:cs typeface="Arial" charset="0"/>
              </a:rPr>
              <a:pPr/>
              <a:t>33</a:t>
            </a:fld>
            <a:endParaRPr lang="en-GB" altLang="en-GB" smtClean="0">
              <a:latin typeface="Times"/>
              <a:cs typeface="Arial" charset="0"/>
            </a:endParaRPr>
          </a:p>
        </p:txBody>
      </p:sp>
      <p:sp>
        <p:nvSpPr>
          <p:cNvPr id="63490" name="Rectangle 2"/>
          <p:cNvSpPr>
            <a:spLocks noGrp="1" noRot="1" noChangeAspect="1" noChangeArrowheads="1" noTextEdit="1"/>
          </p:cNvSpPr>
          <p:nvPr>
            <p:ph type="sldImg"/>
          </p:nvPr>
        </p:nvSpPr>
        <p:spPr>
          <a:xfrm>
            <a:off x="909638" y="744538"/>
            <a:ext cx="4962525" cy="3722687"/>
          </a:xfrm>
          <a:ln/>
        </p:spPr>
      </p:sp>
      <p:sp>
        <p:nvSpPr>
          <p:cNvPr id="63491" name="Rectangle 3"/>
          <p:cNvSpPr>
            <a:spLocks noGrp="1" noChangeArrowheads="1"/>
          </p:cNvSpPr>
          <p:nvPr>
            <p:ph type="body" idx="1"/>
          </p:nvPr>
        </p:nvSpPr>
        <p:spPr>
          <a:noFill/>
          <a:ln/>
        </p:spPr>
        <p:txBody>
          <a:bodyPr/>
          <a:lstStyle/>
          <a:p>
            <a:r>
              <a:rPr lang="en-GB" smtClean="0">
                <a:latin typeface="Arial" charset="0"/>
              </a:rPr>
              <a:t>Don’t forget you can contact the team with any further questions – our contact details can be found in Olivia under ‘Help and contacts’ or you can look on the library webpage or at Olivia.</a:t>
            </a:r>
            <a:endParaRPr lang="en-US" smtClean="0">
              <a:latin typeface="Arial" charset="0"/>
            </a:endParaRPr>
          </a:p>
          <a:p>
            <a:endParaRPr lang="en-GB" sz="900" smtClean="0">
              <a:latin typeface="Times"/>
            </a:endParaRPr>
          </a:p>
          <a:p>
            <a:endParaRPr lang="en-GB"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41750" y="9429750"/>
            <a:ext cx="2940050" cy="496888"/>
          </a:xfrm>
          <a:prstGeom prst="rect">
            <a:avLst/>
          </a:prstGeom>
          <a:noFill/>
          <a:ln w="9525">
            <a:noFill/>
            <a:miter lim="800000"/>
            <a:headEnd/>
            <a:tailEnd/>
          </a:ln>
        </p:spPr>
        <p:txBody>
          <a:bodyPr lIns="91434" tIns="45717" rIns="91434" bIns="45717" anchor="b"/>
          <a:lstStyle/>
          <a:p>
            <a:pPr algn="r" eaLnBrk="0" hangingPunct="0"/>
            <a:fld id="{8C9632DB-2694-40B6-B80C-3AFB3C93F6EB}" type="slidenum">
              <a:rPr lang="en-GB" altLang="en-GB" sz="1200">
                <a:solidFill>
                  <a:schemeClr val="tx1"/>
                </a:solidFill>
                <a:latin typeface="Times"/>
              </a:rPr>
              <a:pPr algn="r" eaLnBrk="0" hangingPunct="0"/>
              <a:t>2</a:t>
            </a:fld>
            <a:endParaRPr lang="en-GB" altLang="en-GB" sz="1200">
              <a:solidFill>
                <a:schemeClr val="tx1"/>
              </a:solidFill>
              <a:latin typeface="Times"/>
            </a:endParaRPr>
          </a:p>
        </p:txBody>
      </p:sp>
      <p:sp>
        <p:nvSpPr>
          <p:cNvPr id="18434" name="Rectangle 2"/>
          <p:cNvSpPr>
            <a:spLocks noGrp="1" noRot="1" noChangeAspect="1" noChangeArrowheads="1" noTextEdit="1"/>
          </p:cNvSpPr>
          <p:nvPr>
            <p:ph type="sldImg"/>
          </p:nvPr>
        </p:nvSpPr>
        <p:spPr>
          <a:xfrm>
            <a:off x="909638" y="744538"/>
            <a:ext cx="4964112" cy="3722687"/>
          </a:xfrm>
          <a:ln/>
        </p:spPr>
      </p:sp>
      <p:sp>
        <p:nvSpPr>
          <p:cNvPr id="18435" name="Rectangle 3"/>
          <p:cNvSpPr>
            <a:spLocks noGrp="1" noChangeArrowheads="1"/>
          </p:cNvSpPr>
          <p:nvPr>
            <p:ph type="body" idx="1"/>
          </p:nvPr>
        </p:nvSpPr>
        <p:spPr>
          <a:noFill/>
          <a:ln/>
        </p:spPr>
        <p:txBody>
          <a:bodyPr lIns="91434" tIns="45717" rIns="91434" bIns="45717"/>
          <a:lstStyle/>
          <a:p>
            <a:endParaRPr lang="en-GB" smtClean="0">
              <a:latin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F4B3AA4F-2BBF-4DFC-9001-1C2FC07D003F}" type="slidenum">
              <a:rPr lang="en-GB" altLang="en-GB" smtClean="0">
                <a:latin typeface="Times"/>
                <a:cs typeface="Arial" charset="0"/>
              </a:rPr>
              <a:pPr/>
              <a:t>35</a:t>
            </a:fld>
            <a:endParaRPr lang="en-GB" altLang="en-GB" smtClean="0">
              <a:latin typeface="Times"/>
              <a:cs typeface="Arial" charset="0"/>
            </a:endParaRPr>
          </a:p>
        </p:txBody>
      </p:sp>
      <p:sp>
        <p:nvSpPr>
          <p:cNvPr id="65538" name="Rectangle 2"/>
          <p:cNvSpPr>
            <a:spLocks noGrp="1" noRot="1" noChangeAspect="1" noChangeArrowheads="1" noTextEdit="1"/>
          </p:cNvSpPr>
          <p:nvPr>
            <p:ph type="sldImg"/>
          </p:nvPr>
        </p:nvSpPr>
        <p:spPr>
          <a:xfrm>
            <a:off x="909638" y="744538"/>
            <a:ext cx="4962525" cy="3722687"/>
          </a:xfrm>
          <a:ln/>
        </p:spPr>
      </p:sp>
      <p:sp>
        <p:nvSpPr>
          <p:cNvPr id="65539" name="Rectangle 3"/>
          <p:cNvSpPr>
            <a:spLocks noGrp="1" noChangeArrowheads="1"/>
          </p:cNvSpPr>
          <p:nvPr>
            <p:ph type="body" idx="1"/>
          </p:nvPr>
        </p:nvSpPr>
        <p:spPr>
          <a:noFill/>
          <a:ln/>
        </p:spPr>
        <p:txBody>
          <a:bodyPr/>
          <a:lstStyle/>
          <a:p>
            <a:r>
              <a:rPr lang="en-GB" smtClean="0">
                <a:latin typeface="Times"/>
              </a:rPr>
              <a:t>Please take a few minutes to fill in the evaluation form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62525" cy="3722687"/>
          </a:xfrm>
        </p:spPr>
      </p:sp>
      <p:sp>
        <p:nvSpPr>
          <p:cNvPr id="3" name="Notes Placeholder 2"/>
          <p:cNvSpPr>
            <a:spLocks noGrp="1"/>
          </p:cNvSpPr>
          <p:nvPr>
            <p:ph type="body" idx="1"/>
          </p:nvPr>
        </p:nvSpPr>
        <p:spPr/>
        <p:txBody>
          <a:bodyPr>
            <a:normAutofit/>
          </a:bodyPr>
          <a:lstStyle/>
          <a:p>
            <a:r>
              <a:rPr lang="en-GB" dirty="0" smtClean="0"/>
              <a:t>You can book a study space</a:t>
            </a:r>
            <a:r>
              <a:rPr lang="en-GB" baseline="0" dirty="0" smtClean="0"/>
              <a:t> for ½ - 2 hours, or book free workshops via the library homepage.  Workshops cover reading and note taking, academic writing, Google Scholar and more.</a:t>
            </a:r>
            <a:endParaRPr lang="en-GB" dirty="0"/>
          </a:p>
        </p:txBody>
      </p:sp>
      <p:sp>
        <p:nvSpPr>
          <p:cNvPr id="4" name="Slide Number Placeholder 3"/>
          <p:cNvSpPr>
            <a:spLocks noGrp="1"/>
          </p:cNvSpPr>
          <p:nvPr>
            <p:ph type="sldNum" sz="quarter" idx="10"/>
          </p:nvPr>
        </p:nvSpPr>
        <p:spPr/>
        <p:txBody>
          <a:bodyPr/>
          <a:lstStyle/>
          <a:p>
            <a:pPr>
              <a:defRPr/>
            </a:pPr>
            <a:fld id="{5B38E582-29AA-47AC-9696-A323524EB38C}"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911225" y="744538"/>
            <a:ext cx="4960938" cy="3721100"/>
          </a:xfrm>
          <a:ln/>
        </p:spPr>
      </p:sp>
      <p:sp>
        <p:nvSpPr>
          <p:cNvPr id="21506" name="Rectangle 3"/>
          <p:cNvSpPr>
            <a:spLocks noGrp="1" noChangeArrowheads="1"/>
          </p:cNvSpPr>
          <p:nvPr>
            <p:ph type="body" idx="1"/>
          </p:nvPr>
        </p:nvSpPr>
        <p:spPr>
          <a:xfrm>
            <a:off x="906463" y="4714875"/>
            <a:ext cx="4968875" cy="4467225"/>
          </a:xfrm>
          <a:noFill/>
          <a:ln/>
        </p:spPr>
        <p:txBody>
          <a:bodyPr lIns="91542" tIns="45771" rIns="91542" bIns="45771"/>
          <a:lstStyle/>
          <a:p>
            <a:r>
              <a:rPr lang="en-GB" smtClean="0">
                <a:latin typeface="Times"/>
              </a:rPr>
              <a:t>This year the library has a new one stop search for resources which makes it easier to find what you are looking for.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911225" y="744538"/>
            <a:ext cx="4960938" cy="3721100"/>
          </a:xfrm>
          <a:ln/>
        </p:spPr>
      </p:sp>
      <p:sp>
        <p:nvSpPr>
          <p:cNvPr id="23554" name="Rectangle 3"/>
          <p:cNvSpPr>
            <a:spLocks noGrp="1" noChangeArrowheads="1"/>
          </p:cNvSpPr>
          <p:nvPr>
            <p:ph type="body" idx="1"/>
          </p:nvPr>
        </p:nvSpPr>
        <p:spPr>
          <a:xfrm>
            <a:off x="906463" y="4714875"/>
            <a:ext cx="4968875" cy="4467225"/>
          </a:xfrm>
          <a:noFill/>
          <a:ln/>
        </p:spPr>
        <p:txBody>
          <a:bodyPr lIns="91542" tIns="45771" rIns="91542" bIns="45771"/>
          <a:lstStyle/>
          <a:p>
            <a:r>
              <a:rPr lang="en-GB" smtClean="0">
                <a:latin typeface="Times"/>
              </a:rPr>
              <a:t>You may have noticed that there are two tabs, Books and more and Articles and more.  Books and more covers books, ebooks and journal titles e.g. BMJ.  Articles and more searches journals at the article level (not just the title of the journal), conference papers, ebook chapters.  So you will get a lot more results with articles and more if you are looking for more depth in your search.  You can search just medicine resources, and sign in to get access to even more full text.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909638" y="744538"/>
            <a:ext cx="4962525" cy="3722687"/>
          </a:xfrm>
          <a:ln/>
        </p:spPr>
      </p:sp>
      <p:sp>
        <p:nvSpPr>
          <p:cNvPr id="25602" name="Notes Placeholder 2"/>
          <p:cNvSpPr>
            <a:spLocks noGrp="1"/>
          </p:cNvSpPr>
          <p:nvPr>
            <p:ph type="body" idx="1"/>
          </p:nvPr>
        </p:nvSpPr>
        <p:spPr>
          <a:noFill/>
          <a:ln/>
        </p:spPr>
        <p:txBody>
          <a:bodyPr/>
          <a:lstStyle/>
          <a:p>
            <a:r>
              <a:rPr lang="en-GB" smtClean="0">
                <a:latin typeface="Times"/>
              </a:rPr>
              <a:t>One of the main resources you will be using is academic medical journals to find research on a given subject. You will be using these shortly for you epidemiology module, so I will show you how to find these via our journal list which I will talk about later. </a:t>
            </a:r>
          </a:p>
          <a:p>
            <a:endParaRPr lang="en-GB" smtClean="0">
              <a:latin typeface="Times"/>
            </a:endParaRPr>
          </a:p>
          <a:p>
            <a:r>
              <a:rPr lang="en-GB" smtClean="0">
                <a:latin typeface="Times"/>
              </a:rPr>
              <a:t>To find relevant articles from these journals for your given subject, you will need to use a medical database, which is an index of references to articles from medical journals which you can search to find relevant articles to your chosen topic.</a:t>
            </a:r>
          </a:p>
        </p:txBody>
      </p:sp>
      <p:sp>
        <p:nvSpPr>
          <p:cNvPr id="25603" name="Slide Number Placeholder 3"/>
          <p:cNvSpPr>
            <a:spLocks noGrp="1"/>
          </p:cNvSpPr>
          <p:nvPr>
            <p:ph type="sldNum" sz="quarter" idx="5"/>
          </p:nvPr>
        </p:nvSpPr>
        <p:spPr>
          <a:noFill/>
        </p:spPr>
        <p:txBody>
          <a:bodyPr/>
          <a:lstStyle/>
          <a:p>
            <a:fld id="{A30C6214-FFFD-43E3-8C1A-7B20620095EA}" type="slidenum">
              <a:rPr lang="en-GB" altLang="en-GB" smtClean="0">
                <a:latin typeface="Times"/>
                <a:cs typeface="Arial" charset="0"/>
              </a:rPr>
              <a:pPr/>
              <a:t>8</a:t>
            </a:fld>
            <a:endParaRPr lang="en-GB" altLang="en-GB" smtClean="0">
              <a:latin typeface="Time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2FA83918-24B2-4952-8407-0F9FABD81468}" type="slidenum">
              <a:rPr lang="en-GB" altLang="en-GB" smtClean="0">
                <a:latin typeface="Times"/>
                <a:cs typeface="Arial" charset="0"/>
              </a:rPr>
              <a:pPr/>
              <a:t>11</a:t>
            </a:fld>
            <a:endParaRPr lang="en-GB" altLang="en-GB" smtClean="0">
              <a:latin typeface="Times"/>
              <a:cs typeface="Arial" charset="0"/>
            </a:endParaRPr>
          </a:p>
        </p:txBody>
      </p:sp>
      <p:sp>
        <p:nvSpPr>
          <p:cNvPr id="29698" name="Rectangle 2"/>
          <p:cNvSpPr>
            <a:spLocks noGrp="1" noRot="1" noChangeAspect="1" noChangeArrowheads="1" noTextEdit="1"/>
          </p:cNvSpPr>
          <p:nvPr>
            <p:ph type="sldImg"/>
          </p:nvPr>
        </p:nvSpPr>
        <p:spPr>
          <a:xfrm>
            <a:off x="909638" y="744538"/>
            <a:ext cx="4962525" cy="3722687"/>
          </a:xfrm>
          <a:ln/>
        </p:spPr>
      </p:sp>
      <p:sp>
        <p:nvSpPr>
          <p:cNvPr id="29699" name="Rectangle 3"/>
          <p:cNvSpPr>
            <a:spLocks noGrp="1" noChangeArrowheads="1"/>
          </p:cNvSpPr>
          <p:nvPr>
            <p:ph type="body" idx="1"/>
          </p:nvPr>
        </p:nvSpPr>
        <p:spPr>
          <a:noFill/>
          <a:ln/>
        </p:spPr>
        <p:txBody>
          <a:bodyPr/>
          <a:lstStyle/>
          <a:p>
            <a:r>
              <a:rPr lang="en-GB" smtClean="0">
                <a:latin typeface="Times"/>
              </a:rPr>
              <a:t>You should have a copy of the Pubmed tutorial.  In case you have any problems I will leave up the instructions for accessing Pubmed. If you access Pubmed this way rather than just typing in the URL you will find it easier to get the full text of article as it will recognise you as an Imperial user.</a:t>
            </a:r>
          </a:p>
          <a:p>
            <a:endParaRPr lang="en-GB" smtClean="0">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ED0AB73F-D434-4FDA-9166-D9EAB4D0C220}" type="slidenum">
              <a:rPr lang="en-GB" altLang="en-GB" smtClean="0">
                <a:latin typeface="Times"/>
                <a:cs typeface="Arial" charset="0"/>
              </a:rPr>
              <a:pPr/>
              <a:t>14</a:t>
            </a:fld>
            <a:endParaRPr lang="en-GB" altLang="en-GB" smtClean="0">
              <a:latin typeface="Times"/>
              <a:cs typeface="Arial" charset="0"/>
            </a:endParaRPr>
          </a:p>
        </p:txBody>
      </p:sp>
      <p:sp>
        <p:nvSpPr>
          <p:cNvPr id="33794" name="Rectangle 2"/>
          <p:cNvSpPr>
            <a:spLocks noGrp="1" noRot="1" noChangeAspect="1" noChangeArrowheads="1" noTextEdit="1"/>
          </p:cNvSpPr>
          <p:nvPr>
            <p:ph type="sldImg"/>
          </p:nvPr>
        </p:nvSpPr>
        <p:spPr>
          <a:xfrm>
            <a:off x="909638" y="744538"/>
            <a:ext cx="4964112" cy="3722687"/>
          </a:xfrm>
          <a:ln/>
        </p:spPr>
      </p:sp>
      <p:sp>
        <p:nvSpPr>
          <p:cNvPr id="33795" name="Rectangle 3"/>
          <p:cNvSpPr>
            <a:spLocks noGrp="1" noChangeArrowheads="1"/>
          </p:cNvSpPr>
          <p:nvPr>
            <p:ph type="body" idx="1"/>
          </p:nvPr>
        </p:nvSpPr>
        <p:spPr>
          <a:noFill/>
          <a:ln/>
        </p:spPr>
        <p:txBody>
          <a:bodyPr/>
          <a:lstStyle/>
          <a:p>
            <a:pPr lvl="1"/>
            <a:r>
              <a:rPr lang="en-GB" sz="1600" smtClean="0">
                <a:latin typeface="Arial" charset="0"/>
              </a:rPr>
              <a:t>Once you have a final list of results, you will need to find the full text for each journal article. As you saw on the online tutorial, if you want to view the whole article you will need to use the SFX button to see if the library has subscribed to the journal. If there is no SFX button then your second port of call should be the library catalogue where you can check whether the journal (remember it is the journal title you look for not the article title) you require is available in hardcopy at any of the Imperial libraries or if it is available in electronic format. </a:t>
            </a:r>
            <a:endParaRPr lang="en-GB" smtClean="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xfrm>
            <a:off x="909638" y="744538"/>
            <a:ext cx="4962525" cy="3722687"/>
          </a:xfrm>
          <a:ln/>
        </p:spPr>
      </p:sp>
      <p:sp>
        <p:nvSpPr>
          <p:cNvPr id="35842" name="Notes Placeholder 2"/>
          <p:cNvSpPr>
            <a:spLocks noGrp="1"/>
          </p:cNvSpPr>
          <p:nvPr>
            <p:ph type="body" idx="1"/>
          </p:nvPr>
        </p:nvSpPr>
        <p:spPr>
          <a:noFill/>
          <a:ln/>
        </p:spPr>
        <p:txBody>
          <a:bodyPr/>
          <a:lstStyle/>
          <a:p>
            <a:r>
              <a:rPr lang="en-GB" smtClean="0">
                <a:latin typeface="Times"/>
              </a:rPr>
              <a:t>Demo show pubmed and Library e-journal list and catalogue.</a:t>
            </a:r>
          </a:p>
        </p:txBody>
      </p:sp>
      <p:sp>
        <p:nvSpPr>
          <p:cNvPr id="35843" name="Slide Number Placeholder 3"/>
          <p:cNvSpPr>
            <a:spLocks noGrp="1"/>
          </p:cNvSpPr>
          <p:nvPr>
            <p:ph type="sldNum" sz="quarter" idx="5"/>
          </p:nvPr>
        </p:nvSpPr>
        <p:spPr>
          <a:noFill/>
        </p:spPr>
        <p:txBody>
          <a:bodyPr/>
          <a:lstStyle/>
          <a:p>
            <a:fld id="{19227479-25EA-4EBC-AA3E-5EA1E44CE8DB}" type="slidenum">
              <a:rPr lang="en-GB" altLang="en-GB" smtClean="0">
                <a:latin typeface="Times"/>
                <a:cs typeface="Arial" charset="0"/>
              </a:rPr>
              <a:pPr/>
              <a:t>15</a:t>
            </a:fld>
            <a:endParaRPr lang="en-GB" altLang="en-GB" smtClean="0">
              <a:latin typeface="Tim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228600" y="304800"/>
            <a:ext cx="2133600" cy="563563"/>
          </a:xfrm>
          <a:prstGeom prst="rect">
            <a:avLst/>
          </a:prstGeom>
          <a:noFill/>
          <a:ln w="9525">
            <a:noFill/>
            <a:miter lim="800000"/>
            <a:headEnd/>
            <a:tailEnd/>
          </a:ln>
        </p:spPr>
      </p:pic>
      <p:pic>
        <p:nvPicPr>
          <p:cNvPr id="6" name="Picture 26" descr="Blue Logo_1_col"/>
          <p:cNvPicPr>
            <a:picLocks noChangeAspect="1" noChangeArrowheads="1"/>
          </p:cNvPicPr>
          <p:nvPr userDrawn="1"/>
        </p:nvPicPr>
        <p:blipFill>
          <a:blip r:embed="rId4" cstate="print"/>
          <a:srcRect/>
          <a:stretch>
            <a:fillRect/>
          </a:stretch>
        </p:blipFill>
        <p:spPr bwMode="auto">
          <a:xfrm>
            <a:off x="7380288" y="6138863"/>
            <a:ext cx="1512887" cy="458787"/>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000">
                <a:solidFill>
                  <a:srgbClr val="0E207F"/>
                </a:solidFill>
                <a:cs typeface="+mn-cs"/>
              </a:defRPr>
            </a:lvl1pPr>
          </a:lstStyle>
          <a:p>
            <a:pPr>
              <a:defRPr/>
            </a:pPr>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eaLnBrk="0" hangingPunct="0">
              <a:spcBef>
                <a:spcPct val="20000"/>
              </a:spcBef>
              <a:defRPr/>
            </a:pPr>
            <a:endParaRPr lang="en-GB">
              <a:cs typeface="+mn-cs"/>
            </a:endParaRPr>
          </a:p>
        </p:txBody>
      </p:sp>
      <p:pic>
        <p:nvPicPr>
          <p:cNvPr id="1029" name="Picture 22"/>
          <p:cNvPicPr>
            <a:picLocks noChangeAspect="1" noChangeArrowheads="1"/>
          </p:cNvPicPr>
          <p:nvPr userDrawn="1"/>
        </p:nvPicPr>
        <p:blipFill>
          <a:blip r:embed="rId13" cstate="print"/>
          <a:srcRect l="6931"/>
          <a:stretch>
            <a:fillRect/>
          </a:stretch>
        </p:blipFill>
        <p:spPr bwMode="auto">
          <a:xfrm>
            <a:off x="304800" y="304800"/>
            <a:ext cx="2032000" cy="839788"/>
          </a:xfrm>
          <a:prstGeom prst="rect">
            <a:avLst/>
          </a:prstGeom>
          <a:noFill/>
          <a:ln w="9525">
            <a:noFill/>
            <a:miter lim="800000"/>
            <a:headEnd/>
            <a:tailEnd/>
          </a:ln>
        </p:spPr>
      </p:pic>
      <p:pic>
        <p:nvPicPr>
          <p:cNvPr id="1030" name="Picture 26" descr="Blue Logo_1_col"/>
          <p:cNvPicPr>
            <a:picLocks noChangeAspect="1" noChangeArrowheads="1"/>
          </p:cNvPicPr>
          <p:nvPr userDrawn="1"/>
        </p:nvPicPr>
        <p:blipFill>
          <a:blip r:embed="rId14" cstate="print"/>
          <a:srcRect/>
          <a:stretch>
            <a:fillRect/>
          </a:stretch>
        </p:blipFill>
        <p:spPr bwMode="auto">
          <a:xfrm>
            <a:off x="7380288" y="6138863"/>
            <a:ext cx="1512887" cy="458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lr>
          <a:srgbClr val="9BB0D7"/>
        </a:buClr>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Clr>
          <a:srgbClr val="9BB0D7"/>
        </a:buClr>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rgbClr val="9BB0D7"/>
        </a:buClr>
        <a:buChar char="•"/>
        <a:defRPr sz="2400">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haw@imperia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ubmed?term=%22Hanley%20WB%22%5bAuthor%5d" TargetMode="External"/><Relationship Id="rId2" Type="http://schemas.openxmlformats.org/officeDocument/2006/relationships/hyperlink" Target="http://www.ncbi.nlm.nih.gov/pubmed/11138413" TargetMode="External"/><Relationship Id="rId1" Type="http://schemas.openxmlformats.org/officeDocument/2006/relationships/slideLayout" Target="../slideLayouts/slideLayout2.xml"/><Relationship Id="rId4" Type="http://schemas.openxmlformats.org/officeDocument/2006/relationships/hyperlink" Target="http://www.ncbi.nlm.nih.gov/pubmed?term=%22Hanley%20AJ%22%5bAuthor%5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books.thieme.com/product/color-atlas-physiolog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mperial.ac.uk/imperialmobile"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3.imperial.ac.uk/library/getintouch/yourlibraria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evidence-based-medicine.co.uk/ebmfiles/WhatisCriticalAppraisal.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badscience.net/2007/01/doctoring-the-records/"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0"/>
          <p:cNvSpPr>
            <a:spLocks noGrp="1" noChangeArrowheads="1"/>
          </p:cNvSpPr>
          <p:nvPr>
            <p:ph type="ftr" sz="quarter" idx="10"/>
          </p:nvPr>
        </p:nvSpPr>
        <p:spPr>
          <a:noFill/>
        </p:spPr>
        <p:txBody>
          <a:bodyPr/>
          <a:lstStyle/>
          <a:p>
            <a:r>
              <a:rPr lang="en-GB" altLang="en-GB" smtClean="0">
                <a:cs typeface="Arial" charset="0"/>
              </a:rPr>
              <a:t>© Imperial College London</a:t>
            </a:r>
            <a:endParaRPr lang="en-US" altLang="en-US" smtClean="0">
              <a:cs typeface="Arial" charset="0"/>
            </a:endParaRPr>
          </a:p>
        </p:txBody>
      </p:sp>
      <p:sp>
        <p:nvSpPr>
          <p:cNvPr id="15362" name="Rectangle 2"/>
          <p:cNvSpPr>
            <a:spLocks noGrp="1" noChangeArrowheads="1"/>
          </p:cNvSpPr>
          <p:nvPr>
            <p:ph type="ctrTitle"/>
          </p:nvPr>
        </p:nvSpPr>
        <p:spPr>
          <a:xfrm>
            <a:off x="539552" y="1556792"/>
            <a:ext cx="8136903" cy="1872208"/>
          </a:xfrm>
        </p:spPr>
        <p:txBody>
          <a:bodyPr/>
          <a:lstStyle/>
          <a:p>
            <a:pPr algn="ctr"/>
            <a:r>
              <a:rPr lang="en-GB" sz="4400" b="0" dirty="0" smtClean="0"/>
              <a:t>Managing your information: databases and critical appraisal</a:t>
            </a:r>
          </a:p>
        </p:txBody>
      </p:sp>
      <p:sp>
        <p:nvSpPr>
          <p:cNvPr id="15363" name="Rectangle 3"/>
          <p:cNvSpPr>
            <a:spLocks noGrp="1" noChangeArrowheads="1"/>
          </p:cNvSpPr>
          <p:nvPr>
            <p:ph type="subTitle" idx="1"/>
          </p:nvPr>
        </p:nvSpPr>
        <p:spPr>
          <a:xfrm>
            <a:off x="609600" y="4419600"/>
            <a:ext cx="6934200" cy="1724025"/>
          </a:xfrm>
        </p:spPr>
        <p:txBody>
          <a:bodyPr/>
          <a:lstStyle/>
          <a:p>
            <a:r>
              <a:rPr lang="en-GB" sz="2600" b="1" smtClean="0"/>
              <a:t>		</a:t>
            </a:r>
          </a:p>
        </p:txBody>
      </p:sp>
      <p:sp>
        <p:nvSpPr>
          <p:cNvPr id="15364" name="Rectangle 2"/>
          <p:cNvSpPr txBox="1">
            <a:spLocks noChangeArrowheads="1"/>
          </p:cNvSpPr>
          <p:nvPr/>
        </p:nvSpPr>
        <p:spPr bwMode="auto">
          <a:xfrm>
            <a:off x="500063" y="4005064"/>
            <a:ext cx="7772400" cy="1656184"/>
          </a:xfrm>
          <a:prstGeom prst="rect">
            <a:avLst/>
          </a:prstGeom>
          <a:noFill/>
          <a:ln w="9525">
            <a:noFill/>
            <a:miter lim="800000"/>
            <a:headEnd/>
            <a:tailEnd/>
          </a:ln>
        </p:spPr>
        <p:txBody>
          <a:bodyPr anchor="ctr"/>
          <a:lstStyle/>
          <a:p>
            <a:pPr eaLnBrk="0" hangingPunct="0"/>
            <a:r>
              <a:rPr lang="en-GB" sz="2800" dirty="0" smtClean="0">
                <a:solidFill>
                  <a:srgbClr val="0E207F"/>
                </a:solidFill>
              </a:rPr>
              <a:t>Emma Shaw</a:t>
            </a:r>
          </a:p>
          <a:p>
            <a:pPr eaLnBrk="0" hangingPunct="0"/>
            <a:r>
              <a:rPr lang="en-GB" sz="2800" dirty="0" smtClean="0">
                <a:solidFill>
                  <a:srgbClr val="0E207F"/>
                </a:solidFill>
                <a:hlinkClick r:id="rId3"/>
              </a:rPr>
              <a:t>e.shaw@imperial.ac.uk</a:t>
            </a:r>
            <a:endParaRPr lang="en-GB" sz="2800" dirty="0" smtClean="0">
              <a:solidFill>
                <a:srgbClr val="0E207F"/>
              </a:solidFill>
            </a:endParaRPr>
          </a:p>
          <a:p>
            <a:pPr eaLnBrk="0" hangingPunct="0"/>
            <a:endParaRPr lang="en-GB" sz="2800" dirty="0">
              <a:solidFill>
                <a:srgbClr val="0E207F"/>
              </a:solidFill>
            </a:endParaRPr>
          </a:p>
          <a:p>
            <a:pPr eaLnBrk="0" hangingPunct="0"/>
            <a:r>
              <a:rPr lang="en-GB" sz="2800" dirty="0" smtClean="0">
                <a:solidFill>
                  <a:srgbClr val="0E207F"/>
                </a:solidFill>
              </a:rPr>
              <a:t>Rebecca White</a:t>
            </a:r>
            <a:endParaRPr lang="en-GB" sz="2800" dirty="0">
              <a:solidFill>
                <a:srgbClr val="0E207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857250" y="785813"/>
            <a:ext cx="7772400" cy="1143000"/>
          </a:xfrm>
        </p:spPr>
        <p:txBody>
          <a:bodyPr/>
          <a:lstStyle/>
          <a:p>
            <a:r>
              <a:rPr lang="en-GB" smtClean="0"/>
              <a:t>What is Pubmed?</a:t>
            </a:r>
          </a:p>
        </p:txBody>
      </p:sp>
      <p:sp>
        <p:nvSpPr>
          <p:cNvPr id="27650" name="Content Placeholder 2"/>
          <p:cNvSpPr>
            <a:spLocks noGrp="1"/>
          </p:cNvSpPr>
          <p:nvPr>
            <p:ph idx="1"/>
          </p:nvPr>
        </p:nvSpPr>
        <p:spPr>
          <a:xfrm>
            <a:off x="785813" y="1643063"/>
            <a:ext cx="7772400" cy="2146300"/>
          </a:xfrm>
        </p:spPr>
        <p:txBody>
          <a:bodyPr/>
          <a:lstStyle/>
          <a:p>
            <a:r>
              <a:rPr lang="en-GB" altLang="zh-CN" sz="2400" smtClean="0">
                <a:solidFill>
                  <a:schemeClr val="tx1"/>
                </a:solidFill>
                <a:ea typeface="SimSun" pitchFamily="2" charset="-122"/>
              </a:rPr>
              <a:t>A free service provided by the US National Library of Medicine</a:t>
            </a:r>
          </a:p>
          <a:p>
            <a:r>
              <a:rPr lang="en-GB" altLang="zh-CN" sz="2400" smtClean="0">
                <a:solidFill>
                  <a:schemeClr val="tx1"/>
                </a:solidFill>
                <a:ea typeface="SimSun" pitchFamily="2" charset="-122"/>
              </a:rPr>
              <a:t>Allows you to search across journals included in the Medline database, as well as other life science journals							</a:t>
            </a:r>
          </a:p>
        </p:txBody>
      </p:sp>
      <p:pic>
        <p:nvPicPr>
          <p:cNvPr id="27651" name="Picture 5"/>
          <p:cNvPicPr>
            <a:picLocks noChangeAspect="1" noChangeArrowheads="1"/>
          </p:cNvPicPr>
          <p:nvPr/>
        </p:nvPicPr>
        <p:blipFill>
          <a:blip r:embed="rId2" cstate="print"/>
          <a:srcRect/>
          <a:stretch>
            <a:fillRect/>
          </a:stretch>
        </p:blipFill>
        <p:spPr bwMode="auto">
          <a:xfrm>
            <a:off x="1042988" y="4149725"/>
            <a:ext cx="3579812" cy="1862138"/>
          </a:xfrm>
          <a:prstGeom prst="rect">
            <a:avLst/>
          </a:prstGeom>
          <a:noFill/>
          <a:ln w="19050">
            <a:solidFill>
              <a:srgbClr val="000000"/>
            </a:solidFill>
            <a:miter lim="800000"/>
            <a:headEnd/>
            <a:tailEnd/>
          </a:ln>
        </p:spPr>
      </p:pic>
      <p:sp>
        <p:nvSpPr>
          <p:cNvPr id="27652" name="Text Box 6"/>
          <p:cNvSpPr txBox="1">
            <a:spLocks noChangeArrowheads="1"/>
          </p:cNvSpPr>
          <p:nvPr/>
        </p:nvSpPr>
        <p:spPr bwMode="auto">
          <a:xfrm>
            <a:off x="5148263" y="3860800"/>
            <a:ext cx="3527425" cy="366713"/>
          </a:xfrm>
          <a:prstGeom prst="rect">
            <a:avLst/>
          </a:prstGeom>
          <a:noFill/>
          <a:ln w="9525">
            <a:noFill/>
            <a:miter lim="800000"/>
            <a:headEnd/>
            <a:tailEnd/>
          </a:ln>
        </p:spPr>
        <p:txBody>
          <a:bodyPr>
            <a:spAutoFit/>
          </a:bodyPr>
          <a:lstStyle/>
          <a:p>
            <a:pPr>
              <a:spcBef>
                <a:spcPct val="50000"/>
              </a:spcBef>
            </a:pPr>
            <a:endParaRPr lang="en-GB"/>
          </a:p>
        </p:txBody>
      </p:sp>
      <p:sp>
        <p:nvSpPr>
          <p:cNvPr id="27653" name="Text Box 8"/>
          <p:cNvSpPr txBox="1">
            <a:spLocks noChangeArrowheads="1"/>
          </p:cNvSpPr>
          <p:nvPr/>
        </p:nvSpPr>
        <p:spPr bwMode="auto">
          <a:xfrm>
            <a:off x="5508625" y="3860800"/>
            <a:ext cx="3024188" cy="366713"/>
          </a:xfrm>
          <a:prstGeom prst="rect">
            <a:avLst/>
          </a:prstGeom>
          <a:noFill/>
          <a:ln w="9525">
            <a:noFill/>
            <a:miter lim="800000"/>
            <a:headEnd/>
            <a:tailEnd/>
          </a:ln>
        </p:spPr>
        <p:txBody>
          <a:bodyPr>
            <a:spAutoFit/>
          </a:bodyPr>
          <a:lstStyle/>
          <a:p>
            <a:endParaRPr lang="en-GB"/>
          </a:p>
        </p:txBody>
      </p:sp>
      <p:sp>
        <p:nvSpPr>
          <p:cNvPr id="27654" name="Text Box 9"/>
          <p:cNvSpPr txBox="1">
            <a:spLocks noChangeArrowheads="1"/>
          </p:cNvSpPr>
          <p:nvPr/>
        </p:nvSpPr>
        <p:spPr bwMode="auto">
          <a:xfrm>
            <a:off x="5364163" y="4005263"/>
            <a:ext cx="3168650" cy="1187450"/>
          </a:xfrm>
          <a:prstGeom prst="rect">
            <a:avLst/>
          </a:prstGeom>
          <a:noFill/>
          <a:ln w="9525">
            <a:noFill/>
            <a:miter lim="800000"/>
            <a:headEnd/>
            <a:tailEnd/>
          </a:ln>
        </p:spPr>
        <p:txBody>
          <a:bodyPr>
            <a:spAutoFit/>
          </a:bodyPr>
          <a:lstStyle/>
          <a:p>
            <a:pPr>
              <a:spcBef>
                <a:spcPct val="50000"/>
              </a:spcBef>
              <a:buFontTx/>
              <a:buChar char="•"/>
            </a:pPr>
            <a:r>
              <a:rPr lang="en-GB" altLang="zh-CN" sz="2400">
                <a:solidFill>
                  <a:srgbClr val="96B9DC"/>
                </a:solidFill>
                <a:ea typeface="SimSun" pitchFamily="2" charset="-122"/>
              </a:rPr>
              <a:t>   </a:t>
            </a:r>
            <a:r>
              <a:rPr lang="en-GB" altLang="zh-CN" sz="2400">
                <a:solidFill>
                  <a:schemeClr val="tx1"/>
                </a:solidFill>
                <a:ea typeface="SimSun" pitchFamily="2" charset="-122"/>
              </a:rPr>
              <a:t>Includes over 20   million references to journal articles</a:t>
            </a:r>
            <a:endParaRPr lang="en-GB" sz="240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714375" y="1484313"/>
            <a:ext cx="7772400" cy="3444875"/>
          </a:xfrm>
        </p:spPr>
        <p:txBody>
          <a:bodyPr/>
          <a:lstStyle/>
          <a:p>
            <a:pPr eaLnBrk="1" hangingPunct="1">
              <a:spcBef>
                <a:spcPct val="0"/>
              </a:spcBef>
              <a:buClrTx/>
              <a:buFontTx/>
              <a:buNone/>
            </a:pPr>
            <a:r>
              <a:rPr lang="en-GB" dirty="0" smtClean="0">
                <a:solidFill>
                  <a:srgbClr val="404040"/>
                </a:solidFill>
              </a:rPr>
              <a:t>To access </a:t>
            </a:r>
            <a:r>
              <a:rPr lang="en-GB" dirty="0" err="1" smtClean="0">
                <a:solidFill>
                  <a:srgbClr val="404040"/>
                </a:solidFill>
              </a:rPr>
              <a:t>Pubmed</a:t>
            </a:r>
            <a:r>
              <a:rPr lang="en-GB" dirty="0" smtClean="0">
                <a:solidFill>
                  <a:srgbClr val="404040"/>
                </a:solidFill>
              </a:rPr>
              <a:t>, go to the Imperial Library website homepage, type ‘</a:t>
            </a:r>
            <a:r>
              <a:rPr lang="en-GB" dirty="0" err="1" smtClean="0">
                <a:solidFill>
                  <a:srgbClr val="404040"/>
                </a:solidFill>
              </a:rPr>
              <a:t>Pubmed</a:t>
            </a:r>
            <a:r>
              <a:rPr lang="en-GB" dirty="0" smtClean="0">
                <a:solidFill>
                  <a:srgbClr val="404040"/>
                </a:solidFill>
              </a:rPr>
              <a:t>’ into the Library Search bar and click </a:t>
            </a:r>
            <a:r>
              <a:rPr lang="en-GB" b="1" dirty="0" smtClean="0">
                <a:solidFill>
                  <a:srgbClr val="404040"/>
                </a:solidFill>
              </a:rPr>
              <a:t>Search</a:t>
            </a:r>
            <a:r>
              <a:rPr lang="en-GB" dirty="0" smtClean="0">
                <a:solidFill>
                  <a:srgbClr val="404040"/>
                </a:solidFill>
              </a:rPr>
              <a:t>:</a:t>
            </a:r>
          </a:p>
          <a:p>
            <a:pPr>
              <a:buFontTx/>
              <a:buNone/>
            </a:pPr>
            <a:endParaRPr lang="en-GB" dirty="0" smtClean="0"/>
          </a:p>
        </p:txBody>
      </p:sp>
      <p:pic>
        <p:nvPicPr>
          <p:cNvPr id="28674" name="Picture 2"/>
          <p:cNvPicPr>
            <a:picLocks noChangeAspect="1" noChangeArrowheads="1"/>
          </p:cNvPicPr>
          <p:nvPr/>
        </p:nvPicPr>
        <p:blipFill>
          <a:blip r:embed="rId3" cstate="print"/>
          <a:srcRect/>
          <a:stretch>
            <a:fillRect/>
          </a:stretch>
        </p:blipFill>
        <p:spPr bwMode="auto">
          <a:xfrm>
            <a:off x="684213" y="3789363"/>
            <a:ext cx="7654925"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GB" sz="2800" b="0" dirty="0" err="1" smtClean="0">
                <a:solidFill>
                  <a:srgbClr val="404040"/>
                </a:solidFill>
              </a:rPr>
              <a:t>Pubmed</a:t>
            </a:r>
            <a:r>
              <a:rPr lang="en-GB" sz="2800" b="0" dirty="0" smtClean="0">
                <a:solidFill>
                  <a:srgbClr val="404040"/>
                </a:solidFill>
              </a:rPr>
              <a:t> will be at the top of the results list in Library Search. Click on Online access:</a:t>
            </a:r>
            <a:br>
              <a:rPr lang="en-GB" sz="2800" b="0" dirty="0" smtClean="0">
                <a:solidFill>
                  <a:srgbClr val="404040"/>
                </a:solidFill>
              </a:rPr>
            </a:br>
            <a:endParaRPr lang="en-GB" sz="2800" b="0" dirty="0" smtClean="0">
              <a:solidFill>
                <a:srgbClr val="404040"/>
              </a:solidFill>
            </a:endParaRPr>
          </a:p>
        </p:txBody>
      </p:sp>
      <p:pic>
        <p:nvPicPr>
          <p:cNvPr id="3074" name="Picture 2"/>
          <p:cNvPicPr>
            <a:picLocks noChangeAspect="1" noChangeArrowheads="1"/>
          </p:cNvPicPr>
          <p:nvPr/>
        </p:nvPicPr>
        <p:blipFill>
          <a:blip r:embed="rId2" cstate="print"/>
          <a:srcRect/>
          <a:stretch>
            <a:fillRect/>
          </a:stretch>
        </p:blipFill>
        <p:spPr bwMode="auto">
          <a:xfrm>
            <a:off x="539750" y="3636963"/>
            <a:ext cx="8280400" cy="1281112"/>
          </a:xfrm>
          <a:prstGeom prst="rect">
            <a:avLst/>
          </a:prstGeom>
          <a:noFill/>
          <a:ln w="952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899592" y="1295400"/>
            <a:ext cx="7634808" cy="1143000"/>
          </a:xfrm>
        </p:spPr>
        <p:txBody>
          <a:bodyPr/>
          <a:lstStyle/>
          <a:p>
            <a:r>
              <a:rPr lang="en-GB" b="0" dirty="0" smtClean="0">
                <a:solidFill>
                  <a:srgbClr val="404040"/>
                </a:solidFill>
              </a:rPr>
              <a:t>Click on </a:t>
            </a:r>
            <a:r>
              <a:rPr lang="en-GB" dirty="0" smtClean="0">
                <a:solidFill>
                  <a:srgbClr val="404040"/>
                </a:solidFill>
              </a:rPr>
              <a:t>Link to resource </a:t>
            </a:r>
            <a:r>
              <a:rPr lang="en-GB" b="0" dirty="0" smtClean="0">
                <a:solidFill>
                  <a:srgbClr val="404040"/>
                </a:solidFill>
              </a:rPr>
              <a:t>(1</a:t>
            </a:r>
            <a:r>
              <a:rPr lang="en-GB" b="0" baseline="30000" dirty="0" smtClean="0">
                <a:solidFill>
                  <a:srgbClr val="404040"/>
                </a:solidFill>
              </a:rPr>
              <a:t>st</a:t>
            </a:r>
            <a:r>
              <a:rPr lang="en-GB" b="0" dirty="0" smtClean="0">
                <a:solidFill>
                  <a:srgbClr val="404040"/>
                </a:solidFill>
              </a:rPr>
              <a:t> link)</a:t>
            </a:r>
            <a:br>
              <a:rPr lang="en-GB" b="0" dirty="0" smtClean="0">
                <a:solidFill>
                  <a:srgbClr val="404040"/>
                </a:solidFill>
              </a:rPr>
            </a:br>
            <a:endParaRPr lang="en-GB" b="0" dirty="0" smtClean="0">
              <a:solidFill>
                <a:srgbClr val="404040"/>
              </a:solidFill>
            </a:endParaRPr>
          </a:p>
        </p:txBody>
      </p:sp>
      <p:sp>
        <p:nvSpPr>
          <p:cNvPr id="5" name="TextBox 4"/>
          <p:cNvSpPr txBox="1">
            <a:spLocks noChangeArrowheads="1"/>
          </p:cNvSpPr>
          <p:nvPr/>
        </p:nvSpPr>
        <p:spPr bwMode="auto">
          <a:xfrm>
            <a:off x="611188" y="4581525"/>
            <a:ext cx="7848600" cy="579438"/>
          </a:xfrm>
          <a:prstGeom prst="rect">
            <a:avLst/>
          </a:prstGeom>
          <a:noFill/>
          <a:ln w="9525">
            <a:noFill/>
            <a:miter lim="800000"/>
            <a:headEnd/>
            <a:tailEnd/>
          </a:ln>
        </p:spPr>
        <p:txBody>
          <a:bodyPr>
            <a:spAutoFit/>
          </a:bodyPr>
          <a:lstStyle/>
          <a:p>
            <a:pPr algn="ctr"/>
            <a:r>
              <a:rPr lang="en-GB" sz="3200">
                <a:solidFill>
                  <a:srgbClr val="404040"/>
                </a:solidFill>
                <a:latin typeface="Calibri" pitchFamily="34" charset="0"/>
              </a:rPr>
              <a:t>This will take you to the Pubmed homepage</a:t>
            </a:r>
          </a:p>
        </p:txBody>
      </p:sp>
      <p:pic>
        <p:nvPicPr>
          <p:cNvPr id="2" name="Picture 2"/>
          <p:cNvPicPr>
            <a:picLocks noChangeAspect="1" noChangeArrowheads="1"/>
          </p:cNvPicPr>
          <p:nvPr/>
        </p:nvPicPr>
        <p:blipFill>
          <a:blip r:embed="rId2" cstate="print"/>
          <a:srcRect/>
          <a:stretch>
            <a:fillRect/>
          </a:stretch>
        </p:blipFill>
        <p:spPr bwMode="auto">
          <a:xfrm>
            <a:off x="1619672" y="2132856"/>
            <a:ext cx="5610225" cy="2247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4213" y="1125538"/>
            <a:ext cx="7772400" cy="1143000"/>
          </a:xfrm>
        </p:spPr>
        <p:txBody>
          <a:bodyPr/>
          <a:lstStyle/>
          <a:p>
            <a:pPr algn="ctr"/>
            <a:r>
              <a:rPr lang="en-GB" smtClean="0">
                <a:solidFill>
                  <a:schemeClr val="hlink"/>
                </a:solidFill>
              </a:rPr>
              <a:t>Accessing full text journal articles</a:t>
            </a:r>
          </a:p>
        </p:txBody>
      </p:sp>
      <p:sp>
        <p:nvSpPr>
          <p:cNvPr id="32770" name="Rectangle 3"/>
          <p:cNvSpPr>
            <a:spLocks noGrp="1" noChangeArrowheads="1"/>
          </p:cNvSpPr>
          <p:nvPr>
            <p:ph type="body" idx="1"/>
          </p:nvPr>
        </p:nvSpPr>
        <p:spPr>
          <a:xfrm>
            <a:off x="684213" y="2420938"/>
            <a:ext cx="7848600" cy="1150937"/>
          </a:xfrm>
        </p:spPr>
        <p:txBody>
          <a:bodyPr/>
          <a:lstStyle/>
          <a:p>
            <a:r>
              <a:rPr lang="en-GB" sz="3200" smtClean="0">
                <a:solidFill>
                  <a:srgbClr val="1F289B"/>
                </a:solidFill>
              </a:rPr>
              <a:t>Link to full text electronic resources using the </a:t>
            </a:r>
            <a:r>
              <a:rPr lang="en-GB" sz="3200" i="1" smtClean="0">
                <a:solidFill>
                  <a:srgbClr val="1F289B"/>
                </a:solidFill>
              </a:rPr>
              <a:t>SFX</a:t>
            </a:r>
            <a:r>
              <a:rPr lang="en-GB" sz="3200" smtClean="0">
                <a:solidFill>
                  <a:srgbClr val="1F289B"/>
                </a:solidFill>
              </a:rPr>
              <a:t>      button </a:t>
            </a:r>
          </a:p>
          <a:p>
            <a:endParaRPr lang="en-GB" sz="3100" smtClean="0">
              <a:solidFill>
                <a:schemeClr val="hlink"/>
              </a:solidFill>
            </a:endParaRPr>
          </a:p>
          <a:p>
            <a:pPr lvl="1"/>
            <a:endParaRPr lang="en-GB" sz="2200" smtClean="0">
              <a:solidFill>
                <a:schemeClr val="hlink"/>
              </a:solidFill>
            </a:endParaRPr>
          </a:p>
          <a:p>
            <a:pPr lvl="1">
              <a:buFont typeface="Wingdings" pitchFamily="2" charset="2"/>
              <a:buNone/>
            </a:pPr>
            <a:endParaRPr lang="en-GB" sz="2200" smtClean="0">
              <a:solidFill>
                <a:schemeClr val="hlink"/>
              </a:solidFill>
            </a:endParaRPr>
          </a:p>
          <a:p>
            <a:pPr lvl="1"/>
            <a:endParaRPr lang="en-GB" smtClean="0">
              <a:solidFill>
                <a:schemeClr val="hlink"/>
              </a:solidFill>
            </a:endParaRPr>
          </a:p>
          <a:p>
            <a:pPr lvl="1">
              <a:buFont typeface="Wingdings" pitchFamily="2" charset="2"/>
              <a:buNone/>
            </a:pPr>
            <a:endParaRPr lang="en-GB" smtClean="0"/>
          </a:p>
          <a:p>
            <a:pPr lvl="1"/>
            <a:endParaRPr lang="en-GB" smtClean="0"/>
          </a:p>
          <a:p>
            <a:pPr lvl="1">
              <a:buFont typeface="Wingdings" pitchFamily="2" charset="2"/>
              <a:buNone/>
            </a:pPr>
            <a:endParaRPr lang="en-GB" smtClean="0"/>
          </a:p>
        </p:txBody>
      </p:sp>
      <p:pic>
        <p:nvPicPr>
          <p:cNvPr id="32771" name="Picture 7" descr="sfx"/>
          <p:cNvPicPr>
            <a:picLocks noChangeAspect="1" noChangeArrowheads="1"/>
          </p:cNvPicPr>
          <p:nvPr/>
        </p:nvPicPr>
        <p:blipFill>
          <a:blip r:embed="rId3" cstate="print"/>
          <a:srcRect/>
          <a:stretch>
            <a:fillRect/>
          </a:stretch>
        </p:blipFill>
        <p:spPr bwMode="auto">
          <a:xfrm>
            <a:off x="2843213" y="2997200"/>
            <a:ext cx="1366837" cy="479425"/>
          </a:xfrm>
          <a:prstGeom prst="rect">
            <a:avLst/>
          </a:prstGeom>
          <a:noFill/>
          <a:ln w="9525">
            <a:noFill/>
            <a:miter lim="800000"/>
            <a:headEnd/>
            <a:tailEnd/>
          </a:ln>
        </p:spPr>
      </p:pic>
      <p:pic>
        <p:nvPicPr>
          <p:cNvPr id="32772" name="Picture 5"/>
          <p:cNvPicPr>
            <a:picLocks noChangeAspect="1" noChangeArrowheads="1"/>
          </p:cNvPicPr>
          <p:nvPr/>
        </p:nvPicPr>
        <p:blipFill>
          <a:blip r:embed="rId4" cstate="print"/>
          <a:srcRect/>
          <a:stretch>
            <a:fillRect/>
          </a:stretch>
        </p:blipFill>
        <p:spPr bwMode="auto">
          <a:xfrm>
            <a:off x="1187450" y="3860800"/>
            <a:ext cx="6238875" cy="2065338"/>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t>What if it’s not available online?</a:t>
            </a:r>
          </a:p>
        </p:txBody>
      </p:sp>
      <p:sp>
        <p:nvSpPr>
          <p:cNvPr id="34818" name="Content Placeholder 2"/>
          <p:cNvSpPr>
            <a:spLocks noGrp="1"/>
          </p:cNvSpPr>
          <p:nvPr>
            <p:ph idx="1"/>
          </p:nvPr>
        </p:nvSpPr>
        <p:spPr>
          <a:xfrm>
            <a:off x="762000" y="2514600"/>
            <a:ext cx="4953000" cy="3343275"/>
          </a:xfrm>
        </p:spPr>
        <p:txBody>
          <a:bodyPr/>
          <a:lstStyle/>
          <a:p>
            <a:pPr>
              <a:buFontTx/>
              <a:buNone/>
            </a:pPr>
            <a:r>
              <a:rPr lang="en-GB" smtClean="0"/>
              <a:t>	</a:t>
            </a:r>
          </a:p>
          <a:p>
            <a:r>
              <a:rPr lang="en-GB" smtClean="0"/>
              <a:t>Check the Library catalogue (available from library homepage)</a:t>
            </a:r>
          </a:p>
          <a:p>
            <a:r>
              <a:rPr lang="en-GB" smtClean="0"/>
              <a:t>We still have many journals in print format</a:t>
            </a:r>
          </a:p>
          <a:p>
            <a:r>
              <a:rPr lang="en-GB" smtClean="0"/>
              <a:t>Document delivery service</a:t>
            </a:r>
          </a:p>
        </p:txBody>
      </p:sp>
      <p:pic>
        <p:nvPicPr>
          <p:cNvPr id="3074" name="Picture 2"/>
          <p:cNvPicPr>
            <a:picLocks noChangeAspect="1" noChangeArrowheads="1"/>
          </p:cNvPicPr>
          <p:nvPr/>
        </p:nvPicPr>
        <p:blipFill>
          <a:blip r:embed="rId3" cstate="print"/>
          <a:srcRect/>
          <a:stretch>
            <a:fillRect/>
          </a:stretch>
        </p:blipFill>
        <p:spPr bwMode="auto">
          <a:xfrm>
            <a:off x="6286500" y="2571750"/>
            <a:ext cx="2427288" cy="2928938"/>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smtClean="0"/>
              <a:t>Finding e-journal articles</a:t>
            </a:r>
          </a:p>
        </p:txBody>
      </p:sp>
      <p:sp>
        <p:nvSpPr>
          <p:cNvPr id="36866" name="Content Placeholder 2"/>
          <p:cNvSpPr>
            <a:spLocks noGrp="1"/>
          </p:cNvSpPr>
          <p:nvPr>
            <p:ph idx="1"/>
          </p:nvPr>
        </p:nvSpPr>
        <p:spPr/>
        <p:txBody>
          <a:bodyPr/>
          <a:lstStyle/>
          <a:p>
            <a:pPr>
              <a:buFontTx/>
              <a:buNone/>
            </a:pPr>
            <a:r>
              <a:rPr lang="en-GB" smtClean="0"/>
              <a:t>Remember:</a:t>
            </a:r>
          </a:p>
          <a:p>
            <a:r>
              <a:rPr lang="en-GB" smtClean="0"/>
              <a:t>Not everything is available online</a:t>
            </a:r>
          </a:p>
          <a:p>
            <a:r>
              <a:rPr lang="en-GB" smtClean="0"/>
              <a:t>Different years are available from different publishers – check SFX </a:t>
            </a:r>
          </a:p>
          <a:p>
            <a:r>
              <a:rPr lang="en-GB" smtClean="0"/>
              <a:t>If you only have an abbreviated title, you can use a database such as Pubmed to look up the full title</a:t>
            </a:r>
          </a:p>
          <a:p>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smtClean="0"/>
              <a:t>Finding e-journal articles</a:t>
            </a:r>
          </a:p>
        </p:txBody>
      </p:sp>
      <p:sp>
        <p:nvSpPr>
          <p:cNvPr id="36866" name="Content Placeholder 2"/>
          <p:cNvSpPr>
            <a:spLocks noGrp="1"/>
          </p:cNvSpPr>
          <p:nvPr>
            <p:ph idx="1"/>
          </p:nvPr>
        </p:nvSpPr>
        <p:spPr>
          <a:xfrm>
            <a:off x="611560" y="2492896"/>
            <a:ext cx="8202488" cy="3352800"/>
          </a:xfrm>
        </p:spPr>
        <p:txBody>
          <a:bodyPr/>
          <a:lstStyle/>
          <a:p>
            <a:r>
              <a:rPr lang="en-GB" dirty="0">
                <a:hlinkClick r:id="rId2" tooltip="CMAJ : Canadian Medical Association journal = journal de l'Association medicale canadienne."/>
              </a:rPr>
              <a:t>CMAJ.</a:t>
            </a:r>
            <a:r>
              <a:rPr lang="en-GB" dirty="0"/>
              <a:t> 2000 Dec 12;163(12):1562-3.</a:t>
            </a:r>
          </a:p>
          <a:p>
            <a:r>
              <a:rPr lang="en-GB" b="1" dirty="0"/>
              <a:t>The efficacy of stethoscope placement when not in use: traditional versus "cool".</a:t>
            </a:r>
          </a:p>
          <a:p>
            <a:r>
              <a:rPr lang="en-GB" dirty="0">
                <a:hlinkClick r:id="rId3"/>
              </a:rPr>
              <a:t>Hanley WB</a:t>
            </a:r>
            <a:r>
              <a:rPr lang="en-GB" dirty="0"/>
              <a:t>, </a:t>
            </a:r>
            <a:r>
              <a:rPr lang="en-GB" dirty="0">
                <a:hlinkClick r:id="rId4"/>
              </a:rPr>
              <a:t>Hanley AJ</a:t>
            </a:r>
            <a:r>
              <a:rPr lang="en-GB" dirty="0"/>
              <a:t>.</a:t>
            </a:r>
          </a:p>
          <a:p>
            <a:endParaRPr lang="en-GB" dirty="0" smtClean="0"/>
          </a:p>
        </p:txBody>
      </p:sp>
    </p:spTree>
    <p:extLst>
      <p:ext uri="{BB962C8B-B14F-4D97-AF65-F5344CB8AC3E}">
        <p14:creationId xmlns="" xmlns:p14="http://schemas.microsoft.com/office/powerpoint/2010/main" val="427601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785813" y="785813"/>
            <a:ext cx="7772400" cy="1143000"/>
          </a:xfrm>
        </p:spPr>
        <p:txBody>
          <a:bodyPr/>
          <a:lstStyle/>
          <a:p>
            <a:r>
              <a:rPr lang="en-GB" smtClean="0"/>
              <a:t>Find these 3 journal articles </a:t>
            </a:r>
          </a:p>
        </p:txBody>
      </p:sp>
      <p:sp>
        <p:nvSpPr>
          <p:cNvPr id="37890" name="Content Placeholder 2"/>
          <p:cNvSpPr>
            <a:spLocks noGrp="1"/>
          </p:cNvSpPr>
          <p:nvPr>
            <p:ph idx="1"/>
          </p:nvPr>
        </p:nvSpPr>
        <p:spPr>
          <a:xfrm>
            <a:off x="0" y="1857375"/>
            <a:ext cx="8893175" cy="4214813"/>
          </a:xfrm>
        </p:spPr>
        <p:txBody>
          <a:bodyPr/>
          <a:lstStyle/>
          <a:p>
            <a:pPr>
              <a:buFontTx/>
              <a:buNone/>
            </a:pPr>
            <a:r>
              <a:rPr lang="en-GB" sz="2000" dirty="0" smtClean="0"/>
              <a:t>	(1) Romero GL, Kumar S. Case 1: The case of the cookie, the rash and the flu vaccine. </a:t>
            </a:r>
            <a:r>
              <a:rPr lang="en-GB" sz="2000" i="1" dirty="0" smtClean="0"/>
              <a:t>Paediatrics and child health </a:t>
            </a:r>
            <a:r>
              <a:rPr lang="en-GB" sz="2000" dirty="0" smtClean="0"/>
              <a:t>2006;11(10): pp. 675-7. </a:t>
            </a:r>
          </a:p>
          <a:p>
            <a:pPr>
              <a:buFontTx/>
              <a:buNone/>
            </a:pPr>
            <a:r>
              <a:rPr lang="en-GB" sz="2000" dirty="0" smtClean="0"/>
              <a:t>	</a:t>
            </a:r>
          </a:p>
          <a:p>
            <a:pPr>
              <a:buFontTx/>
              <a:buNone/>
            </a:pPr>
            <a:r>
              <a:rPr lang="en-GB" sz="2000" dirty="0" smtClean="0"/>
              <a:t>	(2) Turner SA, </a:t>
            </a:r>
            <a:r>
              <a:rPr lang="en-GB" sz="2000" dirty="0" err="1" smtClean="0"/>
              <a:t>Luszczynska</a:t>
            </a:r>
            <a:r>
              <a:rPr lang="en-GB" sz="2000" dirty="0" smtClean="0"/>
              <a:t> A, Warner L, </a:t>
            </a:r>
            <a:r>
              <a:rPr lang="en-GB" sz="2000" dirty="0" err="1" smtClean="0"/>
              <a:t>Schwarzer</a:t>
            </a:r>
            <a:r>
              <a:rPr lang="en-GB" sz="2000" dirty="0" smtClean="0"/>
              <a:t> R. Emotional and uncontrolled eating styles and chocolate chip cookie consumption. A controlled trial of the effects of positive mood enhancement. </a:t>
            </a:r>
            <a:r>
              <a:rPr lang="en-GB" sz="2000" i="1" dirty="0" smtClean="0"/>
              <a:t>Appetite </a:t>
            </a:r>
            <a:r>
              <a:rPr lang="en-GB" sz="2000" dirty="0" smtClean="0"/>
              <a:t>2010 2;54(1): p. 143-149.</a:t>
            </a:r>
          </a:p>
          <a:p>
            <a:pPr>
              <a:buFontTx/>
              <a:buNone/>
            </a:pPr>
            <a:endParaRPr lang="en-GB" sz="2000" dirty="0" smtClean="0"/>
          </a:p>
          <a:p>
            <a:pPr>
              <a:buFontTx/>
              <a:buNone/>
            </a:pPr>
            <a:r>
              <a:rPr lang="en-GB" sz="2000" dirty="0" smtClean="0"/>
              <a:t>	(3) Hong S-W, Yan Z-Y, </a:t>
            </a:r>
            <a:r>
              <a:rPr lang="en-GB" sz="2000" dirty="0" err="1" smtClean="0"/>
              <a:t>Otterburn</a:t>
            </a:r>
            <a:r>
              <a:rPr lang="en-GB" sz="2000" dirty="0" smtClean="0"/>
              <a:t> MS, McCarthy MJ. Magnetic resonance imaging of a cookie in comparison with time-lapse photographic analysis (TLPA) during baking process. </a:t>
            </a:r>
            <a:r>
              <a:rPr lang="en-GB" sz="2000" i="1" dirty="0" smtClean="0"/>
              <a:t>Magnetic resonance imaging </a:t>
            </a:r>
            <a:r>
              <a:rPr lang="en-GB" sz="2000" dirty="0" smtClean="0"/>
              <a:t>1996;14(7-8): pp. 923-927.</a:t>
            </a:r>
            <a:r>
              <a:rPr lang="en-GB" dirty="0" smtClean="0"/>
              <a:t> </a:t>
            </a:r>
            <a:endParaRPr lang="en-GB" sz="2000" dirty="0" smtClean="0"/>
          </a:p>
          <a:p>
            <a:endParaRPr lang="en-GB" sz="2000" dirty="0" smtClean="0"/>
          </a:p>
          <a:p>
            <a:pPr>
              <a:buFontTx/>
              <a:buNone/>
            </a:pPr>
            <a:endParaRPr lang="en-GB"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762000" y="549275"/>
            <a:ext cx="7772400" cy="1439863"/>
          </a:xfrm>
        </p:spPr>
        <p:txBody>
          <a:bodyPr/>
          <a:lstStyle/>
          <a:p>
            <a:r>
              <a:rPr lang="en-GB" smtClean="0"/>
              <a:t>Did you find all the articles?</a:t>
            </a:r>
          </a:p>
        </p:txBody>
      </p:sp>
      <p:pic>
        <p:nvPicPr>
          <p:cNvPr id="38915" name="Picture 7"/>
          <p:cNvPicPr>
            <a:picLocks noChangeAspect="1" noChangeArrowheads="1"/>
          </p:cNvPicPr>
          <p:nvPr/>
        </p:nvPicPr>
        <p:blipFill>
          <a:blip r:embed="rId3" cstate="print"/>
          <a:srcRect/>
          <a:stretch>
            <a:fillRect/>
          </a:stretch>
        </p:blipFill>
        <p:spPr bwMode="auto">
          <a:xfrm>
            <a:off x="1908175" y="2133600"/>
            <a:ext cx="4608513" cy="4427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714375" y="2928938"/>
            <a:ext cx="7772400" cy="2857500"/>
          </a:xfrm>
        </p:spPr>
        <p:txBody>
          <a:bodyPr/>
          <a:lstStyle/>
          <a:p>
            <a:r>
              <a:rPr lang="en-GB" smtClean="0"/>
              <a:t>Conduct a basic search on PubMed</a:t>
            </a:r>
          </a:p>
          <a:p>
            <a:r>
              <a:rPr lang="en-GB" smtClean="0"/>
              <a:t>Obtaining e-journal articles</a:t>
            </a:r>
          </a:p>
          <a:p>
            <a:r>
              <a:rPr lang="en-GB" smtClean="0"/>
              <a:t>Introduction to eBooks</a:t>
            </a:r>
          </a:p>
          <a:p>
            <a:r>
              <a:rPr lang="en-GB" smtClean="0"/>
              <a:t>Critical appraisal</a:t>
            </a:r>
          </a:p>
        </p:txBody>
      </p:sp>
      <p:sp>
        <p:nvSpPr>
          <p:cNvPr id="17410" name="Rectangle 3"/>
          <p:cNvSpPr>
            <a:spLocks noGrp="1" noChangeArrowheads="1"/>
          </p:cNvSpPr>
          <p:nvPr>
            <p:ph type="title" idx="4294967295"/>
          </p:nvPr>
        </p:nvSpPr>
        <p:spPr>
          <a:xfrm>
            <a:off x="714375" y="1500188"/>
            <a:ext cx="7772400" cy="928687"/>
          </a:xfrm>
        </p:spPr>
        <p:txBody>
          <a:bodyPr/>
          <a:lstStyle/>
          <a:p>
            <a:pPr algn="ctr"/>
            <a:r>
              <a:rPr lang="en-GB" smtClean="0"/>
              <a:t>Aims of the session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0" y="5521326"/>
            <a:ext cx="9144000" cy="427037"/>
          </a:xfrm>
          <a:prstGeom prst="rect">
            <a:avLst/>
          </a:prstGeom>
          <a:noFill/>
          <a:ln w="9525">
            <a:noFill/>
            <a:miter lim="800000"/>
            <a:headEnd/>
            <a:tailEnd/>
          </a:ln>
        </p:spPr>
        <p:txBody>
          <a:bodyPr>
            <a:spAutoFit/>
          </a:bodyPr>
          <a:lstStyle/>
          <a:p>
            <a:pPr eaLnBrk="0" hangingPunct="0">
              <a:spcBef>
                <a:spcPct val="20000"/>
              </a:spcBef>
            </a:pPr>
            <a:r>
              <a:rPr lang="en-GB" sz="2200" b="1" dirty="0">
                <a:solidFill>
                  <a:srgbClr val="7878DE"/>
                </a:solidFill>
              </a:rPr>
              <a:t>  </a:t>
            </a:r>
            <a:r>
              <a:rPr lang="en-GB" sz="2200" b="1" dirty="0">
                <a:solidFill>
                  <a:srgbClr val="1D609D"/>
                </a:solidFill>
              </a:rPr>
              <a:t>http://blogs.discovermagazine.com/discoblog/category/ncbi-rofl/</a:t>
            </a:r>
          </a:p>
        </p:txBody>
      </p:sp>
      <p:pic>
        <p:nvPicPr>
          <p:cNvPr id="2050" name="Picture 2"/>
          <p:cNvPicPr>
            <a:picLocks noChangeAspect="1" noChangeArrowheads="1"/>
          </p:cNvPicPr>
          <p:nvPr/>
        </p:nvPicPr>
        <p:blipFill>
          <a:blip r:embed="rId3" cstate="print"/>
          <a:srcRect/>
          <a:stretch>
            <a:fillRect/>
          </a:stretch>
        </p:blipFill>
        <p:spPr bwMode="auto">
          <a:xfrm>
            <a:off x="2555875" y="1704976"/>
            <a:ext cx="4492625" cy="3816350"/>
          </a:xfrm>
          <a:prstGeom prst="rect">
            <a:avLst/>
          </a:prstGeom>
          <a:noFill/>
          <a:ln w="9525">
            <a:solidFill>
              <a:schemeClr val="bg2">
                <a:lumMod val="60000"/>
                <a:lumOff val="40000"/>
              </a:schemeClr>
            </a:solidFill>
            <a:miter lim="800000"/>
            <a:headEnd/>
            <a:tailEnd/>
          </a:ln>
        </p:spPr>
      </p:pic>
      <p:sp>
        <p:nvSpPr>
          <p:cNvPr id="4" name="Title 1"/>
          <p:cNvSpPr>
            <a:spLocks noGrp="1"/>
          </p:cNvSpPr>
          <p:nvPr>
            <p:ph type="title"/>
          </p:nvPr>
        </p:nvSpPr>
        <p:spPr>
          <a:xfrm>
            <a:off x="1353592" y="590080"/>
            <a:ext cx="7772400" cy="1143000"/>
          </a:xfrm>
        </p:spPr>
        <p:txBody>
          <a:bodyPr/>
          <a:lstStyle/>
          <a:p>
            <a:r>
              <a:rPr lang="en-GB" dirty="0" err="1" smtClean="0"/>
              <a:t>Discoblog</a:t>
            </a:r>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smtClean="0"/>
              <a:t>eBooks</a:t>
            </a:r>
          </a:p>
        </p:txBody>
      </p:sp>
      <p:sp>
        <p:nvSpPr>
          <p:cNvPr id="43010" name="Content Placeholder 2"/>
          <p:cNvSpPr>
            <a:spLocks noGrp="1"/>
          </p:cNvSpPr>
          <p:nvPr>
            <p:ph idx="1"/>
          </p:nvPr>
        </p:nvSpPr>
        <p:spPr/>
        <p:txBody>
          <a:bodyPr/>
          <a:lstStyle/>
          <a:p>
            <a:r>
              <a:rPr lang="en-GB" smtClean="0"/>
              <a:t>Can be found on library search</a:t>
            </a:r>
          </a:p>
          <a:p>
            <a:r>
              <a:rPr lang="en-GB" smtClean="0"/>
              <a:t>Many popular series such as ABC of..., ...at a Glance and Oxford Textbooks and Handbooks available through the library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dirty="0" smtClean="0"/>
              <a:t>eBooks</a:t>
            </a:r>
          </a:p>
        </p:txBody>
      </p:sp>
      <p:sp>
        <p:nvSpPr>
          <p:cNvPr id="44034" name="Content Placeholder 2"/>
          <p:cNvSpPr>
            <a:spLocks noGrp="1"/>
          </p:cNvSpPr>
          <p:nvPr>
            <p:ph idx="1"/>
          </p:nvPr>
        </p:nvSpPr>
        <p:spPr/>
        <p:txBody>
          <a:bodyPr/>
          <a:lstStyle/>
          <a:p>
            <a:r>
              <a:rPr lang="en-GB" smtClean="0"/>
              <a:t>Different publishers have different interfaces</a:t>
            </a:r>
          </a:p>
          <a:p>
            <a:r>
              <a:rPr lang="en-GB" smtClean="0"/>
              <a:t>Some titles have interactive features</a:t>
            </a:r>
          </a:p>
          <a:p>
            <a:r>
              <a:rPr lang="en-GB" smtClean="0"/>
              <a:t>Can normally print off up to a chapter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a:hlinkClick r:id="rId3"/>
          </p:cNvPr>
          <p:cNvPicPr>
            <a:picLocks noGrp="1" noChangeAspect="1" noChangeArrowheads="1"/>
          </p:cNvPicPr>
          <p:nvPr>
            <p:ph idx="1"/>
          </p:nvPr>
        </p:nvPicPr>
        <p:blipFill>
          <a:blip r:embed="rId4" cstate="print"/>
          <a:srcRect/>
          <a:stretch>
            <a:fillRect/>
          </a:stretch>
        </p:blipFill>
        <p:spPr>
          <a:xfrm>
            <a:off x="2916238" y="1268413"/>
            <a:ext cx="3008312" cy="456723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285875"/>
            <a:ext cx="7915275" cy="3424238"/>
          </a:xfrm>
        </p:spPr>
        <p:txBody>
          <a:bodyPr/>
          <a:lstStyle/>
          <a:p>
            <a:pPr>
              <a:buFontTx/>
              <a:buNone/>
              <a:defRPr/>
            </a:pPr>
            <a:endParaRPr lang="en-GB" sz="3600" b="1" dirty="0" smtClean="0">
              <a:latin typeface="+mj-lt"/>
            </a:endParaRPr>
          </a:p>
          <a:p>
            <a:pPr>
              <a:buFontTx/>
              <a:buNone/>
              <a:defRPr/>
            </a:pPr>
            <a:endParaRPr lang="en-GB" sz="3600" b="1" dirty="0" smtClean="0">
              <a:latin typeface="+mj-lt"/>
            </a:endParaRPr>
          </a:p>
          <a:p>
            <a:pPr>
              <a:buFontTx/>
              <a:buNone/>
              <a:defRPr/>
            </a:pPr>
            <a:r>
              <a:rPr lang="en-GB" sz="3600" b="1" dirty="0" smtClean="0">
                <a:latin typeface="+mj-lt"/>
              </a:rPr>
              <a:t>Once you’ve found the information,</a:t>
            </a:r>
          </a:p>
          <a:p>
            <a:pPr>
              <a:buFontTx/>
              <a:buNone/>
              <a:defRPr/>
            </a:pPr>
            <a:r>
              <a:rPr lang="en-GB" sz="3600" b="1" dirty="0" smtClean="0">
                <a:latin typeface="+mj-lt"/>
              </a:rPr>
              <a:t>you’ll need to decide if it is worth </a:t>
            </a:r>
          </a:p>
          <a:p>
            <a:pPr>
              <a:buFontTx/>
              <a:buNone/>
              <a:defRPr/>
            </a:pPr>
            <a:r>
              <a:rPr lang="en-GB" sz="3600" b="1" dirty="0" smtClean="0">
                <a:latin typeface="+mj-lt"/>
              </a:rPr>
              <a:t>spending time reading it</a:t>
            </a:r>
            <a:endParaRPr lang="en-GB" sz="3600" b="1" dirty="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0"/>
          <p:cNvSpPr>
            <a:spLocks noGrp="1" noChangeArrowheads="1"/>
          </p:cNvSpPr>
          <p:nvPr>
            <p:ph type="ftr" sz="quarter" idx="10"/>
          </p:nvPr>
        </p:nvSpPr>
        <p:spPr>
          <a:noFill/>
        </p:spPr>
        <p:txBody>
          <a:bodyPr/>
          <a:lstStyle/>
          <a:p>
            <a:r>
              <a:rPr lang="en-GB" altLang="en-GB" smtClean="0">
                <a:cs typeface="Arial" charset="0"/>
              </a:rPr>
              <a:t>© Imperial College London</a:t>
            </a:r>
            <a:endParaRPr lang="en-US" altLang="en-US" smtClean="0">
              <a:cs typeface="Arial" charset="0"/>
            </a:endParaRPr>
          </a:p>
        </p:txBody>
      </p:sp>
      <p:sp>
        <p:nvSpPr>
          <p:cNvPr id="48130" name="Rectangle 2"/>
          <p:cNvSpPr>
            <a:spLocks noGrp="1" noChangeArrowheads="1"/>
          </p:cNvSpPr>
          <p:nvPr>
            <p:ph type="ctrTitle"/>
          </p:nvPr>
        </p:nvSpPr>
        <p:spPr>
          <a:xfrm>
            <a:off x="539750" y="1196975"/>
            <a:ext cx="7772400" cy="1143000"/>
          </a:xfrm>
        </p:spPr>
        <p:txBody>
          <a:bodyPr/>
          <a:lstStyle/>
          <a:p>
            <a:pPr algn="ctr"/>
            <a:r>
              <a:rPr lang="en-GB" sz="4100" smtClean="0"/>
              <a:t>Critical appraisal</a:t>
            </a:r>
          </a:p>
        </p:txBody>
      </p:sp>
      <p:sp>
        <p:nvSpPr>
          <p:cNvPr id="48131" name="Rectangle 3"/>
          <p:cNvSpPr>
            <a:spLocks noGrp="1" noChangeArrowheads="1"/>
          </p:cNvSpPr>
          <p:nvPr>
            <p:ph type="subTitle" idx="1"/>
          </p:nvPr>
        </p:nvSpPr>
        <p:spPr>
          <a:xfrm>
            <a:off x="609600" y="4419600"/>
            <a:ext cx="6400800" cy="609600"/>
          </a:xfrm>
        </p:spPr>
        <p:txBody>
          <a:bodyPr/>
          <a:lstStyle/>
          <a:p>
            <a:r>
              <a:rPr lang="en-GB" sz="2200" b="1" smtClean="0">
                <a:solidFill>
                  <a:schemeClr val="bg2"/>
                </a:solidFill>
              </a:rPr>
              <a:t/>
            </a:r>
            <a:br>
              <a:rPr lang="en-GB" sz="2200" b="1" smtClean="0">
                <a:solidFill>
                  <a:schemeClr val="bg2"/>
                </a:solidFill>
              </a:rPr>
            </a:br>
            <a:endParaRPr lang="en-GB" sz="2200" b="1" smtClean="0">
              <a:solidFill>
                <a:schemeClr val="bg2"/>
              </a:solidFill>
            </a:endParaRPr>
          </a:p>
        </p:txBody>
      </p:sp>
      <p:pic>
        <p:nvPicPr>
          <p:cNvPr id="48132" name="Picture 5" descr="C:\Documents and Settings\eshaw\Local Settings\Temporary Internet Files\Content.IE5\FRC65FML\MPj04230660000[1].jpg"/>
          <p:cNvPicPr>
            <a:picLocks noChangeAspect="1" noChangeArrowheads="1"/>
          </p:cNvPicPr>
          <p:nvPr/>
        </p:nvPicPr>
        <p:blipFill>
          <a:blip r:embed="rId3" cstate="print"/>
          <a:srcRect b="44992"/>
          <a:stretch>
            <a:fillRect/>
          </a:stretch>
        </p:blipFill>
        <p:spPr bwMode="auto">
          <a:xfrm>
            <a:off x="1357313" y="2428875"/>
            <a:ext cx="6115050"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785813" y="1285875"/>
            <a:ext cx="7772400" cy="1143000"/>
          </a:xfrm>
        </p:spPr>
        <p:txBody>
          <a:bodyPr/>
          <a:lstStyle/>
          <a:p>
            <a:r>
              <a:rPr lang="en-GB" smtClean="0"/>
              <a:t>What is Critical appraisal?</a:t>
            </a:r>
          </a:p>
        </p:txBody>
      </p:sp>
      <p:sp>
        <p:nvSpPr>
          <p:cNvPr id="50178" name="Content Placeholder 2"/>
          <p:cNvSpPr>
            <a:spLocks noGrp="1"/>
          </p:cNvSpPr>
          <p:nvPr>
            <p:ph idx="1"/>
          </p:nvPr>
        </p:nvSpPr>
        <p:spPr>
          <a:xfrm>
            <a:off x="857250" y="2643188"/>
            <a:ext cx="7772400" cy="3352800"/>
          </a:xfrm>
        </p:spPr>
        <p:txBody>
          <a:bodyPr/>
          <a:lstStyle/>
          <a:p>
            <a:pPr>
              <a:buFontTx/>
              <a:buNone/>
            </a:pPr>
            <a:r>
              <a:rPr lang="en-GB" smtClean="0"/>
              <a:t>   “</a:t>
            </a:r>
            <a:r>
              <a:rPr lang="en-GB" b="1" smtClean="0"/>
              <a:t>Critical appraisal </a:t>
            </a:r>
            <a:r>
              <a:rPr lang="en-GB" smtClean="0"/>
              <a:t>is the process of </a:t>
            </a:r>
            <a:r>
              <a:rPr lang="en-GB" b="1" smtClean="0"/>
              <a:t>systematically</a:t>
            </a:r>
            <a:r>
              <a:rPr lang="en-GB" smtClean="0"/>
              <a:t> examining research evidence to assess its </a:t>
            </a:r>
            <a:r>
              <a:rPr lang="en-GB" b="1" smtClean="0"/>
              <a:t>validity</a:t>
            </a:r>
            <a:r>
              <a:rPr lang="en-GB" smtClean="0"/>
              <a:t>, </a:t>
            </a:r>
            <a:r>
              <a:rPr lang="en-GB" b="1" smtClean="0"/>
              <a:t>results</a:t>
            </a:r>
            <a:r>
              <a:rPr lang="en-GB" smtClean="0"/>
              <a:t> and </a:t>
            </a:r>
            <a:r>
              <a:rPr lang="en-GB" b="1" smtClean="0"/>
              <a:t>relevance</a:t>
            </a:r>
            <a:r>
              <a:rPr lang="en-GB" smtClean="0"/>
              <a:t> before using it to inform a decision”</a:t>
            </a:r>
          </a:p>
          <a:p>
            <a:pPr>
              <a:buFontTx/>
              <a:buNone/>
            </a:pPr>
            <a:r>
              <a:rPr lang="en-GB" sz="1400" b="1" smtClean="0"/>
              <a:t>	</a:t>
            </a:r>
          </a:p>
          <a:p>
            <a:pPr>
              <a:buFontTx/>
              <a:buNone/>
            </a:pPr>
            <a:endParaRPr lang="en-GB" sz="1400" b="1" smtClean="0"/>
          </a:p>
          <a:p>
            <a:pPr>
              <a:buFontTx/>
              <a:buNone/>
            </a:pPr>
            <a:r>
              <a:rPr lang="en-GB" sz="1400" b="1" smtClean="0"/>
              <a:t>		</a:t>
            </a:r>
            <a:endParaRPr lang="en-GB" sz="2000" b="1" smtClean="0"/>
          </a:p>
          <a:p>
            <a:pPr>
              <a:buFontTx/>
              <a:buNone/>
            </a:pPr>
            <a:r>
              <a:rPr lang="en-GB" smtClean="0"/>
              <a:t>Hill &amp; Spittlehouse (2007)</a:t>
            </a:r>
          </a:p>
          <a:p>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GB" smtClean="0"/>
              <a:t>Critical appraisal saves you time</a:t>
            </a:r>
          </a:p>
        </p:txBody>
      </p:sp>
      <p:sp>
        <p:nvSpPr>
          <p:cNvPr id="52226" name="Rectangle 3"/>
          <p:cNvSpPr>
            <a:spLocks noGrp="1" noChangeArrowheads="1"/>
          </p:cNvSpPr>
          <p:nvPr>
            <p:ph type="body" idx="1"/>
          </p:nvPr>
        </p:nvSpPr>
        <p:spPr>
          <a:xfrm>
            <a:off x="762000" y="2997200"/>
            <a:ext cx="7772400" cy="2870200"/>
          </a:xfrm>
        </p:spPr>
        <p:txBody>
          <a:bodyPr/>
          <a:lstStyle/>
          <a:p>
            <a:r>
              <a:rPr lang="en-GB" smtClean="0"/>
              <a:t>Allows you to cut out poorly designed studies </a:t>
            </a:r>
          </a:p>
          <a:p>
            <a:r>
              <a:rPr lang="en-GB" smtClean="0"/>
              <a:t>Frees time for reading quality research</a:t>
            </a:r>
          </a:p>
          <a:p>
            <a:r>
              <a:rPr lang="en-GB" smtClean="0"/>
              <a:t>Using good quality resources will improve your marks and the standard of your work.</a:t>
            </a:r>
          </a:p>
          <a:p>
            <a:pPr>
              <a:buFontTx/>
              <a:buNone/>
            </a:pPr>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GB" smtClean="0"/>
              <a:t>Why is critical appraisal important?</a:t>
            </a:r>
          </a:p>
        </p:txBody>
      </p:sp>
      <p:sp>
        <p:nvSpPr>
          <p:cNvPr id="54274" name="Content Placeholder 2"/>
          <p:cNvSpPr>
            <a:spLocks noGrp="1"/>
          </p:cNvSpPr>
          <p:nvPr>
            <p:ph idx="1"/>
          </p:nvPr>
        </p:nvSpPr>
        <p:spPr>
          <a:xfrm>
            <a:off x="762000" y="2514600"/>
            <a:ext cx="7772400" cy="2200275"/>
          </a:xfrm>
        </p:spPr>
        <p:txBody>
          <a:bodyPr/>
          <a:lstStyle/>
          <a:p>
            <a:r>
              <a:rPr lang="en-GB" smtClean="0"/>
              <a:t>Key to being a good clinician</a:t>
            </a:r>
          </a:p>
          <a:p>
            <a:r>
              <a:rPr lang="en-GB" smtClean="0"/>
              <a:t>Putting into practice best treatments</a:t>
            </a:r>
          </a:p>
          <a:p>
            <a:r>
              <a:rPr lang="en-GB" smtClean="0"/>
              <a:t>Communication with patients</a:t>
            </a:r>
          </a:p>
          <a:p>
            <a:pPr>
              <a:buFontTx/>
              <a:buNone/>
            </a:pPr>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smtClean="0"/>
              <a:t>MMR scare</a:t>
            </a:r>
          </a:p>
        </p:txBody>
      </p:sp>
      <p:sp>
        <p:nvSpPr>
          <p:cNvPr id="56322" name="Content Placeholder 2"/>
          <p:cNvSpPr>
            <a:spLocks noGrp="1"/>
          </p:cNvSpPr>
          <p:nvPr>
            <p:ph idx="1"/>
          </p:nvPr>
        </p:nvSpPr>
        <p:spPr/>
        <p:txBody>
          <a:bodyPr/>
          <a:lstStyle/>
          <a:p>
            <a:pPr>
              <a:buFontTx/>
              <a:buNone/>
            </a:pPr>
            <a:r>
              <a:rPr lang="en-US" smtClean="0"/>
              <a:t>Goldacre B. </a:t>
            </a:r>
            <a:r>
              <a:rPr lang="en-US" i="1" smtClean="0"/>
              <a:t>Bad science. </a:t>
            </a:r>
            <a:r>
              <a:rPr lang="en-US" smtClean="0"/>
              <a:t>London: Harper Perennial; 2008. </a:t>
            </a:r>
            <a:endParaRPr lang="en-GB" smtClean="0"/>
          </a:p>
          <a:p>
            <a:pPr>
              <a:buFontTx/>
              <a:buNone/>
            </a:pPr>
            <a:endParaRPr lang="en-GB" smtClean="0"/>
          </a:p>
          <a:p>
            <a:pPr>
              <a:buFontTx/>
              <a:buNone/>
            </a:pPr>
            <a:r>
              <a:rPr lang="en-GB" smtClean="0"/>
              <a:t>see chapter 15: </a:t>
            </a:r>
          </a:p>
          <a:p>
            <a:pPr>
              <a:buFontTx/>
              <a:buNone/>
            </a:pPr>
            <a:r>
              <a:rPr lang="en-GB" smtClean="0"/>
              <a:t>   The Media's </a:t>
            </a:r>
          </a:p>
          <a:p>
            <a:pPr>
              <a:buFontTx/>
              <a:buNone/>
            </a:pPr>
            <a:r>
              <a:rPr lang="en-GB" smtClean="0"/>
              <a:t>    MMR Hoax</a:t>
            </a:r>
          </a:p>
          <a:p>
            <a:endParaRPr lang="en-GB" smtClean="0"/>
          </a:p>
        </p:txBody>
      </p:sp>
      <p:pic>
        <p:nvPicPr>
          <p:cNvPr id="3075" name="Picture 3"/>
          <p:cNvPicPr>
            <a:picLocks noChangeAspect="1" noChangeArrowheads="1"/>
          </p:cNvPicPr>
          <p:nvPr/>
        </p:nvPicPr>
        <p:blipFill>
          <a:blip r:embed="rId2" cstate="print"/>
          <a:srcRect/>
          <a:stretch>
            <a:fillRect/>
          </a:stretch>
        </p:blipFill>
        <p:spPr bwMode="auto">
          <a:xfrm>
            <a:off x="4500563" y="3429000"/>
            <a:ext cx="4114800" cy="2214563"/>
          </a:xfrm>
          <a:prstGeom prst="rect">
            <a:avLst/>
          </a:prstGeom>
          <a:noFill/>
          <a:ln w="9525">
            <a:solidFill>
              <a:schemeClr val="bg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Imperial Mobile app</a:t>
            </a:r>
            <a:endParaRPr lang="en-GB" dirty="0"/>
          </a:p>
        </p:txBody>
      </p:sp>
      <p:sp>
        <p:nvSpPr>
          <p:cNvPr id="4" name="Content Placeholder 3"/>
          <p:cNvSpPr>
            <a:spLocks noGrp="1"/>
          </p:cNvSpPr>
          <p:nvPr>
            <p:ph sz="half" idx="1"/>
          </p:nvPr>
        </p:nvSpPr>
        <p:spPr>
          <a:xfrm>
            <a:off x="457200" y="3140968"/>
            <a:ext cx="3682752" cy="2985195"/>
          </a:xfrm>
        </p:spPr>
        <p:txBody>
          <a:bodyPr/>
          <a:lstStyle/>
          <a:p>
            <a:r>
              <a:rPr lang="en-GB" dirty="0" smtClean="0">
                <a:hlinkClick r:id="rId2"/>
              </a:rPr>
              <a:t>www.imperial.ac.uk/imperialmobile</a:t>
            </a:r>
            <a:endParaRPr lang="en-GB" dirty="0" smtClean="0"/>
          </a:p>
          <a:p>
            <a:endParaRPr lang="en-GB" dirty="0" smtClean="0"/>
          </a:p>
          <a:p>
            <a:r>
              <a:rPr lang="en-GB" dirty="0" smtClean="0"/>
              <a:t>Can use to check PC availability in the Central Library</a:t>
            </a:r>
            <a:endParaRPr lang="en-GB" dirty="0"/>
          </a:p>
        </p:txBody>
      </p:sp>
      <p:pic>
        <p:nvPicPr>
          <p:cNvPr id="2" name="Picture 2"/>
          <p:cNvPicPr>
            <a:picLocks noChangeAspect="1" noChangeArrowheads="1"/>
          </p:cNvPicPr>
          <p:nvPr/>
        </p:nvPicPr>
        <p:blipFill>
          <a:blip r:embed="rId3" cstate="print"/>
          <a:srcRect/>
          <a:stretch>
            <a:fillRect/>
          </a:stretch>
        </p:blipFill>
        <p:spPr bwMode="auto">
          <a:xfrm>
            <a:off x="5580112" y="1340768"/>
            <a:ext cx="2620034" cy="4087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714375" y="785813"/>
            <a:ext cx="7772400" cy="1143000"/>
          </a:xfrm>
        </p:spPr>
        <p:txBody>
          <a:bodyPr/>
          <a:lstStyle/>
          <a:p>
            <a:r>
              <a:rPr lang="en-GB" smtClean="0"/>
              <a:t>Useful Resources</a:t>
            </a:r>
          </a:p>
        </p:txBody>
      </p:sp>
      <p:sp>
        <p:nvSpPr>
          <p:cNvPr id="57346" name="Content Placeholder 2"/>
          <p:cNvSpPr>
            <a:spLocks noGrp="1"/>
          </p:cNvSpPr>
          <p:nvPr>
            <p:ph idx="1"/>
          </p:nvPr>
        </p:nvSpPr>
        <p:spPr>
          <a:xfrm>
            <a:off x="428625" y="1714500"/>
            <a:ext cx="8501063" cy="4572000"/>
          </a:xfrm>
        </p:spPr>
        <p:txBody>
          <a:bodyPr/>
          <a:lstStyle/>
          <a:p>
            <a:endParaRPr lang="en-GB" sz="3200" smtClean="0">
              <a:solidFill>
                <a:schemeClr val="tx1"/>
              </a:solidFill>
            </a:endParaRPr>
          </a:p>
          <a:p>
            <a:r>
              <a:rPr lang="en-US" sz="3200" smtClean="0"/>
              <a:t>Greenhalgh T. </a:t>
            </a:r>
            <a:r>
              <a:rPr lang="en-US" sz="3200" i="1" smtClean="0"/>
              <a:t>How to read a paper: the basics of evidence-based medicine. </a:t>
            </a:r>
            <a:r>
              <a:rPr lang="en-US" sz="3200" smtClean="0"/>
              <a:t>4th ed. Chichester: Wiley-Blackwell; 2010. </a:t>
            </a:r>
          </a:p>
          <a:p>
            <a:endParaRPr lang="en-US" sz="3200" smtClean="0"/>
          </a:p>
          <a:p>
            <a:r>
              <a:rPr lang="en-US" sz="3200" smtClean="0"/>
              <a:t>Goldacre B. </a:t>
            </a:r>
            <a:r>
              <a:rPr lang="en-US" sz="3200" i="1" smtClean="0"/>
              <a:t>Bad science. </a:t>
            </a:r>
            <a:r>
              <a:rPr lang="en-US" sz="3200" smtClean="0"/>
              <a:t>London: Harper Perennial; 2008. </a:t>
            </a:r>
            <a:endParaRPr lang="en-GB" sz="3200" smtClean="0"/>
          </a:p>
          <a:p>
            <a:pPr>
              <a:buFontTx/>
              <a:buNone/>
            </a:pPr>
            <a:endParaRPr lang="en-GB" sz="800" smtClean="0">
              <a:solidFill>
                <a:schemeClr val="tx1"/>
              </a:solidFill>
            </a:endParaRPr>
          </a:p>
          <a:p>
            <a:pPr>
              <a:buFontTx/>
              <a:buNone/>
            </a:pPr>
            <a:endParaRPr lang="en-GB" sz="1000" i="1" smtClean="0">
              <a:solidFill>
                <a:schemeClr val="tx1"/>
              </a:solidFill>
            </a:endParaRPr>
          </a:p>
          <a:p>
            <a:pPr>
              <a:buFontTx/>
              <a:buNone/>
            </a:pPr>
            <a:r>
              <a:rPr lang="en-GB"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785813" y="857250"/>
            <a:ext cx="7772400" cy="1143000"/>
          </a:xfrm>
        </p:spPr>
        <p:txBody>
          <a:bodyPr/>
          <a:lstStyle/>
          <a:p>
            <a:r>
              <a:rPr lang="en-GB" smtClean="0"/>
              <a:t>A bit of fun!</a:t>
            </a:r>
          </a:p>
        </p:txBody>
      </p:sp>
      <p:pic>
        <p:nvPicPr>
          <p:cNvPr id="58370" name="Picture 2"/>
          <p:cNvPicPr>
            <a:picLocks noChangeAspect="1" noChangeArrowheads="1"/>
          </p:cNvPicPr>
          <p:nvPr/>
        </p:nvPicPr>
        <p:blipFill>
          <a:blip r:embed="rId3" cstate="print"/>
          <a:srcRect/>
          <a:stretch>
            <a:fillRect/>
          </a:stretch>
        </p:blipFill>
        <p:spPr bwMode="auto">
          <a:xfrm>
            <a:off x="1598613" y="1857375"/>
            <a:ext cx="4759325" cy="3371850"/>
          </a:xfrm>
          <a:prstGeom prst="rect">
            <a:avLst/>
          </a:prstGeom>
          <a:noFill/>
          <a:ln w="9525">
            <a:noFill/>
            <a:miter lim="800000"/>
            <a:headEnd/>
            <a:tailEnd/>
          </a:ln>
        </p:spPr>
      </p:pic>
      <p:sp>
        <p:nvSpPr>
          <p:cNvPr id="5" name="Rectangle 4"/>
          <p:cNvSpPr/>
          <p:nvPr/>
        </p:nvSpPr>
        <p:spPr>
          <a:xfrm>
            <a:off x="0" y="5661025"/>
            <a:ext cx="9144000" cy="431800"/>
          </a:xfrm>
          <a:prstGeom prst="rect">
            <a:avLst/>
          </a:prstGeom>
        </p:spPr>
        <p:txBody>
          <a:bodyPr>
            <a:spAutoFit/>
          </a:bodyPr>
          <a:lstStyle/>
          <a:p>
            <a:pPr eaLnBrk="0" hangingPunct="0">
              <a:spcBef>
                <a:spcPct val="20000"/>
              </a:spcBef>
              <a:defRPr/>
            </a:pPr>
            <a:r>
              <a:rPr lang="en-GB" sz="2200" b="1" dirty="0">
                <a:solidFill>
                  <a:schemeClr val="accent6">
                    <a:lumMod val="60000"/>
                    <a:lumOff val="40000"/>
                  </a:schemeClr>
                </a:solidFill>
                <a:cs typeface="+mn-cs"/>
              </a:rPr>
              <a:t>  http://blogs.discovermagazine.com/discoblog/category/ncbi-rofl/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GB" sz="4000" smtClean="0"/>
              <a:t>Summary</a:t>
            </a:r>
          </a:p>
        </p:txBody>
      </p:sp>
      <p:sp>
        <p:nvSpPr>
          <p:cNvPr id="60418" name="Rectangle 3"/>
          <p:cNvSpPr>
            <a:spLocks noGrp="1" noChangeArrowheads="1"/>
          </p:cNvSpPr>
          <p:nvPr>
            <p:ph type="body" idx="1"/>
          </p:nvPr>
        </p:nvSpPr>
        <p:spPr/>
        <p:txBody>
          <a:bodyPr/>
          <a:lstStyle/>
          <a:p>
            <a:r>
              <a:rPr lang="en-GB" sz="4000" smtClean="0"/>
              <a:t>Library search</a:t>
            </a:r>
          </a:p>
          <a:p>
            <a:r>
              <a:rPr lang="en-GB" sz="4000" smtClean="0"/>
              <a:t>PubMed and search strategies</a:t>
            </a:r>
          </a:p>
          <a:p>
            <a:r>
              <a:rPr lang="en-GB" sz="4000" smtClean="0"/>
              <a:t>Critical appraisal</a:t>
            </a:r>
          </a:p>
          <a:p>
            <a:endParaRPr lang="en-GB" sz="4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GB" smtClean="0"/>
              <a:t>Any questions?</a:t>
            </a:r>
          </a:p>
        </p:txBody>
      </p:sp>
      <p:sp>
        <p:nvSpPr>
          <p:cNvPr id="62466" name="Rectangle 3"/>
          <p:cNvSpPr>
            <a:spLocks noGrp="1" noChangeArrowheads="1"/>
          </p:cNvSpPr>
          <p:nvPr>
            <p:ph type="body" idx="1"/>
          </p:nvPr>
        </p:nvSpPr>
        <p:spPr>
          <a:xfrm>
            <a:off x="539552" y="2348880"/>
            <a:ext cx="8130480" cy="3517900"/>
          </a:xfrm>
        </p:spPr>
        <p:txBody>
          <a:bodyPr/>
          <a:lstStyle/>
          <a:p>
            <a:pPr>
              <a:buFontTx/>
              <a:buNone/>
            </a:pPr>
            <a:r>
              <a:rPr lang="en-GB" dirty="0" smtClean="0"/>
              <a:t>	</a:t>
            </a:r>
          </a:p>
          <a:p>
            <a:pPr>
              <a:buFontTx/>
              <a:buNone/>
            </a:pPr>
            <a:r>
              <a:rPr lang="en-GB" dirty="0" smtClean="0"/>
              <a:t>	</a:t>
            </a:r>
            <a:r>
              <a:rPr lang="en-GB" sz="3200" dirty="0" smtClean="0"/>
              <a:t>Don’t forget if you have any problems you can contact us via:</a:t>
            </a:r>
          </a:p>
          <a:p>
            <a:pPr>
              <a:buFontTx/>
              <a:buNone/>
            </a:pPr>
            <a:r>
              <a:rPr lang="en-GB" sz="3200" dirty="0" smtClean="0"/>
              <a:t> </a:t>
            </a:r>
            <a:r>
              <a:rPr lang="en-GB" sz="3200" dirty="0" smtClean="0">
                <a:hlinkClick r:id="rId3"/>
              </a:rPr>
              <a:t>http</a:t>
            </a:r>
            <a:r>
              <a:rPr lang="en-GB" sz="3200" dirty="0">
                <a:hlinkClick r:id="rId3"/>
              </a:rPr>
              <a:t>://</a:t>
            </a:r>
            <a:r>
              <a:rPr lang="en-GB" sz="3200" dirty="0" smtClean="0">
                <a:hlinkClick r:id="rId3"/>
              </a:rPr>
              <a:t>www3.imperial.ac.uk/library/getintouch/yourlibrarian</a:t>
            </a:r>
            <a:endParaRPr lang="en-GB" sz="3200" dirty="0" smtClean="0"/>
          </a:p>
          <a:p>
            <a:pPr>
              <a:buFontTx/>
              <a:buNone/>
            </a:pPr>
            <a:endParaRPr lang="en-GB" sz="3200" dirty="0" smtClean="0"/>
          </a:p>
          <a:p>
            <a:pPr>
              <a:buFontTx/>
              <a:buNone/>
            </a:pPr>
            <a:r>
              <a:rPr lang="en-GB" sz="3200" dirty="0" smtClean="0"/>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GB" smtClean="0"/>
              <a:t>Credits</a:t>
            </a:r>
          </a:p>
        </p:txBody>
      </p:sp>
      <p:sp>
        <p:nvSpPr>
          <p:cNvPr id="66562" name="Rectangle 3"/>
          <p:cNvSpPr>
            <a:spLocks noGrp="1" noChangeArrowheads="1"/>
          </p:cNvSpPr>
          <p:nvPr>
            <p:ph type="body" idx="1"/>
          </p:nvPr>
        </p:nvSpPr>
        <p:spPr/>
        <p:txBody>
          <a:bodyPr/>
          <a:lstStyle/>
          <a:p>
            <a:pPr>
              <a:lnSpc>
                <a:spcPct val="90000"/>
              </a:lnSpc>
            </a:pPr>
            <a:r>
              <a:rPr lang="en-GB" sz="2000" smtClean="0">
                <a:solidFill>
                  <a:srgbClr val="0E207F"/>
                </a:solidFill>
              </a:rPr>
              <a:t>Cat food and toilet photos, reader image © Wikimedia Commons, Facebook logo © 2009 Facebook.</a:t>
            </a:r>
            <a:r>
              <a:rPr lang="en-GB" sz="2000" smtClean="0"/>
              <a:t> </a:t>
            </a:r>
          </a:p>
          <a:p>
            <a:pPr>
              <a:lnSpc>
                <a:spcPct val="90000"/>
              </a:lnSpc>
            </a:pPr>
            <a:endParaRPr lang="en-GB" sz="2000" smtClean="0"/>
          </a:p>
          <a:p>
            <a:pPr>
              <a:lnSpc>
                <a:spcPct val="90000"/>
              </a:lnSpc>
            </a:pPr>
            <a:r>
              <a:rPr lang="en-US" sz="2000" smtClean="0"/>
              <a:t>Hill A, Spittlehouse C. </a:t>
            </a:r>
            <a:r>
              <a:rPr lang="en-US" sz="2000" i="1" smtClean="0"/>
              <a:t>What is critical appraisal? </a:t>
            </a:r>
            <a:r>
              <a:rPr lang="en-US" sz="2000" smtClean="0"/>
              <a:t>[Online] Available from: </a:t>
            </a:r>
            <a:r>
              <a:rPr lang="en-US" sz="2000" u="sng" smtClean="0">
                <a:hlinkClick r:id="rId2"/>
              </a:rPr>
              <a:t>http://www.evidence-based-medicine.co.uk/ebmfiles/WhatisCriticalAppraisal.pdf</a:t>
            </a:r>
            <a:r>
              <a:rPr lang="en-US" sz="2000" smtClean="0"/>
              <a:t> [Accessed 6 June 2011].</a:t>
            </a:r>
            <a:endParaRPr lang="en-GB" sz="2000" smtClean="0">
              <a:solidFill>
                <a:srgbClr val="0E207F"/>
              </a:solidFill>
            </a:endParaRPr>
          </a:p>
          <a:p>
            <a:pPr>
              <a:lnSpc>
                <a:spcPct val="90000"/>
              </a:lnSpc>
              <a:buFontTx/>
              <a:buNone/>
            </a:pPr>
            <a:endParaRPr lang="en-GB" sz="2000" smtClean="0"/>
          </a:p>
          <a:p>
            <a:pPr>
              <a:lnSpc>
                <a:spcPct val="90000"/>
              </a:lnSpc>
              <a:buFontTx/>
              <a:buNone/>
            </a:pPr>
            <a:endParaRPr lang="en-GB"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GB" smtClean="0"/>
              <a:t>Please complete the evaluation form</a:t>
            </a:r>
          </a:p>
        </p:txBody>
      </p:sp>
      <p:pic>
        <p:nvPicPr>
          <p:cNvPr id="64514" name="Picture 2"/>
          <p:cNvPicPr>
            <a:picLocks noChangeAspect="1" noChangeArrowheads="1"/>
          </p:cNvPicPr>
          <p:nvPr/>
        </p:nvPicPr>
        <p:blipFill>
          <a:blip r:embed="rId3" cstate="print"/>
          <a:srcRect/>
          <a:stretch>
            <a:fillRect/>
          </a:stretch>
        </p:blipFill>
        <p:spPr bwMode="auto">
          <a:xfrm rot="843113">
            <a:off x="2857500" y="2714625"/>
            <a:ext cx="2752725" cy="361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2420888"/>
            <a:ext cx="8020050" cy="3457575"/>
          </a:xfrm>
          <a:prstGeom prst="rect">
            <a:avLst/>
          </a:prstGeom>
          <a:noFill/>
          <a:ln w="9525">
            <a:noFill/>
            <a:miter lim="800000"/>
            <a:headEnd/>
            <a:tailEnd/>
          </a:ln>
        </p:spPr>
      </p:pic>
      <p:sp>
        <p:nvSpPr>
          <p:cNvPr id="3" name="Rectangle 2"/>
          <p:cNvSpPr/>
          <p:nvPr/>
        </p:nvSpPr>
        <p:spPr>
          <a:xfrm rot="10800000" flipV="1">
            <a:off x="971600" y="1124744"/>
            <a:ext cx="7632848" cy="707886"/>
          </a:xfrm>
          <a:prstGeom prst="rect">
            <a:avLst/>
          </a:prstGeom>
        </p:spPr>
        <p:txBody>
          <a:bodyPr wrap="square">
            <a:spAutoFit/>
          </a:bodyPr>
          <a:lstStyle/>
          <a:p>
            <a:r>
              <a:rPr lang="en-GB" sz="4000" dirty="0" smtClean="0">
                <a:solidFill>
                  <a:srgbClr val="002060"/>
                </a:solidFill>
                <a:latin typeface="+mj-lt"/>
              </a:rPr>
              <a:t>Book study space or workshops</a:t>
            </a:r>
            <a:endParaRPr lang="en-GB" sz="4000" dirty="0">
              <a:solidFill>
                <a:srgbClr val="002060"/>
              </a:solidFill>
              <a:latin typeface="+mj-lt"/>
            </a:endParaRPr>
          </a:p>
        </p:txBody>
      </p:sp>
      <p:sp>
        <p:nvSpPr>
          <p:cNvPr id="4" name="Oval 3"/>
          <p:cNvSpPr/>
          <p:nvPr/>
        </p:nvSpPr>
        <p:spPr>
          <a:xfrm>
            <a:off x="8460432" y="19168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10"/>
          <p:cNvSpPr>
            <a:spLocks noChangeArrowheads="1"/>
          </p:cNvSpPr>
          <p:nvPr/>
        </p:nvSpPr>
        <p:spPr bwMode="auto">
          <a:xfrm flipV="1">
            <a:off x="5580112" y="4005064"/>
            <a:ext cx="2664296" cy="864096"/>
          </a:xfrm>
          <a:prstGeom prst="ellipse">
            <a:avLst/>
          </a:prstGeom>
          <a:noFill/>
          <a:ln w="38100" algn="ctr">
            <a:solidFill>
              <a:srgbClr val="FF3300"/>
            </a:solidFill>
            <a:round/>
            <a:headEnd/>
            <a:tailEnd/>
          </a:ln>
        </p:spPr>
        <p:txBody>
          <a:bodyPr wrap="none" anchor="ct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14375" y="857250"/>
            <a:ext cx="7772400" cy="1143000"/>
          </a:xfrm>
        </p:spPr>
        <p:txBody>
          <a:bodyPr/>
          <a:lstStyle/>
          <a:p>
            <a:r>
              <a:rPr lang="en-GB" smtClean="0"/>
              <a:t>Using Appropriate Information</a:t>
            </a:r>
          </a:p>
        </p:txBody>
      </p:sp>
      <p:pic>
        <p:nvPicPr>
          <p:cNvPr id="9" name="Content Placeholder 8" descr="489px-Wikipedia-logo-en-big.png"/>
          <p:cNvPicPr>
            <a:picLocks noGrp="1" noChangeAspect="1"/>
          </p:cNvPicPr>
          <p:nvPr>
            <p:ph idx="1"/>
          </p:nvPr>
        </p:nvPicPr>
        <p:blipFill>
          <a:blip r:embed="rId2" cstate="print"/>
          <a:srcRect/>
          <a:stretch>
            <a:fillRect/>
          </a:stretch>
        </p:blipFill>
        <p:spPr>
          <a:xfrm>
            <a:off x="357188" y="2286000"/>
            <a:ext cx="2736850" cy="3352800"/>
          </a:xfrm>
        </p:spPr>
      </p:pic>
      <p:sp>
        <p:nvSpPr>
          <p:cNvPr id="4" name="Rectangle 3"/>
          <p:cNvSpPr>
            <a:spLocks noChangeArrowheads="1"/>
          </p:cNvSpPr>
          <p:nvPr/>
        </p:nvSpPr>
        <p:spPr bwMode="auto">
          <a:xfrm>
            <a:off x="357188" y="6143625"/>
            <a:ext cx="6429375" cy="369888"/>
          </a:xfrm>
          <a:prstGeom prst="rect">
            <a:avLst/>
          </a:prstGeom>
          <a:noFill/>
          <a:ln w="9525">
            <a:noFill/>
            <a:miter lim="800000"/>
            <a:headEnd/>
            <a:tailEnd/>
          </a:ln>
        </p:spPr>
        <p:txBody>
          <a:bodyPr>
            <a:spAutoFit/>
          </a:bodyPr>
          <a:lstStyle/>
          <a:p>
            <a:pPr eaLnBrk="0" hangingPunct="0">
              <a:spcBef>
                <a:spcPct val="20000"/>
              </a:spcBef>
            </a:pPr>
            <a:r>
              <a:rPr lang="en-GB">
                <a:solidFill>
                  <a:schemeClr val="tx1"/>
                </a:solidFill>
                <a:hlinkClick r:id="rId3"/>
              </a:rPr>
              <a:t>http://www.badscience.net/2007/01/doctoring-the-records/</a:t>
            </a:r>
            <a:endParaRPr lang="en-GB">
              <a:solidFill>
                <a:schemeClr val="tx1"/>
              </a:solidFill>
            </a:endParaRPr>
          </a:p>
        </p:txBody>
      </p:sp>
      <p:pic>
        <p:nvPicPr>
          <p:cNvPr id="1026" name="Picture 2"/>
          <p:cNvPicPr>
            <a:picLocks noChangeAspect="1" noChangeArrowheads="1"/>
          </p:cNvPicPr>
          <p:nvPr/>
        </p:nvPicPr>
        <p:blipFill>
          <a:blip r:embed="rId4" cstate="print"/>
          <a:srcRect/>
          <a:stretch>
            <a:fillRect/>
          </a:stretch>
        </p:blipFill>
        <p:spPr bwMode="auto">
          <a:xfrm>
            <a:off x="2571750" y="785813"/>
            <a:ext cx="4716463" cy="54292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t="19643"/>
          <a:stretch>
            <a:fillRect/>
          </a:stretch>
        </p:blipFill>
        <p:spPr bwMode="auto">
          <a:xfrm>
            <a:off x="3357563" y="2000250"/>
            <a:ext cx="5445125" cy="3214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r>
              <a:rPr lang="en-GB" smtClean="0"/>
              <a:t>New library search</a:t>
            </a:r>
          </a:p>
        </p:txBody>
      </p:sp>
      <p:pic>
        <p:nvPicPr>
          <p:cNvPr id="20482" name="Picture 4"/>
          <p:cNvPicPr>
            <a:picLocks noChangeAspect="1" noChangeArrowheads="1"/>
          </p:cNvPicPr>
          <p:nvPr/>
        </p:nvPicPr>
        <p:blipFill>
          <a:blip r:embed="rId3" cstate="print"/>
          <a:srcRect/>
          <a:stretch>
            <a:fillRect/>
          </a:stretch>
        </p:blipFill>
        <p:spPr bwMode="auto">
          <a:xfrm>
            <a:off x="71438" y="3429000"/>
            <a:ext cx="9072562"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GB" smtClean="0"/>
              <a:t>Books &amp; more/Articles &amp; more</a:t>
            </a:r>
          </a:p>
        </p:txBody>
      </p:sp>
      <p:pic>
        <p:nvPicPr>
          <p:cNvPr id="22530" name="Picture 5"/>
          <p:cNvPicPr>
            <a:picLocks noChangeAspect="1" noChangeArrowheads="1"/>
          </p:cNvPicPr>
          <p:nvPr/>
        </p:nvPicPr>
        <p:blipFill>
          <a:blip r:embed="rId3" cstate="print"/>
          <a:srcRect/>
          <a:stretch>
            <a:fillRect/>
          </a:stretch>
        </p:blipFill>
        <p:spPr bwMode="auto">
          <a:xfrm>
            <a:off x="1331913" y="2636838"/>
            <a:ext cx="2992437" cy="3671887"/>
          </a:xfrm>
          <a:prstGeom prst="rect">
            <a:avLst/>
          </a:prstGeom>
          <a:noFill/>
          <a:ln w="9525">
            <a:solidFill>
              <a:srgbClr val="000000"/>
            </a:solidFill>
            <a:miter lim="800000"/>
            <a:headEnd/>
            <a:tailEnd/>
          </a:ln>
        </p:spPr>
      </p:pic>
      <p:pic>
        <p:nvPicPr>
          <p:cNvPr id="22531" name="Picture 6"/>
          <p:cNvPicPr>
            <a:picLocks noChangeAspect="1" noChangeArrowheads="1"/>
          </p:cNvPicPr>
          <p:nvPr/>
        </p:nvPicPr>
        <p:blipFill>
          <a:blip r:embed="rId4" cstate="print"/>
          <a:srcRect/>
          <a:stretch>
            <a:fillRect/>
          </a:stretch>
        </p:blipFill>
        <p:spPr bwMode="auto">
          <a:xfrm>
            <a:off x="5364163" y="2997200"/>
            <a:ext cx="2705100" cy="227647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785813" y="857250"/>
            <a:ext cx="7772400" cy="1143000"/>
          </a:xfrm>
        </p:spPr>
        <p:txBody>
          <a:bodyPr/>
          <a:lstStyle/>
          <a:p>
            <a:r>
              <a:rPr lang="en-GB" smtClean="0"/>
              <a:t>Medical Databases</a:t>
            </a:r>
          </a:p>
        </p:txBody>
      </p:sp>
      <p:sp>
        <p:nvSpPr>
          <p:cNvPr id="3" name="Content Placeholder 2"/>
          <p:cNvSpPr>
            <a:spLocks noGrp="1"/>
          </p:cNvSpPr>
          <p:nvPr>
            <p:ph idx="1"/>
          </p:nvPr>
        </p:nvSpPr>
        <p:spPr>
          <a:xfrm>
            <a:off x="3929063" y="2000250"/>
            <a:ext cx="5072062" cy="4071938"/>
          </a:xfrm>
        </p:spPr>
        <p:txBody>
          <a:bodyPr/>
          <a:lstStyle/>
          <a:p>
            <a:r>
              <a:rPr lang="en-GB" sz="1800" dirty="0" smtClean="0">
                <a:solidFill>
                  <a:schemeClr val="tx1"/>
                </a:solidFill>
              </a:rPr>
              <a:t>Provides a way of searching across a large number of journals to find relevant articles.</a:t>
            </a:r>
          </a:p>
          <a:p>
            <a:r>
              <a:rPr lang="en-GB" sz="1800" dirty="0" smtClean="0">
                <a:solidFill>
                  <a:schemeClr val="tx1"/>
                </a:solidFill>
              </a:rPr>
              <a:t>Contains a collection of </a:t>
            </a:r>
            <a:r>
              <a:rPr lang="en-GB" sz="1800" u="sng" dirty="0" smtClean="0">
                <a:solidFill>
                  <a:schemeClr val="tx1"/>
                </a:solidFill>
              </a:rPr>
              <a:t>Indexed</a:t>
            </a:r>
            <a:r>
              <a:rPr lang="en-GB" sz="1800" dirty="0" smtClean="0">
                <a:solidFill>
                  <a:schemeClr val="tx1"/>
                </a:solidFill>
              </a:rPr>
              <a:t> references to journal articles.</a:t>
            </a:r>
          </a:p>
          <a:p>
            <a:r>
              <a:rPr lang="en-GB" sz="1800" dirty="0" smtClean="0">
                <a:solidFill>
                  <a:schemeClr val="tx1"/>
                </a:solidFill>
              </a:rPr>
              <a:t>Contains bibliographic information and abstracts of journal articles.</a:t>
            </a:r>
          </a:p>
          <a:p>
            <a:r>
              <a:rPr lang="en-GB" sz="1800" dirty="0" smtClean="0">
                <a:solidFill>
                  <a:schemeClr val="tx1"/>
                </a:solidFill>
              </a:rPr>
              <a:t>Core Medical databases are:</a:t>
            </a:r>
          </a:p>
          <a:p>
            <a:pPr lvl="1"/>
            <a:r>
              <a:rPr lang="en-GB" sz="1800" dirty="0" smtClean="0">
                <a:solidFill>
                  <a:schemeClr val="tx1"/>
                </a:solidFill>
              </a:rPr>
              <a:t>Medline (available via </a:t>
            </a:r>
            <a:r>
              <a:rPr lang="en-GB" sz="1800" dirty="0" err="1" smtClean="0">
                <a:solidFill>
                  <a:schemeClr val="tx1"/>
                </a:solidFill>
              </a:rPr>
              <a:t>PubMed</a:t>
            </a:r>
            <a:r>
              <a:rPr lang="en-GB" sz="1800" dirty="0" smtClean="0">
                <a:solidFill>
                  <a:schemeClr val="tx1"/>
                </a:solidFill>
              </a:rPr>
              <a:t> &amp; Ovid)</a:t>
            </a:r>
          </a:p>
          <a:p>
            <a:pPr lvl="1"/>
            <a:r>
              <a:rPr lang="en-GB" sz="1800" dirty="0" err="1" smtClean="0">
                <a:solidFill>
                  <a:schemeClr val="tx1"/>
                </a:solidFill>
              </a:rPr>
              <a:t>Embase</a:t>
            </a:r>
            <a:endParaRPr lang="en-GB" sz="1800" dirty="0" smtClean="0">
              <a:solidFill>
                <a:schemeClr val="tx1"/>
              </a:solidFill>
            </a:endParaRPr>
          </a:p>
          <a:p>
            <a:pPr lvl="1"/>
            <a:r>
              <a:rPr lang="en-GB" sz="1800" dirty="0" smtClean="0">
                <a:solidFill>
                  <a:schemeClr val="tx1"/>
                </a:solidFill>
              </a:rPr>
              <a:t>Web of Science</a:t>
            </a:r>
          </a:p>
          <a:p>
            <a:pPr lvl="1"/>
            <a:r>
              <a:rPr lang="en-GB" sz="1800" dirty="0" smtClean="0">
                <a:solidFill>
                  <a:schemeClr val="tx1"/>
                </a:solidFill>
              </a:rPr>
              <a:t>The Cochrane Library</a:t>
            </a:r>
          </a:p>
          <a:p>
            <a:r>
              <a:rPr lang="en-GB" sz="2400" dirty="0" smtClean="0">
                <a:solidFill>
                  <a:schemeClr val="tx1"/>
                </a:solidFill>
              </a:rPr>
              <a:t>Not all are freely available to use</a:t>
            </a:r>
          </a:p>
        </p:txBody>
      </p:sp>
      <p:pic>
        <p:nvPicPr>
          <p:cNvPr id="24579" name="Picture 3"/>
          <p:cNvPicPr>
            <a:picLocks noChangeAspect="1" noChangeArrowheads="1"/>
          </p:cNvPicPr>
          <p:nvPr/>
        </p:nvPicPr>
        <p:blipFill>
          <a:blip r:embed="rId3" cstate="print"/>
          <a:srcRect t="16667"/>
          <a:stretch>
            <a:fillRect/>
          </a:stretch>
        </p:blipFill>
        <p:spPr bwMode="auto">
          <a:xfrm>
            <a:off x="214313" y="1857375"/>
            <a:ext cx="3448050" cy="2500313"/>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t="17073"/>
          <a:stretch>
            <a:fillRect/>
          </a:stretch>
        </p:blipFill>
        <p:spPr bwMode="auto">
          <a:xfrm>
            <a:off x="357188" y="3000375"/>
            <a:ext cx="3365500" cy="2428875"/>
          </a:xfrm>
          <a:prstGeom prst="rect">
            <a:avLst/>
          </a:prstGeom>
          <a:noFill/>
          <a:ln w="9525">
            <a:noFill/>
            <a:miter lim="800000"/>
            <a:headEnd/>
            <a:tailEnd/>
          </a:ln>
        </p:spPr>
      </p:pic>
      <p:pic>
        <p:nvPicPr>
          <p:cNvPr id="24581" name="Picture 3"/>
          <p:cNvPicPr>
            <a:picLocks noChangeAspect="1" noChangeArrowheads="1"/>
          </p:cNvPicPr>
          <p:nvPr/>
        </p:nvPicPr>
        <p:blipFill>
          <a:blip r:embed="rId5" cstate="print"/>
          <a:srcRect t="16335"/>
          <a:stretch>
            <a:fillRect/>
          </a:stretch>
        </p:blipFill>
        <p:spPr bwMode="auto">
          <a:xfrm>
            <a:off x="428625" y="4000500"/>
            <a:ext cx="3429000" cy="2109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3" presetClass="emph" presetSubtype="2" fill="hold" nodeType="withEffect">
                                  <p:stCondLst>
                                    <p:cond delay="0"/>
                                  </p:stCondLst>
                                  <p:iterate type="lt">
                                    <p:tmPct val="0"/>
                                  </p:iterate>
                                  <p:childTnLst>
                                    <p:animClr clrSpc="rgb" dir="cw">
                                      <p:cBhvr override="childStyle">
                                        <p:cTn id="32" dur="500" fill="hold"/>
                                        <p:tgtEl>
                                          <p:spTgt spid="3">
                                            <p:txEl>
                                              <p:pRg st="8" end="8"/>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GB" smtClean="0"/>
          </a:p>
        </p:txBody>
      </p:sp>
      <p:pic>
        <p:nvPicPr>
          <p:cNvPr id="26626" name="Picture 4"/>
          <p:cNvPicPr>
            <a:picLocks noChangeAspect="1" noChangeArrowheads="1"/>
          </p:cNvPicPr>
          <p:nvPr/>
        </p:nvPicPr>
        <p:blipFill>
          <a:blip r:embed="rId2" cstate="print"/>
          <a:srcRect t="14516"/>
          <a:stretch>
            <a:fillRect/>
          </a:stretch>
        </p:blipFill>
        <p:spPr bwMode="auto">
          <a:xfrm>
            <a:off x="642938" y="1285875"/>
            <a:ext cx="7470775" cy="4627563"/>
          </a:xfrm>
          <a:prstGeom prst="rect">
            <a:avLst/>
          </a:prstGeom>
          <a:noFill/>
          <a:ln w="9525">
            <a:noFill/>
            <a:miter lim="800000"/>
            <a:headEnd/>
            <a:tailEnd/>
          </a:ln>
        </p:spPr>
      </p:pic>
      <p:sp>
        <p:nvSpPr>
          <p:cNvPr id="3" name="Content Placeholder 2"/>
          <p:cNvSpPr>
            <a:spLocks noGrp="1"/>
          </p:cNvSpPr>
          <p:nvPr>
            <p:ph idx="1"/>
          </p:nvPr>
        </p:nvSpPr>
        <p:spPr>
          <a:xfrm>
            <a:off x="1714500" y="3214688"/>
            <a:ext cx="5024438" cy="428625"/>
          </a:xfrm>
        </p:spPr>
        <p:txBody>
          <a:bodyPr/>
          <a:lstStyle/>
          <a:p>
            <a:pPr>
              <a:buFontTx/>
              <a:buNone/>
            </a:pPr>
            <a:r>
              <a:rPr lang="en-GB" sz="1600" b="1" smtClean="0">
                <a:solidFill>
                  <a:schemeClr val="tx1"/>
                </a:solidFill>
              </a:rPr>
              <a:t>Can we not just use Google?</a:t>
            </a:r>
          </a:p>
        </p:txBody>
      </p:sp>
      <p:sp>
        <p:nvSpPr>
          <p:cNvPr id="5" name="Content Placeholder 2"/>
          <p:cNvSpPr txBox="1">
            <a:spLocks/>
          </p:cNvSpPr>
          <p:nvPr/>
        </p:nvSpPr>
        <p:spPr bwMode="auto">
          <a:xfrm>
            <a:off x="4214813" y="1500188"/>
            <a:ext cx="3143250" cy="2546350"/>
          </a:xfrm>
          <a:prstGeom prst="rect">
            <a:avLst/>
          </a:prstGeom>
          <a:noFill/>
          <a:ln w="9525">
            <a:noFill/>
            <a:miter lim="800000"/>
            <a:headEnd/>
            <a:tailEnd/>
          </a:ln>
        </p:spPr>
        <p:txBody>
          <a:bodyPr/>
          <a:lstStyle/>
          <a:p>
            <a:pPr marL="342900" indent="-342900" eaLnBrk="0" hangingPunct="0">
              <a:spcBef>
                <a:spcPct val="20000"/>
              </a:spcBef>
              <a:buClr>
                <a:srgbClr val="9BB0D7"/>
              </a:buClr>
              <a:buFontTx/>
              <a:buChar char="•"/>
              <a:defRPr/>
            </a:pPr>
            <a:endParaRPr lang="en-GB" sz="1500" kern="0" dirty="0">
              <a:solidFill>
                <a:schemeClr val="tx1"/>
              </a:solidFill>
              <a:latin typeface="+mn-lt"/>
              <a:cs typeface="+mn-cs"/>
            </a:endParaRPr>
          </a:p>
        </p:txBody>
      </p:sp>
      <p:sp>
        <p:nvSpPr>
          <p:cNvPr id="6" name="Content Placeholder 2"/>
          <p:cNvSpPr txBox="1">
            <a:spLocks/>
          </p:cNvSpPr>
          <p:nvPr/>
        </p:nvSpPr>
        <p:spPr bwMode="auto">
          <a:xfrm>
            <a:off x="2500313" y="571500"/>
            <a:ext cx="5357812" cy="5429250"/>
          </a:xfrm>
          <a:prstGeom prst="rect">
            <a:avLst/>
          </a:prstGeom>
          <a:solidFill>
            <a:schemeClr val="bg1"/>
          </a:solidFill>
          <a:ln w="9525">
            <a:solidFill>
              <a:schemeClr val="tx1"/>
            </a:solidFill>
            <a:miter lim="800000"/>
            <a:headEnd/>
            <a:tailEnd/>
          </a:ln>
        </p:spPr>
        <p:txBody>
          <a:bodyPr/>
          <a:lstStyle/>
          <a:p>
            <a:pPr marL="342900" indent="-342900" eaLnBrk="0" hangingPunct="0">
              <a:spcBef>
                <a:spcPct val="20000"/>
              </a:spcBef>
              <a:buClr>
                <a:srgbClr val="9BB0D7"/>
              </a:buClr>
              <a:buFontTx/>
              <a:buChar char="•"/>
              <a:defRPr/>
            </a:pPr>
            <a:r>
              <a:rPr lang="en-GB" sz="2400" dirty="0">
                <a:solidFill>
                  <a:schemeClr val="tx1"/>
                </a:solidFill>
                <a:cs typeface="+mn-cs"/>
              </a:rPr>
              <a:t>Google and the library aren’t separate entities - articles you find via Google may be paid for by the library</a:t>
            </a:r>
          </a:p>
          <a:p>
            <a:pPr marL="342900" indent="-342900" eaLnBrk="0" hangingPunct="0">
              <a:spcBef>
                <a:spcPct val="20000"/>
              </a:spcBef>
              <a:buClr>
                <a:srgbClr val="9BB0D7"/>
              </a:buClr>
              <a:defRPr/>
            </a:pPr>
            <a:endParaRPr lang="en-GB" sz="800" dirty="0">
              <a:solidFill>
                <a:schemeClr val="tx1"/>
              </a:solidFill>
              <a:cs typeface="+mn-cs"/>
            </a:endParaRPr>
          </a:p>
          <a:p>
            <a:pPr marL="342900" indent="-342900" eaLnBrk="0" hangingPunct="0">
              <a:spcBef>
                <a:spcPct val="20000"/>
              </a:spcBef>
              <a:buClr>
                <a:srgbClr val="9BB0D7"/>
              </a:buClr>
              <a:buFontTx/>
              <a:buChar char="•"/>
              <a:defRPr/>
            </a:pPr>
            <a:r>
              <a:rPr lang="en-GB" sz="2400" dirty="0">
                <a:solidFill>
                  <a:schemeClr val="tx1"/>
                </a:solidFill>
                <a:cs typeface="+mn-cs"/>
              </a:rPr>
              <a:t>However using high quality resources will:</a:t>
            </a:r>
          </a:p>
          <a:p>
            <a:pPr marL="800100" lvl="1" indent="-342900" eaLnBrk="0" hangingPunct="0">
              <a:spcBef>
                <a:spcPct val="20000"/>
              </a:spcBef>
              <a:buClr>
                <a:srgbClr val="9BB0D7"/>
              </a:buClr>
              <a:buFontTx/>
              <a:buChar char="•"/>
              <a:defRPr/>
            </a:pPr>
            <a:r>
              <a:rPr lang="en-GB" sz="2400" dirty="0">
                <a:solidFill>
                  <a:schemeClr val="tx1"/>
                </a:solidFill>
                <a:cs typeface="+mn-cs"/>
              </a:rPr>
              <a:t>Get you better marks.</a:t>
            </a:r>
          </a:p>
          <a:p>
            <a:pPr marL="800100" lvl="1" indent="-342900" eaLnBrk="0" hangingPunct="0">
              <a:spcBef>
                <a:spcPct val="20000"/>
              </a:spcBef>
              <a:buClr>
                <a:srgbClr val="9BB0D7"/>
              </a:buClr>
              <a:buFontTx/>
              <a:buChar char="•"/>
              <a:defRPr/>
            </a:pPr>
            <a:r>
              <a:rPr lang="en-GB" sz="2400" dirty="0">
                <a:solidFill>
                  <a:schemeClr val="tx1"/>
                </a:solidFill>
                <a:cs typeface="+mn-cs"/>
              </a:rPr>
              <a:t>Save you time by providing you with good quality and precise results.</a:t>
            </a:r>
          </a:p>
          <a:p>
            <a:pPr marL="800100" lvl="1" indent="-342900" eaLnBrk="0" hangingPunct="0">
              <a:spcBef>
                <a:spcPct val="20000"/>
              </a:spcBef>
              <a:buClr>
                <a:srgbClr val="9BB0D7"/>
              </a:buClr>
              <a:buFontTx/>
              <a:buChar char="•"/>
              <a:defRPr/>
            </a:pPr>
            <a:r>
              <a:rPr lang="en-GB" sz="2400" dirty="0">
                <a:solidFill>
                  <a:schemeClr val="tx1"/>
                </a:solidFill>
                <a:cs typeface="+mn-cs"/>
              </a:rPr>
              <a:t>If using via the Library there will often be a quick link to full text documents.</a:t>
            </a:r>
          </a:p>
          <a:p>
            <a:pPr marL="800100" lvl="1" indent="-342900" eaLnBrk="0" hangingPunct="0">
              <a:spcBef>
                <a:spcPct val="20000"/>
              </a:spcBef>
              <a:buClr>
                <a:srgbClr val="9BB0D7"/>
              </a:buClr>
              <a:buFontTx/>
              <a:buChar char="•"/>
              <a:defRPr/>
            </a:pPr>
            <a:endParaRPr lang="en-GB" sz="2400" dirty="0">
              <a:solidFill>
                <a:schemeClr val="tx1"/>
              </a:solidFill>
              <a:cs typeface="+mn-cs"/>
            </a:endParaRPr>
          </a:p>
          <a:p>
            <a:pPr marL="342900" indent="-342900" eaLnBrk="0" hangingPunct="0">
              <a:spcBef>
                <a:spcPct val="20000"/>
              </a:spcBef>
              <a:buClr>
                <a:srgbClr val="9BB0D7"/>
              </a:buClr>
              <a:buFontTx/>
              <a:buChar char="•"/>
              <a:defRPr/>
            </a:pPr>
            <a:endParaRPr lang="en-GB" sz="2400" kern="0" dirty="0">
              <a:solidFill>
                <a:schemeClr val="tx1"/>
              </a:solidFill>
              <a:latin typeface="+mn-lt"/>
              <a:cs typeface="+mn-cs"/>
            </a:endParaRPr>
          </a:p>
          <a:p>
            <a:pPr marL="342900" indent="-342900" eaLnBrk="0" hangingPunct="0">
              <a:spcBef>
                <a:spcPct val="20000"/>
              </a:spcBef>
              <a:buClr>
                <a:srgbClr val="9BB0D7"/>
              </a:buClr>
              <a:buFontTx/>
              <a:buChar char="•"/>
              <a:defRPr/>
            </a:pPr>
            <a:endParaRPr lang="en-GB" sz="1500" kern="0" dirty="0">
              <a:solidFill>
                <a:schemeClr val="tx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12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2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12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7397</TotalTime>
  <Words>1656</Words>
  <Application>Microsoft Office PowerPoint</Application>
  <PresentationFormat>On-screen Show (4:3)</PresentationFormat>
  <Paragraphs>187</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1_Blank Presentation</vt:lpstr>
      <vt:lpstr>Managing your information: databases and critical appraisal</vt:lpstr>
      <vt:lpstr>Aims of the session </vt:lpstr>
      <vt:lpstr>Imperial Mobile app</vt:lpstr>
      <vt:lpstr>Slide 4</vt:lpstr>
      <vt:lpstr>Using Appropriate Information</vt:lpstr>
      <vt:lpstr>New library search</vt:lpstr>
      <vt:lpstr>Books &amp; more/Articles &amp; more</vt:lpstr>
      <vt:lpstr>Medical Databases</vt:lpstr>
      <vt:lpstr>Slide 9</vt:lpstr>
      <vt:lpstr>What is Pubmed?</vt:lpstr>
      <vt:lpstr>Slide 11</vt:lpstr>
      <vt:lpstr>Pubmed will be at the top of the results list in Library Search. Click on Online access: </vt:lpstr>
      <vt:lpstr>Click on Link to resource (1st link) </vt:lpstr>
      <vt:lpstr>Accessing full text journal articles</vt:lpstr>
      <vt:lpstr>What if it’s not available online?</vt:lpstr>
      <vt:lpstr>Finding e-journal articles</vt:lpstr>
      <vt:lpstr>Finding e-journal articles</vt:lpstr>
      <vt:lpstr>Find these 3 journal articles </vt:lpstr>
      <vt:lpstr>Did you find all the articles?</vt:lpstr>
      <vt:lpstr>Discoblog</vt:lpstr>
      <vt:lpstr>eBooks</vt:lpstr>
      <vt:lpstr>eBooks</vt:lpstr>
      <vt:lpstr>Slide 23</vt:lpstr>
      <vt:lpstr>Slide 24</vt:lpstr>
      <vt:lpstr>Critical appraisal</vt:lpstr>
      <vt:lpstr>What is Critical appraisal?</vt:lpstr>
      <vt:lpstr>Critical appraisal saves you time</vt:lpstr>
      <vt:lpstr>Why is critical appraisal important?</vt:lpstr>
      <vt:lpstr>MMR scare</vt:lpstr>
      <vt:lpstr>Useful Resources</vt:lpstr>
      <vt:lpstr>A bit of fun!</vt:lpstr>
      <vt:lpstr>Summary</vt:lpstr>
      <vt:lpstr>Any questions?</vt:lpstr>
      <vt:lpstr>Credits</vt:lpstr>
      <vt:lpstr>Please complete the evaluation form</vt:lpstr>
    </vt:vector>
  </TitlesOfParts>
  <Company>FutureBrand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nshiel</cp:lastModifiedBy>
  <cp:revision>578</cp:revision>
  <dcterms:created xsi:type="dcterms:W3CDTF">2003-01-06T14:21:41Z</dcterms:created>
  <dcterms:modified xsi:type="dcterms:W3CDTF">2011-11-18T13:19:57Z</dcterms:modified>
</cp:coreProperties>
</file>