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88" r:id="rId4"/>
    <p:sldId id="278" r:id="rId5"/>
    <p:sldId id="280" r:id="rId6"/>
    <p:sldId id="281" r:id="rId7"/>
    <p:sldId id="257" r:id="rId8"/>
    <p:sldId id="282" r:id="rId9"/>
    <p:sldId id="279" r:id="rId10"/>
    <p:sldId id="284" r:id="rId11"/>
    <p:sldId id="283" r:id="rId12"/>
    <p:sldId id="258" r:id="rId13"/>
    <p:sldId id="260" r:id="rId14"/>
    <p:sldId id="289" r:id="rId15"/>
    <p:sldId id="290" r:id="rId16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07F"/>
    <a:srgbClr val="8D9EF3"/>
    <a:srgbClr val="B7C2F7"/>
    <a:srgbClr val="D2D9FA"/>
    <a:srgbClr val="FE9914"/>
    <a:srgbClr val="9CABF4"/>
    <a:srgbClr val="95A5F3"/>
    <a:srgbClr val="425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4" autoAdjust="0"/>
    <p:restoredTop sz="94660"/>
  </p:normalViewPr>
  <p:slideViewPr>
    <p:cSldViewPr>
      <p:cViewPr>
        <p:scale>
          <a:sx n="73" d="100"/>
          <a:sy n="73" d="100"/>
        </p:scale>
        <p:origin x="-8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65CC903-D0EA-4B9D-8BF5-AC30C03D62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70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7218"/>
            <a:ext cx="4890457" cy="446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31258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B2A75FF6-27D7-42A5-8293-64E7ABC7C4F6}" type="slidenum">
              <a:rPr lang="en-GB" altLang="en-GB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3583400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98BBD-FA33-441A-8C6A-A7519EB06CDE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6DCA9-6DD6-423F-A2D6-43904544565D}" type="slidenum">
              <a:rPr lang="en-GB" altLang="en-GB"/>
              <a:pPr/>
              <a:t>11</a:t>
            </a:fld>
            <a:endParaRPr lang="en-GB" alt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6C45C-0FE9-4C12-A60F-D60DCD861820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CF1D9-C05B-405F-BF50-37BD8AC7140C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2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ABC1F-433E-4CBC-BF4E-42FE09E2B6EE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5F751-C04F-48DB-9B17-EE172E02D672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871E3-BE5A-4BC7-B7D2-41DD9F825E5A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A7EAB-2924-47E4-9ED3-CC4FF6811443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78E56-55AA-4251-92F7-C88C241AAF5D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AEE5A-A98E-4C4B-A895-5618CB6CF3CA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1073F7D7-838F-41B9-B615-8869751B123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43" y="396375"/>
            <a:ext cx="3310532" cy="8695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9AAFD72-95EF-4DA4-9F92-ABB9D0A337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78593F15-0A81-4C93-8E6C-65B4935B61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F1D90DE9-AEA0-41A5-AD9D-2330ED71FD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79A4AD4-891E-4E87-9334-F1B455958B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C55075FF-7F00-4275-BCF2-4B3AC82D76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373920A-5C17-45A7-B8DB-29CE012EA2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21223063-2E59-489F-95EF-88A94D7FB0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67B2EBF-0D90-461D-B266-04AF5D886D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D31A08-9FF8-4F37-8470-6D5023DDAD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B35C5D-5023-4102-8D9D-FBBFA55E5E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US" altLang="en-US"/>
              <a:t>Page </a:t>
            </a:r>
            <a:fld id="{EA50114C-B4D8-4149-AFE0-7BCA63B2C8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med.imperial.ac.uk/Policies/Injured2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education.med.imperial.ac.uk/Policies/Injured1.htm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20083C8-929B-48C3-9BB3-B523126E1B94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8351837" cy="3961159"/>
          </a:xfrm>
        </p:spPr>
        <p:txBody>
          <a:bodyPr/>
          <a:lstStyle/>
          <a:p>
            <a:pPr algn="r"/>
            <a:r>
              <a:rPr lang="en-GB" sz="4000" b="0" dirty="0"/>
              <a:t>School of Medicine</a:t>
            </a:r>
            <a:br>
              <a:rPr lang="en-GB" sz="4000" b="0" dirty="0"/>
            </a:br>
            <a:r>
              <a:rPr lang="en-GB" sz="4000" b="0" dirty="0" smtClean="0"/>
              <a:t>Graduate </a:t>
            </a:r>
            <a:r>
              <a:rPr lang="en-GB" sz="4000" b="0" dirty="0" smtClean="0"/>
              <a:t>Entry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dirty="0">
                <a:solidFill>
                  <a:srgbClr val="0E207F"/>
                </a:solidFill>
              </a:rPr>
              <a:t>Health and </a:t>
            </a:r>
            <a:r>
              <a:rPr lang="en-GB" dirty="0" smtClean="0">
                <a:solidFill>
                  <a:srgbClr val="0E207F"/>
                </a:solidFill>
              </a:rPr>
              <a:t>Safety</a:t>
            </a: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b="0" dirty="0"/>
              <a:t>Dr Michael Barrett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Head of Learning Resources</a:t>
            </a:r>
            <a:br>
              <a:rPr lang="en-GB" sz="2400" dirty="0"/>
            </a:br>
            <a:r>
              <a:rPr lang="en-GB" sz="2400" dirty="0">
                <a:solidFill>
                  <a:srgbClr val="FEB350"/>
                </a:solidFill>
              </a:rPr>
              <a:t>mike.barrett@imperial.ac.uk</a:t>
            </a:r>
            <a:endParaRPr lang="en-US" sz="2400" dirty="0">
              <a:solidFill>
                <a:srgbClr val="FEB3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October </a:t>
            </a:r>
            <a:r>
              <a:rPr lang="en-GB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C56C5DD2-90DE-429E-9D55-B36A3A35CCE6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376418" cy="1143000"/>
          </a:xfrm>
        </p:spPr>
        <p:txBody>
          <a:bodyPr/>
          <a:lstStyle/>
          <a:p>
            <a:r>
              <a:rPr lang="en-GB" dirty="0" smtClean="0"/>
              <a:t>Important contact details</a:t>
            </a:r>
            <a:endParaRPr lang="en-GB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114800"/>
          </a:xfrm>
        </p:spPr>
        <p:txBody>
          <a:bodyPr/>
          <a:lstStyle/>
          <a:p>
            <a:pPr>
              <a:tabLst>
                <a:tab pos="8258175" algn="r"/>
              </a:tabLst>
            </a:pPr>
            <a:r>
              <a:rPr lang="en-GB" sz="2600" dirty="0"/>
              <a:t>Student </a:t>
            </a:r>
            <a:r>
              <a:rPr lang="en-GB" sz="2600" dirty="0" smtClean="0"/>
              <a:t>matters	</a:t>
            </a:r>
            <a:br>
              <a:rPr lang="en-GB" sz="2600" dirty="0" smtClean="0"/>
            </a:br>
            <a:r>
              <a:rPr lang="en-GB" sz="2600" dirty="0" smtClean="0"/>
              <a:t>FEO	</a:t>
            </a:r>
            <a:r>
              <a:rPr lang="en-GB" sz="2600" dirty="0" smtClean="0"/>
              <a:t>Michael Strevens (HH</a:t>
            </a:r>
            <a:r>
              <a:rPr lang="en-GB" sz="2600" dirty="0"/>
              <a:t>) 020 8383 </a:t>
            </a:r>
            <a:r>
              <a:rPr lang="en-GB" sz="2600" dirty="0" smtClean="0"/>
              <a:t>1078</a:t>
            </a: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Occupational Health	020 7594 </a:t>
            </a:r>
            <a:r>
              <a:rPr lang="en-GB" sz="2600" dirty="0" smtClean="0"/>
              <a:t>9401</a:t>
            </a:r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Security (SK)</a:t>
            </a:r>
            <a:r>
              <a:rPr lang="en-GB" sz="2600" dirty="0"/>
              <a:t>	020 7594 </a:t>
            </a:r>
            <a:r>
              <a:rPr lang="en-GB" sz="2600" dirty="0" smtClean="0"/>
              <a:t>8910</a:t>
            </a: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Safety Dept	020 7594 9423</a:t>
            </a:r>
          </a:p>
          <a:p>
            <a:pPr>
              <a:tabLst>
                <a:tab pos="8258175" algn="r"/>
              </a:tabLst>
            </a:pPr>
            <a:r>
              <a:rPr lang="en-GB" sz="2600" dirty="0"/>
              <a:t>Estates helpdesk	020 7594 </a:t>
            </a:r>
            <a:r>
              <a:rPr lang="en-GB" sz="2600" dirty="0" smtClean="0"/>
              <a:t>8000</a:t>
            </a:r>
          </a:p>
          <a:p>
            <a:pPr>
              <a:tabLst>
                <a:tab pos="8258175" algn="r"/>
              </a:tabLst>
            </a:pPr>
            <a:endParaRPr lang="en-GB" sz="2600" dirty="0" smtClean="0"/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Teaching </a:t>
            </a:r>
            <a:r>
              <a:rPr lang="en-GB" sz="2600" dirty="0"/>
              <a:t>intranet	</a:t>
            </a:r>
            <a:r>
              <a:rPr lang="en-GB" sz="2200" b="1" dirty="0"/>
              <a:t>https://</a:t>
            </a:r>
            <a:r>
              <a:rPr lang="en-GB" sz="2200" b="1" dirty="0" smtClean="0"/>
              <a:t>education.med.imperial.ac.uk</a:t>
            </a:r>
            <a:br>
              <a:rPr lang="en-GB" sz="2200" b="1" dirty="0" smtClean="0"/>
            </a:br>
            <a:r>
              <a:rPr lang="en-GB" sz="2200" b="1" dirty="0" smtClean="0"/>
              <a:t>	webmaster.feo@imperial.ac.uk</a:t>
            </a:r>
            <a:r>
              <a:rPr lang="en-GB" sz="2600" dirty="0" smtClean="0"/>
              <a:t>  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Safety Issues – hazard awareness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14325" y="1409700"/>
            <a:ext cx="3810000" cy="2235324"/>
          </a:xfrm>
        </p:spPr>
        <p:txBody>
          <a:bodyPr/>
          <a:lstStyle/>
          <a:p>
            <a:r>
              <a:rPr lang="en-GB" sz="2400" dirty="0" smtClean="0"/>
              <a:t>Chemicals</a:t>
            </a:r>
          </a:p>
          <a:p>
            <a:r>
              <a:rPr lang="en-GB" sz="2400" dirty="0" smtClean="0"/>
              <a:t>Ionising radiation</a:t>
            </a:r>
          </a:p>
          <a:p>
            <a:r>
              <a:rPr lang="en-GB" sz="2400" dirty="0" smtClean="0"/>
              <a:t>Electrical</a:t>
            </a:r>
          </a:p>
          <a:p>
            <a:r>
              <a:rPr lang="en-GB" sz="2400" dirty="0" smtClean="0"/>
              <a:t>Lasers</a:t>
            </a:r>
          </a:p>
          <a:p>
            <a:r>
              <a:rPr lang="en-GB" sz="2400" dirty="0" smtClean="0"/>
              <a:t>Heavy objects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2163316"/>
          </a:xfrm>
        </p:spPr>
        <p:txBody>
          <a:bodyPr/>
          <a:lstStyle/>
          <a:p>
            <a:r>
              <a:rPr lang="en-GB" sz="2400" dirty="0"/>
              <a:t>Infectious agents</a:t>
            </a:r>
          </a:p>
          <a:p>
            <a:r>
              <a:rPr lang="en-GB" sz="2400" dirty="0"/>
              <a:t>Allergens</a:t>
            </a:r>
          </a:p>
          <a:p>
            <a:r>
              <a:rPr lang="en-GB" sz="2400" dirty="0"/>
              <a:t>Temperature</a:t>
            </a:r>
          </a:p>
          <a:p>
            <a:r>
              <a:rPr lang="en-GB" sz="2400" dirty="0"/>
              <a:t>Pressure </a:t>
            </a:r>
            <a:r>
              <a:rPr lang="en-GB" sz="2400" dirty="0" smtClean="0"/>
              <a:t>systems</a:t>
            </a:r>
          </a:p>
          <a:p>
            <a:r>
              <a:rPr lang="en-GB" sz="2400" dirty="0" smtClean="0"/>
              <a:t>Lone working</a:t>
            </a:r>
            <a:endParaRPr lang="en-GB" sz="24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83CCEA4-DC77-440B-835D-DD926EF5963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220072" y="4509120"/>
            <a:ext cx="3599224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People!</a:t>
            </a:r>
          </a:p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Trip hazards!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670" y="3781288"/>
            <a:ext cx="7731923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400" dirty="0">
                <a:solidFill>
                  <a:srgbClr val="0E207F"/>
                </a:solidFill>
                <a:latin typeface="+mn-lt"/>
              </a:rPr>
              <a:t>These are as applicable in the Clinic/Ward/Treatment Room, as in a </a:t>
            </a:r>
            <a:r>
              <a:rPr lang="en-GB" sz="2400" dirty="0" smtClean="0">
                <a:solidFill>
                  <a:srgbClr val="0E207F"/>
                </a:solidFill>
                <a:latin typeface="+mn-lt"/>
              </a:rPr>
              <a:t>Lab</a:t>
            </a:r>
          </a:p>
          <a:p>
            <a:pPr>
              <a:buNone/>
            </a:pPr>
            <a:endParaRPr lang="en-GB" sz="2400" dirty="0">
              <a:solidFill>
                <a:srgbClr val="0E207F"/>
              </a:solidFill>
              <a:latin typeface="+mn-lt"/>
            </a:endParaRPr>
          </a:p>
          <a:p>
            <a:r>
              <a:rPr lang="en-GB" sz="2400" dirty="0">
                <a:solidFill>
                  <a:srgbClr val="0E207F"/>
                </a:solidFill>
                <a:latin typeface="+mn-lt"/>
              </a:rPr>
              <a:t>Can you name any more hazards?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0A3F0C8-6C73-4C7C-A814-8593A4FE6E7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Risk</a:t>
            </a:r>
            <a:r>
              <a:rPr lang="en-GB" b="0"/>
              <a:t> </a:t>
            </a:r>
            <a:r>
              <a:rPr lang="en-GB"/>
              <a:t>Assessments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409700"/>
            <a:ext cx="8362131" cy="5043636"/>
          </a:xfrm>
        </p:spPr>
        <p:txBody>
          <a:bodyPr/>
          <a:lstStyle/>
          <a:p>
            <a:r>
              <a:rPr lang="en-GB" sz="2600" dirty="0"/>
              <a:t>Legal requirement</a:t>
            </a:r>
          </a:p>
          <a:p>
            <a:r>
              <a:rPr lang="en-GB" sz="2600" dirty="0"/>
              <a:t>Must be done by the department providing the course</a:t>
            </a:r>
          </a:p>
          <a:p>
            <a:r>
              <a:rPr lang="en-GB" sz="2600" dirty="0"/>
              <a:t>The </a:t>
            </a:r>
            <a:r>
              <a:rPr lang="en-GB" sz="2600" dirty="0" smtClean="0"/>
              <a:t>assessments include</a:t>
            </a:r>
            <a:r>
              <a:rPr lang="en-GB" sz="2600" dirty="0"/>
              <a:t>:</a:t>
            </a:r>
          </a:p>
          <a:p>
            <a:pPr lvl="1"/>
            <a:r>
              <a:rPr lang="en-GB" sz="2000" dirty="0"/>
              <a:t>Identification of hazard(s)</a:t>
            </a:r>
          </a:p>
          <a:p>
            <a:pPr lvl="1"/>
            <a:r>
              <a:rPr lang="en-GB" sz="2000" dirty="0"/>
              <a:t>The likely exposure (amount/duration/</a:t>
            </a:r>
            <a:r>
              <a:rPr lang="en-GB" sz="2000" i="1" dirty="0"/>
              <a:t>etc</a:t>
            </a:r>
            <a:r>
              <a:rPr lang="en-GB" sz="2000" dirty="0"/>
              <a:t>)</a:t>
            </a:r>
          </a:p>
          <a:p>
            <a:pPr lvl="1"/>
            <a:r>
              <a:rPr lang="en-GB" sz="2000" dirty="0"/>
              <a:t>Protocol to </a:t>
            </a:r>
            <a:r>
              <a:rPr lang="en-GB" sz="2000" dirty="0" smtClean="0"/>
              <a:t>minimise/eliminate exposure </a:t>
            </a:r>
            <a:r>
              <a:rPr lang="en-GB" sz="2000" dirty="0"/>
              <a:t>to safe levels</a:t>
            </a:r>
          </a:p>
          <a:p>
            <a:pPr lvl="1"/>
            <a:r>
              <a:rPr lang="en-GB" sz="2000" dirty="0"/>
              <a:t>Procedure in event of an accident/spillage</a:t>
            </a:r>
          </a:p>
          <a:p>
            <a:r>
              <a:rPr lang="en-GB" sz="2600" dirty="0"/>
              <a:t>If in doubt, check with your Safety Officer and Teaching Coordinator </a:t>
            </a:r>
            <a:endParaRPr lang="en-GB" sz="2600" dirty="0" smtClean="0"/>
          </a:p>
          <a:p>
            <a:r>
              <a:rPr lang="en-GB" sz="2600" dirty="0" smtClean="0"/>
              <a:t>You will need to perform risk assessments for your Elective in final year!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9B52C9B4-593C-46C4-A223-3D82BB1F785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Personal and local issues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540250"/>
          </a:xfrm>
        </p:spPr>
        <p:txBody>
          <a:bodyPr/>
          <a:lstStyle/>
          <a:p>
            <a:r>
              <a:rPr lang="en-GB" sz="2600" dirty="0"/>
              <a:t>Disposal – correct route</a:t>
            </a:r>
          </a:p>
          <a:p>
            <a:r>
              <a:rPr lang="en-GB" sz="2600" dirty="0"/>
              <a:t>Decontamination – correct method</a:t>
            </a:r>
          </a:p>
          <a:p>
            <a:r>
              <a:rPr lang="en-GB" sz="2600" dirty="0" smtClean="0"/>
              <a:t>Protective </a:t>
            </a:r>
            <a:r>
              <a:rPr lang="en-GB" sz="2600" dirty="0"/>
              <a:t>clothing “PPE” </a:t>
            </a:r>
            <a:r>
              <a:rPr lang="en-GB" sz="2600" dirty="0" smtClean="0"/>
              <a:t>– correct type(s)</a:t>
            </a:r>
            <a:endParaRPr lang="en-GB" sz="2600" dirty="0"/>
          </a:p>
          <a:p>
            <a:r>
              <a:rPr lang="en-GB" sz="2600" dirty="0"/>
              <a:t>Are you pre-sensitised?</a:t>
            </a:r>
          </a:p>
          <a:p>
            <a:pPr lvl="1"/>
            <a:r>
              <a:rPr lang="en-GB" sz="2000" dirty="0"/>
              <a:t>tell your supervisor and Occupational Health</a:t>
            </a:r>
          </a:p>
          <a:p>
            <a:endParaRPr lang="en-GB" sz="2600" dirty="0"/>
          </a:p>
          <a:p>
            <a:r>
              <a:rPr lang="en-GB" sz="2600" dirty="0"/>
              <a:t>Spillages – </a:t>
            </a:r>
            <a:r>
              <a:rPr lang="en-GB" sz="2600" dirty="0" smtClean="0"/>
              <a:t>know how </a:t>
            </a:r>
            <a:r>
              <a:rPr lang="en-GB" sz="2600" dirty="0"/>
              <a:t>to be </a:t>
            </a:r>
            <a:r>
              <a:rPr lang="en-GB" sz="2600" dirty="0" smtClean="0"/>
              <a:t>deal with what you are using</a:t>
            </a:r>
            <a:endParaRPr lang="en-GB" sz="2600" dirty="0"/>
          </a:p>
          <a:p>
            <a:endParaRPr lang="en-GB" sz="2600" dirty="0"/>
          </a:p>
          <a:p>
            <a:r>
              <a:rPr lang="en-GB" sz="2600" dirty="0"/>
              <a:t>If you don’t understand, ask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171450"/>
            <a:ext cx="8448426" cy="1143000"/>
          </a:xfrm>
        </p:spPr>
        <p:txBody>
          <a:bodyPr/>
          <a:lstStyle/>
          <a:p>
            <a:r>
              <a:rPr lang="en-GB" dirty="0" smtClean="0"/>
              <a:t>Typical problems – know what you should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506148" cy="4899620"/>
          </a:xfrm>
        </p:spPr>
        <p:txBody>
          <a:bodyPr/>
          <a:lstStyle/>
          <a:p>
            <a:r>
              <a:rPr lang="en-GB" dirty="0" smtClean="0"/>
              <a:t>Am I working unsupervised before my competency is proven (keen and/or pressured)?</a:t>
            </a:r>
          </a:p>
          <a:p>
            <a:r>
              <a:rPr lang="en-GB" dirty="0" smtClean="0"/>
              <a:t>What if I have a </a:t>
            </a:r>
            <a:r>
              <a:rPr lang="en-GB" dirty="0" err="1" smtClean="0"/>
              <a:t>needlestick</a:t>
            </a:r>
            <a:r>
              <a:rPr lang="en-GB" dirty="0" smtClean="0"/>
              <a:t> injury?</a:t>
            </a:r>
          </a:p>
          <a:p>
            <a:pPr lvl="1"/>
            <a:r>
              <a:rPr lang="en-GB" dirty="0" smtClean="0"/>
              <a:t>Know what to do and do it immediately</a:t>
            </a:r>
          </a:p>
          <a:p>
            <a:pPr lvl="1"/>
            <a:r>
              <a:rPr lang="en-GB" dirty="0" smtClean="0"/>
              <a:t>Report it to Trust </a:t>
            </a:r>
            <a:r>
              <a:rPr lang="en-GB" u="sng" dirty="0" smtClean="0"/>
              <a:t>AND</a:t>
            </a:r>
            <a:r>
              <a:rPr lang="en-GB" dirty="0" smtClean="0"/>
              <a:t> College</a:t>
            </a:r>
          </a:p>
          <a:p>
            <a:r>
              <a:rPr lang="en-GB" dirty="0" smtClean="0"/>
              <a:t>I might be working late? Should I work alone?</a:t>
            </a:r>
          </a:p>
          <a:p>
            <a:r>
              <a:rPr lang="en-GB" dirty="0" smtClean="0"/>
              <a:t>What if I am ill? </a:t>
            </a:r>
            <a:br>
              <a:rPr lang="en-GB" dirty="0" smtClean="0"/>
            </a:br>
            <a:r>
              <a:rPr lang="en-GB" dirty="0" smtClean="0"/>
              <a:t>(Especially any infection, e.g. gastrointestinal)</a:t>
            </a:r>
            <a:br>
              <a:rPr lang="en-GB" dirty="0" smtClean="0"/>
            </a:br>
            <a:r>
              <a:rPr lang="en-GB" dirty="0" smtClean="0"/>
              <a:t>Should I continue to see patients?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Care!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luck with your course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>
              <a:buNone/>
            </a:pPr>
            <a:r>
              <a:rPr lang="en-GB" dirty="0"/>
              <a:t>m</a:t>
            </a:r>
            <a:r>
              <a:rPr lang="en-GB" dirty="0" smtClean="0"/>
              <a:t>ike barrett@imperial.ac.uk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policy and guidance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362131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D</a:t>
            </a:r>
            <a:r>
              <a:rPr lang="en-GB" sz="2800" dirty="0" smtClean="0"/>
              <a:t>etails are to be found on the Intranet at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https://education.med.imperial.ac.uk/Policies/Safety.htm </a:t>
            </a:r>
          </a:p>
          <a:p>
            <a:pPr>
              <a:lnSpc>
                <a:spcPct val="90000"/>
              </a:lnSpc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FIRE &amp; Evacuating the area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139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Know the exit routes and where to assemble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Leave the area when instructed so to do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Do NOT delay your exit to collect personal </a:t>
            </a:r>
            <a:r>
              <a:rPr lang="en-GB" sz="2600" dirty="0" smtClean="0"/>
              <a:t>effects</a:t>
            </a: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Do NOT interfere with Fire Safety Equipment under ANY circumstances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If there is a fire, do NOT use fire fighting equipment unless 500% sure you know what to do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i.e. leave it to the </a:t>
            </a:r>
            <a:r>
              <a:rPr lang="en-GB" sz="2000" dirty="0" smtClean="0"/>
              <a:t>professionals</a:t>
            </a: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Get informed about the local “Fire Alarm” </a:t>
            </a:r>
            <a:r>
              <a:rPr lang="en-GB" sz="2600" dirty="0" smtClean="0"/>
              <a:t>system -  </a:t>
            </a:r>
            <a:r>
              <a:rPr lang="en-GB" sz="2600" dirty="0"/>
              <a:t>http://www1.imperial.ac.uk/medicine/intranet/healthandsafety/campus</a:t>
            </a:r>
            <a:r>
              <a:rPr lang="en-GB" sz="2600" dirty="0" smtClean="0"/>
              <a:t>/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EA5B474-C63B-4EAD-9E17-9E1C5BEFCD6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Local emergencies</a:t>
            </a: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074025" cy="4756150"/>
          </a:xfrm>
        </p:spPr>
        <p:txBody>
          <a:bodyPr/>
          <a:lstStyle/>
          <a:p>
            <a:pPr>
              <a:tabLst>
                <a:tab pos="2960688" algn="l"/>
                <a:tab pos="4122738" algn="ctr"/>
              </a:tabLst>
            </a:pPr>
            <a:r>
              <a:rPr lang="en-US" dirty="0"/>
              <a:t>Call the College Emergency Number who will advise the relevant campus staff immediately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r>
              <a:rPr lang="en-US" dirty="0"/>
              <a:t>020 7589 1000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Hospital areas – see </a:t>
            </a:r>
            <a:r>
              <a:rPr lang="en-US" dirty="0"/>
              <a:t>T</a:t>
            </a:r>
            <a:r>
              <a:rPr lang="en-US" dirty="0" smtClean="0"/>
              <a:t>rust induction pack</a:t>
            </a:r>
          </a:p>
          <a:p>
            <a:pPr>
              <a:buNone/>
              <a:tabLst>
                <a:tab pos="2960688" algn="l"/>
                <a:tab pos="4122738" algn="ctr"/>
              </a:tabLst>
            </a:pPr>
            <a:endParaRPr lang="en-US" dirty="0" smtClean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Fire </a:t>
            </a:r>
            <a:r>
              <a:rPr lang="en-US" dirty="0"/>
              <a:t>Drills – these are arranged locally and details will be given by campus staff</a:t>
            </a:r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9F1B0B2-4E2F-4D71-8363-4D1029A606E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First Aiders</a:t>
            </a: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99025"/>
          </a:xfrm>
        </p:spPr>
        <p:txBody>
          <a:bodyPr/>
          <a:lstStyle/>
          <a:p>
            <a:r>
              <a:rPr lang="en-GB" sz="2800"/>
              <a:t>For general areas in College Buildings</a:t>
            </a:r>
          </a:p>
          <a:p>
            <a:pPr lvl="1"/>
            <a:r>
              <a:rPr lang="en-GB" sz="2200"/>
              <a:t>Contact Emergency number who will send a trained First-Aider</a:t>
            </a:r>
          </a:p>
          <a:p>
            <a:pPr lvl="1"/>
            <a:r>
              <a:rPr lang="en-GB" sz="2200"/>
              <a:t>If working in a research lab, the academic department will have designated trained First Aiders</a:t>
            </a:r>
            <a:br>
              <a:rPr lang="en-GB" sz="2200"/>
            </a:br>
            <a:endParaRPr lang="en-GB" sz="2200"/>
          </a:p>
          <a:p>
            <a:r>
              <a:rPr lang="en-GB" sz="2800"/>
              <a:t>For Clinical (Trust) areas</a:t>
            </a:r>
          </a:p>
          <a:p>
            <a:pPr lvl="1"/>
            <a:r>
              <a:rPr lang="en-GB" sz="2200"/>
              <a:t>Local ward staff</a:t>
            </a:r>
          </a:p>
          <a:p>
            <a:pPr lvl="1"/>
            <a:r>
              <a:rPr lang="en-GB" sz="2200"/>
              <a:t>A &amp; E Dept</a:t>
            </a:r>
          </a:p>
          <a:p>
            <a:pPr lvl="1"/>
            <a:r>
              <a:rPr lang="en-GB" sz="2200"/>
              <a:t>Trust Occupational Health Dept.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BF11724-3974-44CF-A555-E3B661C66AC8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Injuries and Incidents</a:t>
            </a: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145463" cy="46116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/>
              <a:t>Seek immediate assistance from local “responsible” persons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/>
              <a:t>Get medical attention if injured, however minor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sz="1800" dirty="0"/>
              <a:t>Local </a:t>
            </a:r>
            <a:r>
              <a:rPr lang="en-GB" sz="1800" dirty="0" smtClean="0"/>
              <a:t>first-aider  |  A </a:t>
            </a:r>
            <a:r>
              <a:rPr lang="en-GB" sz="1800" dirty="0"/>
              <a:t>&amp; E </a:t>
            </a:r>
            <a:r>
              <a:rPr lang="en-GB" sz="1800" dirty="0" smtClean="0"/>
              <a:t>Dept  |  Occupational </a:t>
            </a:r>
            <a:r>
              <a:rPr lang="en-GB" sz="1800" dirty="0"/>
              <a:t>Health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/>
              <a:t>REPORT IT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sz="1800" dirty="0" smtClean="0"/>
              <a:t>On College premises - </a:t>
            </a:r>
            <a:r>
              <a:rPr lang="en-GB" sz="1800" dirty="0"/>
              <a:t>http://</a:t>
            </a:r>
            <a:r>
              <a:rPr lang="en-GB" sz="1800" dirty="0" smtClean="0"/>
              <a:t>www3.imperial.ac.uk/safety 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sz="1800" dirty="0" smtClean="0"/>
              <a:t>On NHS Trust/general practice premises – see local documentation for </a:t>
            </a:r>
            <a:r>
              <a:rPr lang="en-GB" sz="1800" dirty="0"/>
              <a:t>r</a:t>
            </a:r>
            <a:r>
              <a:rPr lang="en-GB" sz="1800" dirty="0" smtClean="0"/>
              <a:t>eporting incidents/accidents – also report to College, </a:t>
            </a:r>
            <a:r>
              <a:rPr lang="en-GB" sz="1800" dirty="0"/>
              <a:t>via on-line </a:t>
            </a:r>
            <a:r>
              <a:rPr lang="en-GB" sz="1800" dirty="0" smtClean="0"/>
              <a:t>system as above 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 smtClean="0"/>
              <a:t>There </a:t>
            </a:r>
            <a:r>
              <a:rPr lang="en-GB" sz="2800" dirty="0"/>
              <a:t>will be an </a:t>
            </a:r>
            <a:r>
              <a:rPr lang="en-GB" sz="2800" dirty="0" smtClean="0"/>
              <a:t>investigation &amp; follow-up</a:t>
            </a:r>
            <a:endParaRPr lang="en-GB" sz="2800" dirty="0"/>
          </a:p>
          <a:p>
            <a:pPr lvl="1">
              <a:lnSpc>
                <a:spcPct val="80000"/>
              </a:lnSpc>
            </a:pPr>
            <a:r>
              <a:rPr lang="en-GB" sz="1800" dirty="0" smtClean="0"/>
              <a:t>Faculty </a:t>
            </a:r>
            <a:r>
              <a:rPr lang="en-GB" sz="1800" dirty="0"/>
              <a:t>of Medicine </a:t>
            </a:r>
            <a:r>
              <a:rPr lang="en-GB" sz="1800" dirty="0" smtClean="0"/>
              <a:t>Campus Safety Officer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Trust Safety Manager</a:t>
            </a:r>
            <a:endParaRPr lang="en-GB" sz="1800" dirty="0"/>
          </a:p>
          <a:p>
            <a:pPr lvl="1">
              <a:lnSpc>
                <a:spcPct val="80000"/>
              </a:lnSpc>
            </a:pPr>
            <a:r>
              <a:rPr lang="en-GB" sz="1800" dirty="0"/>
              <a:t>College Safety Officer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College Occupational </a:t>
            </a:r>
            <a:r>
              <a:rPr lang="en-GB" sz="1800" dirty="0"/>
              <a:t>Health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69440E1-8F7E-49CE-A498-98C7C0EDA3E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Reporting Incidents and Accidents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r>
              <a:rPr lang="en-GB" sz="2800" dirty="0" smtClean="0"/>
              <a:t>FoM Campus Safety Officers:</a:t>
            </a:r>
          </a:p>
          <a:p>
            <a:pPr lvl="1"/>
            <a:r>
              <a:rPr lang="en-GB" sz="2200" dirty="0" smtClean="0"/>
              <a:t>Charing Cross</a:t>
            </a:r>
          </a:p>
          <a:p>
            <a:pPr lvl="1"/>
            <a:r>
              <a:rPr lang="en-GB" sz="2200" dirty="0" smtClean="0"/>
              <a:t>St Mary’s</a:t>
            </a:r>
          </a:p>
          <a:p>
            <a:pPr lvl="1"/>
            <a:r>
              <a:rPr lang="en-GB" sz="2200" dirty="0" smtClean="0"/>
              <a:t>Hammersmith</a:t>
            </a:r>
          </a:p>
          <a:p>
            <a:pPr lvl="1"/>
            <a:r>
              <a:rPr lang="en-GB" sz="2200" dirty="0" smtClean="0"/>
              <a:t>Chelsea &amp; Westminster</a:t>
            </a:r>
          </a:p>
          <a:p>
            <a:pPr lvl="1"/>
            <a:r>
              <a:rPr lang="en-GB" sz="2200" dirty="0" smtClean="0"/>
              <a:t>Royal Brompton</a:t>
            </a:r>
          </a:p>
          <a:p>
            <a:r>
              <a:rPr lang="en-GB" sz="2800" dirty="0" smtClean="0"/>
              <a:t>Email problems and queries to</a:t>
            </a:r>
            <a:br>
              <a:rPr lang="en-GB" sz="2800" dirty="0" smtClean="0"/>
            </a:br>
            <a:r>
              <a:rPr lang="en-GB" sz="2800" dirty="0" smtClean="0"/>
              <a:t> </a:t>
            </a:r>
            <a:r>
              <a:rPr lang="en-US" sz="2800" u="sng" dirty="0" err="1" smtClean="0"/>
              <a:t>smhq</a:t>
            </a:r>
            <a:r>
              <a:rPr lang="en-US" sz="2800" u="sng" dirty="0" smtClean="0"/>
              <a:t>-medicine-</a:t>
            </a:r>
            <a:r>
              <a:rPr lang="en-US" sz="2800" u="sng" dirty="0" err="1" smtClean="0"/>
              <a:t>ug</a:t>
            </a:r>
            <a:r>
              <a:rPr lang="en-US" sz="2800" u="sng" dirty="0" smtClean="0"/>
              <a:t>-accidents</a:t>
            </a:r>
            <a:endParaRPr lang="en-US" sz="2800" dirty="0"/>
          </a:p>
          <a:p>
            <a:r>
              <a:rPr lang="en-US" sz="2800" dirty="0"/>
              <a:t>For incidents in Clinical areas, also report to local senior staff AND advise Teaching 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dirty="0"/>
              <a:t>© Imperial College London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3970ED3-C2E6-449D-A01C-FE2AD963C4F9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616578" cy="593254"/>
          </a:xfrm>
        </p:spPr>
        <p:txBody>
          <a:bodyPr/>
          <a:lstStyle/>
          <a:p>
            <a:r>
              <a:rPr lang="en-GB" sz="2600" dirty="0"/>
              <a:t>Reporting Injuries and </a:t>
            </a:r>
            <a:r>
              <a:rPr lang="en-GB" sz="2600" dirty="0" smtClean="0"/>
              <a:t>Incidents </a:t>
            </a:r>
            <a:br>
              <a:rPr lang="en-GB" sz="2600" dirty="0" smtClean="0"/>
            </a:br>
            <a:r>
              <a:rPr lang="en-GB" sz="1800" dirty="0" smtClean="0"/>
              <a:t>– click on image to go to intranet version</a:t>
            </a:r>
            <a:endParaRPr lang="en-US" sz="1800" dirty="0"/>
          </a:p>
        </p:txBody>
      </p:sp>
      <p:pic>
        <p:nvPicPr>
          <p:cNvPr id="1026" name="Picture 2" descr="M:\Policies\accidentreporting\ClinicalAcciden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789329"/>
            <a:ext cx="3840560" cy="595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Policies\accidentreporting\CollegeAccident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69" y="764704"/>
            <a:ext cx="4338207" cy="548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F84EEBE1-F61F-4DA8-BD53-8CBCB4A6BC3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Functions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Safety Department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Policy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Reporting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Advice</a:t>
            </a:r>
          </a:p>
          <a:p>
            <a:pPr>
              <a:lnSpc>
                <a:spcPct val="90000"/>
              </a:lnSpc>
            </a:pPr>
            <a:r>
              <a:rPr lang="en-GB" sz="2800"/>
              <a:t>Occupational Health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Surveillance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Immunisations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>
              <a:lnSpc>
                <a:spcPct val="90000"/>
              </a:lnSpc>
            </a:pPr>
            <a:r>
              <a:rPr lang="en-GB" sz="280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College &amp; personal 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First Aiders (College)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</TotalTime>
  <Words>646</Words>
  <Application>Microsoft Office PowerPoint</Application>
  <PresentationFormat>On-screen Show (4:3)</PresentationFormat>
  <Paragraphs>162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School of Medicine Graduate Entry  Health and Safety  Dr Michael Barrett Head of Learning Resources mike.barrett@imperial.ac.uk</vt:lpstr>
      <vt:lpstr>Safety policy and guidance</vt:lpstr>
      <vt:lpstr>FIRE &amp; Evacuating the area</vt:lpstr>
      <vt:lpstr>Local emergencies</vt:lpstr>
      <vt:lpstr>First Aiders</vt:lpstr>
      <vt:lpstr>Injuries and Incidents</vt:lpstr>
      <vt:lpstr>Reporting Incidents and Accidents</vt:lpstr>
      <vt:lpstr>Reporting Injuries and Incidents  – click on image to go to intranet version</vt:lpstr>
      <vt:lpstr>Functions</vt:lpstr>
      <vt:lpstr>Important contact details</vt:lpstr>
      <vt:lpstr>Safety Issues – hazard awareness</vt:lpstr>
      <vt:lpstr>Risk Assessments</vt:lpstr>
      <vt:lpstr>Personal and local issues</vt:lpstr>
      <vt:lpstr>Typical problems – know what you should do</vt:lpstr>
      <vt:lpstr>Take Care!</vt:lpstr>
    </vt:vector>
  </TitlesOfParts>
  <Company>FutureBrand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Michael C Barrett</cp:lastModifiedBy>
  <cp:revision>72</cp:revision>
  <dcterms:created xsi:type="dcterms:W3CDTF">2003-01-06T14:21:41Z</dcterms:created>
  <dcterms:modified xsi:type="dcterms:W3CDTF">2012-10-01T12:44:47Z</dcterms:modified>
</cp:coreProperties>
</file>