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81" r:id="rId4"/>
    <p:sldId id="286" r:id="rId5"/>
    <p:sldId id="310" r:id="rId6"/>
    <p:sldId id="287" r:id="rId7"/>
    <p:sldId id="290" r:id="rId8"/>
    <p:sldId id="305" r:id="rId9"/>
    <p:sldId id="323" r:id="rId10"/>
    <p:sldId id="292" r:id="rId11"/>
    <p:sldId id="309" r:id="rId12"/>
    <p:sldId id="293" r:id="rId13"/>
    <p:sldId id="308" r:id="rId14"/>
    <p:sldId id="300" r:id="rId15"/>
    <p:sldId id="311" r:id="rId16"/>
    <p:sldId id="324" r:id="rId17"/>
    <p:sldId id="291" r:id="rId18"/>
    <p:sldId id="301" r:id="rId19"/>
    <p:sldId id="298" r:id="rId20"/>
    <p:sldId id="302" r:id="rId21"/>
    <p:sldId id="297" r:id="rId22"/>
    <p:sldId id="303" r:id="rId23"/>
    <p:sldId id="312" r:id="rId24"/>
    <p:sldId id="316" r:id="rId25"/>
    <p:sldId id="313" r:id="rId26"/>
    <p:sldId id="306" r:id="rId27"/>
    <p:sldId id="314" r:id="rId28"/>
    <p:sldId id="315" r:id="rId29"/>
    <p:sldId id="283" r:id="rId30"/>
    <p:sldId id="285" r:id="rId31"/>
    <p:sldId id="284" r:id="rId32"/>
    <p:sldId id="304" r:id="rId33"/>
    <p:sldId id="325" r:id="rId34"/>
    <p:sldId id="299" r:id="rId35"/>
    <p:sldId id="319" r:id="rId36"/>
    <p:sldId id="317" r:id="rId37"/>
    <p:sldId id="318" r:id="rId38"/>
    <p:sldId id="320" r:id="rId39"/>
    <p:sldId id="321" r:id="rId40"/>
    <p:sldId id="280" r:id="rId41"/>
    <p:sldId id="322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94613" autoAdjust="0"/>
  </p:normalViewPr>
  <p:slideViewPr>
    <p:cSldViewPr>
      <p:cViewPr>
        <p:scale>
          <a:sx n="50" d="100"/>
          <a:sy n="50" d="100"/>
        </p:scale>
        <p:origin x="-119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7DF937-171F-4F34-8DD4-4002F7C513E4}" type="datetimeFigureOut">
              <a:rPr lang="en-US"/>
              <a:pPr>
                <a:defRPr/>
              </a:pPr>
              <a:t>11/7/2012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8846B0-5AFA-4DD0-8492-1CD18BB786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36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0F007-7217-475F-A812-9F142890EADE}" type="datetimeFigureOut">
              <a:rPr lang="en-US"/>
              <a:pPr>
                <a:defRPr/>
              </a:pPr>
              <a:t>11/7/2012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FD65D-FA4B-4C80-9EED-037DEA9B41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976E5-1AD6-4036-81A9-B0CDC4B83E02}" type="datetimeFigureOut">
              <a:rPr lang="en-US"/>
              <a:pPr>
                <a:defRPr/>
              </a:pPr>
              <a:t>11/7/2012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DF3C4-5092-4488-B728-457BF6A387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E3872-E46A-4917-86B5-45974B8FEBD6}" type="datetimeFigureOut">
              <a:rPr lang="en-US"/>
              <a:pPr>
                <a:defRPr/>
              </a:pPr>
              <a:t>11/7/2012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9340-9C73-41C0-8BA7-D0FDF177AD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8F722-912D-4595-BB44-B93D3E15D314}" type="datetimeFigureOut">
              <a:rPr lang="en-US"/>
              <a:pPr>
                <a:defRPr/>
              </a:pPr>
              <a:t>11/7/2012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2225D-2EEB-4DD4-9AC6-99C956C629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836F-A508-4AD3-9BC3-4870803B1285}" type="datetimeFigureOut">
              <a:rPr lang="en-US"/>
              <a:pPr>
                <a:defRPr/>
              </a:pPr>
              <a:t>11/7/2012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1CF7-AA5B-4BD7-BFA2-1AD0505AE6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8140D-77A0-4EAB-ABB2-F573D41B4E5C}" type="datetimeFigureOut">
              <a:rPr lang="en-US"/>
              <a:pPr>
                <a:defRPr/>
              </a:pPr>
              <a:t>11/7/2012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5B3C1-4D79-4FF2-9C65-6721E42D6F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D7A43-7BC3-4763-85F1-0F39AC7EED0B}" type="datetimeFigureOut">
              <a:rPr lang="en-US"/>
              <a:pPr>
                <a:defRPr/>
              </a:pPr>
              <a:t>11/7/2012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D21F-197E-4B37-971A-E6B29F4830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82F40-4E48-4111-AF66-776BA48EB979}" type="datetimeFigureOut">
              <a:rPr lang="en-US"/>
              <a:pPr>
                <a:defRPr/>
              </a:pPr>
              <a:t>11/7/2012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D5DD6-AF30-461A-8FC9-03AC9D4D8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99191-CFEA-4111-BE87-77F262696BFE}" type="datetimeFigureOut">
              <a:rPr lang="en-US"/>
              <a:pPr>
                <a:defRPr/>
              </a:pPr>
              <a:t>11/7/2012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EA3A9-EBF0-49CD-B025-1FAA8A6F4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977C-15BC-4084-A73E-07BCDA039CF9}" type="datetimeFigureOut">
              <a:rPr lang="en-US"/>
              <a:pPr>
                <a:defRPr/>
              </a:pPr>
              <a:t>11/7/2012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DD568-E855-470C-A414-65BBC2E577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4C75-73B1-49C7-93D2-A55E9A98FA44}" type="datetimeFigureOut">
              <a:rPr lang="en-US"/>
              <a:pPr>
                <a:defRPr/>
              </a:pPr>
              <a:t>11/7/2012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FC366-C6CF-477E-933F-22B468E154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8499A3-6FEB-4781-BB86-01C273F84EF6}" type="datetimeFigureOut">
              <a:rPr lang="en-US"/>
              <a:pPr>
                <a:defRPr/>
              </a:pPr>
              <a:t>11/7/2012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C153F7-18C8-40AB-9785-7B43424E56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6.jpeg"/><Relationship Id="rId7" Type="http://schemas.openxmlformats.org/officeDocument/2006/relationships/image" Target="../media/image19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.jpeg"/><Relationship Id="rId9" Type="http://schemas.openxmlformats.org/officeDocument/2006/relationships/image" Target="../media/image21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755575" y="1556792"/>
            <a:ext cx="7701037" cy="2908846"/>
          </a:xfrm>
        </p:spPr>
        <p:txBody>
          <a:bodyPr/>
          <a:lstStyle/>
          <a:p>
            <a:r>
              <a:rPr lang="en-GB" sz="5400" dirty="0" smtClean="0">
                <a:latin typeface="Arial" charset="0"/>
                <a:cs typeface="Arial" charset="0"/>
              </a:rPr>
              <a:t>Respiratory failure I</a:t>
            </a:r>
            <a:r>
              <a:rPr lang="en-GB" dirty="0" smtClean="0">
                <a:latin typeface="Arial" charset="0"/>
                <a:cs typeface="Arial" charset="0"/>
              </a:rPr>
              <a:t/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sz="3200" dirty="0" smtClean="0">
                <a:latin typeface="Arial" charset="0"/>
                <a:cs typeface="Arial" charset="0"/>
              </a:rPr>
              <a:t/>
            </a:r>
            <a:br>
              <a:rPr lang="en-GB" sz="3200" dirty="0" smtClean="0">
                <a:latin typeface="Arial" charset="0"/>
                <a:cs typeface="Arial" charset="0"/>
              </a:rPr>
            </a:br>
            <a:r>
              <a:rPr lang="en-GB" sz="3200" dirty="0" smtClean="0">
                <a:latin typeface="Arial" charset="0"/>
                <a:cs typeface="Arial" charset="0"/>
              </a:rPr>
              <a:t>Dr Richard </a:t>
            </a:r>
            <a:r>
              <a:rPr lang="en-GB" sz="3200" dirty="0" err="1" smtClean="0">
                <a:latin typeface="Arial" charset="0"/>
                <a:cs typeface="Arial" charset="0"/>
              </a:rPr>
              <a:t>Stümpfle</a:t>
            </a:r>
            <a:r>
              <a:rPr lang="en-GB" sz="2800" dirty="0" smtClean="0">
                <a:latin typeface="Arial" charset="0"/>
                <a:cs typeface="Arial" charset="0"/>
              </a:rPr>
              <a:t/>
            </a:r>
            <a:br>
              <a:rPr lang="en-GB" sz="2800" dirty="0" smtClean="0">
                <a:latin typeface="Arial" charset="0"/>
                <a:cs typeface="Arial" charset="0"/>
              </a:rPr>
            </a:br>
            <a:r>
              <a:rPr lang="en-GB" sz="2800" dirty="0" smtClean="0">
                <a:latin typeface="Arial" charset="0"/>
                <a:cs typeface="Arial" charset="0"/>
              </a:rPr>
              <a:t/>
            </a:r>
            <a:br>
              <a:rPr lang="en-GB" sz="2800" dirty="0" smtClean="0">
                <a:latin typeface="Arial" charset="0"/>
                <a:cs typeface="Arial" charset="0"/>
              </a:rPr>
            </a:br>
            <a:r>
              <a:rPr lang="en-GB" sz="2800" dirty="0" smtClean="0">
                <a:latin typeface="Arial" charset="0"/>
                <a:cs typeface="Arial" charset="0"/>
              </a:rPr>
              <a:t>November 2012</a:t>
            </a:r>
            <a:endParaRPr lang="en-GB" sz="2800" dirty="0" smtClean="0">
              <a:latin typeface="Arial" charset="0"/>
              <a:cs typeface="Arial" charset="0"/>
            </a:endParaRPr>
          </a:p>
        </p:txBody>
      </p:sp>
      <p:pic>
        <p:nvPicPr>
          <p:cNvPr id="2051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Oxygenation</a:t>
            </a:r>
          </a:p>
        </p:txBody>
      </p:sp>
      <p:sp>
        <p:nvSpPr>
          <p:cNvPr id="8196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P</a:t>
            </a:r>
            <a:r>
              <a:rPr lang="en-GB" sz="2000" baseline="-25000" smtClean="0">
                <a:latin typeface="Arial" charset="0"/>
                <a:cs typeface="Arial" charset="0"/>
              </a:rPr>
              <a:t>A</a:t>
            </a:r>
            <a:r>
              <a:rPr lang="en-GB" sz="2000" smtClean="0">
                <a:latin typeface="Arial" charset="0"/>
                <a:cs typeface="Arial" charset="0"/>
              </a:rPr>
              <a:t>O</a:t>
            </a:r>
            <a:r>
              <a:rPr lang="en-GB" sz="2000" baseline="-25000" smtClean="0">
                <a:latin typeface="Arial" charset="0"/>
                <a:cs typeface="Arial" charset="0"/>
              </a:rPr>
              <a:t>2</a:t>
            </a:r>
            <a:r>
              <a:rPr lang="en-GB" sz="2000" smtClean="0">
                <a:latin typeface="Arial" charset="0"/>
                <a:cs typeface="Arial" charset="0"/>
              </a:rPr>
              <a:t> dependent on total alveolar pressure &amp; partial pressures of other gases in alveolus</a:t>
            </a:r>
          </a:p>
          <a:p>
            <a:pPr lvl="3"/>
            <a:endParaRPr lang="en-GB" sz="1200" smtClean="0">
              <a:latin typeface="Arial" charset="0"/>
              <a:cs typeface="Arial" charset="0"/>
            </a:endParaRP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Alveolar Pressure=P</a:t>
            </a:r>
            <a:r>
              <a:rPr lang="en-GB" baseline="-25000" smtClean="0">
                <a:latin typeface="Arial" charset="0"/>
                <a:cs typeface="Arial" charset="0"/>
              </a:rPr>
              <a:t>A</a:t>
            </a:r>
            <a:r>
              <a:rPr lang="en-GB" smtClean="0">
                <a:latin typeface="Arial" charset="0"/>
                <a:cs typeface="Arial" charset="0"/>
              </a:rPr>
              <a:t>O</a:t>
            </a:r>
            <a:r>
              <a:rPr lang="en-GB" baseline="-25000" smtClean="0">
                <a:latin typeface="Arial" charset="0"/>
                <a:cs typeface="Arial" charset="0"/>
              </a:rPr>
              <a:t>2</a:t>
            </a:r>
            <a:r>
              <a:rPr lang="en-GB" smtClean="0">
                <a:latin typeface="Arial" charset="0"/>
                <a:cs typeface="Arial" charset="0"/>
              </a:rPr>
              <a:t>+P</a:t>
            </a:r>
            <a:r>
              <a:rPr lang="en-GB" baseline="-25000" smtClean="0">
                <a:latin typeface="Arial" charset="0"/>
                <a:cs typeface="Arial" charset="0"/>
              </a:rPr>
              <a:t>A</a:t>
            </a:r>
            <a:r>
              <a:rPr lang="en-GB" smtClean="0">
                <a:latin typeface="Arial" charset="0"/>
                <a:cs typeface="Arial" charset="0"/>
              </a:rPr>
              <a:t>CO</a:t>
            </a:r>
            <a:r>
              <a:rPr lang="en-GB" baseline="-25000" smtClean="0">
                <a:latin typeface="Arial" charset="0"/>
                <a:cs typeface="Arial" charset="0"/>
              </a:rPr>
              <a:t>2</a:t>
            </a:r>
            <a:r>
              <a:rPr lang="en-GB" smtClean="0">
                <a:latin typeface="Arial" charset="0"/>
                <a:cs typeface="Arial" charset="0"/>
              </a:rPr>
              <a:t>+P</a:t>
            </a:r>
            <a:r>
              <a:rPr lang="en-GB" baseline="-25000" smtClean="0">
                <a:latin typeface="Arial" charset="0"/>
                <a:cs typeface="Arial" charset="0"/>
              </a:rPr>
              <a:t>A</a:t>
            </a:r>
            <a:r>
              <a:rPr lang="en-GB" smtClean="0">
                <a:latin typeface="Arial" charset="0"/>
                <a:cs typeface="Arial" charset="0"/>
              </a:rPr>
              <a:t>H</a:t>
            </a:r>
            <a:r>
              <a:rPr lang="en-GB" baseline="-25000" smtClean="0">
                <a:latin typeface="Arial" charset="0"/>
                <a:cs typeface="Arial" charset="0"/>
              </a:rPr>
              <a:t>2</a:t>
            </a:r>
            <a:r>
              <a:rPr lang="en-GB" smtClean="0">
                <a:latin typeface="Arial" charset="0"/>
                <a:cs typeface="Arial" charset="0"/>
              </a:rPr>
              <a:t>O+P</a:t>
            </a:r>
            <a:r>
              <a:rPr lang="en-GB" baseline="-25000" smtClean="0">
                <a:latin typeface="Arial" charset="0"/>
                <a:cs typeface="Arial" charset="0"/>
              </a:rPr>
              <a:t>A</a:t>
            </a:r>
            <a:r>
              <a:rPr lang="en-GB" smtClean="0">
                <a:latin typeface="Arial" charset="0"/>
                <a:cs typeface="Arial" charset="0"/>
              </a:rPr>
              <a:t>N</a:t>
            </a:r>
            <a:r>
              <a:rPr lang="en-GB" baseline="-25000" smtClean="0">
                <a:latin typeface="Arial" charset="0"/>
                <a:cs typeface="Arial" charset="0"/>
              </a:rPr>
              <a:t>2</a:t>
            </a:r>
          </a:p>
          <a:p>
            <a:endParaRPr lang="en-GB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Oxygenation</a:t>
            </a:r>
          </a:p>
        </p:txBody>
      </p:sp>
      <p:sp>
        <p:nvSpPr>
          <p:cNvPr id="4710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Factors that can result in changes to P</a:t>
            </a:r>
            <a:r>
              <a:rPr lang="en-GB" sz="2000" baseline="-25000" smtClean="0">
                <a:latin typeface="Arial" charset="0"/>
                <a:cs typeface="Arial" charset="0"/>
              </a:rPr>
              <a:t>A</a:t>
            </a:r>
            <a:r>
              <a:rPr lang="en-GB" sz="2000" smtClean="0">
                <a:latin typeface="Arial" charset="0"/>
                <a:cs typeface="Arial" charset="0"/>
              </a:rPr>
              <a:t>O</a:t>
            </a:r>
            <a:r>
              <a:rPr lang="en-GB" sz="2000" baseline="-25000" smtClean="0">
                <a:latin typeface="Arial" charset="0"/>
                <a:cs typeface="Arial" charset="0"/>
              </a:rPr>
              <a:t>2</a:t>
            </a:r>
            <a:r>
              <a:rPr lang="en-GB" sz="2000" smtClean="0">
                <a:latin typeface="Arial" charset="0"/>
                <a:cs typeface="Arial" charset="0"/>
              </a:rPr>
              <a:t> include: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P</a:t>
            </a:r>
            <a:r>
              <a:rPr lang="en-GB" baseline="-25000" smtClean="0">
                <a:latin typeface="Arial" charset="0"/>
                <a:cs typeface="Arial" charset="0"/>
              </a:rPr>
              <a:t>A</a:t>
            </a:r>
            <a:r>
              <a:rPr lang="en-GB" smtClean="0">
                <a:latin typeface="Arial" charset="0"/>
                <a:cs typeface="Arial" charset="0"/>
              </a:rPr>
              <a:t>CO</a:t>
            </a:r>
            <a:r>
              <a:rPr lang="en-GB" baseline="-25000" smtClean="0">
                <a:latin typeface="Arial" charset="0"/>
                <a:cs typeface="Arial" charset="0"/>
              </a:rPr>
              <a:t>2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Alveolar pressure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FiO</a:t>
            </a:r>
            <a:r>
              <a:rPr lang="en-GB" baseline="-25000" smtClean="0">
                <a:latin typeface="Arial" charset="0"/>
                <a:cs typeface="Arial" charset="0"/>
              </a:rPr>
              <a:t>2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Ventilation</a:t>
            </a:r>
          </a:p>
          <a:p>
            <a:pPr lvl="3">
              <a:buFont typeface="Arial" charset="0"/>
              <a:buNone/>
            </a:pPr>
            <a:endParaRPr lang="en-GB" smtClean="0">
              <a:latin typeface="Arial" charset="0"/>
              <a:cs typeface="Arial" charset="0"/>
            </a:endParaRPr>
          </a:p>
          <a:p>
            <a:r>
              <a:rPr lang="en-GB" sz="2000" smtClean="0">
                <a:latin typeface="Arial" charset="0"/>
                <a:cs typeface="Arial" charset="0"/>
              </a:rPr>
              <a:t>Alveolar gas equation</a:t>
            </a:r>
          </a:p>
          <a:p>
            <a:endParaRPr lang="en-GB" sz="2000" smtClean="0">
              <a:latin typeface="Arial" charset="0"/>
              <a:cs typeface="Arial" charset="0"/>
            </a:endParaRP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P</a:t>
            </a:r>
            <a:r>
              <a:rPr lang="en-GB" baseline="-25000" smtClean="0">
                <a:latin typeface="Arial" charset="0"/>
                <a:cs typeface="Arial" charset="0"/>
              </a:rPr>
              <a:t>A</a:t>
            </a:r>
            <a:r>
              <a:rPr lang="en-GB" smtClean="0">
                <a:latin typeface="Arial" charset="0"/>
                <a:cs typeface="Arial" charset="0"/>
              </a:rPr>
              <a:t>O</a:t>
            </a:r>
            <a:r>
              <a:rPr lang="en-GB" baseline="-25000" smtClean="0">
                <a:latin typeface="Arial" charset="0"/>
                <a:cs typeface="Arial" charset="0"/>
              </a:rPr>
              <a:t>2</a:t>
            </a:r>
            <a:r>
              <a:rPr lang="en-GB" smtClean="0">
                <a:latin typeface="Arial" charset="0"/>
                <a:cs typeface="Arial" charset="0"/>
              </a:rPr>
              <a:t>=P</a:t>
            </a:r>
            <a:r>
              <a:rPr lang="en-GB" baseline="-25000" smtClean="0">
                <a:latin typeface="Arial" charset="0"/>
                <a:cs typeface="Arial" charset="0"/>
              </a:rPr>
              <a:t>I</a:t>
            </a:r>
            <a:r>
              <a:rPr lang="en-GB" smtClean="0">
                <a:latin typeface="Arial" charset="0"/>
                <a:cs typeface="Arial" charset="0"/>
              </a:rPr>
              <a:t>O</a:t>
            </a:r>
            <a:r>
              <a:rPr lang="en-GB" baseline="-25000" smtClean="0">
                <a:latin typeface="Arial" charset="0"/>
                <a:cs typeface="Arial" charset="0"/>
              </a:rPr>
              <a:t>2</a:t>
            </a:r>
            <a:r>
              <a:rPr lang="en-GB" smtClean="0">
                <a:latin typeface="Arial" charset="0"/>
                <a:cs typeface="Arial" charset="0"/>
              </a:rPr>
              <a:t>-(P</a:t>
            </a:r>
            <a:r>
              <a:rPr lang="en-GB" baseline="-25000" smtClean="0">
                <a:latin typeface="Arial" charset="0"/>
                <a:cs typeface="Arial" charset="0"/>
              </a:rPr>
              <a:t>A</a:t>
            </a:r>
            <a:r>
              <a:rPr lang="en-GB" smtClean="0">
                <a:latin typeface="Arial" charset="0"/>
                <a:cs typeface="Arial" charset="0"/>
              </a:rPr>
              <a:t>CO</a:t>
            </a:r>
            <a:r>
              <a:rPr lang="en-GB" baseline="-25000" smtClean="0">
                <a:latin typeface="Arial" charset="0"/>
                <a:cs typeface="Arial" charset="0"/>
              </a:rPr>
              <a:t>2</a:t>
            </a:r>
            <a:r>
              <a:rPr lang="en-GB" smtClean="0">
                <a:latin typeface="Arial" charset="0"/>
                <a:cs typeface="Arial" charset="0"/>
              </a:rPr>
              <a:t>/R)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Carbon Dioxide Elimination</a:t>
            </a:r>
          </a:p>
        </p:txBody>
      </p:sp>
      <p:sp>
        <p:nvSpPr>
          <p:cNvPr id="9220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CO</a:t>
            </a:r>
            <a:r>
              <a:rPr lang="en-GB" sz="2000" baseline="-25000" smtClean="0">
                <a:latin typeface="Arial" charset="0"/>
                <a:cs typeface="Arial" charset="0"/>
              </a:rPr>
              <a:t>2</a:t>
            </a:r>
            <a:r>
              <a:rPr lang="en-GB" sz="2000" smtClean="0">
                <a:latin typeface="Arial" charset="0"/>
                <a:cs typeface="Arial" charset="0"/>
              </a:rPr>
              <a:t> has high diffusion coefficient cf. O</a:t>
            </a:r>
            <a:r>
              <a:rPr lang="en-GB" sz="2000" baseline="-25000" smtClean="0">
                <a:latin typeface="Arial" charset="0"/>
                <a:cs typeface="Arial" charset="0"/>
              </a:rPr>
              <a:t>2</a:t>
            </a:r>
            <a:r>
              <a:rPr lang="en-GB" sz="2000" smtClean="0">
                <a:latin typeface="Arial" charset="0"/>
                <a:cs typeface="Arial" charset="0"/>
              </a:rPr>
              <a:t> &amp; is very water soluble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CO</a:t>
            </a:r>
            <a:r>
              <a:rPr lang="en-GB" sz="2000" baseline="-25000" smtClean="0">
                <a:latin typeface="Arial" charset="0"/>
                <a:cs typeface="Arial" charset="0"/>
              </a:rPr>
              <a:t>2</a:t>
            </a:r>
            <a:r>
              <a:rPr lang="en-GB" sz="2000" smtClean="0">
                <a:latin typeface="Arial" charset="0"/>
                <a:cs typeface="Arial" charset="0"/>
              </a:rPr>
              <a:t> elimination dependent on alveolar ventilation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Alveolar Ventilation=Respiratory Rate x (Tidal Volume-Dead Space)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Factors that can result in changes to P</a:t>
            </a:r>
            <a:r>
              <a:rPr lang="en-GB" sz="2000" baseline="-25000" smtClean="0">
                <a:latin typeface="Arial" charset="0"/>
                <a:cs typeface="Arial" charset="0"/>
              </a:rPr>
              <a:t>A</a:t>
            </a:r>
            <a:r>
              <a:rPr lang="en-GB" sz="2000" smtClean="0">
                <a:latin typeface="Arial" charset="0"/>
                <a:cs typeface="Arial" charset="0"/>
              </a:rPr>
              <a:t>CO</a:t>
            </a:r>
            <a:r>
              <a:rPr lang="en-GB" sz="2000" baseline="-25000" smtClean="0">
                <a:latin typeface="Arial" charset="0"/>
                <a:cs typeface="Arial" charset="0"/>
              </a:rPr>
              <a:t>2</a:t>
            </a:r>
            <a:r>
              <a:rPr lang="en-GB" sz="2000" smtClean="0">
                <a:latin typeface="Arial" charset="0"/>
                <a:cs typeface="Arial" charset="0"/>
              </a:rPr>
              <a:t> include: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Respiratory Rate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Tidal Volume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V/Q matching</a:t>
            </a:r>
          </a:p>
          <a:p>
            <a:endParaRPr lang="en-GB" sz="2000" smtClean="0">
              <a:latin typeface="Arial" charset="0"/>
              <a:cs typeface="Arial" charset="0"/>
            </a:endParaRPr>
          </a:p>
          <a:p>
            <a:endParaRPr lang="en-GB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Dead Space</a:t>
            </a:r>
          </a:p>
        </p:txBody>
      </p:sp>
      <p:sp>
        <p:nvSpPr>
          <p:cNvPr id="46084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Fraction of tidal volume that does not take part in gas exchange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Anatomical dead space relates to volume of conducting passages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Mouth, trachea etc.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2.2ml/Kg body weight, or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⅓ tidal volume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Measured by Fowler’s method (N</a:t>
            </a:r>
            <a:r>
              <a:rPr lang="en-GB" baseline="-25000" smtClean="0">
                <a:latin typeface="Arial" charset="0"/>
                <a:cs typeface="Arial" charset="0"/>
              </a:rPr>
              <a:t>2</a:t>
            </a:r>
            <a:r>
              <a:rPr lang="en-GB" smtClean="0">
                <a:latin typeface="Arial" charset="0"/>
                <a:cs typeface="Arial" charset="0"/>
              </a:rPr>
              <a:t> washout)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Alveolar dead space relates to V/Q mismatch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Physiological dead space = Alveolar + Anatomical dead space</a:t>
            </a:r>
          </a:p>
          <a:p>
            <a:endParaRPr lang="en-GB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Ventilation</a:t>
            </a:r>
          </a:p>
        </p:txBody>
      </p:sp>
      <p:sp>
        <p:nvSpPr>
          <p:cNvPr id="10244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Ventilation results in renewal of the A-a gradient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Hypoventilation results in a rise in PaO</a:t>
            </a:r>
            <a:r>
              <a:rPr lang="en-GB" sz="2000" baseline="-25000" smtClean="0">
                <a:latin typeface="Arial" charset="0"/>
                <a:cs typeface="Arial" charset="0"/>
              </a:rPr>
              <a:t>2</a:t>
            </a:r>
            <a:r>
              <a:rPr lang="en-GB" sz="2000" smtClean="0">
                <a:latin typeface="Arial" charset="0"/>
                <a:cs typeface="Arial" charset="0"/>
              </a:rPr>
              <a:t> &amp; PaCO</a:t>
            </a:r>
            <a:r>
              <a:rPr lang="en-GB" sz="2000" baseline="-25000" smtClean="0">
                <a:latin typeface="Arial" charset="0"/>
                <a:cs typeface="Arial" charset="0"/>
              </a:rPr>
              <a:t>2</a:t>
            </a:r>
          </a:p>
          <a:p>
            <a:endParaRPr lang="en-GB" sz="2000" smtClean="0">
              <a:latin typeface="Arial" charset="0"/>
              <a:cs typeface="Arial" charset="0"/>
            </a:endParaRPr>
          </a:p>
          <a:p>
            <a:endParaRPr lang="en-GB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Pathophysiology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Causes of Respiratory Failure</a:t>
            </a:r>
          </a:p>
        </p:txBody>
      </p:sp>
      <p:sp>
        <p:nvSpPr>
          <p:cNvPr id="65540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Hypoventilation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Diffusion impairment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Shunting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V/Q mismatch</a:t>
            </a:r>
          </a:p>
          <a:p>
            <a:endParaRPr lang="en-GB" sz="2000" smtClean="0">
              <a:latin typeface="Arial" charset="0"/>
              <a:cs typeface="Arial" charset="0"/>
            </a:endParaRPr>
          </a:p>
          <a:p>
            <a:endParaRPr lang="en-GB" sz="2000" smtClean="0">
              <a:latin typeface="Arial" charset="0"/>
              <a:cs typeface="Arial" charset="0"/>
            </a:endParaRPr>
          </a:p>
          <a:p>
            <a:endParaRPr lang="en-GB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figure13a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2009775" y="1196975"/>
            <a:ext cx="52990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1" descr="hhnt_0075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Hypoventilation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Hypoventilation</a:t>
            </a:r>
          </a:p>
        </p:txBody>
      </p:sp>
      <p:sp>
        <p:nvSpPr>
          <p:cNvPr id="12292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Brainstem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Injury due to trauma, haemorrhage, infarction, hypoxia,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infection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Metabolic encephalopathy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Drugs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Spinal cord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Trauma, tumour, transverse myelitis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Nerve root injury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Nerve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Trauma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Neuropathy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Motor neuron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 noChangeAspect="1"/>
          </p:cNvGrpSpPr>
          <p:nvPr/>
        </p:nvGrpSpPr>
        <p:grpSpPr>
          <a:xfrm>
            <a:off x="1285898" y="1187298"/>
            <a:ext cx="6858002" cy="5242098"/>
            <a:chOff x="952528" y="1104909"/>
            <a:chExt cx="7620000" cy="5824553"/>
          </a:xfrm>
          <a:solidFill>
            <a:schemeClr val="bg1">
              <a:alpha val="0"/>
            </a:schemeClr>
          </a:solidFill>
        </p:grpSpPr>
        <p:pic>
          <p:nvPicPr>
            <p:cNvPr id="88068" name="Picture 4" descr="http://academic.kellogg.edu/herbrandsonc/bio201_mckinley/f25-16b_muscles_involve_c.jpg"/>
            <p:cNvPicPr>
              <a:picLocks noChangeAspect="1" noChangeArrowheads="1"/>
            </p:cNvPicPr>
            <p:nvPr/>
          </p:nvPicPr>
          <p:blipFill>
            <a:blip r:embed="rId2" cstate="print"/>
            <a:srcRect t="16349"/>
            <a:stretch>
              <a:fillRect/>
            </a:stretch>
          </p:blipFill>
          <p:spPr bwMode="auto">
            <a:xfrm>
              <a:off x="952528" y="4005291"/>
              <a:ext cx="7620000" cy="2924171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88066" name="Picture 2" descr="http://academic.kellogg.edu/herbrandsonc/bio201_mckinley/f25-16t_muscles_involve_c.jpg"/>
            <p:cNvPicPr>
              <a:picLocks noChangeAspect="1" noChangeArrowheads="1"/>
            </p:cNvPicPr>
            <p:nvPr/>
          </p:nvPicPr>
          <p:blipFill>
            <a:blip r:embed="rId3" cstate="print"/>
            <a:srcRect t="17810"/>
            <a:stretch>
              <a:fillRect/>
            </a:stretch>
          </p:blipFill>
          <p:spPr bwMode="auto">
            <a:xfrm>
              <a:off x="952528" y="1104909"/>
              <a:ext cx="7620000" cy="2967033"/>
            </a:xfrm>
            <a:prstGeom prst="rect">
              <a:avLst/>
            </a:prstGeom>
            <a:grpFill/>
            <a:ln>
              <a:noFill/>
            </a:ln>
          </p:spPr>
        </p:pic>
      </p:grpSp>
      <p:pic>
        <p:nvPicPr>
          <p:cNvPr id="13315" name="Picture 1" descr="hhnt_0075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Hypoventilation</a:t>
            </a: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785813" y="4130675"/>
            <a:ext cx="1262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Exhalation</a:t>
            </a:r>
          </a:p>
        </p:txBody>
      </p:sp>
      <p:sp>
        <p:nvSpPr>
          <p:cNvPr id="13318" name="Text Box 18"/>
          <p:cNvSpPr txBox="1">
            <a:spLocks noChangeArrowheads="1"/>
          </p:cNvSpPr>
          <p:nvPr/>
        </p:nvSpPr>
        <p:spPr bwMode="auto">
          <a:xfrm>
            <a:off x="815975" y="15589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Inhalation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Learning Objectives</a:t>
            </a:r>
          </a:p>
        </p:txBody>
      </p:sp>
      <p:sp>
        <p:nvSpPr>
          <p:cNvPr id="3076" name="Rectangle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000" dirty="0" smtClean="0"/>
              <a:t>1) Understand how the pathological processes of respiratory failure interfere with normal respiratory physiology </a:t>
            </a:r>
          </a:p>
          <a:p>
            <a:r>
              <a:rPr lang="en-GB" sz="2000" dirty="0" smtClean="0"/>
              <a:t>2) Explain how alterations in different aspects of respiratory physiology result in the different types of respiratory failure </a:t>
            </a:r>
          </a:p>
          <a:p>
            <a:r>
              <a:rPr lang="en-GB" sz="2000" dirty="0" smtClean="0"/>
              <a:t>3) Following lectures 1 and 2, have a basic understanding of treatment principles of respiratory failure</a:t>
            </a:r>
          </a:p>
          <a:p>
            <a:endParaRPr lang="en-GB" sz="2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Hypoventilation</a:t>
            </a:r>
          </a:p>
        </p:txBody>
      </p:sp>
      <p:sp>
        <p:nvSpPr>
          <p:cNvPr id="14340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Neuromuscular junction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Myasthenia gravis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Drugs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Respiratory muscles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Myopathy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Atrophy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Muscular dystrophy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Fatigue</a:t>
            </a:r>
          </a:p>
          <a:p>
            <a:pPr lvl="3"/>
            <a:endParaRPr lang="en-GB" sz="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5"/>
          <p:cNvGrpSpPr>
            <a:grpSpLocks/>
          </p:cNvGrpSpPr>
          <p:nvPr/>
        </p:nvGrpSpPr>
        <p:grpSpPr bwMode="auto">
          <a:xfrm>
            <a:off x="1908175" y="476250"/>
            <a:ext cx="5291138" cy="5689600"/>
            <a:chOff x="755576" y="620688"/>
            <a:chExt cx="5291708" cy="5688632"/>
          </a:xfrm>
        </p:grpSpPr>
        <p:pic>
          <p:nvPicPr>
            <p:cNvPr id="15365" name="Picture 2" descr="http://academic.kellogg.edu/herbrandsonc/bio201_mckinley/f25-8_bronchial_tree_c.jpg"/>
            <p:cNvPicPr>
              <a:picLocks noChangeAspect="1" noChangeArrowheads="1"/>
            </p:cNvPicPr>
            <p:nvPr/>
          </p:nvPicPr>
          <p:blipFill>
            <a:blip r:embed="rId2" cstate="print"/>
            <a:srcRect t="2499"/>
            <a:stretch>
              <a:fillRect/>
            </a:stretch>
          </p:blipFill>
          <p:spPr bwMode="auto">
            <a:xfrm>
              <a:off x="827584" y="737195"/>
              <a:ext cx="5219700" cy="557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755576" y="620688"/>
              <a:ext cx="1655941" cy="23046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pic>
        <p:nvPicPr>
          <p:cNvPr id="15363" name="Picture 1" descr="hhnt_0075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Hypoventilation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Hypoventilation</a:t>
            </a:r>
          </a:p>
        </p:txBody>
      </p:sp>
      <p:sp>
        <p:nvSpPr>
          <p:cNvPr id="1638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Respiratory system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Airway obstruction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Reduced compliance (lung, pleural, chest wall)</a:t>
            </a:r>
          </a:p>
          <a:p>
            <a:pPr lvl="3"/>
            <a:endParaRPr lang="en-GB" sz="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Resistance &amp; Compliance</a:t>
            </a:r>
          </a:p>
        </p:txBody>
      </p:sp>
      <p:sp>
        <p:nvSpPr>
          <p:cNvPr id="50180" name="Content Placeholder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Resistance is obstruction to air flow by conducting airways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Compliance relates to distensibility or ‘stretchiness’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Lung compliance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Chest wall compliance</a:t>
            </a:r>
          </a:p>
        </p:txBody>
      </p:sp>
      <p:pic>
        <p:nvPicPr>
          <p:cNvPr id="50183" name="Picture 7" descr="Figure 3"/>
          <p:cNvPicPr>
            <a:picLocks noChangeAspect="1" noChangeArrowheads="1"/>
          </p:cNvPicPr>
          <p:nvPr/>
        </p:nvPicPr>
        <p:blipFill>
          <a:blip r:embed="rId3" cstate="print"/>
          <a:srcRect l="4625" t="3157" r="6541" b="13864"/>
          <a:stretch>
            <a:fillRect/>
          </a:stretch>
        </p:blipFill>
        <p:spPr bwMode="auto">
          <a:xfrm>
            <a:off x="5435600" y="2493963"/>
            <a:ext cx="2782888" cy="3671887"/>
          </a:xfrm>
          <a:prstGeom prst="rect">
            <a:avLst/>
          </a:prstGeom>
          <a:noFill/>
        </p:spPr>
      </p:pic>
      <p:pic>
        <p:nvPicPr>
          <p:cNvPr id="50185" name="Picture 9" descr="Figure 4"/>
          <p:cNvPicPr>
            <a:picLocks noChangeAspect="1" noChangeArrowheads="1"/>
          </p:cNvPicPr>
          <p:nvPr/>
        </p:nvPicPr>
        <p:blipFill>
          <a:blip r:embed="rId4" cstate="print"/>
          <a:srcRect l="1459" t="1501" r="2333" b="31595"/>
          <a:stretch>
            <a:fillRect/>
          </a:stretch>
        </p:blipFill>
        <p:spPr bwMode="auto">
          <a:xfrm>
            <a:off x="827088" y="3573463"/>
            <a:ext cx="3665537" cy="268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Resistance &amp; Compliance</a:t>
            </a:r>
          </a:p>
        </p:txBody>
      </p:sp>
      <p:sp>
        <p:nvSpPr>
          <p:cNvPr id="55300" name="Content Placeholder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Compliance relates to distensibility or ‘stretchiness’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Lung compliance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Chest wall compliance</a:t>
            </a:r>
          </a:p>
        </p:txBody>
      </p:sp>
      <p:pic>
        <p:nvPicPr>
          <p:cNvPr id="55304" name="Picture 8" descr="RsVntl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540000">
            <a:off x="2820988" y="2924175"/>
            <a:ext cx="333533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Work of Breathing</a:t>
            </a:r>
          </a:p>
        </p:txBody>
      </p:sp>
      <p:sp>
        <p:nvSpPr>
          <p:cNvPr id="51204" name="Content Placeholder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Resistance is main contributor to respiratory work</a:t>
            </a:r>
            <a:endParaRPr lang="en-GB" smtClean="0">
              <a:latin typeface="Arial" charset="0"/>
              <a:cs typeface="Arial" charset="0"/>
            </a:endParaRPr>
          </a:p>
        </p:txBody>
      </p:sp>
      <p:pic>
        <p:nvPicPr>
          <p:cNvPr id="51206" name="Picture 6" descr="Figure 5"/>
          <p:cNvPicPr>
            <a:picLocks noChangeAspect="1" noChangeArrowheads="1"/>
          </p:cNvPicPr>
          <p:nvPr/>
        </p:nvPicPr>
        <p:blipFill>
          <a:blip r:embed="rId3" cstate="print"/>
          <a:srcRect l="2750" t="1538" r="874" b="13162"/>
          <a:stretch>
            <a:fillRect/>
          </a:stretch>
        </p:blipFill>
        <p:spPr bwMode="auto">
          <a:xfrm>
            <a:off x="2843213" y="2565400"/>
            <a:ext cx="36004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Diffusion Impairment</a:t>
            </a:r>
          </a:p>
        </p:txBody>
      </p:sp>
      <p:sp>
        <p:nvSpPr>
          <p:cNvPr id="39940" name="Content Placeholder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Lungs provide 50-100m</a:t>
            </a:r>
            <a:r>
              <a:rPr lang="en-GB" sz="2000" baseline="30000" smtClean="0">
                <a:latin typeface="Arial" charset="0"/>
                <a:cs typeface="Arial" charset="0"/>
              </a:rPr>
              <a:t>2</a:t>
            </a:r>
            <a:r>
              <a:rPr lang="en-GB" sz="2000" smtClean="0">
                <a:latin typeface="Arial" charset="0"/>
                <a:cs typeface="Arial" charset="0"/>
              </a:rPr>
              <a:t> surface area for diffusion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O</a:t>
            </a:r>
            <a:r>
              <a:rPr lang="en-GB" sz="2000" baseline="-25000" smtClean="0">
                <a:latin typeface="Arial" charset="0"/>
                <a:cs typeface="Arial" charset="0"/>
              </a:rPr>
              <a:t>2</a:t>
            </a:r>
            <a:r>
              <a:rPr lang="en-GB" sz="2000" smtClean="0">
                <a:latin typeface="Arial" charset="0"/>
                <a:cs typeface="Arial" charset="0"/>
              </a:rPr>
              <a:t> diffuses from alveolus to capillary until partial pressures equal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Equilibrium completed in ⅓ time of capillary blood flow (0.75s)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Allows for compensation in higher cardiac output states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Does not affect CO</a:t>
            </a:r>
            <a:r>
              <a:rPr lang="en-GB" sz="2000" baseline="-25000" smtClean="0">
                <a:latin typeface="Arial" charset="0"/>
                <a:cs typeface="Arial" charset="0"/>
              </a:rPr>
              <a:t>2</a:t>
            </a:r>
            <a:r>
              <a:rPr lang="en-GB" sz="2000" smtClean="0">
                <a:latin typeface="Arial" charset="0"/>
                <a:cs typeface="Arial" charset="0"/>
              </a:rPr>
              <a:t> as more soluble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Causes include: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Pulmonary fibrosis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Emphysema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Pulmonary oedema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Perfusion</a:t>
            </a:r>
          </a:p>
        </p:txBody>
      </p:sp>
      <p:sp>
        <p:nvSpPr>
          <p:cNvPr id="52229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</a:rPr>
              <a:t>Determined largely by gravity</a:t>
            </a:r>
          </a:p>
          <a:p>
            <a:r>
              <a:rPr lang="en-GB" sz="2000" smtClean="0">
                <a:latin typeface="Arial" charset="0"/>
              </a:rPr>
              <a:t>Perfusion pressure highest at bases</a:t>
            </a:r>
          </a:p>
          <a:p>
            <a:r>
              <a:rPr lang="en-GB" sz="2000" smtClean="0">
                <a:latin typeface="Arial" charset="0"/>
              </a:rPr>
              <a:t>At apices perfusion pressure may fall below alveolar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Ventilation</a:t>
            </a:r>
          </a:p>
        </p:txBody>
      </p:sp>
      <p:sp>
        <p:nvSpPr>
          <p:cNvPr id="54276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</a:rPr>
              <a:t>Varies according to position of alveoli on compliance curve</a:t>
            </a:r>
          </a:p>
        </p:txBody>
      </p:sp>
      <p:pic>
        <p:nvPicPr>
          <p:cNvPr id="54277" name="Picture 5" descr="Figure 4"/>
          <p:cNvPicPr>
            <a:picLocks noChangeAspect="1" noChangeArrowheads="1"/>
          </p:cNvPicPr>
          <p:nvPr/>
        </p:nvPicPr>
        <p:blipFill>
          <a:blip r:embed="rId3" cstate="print"/>
          <a:srcRect l="1459" t="1501" r="2333" b="31595"/>
          <a:stretch>
            <a:fillRect/>
          </a:stretch>
        </p:blipFill>
        <p:spPr bwMode="auto">
          <a:xfrm>
            <a:off x="2771775" y="2852738"/>
            <a:ext cx="3881438" cy="2847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Ventilation Perfusion Matching</a:t>
            </a:r>
          </a:p>
        </p:txBody>
      </p:sp>
      <p:pic>
        <p:nvPicPr>
          <p:cNvPr id="18436" name="Picture 6" descr="Figure 6"/>
          <p:cNvPicPr>
            <a:picLocks noChangeAspect="1" noChangeArrowheads="1"/>
          </p:cNvPicPr>
          <p:nvPr/>
        </p:nvPicPr>
        <p:blipFill>
          <a:blip r:embed="rId3" cstate="print"/>
          <a:srcRect l="874" t="1674" r="874" b="12045"/>
          <a:stretch>
            <a:fillRect/>
          </a:stretch>
        </p:blipFill>
        <p:spPr bwMode="auto">
          <a:xfrm>
            <a:off x="2700338" y="2060575"/>
            <a:ext cx="3743325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Introduction</a:t>
            </a:r>
          </a:p>
        </p:txBody>
      </p:sp>
      <p:sp>
        <p:nvSpPr>
          <p:cNvPr id="4100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</a:rPr>
              <a:t>The reported incidence of ARF varies between around 78–149 per 100 000 people &gt;15 years of age per year</a:t>
            </a:r>
          </a:p>
          <a:p>
            <a:r>
              <a:rPr lang="en-GB" sz="2000" smtClean="0">
                <a:latin typeface="Arial" charset="0"/>
              </a:rPr>
              <a:t>Ninety-day mortality is close to 40% for ARF and 31–60% for ALI / ARDS</a:t>
            </a:r>
          </a:p>
          <a:p>
            <a:r>
              <a:rPr lang="en-GB" sz="2000" smtClean="0">
                <a:latin typeface="Arial" charset="0"/>
              </a:rPr>
              <a:t>The majority of patients have ARF of pulmonary origin with pneumonia as the predominant diagnosis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Ventilation Perfusion Mismatching</a:t>
            </a:r>
          </a:p>
        </p:txBody>
      </p:sp>
      <p:sp>
        <p:nvSpPr>
          <p:cNvPr id="21508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</a:rPr>
              <a:t>Well ventilated alveoli but no perfusion</a:t>
            </a:r>
          </a:p>
          <a:p>
            <a:r>
              <a:rPr lang="en-GB" sz="2000" smtClean="0">
                <a:latin typeface="Arial" charset="0"/>
              </a:rPr>
              <a:t>Causes include: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</a:rPr>
              <a:t>Pulmonary embolus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</a:rPr>
              <a:t>Low cardiac output states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</a:rPr>
              <a:t>High intra-alveolar pressure</a:t>
            </a:r>
          </a:p>
        </p:txBody>
      </p:sp>
      <p:pic>
        <p:nvPicPr>
          <p:cNvPr id="21513" name="Picture 6" descr="Figure 7"/>
          <p:cNvPicPr>
            <a:picLocks noChangeAspect="1" noChangeArrowheads="1"/>
          </p:cNvPicPr>
          <p:nvPr/>
        </p:nvPicPr>
        <p:blipFill>
          <a:blip r:embed="rId3" cstate="print"/>
          <a:srcRect l="2750" t="1128" r="44333" b="64386"/>
          <a:stretch>
            <a:fillRect/>
          </a:stretch>
        </p:blipFill>
        <p:spPr bwMode="auto">
          <a:xfrm>
            <a:off x="6935788" y="3403600"/>
            <a:ext cx="188436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Shunting</a:t>
            </a:r>
          </a:p>
        </p:txBody>
      </p:sp>
      <p:sp>
        <p:nvSpPr>
          <p:cNvPr id="20484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</a:rPr>
              <a:t>Alveoli not ventilated but perfused</a:t>
            </a:r>
            <a:endParaRPr lang="en-GB" sz="2000" baseline="-25000" smtClean="0">
              <a:latin typeface="Arial" charset="0"/>
            </a:endParaRPr>
          </a:p>
          <a:p>
            <a:r>
              <a:rPr lang="en-GB" sz="2000" smtClean="0">
                <a:latin typeface="Arial" charset="0"/>
              </a:rPr>
              <a:t>Therefore blood not oxygenated</a:t>
            </a:r>
          </a:p>
          <a:p>
            <a:r>
              <a:rPr lang="en-GB" sz="2000" smtClean="0">
                <a:latin typeface="Arial" charset="0"/>
              </a:rPr>
              <a:t>Resulting hypoxia resistant to increases in FiO</a:t>
            </a:r>
            <a:r>
              <a:rPr lang="en-GB" sz="2000" baseline="-25000" smtClean="0">
                <a:latin typeface="Arial" charset="0"/>
              </a:rPr>
              <a:t>2</a:t>
            </a:r>
          </a:p>
          <a:p>
            <a:r>
              <a:rPr lang="en-GB" sz="2000" smtClean="0">
                <a:latin typeface="Arial" charset="0"/>
              </a:rPr>
              <a:t>Hypoxic pulmonary vasoconstriction limits perfusion to poorly ventilated alveoli</a:t>
            </a:r>
          </a:p>
          <a:p>
            <a:r>
              <a:rPr lang="en-GB" sz="2000" smtClean="0">
                <a:latin typeface="Arial" charset="0"/>
              </a:rPr>
              <a:t>Commonest cause of hypoxia in critically ill</a:t>
            </a:r>
          </a:p>
          <a:p>
            <a:r>
              <a:rPr lang="en-GB" sz="2000" smtClean="0">
                <a:latin typeface="Arial" charset="0"/>
              </a:rPr>
              <a:t>Causes include: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</a:rPr>
              <a:t>Any cause of left to right intra-cardiac shunt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</a:rPr>
              <a:t>Pneumonia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</a:rPr>
              <a:t>Pulmonary oedema/haemorrhage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</a:rPr>
              <a:t>Atelectasis/collapse</a:t>
            </a:r>
          </a:p>
          <a:p>
            <a:pPr lvl="3">
              <a:buFont typeface="Arial" charset="0"/>
              <a:buNone/>
            </a:pPr>
            <a:endParaRPr lang="en-GB" smtClean="0">
              <a:latin typeface="Arial" charset="0"/>
            </a:endParaRPr>
          </a:p>
        </p:txBody>
      </p:sp>
      <p:pic>
        <p:nvPicPr>
          <p:cNvPr id="20491" name="Picture 10" descr="Figure 7"/>
          <p:cNvPicPr>
            <a:picLocks noChangeAspect="1" noChangeArrowheads="1"/>
          </p:cNvPicPr>
          <p:nvPr/>
        </p:nvPicPr>
        <p:blipFill>
          <a:blip r:embed="rId3" cstate="print"/>
          <a:srcRect l="4625" t="68196" r="50000" b="5664"/>
          <a:stretch>
            <a:fillRect/>
          </a:stretch>
        </p:blipFill>
        <p:spPr bwMode="auto">
          <a:xfrm>
            <a:off x="7019925" y="3644900"/>
            <a:ext cx="187325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Initial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Assessment</a:t>
            </a:r>
          </a:p>
        </p:txBody>
      </p:sp>
      <p:sp>
        <p:nvSpPr>
          <p:cNvPr id="67588" name="Content Placeholder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History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Examination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Investigations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Management</a:t>
            </a:r>
            <a:endParaRPr lang="en-GB" smtClean="0">
              <a:latin typeface="Arial" charset="0"/>
              <a:cs typeface="Arial" charset="0"/>
            </a:endParaRPr>
          </a:p>
          <a:p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History</a:t>
            </a:r>
          </a:p>
        </p:txBody>
      </p:sp>
      <p:sp>
        <p:nvSpPr>
          <p:cNvPr id="2355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Presenting complaint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Past medical history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Medications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Social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Assessment</a:t>
            </a:r>
          </a:p>
        </p:txBody>
      </p:sp>
      <p:sp>
        <p:nvSpPr>
          <p:cNvPr id="59396" name="Content Placeholder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Signs of respiratory compensation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Tachypnoea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Use of accessory muscles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Nasal flaring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Intercostal, suprasternal or supraclavicular recession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Increased sympathetic tone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Tachycardia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Hypertension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Sweating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Assessment</a:t>
            </a:r>
          </a:p>
        </p:txBody>
      </p:sp>
      <p:sp>
        <p:nvSpPr>
          <p:cNvPr id="57348" name="Content Placeholder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Haemoglobin desaturation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Cyanosis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Hypercapnoea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Respiratory flap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Hypertension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Coma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End-organ hypoxia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Altered mental status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Bradycardia/hypotension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8" name="Picture 10" descr="endotracheal_t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639260">
            <a:off x="5795963" y="1196975"/>
            <a:ext cx="2881312" cy="1504950"/>
          </a:xfrm>
          <a:prstGeom prst="rect">
            <a:avLst/>
          </a:prstGeom>
          <a:noFill/>
        </p:spPr>
      </p:pic>
      <p:sp>
        <p:nvSpPr>
          <p:cNvPr id="58372" name="Content Placeholder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‘A’ is for airway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‘B’ is for breathing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‘C’ is for circulation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‘D’ is for disability</a:t>
            </a:r>
          </a:p>
          <a:p>
            <a:pPr lvl="3">
              <a:buFont typeface="Arial" charset="0"/>
              <a:buNone/>
            </a:pPr>
            <a:endParaRPr lang="en-GB" smtClean="0">
              <a:latin typeface="Arial" charset="0"/>
              <a:cs typeface="Arial" charset="0"/>
            </a:endParaRPr>
          </a:p>
        </p:txBody>
      </p:sp>
      <p:pic>
        <p:nvPicPr>
          <p:cNvPr id="58376" name="Picture 8" descr="Guedel_Airw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46744">
            <a:off x="3492500" y="1989138"/>
            <a:ext cx="2447925" cy="1462087"/>
          </a:xfrm>
          <a:prstGeom prst="rect">
            <a:avLst/>
          </a:prstGeom>
          <a:noFill/>
        </p:spPr>
      </p:pic>
      <p:pic>
        <p:nvPicPr>
          <p:cNvPr id="58370" name="Picture 1" descr="hhnt_0075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Alternatively</a:t>
            </a:r>
          </a:p>
        </p:txBody>
      </p:sp>
      <p:pic>
        <p:nvPicPr>
          <p:cNvPr id="58374" name="Picture 6" descr="Paediatric-Oxygen-Mask-Std-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283923">
            <a:off x="6443663" y="2060575"/>
            <a:ext cx="2095500" cy="2095500"/>
          </a:xfrm>
          <a:prstGeom prst="rect">
            <a:avLst/>
          </a:prstGeom>
          <a:noFill/>
        </p:spPr>
      </p:pic>
      <p:pic>
        <p:nvPicPr>
          <p:cNvPr id="58380" name="Picture 12" descr="product_oxyg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24120388">
            <a:off x="6837363" y="3611563"/>
            <a:ext cx="508000" cy="2879725"/>
          </a:xfrm>
          <a:prstGeom prst="rect">
            <a:avLst/>
          </a:prstGeom>
          <a:noFill/>
        </p:spPr>
      </p:pic>
      <p:pic>
        <p:nvPicPr>
          <p:cNvPr id="58382" name="Picture 14" descr="220px-Stethoscope-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971279">
            <a:off x="3779838" y="3933825"/>
            <a:ext cx="2095500" cy="1809750"/>
          </a:xfrm>
          <a:prstGeom prst="rect">
            <a:avLst/>
          </a:prstGeom>
          <a:noFill/>
        </p:spPr>
      </p:pic>
      <p:pic>
        <p:nvPicPr>
          <p:cNvPr id="58384" name="Picture 16" descr="Pulse%20Ox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1376812">
            <a:off x="2051050" y="4508500"/>
            <a:ext cx="1919288" cy="1581150"/>
          </a:xfrm>
          <a:prstGeom prst="rect">
            <a:avLst/>
          </a:prstGeom>
          <a:noFill/>
        </p:spPr>
      </p:pic>
      <p:pic>
        <p:nvPicPr>
          <p:cNvPr id="58386" name="Picture 18" descr="omron_h003DS_cuf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850" y="3284538"/>
            <a:ext cx="1765300" cy="176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Investigations</a:t>
            </a:r>
          </a:p>
        </p:txBody>
      </p:sp>
      <p:sp>
        <p:nvSpPr>
          <p:cNvPr id="60420" name="Content Placeholder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Arterial blood gases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Lung function tests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Chest X-ray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Computed tomography scan (CT scan)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Microbiological tests</a:t>
            </a:r>
            <a:endParaRPr lang="en-GB" smtClean="0">
              <a:latin typeface="Arial" charset="0"/>
              <a:cs typeface="Arial" charset="0"/>
            </a:endParaRPr>
          </a:p>
        </p:txBody>
      </p:sp>
      <p:pic>
        <p:nvPicPr>
          <p:cNvPr id="60422" name="Picture 6" descr="winter08_pneumoni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6150" y="1450975"/>
            <a:ext cx="2578100" cy="2554288"/>
          </a:xfrm>
          <a:prstGeom prst="rect">
            <a:avLst/>
          </a:prstGeom>
          <a:noFill/>
        </p:spPr>
      </p:pic>
      <p:pic>
        <p:nvPicPr>
          <p:cNvPr id="60424" name="Picture 8" descr="Re-Activating-Neurons-After-a-Stroke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3716338"/>
            <a:ext cx="2592387" cy="2530475"/>
          </a:xfrm>
          <a:prstGeom prst="rect">
            <a:avLst/>
          </a:prstGeom>
          <a:noFill/>
        </p:spPr>
      </p:pic>
      <p:pic>
        <p:nvPicPr>
          <p:cNvPr id="60426" name="Picture 10" descr="sputum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3716338"/>
            <a:ext cx="2601912" cy="2530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Management</a:t>
            </a:r>
          </a:p>
        </p:txBody>
      </p:sp>
      <p:sp>
        <p:nvSpPr>
          <p:cNvPr id="61444" name="Content Placeholder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Oxygen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Non-invasive ventilation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Invasive ventilation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Treat underlying cause</a:t>
            </a:r>
          </a:p>
          <a:p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Definition</a:t>
            </a:r>
          </a:p>
        </p:txBody>
      </p:sp>
      <p:sp>
        <p:nvSpPr>
          <p:cNvPr id="5124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</a:rPr>
              <a:t>Respiratory system unable to maintain adequate gas exchange to satisfy metabolic demands, i.e.</a:t>
            </a:r>
          </a:p>
          <a:p>
            <a:pPr lvl="2"/>
            <a:r>
              <a:rPr lang="en-GB" sz="2000" smtClean="0">
                <a:latin typeface="Arial" charset="0"/>
              </a:rPr>
              <a:t>Oxygenation</a:t>
            </a:r>
          </a:p>
          <a:p>
            <a:pPr lvl="2"/>
            <a:r>
              <a:rPr lang="en-GB" sz="2000" smtClean="0">
                <a:latin typeface="Arial" charset="0"/>
              </a:rPr>
              <a:t>Elimination of carbon dioxide</a:t>
            </a:r>
          </a:p>
        </p:txBody>
      </p:sp>
      <p:pic>
        <p:nvPicPr>
          <p:cNvPr id="5125" name="Picture 6" descr="carbon-molecu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3429000"/>
            <a:ext cx="34194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 descr="oxygen%20molecu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4292600"/>
            <a:ext cx="2449512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Summary</a:t>
            </a:r>
          </a:p>
        </p:txBody>
      </p:sp>
      <p:sp>
        <p:nvSpPr>
          <p:cNvPr id="25604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  <a:cs typeface="Arial" charset="0"/>
              </a:rPr>
              <a:t>Respiratory failure results in hypoxia &amp; hypercapnoea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Acute respiratory failure associated with high mortality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Causes related to disruption in physiology</a:t>
            </a:r>
          </a:p>
          <a:p>
            <a:r>
              <a:rPr lang="en-GB" sz="2000" smtClean="0">
                <a:latin typeface="Arial" charset="0"/>
                <a:cs typeface="Arial" charset="0"/>
              </a:rPr>
              <a:t>Simple approach to assessment &amp; management</a:t>
            </a:r>
          </a:p>
          <a:p>
            <a:endParaRPr lang="en-GB" sz="2000" smtClean="0">
              <a:latin typeface="Arial" charset="0"/>
              <a:cs typeface="Arial" charset="0"/>
            </a:endParaRPr>
          </a:p>
          <a:p>
            <a:endParaRPr lang="en-GB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Consequences</a:t>
            </a:r>
          </a:p>
        </p:txBody>
      </p:sp>
      <p:sp>
        <p:nvSpPr>
          <p:cNvPr id="48132" name="Rectangle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</a:rPr>
              <a:t>Hypoxaemia is inadequate oxygenation of blood</a:t>
            </a:r>
          </a:p>
          <a:p>
            <a:r>
              <a:rPr lang="en-GB" sz="2000" smtClean="0">
                <a:latin typeface="Arial" charset="0"/>
              </a:rPr>
              <a:t>Anaerobic metabolism starts ~ when P</a:t>
            </a:r>
            <a:r>
              <a:rPr lang="en-GB" sz="2000" baseline="-25000" smtClean="0">
                <a:latin typeface="Arial" charset="0"/>
              </a:rPr>
              <a:t>a</a:t>
            </a:r>
            <a:r>
              <a:rPr lang="en-GB" sz="2000" smtClean="0">
                <a:latin typeface="Arial" charset="0"/>
              </a:rPr>
              <a:t>O</a:t>
            </a:r>
            <a:r>
              <a:rPr lang="en-GB" sz="2000" baseline="-25000" smtClean="0">
                <a:latin typeface="Arial" charset="0"/>
              </a:rPr>
              <a:t>2</a:t>
            </a:r>
            <a:r>
              <a:rPr lang="en-GB" sz="2000" smtClean="0">
                <a:latin typeface="Arial" charset="0"/>
              </a:rPr>
              <a:t>&lt;4.5kPa</a:t>
            </a:r>
          </a:p>
          <a:p>
            <a:r>
              <a:rPr lang="en-GB" sz="2000" smtClean="0">
                <a:latin typeface="Arial" charset="0"/>
              </a:rPr>
              <a:t>Leads to </a:t>
            </a:r>
            <a:r>
              <a:rPr lang="en-GB" sz="2000" smtClean="0">
                <a:latin typeface="Arial" charset="0"/>
                <a:cs typeface="Arial" charset="0"/>
              </a:rPr>
              <a:t>reduced</a:t>
            </a:r>
            <a:r>
              <a:rPr lang="en-GB" sz="2000" smtClean="0">
                <a:latin typeface="Arial" charset="0"/>
              </a:rPr>
              <a:t> cellular function, lactic acidosis &amp; cell death</a:t>
            </a:r>
          </a:p>
          <a:p>
            <a:r>
              <a:rPr lang="en-GB" sz="2000" smtClean="0">
                <a:latin typeface="Arial" charset="0"/>
              </a:rPr>
              <a:t>Different tissues have different tolerances</a:t>
            </a:r>
          </a:p>
          <a:p>
            <a:r>
              <a:rPr lang="en-GB" sz="2000" smtClean="0">
                <a:latin typeface="Arial" charset="0"/>
              </a:rPr>
              <a:t>Reversible loss of function starts at: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</a:rPr>
              <a:t>Skeletal muscle 2hrs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</a:rPr>
              <a:t>Myocardial tissue 4mins</a:t>
            </a:r>
          </a:p>
          <a:p>
            <a:pPr lvl="3">
              <a:buFont typeface="Arial" charset="0"/>
              <a:buNone/>
            </a:pPr>
            <a:r>
              <a:rPr lang="en-GB" smtClean="0">
                <a:latin typeface="Arial" charset="0"/>
              </a:rPr>
              <a:t>Cerebral tissue 1min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Classification</a:t>
            </a:r>
          </a:p>
        </p:txBody>
      </p:sp>
      <p:sp>
        <p:nvSpPr>
          <p:cNvPr id="6148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</a:rPr>
              <a:t>Hypoxaemic (Type 1)</a:t>
            </a:r>
          </a:p>
          <a:p>
            <a:pPr lvl="2"/>
            <a:r>
              <a:rPr lang="en-GB" sz="2000" smtClean="0">
                <a:latin typeface="Arial" charset="0"/>
              </a:rPr>
              <a:t>PaO</a:t>
            </a:r>
            <a:r>
              <a:rPr lang="en-GB" sz="2000" baseline="-25000" smtClean="0">
                <a:latin typeface="Arial" charset="0"/>
              </a:rPr>
              <a:t>2</a:t>
            </a:r>
            <a:r>
              <a:rPr lang="en-GB" sz="2000" smtClean="0">
                <a:latin typeface="Arial" charset="0"/>
              </a:rPr>
              <a:t> &lt;8.0 kPa</a:t>
            </a:r>
          </a:p>
          <a:p>
            <a:pPr lvl="2"/>
            <a:r>
              <a:rPr lang="en-GB" sz="2000" smtClean="0">
                <a:latin typeface="Arial" charset="0"/>
              </a:rPr>
              <a:t>Normal or low CO</a:t>
            </a:r>
            <a:r>
              <a:rPr lang="en-GB" sz="2000" baseline="-25000" smtClean="0">
                <a:latin typeface="Arial" charset="0"/>
              </a:rPr>
              <a:t>2</a:t>
            </a:r>
          </a:p>
          <a:p>
            <a:pPr lvl="2">
              <a:buFont typeface="Arial" charset="0"/>
              <a:buNone/>
            </a:pPr>
            <a:endParaRPr lang="en-GB" sz="2000" baseline="-25000" smtClean="0">
              <a:latin typeface="Arial" charset="0"/>
            </a:endParaRPr>
          </a:p>
          <a:p>
            <a:r>
              <a:rPr lang="en-GB" sz="2000" smtClean="0">
                <a:latin typeface="Arial" charset="0"/>
              </a:rPr>
              <a:t>Ventilatory (Type 2)</a:t>
            </a:r>
          </a:p>
          <a:p>
            <a:pPr lvl="2"/>
            <a:r>
              <a:rPr lang="en-GB" sz="2000" smtClean="0">
                <a:latin typeface="Arial" charset="0"/>
              </a:rPr>
              <a:t>PCO</a:t>
            </a:r>
            <a:r>
              <a:rPr lang="en-GB" sz="2000" baseline="-25000" smtClean="0">
                <a:latin typeface="Arial" charset="0"/>
              </a:rPr>
              <a:t>2</a:t>
            </a:r>
            <a:r>
              <a:rPr lang="en-GB" sz="2000" smtClean="0">
                <a:latin typeface="Arial" charset="0"/>
              </a:rPr>
              <a:t> &gt;6.0 kPa</a:t>
            </a:r>
          </a:p>
          <a:p>
            <a:pPr lvl="2"/>
            <a:endParaRPr lang="en-GB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Non-respiratory Function</a:t>
            </a:r>
          </a:p>
        </p:txBody>
      </p:sp>
      <p:sp>
        <p:nvSpPr>
          <p:cNvPr id="7172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>
                <a:latin typeface="Arial" charset="0"/>
              </a:rPr>
              <a:t>Reservoir of blood available for circulatory compensation </a:t>
            </a:r>
          </a:p>
          <a:p>
            <a:r>
              <a:rPr lang="en-GB" sz="2000" smtClean="0">
                <a:latin typeface="Arial" charset="0"/>
              </a:rPr>
              <a:t>Filter for circulation: </a:t>
            </a:r>
          </a:p>
          <a:p>
            <a:pPr lvl="1"/>
            <a:r>
              <a:rPr lang="en-GB" sz="1800" smtClean="0">
                <a:latin typeface="Arial" charset="0"/>
              </a:rPr>
              <a:t>Thrombi, microaggregates etc. </a:t>
            </a:r>
          </a:p>
          <a:p>
            <a:r>
              <a:rPr lang="en-GB" sz="2000" smtClean="0">
                <a:latin typeface="Arial" charset="0"/>
              </a:rPr>
              <a:t>Metabolic activity: </a:t>
            </a:r>
          </a:p>
          <a:p>
            <a:pPr lvl="1"/>
            <a:r>
              <a:rPr lang="en-GB" sz="1800" smtClean="0">
                <a:latin typeface="Arial" charset="0"/>
              </a:rPr>
              <a:t>Activation: </a:t>
            </a:r>
          </a:p>
          <a:p>
            <a:pPr lvl="2"/>
            <a:r>
              <a:rPr lang="en-GB" sz="1800" smtClean="0">
                <a:latin typeface="Arial" charset="0"/>
              </a:rPr>
              <a:t>Angiotensin I→II </a:t>
            </a:r>
          </a:p>
          <a:p>
            <a:pPr lvl="1"/>
            <a:r>
              <a:rPr lang="en-GB" sz="1800" smtClean="0">
                <a:latin typeface="Arial" charset="0"/>
              </a:rPr>
              <a:t>Inactivation: </a:t>
            </a:r>
          </a:p>
          <a:p>
            <a:pPr lvl="2"/>
            <a:r>
              <a:rPr lang="en-GB" sz="1800" smtClean="0">
                <a:latin typeface="Arial" charset="0"/>
              </a:rPr>
              <a:t>Noradrenaline </a:t>
            </a:r>
          </a:p>
          <a:p>
            <a:pPr lvl="2"/>
            <a:r>
              <a:rPr lang="en-GB" sz="1800" smtClean="0">
                <a:latin typeface="Arial" charset="0"/>
              </a:rPr>
              <a:t>Bradykinin </a:t>
            </a:r>
          </a:p>
          <a:p>
            <a:pPr lvl="2"/>
            <a:r>
              <a:rPr lang="en-GB" sz="1800" smtClean="0">
                <a:latin typeface="Arial" charset="0"/>
              </a:rPr>
              <a:t>5 H-T </a:t>
            </a:r>
          </a:p>
          <a:p>
            <a:pPr lvl="2"/>
            <a:r>
              <a:rPr lang="en-GB" sz="1800" smtClean="0">
                <a:latin typeface="Arial" charset="0"/>
              </a:rPr>
              <a:t>Some prostaglandins </a:t>
            </a:r>
          </a:p>
          <a:p>
            <a:r>
              <a:rPr lang="en-GB" sz="2000" smtClean="0">
                <a:latin typeface="Arial" charset="0"/>
              </a:rPr>
              <a:t>Immunological: </a:t>
            </a:r>
          </a:p>
          <a:p>
            <a:pPr lvl="1"/>
            <a:r>
              <a:rPr lang="en-GB" sz="1800" smtClean="0">
                <a:latin typeface="Arial" charset="0"/>
              </a:rPr>
              <a:t>IgA secretion into bronchial mucus </a:t>
            </a:r>
          </a:p>
          <a:p>
            <a:endParaRPr lang="en-GB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Some Basic Physiology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1" descr="hhnt_007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663" y="6381750"/>
            <a:ext cx="28463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smtClean="0">
                <a:latin typeface="Arial" charset="0"/>
                <a:cs typeface="Arial" charset="0"/>
              </a:rPr>
              <a:t>Oxygen Cascade</a:t>
            </a:r>
          </a:p>
        </p:txBody>
      </p:sp>
      <p:pic>
        <p:nvPicPr>
          <p:cNvPr id="63492" name="Picture 4" descr="45400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3038" y="1773238"/>
            <a:ext cx="6008687" cy="3965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3F3F3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2777</TotalTime>
  <Words>828</Words>
  <Application>Microsoft Office PowerPoint</Application>
  <PresentationFormat>On-screen Show (4:3)</PresentationFormat>
  <Paragraphs>214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Respiratory failure I  Dr Richard Stümpfle  November 2012</vt:lpstr>
      <vt:lpstr>Learning Objectives</vt:lpstr>
      <vt:lpstr>Introduction</vt:lpstr>
      <vt:lpstr>Definition</vt:lpstr>
      <vt:lpstr>Consequences</vt:lpstr>
      <vt:lpstr>Classification</vt:lpstr>
      <vt:lpstr>Non-respiratory Function</vt:lpstr>
      <vt:lpstr>Some Basic Physiology</vt:lpstr>
      <vt:lpstr>Oxygen Cascade</vt:lpstr>
      <vt:lpstr>Oxygenation</vt:lpstr>
      <vt:lpstr>Oxygenation</vt:lpstr>
      <vt:lpstr>Carbon Dioxide Elimination</vt:lpstr>
      <vt:lpstr>Dead Space</vt:lpstr>
      <vt:lpstr>Ventilation</vt:lpstr>
      <vt:lpstr>Pathophysiology</vt:lpstr>
      <vt:lpstr>Causes of Respiratory Failure</vt:lpstr>
      <vt:lpstr>Hypoventilation</vt:lpstr>
      <vt:lpstr>Hypoventilation</vt:lpstr>
      <vt:lpstr>Hypoventilation</vt:lpstr>
      <vt:lpstr>Hypoventilation</vt:lpstr>
      <vt:lpstr>Hypoventilation</vt:lpstr>
      <vt:lpstr>Hypoventilation</vt:lpstr>
      <vt:lpstr>Resistance &amp; Compliance</vt:lpstr>
      <vt:lpstr>Resistance &amp; Compliance</vt:lpstr>
      <vt:lpstr>Work of Breathing</vt:lpstr>
      <vt:lpstr>Diffusion Impairment</vt:lpstr>
      <vt:lpstr>Perfusion</vt:lpstr>
      <vt:lpstr>Ventilation</vt:lpstr>
      <vt:lpstr>Ventilation Perfusion Matching</vt:lpstr>
      <vt:lpstr>Ventilation Perfusion Mismatching</vt:lpstr>
      <vt:lpstr>Shunting</vt:lpstr>
      <vt:lpstr>Initial Approach</vt:lpstr>
      <vt:lpstr>Assessment</vt:lpstr>
      <vt:lpstr>History</vt:lpstr>
      <vt:lpstr>Assessment</vt:lpstr>
      <vt:lpstr>Assessment</vt:lpstr>
      <vt:lpstr>Alternatively</vt:lpstr>
      <vt:lpstr>Investigations</vt:lpstr>
      <vt:lpstr>Management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Stümpfle</dc:creator>
  <cp:lastModifiedBy>Shiel, Nuala</cp:lastModifiedBy>
  <cp:revision>165</cp:revision>
  <dcterms:created xsi:type="dcterms:W3CDTF">2009-03-17T22:07:00Z</dcterms:created>
  <dcterms:modified xsi:type="dcterms:W3CDTF">2012-11-07T16:48:31Z</dcterms:modified>
</cp:coreProperties>
</file>