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86" r:id="rId3"/>
    <p:sldId id="284" r:id="rId4"/>
    <p:sldId id="280" r:id="rId5"/>
    <p:sldId id="266" r:id="rId6"/>
    <p:sldId id="267" r:id="rId7"/>
    <p:sldId id="287" r:id="rId8"/>
    <p:sldId id="288" r:id="rId9"/>
    <p:sldId id="268" r:id="rId10"/>
  </p:sldIdLst>
  <p:sldSz cx="9144000" cy="6858000" type="screen4x3"/>
  <p:notesSz cx="6743700" cy="98806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4" autoAdjust="0"/>
    <p:restoredTop sz="94660"/>
  </p:normalViewPr>
  <p:slideViewPr>
    <p:cSldViewPr>
      <p:cViewPr>
        <p:scale>
          <a:sx n="50" d="100"/>
          <a:sy n="50" d="100"/>
        </p:scale>
        <p:origin x="-8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2771" name="Rectangle 3"/>
          <p:cNvSpPr>
            <a:spLocks noGrp="1" noChangeArrowheads="1"/>
          </p:cNvSpPr>
          <p:nvPr>
            <p:ph type="dt" sz="quarter" idx="1"/>
          </p:nvPr>
        </p:nvSpPr>
        <p:spPr bwMode="auto">
          <a:xfrm>
            <a:off x="3819525" y="0"/>
            <a:ext cx="292258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2772" name="Rectangle 4"/>
          <p:cNvSpPr>
            <a:spLocks noGrp="1" noChangeArrowheads="1"/>
          </p:cNvSpPr>
          <p:nvPr>
            <p:ph type="ftr" sz="quarter" idx="2"/>
          </p:nvPr>
        </p:nvSpPr>
        <p:spPr bwMode="auto">
          <a:xfrm>
            <a:off x="0" y="9385300"/>
            <a:ext cx="292258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2773" name="Rectangle 5"/>
          <p:cNvSpPr>
            <a:spLocks noGrp="1" noChangeArrowheads="1"/>
          </p:cNvSpPr>
          <p:nvPr>
            <p:ph type="sldNum" sz="quarter" idx="3"/>
          </p:nvPr>
        </p:nvSpPr>
        <p:spPr bwMode="auto">
          <a:xfrm>
            <a:off x="3819525" y="9385300"/>
            <a:ext cx="292258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F069ED0-6E00-4408-82FD-1822A91D1156}" type="slidenum">
              <a:rPr lang="en-GB"/>
              <a:pPr>
                <a:defRPr/>
              </a:pPr>
              <a:t>‹#›</a:t>
            </a:fld>
            <a:endParaRPr lang="en-GB"/>
          </a:p>
        </p:txBody>
      </p:sp>
    </p:spTree>
    <p:extLst>
      <p:ext uri="{BB962C8B-B14F-4D97-AF65-F5344CB8AC3E}">
        <p14:creationId xmlns:p14="http://schemas.microsoft.com/office/powerpoint/2010/main" val="491666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3713"/>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19525" y="0"/>
            <a:ext cx="2922588" cy="493713"/>
          </a:xfrm>
          <a:prstGeom prst="rect">
            <a:avLst/>
          </a:prstGeom>
        </p:spPr>
        <p:txBody>
          <a:bodyPr vert="horz" lIns="91440" tIns="45720" rIns="91440" bIns="45720" rtlCol="0"/>
          <a:lstStyle>
            <a:lvl1pPr algn="r">
              <a:defRPr sz="1200"/>
            </a:lvl1pPr>
          </a:lstStyle>
          <a:p>
            <a:pPr>
              <a:defRPr/>
            </a:pPr>
            <a:fld id="{6D3C60EF-D522-4BC8-AD5C-9D6972F6C605}" type="datetimeFigureOut">
              <a:rPr lang="en-GB"/>
              <a:pPr>
                <a:defRPr/>
              </a:pPr>
              <a:t>09/11/2012</a:t>
            </a:fld>
            <a:endParaRPr lang="en-GB"/>
          </a:p>
        </p:txBody>
      </p:sp>
      <p:sp>
        <p:nvSpPr>
          <p:cNvPr id="4" name="Slide Image Placeholder 3"/>
          <p:cNvSpPr>
            <a:spLocks noGrp="1" noRot="1" noChangeAspect="1"/>
          </p:cNvSpPr>
          <p:nvPr>
            <p:ph type="sldImg" idx="2"/>
          </p:nvPr>
        </p:nvSpPr>
        <p:spPr>
          <a:xfrm>
            <a:off x="901700" y="741363"/>
            <a:ext cx="4940300" cy="3705225"/>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4688" y="4692650"/>
            <a:ext cx="5394325" cy="44465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385300"/>
            <a:ext cx="2922588" cy="493713"/>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19525" y="9385300"/>
            <a:ext cx="2922588" cy="493713"/>
          </a:xfrm>
          <a:prstGeom prst="rect">
            <a:avLst/>
          </a:prstGeom>
        </p:spPr>
        <p:txBody>
          <a:bodyPr vert="horz" lIns="91440" tIns="45720" rIns="91440" bIns="45720" rtlCol="0" anchor="b"/>
          <a:lstStyle>
            <a:lvl1pPr algn="r">
              <a:defRPr sz="1200"/>
            </a:lvl1pPr>
          </a:lstStyle>
          <a:p>
            <a:pPr>
              <a:defRPr/>
            </a:pPr>
            <a:fld id="{DA421102-0ADB-4FE1-99E1-9D6AE48AB5ED}" type="slidenum">
              <a:rPr lang="en-GB"/>
              <a:pPr>
                <a:defRPr/>
              </a:pPr>
              <a:t>‹#›</a:t>
            </a:fld>
            <a:endParaRPr lang="en-GB"/>
          </a:p>
        </p:txBody>
      </p:sp>
    </p:spTree>
    <p:extLst>
      <p:ext uri="{BB962C8B-B14F-4D97-AF65-F5344CB8AC3E}">
        <p14:creationId xmlns:p14="http://schemas.microsoft.com/office/powerpoint/2010/main" val="2513147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6232E59-A251-46F6-B610-A5A6FAA9583A}" type="slidenum">
              <a:rPr lang="en-GB" smtClean="0"/>
              <a:pPr eaLnBrk="1" hangingPunct="1"/>
              <a:t>3</a:t>
            </a:fld>
            <a:endParaRPr lang="en-GB" smtClean="0"/>
          </a:p>
        </p:txBody>
      </p:sp>
      <p:sp>
        <p:nvSpPr>
          <p:cNvPr id="1229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mtClean="0"/>
              <a:t> Curved relationship between arterial PCO2(kPa or mm Hg) and alveolar ventilation( litres/min) at three different levels of CO2 production (dashed, continous and dash dot curves) in ml/min.  Changers in CO2 production produce changes in alveolar ventilation such that PCO2 remains within the normal range, between the continous vertical lines at PCO2 4.7 and 6.4 kPa or between 35 and 48 mmHg.  Thus a normal PCO2 implies a normal alveolar ventilation and chemical control of CO2 whatever the CO2 production.  Thus a rise in CO2 production from 200 to 300 ml/min leads to an increase of alveolar ventilation from approximately 4 to 6 litres/min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AD862FA-811D-4D43-96F5-208400086D27}" type="slidenum">
              <a:rPr lang="en-GB" smtClean="0"/>
              <a:pPr eaLnBrk="1" hangingPunct="1"/>
              <a:t>7</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DFD85DE-09FB-4271-9357-5894DA77E8F3}" type="slidenum">
              <a:rPr lang="en-GB"/>
              <a:pPr>
                <a:defRPr/>
              </a:pPr>
              <a:t>‹#›</a:t>
            </a:fld>
            <a:endParaRPr lang="en-GB"/>
          </a:p>
        </p:txBody>
      </p:sp>
    </p:spTree>
    <p:extLst>
      <p:ext uri="{BB962C8B-B14F-4D97-AF65-F5344CB8AC3E}">
        <p14:creationId xmlns:p14="http://schemas.microsoft.com/office/powerpoint/2010/main" val="2420081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07CA75A-9224-43BF-9542-F84C8C8A0F9A}" type="slidenum">
              <a:rPr lang="en-GB"/>
              <a:pPr>
                <a:defRPr/>
              </a:pPr>
              <a:t>‹#›</a:t>
            </a:fld>
            <a:endParaRPr lang="en-GB"/>
          </a:p>
        </p:txBody>
      </p:sp>
    </p:spTree>
    <p:extLst>
      <p:ext uri="{BB962C8B-B14F-4D97-AF65-F5344CB8AC3E}">
        <p14:creationId xmlns:p14="http://schemas.microsoft.com/office/powerpoint/2010/main" val="44785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A77A5F6-6621-4ACA-A198-4FDE36B78759}" type="slidenum">
              <a:rPr lang="en-GB"/>
              <a:pPr>
                <a:defRPr/>
              </a:pPr>
              <a:t>‹#›</a:t>
            </a:fld>
            <a:endParaRPr lang="en-GB"/>
          </a:p>
        </p:txBody>
      </p:sp>
    </p:spTree>
    <p:extLst>
      <p:ext uri="{BB962C8B-B14F-4D97-AF65-F5344CB8AC3E}">
        <p14:creationId xmlns:p14="http://schemas.microsoft.com/office/powerpoint/2010/main" val="132972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C33DA5E-CF5F-45A1-95A2-66D075FABBFA}" type="slidenum">
              <a:rPr lang="en-GB"/>
              <a:pPr>
                <a:defRPr/>
              </a:pPr>
              <a:t>‹#›</a:t>
            </a:fld>
            <a:endParaRPr lang="en-GB"/>
          </a:p>
        </p:txBody>
      </p:sp>
    </p:spTree>
    <p:extLst>
      <p:ext uri="{BB962C8B-B14F-4D97-AF65-F5344CB8AC3E}">
        <p14:creationId xmlns:p14="http://schemas.microsoft.com/office/powerpoint/2010/main" val="602651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8810882-F720-4FBD-9B8C-138302602073}" type="slidenum">
              <a:rPr lang="en-GB"/>
              <a:pPr>
                <a:defRPr/>
              </a:pPr>
              <a:t>‹#›</a:t>
            </a:fld>
            <a:endParaRPr lang="en-GB"/>
          </a:p>
        </p:txBody>
      </p:sp>
    </p:spTree>
    <p:extLst>
      <p:ext uri="{BB962C8B-B14F-4D97-AF65-F5344CB8AC3E}">
        <p14:creationId xmlns:p14="http://schemas.microsoft.com/office/powerpoint/2010/main" val="151404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E4D27B2-7F01-4D21-A645-B33000DE2F34}" type="slidenum">
              <a:rPr lang="en-GB"/>
              <a:pPr>
                <a:defRPr/>
              </a:pPr>
              <a:t>‹#›</a:t>
            </a:fld>
            <a:endParaRPr lang="en-GB"/>
          </a:p>
        </p:txBody>
      </p:sp>
    </p:spTree>
    <p:extLst>
      <p:ext uri="{BB962C8B-B14F-4D97-AF65-F5344CB8AC3E}">
        <p14:creationId xmlns:p14="http://schemas.microsoft.com/office/powerpoint/2010/main" val="221509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2260C4D-8587-46B8-B121-168CF4BE3176}" type="slidenum">
              <a:rPr lang="en-GB"/>
              <a:pPr>
                <a:defRPr/>
              </a:pPr>
              <a:t>‹#›</a:t>
            </a:fld>
            <a:endParaRPr lang="en-GB"/>
          </a:p>
        </p:txBody>
      </p:sp>
    </p:spTree>
    <p:extLst>
      <p:ext uri="{BB962C8B-B14F-4D97-AF65-F5344CB8AC3E}">
        <p14:creationId xmlns:p14="http://schemas.microsoft.com/office/powerpoint/2010/main" val="3180882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2D54922-767F-4214-8259-2B215248C51B}" type="slidenum">
              <a:rPr lang="en-GB"/>
              <a:pPr>
                <a:defRPr/>
              </a:pPr>
              <a:t>‹#›</a:t>
            </a:fld>
            <a:endParaRPr lang="en-GB"/>
          </a:p>
        </p:txBody>
      </p:sp>
    </p:spTree>
    <p:extLst>
      <p:ext uri="{BB962C8B-B14F-4D97-AF65-F5344CB8AC3E}">
        <p14:creationId xmlns:p14="http://schemas.microsoft.com/office/powerpoint/2010/main" val="4013923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6647CEAF-D3CA-4239-8185-0B3157B08F2D}" type="slidenum">
              <a:rPr lang="en-GB"/>
              <a:pPr>
                <a:defRPr/>
              </a:pPr>
              <a:t>‹#›</a:t>
            </a:fld>
            <a:endParaRPr lang="en-GB"/>
          </a:p>
        </p:txBody>
      </p:sp>
    </p:spTree>
    <p:extLst>
      <p:ext uri="{BB962C8B-B14F-4D97-AF65-F5344CB8AC3E}">
        <p14:creationId xmlns:p14="http://schemas.microsoft.com/office/powerpoint/2010/main" val="2696090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D7858B1-AF67-4773-BA6C-3CB95424F6E5}" type="slidenum">
              <a:rPr lang="en-GB"/>
              <a:pPr>
                <a:defRPr/>
              </a:pPr>
              <a:t>‹#›</a:t>
            </a:fld>
            <a:endParaRPr lang="en-GB"/>
          </a:p>
        </p:txBody>
      </p:sp>
    </p:spTree>
    <p:extLst>
      <p:ext uri="{BB962C8B-B14F-4D97-AF65-F5344CB8AC3E}">
        <p14:creationId xmlns:p14="http://schemas.microsoft.com/office/powerpoint/2010/main" val="2116759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76AD847-54A8-405D-AA94-A349B86603E3}" type="slidenum">
              <a:rPr lang="en-GB"/>
              <a:pPr>
                <a:defRPr/>
              </a:pPr>
              <a:t>‹#›</a:t>
            </a:fld>
            <a:endParaRPr lang="en-GB"/>
          </a:p>
        </p:txBody>
      </p:sp>
    </p:spTree>
    <p:extLst>
      <p:ext uri="{BB962C8B-B14F-4D97-AF65-F5344CB8AC3E}">
        <p14:creationId xmlns:p14="http://schemas.microsoft.com/office/powerpoint/2010/main" val="17220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085742E-6BE1-407C-A5D5-44E0734BF94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981075"/>
            <a:ext cx="7772400" cy="2619375"/>
          </a:xfrm>
        </p:spPr>
        <p:txBody>
          <a:bodyPr/>
          <a:lstStyle/>
          <a:p>
            <a:r>
              <a:rPr lang="en-GB" sz="5400" dirty="0" smtClean="0"/>
              <a:t>Arterial blood gases and acid-base balance</a:t>
            </a:r>
            <a:endParaRPr lang="en-GB" sz="5400" dirty="0" smtClean="0"/>
          </a:p>
        </p:txBody>
      </p:sp>
      <p:sp>
        <p:nvSpPr>
          <p:cNvPr id="2051" name="Subtitle 2"/>
          <p:cNvSpPr>
            <a:spLocks noGrp="1"/>
          </p:cNvSpPr>
          <p:nvPr>
            <p:ph type="subTitle" idx="1"/>
          </p:nvPr>
        </p:nvSpPr>
        <p:spPr/>
        <p:txBody>
          <a:bodyPr/>
          <a:lstStyle/>
          <a:p>
            <a:r>
              <a:rPr lang="en-GB" dirty="0" smtClean="0"/>
              <a:t>Professor Stephen </a:t>
            </a:r>
            <a:r>
              <a:rPr lang="en-GB" dirty="0" err="1" smtClean="0"/>
              <a:t>Semple</a:t>
            </a:r>
            <a:endParaRPr lang="en-GB" dirty="0" smtClean="0"/>
          </a:p>
          <a:p>
            <a:r>
              <a:rPr lang="en-GB" sz="2000" dirty="0" smtClean="0"/>
              <a:t>s.semple@imperial.ac.uk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sz="3200" b="1" smtClean="0"/>
              <a:t>Dalton’s Law of Partial Gas Pressures.</a:t>
            </a:r>
          </a:p>
        </p:txBody>
      </p:sp>
      <p:sp>
        <p:nvSpPr>
          <p:cNvPr id="3075" name="Content Placeholder 2"/>
          <p:cNvSpPr>
            <a:spLocks noGrp="1"/>
          </p:cNvSpPr>
          <p:nvPr>
            <p:ph idx="1"/>
          </p:nvPr>
        </p:nvSpPr>
        <p:spPr>
          <a:xfrm>
            <a:off x="323850" y="1484313"/>
            <a:ext cx="8229600" cy="5184775"/>
          </a:xfrm>
        </p:spPr>
        <p:txBody>
          <a:bodyPr/>
          <a:lstStyle/>
          <a:p>
            <a:pPr marL="514350" indent="-514350">
              <a:buFontTx/>
              <a:buNone/>
            </a:pPr>
            <a:r>
              <a:rPr lang="en-GB" smtClean="0"/>
              <a:t>In a gas mixture the pressure exerted by each gas is independent  of the pressures of the other gases. The Partial pressure of a gas is the concentration of the gas times the Barometric Pressure e.g. Po</a:t>
            </a:r>
            <a:r>
              <a:rPr lang="en-GB" baseline="-25000" smtClean="0"/>
              <a:t>2</a:t>
            </a:r>
            <a:r>
              <a:rPr lang="en-GB" smtClean="0"/>
              <a:t>=21% x 100 kPa = 21kPa.</a:t>
            </a:r>
          </a:p>
          <a:p>
            <a:pPr marL="514350" indent="-514350">
              <a:buFontTx/>
              <a:buNone/>
            </a:pPr>
            <a:r>
              <a:rPr lang="en-GB" smtClean="0"/>
              <a:t>When the gas is humidified the partial pressure of water vapour must be subtracted from the barometric pressure e.g. Po</a:t>
            </a:r>
            <a:r>
              <a:rPr lang="en-GB" baseline="-25000" smtClean="0"/>
              <a:t>2</a:t>
            </a:r>
            <a:r>
              <a:rPr lang="en-GB" smtClean="0"/>
              <a:t>=21% x (100 – 6.3)=19.7 kPa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ph type="body" idx="4294967295"/>
          </p:nvPr>
        </p:nvPicPr>
        <p:blipFill>
          <a:blip r:embed="rId3">
            <a:extLst>
              <a:ext uri="{28A0092B-C50C-407E-A947-70E740481C1C}">
                <a14:useLocalDpi xmlns:a14="http://schemas.microsoft.com/office/drawing/2010/main" val="0"/>
              </a:ext>
            </a:extLst>
          </a:blip>
          <a:srcRect/>
          <a:stretch>
            <a:fillRect/>
          </a:stretch>
        </p:blipFill>
        <p:spPr>
          <a:xfrm>
            <a:off x="755650" y="333375"/>
            <a:ext cx="7704138" cy="4464050"/>
          </a:xfrm>
          <a:noFill/>
        </p:spPr>
      </p:pic>
      <p:sp>
        <p:nvSpPr>
          <p:cNvPr id="4099" name="TextBox 2"/>
          <p:cNvSpPr txBox="1">
            <a:spLocks noChangeArrowheads="1"/>
          </p:cNvSpPr>
          <p:nvPr/>
        </p:nvSpPr>
        <p:spPr bwMode="auto">
          <a:xfrm>
            <a:off x="611188" y="5084763"/>
            <a:ext cx="7561262"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a:t>Curved relationship between arterial PCO2(kPa or mm Hg) and alveolar ventilation( litres/min) at three different levels of CO2 production (dashed, continuous and dash dot curves) in ml/min.  Changers in CO2 production produce changes in alveolar ventilation such that PCO2 remains within the normal range, between the continuous vertical lines at PCO2 4.7 and 6.4 kPa or between 35 and 48 mmHg.  Thus a normal PCO2 implies a normal alveolar ventilation and chemical control of CO2 whatever the CO2 production.  Thus a rise in CO2 production from 200 to 300 ml/min leads to an increase of alveolar ventilation from approximately 4 to 6 litres/min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250825" y="96838"/>
            <a:ext cx="8713788" cy="623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1600" b="1"/>
              <a:t>RESPIRATORY FAILURE</a:t>
            </a:r>
          </a:p>
          <a:p>
            <a:pPr algn="ctr"/>
            <a:endParaRPr lang="en-GB" sz="1600"/>
          </a:p>
          <a:p>
            <a:r>
              <a:rPr lang="en-US" sz="1600"/>
              <a:t>The respiratory apparatus in its function as a gas exchange system maintains the gas   tensions of carbon dioxide (Pa, CO</a:t>
            </a:r>
            <a:r>
              <a:rPr lang="en-US" sz="1600" baseline="-20000"/>
              <a:t>2</a:t>
            </a:r>
            <a:r>
              <a:rPr lang="en-US" sz="1600"/>
              <a:t>) and Oxygen (Pa, O</a:t>
            </a:r>
            <a:r>
              <a:rPr lang="en-US" sz="1600" baseline="-20000"/>
              <a:t>2</a:t>
            </a:r>
            <a:r>
              <a:rPr lang="en-US" sz="1600"/>
              <a:t>) within quite narrow limits.  This control of gas tensions is dependent on alveolar ventilation and gas exchange within the lung. If either or both fail respiratory failure is the result. The limits defining failure are an arterial oxygen tension, less than 60 mmHg (8 kPa) and a carbon dioxide tension above 50 mmHg (6.7 kPa), the patient being at rest and breathing air.</a:t>
            </a:r>
            <a:endParaRPr lang="en-GB" sz="1600"/>
          </a:p>
          <a:p>
            <a:endParaRPr lang="en-US" sz="1600" b="1"/>
          </a:p>
          <a:p>
            <a:r>
              <a:rPr lang="en-US" sz="1600" b="1"/>
              <a:t>Classification of Respiratory Failure</a:t>
            </a:r>
            <a:endParaRPr lang="en-GB" sz="1600"/>
          </a:p>
          <a:p>
            <a:r>
              <a:rPr lang="en-US" sz="1600"/>
              <a:t>Respiratory failure can be classified into 3 groups:</a:t>
            </a:r>
            <a:endParaRPr lang="en-GB" sz="1600"/>
          </a:p>
          <a:p>
            <a:endParaRPr lang="en-US" sz="1600" b="1"/>
          </a:p>
          <a:p>
            <a:r>
              <a:rPr lang="en-US" sz="1600" b="1"/>
              <a:t>Type 1 Hypoxaemic failure</a:t>
            </a:r>
            <a:r>
              <a:rPr lang="en-US" sz="1600"/>
              <a:t> in which a low Pa, O</a:t>
            </a:r>
            <a:r>
              <a:rPr lang="en-US" sz="1600" baseline="-20000"/>
              <a:t>2</a:t>
            </a:r>
            <a:r>
              <a:rPr lang="en-US" sz="1600"/>
              <a:t> is associated with a normal (or low) Pa, CO</a:t>
            </a:r>
            <a:r>
              <a:rPr lang="en-US" sz="1600" baseline="-20000"/>
              <a:t>2</a:t>
            </a:r>
            <a:r>
              <a:rPr lang="en-US" sz="1600"/>
              <a:t>.  The disorder of function in this condition is a disturbance of ventilation to perfusion relationships within the lung, whilst overall alveolar ventilation remains normal (point B)  </a:t>
            </a:r>
            <a:endParaRPr lang="en-GB" sz="1600"/>
          </a:p>
          <a:p>
            <a:endParaRPr lang="en-US" sz="1600" b="1"/>
          </a:p>
          <a:p>
            <a:r>
              <a:rPr lang="en-US" sz="1600" b="1"/>
              <a:t>Type 2 Ventilatory failure</a:t>
            </a:r>
            <a:r>
              <a:rPr lang="en-US" sz="1600"/>
              <a:t>  This condition results from alveolar hypoventilation and produces a raised PaCO</a:t>
            </a:r>
            <a:r>
              <a:rPr lang="en-US" sz="1600" baseline="-20000"/>
              <a:t>2</a:t>
            </a:r>
            <a:r>
              <a:rPr lang="en-US" sz="1600"/>
              <a:t> and low Pa, </a:t>
            </a:r>
            <a:r>
              <a:rPr lang="en-US"/>
              <a:t>O</a:t>
            </a:r>
            <a:r>
              <a:rPr lang="en-US" baseline="-20000"/>
              <a:t>2</a:t>
            </a:r>
            <a:r>
              <a:rPr lang="en-US" sz="1600"/>
              <a:t> (point A)</a:t>
            </a:r>
          </a:p>
          <a:p>
            <a:endParaRPr lang="en-GB" sz="1600"/>
          </a:p>
          <a:p>
            <a:r>
              <a:rPr lang="en-US" sz="1600" b="1"/>
              <a:t>Type 3 Combined hypoxaemic and ventilatory failure</a:t>
            </a:r>
            <a:r>
              <a:rPr lang="en-US" sz="1600"/>
              <a:t> in which features of type 1 and 2 are mixed, the defect including both alveolar hypoventilation and a disturbance of ventilation – perfusion relationships within the lung.  This produces a raised Pa, CO</a:t>
            </a:r>
            <a:r>
              <a:rPr lang="en-US" sz="1600" baseline="-20000"/>
              <a:t>2</a:t>
            </a:r>
            <a:r>
              <a:rPr lang="en-US" sz="1600"/>
              <a:t> and low Pa, O</a:t>
            </a:r>
            <a:r>
              <a:rPr lang="en-US" sz="1600" baseline="-20000"/>
              <a:t>2</a:t>
            </a:r>
            <a:r>
              <a:rPr lang="en-US" sz="1600"/>
              <a:t> (point C).</a:t>
            </a:r>
          </a:p>
          <a:p>
            <a:pPr algn="ctr"/>
            <a:endParaRPr lang="en-US" sz="1600"/>
          </a:p>
          <a:p>
            <a:pPr algn="ctr"/>
            <a:endParaRPr lang="en-US" sz="16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539750" y="4508500"/>
            <a:ext cx="8135938" cy="2160588"/>
          </a:xfrm>
        </p:spPr>
        <p:txBody>
          <a:bodyPr/>
          <a:lstStyle/>
          <a:p>
            <a:pPr eaLnBrk="1" hangingPunct="1">
              <a:lnSpc>
                <a:spcPct val="80000"/>
              </a:lnSpc>
              <a:buFontTx/>
              <a:buNone/>
            </a:pPr>
            <a:endParaRPr lang="en-GB" sz="1200" b="1" smtClean="0"/>
          </a:p>
          <a:p>
            <a:pPr eaLnBrk="1" hangingPunct="1">
              <a:lnSpc>
                <a:spcPct val="80000"/>
              </a:lnSpc>
              <a:buFontTx/>
              <a:buNone/>
            </a:pPr>
            <a:r>
              <a:rPr lang="en-GB" sz="1200" b="1" smtClean="0"/>
              <a:t>Figure 3</a:t>
            </a:r>
          </a:p>
          <a:p>
            <a:pPr eaLnBrk="1" hangingPunct="1">
              <a:lnSpc>
                <a:spcPct val="80000"/>
              </a:lnSpc>
              <a:buFontTx/>
              <a:buNone/>
            </a:pPr>
            <a:r>
              <a:rPr lang="en-GB" sz="1200" smtClean="0"/>
              <a:t>The reciprocal relationship between PO2 and PCO2 within the lung, the oblique continuous line defines this </a:t>
            </a:r>
          </a:p>
          <a:p>
            <a:pPr eaLnBrk="1" hangingPunct="1">
              <a:lnSpc>
                <a:spcPct val="80000"/>
              </a:lnSpc>
              <a:buFontTx/>
              <a:buNone/>
            </a:pPr>
            <a:r>
              <a:rPr lang="en-GB" sz="1200" smtClean="0"/>
              <a:t>relationship in a normal ventilated lung. Thus if PCO2 goes up due to alveolar hypoventilation then PO2 goes down </a:t>
            </a:r>
          </a:p>
          <a:p>
            <a:pPr eaLnBrk="1" hangingPunct="1">
              <a:lnSpc>
                <a:spcPct val="80000"/>
              </a:lnSpc>
              <a:buFontTx/>
              <a:buNone/>
            </a:pPr>
            <a:r>
              <a:rPr lang="en-GB" sz="1200" smtClean="0"/>
              <a:t>see Point A (and visa versa for alveolar hyperventilation).  Because the oblique line is linear, addition of the PCO2 and </a:t>
            </a:r>
          </a:p>
          <a:p>
            <a:pPr eaLnBrk="1" hangingPunct="1">
              <a:lnSpc>
                <a:spcPct val="80000"/>
              </a:lnSpc>
              <a:buFontTx/>
              <a:buNone/>
            </a:pPr>
            <a:r>
              <a:rPr lang="en-GB" sz="1200" smtClean="0"/>
              <a:t>PO2 will give the same value at any point on the line (approximately 16 KPa).  This relationship is very useful in </a:t>
            </a:r>
          </a:p>
          <a:p>
            <a:pPr eaLnBrk="1" hangingPunct="1">
              <a:lnSpc>
                <a:spcPct val="80000"/>
              </a:lnSpc>
              <a:buFontTx/>
              <a:buNone/>
            </a:pPr>
            <a:r>
              <a:rPr lang="en-GB" sz="1200" smtClean="0"/>
              <a:t>characterising type 1 from type 2 respiratory failure</a:t>
            </a:r>
            <a:r>
              <a:rPr lang="en-GB" sz="1200" b="1" smtClean="0"/>
              <a:t>.  </a:t>
            </a:r>
          </a:p>
          <a:p>
            <a:pPr eaLnBrk="1" hangingPunct="1">
              <a:lnSpc>
                <a:spcPct val="80000"/>
              </a:lnSpc>
              <a:buFontTx/>
              <a:buNone/>
            </a:pPr>
            <a:endParaRPr lang="en-GB" sz="1200" b="1" smtClean="0"/>
          </a:p>
          <a:p>
            <a:pPr eaLnBrk="1" hangingPunct="1">
              <a:lnSpc>
                <a:spcPct val="80000"/>
              </a:lnSpc>
              <a:buFontTx/>
              <a:buNone/>
            </a:pPr>
            <a:r>
              <a:rPr lang="en-GB" sz="1200" b="1" smtClean="0"/>
              <a:t>Example: A: Type 2 (ventilatory failure).  (PCO2 10KPa, PO2 7.5KPa)</a:t>
            </a:r>
          </a:p>
          <a:p>
            <a:pPr eaLnBrk="1" hangingPunct="1">
              <a:lnSpc>
                <a:spcPct val="80000"/>
              </a:lnSpc>
              <a:buFontTx/>
              <a:buNone/>
            </a:pPr>
            <a:r>
              <a:rPr lang="en-GB" sz="1200" b="1" smtClean="0"/>
              <a:t>Example: B: Type 1 (hypoxaemic failure) (PCO2 3.5 KPa, PO2 8.0 KPa)</a:t>
            </a:r>
          </a:p>
          <a:p>
            <a:pPr eaLnBrk="1" hangingPunct="1">
              <a:lnSpc>
                <a:spcPct val="80000"/>
              </a:lnSpc>
              <a:buFontTx/>
              <a:buNone/>
            </a:pPr>
            <a:r>
              <a:rPr lang="en-GB" sz="1200" b="1" smtClean="0"/>
              <a:t>Example: C:  Combined type 1 and 2 failure (PCO2 7.5KPa, PO2 5.0KPa)</a:t>
            </a:r>
          </a:p>
        </p:txBody>
      </p:sp>
      <p:pic>
        <p:nvPicPr>
          <p:cNvPr id="6147" name="Picture 4" descr="DSC_0002"/>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1187450" y="476250"/>
            <a:ext cx="6842125" cy="4249738"/>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0" y="4652963"/>
            <a:ext cx="9144000" cy="2205037"/>
          </a:xfrm>
        </p:spPr>
        <p:txBody>
          <a:bodyPr/>
          <a:lstStyle/>
          <a:p>
            <a:pPr eaLnBrk="1" hangingPunct="1">
              <a:lnSpc>
                <a:spcPct val="80000"/>
              </a:lnSpc>
              <a:buFontTx/>
              <a:buNone/>
            </a:pPr>
            <a:r>
              <a:rPr lang="en-US" sz="1600" b="1" smtClean="0"/>
              <a:t>	Figure 4</a:t>
            </a:r>
          </a:p>
          <a:p>
            <a:pPr eaLnBrk="1" hangingPunct="1">
              <a:lnSpc>
                <a:spcPct val="80000"/>
              </a:lnSpc>
              <a:buFontTx/>
              <a:buNone/>
            </a:pPr>
            <a:r>
              <a:rPr lang="en-US" sz="1600" b="1" smtClean="0"/>
              <a:t>	CO2 Dissociation Curve. </a:t>
            </a:r>
            <a:endParaRPr lang="en-US" sz="1600" smtClean="0"/>
          </a:p>
          <a:p>
            <a:pPr eaLnBrk="1" hangingPunct="1">
              <a:lnSpc>
                <a:spcPct val="80000"/>
              </a:lnSpc>
              <a:buFontTx/>
              <a:buNone/>
            </a:pPr>
            <a:r>
              <a:rPr lang="en-US" sz="1600" smtClean="0"/>
              <a:t>	N is the PC02 and CO2 content of blood leaving a normal lung with normal VA/Q ratios averaged at 0.8 (see N in fig). In disease of the lung there are low VA/Q areas (H) and normal and high VA/Q areas (L). When blood from these areas mix in the left side of the heart the areas of high VA/Q compensate for the low VA/Q areas and resulting arterial PC02 is slightly raised by within the normal range. This normality is achieved because the CO2 dissociation curve is nearly linear and also because any rise in PC02 stimulates the chemoreceptors leading to an increase of ventilation of the high VA/Q areas.</a:t>
            </a:r>
            <a:endParaRPr lang="en-GB" sz="1600" smtClean="0"/>
          </a:p>
        </p:txBody>
      </p:sp>
      <p:sp>
        <p:nvSpPr>
          <p:cNvPr id="7171" name="Rectangle 5"/>
          <p:cNvSpPr>
            <a:spLocks noGrp="1" noChangeArrowheads="1"/>
          </p:cNvSpPr>
          <p:nvPr>
            <p:ph type="title"/>
          </p:nvPr>
        </p:nvSpPr>
        <p:spPr>
          <a:xfrm>
            <a:off x="1331913" y="274638"/>
            <a:ext cx="7200900" cy="4233862"/>
          </a:xfrm>
        </p:spPr>
        <p:txBody>
          <a:bodyPr/>
          <a:lstStyle/>
          <a:p>
            <a:pPr eaLnBrk="1" hangingPunct="1"/>
            <a:endParaRPr lang="en-US" smtClean="0"/>
          </a:p>
        </p:txBody>
      </p:sp>
      <p:pic>
        <p:nvPicPr>
          <p:cNvPr id="717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6375" y="260350"/>
            <a:ext cx="6192838" cy="425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Line 7"/>
          <p:cNvSpPr>
            <a:spLocks noChangeShapeType="1"/>
          </p:cNvSpPr>
          <p:nvPr/>
        </p:nvSpPr>
        <p:spPr bwMode="auto">
          <a:xfrm flipV="1">
            <a:off x="3851275" y="2133600"/>
            <a:ext cx="0" cy="115887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7174" name="Line 8"/>
          <p:cNvSpPr>
            <a:spLocks noChangeShapeType="1"/>
          </p:cNvSpPr>
          <p:nvPr/>
        </p:nvSpPr>
        <p:spPr bwMode="auto">
          <a:xfrm flipV="1">
            <a:off x="5795963" y="1268413"/>
            <a:ext cx="0" cy="201930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717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7176"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7177" name="Rectangle 11"/>
          <p:cNvSpPr>
            <a:spLocks noChangeArrowheads="1"/>
          </p:cNvSpPr>
          <p:nvPr/>
        </p:nvSpPr>
        <p:spPr bwMode="auto">
          <a:xfrm>
            <a:off x="1476375" y="26701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250825" y="3573463"/>
            <a:ext cx="8642350" cy="3095625"/>
          </a:xfrm>
        </p:spPr>
        <p:txBody>
          <a:bodyPr/>
          <a:lstStyle/>
          <a:p>
            <a:pPr eaLnBrk="1" hangingPunct="1">
              <a:lnSpc>
                <a:spcPct val="80000"/>
              </a:lnSpc>
              <a:buFontTx/>
              <a:buNone/>
            </a:pPr>
            <a:r>
              <a:rPr lang="en-US" sz="1400" b="1" smtClean="0"/>
              <a:t>	Figure 5.</a:t>
            </a:r>
          </a:p>
          <a:p>
            <a:pPr eaLnBrk="1" hangingPunct="1">
              <a:lnSpc>
                <a:spcPct val="80000"/>
              </a:lnSpc>
              <a:buFontTx/>
              <a:buNone/>
            </a:pPr>
            <a:r>
              <a:rPr lang="en-US" sz="1400" b="1" smtClean="0"/>
              <a:t>	</a:t>
            </a:r>
            <a:r>
              <a:rPr lang="en-US" sz="1200" b="1" smtClean="0"/>
              <a:t>This is a hypothetical example to illustrate the effect of ventilation to perfusion inequalities in the lung on arterial O</a:t>
            </a:r>
            <a:r>
              <a:rPr lang="en-US" sz="1200" b="1" baseline="-25000" smtClean="0"/>
              <a:t>2</a:t>
            </a:r>
            <a:r>
              <a:rPr lang="en-US" sz="1200" b="1" smtClean="0"/>
              <a:t> tension and saturation as in hypoxaemic (type 1) respiratory failure.         </a:t>
            </a:r>
            <a:endParaRPr lang="en-US" sz="1200" smtClean="0"/>
          </a:p>
          <a:p>
            <a:pPr eaLnBrk="1" hangingPunct="1">
              <a:lnSpc>
                <a:spcPct val="80000"/>
              </a:lnSpc>
              <a:buFontTx/>
              <a:buNone/>
            </a:pPr>
            <a:r>
              <a:rPr lang="en-US" sz="1400" smtClean="0"/>
              <a:t>	</a:t>
            </a:r>
          </a:p>
          <a:p>
            <a:pPr eaLnBrk="1" hangingPunct="1">
              <a:lnSpc>
                <a:spcPct val="80000"/>
              </a:lnSpc>
            </a:pPr>
            <a:r>
              <a:rPr lang="en-US" sz="1400" smtClean="0"/>
              <a:t>The normal </a:t>
            </a:r>
            <a:r>
              <a:rPr lang="en-US" sz="1600" smtClean="0"/>
              <a:t>VA/Q areas(N) contribute blood to the pulmonary venous system with a normal PO</a:t>
            </a:r>
            <a:r>
              <a:rPr lang="en-US" sz="1600" baseline="-25000" smtClean="0"/>
              <a:t>2 </a:t>
            </a:r>
            <a:r>
              <a:rPr lang="en-US" sz="1600" smtClean="0"/>
              <a:t> (11KPa) and saturation(96%)</a:t>
            </a:r>
          </a:p>
          <a:p>
            <a:pPr eaLnBrk="1" hangingPunct="1">
              <a:lnSpc>
                <a:spcPct val="80000"/>
              </a:lnSpc>
            </a:pPr>
            <a:endParaRPr lang="en-US" sz="1100" baseline="-25000" smtClean="0"/>
          </a:p>
          <a:p>
            <a:pPr eaLnBrk="1" hangingPunct="1">
              <a:lnSpc>
                <a:spcPct val="80000"/>
              </a:lnSpc>
            </a:pPr>
            <a:r>
              <a:rPr lang="en-US" sz="1600" smtClean="0"/>
              <a:t>The low VA/Q(L) areas contribute blood with a PO</a:t>
            </a:r>
            <a:r>
              <a:rPr lang="en-US" sz="1600" baseline="-25000" smtClean="0"/>
              <a:t>2</a:t>
            </a:r>
            <a:r>
              <a:rPr lang="en-US" sz="1600" smtClean="0"/>
              <a:t> of 5KPA and saturation 75%(20% drop from normal).</a:t>
            </a:r>
          </a:p>
          <a:p>
            <a:pPr eaLnBrk="1" hangingPunct="1">
              <a:lnSpc>
                <a:spcPct val="80000"/>
              </a:lnSpc>
            </a:pPr>
            <a:endParaRPr lang="en-US" sz="1100" smtClean="0"/>
          </a:p>
          <a:p>
            <a:pPr eaLnBrk="1" hangingPunct="1">
              <a:lnSpc>
                <a:spcPct val="80000"/>
              </a:lnSpc>
            </a:pPr>
            <a:r>
              <a:rPr lang="en-US" sz="1600" smtClean="0"/>
              <a:t>The high VA/Q(H) areas contribute blood with a PO</a:t>
            </a:r>
            <a:r>
              <a:rPr lang="en-US" sz="1600" baseline="-25000" smtClean="0"/>
              <a:t>2</a:t>
            </a:r>
            <a:r>
              <a:rPr lang="en-US" sz="1600" smtClean="0"/>
              <a:t> of 16KPa and saturation of 100%(rise from normal of only 4% see hatched area)</a:t>
            </a:r>
          </a:p>
        </p:txBody>
      </p:sp>
      <p:pic>
        <p:nvPicPr>
          <p:cNvPr id="8195" name="Picture 4" descr="6321905"/>
          <p:cNvPicPr>
            <a:picLocks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1258888" y="260350"/>
            <a:ext cx="6269037" cy="3141663"/>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750" y="0"/>
            <a:ext cx="8280400" cy="1125538"/>
          </a:xfrm>
        </p:spPr>
        <p:txBody>
          <a:bodyPr/>
          <a:lstStyle/>
          <a:p>
            <a:r>
              <a:rPr lang="en-US" sz="2400" smtClean="0"/>
              <a:t>Fig 5 (contd)</a:t>
            </a:r>
            <a:br>
              <a:rPr lang="en-US" sz="2400" smtClean="0"/>
            </a:br>
            <a:endParaRPr lang="en-US" sz="2400" smtClean="0"/>
          </a:p>
        </p:txBody>
      </p:sp>
      <p:sp>
        <p:nvSpPr>
          <p:cNvPr id="9219" name="Content Placeholder 2"/>
          <p:cNvSpPr>
            <a:spLocks noGrp="1"/>
          </p:cNvSpPr>
          <p:nvPr>
            <p:ph idx="1"/>
          </p:nvPr>
        </p:nvSpPr>
        <p:spPr>
          <a:xfrm>
            <a:off x="457200" y="1196975"/>
            <a:ext cx="8229600" cy="4929188"/>
          </a:xfrm>
        </p:spPr>
        <p:txBody>
          <a:bodyPr/>
          <a:lstStyle/>
          <a:p>
            <a:r>
              <a:rPr lang="en-US" sz="1800" smtClean="0"/>
              <a:t>The blood from the three regions of the lung with different VA/Qs mix in the pulmonary venous system and the left side of the heart. The resulting PaO</a:t>
            </a:r>
            <a:r>
              <a:rPr lang="en-US" sz="1800" baseline="-25000" smtClean="0"/>
              <a:t>2</a:t>
            </a:r>
            <a:r>
              <a:rPr lang="en-US" sz="1800" smtClean="0"/>
              <a:t>(F) is 7.5KPa with an O</a:t>
            </a:r>
            <a:r>
              <a:rPr lang="en-US" sz="1800" baseline="-25000" smtClean="0"/>
              <a:t>2</a:t>
            </a:r>
            <a:r>
              <a:rPr lang="en-US" sz="1800" smtClean="0"/>
              <a:t> saturation of 75%</a:t>
            </a:r>
          </a:p>
          <a:p>
            <a:pPr>
              <a:buFontTx/>
              <a:buNone/>
            </a:pPr>
            <a:endParaRPr lang="en-US" sz="1200" smtClean="0"/>
          </a:p>
          <a:p>
            <a:r>
              <a:rPr lang="en-US" sz="1800" smtClean="0"/>
              <a:t>Thus the areas of high VA/Q do not compensate for the low VA/Q areas due to the sigmoid shape of the oxygen dissociation curve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250825" y="3789363"/>
            <a:ext cx="8642350" cy="3068637"/>
          </a:xfrm>
        </p:spPr>
        <p:txBody>
          <a:bodyPr/>
          <a:lstStyle/>
          <a:p>
            <a:pPr eaLnBrk="1" hangingPunct="1">
              <a:lnSpc>
                <a:spcPct val="80000"/>
              </a:lnSpc>
              <a:buFontTx/>
              <a:buNone/>
            </a:pPr>
            <a:r>
              <a:rPr lang="en-US" sz="1400" b="1" smtClean="0"/>
              <a:t>	Figure 5.</a:t>
            </a:r>
          </a:p>
          <a:p>
            <a:pPr eaLnBrk="1" hangingPunct="1">
              <a:lnSpc>
                <a:spcPct val="80000"/>
              </a:lnSpc>
              <a:buFontTx/>
              <a:buNone/>
            </a:pPr>
            <a:r>
              <a:rPr lang="en-US" sz="1400" b="1" smtClean="0"/>
              <a:t>	This is a hypothetical example to illustrate the effect of ventilation to perfusion inequalities in the lung on arterial O2 tension and saturation.  </a:t>
            </a:r>
            <a:endParaRPr lang="en-US" sz="1400" smtClean="0"/>
          </a:p>
          <a:p>
            <a:pPr eaLnBrk="1" hangingPunct="1">
              <a:lnSpc>
                <a:spcPct val="80000"/>
              </a:lnSpc>
              <a:buFontTx/>
              <a:buNone/>
            </a:pPr>
            <a:r>
              <a:rPr lang="en-US" sz="1400" smtClean="0"/>
              <a:t>	If two aliquots of blood of equal volume are equilibrated with the same gas with Po2 of 80 mmHg (10.7 kPa) then each aliquot will have an oxygen saturation of 95%. If the two aliquots are mixed anaerobically then the tension and saturation of the mixture will, of course, be 80 mmHg (10.7 kPa) and 95% (point N).  Now take the two equal volumes of blood again and equilibrate one with a gas of Po2of 40 mmHg (5.3 kPa) and the other with a Po2 of 120 mmHg (16 kPa); the mean tension is still 80 mmHg (10.7 kPa) and one would expect, if the O2 dissociation curve was linear, that when the two bloods were mixed the resulting tension and saturation would be 80 mmHg (10.7 kPa) and 95%.  But an increase of Po2 of 40 mmHG (5.3kPa) only raises the saturation by 4% from 95% to 99% (point H), whilst the decrease of 40 mmHg (5.3 kPa) lowers the saturation by 20% to 75% (point L). When the two equal volumes of blood are mixed anaerobically then the O2 tension and saturation of the mixture are 53 mmHg (7.1 kPa) and 86.5% respectively (point F).  This is because the increase in oxygen saturation, and, </a:t>
            </a:r>
            <a:r>
              <a:rPr lang="en-US" sz="1400" i="1" smtClean="0"/>
              <a:t>therefore, oxygen content</a:t>
            </a:r>
            <a:r>
              <a:rPr lang="en-US" sz="1400" smtClean="0"/>
              <a:t> (ml of O2 per 100ml of blood) of sample H is less than the fall in O2 content of sample L.</a:t>
            </a:r>
            <a:endParaRPr lang="en-GB" sz="1400" smtClean="0"/>
          </a:p>
        </p:txBody>
      </p:sp>
      <p:pic>
        <p:nvPicPr>
          <p:cNvPr id="10243" name="Picture 4" descr="6321905"/>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900113" y="0"/>
            <a:ext cx="6985000" cy="3716338"/>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951</TotalTime>
  <Words>783</Words>
  <Application>Microsoft Office PowerPoint</Application>
  <PresentationFormat>On-screen Show (4:3)</PresentationFormat>
  <Paragraphs>51</Paragraphs>
  <Slides>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Arterial blood gases and acid-base balance</vt:lpstr>
      <vt:lpstr>Dalton’s Law of Partial Gas Pressures.</vt:lpstr>
      <vt:lpstr>PowerPoint Presentation</vt:lpstr>
      <vt:lpstr>PowerPoint Presentation</vt:lpstr>
      <vt:lpstr>PowerPoint Presentation</vt:lpstr>
      <vt:lpstr>PowerPoint Presentation</vt:lpstr>
      <vt:lpstr>PowerPoint Presentation</vt:lpstr>
      <vt:lpstr>Fig 5 (contd) </vt:lpstr>
      <vt:lpstr>PowerPoint Presentation</vt:lpstr>
    </vt:vector>
  </TitlesOfParts>
  <Company>Imperial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14 Blood Gases in Health and Disease Professor Stephen Semple (s.semple@imperial.ac.uk)</dc:title>
  <dc:creator>tuhl</dc:creator>
  <cp:lastModifiedBy>Shiel, Nuala</cp:lastModifiedBy>
  <cp:revision>106</cp:revision>
  <dcterms:created xsi:type="dcterms:W3CDTF">2008-01-21T17:27:40Z</dcterms:created>
  <dcterms:modified xsi:type="dcterms:W3CDTF">2012-11-09T13:41:02Z</dcterms:modified>
</cp:coreProperties>
</file>