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49"/>
  </p:notesMasterIdLst>
  <p:handoutMasterIdLst>
    <p:handoutMasterId r:id="rId50"/>
  </p:handoutMasterIdLst>
  <p:sldIdLst>
    <p:sldId id="330" r:id="rId2"/>
    <p:sldId id="349" r:id="rId3"/>
    <p:sldId id="261" r:id="rId4"/>
    <p:sldId id="264" r:id="rId5"/>
    <p:sldId id="266" r:id="rId6"/>
    <p:sldId id="353" r:id="rId7"/>
    <p:sldId id="364" r:id="rId8"/>
    <p:sldId id="262" r:id="rId9"/>
    <p:sldId id="365" r:id="rId10"/>
    <p:sldId id="278" r:id="rId11"/>
    <p:sldId id="370" r:id="rId12"/>
    <p:sldId id="317" r:id="rId13"/>
    <p:sldId id="405" r:id="rId14"/>
    <p:sldId id="371" r:id="rId15"/>
    <p:sldId id="367" r:id="rId16"/>
    <p:sldId id="368" r:id="rId17"/>
    <p:sldId id="369" r:id="rId18"/>
    <p:sldId id="401" r:id="rId19"/>
    <p:sldId id="313" r:id="rId20"/>
    <p:sldId id="283" r:id="rId21"/>
    <p:sldId id="341" r:id="rId22"/>
    <p:sldId id="310" r:id="rId23"/>
    <p:sldId id="347" r:id="rId24"/>
    <p:sldId id="292" r:id="rId25"/>
    <p:sldId id="332" r:id="rId26"/>
    <p:sldId id="296" r:id="rId27"/>
    <p:sldId id="301" r:id="rId28"/>
    <p:sldId id="402" r:id="rId29"/>
    <p:sldId id="406" r:id="rId30"/>
    <p:sldId id="383" r:id="rId31"/>
    <p:sldId id="384" r:id="rId32"/>
    <p:sldId id="382" r:id="rId33"/>
    <p:sldId id="385" r:id="rId34"/>
    <p:sldId id="386" r:id="rId35"/>
    <p:sldId id="387" r:id="rId36"/>
    <p:sldId id="388" r:id="rId37"/>
    <p:sldId id="407" r:id="rId38"/>
    <p:sldId id="408" r:id="rId39"/>
    <p:sldId id="392" r:id="rId40"/>
    <p:sldId id="394" r:id="rId41"/>
    <p:sldId id="395" r:id="rId42"/>
    <p:sldId id="396" r:id="rId43"/>
    <p:sldId id="397" r:id="rId44"/>
    <p:sldId id="409" r:id="rId45"/>
    <p:sldId id="410" r:id="rId46"/>
    <p:sldId id="411" r:id="rId47"/>
    <p:sldId id="400" r:id="rId48"/>
  </p:sldIdLst>
  <p:sldSz cx="9144000" cy="6858000" type="screen4x3"/>
  <p:notesSz cx="6669088" cy="9926638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rgbClr val="FF00FF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FF00FF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FF00FF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FF00FF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FF00FF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00FF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00FF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00FF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00FF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C00CC"/>
    <a:srgbClr val="CC00F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8" autoAdjust="0"/>
    <p:restoredTop sz="90929"/>
  </p:normalViewPr>
  <p:slideViewPr>
    <p:cSldViewPr snapToGrid="0">
      <p:cViewPr>
        <p:scale>
          <a:sx n="50" d="100"/>
          <a:sy n="50" d="100"/>
        </p:scale>
        <p:origin x="-798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48088" y="0"/>
            <a:ext cx="2922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47238"/>
            <a:ext cx="2922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48088" y="9647238"/>
            <a:ext cx="29225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D4CC7423-C78F-410E-8D88-59A05A8EE2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528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71D2AE-AA8C-4186-A305-CB9B3149C2D7}" type="datetimeFigureOut">
              <a:rPr lang="en-GB"/>
              <a:pPr>
                <a:defRPr/>
              </a:pPr>
              <a:t>20/11/2012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E2C1539-2A83-4DC3-A1DE-2B779EF06E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4134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fld id="{C630EB6A-918E-4EDB-8746-65CA658A0E20}" type="slidenum">
              <a:rPr lang="en-GB" sz="1200" smtClean="0"/>
              <a:pPr/>
              <a:t>7</a:t>
            </a:fld>
            <a:endParaRPr lang="en-GB" sz="120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ED14084-0674-455E-8799-1B19A72E6A20}" type="slidenum">
              <a:rPr lang="en-GB" smtClean="0"/>
              <a:pPr eaLnBrk="1" hangingPunct="1"/>
              <a:t>32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The process of sleep affects many aspects of respiratory control</a:t>
            </a:r>
          </a:p>
          <a:p>
            <a:pPr eaLnBrk="1" hangingPunct="1"/>
            <a:r>
              <a:rPr lang="en-GB" smtClean="0"/>
              <a:t>Resp muscles – upper airway and pump muscles</a:t>
            </a:r>
          </a:p>
          <a:p>
            <a:pPr eaLnBrk="1" hangingPunct="1"/>
            <a:r>
              <a:rPr lang="en-GB" smtClean="0"/>
              <a:t>Direct influence on respiratory control centres</a:t>
            </a:r>
          </a:p>
          <a:p>
            <a:pPr eaLnBrk="1" hangingPunct="1"/>
            <a:r>
              <a:rPr lang="en-GB" smtClean="0"/>
              <a:t>Also influences blood gases and chemosensitivity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C61E9F9-3CBB-4C7E-8F17-082974D30DDE}" type="slidenum">
              <a:rPr lang="en-GB" smtClean="0"/>
              <a:pPr eaLnBrk="1" hangingPunct="1"/>
              <a:t>33</a:t>
            </a:fld>
            <a:endParaRPr lang="en-GB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54F6BD7-75F6-4FF0-A084-64EB7318D976}" type="slidenum">
              <a:rPr lang="en-GB" smtClean="0"/>
              <a:pPr eaLnBrk="1" hangingPunct="1"/>
              <a:t>34</a:t>
            </a:fld>
            <a:endParaRPr lang="en-GB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B2A7BD8-D0B4-42FB-88E8-DF03E0413C77}" type="slidenum">
              <a:rPr lang="en-GB" smtClean="0"/>
              <a:pPr eaLnBrk="1" hangingPunct="1"/>
              <a:t>35</a:t>
            </a:fld>
            <a:endParaRPr lang="en-GB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F4F29B2-35F9-4666-831D-65E56D98E450}" type="slidenum">
              <a:rPr lang="en-GB" smtClean="0"/>
              <a:pPr eaLnBrk="1" hangingPunct="1"/>
              <a:t>36</a:t>
            </a:fld>
            <a:endParaRPr lang="en-GB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 txBox="1">
            <a:spLocks noGrp="1" noChangeArrowheads="1"/>
          </p:cNvSpPr>
          <p:nvPr/>
        </p:nvSpPr>
        <p:spPr bwMode="auto">
          <a:xfrm>
            <a:off x="3885671" y="8685809"/>
            <a:ext cx="2973302" cy="45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155" tIns="44077" rIns="88155" bIns="44077" anchor="b"/>
          <a:lstStyle/>
          <a:p>
            <a:pPr algn="r" defTabSz="881063" eaLnBrk="0" hangingPunct="0"/>
            <a:fld id="{828A2B51-800E-4929-B2CB-EAFE5DC2254C}" type="slidenum">
              <a:rPr lang="en-GB" sz="1100">
                <a:latin typeface="Times New Roman" pitchFamily="18" charset="0"/>
              </a:rPr>
              <a:pPr algn="r" defTabSz="881063" eaLnBrk="0" hangingPunct="0"/>
              <a:t>37</a:t>
            </a:fld>
            <a:endParaRPr lang="en-GB" sz="1100">
              <a:latin typeface="Times New Roman" pitchFamily="18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457" y="4344628"/>
            <a:ext cx="5028060" cy="4113695"/>
          </a:xfrm>
          <a:noFill/>
          <a:ln/>
        </p:spPr>
        <p:txBody>
          <a:bodyPr lIns="88155" tIns="44077" rIns="88155" bIns="4407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ED14084-0674-455E-8799-1B19A72E6A20}" type="slidenum">
              <a:rPr lang="en-GB" smtClean="0"/>
              <a:pPr eaLnBrk="1" hangingPunct="1"/>
              <a:t>38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The process of sleep affects many aspects of respiratory control</a:t>
            </a:r>
          </a:p>
          <a:p>
            <a:pPr eaLnBrk="1" hangingPunct="1"/>
            <a:r>
              <a:rPr lang="en-GB" smtClean="0"/>
              <a:t>Resp muscles – upper airway and pump muscles</a:t>
            </a:r>
          </a:p>
          <a:p>
            <a:pPr eaLnBrk="1" hangingPunct="1"/>
            <a:r>
              <a:rPr lang="en-GB" smtClean="0"/>
              <a:t>Direct influence on respiratory control centres</a:t>
            </a:r>
          </a:p>
          <a:p>
            <a:pPr eaLnBrk="1" hangingPunct="1"/>
            <a:r>
              <a:rPr lang="en-GB" smtClean="0"/>
              <a:t>Also influences blood gases and chemosensitivity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CE96457-889B-42DF-8ADC-B051E651A8D7}" type="slidenum">
              <a:rPr lang="en-GB" smtClean="0"/>
              <a:pPr eaLnBrk="1" hangingPunct="1"/>
              <a:t>39</a:t>
            </a:fld>
            <a:endParaRPr lang="en-GB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D5C155-4375-4B11-AD08-CD55D02B90E4}" type="slidenum">
              <a:rPr lang="en-GB" smtClean="0"/>
              <a:pPr eaLnBrk="1" hangingPunct="1"/>
              <a:t>40</a:t>
            </a:fld>
            <a:endParaRPr lang="en-GB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046571-EF71-4FA7-9FD1-8AD32AFEA6D1}" type="slidenum">
              <a:rPr lang="en-GB" smtClean="0"/>
              <a:pPr eaLnBrk="1" hangingPunct="1"/>
              <a:t>41</a:t>
            </a:fld>
            <a:endParaRPr lang="en-GB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fld id="{82D030E7-6D08-45E7-9D2F-842D21831DEB}" type="slidenum">
              <a:rPr lang="en-GB" sz="1200" smtClean="0"/>
              <a:pPr/>
              <a:t>9</a:t>
            </a:fld>
            <a:endParaRPr lang="en-GB" sz="120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3821275-8813-49DC-A0F7-78670903F898}" type="slidenum">
              <a:rPr lang="en-GB" smtClean="0"/>
              <a:pPr eaLnBrk="1" hangingPunct="1"/>
              <a:t>42</a:t>
            </a:fld>
            <a:endParaRPr lang="en-GB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3B08A14-70B0-4FE4-840E-3721C4755817}" type="slidenum">
              <a:rPr lang="en-GB" smtClean="0"/>
              <a:pPr eaLnBrk="1" hangingPunct="1"/>
              <a:t>43</a:t>
            </a:fld>
            <a:endParaRPr lang="en-GB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1C7A163-63AB-417F-93CF-24D8E733E947}" type="slidenum">
              <a:rPr lang="en-GB" smtClean="0"/>
              <a:pPr eaLnBrk="1" hangingPunct="1"/>
              <a:t>47</a:t>
            </a:fld>
            <a:endParaRPr lang="en-GB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fld id="{EA2E3754-DF87-4E52-BFE7-DB0EE703B784}" type="slidenum">
              <a:rPr lang="en-GB" sz="1200" smtClean="0"/>
              <a:pPr/>
              <a:t>11</a:t>
            </a:fld>
            <a:endParaRPr lang="en-GB" sz="12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 txBox="1">
            <a:spLocks noGrp="1" noChangeArrowheads="1"/>
          </p:cNvSpPr>
          <p:nvPr/>
        </p:nvSpPr>
        <p:spPr bwMode="auto">
          <a:xfrm>
            <a:off x="3885671" y="8685809"/>
            <a:ext cx="2973302" cy="45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155" tIns="44077" rIns="88155" bIns="44077" anchor="b"/>
          <a:lstStyle/>
          <a:p>
            <a:pPr algn="r" defTabSz="881063" eaLnBrk="0" hangingPunct="0"/>
            <a:fld id="{828A2B51-800E-4929-B2CB-EAFE5DC2254C}" type="slidenum">
              <a:rPr lang="en-GB" sz="1100">
                <a:latin typeface="Times New Roman" pitchFamily="18" charset="0"/>
              </a:rPr>
              <a:pPr algn="r" defTabSz="881063" eaLnBrk="0" hangingPunct="0"/>
              <a:t>13</a:t>
            </a:fld>
            <a:endParaRPr lang="en-GB" sz="1100">
              <a:latin typeface="Times New Roman" pitchFamily="18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457" y="4344628"/>
            <a:ext cx="5028060" cy="4113695"/>
          </a:xfrm>
          <a:noFill/>
          <a:ln/>
        </p:spPr>
        <p:txBody>
          <a:bodyPr lIns="88155" tIns="44077" rIns="88155" bIns="4407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fld id="{56B0EFF2-F77D-4619-91E9-525459649095}" type="slidenum">
              <a:rPr lang="en-GB" sz="1200" smtClean="0"/>
              <a:pPr/>
              <a:t>14</a:t>
            </a:fld>
            <a:endParaRPr lang="en-GB" sz="1200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fld id="{626B168B-1EA0-47A7-B899-57D7F6EB3839}" type="slidenum">
              <a:rPr lang="en-GB" sz="1200" smtClean="0"/>
              <a:pPr/>
              <a:t>15</a:t>
            </a:fld>
            <a:endParaRPr lang="en-GB" sz="120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fld id="{C630EB6A-918E-4EDB-8746-65CA658A0E20}" type="slidenum">
              <a:rPr lang="en-GB" sz="1200" smtClean="0"/>
              <a:pPr/>
              <a:t>29</a:t>
            </a:fld>
            <a:endParaRPr lang="en-GB" sz="120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AC4CAE5-4916-4791-92FA-A8B1BA631C9C}" type="slidenum">
              <a:rPr lang="en-GB" smtClean="0"/>
              <a:pPr eaLnBrk="1" hangingPunct="1"/>
              <a:t>30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53B1042-4D05-411B-A201-62418C0E28E8}" type="slidenum">
              <a:rPr lang="en-GB" smtClean="0"/>
              <a:pPr eaLnBrk="1" hangingPunct="1"/>
              <a:t>31</a:t>
            </a:fld>
            <a:endParaRPr lang="en-GB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6F604-15E9-47C3-B6F7-454088EBB2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763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76699-8FFB-400D-B50C-A0F32B8B52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815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B8118-FAE2-4711-B5B7-811DDEB275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28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GB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91C47-E773-4E35-94E7-701FF24E1E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194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GB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75D26-933B-48A9-8729-A28203C826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40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C7D09-AC4B-4899-9914-241B123F57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889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912CB-7F5B-4E33-88EC-F0357B9074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66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C2FF2-5E32-4542-8DB8-9DF05E34AA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200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0AC4D-A36D-410D-91E2-0FD01A19AE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56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4CA0E-656A-4FB6-BEA5-9EA9E60F44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82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DA8C1-4B32-45FE-83EB-019AFCC2B6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88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FE246-C748-4887-9F75-5F2AB41CCC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386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D3F7B-3AA7-4F90-93E4-403FDF6D9D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92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FAEA86-ED40-41BA-94CF-521387A359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hyperlink" Target="http://ajrccm.atsjournals.org/content/168/1/10/F12.large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jrccm.atsjournals.org/content/168/1/10/F12.large.jpg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png"/><Relationship Id="rId4" Type="http://schemas.openxmlformats.org/officeDocument/2006/relationships/image" Target="../media/image1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png"/><Relationship Id="rId4" Type="http://schemas.openxmlformats.org/officeDocument/2006/relationships/image" Target="../media/image1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png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.png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.png"/><Relationship Id="rId4" Type="http://schemas.openxmlformats.org/officeDocument/2006/relationships/image" Target="../media/image23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Teaching\West%20Country\2003A157-Morrell%20_01.mpg" TargetMode="Externa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Teaching\West%20Country\2003A157-Morrell%20_03.mpg" TargetMode="Externa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4540" y="1711325"/>
            <a:ext cx="4994910" cy="3305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186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5400" dirty="0" smtClean="0">
                <a:latin typeface="Arial" pitchFamily="34" charset="0"/>
                <a:cs typeface="Arial" pitchFamily="34" charset="0"/>
              </a:rPr>
              <a:t>Regulation of breathing</a:t>
            </a:r>
            <a:br>
              <a:rPr lang="en-GB" sz="5400" dirty="0" smtClean="0">
                <a:latin typeface="Arial" pitchFamily="34" charset="0"/>
                <a:cs typeface="Arial" pitchFamily="34" charset="0"/>
              </a:rPr>
            </a:br>
            <a:endParaRPr lang="en-GB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233806" y="5017135"/>
            <a:ext cx="468750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Professor Mary </a:t>
            </a:r>
            <a:r>
              <a:rPr lang="en-GB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J </a:t>
            </a:r>
            <a:r>
              <a:rPr lang="en-GB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Morrell</a:t>
            </a:r>
          </a:p>
          <a:p>
            <a:pPr>
              <a:defRPr/>
            </a:pPr>
            <a:r>
              <a:rPr lang="en-GB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National Heart and Lung Institute</a:t>
            </a:r>
          </a:p>
          <a:p>
            <a:pPr>
              <a:defRPr/>
            </a:pPr>
            <a:r>
              <a:rPr lang="en-GB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Royal Brompton Hospital</a:t>
            </a:r>
          </a:p>
          <a:p>
            <a:pPr>
              <a:defRPr/>
            </a:pPr>
            <a:r>
              <a:rPr lang="en-GB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(m.morrell@imperial.ac.uk)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198688" y="1745615"/>
            <a:ext cx="4702175" cy="3235960"/>
            <a:chOff x="2198688" y="1711325"/>
            <a:chExt cx="4702175" cy="3235960"/>
          </a:xfrm>
        </p:grpSpPr>
        <p:pic>
          <p:nvPicPr>
            <p:cNvPr id="14340" name="Picture 4" descr="belg1047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625" y="1753235"/>
              <a:ext cx="4691063" cy="319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1" name="Picture 5" descr="imag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025" y="1731963"/>
              <a:ext cx="1611313" cy="120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2" name="Picture 7" descr="imag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1711325"/>
              <a:ext cx="1470025" cy="128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3" name="Picture 9" descr="imag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3863" y="1725613"/>
              <a:ext cx="846137" cy="163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198688" y="1730375"/>
              <a:ext cx="762000" cy="157003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>
                  <a:latin typeface="+mj-lt"/>
                </a:rPr>
                <a:t>Last gasp</a:t>
              </a:r>
            </a:p>
            <a:p>
              <a:pPr>
                <a:defRPr/>
              </a:pPr>
              <a:endParaRPr lang="en-GB" dirty="0">
                <a:latin typeface="+mj-lt"/>
              </a:endParaRPr>
            </a:p>
            <a:p>
              <a:pPr>
                <a:defRPr/>
              </a:pPr>
              <a:endParaRPr lang="en-GB" dirty="0"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78250" y="2906713"/>
              <a:ext cx="3122613" cy="46196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latin typeface="+mj-lt"/>
                </a:rPr>
                <a:t>A breath of fresh air      </a:t>
              </a:r>
            </a:p>
          </p:txBody>
        </p:sp>
        <p:sp>
          <p:nvSpPr>
            <p:cNvPr id="18442" name="TextBox 12"/>
            <p:cNvSpPr txBox="1">
              <a:spLocks noChangeArrowheads="1"/>
            </p:cNvSpPr>
            <p:nvPr/>
          </p:nvSpPr>
          <p:spPr bwMode="auto">
            <a:xfrm>
              <a:off x="5375275" y="4452938"/>
              <a:ext cx="1517650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>
                  <a:latin typeface="+mj-lt"/>
                </a:rPr>
                <a:t>Inspiration</a:t>
              </a:r>
            </a:p>
          </p:txBody>
        </p:sp>
        <p:pic>
          <p:nvPicPr>
            <p:cNvPr id="14347" name="Picture 6" descr="sp30a_b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625" y="3009900"/>
              <a:ext cx="1117600" cy="192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Oval 7"/>
          <p:cNvSpPr>
            <a:spLocks noChangeArrowheads="1"/>
          </p:cNvSpPr>
          <p:nvPr/>
        </p:nvSpPr>
        <p:spPr bwMode="auto">
          <a:xfrm>
            <a:off x="1543050" y="1771650"/>
            <a:ext cx="2317750" cy="16891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en-GB" sz="1200">
              <a:solidFill>
                <a:schemeClr val="bg2"/>
              </a:solidFill>
              <a:latin typeface="+mj-lt"/>
            </a:endParaRPr>
          </a:p>
          <a:p>
            <a:pPr>
              <a:defRPr/>
            </a:pPr>
            <a:r>
              <a:rPr lang="en-GB">
                <a:solidFill>
                  <a:schemeClr val="bg2"/>
                </a:solidFill>
                <a:latin typeface="+mj-lt"/>
              </a:rPr>
              <a:t>Inspiratory</a:t>
            </a:r>
          </a:p>
          <a:p>
            <a:pPr>
              <a:defRPr/>
            </a:pPr>
            <a:r>
              <a:rPr lang="en-GB">
                <a:solidFill>
                  <a:schemeClr val="bg2"/>
                </a:solidFill>
                <a:latin typeface="+mj-lt"/>
              </a:rPr>
              <a:t>Neurones</a:t>
            </a:r>
          </a:p>
          <a:p>
            <a:pPr>
              <a:defRPr/>
            </a:pPr>
            <a:endParaRPr lang="en-GB" sz="12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6628" name="Oval 8"/>
          <p:cNvSpPr>
            <a:spLocks noChangeArrowheads="1"/>
          </p:cNvSpPr>
          <p:nvPr/>
        </p:nvSpPr>
        <p:spPr bwMode="auto">
          <a:xfrm>
            <a:off x="5287963" y="1739900"/>
            <a:ext cx="2478087" cy="16891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>
                <a:solidFill>
                  <a:schemeClr val="bg2"/>
                </a:solidFill>
                <a:latin typeface="+mj-lt"/>
              </a:rPr>
              <a:t>Late -inspiratory</a:t>
            </a:r>
          </a:p>
          <a:p>
            <a:pPr>
              <a:defRPr/>
            </a:pPr>
            <a:r>
              <a:rPr lang="en-GB">
                <a:solidFill>
                  <a:schemeClr val="bg2"/>
                </a:solidFill>
                <a:latin typeface="+mj-lt"/>
              </a:rPr>
              <a:t>neurones</a:t>
            </a:r>
          </a:p>
        </p:txBody>
      </p:sp>
      <p:sp>
        <p:nvSpPr>
          <p:cNvPr id="26629" name="Oval 9"/>
          <p:cNvSpPr>
            <a:spLocks noChangeArrowheads="1"/>
          </p:cNvSpPr>
          <p:nvPr/>
        </p:nvSpPr>
        <p:spPr bwMode="auto">
          <a:xfrm>
            <a:off x="3365500" y="4092575"/>
            <a:ext cx="2411413" cy="16891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en-GB" sz="1200">
              <a:solidFill>
                <a:schemeClr val="bg2"/>
              </a:solidFill>
              <a:latin typeface="+mj-lt"/>
            </a:endParaRPr>
          </a:p>
          <a:p>
            <a:pPr>
              <a:defRPr/>
            </a:pPr>
            <a:r>
              <a:rPr lang="en-GB">
                <a:solidFill>
                  <a:schemeClr val="bg2"/>
                </a:solidFill>
                <a:latin typeface="+mj-lt"/>
              </a:rPr>
              <a:t>Expiratory</a:t>
            </a:r>
          </a:p>
          <a:p>
            <a:pPr>
              <a:defRPr/>
            </a:pPr>
            <a:r>
              <a:rPr lang="en-GB">
                <a:solidFill>
                  <a:schemeClr val="bg2"/>
                </a:solidFill>
                <a:latin typeface="+mj-lt"/>
              </a:rPr>
              <a:t>neurones</a:t>
            </a:r>
            <a:endParaRPr lang="en-GB" sz="1200">
              <a:solidFill>
                <a:schemeClr val="bg2"/>
              </a:solidFill>
              <a:latin typeface="+mj-lt"/>
            </a:endParaRPr>
          </a:p>
          <a:p>
            <a:pPr>
              <a:defRPr/>
            </a:pPr>
            <a:endParaRPr lang="en-GB" sz="1200">
              <a:solidFill>
                <a:schemeClr val="bg2"/>
              </a:solidFill>
              <a:latin typeface="+mj-lt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892425" y="2117725"/>
            <a:ext cx="3467100" cy="2119313"/>
            <a:chOff x="1822" y="1582"/>
            <a:chExt cx="2184" cy="1335"/>
          </a:xfrm>
        </p:grpSpPr>
        <p:sp>
          <p:nvSpPr>
            <p:cNvPr id="26635" name="AutoShape 10"/>
            <p:cNvSpPr>
              <a:spLocks noChangeArrowheads="1"/>
            </p:cNvSpPr>
            <p:nvPr/>
          </p:nvSpPr>
          <p:spPr bwMode="auto">
            <a:xfrm>
              <a:off x="2654" y="1582"/>
              <a:ext cx="452" cy="578"/>
            </a:xfrm>
            <a:prstGeom prst="leftRightArrow">
              <a:avLst>
                <a:gd name="adj1" fmla="val 50000"/>
                <a:gd name="adj2" fmla="val 28250"/>
              </a:avLst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636" name="AutoShape 11"/>
            <p:cNvSpPr>
              <a:spLocks noChangeArrowheads="1"/>
            </p:cNvSpPr>
            <p:nvPr/>
          </p:nvSpPr>
          <p:spPr bwMode="auto">
            <a:xfrm rot="18867174">
              <a:off x="3491" y="2402"/>
              <a:ext cx="452" cy="578"/>
            </a:xfrm>
            <a:prstGeom prst="leftRightArrow">
              <a:avLst>
                <a:gd name="adj1" fmla="val 50000"/>
                <a:gd name="adj2" fmla="val 28250"/>
              </a:avLst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637" name="AutoShape 12"/>
            <p:cNvSpPr>
              <a:spLocks noChangeArrowheads="1"/>
            </p:cNvSpPr>
            <p:nvPr/>
          </p:nvSpPr>
          <p:spPr bwMode="auto">
            <a:xfrm rot="3008123">
              <a:off x="1885" y="2394"/>
              <a:ext cx="452" cy="578"/>
            </a:xfrm>
            <a:prstGeom prst="leftRightArrow">
              <a:avLst>
                <a:gd name="adj1" fmla="val 50000"/>
                <a:gd name="adj2" fmla="val 28250"/>
              </a:avLst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965200" y="3829050"/>
            <a:ext cx="1728788" cy="1951038"/>
            <a:chOff x="608" y="2660"/>
            <a:chExt cx="1089" cy="1229"/>
          </a:xfrm>
        </p:grpSpPr>
        <p:sp>
          <p:nvSpPr>
            <p:cNvPr id="26633" name="AutoShape 14"/>
            <p:cNvSpPr>
              <a:spLocks noChangeArrowheads="1"/>
            </p:cNvSpPr>
            <p:nvPr/>
          </p:nvSpPr>
          <p:spPr bwMode="auto">
            <a:xfrm rot="2235028">
              <a:off x="608" y="2660"/>
              <a:ext cx="379" cy="440"/>
            </a:xfrm>
            <a:prstGeom prst="downArrow">
              <a:avLst>
                <a:gd name="adj1" fmla="val 50000"/>
                <a:gd name="adj2" fmla="val 79222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634" name="AutoShape 15"/>
            <p:cNvSpPr>
              <a:spLocks noChangeArrowheads="1"/>
            </p:cNvSpPr>
            <p:nvPr/>
          </p:nvSpPr>
          <p:spPr bwMode="auto">
            <a:xfrm rot="4146036">
              <a:off x="1287" y="3480"/>
              <a:ext cx="379" cy="440"/>
            </a:xfrm>
            <a:prstGeom prst="downArrow">
              <a:avLst>
                <a:gd name="adj1" fmla="val 50000"/>
                <a:gd name="adj2" fmla="val 79222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dirty="0">
                <a:solidFill>
                  <a:schemeClr val="bg1"/>
                </a:solidFill>
                <a:latin typeface="Comic Sans MS" pitchFamily="66" charset="0"/>
              </a:rPr>
              <a:t>Automatic respiratory</a:t>
            </a:r>
            <a:br>
              <a:rPr lang="en-GB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GB" dirty="0">
                <a:solidFill>
                  <a:schemeClr val="bg1"/>
                </a:solidFill>
                <a:latin typeface="Comic Sans MS" pitchFamily="66" charset="0"/>
              </a:rPr>
              <a:t>rhythm generation (a model)</a:t>
            </a:r>
            <a:endParaRPr lang="en-GB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360" y="1166843"/>
            <a:ext cx="87553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Respiratory neurones inter-connected to form a pacemaker</a:t>
            </a:r>
          </a:p>
          <a:p>
            <a:pPr algn="l" eaLnBrk="1" hangingPunct="1">
              <a:buFontTx/>
              <a:buNone/>
            </a:pPr>
            <a:endParaRPr lang="en-GB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lang="en-GB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lang="en-GB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lang="en-GB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lang="en-GB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lang="en-GB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lang="en-GB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lang="en-GB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lang="en-GB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lang="en-GB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lang="en-GB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lang="en-GB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r>
              <a:rPr lang="en-GB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Respiratory pacemaker will generate a respiratory rhythm in isolation </a:t>
            </a:r>
            <a:r>
              <a:rPr lang="en-GB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 output to pump muscles and upper airways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Oval 3"/>
          <p:cNvSpPr>
            <a:spLocks noChangeArrowheads="1"/>
          </p:cNvSpPr>
          <p:nvPr/>
        </p:nvSpPr>
        <p:spPr bwMode="auto">
          <a:xfrm>
            <a:off x="2416175" y="5470525"/>
            <a:ext cx="4311650" cy="6492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GB">
                <a:solidFill>
                  <a:srgbClr val="009999"/>
                </a:solidFill>
                <a:latin typeface="Comic Sans MS" pitchFamily="66" charset="0"/>
              </a:rPr>
              <a:t>Respiratory muscles</a:t>
            </a:r>
          </a:p>
        </p:txBody>
      </p:sp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614363" y="3676650"/>
            <a:ext cx="2573337" cy="6477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>
                <a:solidFill>
                  <a:srgbClr val="009999"/>
                </a:solidFill>
                <a:latin typeface="Comic Sans MS" pitchFamily="66" charset="0"/>
              </a:rPr>
              <a:t>Brainstem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638175" y="3201988"/>
            <a:ext cx="2703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accent2"/>
                </a:solidFill>
                <a:latin typeface="Comic Sans MS" pitchFamily="66" charset="0"/>
              </a:rPr>
              <a:t>Reflex/automatic</a:t>
            </a:r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1905000" y="4495800"/>
            <a:ext cx="1295400" cy="9144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3286125" y="1924050"/>
            <a:ext cx="2573338" cy="11699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9999"/>
                </a:solidFill>
                <a:latin typeface="Comic Sans MS" pitchFamily="66" charset="0"/>
              </a:rPr>
              <a:t>Motor cortex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994025" y="1474788"/>
            <a:ext cx="3352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accent2"/>
                </a:solidFill>
                <a:latin typeface="Comic Sans MS" pitchFamily="66" charset="0"/>
              </a:rPr>
              <a:t>Voluntary/behavioural</a:t>
            </a:r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>
            <a:off x="4572000" y="3159125"/>
            <a:ext cx="0" cy="22860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5991225" y="3389313"/>
            <a:ext cx="2573338" cy="1168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>
                <a:solidFill>
                  <a:srgbClr val="009999"/>
                </a:solidFill>
                <a:latin typeface="Comic Sans MS" pitchFamily="66" charset="0"/>
              </a:rPr>
              <a:t>Limbic system</a:t>
            </a:r>
          </a:p>
        </p:txBody>
      </p:sp>
      <p:sp>
        <p:nvSpPr>
          <p:cNvPr id="24586" name="Text Box 11"/>
          <p:cNvSpPr txBox="1">
            <a:spLocks noChangeArrowheads="1"/>
          </p:cNvSpPr>
          <p:nvPr/>
        </p:nvSpPr>
        <p:spPr bwMode="auto">
          <a:xfrm>
            <a:off x="6537325" y="2970213"/>
            <a:ext cx="1573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accent2"/>
                </a:solidFill>
                <a:latin typeface="Comic Sans MS" pitchFamily="66" charset="0"/>
              </a:rPr>
              <a:t>Emotional</a:t>
            </a:r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 flipH="1">
            <a:off x="6096000" y="4724400"/>
            <a:ext cx="1143000" cy="7620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245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Regulation of Breathing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2"/>
          <p:cNvSpPr txBox="1">
            <a:spLocks noChangeArrowheads="1"/>
          </p:cNvSpPr>
          <p:nvPr/>
        </p:nvSpPr>
        <p:spPr bwMode="auto">
          <a:xfrm>
            <a:off x="-1109663" y="107950"/>
            <a:ext cx="8229601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r>
              <a:rPr lang="en-GB" dirty="0" smtClean="0">
                <a:solidFill>
                  <a:schemeClr val="bg1"/>
                </a:solidFill>
                <a:latin typeface="Comic Sans MS" pitchFamily="66" charset="0"/>
              </a:rPr>
              <a:t>Supra-brainstem </a:t>
            </a:r>
            <a:r>
              <a:rPr lang="en-GB" dirty="0">
                <a:solidFill>
                  <a:schemeClr val="bg1"/>
                </a:solidFill>
                <a:latin typeface="Comic Sans MS" pitchFamily="66" charset="0"/>
              </a:rPr>
              <a:t>structures</a:t>
            </a:r>
          </a:p>
        </p:txBody>
      </p:sp>
      <p:pic>
        <p:nvPicPr>
          <p:cNvPr id="7" name="Picture 10" descr="Figure 12.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3974" y="1125880"/>
            <a:ext cx="2784306" cy="44711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01930" y="5302250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Char char="•"/>
            </a:pPr>
            <a:r>
              <a: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Voluntary: corticospinal pathway</a:t>
            </a:r>
          </a:p>
          <a:p>
            <a:pPr>
              <a:buFont typeface="Arial" charset="0"/>
              <a:buChar char="•"/>
            </a:pPr>
            <a:r>
              <a: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Automatic: bulbospinal pathway 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863600" y="6386513"/>
            <a:ext cx="3600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GB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Laghi</a:t>
            </a:r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Tobin AJRCCM 2003)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78915" y="1098430"/>
            <a:ext cx="4859358" cy="3273377"/>
            <a:chOff x="4178915" y="1098430"/>
            <a:chExt cx="4859358" cy="3273377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4402921" y="4035228"/>
              <a:ext cx="4571366" cy="336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(McKay </a:t>
              </a:r>
              <a:r>
                <a:rPr lang="en-GB" sz="1600" i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et al</a:t>
              </a:r>
              <a:r>
                <a:rPr lang="en-GB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. J </a:t>
              </a:r>
              <a:r>
                <a:rPr lang="en-GB" sz="16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Appl</a:t>
              </a:r>
              <a:r>
                <a:rPr lang="en-GB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6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Phyiol</a:t>
              </a:r>
              <a:r>
                <a:rPr lang="en-GB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. 2003)</a:t>
              </a: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4178915" y="3123577"/>
              <a:ext cx="4859358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Supplementary motor cortex, primary sensorimotor cortex</a:t>
              </a: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14281" y="1098430"/>
              <a:ext cx="4566426" cy="1872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008880"/>
              </p:ext>
            </p:extLst>
          </p:nvPr>
        </p:nvGraphicFramePr>
        <p:xfrm>
          <a:off x="5773568" y="4438015"/>
          <a:ext cx="1647851" cy="1948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Image" r:id="rId7" imgW="6466667" imgH="7647619" progId="PhotoDeluxe.Image.2">
                  <p:embed/>
                </p:oleObj>
              </mc:Choice>
              <mc:Fallback>
                <p:oleObj name="Image" r:id="rId7" imgW="6466667" imgH="7647619" progId="PhotoDeluxe.Image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3568" y="4438015"/>
                        <a:ext cx="1647851" cy="19484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PB with arousal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727200"/>
            <a:ext cx="6434138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198438"/>
            <a:ext cx="7772400" cy="1143000"/>
          </a:xfrm>
        </p:spPr>
        <p:txBody>
          <a:bodyPr/>
          <a:lstStyle/>
          <a:p>
            <a:r>
              <a:rPr lang="en-GB" sz="4000" smtClean="0">
                <a:solidFill>
                  <a:schemeClr val="tx1"/>
                </a:solidFill>
              </a:rPr>
              <a:t>Breathing during Sleep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948160" y="5956300"/>
            <a:ext cx="8755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PetCO</a:t>
            </a:r>
            <a:r>
              <a:rPr lang="en-GB" sz="1600" baseline="-25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-11430" y="5373688"/>
            <a:ext cx="1835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Oxygen</a:t>
            </a:r>
          </a:p>
          <a:p>
            <a:pPr algn="r"/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Saturation</a:t>
            </a:r>
            <a:endParaRPr lang="en-GB" sz="1600" baseline="-25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238542" y="4127500"/>
            <a:ext cx="15851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Breathing effort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365180" y="4581525"/>
            <a:ext cx="14585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Ribcage effort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148774" y="5084763"/>
            <a:ext cx="16749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Abdominal effort</a:t>
            </a: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1206243" y="1689100"/>
            <a:ext cx="6174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EEG</a:t>
            </a:r>
          </a:p>
        </p:txBody>
      </p:sp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1206243" y="2173288"/>
            <a:ext cx="6174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EEG</a:t>
            </a:r>
          </a:p>
        </p:txBody>
      </p:sp>
      <p:sp>
        <p:nvSpPr>
          <p:cNvPr id="23562" name="Text Box 11"/>
          <p:cNvSpPr txBox="1">
            <a:spLocks noChangeArrowheads="1"/>
          </p:cNvSpPr>
          <p:nvPr/>
        </p:nvSpPr>
        <p:spPr bwMode="auto">
          <a:xfrm>
            <a:off x="773432" y="2679700"/>
            <a:ext cx="10502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Right eye</a:t>
            </a:r>
          </a:p>
        </p:txBody>
      </p:sp>
      <p:sp>
        <p:nvSpPr>
          <p:cNvPr id="23563" name="Text Box 12"/>
          <p:cNvSpPr txBox="1">
            <a:spLocks noChangeArrowheads="1"/>
          </p:cNvSpPr>
          <p:nvPr/>
        </p:nvSpPr>
        <p:spPr bwMode="auto">
          <a:xfrm>
            <a:off x="908085" y="3136900"/>
            <a:ext cx="9156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Left eye</a:t>
            </a:r>
          </a:p>
        </p:txBody>
      </p:sp>
      <p:sp>
        <p:nvSpPr>
          <p:cNvPr id="23564" name="Text Box 13"/>
          <p:cNvSpPr txBox="1">
            <a:spLocks noChangeArrowheads="1"/>
          </p:cNvSpPr>
          <p:nvPr/>
        </p:nvSpPr>
        <p:spPr bwMode="auto">
          <a:xfrm>
            <a:off x="693282" y="3609975"/>
            <a:ext cx="11304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Chin EMG</a:t>
            </a:r>
          </a:p>
        </p:txBody>
      </p:sp>
      <p:sp>
        <p:nvSpPr>
          <p:cNvPr id="23565" name="Line 14"/>
          <p:cNvSpPr>
            <a:spLocks noChangeShapeType="1"/>
          </p:cNvSpPr>
          <p:nvPr/>
        </p:nvSpPr>
        <p:spPr bwMode="auto">
          <a:xfrm>
            <a:off x="2359025" y="6381750"/>
            <a:ext cx="7191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66" name="Text Box 15"/>
          <p:cNvSpPr txBox="1">
            <a:spLocks noChangeArrowheads="1"/>
          </p:cNvSpPr>
          <p:nvPr/>
        </p:nvSpPr>
        <p:spPr bwMode="auto">
          <a:xfrm>
            <a:off x="2309014" y="6318250"/>
            <a:ext cx="7889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 sec</a:t>
            </a:r>
          </a:p>
        </p:txBody>
      </p:sp>
      <p:sp>
        <p:nvSpPr>
          <p:cNvPr id="23567" name="TextBox 15"/>
          <p:cNvSpPr txBox="1">
            <a:spLocks noChangeArrowheads="1"/>
          </p:cNvSpPr>
          <p:nvPr/>
        </p:nvSpPr>
        <p:spPr bwMode="auto">
          <a:xfrm>
            <a:off x="2843513" y="1354138"/>
            <a:ext cx="889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Asleep</a:t>
            </a:r>
          </a:p>
        </p:txBody>
      </p:sp>
      <p:sp>
        <p:nvSpPr>
          <p:cNvPr id="23568" name="TextBox 16"/>
          <p:cNvSpPr txBox="1">
            <a:spLocks noChangeArrowheads="1"/>
          </p:cNvSpPr>
          <p:nvPr/>
        </p:nvSpPr>
        <p:spPr bwMode="auto">
          <a:xfrm>
            <a:off x="4524304" y="1354138"/>
            <a:ext cx="9669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Arousal</a:t>
            </a:r>
          </a:p>
        </p:txBody>
      </p:sp>
      <p:sp>
        <p:nvSpPr>
          <p:cNvPr id="23569" name="TextBox 17"/>
          <p:cNvSpPr txBox="1">
            <a:spLocks noChangeArrowheads="1"/>
          </p:cNvSpPr>
          <p:nvPr/>
        </p:nvSpPr>
        <p:spPr bwMode="auto">
          <a:xfrm>
            <a:off x="5551992" y="1354138"/>
            <a:ext cx="2548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Wake / Sleep transition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908175" y="1700213"/>
            <a:ext cx="2808288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292725" y="1700213"/>
            <a:ext cx="2951163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2" name="TextBox 27"/>
          <p:cNvSpPr txBox="1">
            <a:spLocks noChangeArrowheads="1"/>
          </p:cNvSpPr>
          <p:nvPr/>
        </p:nvSpPr>
        <p:spPr bwMode="auto">
          <a:xfrm>
            <a:off x="4103688" y="6311900"/>
            <a:ext cx="434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(EEG electroencephalogram, EMG electromyogram)</a:t>
            </a:r>
          </a:p>
        </p:txBody>
      </p:sp>
    </p:spTree>
    <p:extLst>
      <p:ext uri="{BB962C8B-B14F-4D97-AF65-F5344CB8AC3E}">
        <p14:creationId xmlns:p14="http://schemas.microsoft.com/office/powerpoint/2010/main" val="31562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Oval 3"/>
          <p:cNvSpPr>
            <a:spLocks noChangeArrowheads="1"/>
          </p:cNvSpPr>
          <p:nvPr/>
        </p:nvSpPr>
        <p:spPr bwMode="auto">
          <a:xfrm>
            <a:off x="2416175" y="5470525"/>
            <a:ext cx="4311650" cy="6492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GB">
                <a:solidFill>
                  <a:srgbClr val="009999"/>
                </a:solidFill>
                <a:latin typeface="Comic Sans MS" pitchFamily="66" charset="0"/>
              </a:rPr>
              <a:t>Respiratory muscles</a:t>
            </a:r>
          </a:p>
        </p:txBody>
      </p:sp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614363" y="3676650"/>
            <a:ext cx="2573337" cy="6477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>
                <a:solidFill>
                  <a:srgbClr val="009999"/>
                </a:solidFill>
                <a:latin typeface="Comic Sans MS" pitchFamily="66" charset="0"/>
              </a:rPr>
              <a:t>Brainstem</a:t>
            </a: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638175" y="3201988"/>
            <a:ext cx="2703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accent2"/>
                </a:solidFill>
                <a:latin typeface="Comic Sans MS" pitchFamily="66" charset="0"/>
              </a:rPr>
              <a:t>Reflex/automatic</a:t>
            </a:r>
          </a:p>
        </p:txBody>
      </p:sp>
      <p:sp>
        <p:nvSpPr>
          <p:cNvPr id="25605" name="Line 6"/>
          <p:cNvSpPr>
            <a:spLocks noChangeShapeType="1"/>
          </p:cNvSpPr>
          <p:nvPr/>
        </p:nvSpPr>
        <p:spPr bwMode="auto">
          <a:xfrm>
            <a:off x="1905000" y="4495800"/>
            <a:ext cx="1295400" cy="9144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3286125" y="1924050"/>
            <a:ext cx="2573338" cy="11699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9999"/>
                </a:solidFill>
                <a:latin typeface="Comic Sans MS" pitchFamily="66" charset="0"/>
              </a:rPr>
              <a:t>Motor cortex</a:t>
            </a: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2994025" y="1474788"/>
            <a:ext cx="3352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accent2"/>
                </a:solidFill>
                <a:latin typeface="Comic Sans MS" pitchFamily="66" charset="0"/>
              </a:rPr>
              <a:t>Voluntary/behavioural</a:t>
            </a:r>
          </a:p>
        </p:txBody>
      </p:sp>
      <p:sp>
        <p:nvSpPr>
          <p:cNvPr id="25608" name="Line 9"/>
          <p:cNvSpPr>
            <a:spLocks noChangeShapeType="1"/>
          </p:cNvSpPr>
          <p:nvPr/>
        </p:nvSpPr>
        <p:spPr bwMode="auto">
          <a:xfrm>
            <a:off x="4572000" y="3159125"/>
            <a:ext cx="0" cy="22860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5991225" y="3389313"/>
            <a:ext cx="2573338" cy="1168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>
                <a:solidFill>
                  <a:srgbClr val="009999"/>
                </a:solidFill>
                <a:latin typeface="Comic Sans MS" pitchFamily="66" charset="0"/>
              </a:rPr>
              <a:t>Limbic system</a:t>
            </a:r>
          </a:p>
        </p:txBody>
      </p:sp>
      <p:sp>
        <p:nvSpPr>
          <p:cNvPr id="25610" name="Text Box 11"/>
          <p:cNvSpPr txBox="1">
            <a:spLocks noChangeArrowheads="1"/>
          </p:cNvSpPr>
          <p:nvPr/>
        </p:nvSpPr>
        <p:spPr bwMode="auto">
          <a:xfrm>
            <a:off x="6537325" y="2970213"/>
            <a:ext cx="1573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accent2"/>
                </a:solidFill>
                <a:latin typeface="Comic Sans MS" pitchFamily="66" charset="0"/>
              </a:rPr>
              <a:t>Emotional</a:t>
            </a:r>
          </a:p>
        </p:txBody>
      </p:sp>
      <p:sp>
        <p:nvSpPr>
          <p:cNvPr id="25611" name="Line 12"/>
          <p:cNvSpPr>
            <a:spLocks noChangeShapeType="1"/>
          </p:cNvSpPr>
          <p:nvPr/>
        </p:nvSpPr>
        <p:spPr bwMode="auto">
          <a:xfrm flipH="1">
            <a:off x="6096000" y="4724400"/>
            <a:ext cx="1143000" cy="7620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256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Regulation of Breathing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04813" y="1183323"/>
            <a:ext cx="8229600" cy="596900"/>
          </a:xfrm>
        </p:spPr>
        <p:txBody>
          <a:bodyPr/>
          <a:lstStyle/>
          <a:p>
            <a:pPr eaLnBrk="1" hangingPunct="1"/>
            <a:r>
              <a:rPr lang="en-GB" sz="3600" dirty="0" smtClean="0"/>
              <a:t>Emotional Control of Breathing:</a:t>
            </a:r>
            <a:br>
              <a:rPr lang="en-GB" sz="3600" dirty="0" smtClean="0"/>
            </a:br>
            <a:r>
              <a:rPr lang="en-GB" sz="3600" dirty="0" smtClean="0"/>
              <a:t>Locked in Syndrome</a:t>
            </a:r>
          </a:p>
        </p:txBody>
      </p:sp>
      <p:pic>
        <p:nvPicPr>
          <p:cNvPr id="4100" name="Picture 3" descr="51u6q9sYPUL__AA240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2105025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51NTAU3GgZL__AA240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157663"/>
            <a:ext cx="25923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Regulation of Breathing</a:t>
            </a:r>
          </a:p>
        </p:txBody>
      </p:sp>
      <p:pic>
        <p:nvPicPr>
          <p:cNvPr id="10" name="Picture 10" descr="Figure 12.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17404" y="2158844"/>
            <a:ext cx="2141051" cy="343818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1930" y="5302250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Char char="•"/>
            </a:pPr>
            <a:r>
              <a: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Voluntary: corticospinal pathway</a:t>
            </a:r>
          </a:p>
          <a:p>
            <a:pPr>
              <a:buFont typeface="Arial" charset="0"/>
              <a:buChar char="•"/>
            </a:pPr>
            <a:r>
              <a:rPr lang="en-GB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Automatic: bulbospinal pathway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63600" y="6386513"/>
            <a:ext cx="3600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GB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Laghi</a:t>
            </a:r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Tobin AJRCCM 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bre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79533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Locked-in Syndrome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365558" y="6308090"/>
            <a:ext cx="269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(Heywood </a:t>
            </a:r>
            <a:r>
              <a:rPr lang="en-GB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1996)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lau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05025"/>
            <a:ext cx="8183563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Locked-in Syndrome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365558" y="6308090"/>
            <a:ext cx="269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(Heywood </a:t>
            </a:r>
            <a:r>
              <a:rPr lang="en-GB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1996)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3"/>
          <p:cNvSpPr>
            <a:spLocks noGrp="1"/>
          </p:cNvSpPr>
          <p:nvPr>
            <p:ph idx="1"/>
          </p:nvPr>
        </p:nvSpPr>
        <p:spPr>
          <a:xfrm>
            <a:off x="365443" y="1342708"/>
            <a:ext cx="8718550" cy="4525962"/>
          </a:xfrm>
        </p:spPr>
        <p:txBody>
          <a:bodyPr/>
          <a:lstStyle/>
          <a:p>
            <a:pPr lvl="0"/>
            <a:r>
              <a:rPr lang="en-GB" b="1" dirty="0" smtClean="0"/>
              <a:t>Part 2 of 3</a:t>
            </a:r>
          </a:p>
          <a:p>
            <a:pPr lvl="0"/>
            <a:r>
              <a:rPr lang="en-GB" sz="2800" dirty="0" smtClean="0"/>
              <a:t>Locate sources of sensory input to the respiratory control system and describe the common motor outputs.</a:t>
            </a:r>
          </a:p>
          <a:p>
            <a:pPr lvl="0"/>
            <a:r>
              <a:rPr lang="en-GB" sz="2800" dirty="0" smtClean="0"/>
              <a:t>Describe the </a:t>
            </a:r>
            <a:r>
              <a:rPr lang="en-GB" sz="2800" dirty="0" err="1" smtClean="0"/>
              <a:t>ventilatory</a:t>
            </a:r>
            <a:r>
              <a:rPr lang="en-GB" sz="2800" dirty="0" smtClean="0"/>
              <a:t> response to increased arterial PCO2, decreased arterial PO2</a:t>
            </a:r>
          </a:p>
          <a:p>
            <a:pPr lvl="0"/>
            <a:r>
              <a:rPr lang="en-US" sz="2800" dirty="0" smtClean="0"/>
              <a:t>To define breathlessness (“</a:t>
            </a:r>
            <a:r>
              <a:rPr lang="en-US" sz="2800" dirty="0" err="1" smtClean="0"/>
              <a:t>dyspnoea</a:t>
            </a:r>
            <a:r>
              <a:rPr lang="en-US" sz="2800" dirty="0" smtClean="0"/>
              <a:t>”), consider its role in breathing control (lecture 11).</a:t>
            </a:r>
            <a:endParaRPr lang="en-GB" sz="2800" dirty="0" smtClean="0"/>
          </a:p>
          <a:p>
            <a:pPr lvl="0"/>
            <a:r>
              <a:rPr lang="en-GB" sz="2800" dirty="0" smtClean="0"/>
              <a:t>Distinguish the effects on respiratory control of the neurological conditions; ‘locked in’ syndrome and ‘congenital central hypoventilation syndrome’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learning objectives (</a:t>
            </a:r>
            <a:r>
              <a:rPr lang="en-GB" sz="280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2012)</a:t>
            </a:r>
            <a:endParaRPr lang="en-GB" sz="280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52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3282950" y="1589088"/>
            <a:ext cx="2740025" cy="1168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>
                <a:solidFill>
                  <a:schemeClr val="tx1"/>
                </a:solidFill>
                <a:latin typeface="+mj-lt"/>
              </a:rPr>
              <a:t>Respiratory centres</a:t>
            </a:r>
          </a:p>
        </p:txBody>
      </p:sp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5721350" y="2443163"/>
            <a:ext cx="2740025" cy="1762125"/>
            <a:chOff x="3504" y="1680"/>
            <a:chExt cx="1726" cy="1110"/>
          </a:xfrm>
        </p:grpSpPr>
        <p:sp>
          <p:nvSpPr>
            <p:cNvPr id="33809" name="Oval 5"/>
            <p:cNvSpPr>
              <a:spLocks noChangeArrowheads="1"/>
            </p:cNvSpPr>
            <p:nvPr/>
          </p:nvSpPr>
          <p:spPr bwMode="auto">
            <a:xfrm>
              <a:off x="3504" y="2054"/>
              <a:ext cx="1726" cy="7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  <a:latin typeface="+mj-lt"/>
                </a:rPr>
                <a:t>Respiratory muscles</a:t>
              </a:r>
            </a:p>
          </p:txBody>
        </p:sp>
        <p:sp>
          <p:nvSpPr>
            <p:cNvPr id="33810" name="Line 6"/>
            <p:cNvSpPr>
              <a:spLocks noChangeShapeType="1"/>
            </p:cNvSpPr>
            <p:nvPr/>
          </p:nvSpPr>
          <p:spPr bwMode="auto">
            <a:xfrm>
              <a:off x="3792" y="1680"/>
              <a:ext cx="384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GB">
                <a:latin typeface="+mj-lt"/>
              </a:endParaRPr>
            </a:p>
          </p:txBody>
        </p:sp>
      </p:grpSp>
      <p:grpSp>
        <p:nvGrpSpPr>
          <p:cNvPr id="28676" name="Group 7"/>
          <p:cNvGrpSpPr>
            <a:grpSpLocks/>
          </p:cNvGrpSpPr>
          <p:nvPr/>
        </p:nvGrpSpPr>
        <p:grpSpPr bwMode="auto">
          <a:xfrm>
            <a:off x="768350" y="3036888"/>
            <a:ext cx="2740025" cy="1768475"/>
            <a:chOff x="384" y="2054"/>
            <a:chExt cx="1726" cy="1114"/>
          </a:xfrm>
        </p:grpSpPr>
        <p:sp>
          <p:nvSpPr>
            <p:cNvPr id="33807" name="Oval 8"/>
            <p:cNvSpPr>
              <a:spLocks noChangeArrowheads="1"/>
            </p:cNvSpPr>
            <p:nvPr/>
          </p:nvSpPr>
          <p:spPr bwMode="auto">
            <a:xfrm>
              <a:off x="384" y="2054"/>
              <a:ext cx="1726" cy="7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  <a:latin typeface="+mj-lt"/>
                </a:rPr>
                <a:t>Change in PCO</a:t>
              </a:r>
              <a:r>
                <a:rPr lang="en-GB" baseline="-25000">
                  <a:solidFill>
                    <a:schemeClr val="tx1"/>
                  </a:solidFill>
                  <a:latin typeface="+mj-lt"/>
                </a:rPr>
                <a:t>2</a:t>
              </a:r>
              <a:r>
                <a:rPr lang="en-GB">
                  <a:solidFill>
                    <a:schemeClr val="tx1"/>
                  </a:solidFill>
                  <a:latin typeface="+mj-lt"/>
                </a:rPr>
                <a:t>/PO</a:t>
              </a:r>
              <a:r>
                <a:rPr lang="en-GB" baseline="-25000">
                  <a:solidFill>
                    <a:schemeClr val="tx1"/>
                  </a:solidFill>
                  <a:latin typeface="+mj-lt"/>
                </a:rPr>
                <a:t>2</a:t>
              </a:r>
              <a:endParaRPr lang="en-GB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808" name="Line 9"/>
            <p:cNvSpPr>
              <a:spLocks noChangeShapeType="1"/>
            </p:cNvSpPr>
            <p:nvPr/>
          </p:nvSpPr>
          <p:spPr bwMode="auto">
            <a:xfrm flipV="1">
              <a:off x="1248" y="2880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GB">
                <a:latin typeface="+mj-lt"/>
              </a:endParaRPr>
            </a:p>
          </p:txBody>
        </p:sp>
      </p:grpSp>
      <p:sp>
        <p:nvSpPr>
          <p:cNvPr id="33798" name="Line 10"/>
          <p:cNvSpPr>
            <a:spLocks noChangeShapeType="1"/>
          </p:cNvSpPr>
          <p:nvPr/>
        </p:nvSpPr>
        <p:spPr bwMode="auto">
          <a:xfrm flipV="1">
            <a:off x="2292350" y="2519363"/>
            <a:ext cx="9144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grpSp>
        <p:nvGrpSpPr>
          <p:cNvPr id="28678" name="Group 11"/>
          <p:cNvGrpSpPr>
            <a:grpSpLocks/>
          </p:cNvGrpSpPr>
          <p:nvPr/>
        </p:nvGrpSpPr>
        <p:grpSpPr bwMode="auto">
          <a:xfrm>
            <a:off x="844550" y="2976563"/>
            <a:ext cx="4953000" cy="2616200"/>
            <a:chOff x="432" y="2016"/>
            <a:chExt cx="3120" cy="1648"/>
          </a:xfrm>
        </p:grpSpPr>
        <p:sp>
          <p:nvSpPr>
            <p:cNvPr id="33804" name="Oval 12"/>
            <p:cNvSpPr>
              <a:spLocks noChangeArrowheads="1"/>
            </p:cNvSpPr>
            <p:nvPr/>
          </p:nvSpPr>
          <p:spPr bwMode="auto">
            <a:xfrm>
              <a:off x="432" y="3255"/>
              <a:ext cx="1726" cy="40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  <a:latin typeface="+mj-lt"/>
                </a:rPr>
                <a:t>Ventilation</a:t>
              </a:r>
            </a:p>
          </p:txBody>
        </p:sp>
        <p:sp>
          <p:nvSpPr>
            <p:cNvPr id="33805" name="Line 13"/>
            <p:cNvSpPr>
              <a:spLocks noChangeShapeType="1"/>
            </p:cNvSpPr>
            <p:nvPr/>
          </p:nvSpPr>
          <p:spPr bwMode="auto">
            <a:xfrm flipH="1">
              <a:off x="2448" y="3504"/>
              <a:ext cx="72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GB">
                <a:latin typeface="+mj-lt"/>
              </a:endParaRPr>
            </a:p>
          </p:txBody>
        </p:sp>
        <p:sp>
          <p:nvSpPr>
            <p:cNvPr id="33806" name="Line 14"/>
            <p:cNvSpPr>
              <a:spLocks noChangeShapeType="1"/>
            </p:cNvSpPr>
            <p:nvPr/>
          </p:nvSpPr>
          <p:spPr bwMode="auto">
            <a:xfrm flipH="1" flipV="1">
              <a:off x="2976" y="2016"/>
              <a:ext cx="576" cy="1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GB">
                <a:latin typeface="+mj-lt"/>
              </a:endParaRPr>
            </a:p>
          </p:txBody>
        </p:sp>
      </p:grpSp>
      <p:grpSp>
        <p:nvGrpSpPr>
          <p:cNvPr id="28679" name="Group 15"/>
          <p:cNvGrpSpPr>
            <a:grpSpLocks/>
          </p:cNvGrpSpPr>
          <p:nvPr/>
        </p:nvGrpSpPr>
        <p:grpSpPr bwMode="auto">
          <a:xfrm>
            <a:off x="5416550" y="2916238"/>
            <a:ext cx="2892425" cy="2676525"/>
            <a:chOff x="3312" y="1978"/>
            <a:chExt cx="1822" cy="1686"/>
          </a:xfrm>
        </p:grpSpPr>
        <p:sp>
          <p:nvSpPr>
            <p:cNvPr id="33801" name="Oval 16"/>
            <p:cNvSpPr>
              <a:spLocks noChangeArrowheads="1"/>
            </p:cNvSpPr>
            <p:nvPr/>
          </p:nvSpPr>
          <p:spPr bwMode="auto">
            <a:xfrm>
              <a:off x="3408" y="3255"/>
              <a:ext cx="1726" cy="40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  <a:latin typeface="+mj-lt"/>
                </a:rPr>
                <a:t>Lung inflation</a:t>
              </a:r>
            </a:p>
          </p:txBody>
        </p:sp>
        <p:sp>
          <p:nvSpPr>
            <p:cNvPr id="33802" name="Line 17"/>
            <p:cNvSpPr>
              <a:spLocks noChangeShapeType="1"/>
            </p:cNvSpPr>
            <p:nvPr/>
          </p:nvSpPr>
          <p:spPr bwMode="auto">
            <a:xfrm flipH="1">
              <a:off x="4272" y="2938"/>
              <a:ext cx="48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GB">
                <a:latin typeface="+mj-lt"/>
              </a:endParaRPr>
            </a:p>
          </p:txBody>
        </p:sp>
        <p:sp>
          <p:nvSpPr>
            <p:cNvPr id="33803" name="Line 18"/>
            <p:cNvSpPr>
              <a:spLocks noChangeShapeType="1"/>
            </p:cNvSpPr>
            <p:nvPr/>
          </p:nvSpPr>
          <p:spPr bwMode="auto">
            <a:xfrm flipH="1" flipV="1">
              <a:off x="3312" y="1978"/>
              <a:ext cx="288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GB">
                <a:latin typeface="+mj-lt"/>
              </a:endParaRPr>
            </a:p>
          </p:txBody>
        </p:sp>
      </p:grpSp>
      <p:pic>
        <p:nvPicPr>
          <p:cNvPr id="2868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-325438" y="319088"/>
            <a:ext cx="8229601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dirty="0">
                <a:solidFill>
                  <a:schemeClr val="bg1"/>
                </a:solidFill>
                <a:latin typeface="Comic Sans MS" pitchFamily="66" charset="0"/>
              </a:rPr>
              <a:t>Control of Breathing (another model)</a:t>
            </a:r>
            <a:endParaRPr lang="en-GB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3"/>
          <p:cNvSpPr>
            <a:spLocks noGrp="1"/>
          </p:cNvSpPr>
          <p:nvPr>
            <p:ph idx="1"/>
          </p:nvPr>
        </p:nvSpPr>
        <p:spPr>
          <a:xfrm>
            <a:off x="468313" y="1205548"/>
            <a:ext cx="8548687" cy="4525962"/>
          </a:xfrm>
        </p:spPr>
        <p:txBody>
          <a:bodyPr/>
          <a:lstStyle/>
          <a:p>
            <a:pPr lvl="0"/>
            <a:r>
              <a:rPr lang="en-GB" b="1" dirty="0" smtClean="0"/>
              <a:t>Part 1 (3)</a:t>
            </a:r>
          </a:p>
          <a:p>
            <a:pPr lvl="0"/>
            <a:r>
              <a:rPr lang="en-GB" dirty="0" smtClean="0"/>
              <a:t>Distinguish </a:t>
            </a:r>
            <a:r>
              <a:rPr lang="en-GB" dirty="0"/>
              <a:t>the primary purpose of the automatic reflex </a:t>
            </a:r>
            <a:r>
              <a:rPr lang="en-GB" dirty="0" smtClean="0"/>
              <a:t>and </a:t>
            </a:r>
            <a:r>
              <a:rPr lang="en-GB" dirty="0"/>
              <a:t>the behavioural </a:t>
            </a:r>
            <a:r>
              <a:rPr lang="en-GB" dirty="0" smtClean="0"/>
              <a:t>controller</a:t>
            </a:r>
          </a:p>
          <a:p>
            <a:pPr lvl="0"/>
            <a:r>
              <a:rPr lang="en-GB" dirty="0" smtClean="0"/>
              <a:t>Identify </a:t>
            </a:r>
            <a:r>
              <a:rPr lang="en-GB" dirty="0"/>
              <a:t>neuronal groups in the brainstem that make up the automatic reflex controller for breathing, and structures in higher brain areas (</a:t>
            </a:r>
            <a:r>
              <a:rPr lang="en-GB" dirty="0" err="1"/>
              <a:t>suprapontine</a:t>
            </a:r>
            <a:r>
              <a:rPr lang="en-GB" dirty="0"/>
              <a:t>) that drive behavioural (non-automatic) control of </a:t>
            </a:r>
            <a:r>
              <a:rPr lang="en-GB" dirty="0" smtClean="0"/>
              <a:t>breathing. Describe </a:t>
            </a:r>
            <a:r>
              <a:rPr lang="en-GB" dirty="0"/>
              <a:t>how they can act independently or interact for control of the respiratory pump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learning objectives (</a:t>
            </a:r>
            <a:r>
              <a:rPr lang="en-GB" sz="280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2012)</a:t>
            </a:r>
            <a:endParaRPr lang="en-GB" sz="280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77838" y="1579563"/>
            <a:ext cx="8229600" cy="4525962"/>
          </a:xfrm>
        </p:spPr>
        <p:txBody>
          <a:bodyPr/>
          <a:lstStyle/>
          <a:p>
            <a:pPr eaLnBrk="1" hangingPunct="1"/>
            <a:r>
              <a:rPr lang="en-GB" dirty="0" smtClean="0"/>
              <a:t>Upper airway muscles</a:t>
            </a:r>
          </a:p>
          <a:p>
            <a:pPr lvl="1" eaLnBrk="1" hangingPunct="1"/>
            <a:r>
              <a:rPr lang="en-GB" dirty="0" smtClean="0"/>
              <a:t>predominantly via cranial nerves</a:t>
            </a:r>
          </a:p>
          <a:p>
            <a:pPr lvl="1" eaLnBrk="1" hangingPunct="1"/>
            <a:endParaRPr lang="en-GB" dirty="0" smtClean="0"/>
          </a:p>
          <a:p>
            <a:pPr eaLnBrk="1" hangingPunct="1"/>
            <a:r>
              <a:rPr lang="en-GB" dirty="0" smtClean="0"/>
              <a:t>Pump muscles</a:t>
            </a:r>
          </a:p>
          <a:p>
            <a:pPr lvl="1" eaLnBrk="1" hangingPunct="1"/>
            <a:r>
              <a:rPr lang="en-GB" dirty="0" smtClean="0"/>
              <a:t>predominantly via the </a:t>
            </a:r>
            <a:r>
              <a:rPr lang="en-GB" dirty="0" err="1" smtClean="0"/>
              <a:t>bulbo</a:t>
            </a:r>
            <a:r>
              <a:rPr lang="en-GB" dirty="0" smtClean="0"/>
              <a:t>-spinal tract and spinal nerves</a:t>
            </a:r>
          </a:p>
        </p:txBody>
      </p:sp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2"/>
          <p:cNvSpPr txBox="1">
            <a:spLocks noChangeArrowheads="1"/>
          </p:cNvSpPr>
          <p:nvPr/>
        </p:nvSpPr>
        <p:spPr bwMode="auto">
          <a:xfrm>
            <a:off x="0" y="307975"/>
            <a:ext cx="82296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Comic Sans MS" pitchFamily="66" charset="0"/>
              </a:rPr>
              <a:t>Motor innervation of respiratory muscles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46288"/>
            <a:ext cx="3810000" cy="3733800"/>
          </a:xfrm>
        </p:spPr>
        <p:txBody>
          <a:bodyPr/>
          <a:lstStyle/>
          <a:p>
            <a:pPr eaLnBrk="1" hangingPunct="1"/>
            <a:r>
              <a:rPr lang="en-GB" sz="2800" smtClean="0"/>
              <a:t>Cranial nerves</a:t>
            </a:r>
          </a:p>
          <a:p>
            <a:pPr lvl="1" eaLnBrk="1" hangingPunct="1"/>
            <a:r>
              <a:rPr lang="en-GB" sz="2400" smtClean="0"/>
              <a:t>glossopharyngeal (IX)</a:t>
            </a:r>
          </a:p>
          <a:p>
            <a:pPr lvl="1" eaLnBrk="1" hangingPunct="1"/>
            <a:r>
              <a:rPr lang="en-GB" sz="2400" smtClean="0"/>
              <a:t>vagus (X)</a:t>
            </a:r>
          </a:p>
          <a:p>
            <a:pPr lvl="1" eaLnBrk="1" hangingPunct="1"/>
            <a:r>
              <a:rPr lang="en-GB" sz="2400" smtClean="0"/>
              <a:t>spinal accessory (XI)</a:t>
            </a:r>
          </a:p>
          <a:p>
            <a:pPr lvl="1" eaLnBrk="1" hangingPunct="1"/>
            <a:r>
              <a:rPr lang="en-GB" sz="2400" smtClean="0"/>
              <a:t>hypoglossal (XII)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4114800" y="1893888"/>
          <a:ext cx="4572000" cy="301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Document" r:id="rId3" imgW="5660280" imgH="3736440" progId="Word.Document.8">
                  <p:embed/>
                </p:oleObj>
              </mc:Choice>
              <mc:Fallback>
                <p:oleObj name="Document" r:id="rId3" imgW="5660280" imgH="373644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893888"/>
                        <a:ext cx="4572000" cy="301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29" name="Oval 5"/>
          <p:cNvSpPr>
            <a:spLocks noChangeArrowheads="1"/>
          </p:cNvSpPr>
          <p:nvPr/>
        </p:nvSpPr>
        <p:spPr bwMode="auto">
          <a:xfrm>
            <a:off x="3786188" y="4298950"/>
            <a:ext cx="1738312" cy="638175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chemeClr val="hlink"/>
              </a:solidFill>
            </a:endParaRPr>
          </a:p>
        </p:txBody>
      </p:sp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2"/>
          <p:cNvSpPr txBox="1">
            <a:spLocks noChangeArrowheads="1"/>
          </p:cNvSpPr>
          <p:nvPr/>
        </p:nvSpPr>
        <p:spPr bwMode="auto">
          <a:xfrm>
            <a:off x="0" y="307975"/>
            <a:ext cx="82296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Comic Sans MS" pitchFamily="66" charset="0"/>
              </a:rPr>
              <a:t>Motor innervation of pharynx and larynx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4"/>
          <p:cNvGrpSpPr>
            <a:grpSpLocks/>
          </p:cNvGrpSpPr>
          <p:nvPr/>
        </p:nvGrpSpPr>
        <p:grpSpPr bwMode="auto">
          <a:xfrm>
            <a:off x="4713288" y="1139825"/>
            <a:ext cx="3159125" cy="5486400"/>
            <a:chOff x="3408" y="528"/>
            <a:chExt cx="1750" cy="3264"/>
          </a:xfrm>
        </p:grpSpPr>
        <p:sp>
          <p:nvSpPr>
            <p:cNvPr id="6153" name="Rectangle 5"/>
            <p:cNvSpPr>
              <a:spLocks noChangeArrowheads="1"/>
            </p:cNvSpPr>
            <p:nvPr/>
          </p:nvSpPr>
          <p:spPr bwMode="auto">
            <a:xfrm>
              <a:off x="3408" y="528"/>
              <a:ext cx="1728" cy="326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146" name="Object 6"/>
            <p:cNvGraphicFramePr>
              <a:graphicFrameLocks noChangeAspect="1"/>
            </p:cNvGraphicFramePr>
            <p:nvPr/>
          </p:nvGraphicFramePr>
          <p:xfrm>
            <a:off x="3648" y="624"/>
            <a:ext cx="1510" cy="31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4" name="Picture" r:id="rId3" imgW="2397240" imgH="4966920" progId="Word.Picture.8">
                    <p:embed/>
                  </p:oleObj>
                </mc:Choice>
                <mc:Fallback>
                  <p:oleObj name="Picture" r:id="rId3" imgW="2397240" imgH="4966920" progId="Word.Picture.8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624"/>
                          <a:ext cx="1510" cy="31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822325" y="3387725"/>
            <a:ext cx="3043238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dirty="0" err="1">
                <a:solidFill>
                  <a:schemeClr val="tx1"/>
                </a:solidFill>
                <a:latin typeface="+mj-lt"/>
              </a:rPr>
              <a:t>Intercostal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 Muscles</a:t>
            </a:r>
            <a:endParaRPr lang="en-GB" dirty="0">
              <a:solidFill>
                <a:schemeClr val="tx1"/>
              </a:solidFill>
              <a:latin typeface="+mj-lt"/>
            </a:endParaRPr>
          </a:p>
          <a:p>
            <a:pPr lvl="1" algn="l">
              <a:defRPr/>
            </a:pPr>
            <a:r>
              <a:rPr lang="en-GB" dirty="0">
                <a:solidFill>
                  <a:schemeClr val="tx1"/>
                </a:solidFill>
                <a:latin typeface="+mj-lt"/>
              </a:rPr>
              <a:t>T1 - T12</a:t>
            </a:r>
          </a:p>
          <a:p>
            <a:pPr algn="l">
              <a:defRPr/>
            </a:pP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822325" y="4210050"/>
            <a:ext cx="3014663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2800" dirty="0">
                <a:solidFill>
                  <a:schemeClr val="tx1"/>
                </a:solidFill>
                <a:latin typeface="+mj-lt"/>
              </a:rPr>
              <a:t>Abdominal muscles</a:t>
            </a:r>
            <a:endParaRPr lang="en-GB" dirty="0">
              <a:solidFill>
                <a:schemeClr val="tx1"/>
              </a:solidFill>
              <a:latin typeface="+mj-lt"/>
            </a:endParaRPr>
          </a:p>
          <a:p>
            <a:pPr lvl="1" algn="l">
              <a:defRPr/>
            </a:pPr>
            <a:r>
              <a:rPr lang="en-GB" dirty="0">
                <a:solidFill>
                  <a:schemeClr val="tx1"/>
                </a:solidFill>
                <a:latin typeface="+mj-lt"/>
              </a:rPr>
              <a:t>T12, L1</a:t>
            </a:r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822325" y="2198688"/>
            <a:ext cx="3582988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2800" dirty="0">
                <a:solidFill>
                  <a:schemeClr val="tx1"/>
                </a:solidFill>
                <a:latin typeface="+mj-lt"/>
              </a:rPr>
              <a:t>Diaphragm</a:t>
            </a:r>
            <a:endParaRPr lang="en-GB" dirty="0">
              <a:solidFill>
                <a:schemeClr val="tx1"/>
              </a:solidFill>
              <a:latin typeface="+mj-lt"/>
            </a:endParaRPr>
          </a:p>
          <a:p>
            <a:pPr lvl="1" algn="l">
              <a:defRPr/>
            </a:pPr>
            <a:r>
              <a:rPr lang="en-GB" dirty="0" err="1">
                <a:solidFill>
                  <a:schemeClr val="tx1"/>
                </a:solidFill>
                <a:latin typeface="+mj-lt"/>
              </a:rPr>
              <a:t>phrenic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nerve</a:t>
            </a:r>
          </a:p>
          <a:p>
            <a:pPr lvl="1" algn="l">
              <a:defRPr/>
            </a:pPr>
            <a:r>
              <a:rPr lang="en-GB" dirty="0">
                <a:solidFill>
                  <a:schemeClr val="tx1"/>
                </a:solidFill>
                <a:latin typeface="+mj-lt"/>
              </a:rPr>
              <a:t>cervical plexus (C3 - C5)</a:t>
            </a:r>
          </a:p>
        </p:txBody>
      </p:sp>
      <p:pic>
        <p:nvPicPr>
          <p:cNvPr id="615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Rectangle 2"/>
          <p:cNvSpPr txBox="1">
            <a:spLocks noChangeArrowheads="1"/>
          </p:cNvSpPr>
          <p:nvPr/>
        </p:nvSpPr>
        <p:spPr bwMode="auto">
          <a:xfrm>
            <a:off x="0" y="307975"/>
            <a:ext cx="82296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Comic Sans MS" pitchFamily="66" charset="0"/>
              </a:rPr>
              <a:t>Motor innervation of pump muscles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603250" y="1503363"/>
            <a:ext cx="7772400" cy="1917700"/>
          </a:xfrm>
        </p:spPr>
        <p:txBody>
          <a:bodyPr/>
          <a:lstStyle/>
          <a:p>
            <a:pPr eaLnBrk="1" hangingPunct="1"/>
            <a:r>
              <a:rPr lang="en-GB" smtClean="0"/>
              <a:t>Peripheral chemoreceptors</a:t>
            </a:r>
          </a:p>
          <a:p>
            <a:pPr lvl="1" eaLnBrk="1" hangingPunct="1"/>
            <a:r>
              <a:rPr lang="en-GB" smtClean="0"/>
              <a:t>carotid bodies, aortic arch</a:t>
            </a:r>
          </a:p>
          <a:p>
            <a:pPr lvl="1" eaLnBrk="1" hangingPunct="1"/>
            <a:r>
              <a:rPr lang="en-GB" smtClean="0"/>
              <a:t>pH, PCO</a:t>
            </a:r>
            <a:r>
              <a:rPr lang="en-GB" baseline="-25000" smtClean="0"/>
              <a:t>2</a:t>
            </a:r>
            <a:r>
              <a:rPr lang="en-GB" smtClean="0"/>
              <a:t>, hypoxia.</a:t>
            </a: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603250" y="3807460"/>
            <a:ext cx="7772400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3200" dirty="0">
                <a:solidFill>
                  <a:schemeClr val="tx1"/>
                </a:solidFill>
                <a:latin typeface="+mj-lt"/>
              </a:rPr>
              <a:t>Central </a:t>
            </a:r>
            <a:r>
              <a:rPr lang="en-GB" sz="3200" dirty="0" err="1">
                <a:solidFill>
                  <a:schemeClr val="tx1"/>
                </a:solidFill>
                <a:latin typeface="+mj-lt"/>
              </a:rPr>
              <a:t>chemoreceptors</a:t>
            </a:r>
            <a:endParaRPr lang="en-GB" sz="3200" dirty="0">
              <a:solidFill>
                <a:schemeClr val="tx1"/>
              </a:solidFill>
              <a:latin typeface="+mj-lt"/>
            </a:endParaRP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2800" dirty="0">
                <a:solidFill>
                  <a:schemeClr val="tx1"/>
                </a:solidFill>
                <a:latin typeface="+mj-lt"/>
              </a:rPr>
              <a:t>located on the surface of the medulla and detect changes in CSF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2800" dirty="0">
                <a:solidFill>
                  <a:schemeClr val="tx1"/>
                </a:solidFill>
                <a:latin typeface="+mj-lt"/>
              </a:rPr>
              <a:t>PCO</a:t>
            </a:r>
            <a:r>
              <a:rPr lang="en-GB" sz="2800" baseline="-25000" dirty="0">
                <a:solidFill>
                  <a:schemeClr val="tx1"/>
                </a:solidFill>
                <a:latin typeface="+mj-lt"/>
              </a:rPr>
              <a:t>2 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</a:t>
            </a:r>
            <a:endParaRPr lang="en-GB" sz="2800" baseline="-25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2"/>
          <p:cNvSpPr txBox="1">
            <a:spLocks noChangeArrowheads="1"/>
          </p:cNvSpPr>
          <p:nvPr/>
        </p:nvSpPr>
        <p:spPr bwMode="auto">
          <a:xfrm>
            <a:off x="0" y="307975"/>
            <a:ext cx="82296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Comic Sans MS" pitchFamily="66" charset="0"/>
              </a:rPr>
              <a:t>Sensory inputs to the respiratory centre</a:t>
            </a:r>
          </a:p>
        </p:txBody>
      </p:sp>
      <p:pic>
        <p:nvPicPr>
          <p:cNvPr id="31750" name="Picture 5" descr="005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1012825"/>
            <a:ext cx="3014663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7775575" y="1927225"/>
            <a:ext cx="1252538" cy="1057275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pic>
        <p:nvPicPr>
          <p:cNvPr id="9" name="Picture 4" descr="BR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4866323"/>
            <a:ext cx="2582862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5144987"/>
              </p:ext>
            </p:extLst>
          </p:nvPr>
        </p:nvGraphicFramePr>
        <p:xfrm>
          <a:off x="3276600" y="1752600"/>
          <a:ext cx="38084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Chart" r:id="rId3" imgW="3810000" imgH="4114800" progId="MSGraph.Chart.8">
                  <p:embed followColorScheme="full"/>
                </p:oleObj>
              </mc:Choice>
              <mc:Fallback>
                <p:oleObj name="Chart" r:id="rId3" imgW="3810000" imgH="4114800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752600"/>
                        <a:ext cx="380841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1322388" y="2859088"/>
            <a:ext cx="16097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tx1"/>
                </a:solidFill>
                <a:latin typeface="Arial" charset="0"/>
              </a:rPr>
              <a:t>Ventilation</a:t>
            </a:r>
          </a:p>
          <a:p>
            <a:r>
              <a:rPr lang="en-GB">
                <a:solidFill>
                  <a:schemeClr val="tx1"/>
                </a:solidFill>
                <a:latin typeface="Arial" charset="0"/>
              </a:rPr>
              <a:t>(l.min</a:t>
            </a:r>
            <a:r>
              <a:rPr lang="en-GB" baseline="30000">
                <a:solidFill>
                  <a:schemeClr val="tx1"/>
                </a:solidFill>
                <a:latin typeface="Arial" charset="0"/>
              </a:rPr>
              <a:t>-1</a:t>
            </a:r>
            <a:r>
              <a:rPr lang="en-GB">
                <a:solidFill>
                  <a:schemeClr val="tx1"/>
                </a:solidFill>
                <a:latin typeface="Arial" charset="0"/>
              </a:rPr>
              <a:t>)</a:t>
            </a:r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4419600" y="5865813"/>
            <a:ext cx="1922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>
                <a:solidFill>
                  <a:schemeClr val="tx1"/>
                </a:solidFill>
                <a:latin typeface="Arial" charset="0"/>
              </a:rPr>
              <a:t>P</a:t>
            </a:r>
            <a:r>
              <a:rPr lang="en-GB" sz="1800">
                <a:solidFill>
                  <a:schemeClr val="tx1"/>
                </a:solidFill>
                <a:latin typeface="Arial" charset="0"/>
              </a:rPr>
              <a:t>A</a:t>
            </a:r>
            <a:r>
              <a:rPr lang="en-GB">
                <a:solidFill>
                  <a:schemeClr val="tx1"/>
                </a:solidFill>
                <a:latin typeface="Arial" charset="0"/>
              </a:rPr>
              <a:t>CO</a:t>
            </a:r>
            <a:r>
              <a:rPr lang="en-GB" baseline="-25000">
                <a:solidFill>
                  <a:schemeClr val="tx1"/>
                </a:solidFill>
                <a:latin typeface="Arial" charset="0"/>
              </a:rPr>
              <a:t>2</a:t>
            </a:r>
            <a:r>
              <a:rPr lang="en-GB">
                <a:solidFill>
                  <a:schemeClr val="tx1"/>
                </a:solidFill>
                <a:latin typeface="Arial" charset="0"/>
              </a:rPr>
              <a:t> (kPa)</a:t>
            </a:r>
          </a:p>
        </p:txBody>
      </p:sp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2"/>
          <p:cNvSpPr txBox="1">
            <a:spLocks noChangeArrowheads="1"/>
          </p:cNvSpPr>
          <p:nvPr/>
        </p:nvSpPr>
        <p:spPr bwMode="auto">
          <a:xfrm>
            <a:off x="-269875" y="236538"/>
            <a:ext cx="82296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Comic Sans MS" pitchFamily="66" charset="0"/>
              </a:rPr>
              <a:t>Ventilatory response to inhaled CO</a:t>
            </a:r>
            <a:r>
              <a:rPr lang="en-GB" baseline="-25000">
                <a:solidFill>
                  <a:schemeClr val="bg1"/>
                </a:solidFill>
                <a:latin typeface="Comic Sans MS" pitchFamily="66" charset="0"/>
              </a:rPr>
              <a:t>2</a:t>
            </a:r>
            <a:endParaRPr lang="en-GB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3013" grpId="0" bld="category" 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7" name="Object 3"/>
          <p:cNvGraphicFramePr>
            <a:graphicFrameLocks noChangeAspect="1"/>
          </p:cNvGraphicFramePr>
          <p:nvPr/>
        </p:nvGraphicFramePr>
        <p:xfrm>
          <a:off x="3276600" y="1752600"/>
          <a:ext cx="38084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Chart" r:id="rId3" imgW="3810000" imgH="4114800" progId="MSGraph.Chart.8">
                  <p:embed followColorScheme="full"/>
                </p:oleObj>
              </mc:Choice>
              <mc:Fallback>
                <p:oleObj name="Chart" r:id="rId3" imgW="3810000" imgH="41148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752600"/>
                        <a:ext cx="380841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322388" y="2859088"/>
            <a:ext cx="16097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tx1"/>
                </a:solidFill>
                <a:latin typeface="Arial" charset="0"/>
              </a:rPr>
              <a:t>Ventilation</a:t>
            </a:r>
          </a:p>
          <a:p>
            <a:r>
              <a:rPr lang="en-GB">
                <a:solidFill>
                  <a:schemeClr val="tx1"/>
                </a:solidFill>
                <a:latin typeface="Arial" charset="0"/>
              </a:rPr>
              <a:t>(l.min</a:t>
            </a:r>
            <a:r>
              <a:rPr lang="en-GB" baseline="30000">
                <a:solidFill>
                  <a:schemeClr val="tx1"/>
                </a:solidFill>
                <a:latin typeface="Arial" charset="0"/>
              </a:rPr>
              <a:t>-1</a:t>
            </a:r>
            <a:r>
              <a:rPr lang="en-GB">
                <a:solidFill>
                  <a:schemeClr val="tx1"/>
                </a:solidFill>
                <a:latin typeface="Arial" charset="0"/>
              </a:rPr>
              <a:t>)</a:t>
            </a:r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419600" y="5865813"/>
            <a:ext cx="170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>
                <a:solidFill>
                  <a:schemeClr val="tx1"/>
                </a:solidFill>
                <a:latin typeface="Arial" charset="0"/>
              </a:rPr>
              <a:t>P</a:t>
            </a:r>
            <a:r>
              <a:rPr lang="en-GB" sz="1800">
                <a:solidFill>
                  <a:schemeClr val="tx1"/>
                </a:solidFill>
                <a:latin typeface="Arial" charset="0"/>
              </a:rPr>
              <a:t>A</a:t>
            </a:r>
            <a:r>
              <a:rPr lang="en-GB">
                <a:solidFill>
                  <a:schemeClr val="tx1"/>
                </a:solidFill>
                <a:latin typeface="Arial" charset="0"/>
              </a:rPr>
              <a:t>O</a:t>
            </a:r>
            <a:r>
              <a:rPr lang="en-GB" baseline="-25000">
                <a:solidFill>
                  <a:schemeClr val="tx1"/>
                </a:solidFill>
                <a:latin typeface="Arial" charset="0"/>
              </a:rPr>
              <a:t>2</a:t>
            </a:r>
            <a:r>
              <a:rPr lang="en-GB">
                <a:solidFill>
                  <a:schemeClr val="tx1"/>
                </a:solidFill>
                <a:latin typeface="Arial" charset="0"/>
              </a:rPr>
              <a:t> (kPa)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2"/>
          <p:cNvSpPr txBox="1">
            <a:spLocks noChangeArrowheads="1"/>
          </p:cNvSpPr>
          <p:nvPr/>
        </p:nvSpPr>
        <p:spPr bwMode="auto">
          <a:xfrm>
            <a:off x="-727075" y="246063"/>
            <a:ext cx="82296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Comic Sans MS" pitchFamily="66" charset="0"/>
              </a:rPr>
              <a:t>Ventilatory response to hypoxia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752600"/>
            <a:ext cx="3810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b="1" dirty="0" smtClean="0">
                <a:latin typeface="+mj-lt"/>
              </a:rPr>
              <a:t>Nose</a:t>
            </a:r>
          </a:p>
          <a:p>
            <a:pPr lvl="1" eaLnBrk="1" hangingPunct="1">
              <a:defRPr/>
            </a:pPr>
            <a:r>
              <a:rPr lang="en-GB" sz="2000" b="1" dirty="0" smtClean="0">
                <a:latin typeface="+mj-lt"/>
              </a:rPr>
              <a:t>Trigeminal (V)</a:t>
            </a:r>
          </a:p>
        </p:txBody>
      </p:sp>
      <p:grpSp>
        <p:nvGrpSpPr>
          <p:cNvPr id="9220" name="Group 5"/>
          <p:cNvGrpSpPr>
            <a:grpSpLocks/>
          </p:cNvGrpSpPr>
          <p:nvPr/>
        </p:nvGrpSpPr>
        <p:grpSpPr bwMode="auto">
          <a:xfrm>
            <a:off x="3962400" y="1676400"/>
            <a:ext cx="4692650" cy="4953000"/>
            <a:chOff x="1968" y="1248"/>
            <a:chExt cx="1728" cy="1824"/>
          </a:xfrm>
        </p:grpSpPr>
        <p:sp>
          <p:nvSpPr>
            <p:cNvPr id="7178" name="Rectangle 6"/>
            <p:cNvSpPr>
              <a:spLocks noChangeArrowheads="1"/>
            </p:cNvSpPr>
            <p:nvPr/>
          </p:nvSpPr>
          <p:spPr bwMode="auto">
            <a:xfrm>
              <a:off x="1968" y="1248"/>
              <a:ext cx="1728" cy="18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graphicFrame>
          <p:nvGraphicFramePr>
            <p:cNvPr id="9218" name="Object 7"/>
            <p:cNvGraphicFramePr>
              <a:graphicFrameLocks noChangeAspect="1"/>
            </p:cNvGraphicFramePr>
            <p:nvPr/>
          </p:nvGraphicFramePr>
          <p:xfrm>
            <a:off x="2071" y="1343"/>
            <a:ext cx="1617" cy="1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8" name="Picture" r:id="rId3" imgW="2567160" imgH="2593800" progId="Word.Picture.8">
                    <p:embed/>
                  </p:oleObj>
                </mc:Choice>
                <mc:Fallback>
                  <p:oleObj name="Picture" r:id="rId3" imgW="2567160" imgH="2593800" progId="Word.Picture.8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1" y="1343"/>
                          <a:ext cx="1617" cy="16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74" name="Rectangle 9"/>
          <p:cNvSpPr>
            <a:spLocks noChangeArrowheads="1"/>
          </p:cNvSpPr>
          <p:nvPr/>
        </p:nvSpPr>
        <p:spPr bwMode="auto">
          <a:xfrm>
            <a:off x="533400" y="2590800"/>
            <a:ext cx="3810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GB" b="1">
                <a:solidFill>
                  <a:schemeClr val="tx1"/>
                </a:solidFill>
                <a:latin typeface="+mj-lt"/>
              </a:rPr>
              <a:t>Pharynx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GB" sz="2000" b="1">
                <a:solidFill>
                  <a:schemeClr val="tx1"/>
                </a:solidFill>
                <a:latin typeface="+mj-lt"/>
              </a:rPr>
              <a:t>Glossopharyngeal (IX) Vagus (X)</a:t>
            </a:r>
          </a:p>
        </p:txBody>
      </p:sp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609600" y="3733800"/>
            <a:ext cx="3810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GB" b="1">
                <a:solidFill>
                  <a:schemeClr val="tx1"/>
                </a:solidFill>
                <a:latin typeface="+mj-lt"/>
              </a:rPr>
              <a:t>Larynx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GB" sz="2000" b="1">
                <a:solidFill>
                  <a:schemeClr val="tx1"/>
                </a:solidFill>
                <a:latin typeface="+mj-lt"/>
              </a:rPr>
              <a:t>Vagus (X)</a:t>
            </a:r>
            <a:endParaRPr lang="en-GB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609600" y="4572000"/>
            <a:ext cx="3810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GB" b="1">
                <a:solidFill>
                  <a:schemeClr val="tx1"/>
                </a:solidFill>
                <a:latin typeface="+mj-lt"/>
              </a:rPr>
              <a:t>Lungs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GB" sz="2000" b="1">
                <a:solidFill>
                  <a:schemeClr val="tx1"/>
                </a:solidFill>
                <a:latin typeface="+mj-lt"/>
              </a:rPr>
              <a:t>Vagus (X)</a:t>
            </a:r>
            <a:endParaRPr lang="en-GB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7177" name="Rectangle 12"/>
          <p:cNvSpPr>
            <a:spLocks noChangeArrowheads="1"/>
          </p:cNvSpPr>
          <p:nvPr/>
        </p:nvSpPr>
        <p:spPr bwMode="auto">
          <a:xfrm>
            <a:off x="609600" y="5410200"/>
            <a:ext cx="3810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GB" b="1">
                <a:solidFill>
                  <a:schemeClr val="tx1"/>
                </a:solidFill>
                <a:latin typeface="+mj-lt"/>
              </a:rPr>
              <a:t>Chest wall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  <a:defRPr/>
            </a:pPr>
            <a:r>
              <a:rPr lang="en-GB" sz="2000" b="1">
                <a:solidFill>
                  <a:schemeClr val="tx1"/>
                </a:solidFill>
                <a:latin typeface="+mj-lt"/>
              </a:rPr>
              <a:t>spinal nerves</a:t>
            </a:r>
            <a:endParaRPr lang="en-GB" b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22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Rectangle 2"/>
          <p:cNvSpPr txBox="1">
            <a:spLocks noChangeArrowheads="1"/>
          </p:cNvSpPr>
          <p:nvPr/>
        </p:nvSpPr>
        <p:spPr bwMode="auto">
          <a:xfrm>
            <a:off x="1298575" y="277813"/>
            <a:ext cx="46132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>
                <a:solidFill>
                  <a:schemeClr val="bg1"/>
                </a:solidFill>
                <a:latin typeface="Comic Sans MS" pitchFamily="66" charset="0"/>
              </a:rPr>
              <a:t>Sensory input from:</a:t>
            </a:r>
          </a:p>
          <a:p>
            <a:pPr algn="l"/>
            <a:r>
              <a:rPr lang="en-GB">
                <a:solidFill>
                  <a:schemeClr val="bg1"/>
                </a:solidFill>
                <a:latin typeface="Comic Sans MS" pitchFamily="66" charset="0"/>
              </a:rPr>
              <a:t>lungs, airways and chest 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Oval 3"/>
          <p:cNvSpPr>
            <a:spLocks noChangeArrowheads="1"/>
          </p:cNvSpPr>
          <p:nvPr/>
        </p:nvSpPr>
        <p:spPr bwMode="auto">
          <a:xfrm>
            <a:off x="3124200" y="1812925"/>
            <a:ext cx="2740025" cy="1168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>
                <a:solidFill>
                  <a:schemeClr val="tx1"/>
                </a:solidFill>
                <a:latin typeface="+mj-lt"/>
              </a:rPr>
              <a:t>Respiratory centres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562600" y="2667000"/>
            <a:ext cx="2740025" cy="1762125"/>
            <a:chOff x="3504" y="1680"/>
            <a:chExt cx="1726" cy="1110"/>
          </a:xfrm>
        </p:grpSpPr>
        <p:sp>
          <p:nvSpPr>
            <p:cNvPr id="31761" name="Oval 4"/>
            <p:cNvSpPr>
              <a:spLocks noChangeArrowheads="1"/>
            </p:cNvSpPr>
            <p:nvPr/>
          </p:nvSpPr>
          <p:spPr bwMode="auto">
            <a:xfrm>
              <a:off x="3504" y="2054"/>
              <a:ext cx="1726" cy="7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  <a:latin typeface="+mj-lt"/>
                </a:rPr>
                <a:t>Respiratory muscles</a:t>
              </a:r>
            </a:p>
          </p:txBody>
        </p:sp>
        <p:sp>
          <p:nvSpPr>
            <p:cNvPr id="31762" name="Line 9"/>
            <p:cNvSpPr>
              <a:spLocks noChangeShapeType="1"/>
            </p:cNvSpPr>
            <p:nvPr/>
          </p:nvSpPr>
          <p:spPr bwMode="auto">
            <a:xfrm>
              <a:off x="3792" y="1680"/>
              <a:ext cx="384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GB">
                <a:latin typeface="+mj-lt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09600" y="3260725"/>
            <a:ext cx="2740025" cy="1768475"/>
            <a:chOff x="384" y="2054"/>
            <a:chExt cx="1726" cy="1114"/>
          </a:xfrm>
        </p:grpSpPr>
        <p:sp>
          <p:nvSpPr>
            <p:cNvPr id="31759" name="Oval 6"/>
            <p:cNvSpPr>
              <a:spLocks noChangeArrowheads="1"/>
            </p:cNvSpPr>
            <p:nvPr/>
          </p:nvSpPr>
          <p:spPr bwMode="auto">
            <a:xfrm>
              <a:off x="384" y="2054"/>
              <a:ext cx="1726" cy="73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  <a:latin typeface="+mj-lt"/>
                </a:rPr>
                <a:t>Change in PCO</a:t>
              </a:r>
              <a:r>
                <a:rPr lang="en-GB" baseline="-25000">
                  <a:solidFill>
                    <a:schemeClr val="tx1"/>
                  </a:solidFill>
                  <a:latin typeface="+mj-lt"/>
                </a:rPr>
                <a:t>2</a:t>
              </a:r>
              <a:r>
                <a:rPr lang="en-GB">
                  <a:solidFill>
                    <a:schemeClr val="tx1"/>
                  </a:solidFill>
                  <a:latin typeface="+mj-lt"/>
                </a:rPr>
                <a:t>/PO</a:t>
              </a:r>
              <a:r>
                <a:rPr lang="en-GB" baseline="-25000">
                  <a:solidFill>
                    <a:schemeClr val="tx1"/>
                  </a:solidFill>
                  <a:latin typeface="+mj-lt"/>
                </a:rPr>
                <a:t>2</a:t>
              </a:r>
              <a:endParaRPr lang="en-GB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760" name="Line 12"/>
            <p:cNvSpPr>
              <a:spLocks noChangeShapeType="1"/>
            </p:cNvSpPr>
            <p:nvPr/>
          </p:nvSpPr>
          <p:spPr bwMode="auto">
            <a:xfrm flipV="1">
              <a:off x="1248" y="2880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GB">
                <a:latin typeface="+mj-lt"/>
              </a:endParaRPr>
            </a:p>
          </p:txBody>
        </p:sp>
      </p:grpSp>
      <p:sp>
        <p:nvSpPr>
          <p:cNvPr id="54285" name="Line 13"/>
          <p:cNvSpPr>
            <a:spLocks noChangeShapeType="1"/>
          </p:cNvSpPr>
          <p:nvPr/>
        </p:nvSpPr>
        <p:spPr bwMode="auto">
          <a:xfrm flipV="1">
            <a:off x="2133600" y="2743200"/>
            <a:ext cx="9144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85800" y="3200400"/>
            <a:ext cx="4953000" cy="2616200"/>
            <a:chOff x="432" y="2016"/>
            <a:chExt cx="3120" cy="1648"/>
          </a:xfrm>
        </p:grpSpPr>
        <p:sp>
          <p:nvSpPr>
            <p:cNvPr id="31756" name="Oval 5"/>
            <p:cNvSpPr>
              <a:spLocks noChangeArrowheads="1"/>
            </p:cNvSpPr>
            <p:nvPr/>
          </p:nvSpPr>
          <p:spPr bwMode="auto">
            <a:xfrm>
              <a:off x="432" y="3255"/>
              <a:ext cx="1726" cy="40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  <a:latin typeface="+mj-lt"/>
                </a:rPr>
                <a:t>Ventilation</a:t>
              </a:r>
            </a:p>
          </p:txBody>
        </p:sp>
        <p:sp>
          <p:nvSpPr>
            <p:cNvPr id="31757" name="Line 11"/>
            <p:cNvSpPr>
              <a:spLocks noChangeShapeType="1"/>
            </p:cNvSpPr>
            <p:nvPr/>
          </p:nvSpPr>
          <p:spPr bwMode="auto">
            <a:xfrm flipH="1">
              <a:off x="2448" y="3504"/>
              <a:ext cx="72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GB">
                <a:latin typeface="+mj-lt"/>
              </a:endParaRPr>
            </a:p>
          </p:txBody>
        </p:sp>
        <p:sp>
          <p:nvSpPr>
            <p:cNvPr id="31758" name="Line 14"/>
            <p:cNvSpPr>
              <a:spLocks noChangeShapeType="1"/>
            </p:cNvSpPr>
            <p:nvPr/>
          </p:nvSpPr>
          <p:spPr bwMode="auto">
            <a:xfrm flipH="1" flipV="1">
              <a:off x="2976" y="2016"/>
              <a:ext cx="576" cy="1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GB">
                <a:latin typeface="+mj-lt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257800" y="3140075"/>
            <a:ext cx="2892425" cy="2676525"/>
            <a:chOff x="3312" y="1978"/>
            <a:chExt cx="1822" cy="1686"/>
          </a:xfrm>
        </p:grpSpPr>
        <p:sp>
          <p:nvSpPr>
            <p:cNvPr id="31753" name="Oval 7"/>
            <p:cNvSpPr>
              <a:spLocks noChangeArrowheads="1"/>
            </p:cNvSpPr>
            <p:nvPr/>
          </p:nvSpPr>
          <p:spPr bwMode="auto">
            <a:xfrm>
              <a:off x="3408" y="3255"/>
              <a:ext cx="1726" cy="40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tx1"/>
                  </a:solidFill>
                  <a:latin typeface="+mj-lt"/>
                </a:rPr>
                <a:t>Lung inflation</a:t>
              </a:r>
            </a:p>
          </p:txBody>
        </p:sp>
        <p:sp>
          <p:nvSpPr>
            <p:cNvPr id="31754" name="Line 10"/>
            <p:cNvSpPr>
              <a:spLocks noChangeShapeType="1"/>
            </p:cNvSpPr>
            <p:nvPr/>
          </p:nvSpPr>
          <p:spPr bwMode="auto">
            <a:xfrm flipH="1">
              <a:off x="4272" y="2938"/>
              <a:ext cx="48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GB">
                <a:latin typeface="+mj-lt"/>
              </a:endParaRPr>
            </a:p>
          </p:txBody>
        </p:sp>
        <p:sp>
          <p:nvSpPr>
            <p:cNvPr id="31755" name="Line 15"/>
            <p:cNvSpPr>
              <a:spLocks noChangeShapeType="1"/>
            </p:cNvSpPr>
            <p:nvPr/>
          </p:nvSpPr>
          <p:spPr bwMode="auto">
            <a:xfrm flipH="1" flipV="1">
              <a:off x="3312" y="1978"/>
              <a:ext cx="288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GB">
                <a:latin typeface="+mj-lt"/>
              </a:endParaRPr>
            </a:p>
          </p:txBody>
        </p:sp>
      </p:grpSp>
      <p:pic>
        <p:nvPicPr>
          <p:cNvPr id="32776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Rectangle 2"/>
          <p:cNvSpPr txBox="1">
            <a:spLocks noChangeArrowheads="1"/>
          </p:cNvSpPr>
          <p:nvPr/>
        </p:nvSpPr>
        <p:spPr bwMode="auto">
          <a:xfrm>
            <a:off x="-727075" y="246063"/>
            <a:ext cx="82296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Comic Sans MS" pitchFamily="66" charset="0"/>
              </a:rPr>
              <a:t>The model so far……….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3"/>
          <p:cNvSpPr>
            <a:spLocks noGrp="1"/>
          </p:cNvSpPr>
          <p:nvPr>
            <p:ph idx="1"/>
          </p:nvPr>
        </p:nvSpPr>
        <p:spPr>
          <a:xfrm>
            <a:off x="194311" y="1068388"/>
            <a:ext cx="8822690" cy="4525962"/>
          </a:xfrm>
        </p:spPr>
        <p:txBody>
          <a:bodyPr/>
          <a:lstStyle/>
          <a:p>
            <a:pPr lvl="0"/>
            <a:r>
              <a:rPr lang="en-GB" sz="2800" b="1" dirty="0" smtClean="0"/>
              <a:t>Part 3 or 3</a:t>
            </a:r>
          </a:p>
          <a:p>
            <a:pPr lvl="0"/>
            <a:r>
              <a:rPr lang="en-GB" sz="2800" dirty="0" smtClean="0"/>
              <a:t>Describe the effect sleep on breathing and blood gases in healthy people</a:t>
            </a:r>
          </a:p>
          <a:p>
            <a:pPr lvl="0"/>
            <a:r>
              <a:rPr lang="en-GB" sz="2800" dirty="0" smtClean="0"/>
              <a:t>Describe the changes in </a:t>
            </a:r>
            <a:r>
              <a:rPr lang="en-GB" sz="2800" dirty="0" err="1" smtClean="0"/>
              <a:t>chemosensitvity</a:t>
            </a:r>
            <a:r>
              <a:rPr lang="en-GB" sz="2800" dirty="0" smtClean="0"/>
              <a:t> that occur during sleep and understand the apnoeic threshold</a:t>
            </a:r>
          </a:p>
          <a:p>
            <a:pPr lvl="0"/>
            <a:r>
              <a:rPr lang="en-GB" sz="2800" dirty="0" smtClean="0"/>
              <a:t>Explain how the changes in </a:t>
            </a:r>
            <a:r>
              <a:rPr lang="en-GB" sz="2800" dirty="0" err="1" smtClean="0"/>
              <a:t>chemosensitivity</a:t>
            </a:r>
            <a:r>
              <a:rPr lang="en-GB" sz="2800" dirty="0" smtClean="0"/>
              <a:t> and the apnoeic threshold led to central sleep apnoea</a:t>
            </a:r>
          </a:p>
          <a:p>
            <a:pPr lvl="0"/>
            <a:r>
              <a:rPr lang="en-GB" sz="2800" dirty="0" smtClean="0"/>
              <a:t>Describe the influences of sleep on the upper airway which lead to obstructive sleep apnoea</a:t>
            </a:r>
          </a:p>
          <a:p>
            <a:pPr lvl="0"/>
            <a:r>
              <a:rPr lang="en-GB" sz="2800" dirty="0" smtClean="0"/>
              <a:t>Know one major cardiac, one major respiratory disease that is exacerbated by the sleep-related changes in the control of breathing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learning objectives (</a:t>
            </a:r>
            <a:r>
              <a:rPr lang="en-GB" sz="280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2012)</a:t>
            </a:r>
            <a:endParaRPr lang="en-GB" sz="280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7775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Oval 3"/>
          <p:cNvSpPr>
            <a:spLocks noChangeArrowheads="1"/>
          </p:cNvSpPr>
          <p:nvPr/>
        </p:nvSpPr>
        <p:spPr bwMode="auto">
          <a:xfrm>
            <a:off x="2416175" y="5470525"/>
            <a:ext cx="4311650" cy="6492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GB">
                <a:solidFill>
                  <a:srgbClr val="009999"/>
                </a:solidFill>
                <a:latin typeface="Comic Sans MS" pitchFamily="66" charset="0"/>
              </a:rPr>
              <a:t>Respiratory muscles</a:t>
            </a:r>
          </a:p>
        </p:txBody>
      </p:sp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614363" y="3676650"/>
            <a:ext cx="2573337" cy="6477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>
                <a:solidFill>
                  <a:srgbClr val="009999"/>
                </a:solidFill>
                <a:latin typeface="Comic Sans MS" pitchFamily="66" charset="0"/>
              </a:rPr>
              <a:t>Brainstem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638175" y="3201988"/>
            <a:ext cx="2703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accent2"/>
                </a:solidFill>
                <a:latin typeface="Comic Sans MS" pitchFamily="66" charset="0"/>
              </a:rPr>
              <a:t>Reflex/automatic</a:t>
            </a:r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1905000" y="4495800"/>
            <a:ext cx="1295400" cy="9144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3286125" y="1924050"/>
            <a:ext cx="2573338" cy="11699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9999"/>
                </a:solidFill>
                <a:latin typeface="Comic Sans MS" pitchFamily="66" charset="0"/>
              </a:rPr>
              <a:t>Motor cortex</a:t>
            </a:r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2994025" y="1474788"/>
            <a:ext cx="3352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accent2"/>
                </a:solidFill>
                <a:latin typeface="Comic Sans MS" pitchFamily="66" charset="0"/>
              </a:rPr>
              <a:t>Voluntary/behavioural</a:t>
            </a:r>
          </a:p>
        </p:txBody>
      </p:sp>
      <p:sp>
        <p:nvSpPr>
          <p:cNvPr id="20488" name="Line 9"/>
          <p:cNvSpPr>
            <a:spLocks noChangeShapeType="1"/>
          </p:cNvSpPr>
          <p:nvPr/>
        </p:nvSpPr>
        <p:spPr bwMode="auto">
          <a:xfrm>
            <a:off x="4572000" y="3159125"/>
            <a:ext cx="0" cy="22860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5991225" y="3389313"/>
            <a:ext cx="2573338" cy="1168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>
                <a:solidFill>
                  <a:srgbClr val="009999"/>
                </a:solidFill>
                <a:latin typeface="Comic Sans MS" pitchFamily="66" charset="0"/>
              </a:rPr>
              <a:t>Limbic system</a:t>
            </a: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6537325" y="2970213"/>
            <a:ext cx="1573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accent2"/>
                </a:solidFill>
                <a:latin typeface="Comic Sans MS" pitchFamily="66" charset="0"/>
              </a:rPr>
              <a:t>Emotional</a:t>
            </a:r>
          </a:p>
        </p:txBody>
      </p:sp>
      <p:sp>
        <p:nvSpPr>
          <p:cNvPr id="20491" name="Line 12"/>
          <p:cNvSpPr>
            <a:spLocks noChangeShapeType="1"/>
          </p:cNvSpPr>
          <p:nvPr/>
        </p:nvSpPr>
        <p:spPr bwMode="auto">
          <a:xfrm flipH="1">
            <a:off x="6096000" y="4724400"/>
            <a:ext cx="1143000" cy="7620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204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Regulation of Breathing</a:t>
            </a:r>
          </a:p>
        </p:txBody>
      </p: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4225925" y="2019300"/>
            <a:ext cx="3398838" cy="2489200"/>
            <a:chOff x="2662" y="1272"/>
            <a:chExt cx="2141" cy="1568"/>
          </a:xfrm>
        </p:grpSpPr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662" y="1272"/>
              <a:ext cx="436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6000" b="1" dirty="0"/>
                <a:t>X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4367" y="2206"/>
              <a:ext cx="436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6000" b="1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030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1905000"/>
          </a:xfrm>
        </p:spPr>
        <p:txBody>
          <a:bodyPr/>
          <a:lstStyle/>
          <a:p>
            <a:pPr eaLnBrk="1" hangingPunct="1"/>
            <a:r>
              <a:rPr lang="en-GB" smtClean="0"/>
              <a:t>To regulate gas exchange</a:t>
            </a:r>
          </a:p>
          <a:p>
            <a:pPr eaLnBrk="1" hangingPunct="1"/>
            <a:r>
              <a:rPr lang="en-GB" smtClean="0"/>
              <a:t>To execute behavioural acts</a:t>
            </a:r>
          </a:p>
          <a:p>
            <a:pPr eaLnBrk="1" hangingPunct="1"/>
            <a:r>
              <a:rPr lang="en-GB" smtClean="0"/>
              <a:t>To maintain airways and lung function</a:t>
            </a:r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Control of Breathing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e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68400"/>
            <a:ext cx="30638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057400" y="5788025"/>
            <a:ext cx="54848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Electroencephalogram (EEG)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51701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What is Sleep?</a:t>
            </a:r>
            <a:endParaRPr lang="en-GB" sz="280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1243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sle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47850"/>
            <a:ext cx="563880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98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671195" y="21780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 err="1">
                <a:solidFill>
                  <a:schemeClr val="bg1"/>
                </a:solidFill>
                <a:latin typeface="Comic Sans MS" pitchFamily="66" charset="0"/>
              </a:rPr>
              <a:t>Hypogram</a:t>
            </a:r>
            <a:r>
              <a:rPr lang="en-GB" sz="2800" dirty="0">
                <a:solidFill>
                  <a:schemeClr val="bg1"/>
                </a:solidFill>
                <a:latin typeface="Comic Sans MS" pitchFamily="66" charset="0"/>
              </a:rPr>
              <a:t> in a healthy adult</a:t>
            </a:r>
            <a:endParaRPr lang="en-GB" sz="280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918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val 2"/>
          <p:cNvSpPr>
            <a:spLocks noChangeArrowheads="1"/>
          </p:cNvSpPr>
          <p:nvPr/>
        </p:nvSpPr>
        <p:spPr bwMode="auto">
          <a:xfrm>
            <a:off x="3124200" y="2533581"/>
            <a:ext cx="2740025" cy="1168539"/>
          </a:xfrm>
          <a:prstGeom prst="ellips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GB" sz="240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Respiratory centres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5562600" y="3213101"/>
            <a:ext cx="2740025" cy="1762126"/>
            <a:chOff x="3504" y="1680"/>
            <a:chExt cx="1726" cy="1110"/>
          </a:xfrm>
        </p:grpSpPr>
        <p:sp>
          <p:nvSpPr>
            <p:cNvPr id="13331" name="Oval 4"/>
            <p:cNvSpPr>
              <a:spLocks noChangeArrowheads="1"/>
            </p:cNvSpPr>
            <p:nvPr/>
          </p:nvSpPr>
          <p:spPr bwMode="auto">
            <a:xfrm>
              <a:off x="3504" y="2054"/>
              <a:ext cx="1726" cy="736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GB" sz="2400">
                  <a:solidFill>
                    <a:srgbClr val="009999"/>
                  </a:solidFill>
                  <a:latin typeface="Arial" pitchFamily="34" charset="0"/>
                  <a:cs typeface="Arial" pitchFamily="34" charset="0"/>
                </a:rPr>
                <a:t>Respiratory muscles</a:t>
              </a:r>
            </a:p>
          </p:txBody>
        </p:sp>
        <p:sp>
          <p:nvSpPr>
            <p:cNvPr id="13332" name="Line 5"/>
            <p:cNvSpPr>
              <a:spLocks noChangeShapeType="1"/>
            </p:cNvSpPr>
            <p:nvPr/>
          </p:nvSpPr>
          <p:spPr bwMode="auto">
            <a:xfrm>
              <a:off x="3792" y="1680"/>
              <a:ext cx="384" cy="288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316" name="Group 6"/>
          <p:cNvGrpSpPr>
            <a:grpSpLocks/>
          </p:cNvGrpSpPr>
          <p:nvPr/>
        </p:nvGrpSpPr>
        <p:grpSpPr bwMode="auto">
          <a:xfrm>
            <a:off x="609600" y="3806825"/>
            <a:ext cx="2740025" cy="1768474"/>
            <a:chOff x="384" y="2054"/>
            <a:chExt cx="1726" cy="1114"/>
          </a:xfrm>
        </p:grpSpPr>
        <p:sp>
          <p:nvSpPr>
            <p:cNvPr id="13329" name="Oval 7"/>
            <p:cNvSpPr>
              <a:spLocks noChangeArrowheads="1"/>
            </p:cNvSpPr>
            <p:nvPr/>
          </p:nvSpPr>
          <p:spPr bwMode="auto">
            <a:xfrm>
              <a:off x="384" y="2054"/>
              <a:ext cx="1726" cy="736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GB" sz="2400" dirty="0">
                  <a:latin typeface="Arial" pitchFamily="34" charset="0"/>
                  <a:cs typeface="Arial" pitchFamily="34" charset="0"/>
                </a:rPr>
                <a:t>Change in PCO</a:t>
              </a:r>
              <a:r>
                <a:rPr lang="en-GB" sz="2400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GB" sz="2400" dirty="0">
                  <a:latin typeface="Arial" pitchFamily="34" charset="0"/>
                  <a:cs typeface="Arial" pitchFamily="34" charset="0"/>
                </a:rPr>
                <a:t>/PO</a:t>
              </a:r>
              <a:r>
                <a:rPr lang="en-GB" sz="2400" baseline="-25000" dirty="0">
                  <a:latin typeface="Arial" pitchFamily="34" charset="0"/>
                  <a:cs typeface="Arial" pitchFamily="34" charset="0"/>
                </a:rPr>
                <a:t>2</a:t>
              </a:r>
              <a:endParaRPr lang="en-GB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30" name="Line 8"/>
            <p:cNvSpPr>
              <a:spLocks noChangeShapeType="1"/>
            </p:cNvSpPr>
            <p:nvPr/>
          </p:nvSpPr>
          <p:spPr bwMode="auto">
            <a:xfrm flipV="1">
              <a:off x="1248" y="2880"/>
              <a:ext cx="0" cy="288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317" name="Line 9"/>
          <p:cNvSpPr>
            <a:spLocks noChangeShapeType="1"/>
          </p:cNvSpPr>
          <p:nvPr/>
        </p:nvSpPr>
        <p:spPr bwMode="auto">
          <a:xfrm flipV="1">
            <a:off x="2133600" y="3289300"/>
            <a:ext cx="914400" cy="3810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3318" name="Oval 10"/>
          <p:cNvSpPr>
            <a:spLocks noChangeArrowheads="1"/>
          </p:cNvSpPr>
          <p:nvPr/>
        </p:nvSpPr>
        <p:spPr bwMode="auto">
          <a:xfrm>
            <a:off x="685800" y="5712669"/>
            <a:ext cx="2740025" cy="649188"/>
          </a:xfrm>
          <a:prstGeom prst="ellips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GB" sz="240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Ventilation</a:t>
            </a:r>
          </a:p>
        </p:txBody>
      </p:sp>
      <p:sp>
        <p:nvSpPr>
          <p:cNvPr id="13319" name="Line 11"/>
          <p:cNvSpPr>
            <a:spLocks noChangeShapeType="1"/>
          </p:cNvSpPr>
          <p:nvPr/>
        </p:nvSpPr>
        <p:spPr bwMode="auto">
          <a:xfrm flipH="1">
            <a:off x="3886200" y="6108700"/>
            <a:ext cx="11430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3320" name="Line 12"/>
          <p:cNvSpPr>
            <a:spLocks noChangeShapeType="1"/>
          </p:cNvSpPr>
          <p:nvPr/>
        </p:nvSpPr>
        <p:spPr bwMode="auto">
          <a:xfrm flipH="1" flipV="1">
            <a:off x="4724400" y="3746500"/>
            <a:ext cx="914400" cy="1905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3321" name="Oval 13"/>
          <p:cNvSpPr>
            <a:spLocks noChangeArrowheads="1"/>
          </p:cNvSpPr>
          <p:nvPr/>
        </p:nvSpPr>
        <p:spPr bwMode="auto">
          <a:xfrm>
            <a:off x="5410200" y="5452200"/>
            <a:ext cx="2740025" cy="1168539"/>
          </a:xfrm>
          <a:prstGeom prst="ellips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GB" sz="240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Lung inflation</a:t>
            </a:r>
          </a:p>
        </p:txBody>
      </p:sp>
      <p:sp>
        <p:nvSpPr>
          <p:cNvPr id="13322" name="Line 14"/>
          <p:cNvSpPr>
            <a:spLocks noChangeShapeType="1"/>
          </p:cNvSpPr>
          <p:nvPr/>
        </p:nvSpPr>
        <p:spPr bwMode="auto">
          <a:xfrm flipH="1">
            <a:off x="6781800" y="5054600"/>
            <a:ext cx="76200" cy="3810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3323" name="Line 15"/>
          <p:cNvSpPr>
            <a:spLocks noChangeShapeType="1"/>
          </p:cNvSpPr>
          <p:nvPr/>
        </p:nvSpPr>
        <p:spPr bwMode="auto">
          <a:xfrm flipH="1" flipV="1">
            <a:off x="5257800" y="3686175"/>
            <a:ext cx="457200" cy="3048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3324" name="AutoShape 16"/>
          <p:cNvSpPr>
            <a:spLocks noChangeArrowheads="1"/>
          </p:cNvSpPr>
          <p:nvPr/>
        </p:nvSpPr>
        <p:spPr bwMode="auto">
          <a:xfrm rot="2402671">
            <a:off x="2247900" y="1381125"/>
            <a:ext cx="574675" cy="2527300"/>
          </a:xfrm>
          <a:prstGeom prst="downArrow">
            <a:avLst>
              <a:gd name="adj1" fmla="val 50000"/>
              <a:gd name="adj2" fmla="val 109945"/>
            </a:avLst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25" name="AutoShape 17"/>
          <p:cNvSpPr>
            <a:spLocks noChangeArrowheads="1"/>
          </p:cNvSpPr>
          <p:nvPr/>
        </p:nvSpPr>
        <p:spPr bwMode="auto">
          <a:xfrm rot="-2342408">
            <a:off x="6172200" y="1384300"/>
            <a:ext cx="574675" cy="2209800"/>
          </a:xfrm>
          <a:prstGeom prst="downArrow">
            <a:avLst>
              <a:gd name="adj1" fmla="val 50000"/>
              <a:gd name="adj2" fmla="val 96133"/>
            </a:avLst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26" name="AutoShape 18"/>
          <p:cNvSpPr>
            <a:spLocks noChangeArrowheads="1"/>
          </p:cNvSpPr>
          <p:nvPr/>
        </p:nvSpPr>
        <p:spPr bwMode="auto">
          <a:xfrm>
            <a:off x="4267200" y="1743075"/>
            <a:ext cx="609600" cy="762000"/>
          </a:xfrm>
          <a:prstGeom prst="downArrow">
            <a:avLst>
              <a:gd name="adj1" fmla="val 50000"/>
              <a:gd name="adj2" fmla="val 31250"/>
            </a:avLst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27" name="Text Box 19"/>
          <p:cNvSpPr txBox="1">
            <a:spLocks noChangeArrowheads="1"/>
          </p:cNvSpPr>
          <p:nvPr/>
        </p:nvSpPr>
        <p:spPr bwMode="auto">
          <a:xfrm>
            <a:off x="3489325" y="768350"/>
            <a:ext cx="2133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6000">
                <a:solidFill>
                  <a:srgbClr val="006699"/>
                </a:solidFill>
              </a:rPr>
              <a:t>Sleep</a:t>
            </a:r>
            <a:endParaRPr lang="en-GB" sz="3600">
              <a:solidFill>
                <a:srgbClr val="006699"/>
              </a:solidFill>
            </a:endParaRPr>
          </a:p>
        </p:txBody>
      </p:sp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-727075" y="246063"/>
            <a:ext cx="82296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Comic Sans MS" pitchFamily="66" charset="0"/>
              </a:rPr>
              <a:t>The model so far……….</a:t>
            </a:r>
          </a:p>
        </p:txBody>
      </p:sp>
    </p:spTree>
    <p:extLst>
      <p:ext uri="{BB962C8B-B14F-4D97-AF65-F5344CB8AC3E}">
        <p14:creationId xmlns:p14="http://schemas.microsoft.com/office/powerpoint/2010/main" val="127882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74675" y="2514600"/>
            <a:ext cx="8001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2400" b="1" dirty="0"/>
              <a:t>Measurement		Awake    Sleep	 REM</a:t>
            </a:r>
          </a:p>
          <a:p>
            <a:r>
              <a:rPr lang="en-GB" sz="2400" dirty="0"/>
              <a:t>						(% Change)</a:t>
            </a:r>
          </a:p>
          <a:p>
            <a:pPr>
              <a:spcBef>
                <a:spcPct val="50000"/>
              </a:spcBef>
            </a:pPr>
            <a:r>
              <a:rPr lang="en-GB" sz="2400" dirty="0"/>
              <a:t>Minute ventilation (l/min)	6.28	    5.67 (</a:t>
            </a:r>
            <a:r>
              <a:rPr lang="en-GB" baseline="-25000" dirty="0"/>
              <a:t>¯</a:t>
            </a:r>
            <a:r>
              <a:rPr lang="en-GB" sz="2400" dirty="0"/>
              <a:t>10)	5.44 (</a:t>
            </a:r>
            <a:r>
              <a:rPr lang="en-GB" baseline="-25000" dirty="0"/>
              <a:t>¯</a:t>
            </a:r>
            <a:r>
              <a:rPr lang="en-GB" sz="2400" dirty="0"/>
              <a:t>13)</a:t>
            </a:r>
          </a:p>
          <a:p>
            <a:r>
              <a:rPr lang="en-GB" sz="2400" dirty="0"/>
              <a:t>Alveolar ventilation (l/min)	4.02	    3.38 (</a:t>
            </a:r>
            <a:r>
              <a:rPr lang="en-GB" baseline="-25000" dirty="0"/>
              <a:t>¯</a:t>
            </a:r>
            <a:r>
              <a:rPr lang="en-GB" sz="2400" dirty="0"/>
              <a:t>16)	3.21 (</a:t>
            </a:r>
            <a:r>
              <a:rPr lang="en-GB" baseline="-25000" dirty="0"/>
              <a:t>¯</a:t>
            </a:r>
            <a:r>
              <a:rPr lang="en-GB" sz="2400" dirty="0"/>
              <a:t>20)</a:t>
            </a:r>
          </a:p>
          <a:p>
            <a:r>
              <a:rPr lang="en-GB" sz="2400" dirty="0"/>
              <a:t>Frequency (breaths/min)	15.1	    15.2 (</a:t>
            </a:r>
            <a:r>
              <a:rPr lang="en-GB" baseline="-25000" dirty="0"/>
              <a:t>¯</a:t>
            </a:r>
            <a:r>
              <a:rPr lang="en-GB" sz="2400" dirty="0"/>
              <a:t>1)	14.9 (</a:t>
            </a:r>
            <a:r>
              <a:rPr lang="en-GB" baseline="-25000" dirty="0"/>
              <a:t>¯</a:t>
            </a:r>
            <a:r>
              <a:rPr lang="en-GB" sz="2400" dirty="0"/>
              <a:t>1)</a:t>
            </a:r>
          </a:p>
          <a:p>
            <a:r>
              <a:rPr lang="en-GB" sz="2400" dirty="0"/>
              <a:t>Tidal volume (V</a:t>
            </a:r>
            <a:r>
              <a:rPr lang="en-GB" sz="2400" baseline="-25000" dirty="0"/>
              <a:t>T</a:t>
            </a:r>
            <a:r>
              <a:rPr lang="en-GB" sz="2400" dirty="0"/>
              <a:t>)		420	    373 (</a:t>
            </a:r>
            <a:r>
              <a:rPr lang="en-GB" baseline="-25000" dirty="0"/>
              <a:t>¯</a:t>
            </a:r>
            <a:r>
              <a:rPr lang="en-GB" sz="2400" dirty="0"/>
              <a:t>11)	367 (</a:t>
            </a:r>
            <a:r>
              <a:rPr lang="en-GB" baseline="-25000" dirty="0"/>
              <a:t>¯</a:t>
            </a:r>
            <a:r>
              <a:rPr lang="en-GB" sz="2400" dirty="0"/>
              <a:t>13)</a:t>
            </a:r>
          </a:p>
          <a:p>
            <a:r>
              <a:rPr lang="en-GB" sz="2400" dirty="0"/>
              <a:t>Oxygen saturation (%)	97.3	    96.5 (</a:t>
            </a:r>
            <a:r>
              <a:rPr lang="en-GB" baseline="-25000" dirty="0"/>
              <a:t>¯</a:t>
            </a:r>
            <a:r>
              <a:rPr lang="en-GB" sz="2400" dirty="0"/>
              <a:t>1)	96.2 (</a:t>
            </a:r>
            <a:r>
              <a:rPr lang="en-GB" baseline="-25000" dirty="0"/>
              <a:t>¯</a:t>
            </a:r>
            <a:r>
              <a:rPr lang="en-GB" sz="2400" dirty="0"/>
              <a:t>1)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959100" y="5789613"/>
            <a:ext cx="3100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2400">
                <a:solidFill>
                  <a:srgbClr val="009999"/>
                </a:solidFill>
              </a:rPr>
              <a:t>(Stradling </a:t>
            </a:r>
            <a:r>
              <a:rPr lang="en-GB" sz="2400" i="1">
                <a:solidFill>
                  <a:srgbClr val="009999"/>
                </a:solidFill>
              </a:rPr>
              <a:t>et al.</a:t>
            </a:r>
            <a:r>
              <a:rPr lang="en-GB" sz="2400">
                <a:solidFill>
                  <a:srgbClr val="009999"/>
                </a:solidFill>
              </a:rPr>
              <a:t> 1985)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-444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034098" y="254000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 smtClean="0">
                <a:solidFill>
                  <a:schemeClr val="bg1"/>
                </a:solidFill>
                <a:latin typeface="Comic Sans MS" pitchFamily="66" charset="0"/>
              </a:rPr>
              <a:t>Breathing during sleep</a:t>
            </a:r>
            <a:endParaRPr lang="en-GB" sz="280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8135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2286000" y="1676400"/>
            <a:ext cx="4724400" cy="4648200"/>
            <a:chOff x="1296" y="912"/>
            <a:chExt cx="3120" cy="3264"/>
          </a:xfrm>
        </p:grpSpPr>
        <p:sp>
          <p:nvSpPr>
            <p:cNvPr id="17419" name="Rectangle 4"/>
            <p:cNvSpPr>
              <a:spLocks noChangeArrowheads="1"/>
            </p:cNvSpPr>
            <p:nvPr/>
          </p:nvSpPr>
          <p:spPr bwMode="auto">
            <a:xfrm>
              <a:off x="1296" y="912"/>
              <a:ext cx="3120" cy="3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7420" name="Picture 5" descr="FIG-RE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960"/>
              <a:ext cx="2748" cy="3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2" name="Group 6"/>
          <p:cNvGrpSpPr>
            <a:grpSpLocks/>
          </p:cNvGrpSpPr>
          <p:nvPr/>
        </p:nvGrpSpPr>
        <p:grpSpPr bwMode="auto">
          <a:xfrm>
            <a:off x="4495800" y="2590800"/>
            <a:ext cx="609600" cy="381000"/>
            <a:chOff x="2832" y="1632"/>
            <a:chExt cx="384" cy="240"/>
          </a:xfrm>
        </p:grpSpPr>
        <p:sp>
          <p:nvSpPr>
            <p:cNvPr id="17417" name="Oval 7"/>
            <p:cNvSpPr>
              <a:spLocks noChangeArrowheads="1"/>
            </p:cNvSpPr>
            <p:nvPr/>
          </p:nvSpPr>
          <p:spPr bwMode="auto">
            <a:xfrm>
              <a:off x="2832" y="1776"/>
              <a:ext cx="96" cy="9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418" name="Line 8"/>
            <p:cNvSpPr>
              <a:spLocks noChangeShapeType="1"/>
            </p:cNvSpPr>
            <p:nvPr/>
          </p:nvSpPr>
          <p:spPr bwMode="auto">
            <a:xfrm flipH="1">
              <a:off x="2880" y="1632"/>
              <a:ext cx="336" cy="19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17413" name="Group 9"/>
          <p:cNvGrpSpPr>
            <a:grpSpLocks/>
          </p:cNvGrpSpPr>
          <p:nvPr/>
        </p:nvGrpSpPr>
        <p:grpSpPr bwMode="auto">
          <a:xfrm>
            <a:off x="4876800" y="2487613"/>
            <a:ext cx="2668588" cy="546100"/>
            <a:chOff x="3024" y="1584"/>
            <a:chExt cx="1681" cy="344"/>
          </a:xfrm>
        </p:grpSpPr>
        <p:sp>
          <p:nvSpPr>
            <p:cNvPr id="17415" name="Oval 10"/>
            <p:cNvSpPr>
              <a:spLocks noChangeArrowheads="1"/>
            </p:cNvSpPr>
            <p:nvPr/>
          </p:nvSpPr>
          <p:spPr bwMode="auto">
            <a:xfrm>
              <a:off x="3168" y="1584"/>
              <a:ext cx="96" cy="9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416" name="Text Box 11"/>
            <p:cNvSpPr txBox="1">
              <a:spLocks noChangeArrowheads="1"/>
            </p:cNvSpPr>
            <p:nvPr/>
          </p:nvSpPr>
          <p:spPr bwMode="auto">
            <a:xfrm>
              <a:off x="3024" y="1678"/>
              <a:ext cx="16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2000"/>
                <a:t>Lung disease (COPD)</a:t>
              </a:r>
            </a:p>
          </p:txBody>
        </p:sp>
      </p:grpSp>
      <p:sp>
        <p:nvSpPr>
          <p:cNvPr id="16390" name="Text Box 14"/>
          <p:cNvSpPr txBox="1">
            <a:spLocks noChangeArrowheads="1"/>
          </p:cNvSpPr>
          <p:nvPr/>
        </p:nvSpPr>
        <p:spPr bwMode="auto">
          <a:xfrm>
            <a:off x="1614488" y="0"/>
            <a:ext cx="63627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dirty="0">
                <a:solidFill>
                  <a:schemeClr val="bg1"/>
                </a:solidFill>
                <a:latin typeface="+mj-lt"/>
              </a:rPr>
              <a:t>Oxygen levels when breathing during sleep:</a:t>
            </a:r>
          </a:p>
          <a:p>
            <a:pPr algn="ctr" eaLnBrk="0" hangingPunct="0">
              <a:defRPr/>
            </a:pPr>
            <a:r>
              <a:rPr lang="en-GB" sz="2400" dirty="0">
                <a:solidFill>
                  <a:schemeClr val="bg1"/>
                </a:solidFill>
                <a:latin typeface="+mj-lt"/>
              </a:rPr>
              <a:t> What happens in Lung disease (COPD)?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98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671195" y="21780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</a:rPr>
              <a:t>Changes in SaO</a:t>
            </a:r>
            <a:r>
              <a:rPr lang="en-GB" sz="2800" baseline="-25000" dirty="0">
                <a:solidFill>
                  <a:schemeClr val="bg1"/>
                </a:solidFill>
                <a:latin typeface="Comic Sans MS" pitchFamily="66" charset="0"/>
              </a:rPr>
              <a:t>2</a:t>
            </a:r>
            <a:r>
              <a:rPr lang="en-GB" sz="2800" dirty="0">
                <a:solidFill>
                  <a:schemeClr val="bg1"/>
                </a:solidFill>
                <a:latin typeface="Comic Sans MS" pitchFamily="66" charset="0"/>
              </a:rPr>
              <a:t> with sleep</a:t>
            </a:r>
            <a:endParaRPr lang="en-GB" sz="280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24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pco2asle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1254125"/>
            <a:ext cx="48958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000375" y="6284913"/>
            <a:ext cx="3100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2400">
                <a:solidFill>
                  <a:srgbClr val="009999"/>
                </a:solidFill>
              </a:rPr>
              <a:t>(Stradling </a:t>
            </a:r>
            <a:r>
              <a:rPr lang="en-GB" sz="2400" i="1">
                <a:solidFill>
                  <a:srgbClr val="009999"/>
                </a:solidFill>
              </a:rPr>
              <a:t>et al.</a:t>
            </a:r>
            <a:r>
              <a:rPr lang="en-GB" sz="2400">
                <a:solidFill>
                  <a:srgbClr val="009999"/>
                </a:solidFill>
              </a:rPr>
              <a:t> 1985)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98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333375" y="22923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</a:rPr>
              <a:t>Changes in </a:t>
            </a:r>
            <a:r>
              <a:rPr lang="en-GB" sz="2800" dirty="0" smtClean="0">
                <a:solidFill>
                  <a:schemeClr val="bg1"/>
                </a:solidFill>
                <a:latin typeface="Comic Sans MS" pitchFamily="66" charset="0"/>
              </a:rPr>
              <a:t>PaCO</a:t>
            </a:r>
            <a:r>
              <a:rPr lang="en-GB" sz="2800" baseline="-25000" dirty="0" smtClean="0">
                <a:solidFill>
                  <a:schemeClr val="bg1"/>
                </a:solidFill>
                <a:latin typeface="Comic Sans MS" pitchFamily="66" charset="0"/>
              </a:rPr>
              <a:t>2</a:t>
            </a:r>
            <a:r>
              <a:rPr lang="en-GB" sz="28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Comic Sans MS" pitchFamily="66" charset="0"/>
              </a:rPr>
              <a:t>During Sleep</a:t>
            </a:r>
            <a:endParaRPr lang="en-GB" sz="280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285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ougla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09700"/>
            <a:ext cx="51816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409700" y="87313"/>
            <a:ext cx="7239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4000" dirty="0">
                <a:solidFill>
                  <a:schemeClr val="bg1"/>
                </a:solidFill>
                <a:latin typeface="+mj-lt"/>
              </a:rPr>
              <a:t>Ventilatory sensitivity to CO</a:t>
            </a:r>
            <a:r>
              <a:rPr lang="en-GB" sz="4000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GB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059113" y="5999163"/>
            <a:ext cx="301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2400">
                <a:solidFill>
                  <a:srgbClr val="009999"/>
                </a:solidFill>
              </a:rPr>
              <a:t>(Douglas </a:t>
            </a:r>
            <a:r>
              <a:rPr lang="en-GB" sz="2400" i="1">
                <a:solidFill>
                  <a:srgbClr val="009999"/>
                </a:solidFill>
              </a:rPr>
              <a:t>et al.</a:t>
            </a:r>
            <a:r>
              <a:rPr lang="en-GB" sz="2400">
                <a:solidFill>
                  <a:srgbClr val="009999"/>
                </a:solidFill>
              </a:rPr>
              <a:t> 1983)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98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3335" y="34353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1800" dirty="0">
                <a:solidFill>
                  <a:schemeClr val="bg1"/>
                </a:solidFill>
                <a:latin typeface="Comic Sans MS" pitchFamily="66" charset="0"/>
              </a:rPr>
              <a:t>Changes in </a:t>
            </a:r>
            <a:r>
              <a:rPr lang="en-GB" sz="1800" dirty="0" err="1" smtClean="0">
                <a:solidFill>
                  <a:schemeClr val="bg1"/>
                </a:solidFill>
                <a:latin typeface="Comic Sans MS" pitchFamily="66" charset="0"/>
              </a:rPr>
              <a:t>ventilatory</a:t>
            </a:r>
            <a:r>
              <a:rPr lang="en-GB" sz="1800" dirty="0" smtClean="0">
                <a:solidFill>
                  <a:schemeClr val="bg1"/>
                </a:solidFill>
                <a:latin typeface="Comic Sans MS" pitchFamily="66" charset="0"/>
              </a:rPr>
              <a:t> Sensitivity to PaCO</a:t>
            </a:r>
            <a:r>
              <a:rPr lang="en-GB" sz="1800" baseline="-25000" dirty="0" smtClean="0">
                <a:solidFill>
                  <a:schemeClr val="bg1"/>
                </a:solidFill>
                <a:latin typeface="Comic Sans MS" pitchFamily="66" charset="0"/>
              </a:rPr>
              <a:t>2</a:t>
            </a:r>
            <a:r>
              <a:rPr lang="en-GB" sz="18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latin typeface="Comic Sans MS" pitchFamily="66" charset="0"/>
              </a:rPr>
              <a:t>During Sleep</a:t>
            </a:r>
            <a:endParaRPr lang="en-GB" sz="180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887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PB with arousal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727200"/>
            <a:ext cx="6434138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948160" y="5956300"/>
            <a:ext cx="8755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PetCO</a:t>
            </a:r>
            <a:r>
              <a:rPr lang="en-GB" sz="1600" baseline="-25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-11430" y="5373688"/>
            <a:ext cx="1835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Oxygen</a:t>
            </a:r>
          </a:p>
          <a:p>
            <a:pPr algn="r"/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Saturation</a:t>
            </a:r>
            <a:endParaRPr lang="en-GB" sz="1600" baseline="-25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238542" y="4127500"/>
            <a:ext cx="15851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Breathing effort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365180" y="4581525"/>
            <a:ext cx="14585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Ribcage effort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148774" y="5084763"/>
            <a:ext cx="16749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Abdominal effort</a:t>
            </a: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1206243" y="1689100"/>
            <a:ext cx="6174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EEG</a:t>
            </a:r>
          </a:p>
        </p:txBody>
      </p:sp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1206243" y="2173288"/>
            <a:ext cx="6174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EEG</a:t>
            </a:r>
          </a:p>
        </p:txBody>
      </p:sp>
      <p:sp>
        <p:nvSpPr>
          <p:cNvPr id="23562" name="Text Box 11"/>
          <p:cNvSpPr txBox="1">
            <a:spLocks noChangeArrowheads="1"/>
          </p:cNvSpPr>
          <p:nvPr/>
        </p:nvSpPr>
        <p:spPr bwMode="auto">
          <a:xfrm>
            <a:off x="773432" y="2679700"/>
            <a:ext cx="10502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Right eye</a:t>
            </a:r>
          </a:p>
        </p:txBody>
      </p:sp>
      <p:sp>
        <p:nvSpPr>
          <p:cNvPr id="23563" name="Text Box 12"/>
          <p:cNvSpPr txBox="1">
            <a:spLocks noChangeArrowheads="1"/>
          </p:cNvSpPr>
          <p:nvPr/>
        </p:nvSpPr>
        <p:spPr bwMode="auto">
          <a:xfrm>
            <a:off x="908085" y="3136900"/>
            <a:ext cx="9156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Left eye</a:t>
            </a:r>
          </a:p>
        </p:txBody>
      </p:sp>
      <p:sp>
        <p:nvSpPr>
          <p:cNvPr id="23564" name="Text Box 13"/>
          <p:cNvSpPr txBox="1">
            <a:spLocks noChangeArrowheads="1"/>
          </p:cNvSpPr>
          <p:nvPr/>
        </p:nvSpPr>
        <p:spPr bwMode="auto">
          <a:xfrm>
            <a:off x="693282" y="3609975"/>
            <a:ext cx="11304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Chin EMG</a:t>
            </a:r>
          </a:p>
        </p:txBody>
      </p:sp>
      <p:sp>
        <p:nvSpPr>
          <p:cNvPr id="23565" name="Line 14"/>
          <p:cNvSpPr>
            <a:spLocks noChangeShapeType="1"/>
          </p:cNvSpPr>
          <p:nvPr/>
        </p:nvSpPr>
        <p:spPr bwMode="auto">
          <a:xfrm>
            <a:off x="2359025" y="6381750"/>
            <a:ext cx="7191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66" name="Text Box 15"/>
          <p:cNvSpPr txBox="1">
            <a:spLocks noChangeArrowheads="1"/>
          </p:cNvSpPr>
          <p:nvPr/>
        </p:nvSpPr>
        <p:spPr bwMode="auto">
          <a:xfrm>
            <a:off x="2309014" y="6318250"/>
            <a:ext cx="7889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 sec</a:t>
            </a:r>
          </a:p>
        </p:txBody>
      </p:sp>
      <p:sp>
        <p:nvSpPr>
          <p:cNvPr id="23567" name="TextBox 15"/>
          <p:cNvSpPr txBox="1">
            <a:spLocks noChangeArrowheads="1"/>
          </p:cNvSpPr>
          <p:nvPr/>
        </p:nvSpPr>
        <p:spPr bwMode="auto">
          <a:xfrm>
            <a:off x="2843513" y="1354138"/>
            <a:ext cx="889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Asleep</a:t>
            </a:r>
          </a:p>
        </p:txBody>
      </p:sp>
      <p:sp>
        <p:nvSpPr>
          <p:cNvPr id="23568" name="TextBox 16"/>
          <p:cNvSpPr txBox="1">
            <a:spLocks noChangeArrowheads="1"/>
          </p:cNvSpPr>
          <p:nvPr/>
        </p:nvSpPr>
        <p:spPr bwMode="auto">
          <a:xfrm>
            <a:off x="4524304" y="1354138"/>
            <a:ext cx="9669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Arousal</a:t>
            </a:r>
          </a:p>
        </p:txBody>
      </p:sp>
      <p:sp>
        <p:nvSpPr>
          <p:cNvPr id="23569" name="TextBox 17"/>
          <p:cNvSpPr txBox="1">
            <a:spLocks noChangeArrowheads="1"/>
          </p:cNvSpPr>
          <p:nvPr/>
        </p:nvSpPr>
        <p:spPr bwMode="auto">
          <a:xfrm>
            <a:off x="5551992" y="1354138"/>
            <a:ext cx="2548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Wake / Sleep transition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908175" y="1700213"/>
            <a:ext cx="2808288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292725" y="1700213"/>
            <a:ext cx="2951163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2" name="TextBox 27"/>
          <p:cNvSpPr txBox="1">
            <a:spLocks noChangeArrowheads="1"/>
          </p:cNvSpPr>
          <p:nvPr/>
        </p:nvSpPr>
        <p:spPr bwMode="auto">
          <a:xfrm>
            <a:off x="4103688" y="6311900"/>
            <a:ext cx="434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(EEG electroencephalogram, EMG electromyogram)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98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-419735" y="25209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 smtClean="0">
                <a:solidFill>
                  <a:schemeClr val="bg1"/>
                </a:solidFill>
                <a:latin typeface="Comic Sans MS" pitchFamily="66" charset="0"/>
              </a:rPr>
              <a:t>Crossing the apnoeic threshold</a:t>
            </a:r>
            <a:endParaRPr lang="en-GB" sz="280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9700" y="4815235"/>
            <a:ext cx="3763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Central Sleep Apnoea: HF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269865" y="5760720"/>
            <a:ext cx="2970213" cy="1143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69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val 2"/>
          <p:cNvSpPr>
            <a:spLocks noChangeArrowheads="1"/>
          </p:cNvSpPr>
          <p:nvPr/>
        </p:nvSpPr>
        <p:spPr bwMode="auto">
          <a:xfrm>
            <a:off x="3124200" y="2533581"/>
            <a:ext cx="2740025" cy="1168539"/>
          </a:xfrm>
          <a:prstGeom prst="ellips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GB" sz="240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Respiratory centres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5562600" y="3213101"/>
            <a:ext cx="2740025" cy="1762126"/>
            <a:chOff x="3504" y="1680"/>
            <a:chExt cx="1726" cy="1110"/>
          </a:xfrm>
        </p:grpSpPr>
        <p:sp>
          <p:nvSpPr>
            <p:cNvPr id="13331" name="Oval 4"/>
            <p:cNvSpPr>
              <a:spLocks noChangeArrowheads="1"/>
            </p:cNvSpPr>
            <p:nvPr/>
          </p:nvSpPr>
          <p:spPr bwMode="auto">
            <a:xfrm>
              <a:off x="3504" y="2054"/>
              <a:ext cx="1726" cy="736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GB" sz="2400" dirty="0">
                  <a:latin typeface="Arial" pitchFamily="34" charset="0"/>
                  <a:cs typeface="Arial" pitchFamily="34" charset="0"/>
                </a:rPr>
                <a:t>Respiratory muscles</a:t>
              </a:r>
            </a:p>
          </p:txBody>
        </p:sp>
        <p:sp>
          <p:nvSpPr>
            <p:cNvPr id="13332" name="Line 5"/>
            <p:cNvSpPr>
              <a:spLocks noChangeShapeType="1"/>
            </p:cNvSpPr>
            <p:nvPr/>
          </p:nvSpPr>
          <p:spPr bwMode="auto">
            <a:xfrm>
              <a:off x="3792" y="1680"/>
              <a:ext cx="384" cy="288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316" name="Group 6"/>
          <p:cNvGrpSpPr>
            <a:grpSpLocks/>
          </p:cNvGrpSpPr>
          <p:nvPr/>
        </p:nvGrpSpPr>
        <p:grpSpPr bwMode="auto">
          <a:xfrm>
            <a:off x="609600" y="3806825"/>
            <a:ext cx="2740025" cy="1768474"/>
            <a:chOff x="384" y="2054"/>
            <a:chExt cx="1726" cy="1114"/>
          </a:xfrm>
        </p:grpSpPr>
        <p:sp>
          <p:nvSpPr>
            <p:cNvPr id="13329" name="Oval 7"/>
            <p:cNvSpPr>
              <a:spLocks noChangeArrowheads="1"/>
            </p:cNvSpPr>
            <p:nvPr/>
          </p:nvSpPr>
          <p:spPr bwMode="auto">
            <a:xfrm>
              <a:off x="384" y="2054"/>
              <a:ext cx="1726" cy="736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GB" sz="2400" dirty="0">
                  <a:latin typeface="Arial" pitchFamily="34" charset="0"/>
                  <a:cs typeface="Arial" pitchFamily="34" charset="0"/>
                </a:rPr>
                <a:t>Change in PCO</a:t>
              </a:r>
              <a:r>
                <a:rPr lang="en-GB" sz="2400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GB" sz="2400" dirty="0">
                  <a:latin typeface="Arial" pitchFamily="34" charset="0"/>
                  <a:cs typeface="Arial" pitchFamily="34" charset="0"/>
                </a:rPr>
                <a:t>/PO</a:t>
              </a:r>
              <a:r>
                <a:rPr lang="en-GB" sz="2400" baseline="-25000" dirty="0">
                  <a:latin typeface="Arial" pitchFamily="34" charset="0"/>
                  <a:cs typeface="Arial" pitchFamily="34" charset="0"/>
                </a:rPr>
                <a:t>2</a:t>
              </a:r>
              <a:endParaRPr lang="en-GB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30" name="Line 8"/>
            <p:cNvSpPr>
              <a:spLocks noChangeShapeType="1"/>
            </p:cNvSpPr>
            <p:nvPr/>
          </p:nvSpPr>
          <p:spPr bwMode="auto">
            <a:xfrm flipV="1">
              <a:off x="1248" y="2880"/>
              <a:ext cx="0" cy="288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317" name="Line 9"/>
          <p:cNvSpPr>
            <a:spLocks noChangeShapeType="1"/>
          </p:cNvSpPr>
          <p:nvPr/>
        </p:nvSpPr>
        <p:spPr bwMode="auto">
          <a:xfrm flipV="1">
            <a:off x="2133600" y="3289300"/>
            <a:ext cx="914400" cy="3810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3318" name="Oval 10"/>
          <p:cNvSpPr>
            <a:spLocks noChangeArrowheads="1"/>
          </p:cNvSpPr>
          <p:nvPr/>
        </p:nvSpPr>
        <p:spPr bwMode="auto">
          <a:xfrm>
            <a:off x="685800" y="5712669"/>
            <a:ext cx="2740025" cy="649188"/>
          </a:xfrm>
          <a:prstGeom prst="ellips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GB" sz="240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Ventilation</a:t>
            </a:r>
          </a:p>
        </p:txBody>
      </p:sp>
      <p:sp>
        <p:nvSpPr>
          <p:cNvPr id="13319" name="Line 11"/>
          <p:cNvSpPr>
            <a:spLocks noChangeShapeType="1"/>
          </p:cNvSpPr>
          <p:nvPr/>
        </p:nvSpPr>
        <p:spPr bwMode="auto">
          <a:xfrm flipH="1">
            <a:off x="3886200" y="6108700"/>
            <a:ext cx="11430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3320" name="Line 12"/>
          <p:cNvSpPr>
            <a:spLocks noChangeShapeType="1"/>
          </p:cNvSpPr>
          <p:nvPr/>
        </p:nvSpPr>
        <p:spPr bwMode="auto">
          <a:xfrm flipH="1" flipV="1">
            <a:off x="4724400" y="3746500"/>
            <a:ext cx="914400" cy="1905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3321" name="Oval 13"/>
          <p:cNvSpPr>
            <a:spLocks noChangeArrowheads="1"/>
          </p:cNvSpPr>
          <p:nvPr/>
        </p:nvSpPr>
        <p:spPr bwMode="auto">
          <a:xfrm>
            <a:off x="5410200" y="5452200"/>
            <a:ext cx="2740025" cy="1168539"/>
          </a:xfrm>
          <a:prstGeom prst="ellips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GB" sz="240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Lung inflation</a:t>
            </a:r>
          </a:p>
        </p:txBody>
      </p:sp>
      <p:sp>
        <p:nvSpPr>
          <p:cNvPr id="13322" name="Line 14"/>
          <p:cNvSpPr>
            <a:spLocks noChangeShapeType="1"/>
          </p:cNvSpPr>
          <p:nvPr/>
        </p:nvSpPr>
        <p:spPr bwMode="auto">
          <a:xfrm flipH="1">
            <a:off x="6781800" y="5054600"/>
            <a:ext cx="76200" cy="3810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3323" name="Line 15"/>
          <p:cNvSpPr>
            <a:spLocks noChangeShapeType="1"/>
          </p:cNvSpPr>
          <p:nvPr/>
        </p:nvSpPr>
        <p:spPr bwMode="auto">
          <a:xfrm flipH="1" flipV="1">
            <a:off x="5257800" y="3686175"/>
            <a:ext cx="457200" cy="3048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3324" name="AutoShape 16"/>
          <p:cNvSpPr>
            <a:spLocks noChangeArrowheads="1"/>
          </p:cNvSpPr>
          <p:nvPr/>
        </p:nvSpPr>
        <p:spPr bwMode="auto">
          <a:xfrm rot="2402671">
            <a:off x="2247900" y="1381125"/>
            <a:ext cx="574675" cy="2527300"/>
          </a:xfrm>
          <a:prstGeom prst="downArrow">
            <a:avLst>
              <a:gd name="adj1" fmla="val 50000"/>
              <a:gd name="adj2" fmla="val 109945"/>
            </a:avLst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25" name="AutoShape 17"/>
          <p:cNvSpPr>
            <a:spLocks noChangeArrowheads="1"/>
          </p:cNvSpPr>
          <p:nvPr/>
        </p:nvSpPr>
        <p:spPr bwMode="auto">
          <a:xfrm rot="-2342408">
            <a:off x="6172200" y="1384300"/>
            <a:ext cx="574675" cy="2209800"/>
          </a:xfrm>
          <a:prstGeom prst="downArrow">
            <a:avLst>
              <a:gd name="adj1" fmla="val 50000"/>
              <a:gd name="adj2" fmla="val 96133"/>
            </a:avLst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26" name="AutoShape 18"/>
          <p:cNvSpPr>
            <a:spLocks noChangeArrowheads="1"/>
          </p:cNvSpPr>
          <p:nvPr/>
        </p:nvSpPr>
        <p:spPr bwMode="auto">
          <a:xfrm>
            <a:off x="4267200" y="1743075"/>
            <a:ext cx="609600" cy="762000"/>
          </a:xfrm>
          <a:prstGeom prst="downArrow">
            <a:avLst>
              <a:gd name="adj1" fmla="val 50000"/>
              <a:gd name="adj2" fmla="val 31250"/>
            </a:avLst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27" name="Text Box 19"/>
          <p:cNvSpPr txBox="1">
            <a:spLocks noChangeArrowheads="1"/>
          </p:cNvSpPr>
          <p:nvPr/>
        </p:nvSpPr>
        <p:spPr bwMode="auto">
          <a:xfrm>
            <a:off x="3489325" y="768350"/>
            <a:ext cx="2133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6000">
                <a:solidFill>
                  <a:srgbClr val="006699"/>
                </a:solidFill>
              </a:rPr>
              <a:t>Sleep</a:t>
            </a:r>
            <a:endParaRPr lang="en-GB" sz="3600">
              <a:solidFill>
                <a:srgbClr val="006699"/>
              </a:solidFill>
            </a:endParaRPr>
          </a:p>
        </p:txBody>
      </p:sp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-727075" y="246063"/>
            <a:ext cx="82296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Comic Sans MS" pitchFamily="66" charset="0"/>
              </a:rPr>
              <a:t>The model so far……….</a:t>
            </a:r>
          </a:p>
        </p:txBody>
      </p:sp>
    </p:spTree>
    <p:extLst>
      <p:ext uri="{BB962C8B-B14F-4D97-AF65-F5344CB8AC3E}">
        <p14:creationId xmlns:p14="http://schemas.microsoft.com/office/powerpoint/2010/main" val="30906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ua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428750"/>
            <a:ext cx="34782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349500"/>
            <a:ext cx="424815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727075" y="246063"/>
            <a:ext cx="82296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Comic Sans MS" pitchFamily="66" charset="0"/>
              </a:rPr>
              <a:t>The </a:t>
            </a:r>
            <a:r>
              <a:rPr lang="en-GB" dirty="0" smtClean="0">
                <a:solidFill>
                  <a:schemeClr val="bg1"/>
                </a:solidFill>
                <a:latin typeface="Comic Sans MS" pitchFamily="66" charset="0"/>
              </a:rPr>
              <a:t>pharyngeal airway</a:t>
            </a:r>
            <a:endParaRPr lang="en-GB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80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393700" y="1493838"/>
            <a:ext cx="8453120" cy="4525962"/>
          </a:xfrm>
        </p:spPr>
        <p:txBody>
          <a:bodyPr/>
          <a:lstStyle/>
          <a:p>
            <a:pPr eaLnBrk="1" hangingPunct="1"/>
            <a:r>
              <a:rPr lang="en-GB" dirty="0" smtClean="0"/>
              <a:t>To regulate gas exchange (O</a:t>
            </a:r>
            <a:r>
              <a:rPr lang="en-GB" baseline="-25000" dirty="0" smtClean="0"/>
              <a:t>2</a:t>
            </a:r>
            <a:r>
              <a:rPr lang="en-GB" dirty="0" smtClean="0"/>
              <a:t>/CO</a:t>
            </a:r>
            <a:r>
              <a:rPr lang="en-GB" baseline="-25000" dirty="0" smtClean="0"/>
              <a:t>2</a:t>
            </a:r>
            <a:r>
              <a:rPr lang="en-GB" dirty="0" smtClean="0"/>
              <a:t>)</a:t>
            </a:r>
          </a:p>
          <a:p>
            <a:pPr lvl="1" eaLnBrk="1" hangingPunct="1"/>
            <a:r>
              <a:rPr lang="en-GB" dirty="0" smtClean="0"/>
              <a:t>for homeostasis</a:t>
            </a:r>
          </a:p>
          <a:p>
            <a:pPr lvl="2" eaLnBrk="1" hangingPunct="1"/>
            <a:r>
              <a:rPr lang="en-GB" dirty="0" smtClean="0"/>
              <a:t>Acid base balance</a:t>
            </a:r>
          </a:p>
          <a:p>
            <a:pPr lvl="1" eaLnBrk="1" hangingPunct="1"/>
            <a:r>
              <a:rPr lang="en-GB" dirty="0" smtClean="0"/>
              <a:t>for metabolism</a:t>
            </a:r>
          </a:p>
          <a:p>
            <a:pPr lvl="2" eaLnBrk="1" hangingPunct="1"/>
            <a:r>
              <a:rPr lang="en-GB" dirty="0" smtClean="0"/>
              <a:t>At rest O</a:t>
            </a:r>
            <a:r>
              <a:rPr lang="en-GB" sz="3200" baseline="-25000" dirty="0" smtClean="0"/>
              <a:t>2</a:t>
            </a:r>
            <a:r>
              <a:rPr lang="en-GB" dirty="0" smtClean="0"/>
              <a:t> consumption ~ 250 ml.min</a:t>
            </a:r>
            <a:r>
              <a:rPr lang="en-GB" baseline="30000" dirty="0" smtClean="0"/>
              <a:t>-1</a:t>
            </a:r>
            <a:r>
              <a:rPr lang="en-GB" dirty="0" smtClean="0"/>
              <a:t>;</a:t>
            </a:r>
            <a:br>
              <a:rPr lang="en-GB" dirty="0" smtClean="0"/>
            </a:br>
            <a:r>
              <a:rPr lang="en-GB" dirty="0" smtClean="0"/>
              <a:t>alveolar ventilation ~ 5 l.min</a:t>
            </a:r>
            <a:r>
              <a:rPr lang="en-GB" baseline="30000" dirty="0" smtClean="0"/>
              <a:t>-1</a:t>
            </a:r>
            <a:endParaRPr lang="en-GB" dirty="0" smtClean="0"/>
          </a:p>
          <a:p>
            <a:pPr lvl="2" eaLnBrk="1" hangingPunct="1"/>
            <a:r>
              <a:rPr lang="en-GB" dirty="0" smtClean="0"/>
              <a:t>Exercising O</a:t>
            </a:r>
            <a:r>
              <a:rPr lang="en-GB" sz="3200" baseline="-25000" dirty="0" smtClean="0"/>
              <a:t>2</a:t>
            </a:r>
            <a:r>
              <a:rPr lang="en-GB" dirty="0" smtClean="0"/>
              <a:t> consumption can increase by 20 fold; alveolar ventilation must increase to match this demand</a:t>
            </a:r>
          </a:p>
        </p:txBody>
      </p:sp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Gas Exchange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wo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1" y="2075180"/>
            <a:ext cx="8342313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310221" y="6228873"/>
            <a:ext cx="25346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(Schwab </a:t>
            </a:r>
            <a:r>
              <a:rPr lang="en-GB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al.</a:t>
            </a: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1995)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853359" y="5163818"/>
            <a:ext cx="7858125" cy="1473201"/>
          </a:xfrm>
          <a:noFill/>
        </p:spPr>
        <p:txBody>
          <a:bodyPr/>
          <a:lstStyle/>
          <a:p>
            <a:pPr eaLnBrk="1" hangingPunct="1"/>
            <a:r>
              <a:rPr lang="en-GB" sz="3600" dirty="0" smtClean="0"/>
              <a:t>MRI of the pharyngeal airway</a:t>
            </a:r>
          </a:p>
        </p:txBody>
      </p:sp>
      <p:sp>
        <p:nvSpPr>
          <p:cNvPr id="2" name="Rectangle 1"/>
          <p:cNvSpPr/>
          <p:nvPr/>
        </p:nvSpPr>
        <p:spPr>
          <a:xfrm>
            <a:off x="331945" y="1120685"/>
            <a:ext cx="8416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During sleep pharyngeal muscle activity decreases and pharyngeal resistance increases</a:t>
            </a:r>
            <a:endParaRPr lang="en-GB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727075" y="246063"/>
            <a:ext cx="82296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Comic Sans MS" pitchFamily="66" charset="0"/>
              </a:rPr>
              <a:t>The </a:t>
            </a:r>
            <a:r>
              <a:rPr lang="en-GB" dirty="0" smtClean="0">
                <a:solidFill>
                  <a:schemeClr val="bg1"/>
                </a:solidFill>
                <a:latin typeface="Comic Sans MS" pitchFamily="66" charset="0"/>
              </a:rPr>
              <a:t>pharyngeal airway</a:t>
            </a:r>
            <a:endParaRPr lang="en-GB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2003A157-Morrell _01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2538" y="890588"/>
            <a:ext cx="6708775" cy="5487987"/>
          </a:xfrm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370263" y="6342063"/>
            <a:ext cx="2382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009999"/>
                </a:solidFill>
              </a:rPr>
              <a:t>(Morrell </a:t>
            </a:r>
            <a:r>
              <a:rPr lang="en-GB" sz="2000" i="1">
                <a:solidFill>
                  <a:srgbClr val="009999"/>
                </a:solidFill>
              </a:rPr>
              <a:t>et al.</a:t>
            </a:r>
            <a:r>
              <a:rPr lang="en-GB" sz="2000">
                <a:solidFill>
                  <a:srgbClr val="009999"/>
                </a:solidFill>
              </a:rPr>
              <a:t> 1998)</a:t>
            </a:r>
          </a:p>
        </p:txBody>
      </p:sp>
    </p:spTree>
    <p:extLst>
      <p:ext uri="{BB962C8B-B14F-4D97-AF65-F5344CB8AC3E}">
        <p14:creationId xmlns:p14="http://schemas.microsoft.com/office/powerpoint/2010/main" val="11526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0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0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0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0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0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2003A157-Morrell _03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013" y="858838"/>
            <a:ext cx="6708775" cy="5487987"/>
          </a:xfrm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370263" y="6351588"/>
            <a:ext cx="2382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009999"/>
                </a:solidFill>
              </a:rPr>
              <a:t>(Morrell </a:t>
            </a:r>
            <a:r>
              <a:rPr lang="en-GB" sz="2000" i="1">
                <a:solidFill>
                  <a:srgbClr val="009999"/>
                </a:solidFill>
              </a:rPr>
              <a:t>et al.</a:t>
            </a:r>
            <a:r>
              <a:rPr lang="en-GB" sz="2000">
                <a:solidFill>
                  <a:srgbClr val="009999"/>
                </a:solidFill>
              </a:rPr>
              <a:t> 1998)</a:t>
            </a:r>
          </a:p>
        </p:txBody>
      </p:sp>
    </p:spTree>
    <p:extLst>
      <p:ext uri="{BB962C8B-B14F-4D97-AF65-F5344CB8AC3E}">
        <p14:creationId xmlns:p14="http://schemas.microsoft.com/office/powerpoint/2010/main" val="25728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~AUT0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2425700"/>
            <a:ext cx="3287712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~AUT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2555875"/>
            <a:ext cx="307657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 flipV="1">
            <a:off x="1462088" y="2208213"/>
            <a:ext cx="7134225" cy="444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504950" y="5437188"/>
            <a:ext cx="6977063" cy="1835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>
              <a:solidFill>
                <a:srgbClr val="006699"/>
              </a:solidFill>
            </a:endParaRPr>
          </a:p>
          <a:p>
            <a:pPr algn="ctr"/>
            <a:endParaRPr lang="en-GB">
              <a:solidFill>
                <a:srgbClr val="006699"/>
              </a:solidFill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719138" y="2857500"/>
            <a:ext cx="947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GB" sz="2000">
                <a:solidFill>
                  <a:srgbClr val="009999"/>
                </a:solidFill>
              </a:rPr>
              <a:t>Airflow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508000" y="3578225"/>
            <a:ext cx="1158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GB" sz="2000">
                <a:solidFill>
                  <a:srgbClr val="009999"/>
                </a:solidFill>
              </a:rPr>
              <a:t>Thoracic</a:t>
            </a:r>
          </a:p>
          <a:p>
            <a:pPr algn="r" eaLnBrk="1" hangingPunct="1"/>
            <a:r>
              <a:rPr lang="en-GB" sz="2000">
                <a:solidFill>
                  <a:srgbClr val="009999"/>
                </a:solidFill>
              </a:rPr>
              <a:t>Effort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280988" y="4484688"/>
            <a:ext cx="13858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GB" sz="2000">
                <a:solidFill>
                  <a:srgbClr val="009999"/>
                </a:solidFill>
              </a:rPr>
              <a:t>Abdominal</a:t>
            </a:r>
          </a:p>
          <a:p>
            <a:pPr algn="r" eaLnBrk="1" hangingPunct="1"/>
            <a:r>
              <a:rPr lang="en-GB" sz="2000">
                <a:solidFill>
                  <a:srgbClr val="009999"/>
                </a:solidFill>
              </a:rPr>
              <a:t>Effort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5646738" y="2066925"/>
            <a:ext cx="194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009999"/>
                </a:solidFill>
              </a:rPr>
              <a:t>Central Apnoea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2065338" y="2066925"/>
            <a:ext cx="241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009999"/>
                </a:solidFill>
              </a:rPr>
              <a:t>Obstructive Apnoea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476885" y="20637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Classification of Sleep Apnoea</a:t>
            </a:r>
            <a:endParaRPr lang="en-GB" sz="280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789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3"/>
          <p:cNvSpPr>
            <a:spLocks noGrp="1"/>
          </p:cNvSpPr>
          <p:nvPr>
            <p:ph idx="1"/>
          </p:nvPr>
        </p:nvSpPr>
        <p:spPr>
          <a:xfrm>
            <a:off x="468313" y="1205548"/>
            <a:ext cx="8548687" cy="4525962"/>
          </a:xfrm>
        </p:spPr>
        <p:txBody>
          <a:bodyPr/>
          <a:lstStyle/>
          <a:p>
            <a:pPr lvl="0"/>
            <a:r>
              <a:rPr lang="en-GB" b="1" dirty="0" smtClean="0"/>
              <a:t>Part 1 (3)</a:t>
            </a:r>
          </a:p>
          <a:p>
            <a:pPr lvl="0"/>
            <a:r>
              <a:rPr lang="en-GB" dirty="0" smtClean="0"/>
              <a:t>Distinguish </a:t>
            </a:r>
            <a:r>
              <a:rPr lang="en-GB" dirty="0"/>
              <a:t>the primary purpose of the automatic reflex </a:t>
            </a:r>
            <a:r>
              <a:rPr lang="en-GB" dirty="0" smtClean="0"/>
              <a:t>and </a:t>
            </a:r>
            <a:r>
              <a:rPr lang="en-GB" dirty="0"/>
              <a:t>the behavioural </a:t>
            </a:r>
            <a:r>
              <a:rPr lang="en-GB" dirty="0" smtClean="0"/>
              <a:t>controller</a:t>
            </a:r>
          </a:p>
          <a:p>
            <a:pPr lvl="0"/>
            <a:r>
              <a:rPr lang="en-GB" dirty="0" smtClean="0"/>
              <a:t>Identify </a:t>
            </a:r>
            <a:r>
              <a:rPr lang="en-GB" dirty="0"/>
              <a:t>neuronal groups in the brainstem that make up the automatic reflex controller for breathing, and structures in higher brain areas (</a:t>
            </a:r>
            <a:r>
              <a:rPr lang="en-GB" dirty="0" err="1"/>
              <a:t>suprapontine</a:t>
            </a:r>
            <a:r>
              <a:rPr lang="en-GB" dirty="0"/>
              <a:t>) that drive behavioural (non-automatic) control of </a:t>
            </a:r>
            <a:r>
              <a:rPr lang="en-GB" dirty="0" smtClean="0"/>
              <a:t>breathing. Describe </a:t>
            </a:r>
            <a:r>
              <a:rPr lang="en-GB" dirty="0"/>
              <a:t>how they can act independently or interact for control of the respiratory pump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learning objectives (</a:t>
            </a:r>
            <a:r>
              <a:rPr lang="en-GB" sz="280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2012)</a:t>
            </a:r>
            <a:endParaRPr lang="en-GB" sz="280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239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3"/>
          <p:cNvSpPr>
            <a:spLocks noGrp="1"/>
          </p:cNvSpPr>
          <p:nvPr>
            <p:ph idx="1"/>
          </p:nvPr>
        </p:nvSpPr>
        <p:spPr>
          <a:xfrm>
            <a:off x="365443" y="1342708"/>
            <a:ext cx="8718550" cy="4525962"/>
          </a:xfrm>
        </p:spPr>
        <p:txBody>
          <a:bodyPr/>
          <a:lstStyle/>
          <a:p>
            <a:pPr lvl="0"/>
            <a:r>
              <a:rPr lang="en-GB" b="1" dirty="0" smtClean="0"/>
              <a:t>Part 2 of 3</a:t>
            </a:r>
          </a:p>
          <a:p>
            <a:pPr lvl="0"/>
            <a:r>
              <a:rPr lang="en-GB" sz="2800" dirty="0" smtClean="0"/>
              <a:t>Locate sources of sensory input to the respiratory control system and describe the common motor outputs.</a:t>
            </a:r>
          </a:p>
          <a:p>
            <a:pPr lvl="0"/>
            <a:r>
              <a:rPr lang="en-GB" sz="2800" dirty="0" smtClean="0"/>
              <a:t>Describe the </a:t>
            </a:r>
            <a:r>
              <a:rPr lang="en-GB" sz="2800" dirty="0" err="1" smtClean="0"/>
              <a:t>ventilatory</a:t>
            </a:r>
            <a:r>
              <a:rPr lang="en-GB" sz="2800" dirty="0" smtClean="0"/>
              <a:t> response to increased arterial PCO2, decreased arterial PO2</a:t>
            </a:r>
          </a:p>
          <a:p>
            <a:pPr lvl="0"/>
            <a:r>
              <a:rPr lang="en-US" sz="2800" dirty="0" smtClean="0"/>
              <a:t>To define breathlessness (“</a:t>
            </a:r>
            <a:r>
              <a:rPr lang="en-US" sz="2800" dirty="0" err="1" smtClean="0"/>
              <a:t>dyspnoea</a:t>
            </a:r>
            <a:r>
              <a:rPr lang="en-US" sz="2800" dirty="0" smtClean="0"/>
              <a:t>”), consider its role in breathing control (lecture 11).</a:t>
            </a:r>
            <a:endParaRPr lang="en-GB" sz="2800" dirty="0" smtClean="0"/>
          </a:p>
          <a:p>
            <a:pPr lvl="0"/>
            <a:r>
              <a:rPr lang="en-GB" sz="2800" dirty="0" smtClean="0"/>
              <a:t>Distinguish the effects on respiratory control of the neurological conditions; ‘locked in’ syndrome and ‘congenital central hypoventilation syndrome’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learning objectives (</a:t>
            </a:r>
            <a:r>
              <a:rPr lang="en-GB" sz="280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2012)</a:t>
            </a:r>
            <a:endParaRPr lang="en-GB" sz="280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83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3"/>
          <p:cNvSpPr>
            <a:spLocks noGrp="1"/>
          </p:cNvSpPr>
          <p:nvPr>
            <p:ph idx="1"/>
          </p:nvPr>
        </p:nvSpPr>
        <p:spPr>
          <a:xfrm>
            <a:off x="194311" y="1068388"/>
            <a:ext cx="8822690" cy="4525962"/>
          </a:xfrm>
        </p:spPr>
        <p:txBody>
          <a:bodyPr/>
          <a:lstStyle/>
          <a:p>
            <a:pPr lvl="0"/>
            <a:r>
              <a:rPr lang="en-GB" sz="2800" b="1" dirty="0" smtClean="0"/>
              <a:t>Part 3 or 3</a:t>
            </a:r>
          </a:p>
          <a:p>
            <a:pPr lvl="0"/>
            <a:r>
              <a:rPr lang="en-GB" sz="2800" dirty="0" smtClean="0"/>
              <a:t>Describe the effect sleep on breathing and blood gases in healthy people</a:t>
            </a:r>
          </a:p>
          <a:p>
            <a:pPr lvl="0"/>
            <a:r>
              <a:rPr lang="en-GB" sz="2800" dirty="0" smtClean="0"/>
              <a:t>Describe the changes in </a:t>
            </a:r>
            <a:r>
              <a:rPr lang="en-GB" sz="2800" dirty="0" err="1" smtClean="0"/>
              <a:t>chemosensitvity</a:t>
            </a:r>
            <a:r>
              <a:rPr lang="en-GB" sz="2800" dirty="0" smtClean="0"/>
              <a:t> that occur during sleep and understand the apnoeic threshold</a:t>
            </a:r>
          </a:p>
          <a:p>
            <a:pPr lvl="0"/>
            <a:r>
              <a:rPr lang="en-GB" sz="2800" dirty="0" smtClean="0"/>
              <a:t>Explain how the changes in </a:t>
            </a:r>
            <a:r>
              <a:rPr lang="en-GB" sz="2800" dirty="0" err="1" smtClean="0"/>
              <a:t>chemosensitivity</a:t>
            </a:r>
            <a:r>
              <a:rPr lang="en-GB" sz="2800" dirty="0" smtClean="0"/>
              <a:t> and the apnoeic threshold led to central sleep apnoea</a:t>
            </a:r>
          </a:p>
          <a:p>
            <a:pPr lvl="0"/>
            <a:r>
              <a:rPr lang="en-GB" sz="2800" dirty="0" smtClean="0"/>
              <a:t>Describe the influences of sleep on the upper airway which lead to obstructive sleep apnoea</a:t>
            </a:r>
          </a:p>
          <a:p>
            <a:pPr lvl="0"/>
            <a:r>
              <a:rPr lang="en-GB" sz="2800" dirty="0" smtClean="0"/>
              <a:t>Know one major cardiac, one major respiratory disease that is exacerbated by the sleep-related changes in the control of breathing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learning objectives (</a:t>
            </a:r>
            <a:r>
              <a:rPr lang="en-GB" sz="280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2012)</a:t>
            </a:r>
            <a:endParaRPr lang="en-GB" sz="280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8047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 descr="1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1194" y="1632585"/>
            <a:ext cx="2736850" cy="4108450"/>
          </a:xfrm>
          <a:noFill/>
        </p:spPr>
      </p:pic>
      <p:sp>
        <p:nvSpPr>
          <p:cNvPr id="29700" name="Text Box 10"/>
          <p:cNvSpPr txBox="1">
            <a:spLocks noChangeArrowheads="1"/>
          </p:cNvSpPr>
          <p:nvPr/>
        </p:nvSpPr>
        <p:spPr bwMode="auto">
          <a:xfrm>
            <a:off x="1500188" y="0"/>
            <a:ext cx="657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4000" dirty="0">
                <a:solidFill>
                  <a:schemeClr val="bg1"/>
                </a:solidFill>
                <a:latin typeface="+mj-lt"/>
              </a:rPr>
              <a:t>Questions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167703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i="1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Questions!</a:t>
            </a:r>
            <a:endParaRPr lang="en-GB" sz="2800" i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134116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To execute behavioural acts</a:t>
            </a:r>
          </a:p>
          <a:p>
            <a:pPr lvl="1" eaLnBrk="1" hangingPunct="1"/>
            <a:r>
              <a:rPr lang="en-GB" smtClean="0"/>
              <a:t>communication</a:t>
            </a:r>
          </a:p>
          <a:p>
            <a:pPr lvl="2" eaLnBrk="1" hangingPunct="1"/>
            <a:r>
              <a:rPr lang="en-GB" smtClean="0"/>
              <a:t>speech, singing, playing wind instruments</a:t>
            </a:r>
          </a:p>
          <a:p>
            <a:pPr lvl="1" eaLnBrk="1" hangingPunct="1"/>
            <a:r>
              <a:rPr lang="en-GB" smtClean="0"/>
              <a:t>emotion</a:t>
            </a:r>
          </a:p>
          <a:p>
            <a:pPr lvl="2" eaLnBrk="1" hangingPunct="1"/>
            <a:r>
              <a:rPr lang="en-GB" smtClean="0"/>
              <a:t>laughter, crying, anxiety</a:t>
            </a:r>
          </a:p>
          <a:p>
            <a:pPr lvl="1" eaLnBrk="1" hangingPunct="1"/>
            <a:r>
              <a:rPr lang="en-GB" smtClean="0"/>
              <a:t>non respiratory functions</a:t>
            </a:r>
          </a:p>
          <a:p>
            <a:pPr lvl="2" eaLnBrk="1" hangingPunct="1"/>
            <a:r>
              <a:rPr lang="en-GB" smtClean="0"/>
              <a:t>swallowing</a:t>
            </a:r>
          </a:p>
          <a:p>
            <a:pPr lvl="2" eaLnBrk="1" hangingPunct="1"/>
            <a:r>
              <a:rPr lang="en-GB" smtClean="0"/>
              <a:t>defecation, micturation, parturition, vomiting</a:t>
            </a:r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Behavioural Acts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9963"/>
            <a:ext cx="896937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To achieve these functions the brain must: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79625"/>
            <a:ext cx="7772400" cy="3276600"/>
          </a:xfrm>
        </p:spPr>
        <p:txBody>
          <a:bodyPr/>
          <a:lstStyle/>
          <a:p>
            <a:pPr eaLnBrk="1" hangingPunct="1"/>
            <a:r>
              <a:rPr lang="en-GB" smtClean="0"/>
              <a:t>To maintain airways and lung function</a:t>
            </a:r>
          </a:p>
          <a:p>
            <a:pPr lvl="1" eaLnBrk="1" hangingPunct="1"/>
            <a:r>
              <a:rPr lang="en-GB" smtClean="0"/>
              <a:t>Coughing, sneezing, yawning, sighing</a:t>
            </a:r>
          </a:p>
          <a:p>
            <a:pPr eaLnBrk="1" hangingPunct="1"/>
            <a:r>
              <a:rPr lang="en-GB" smtClean="0"/>
              <a:t>Control the pharynx and larynx</a:t>
            </a:r>
          </a:p>
          <a:p>
            <a:pPr lvl="1" eaLnBrk="1" hangingPunct="1"/>
            <a:r>
              <a:rPr lang="en-GB" smtClean="0"/>
              <a:t>to maintain upper airways patency</a:t>
            </a:r>
          </a:p>
          <a:p>
            <a:pPr eaLnBrk="1" hangingPunct="1"/>
            <a:r>
              <a:rPr lang="en-GB" smtClean="0"/>
              <a:t>Control the pump muscles</a:t>
            </a:r>
          </a:p>
          <a:p>
            <a:pPr lvl="1" eaLnBrk="1" hangingPunct="1"/>
            <a:r>
              <a:rPr lang="en-GB" smtClean="0"/>
              <a:t>for inspiration</a:t>
            </a:r>
          </a:p>
          <a:p>
            <a:pPr lvl="1" eaLnBrk="1" hangingPunct="1"/>
            <a:r>
              <a:rPr lang="en-GB" smtClean="0"/>
              <a:t>for expiration</a:t>
            </a: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Maintain Airways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Oval 3"/>
          <p:cNvSpPr>
            <a:spLocks noChangeArrowheads="1"/>
          </p:cNvSpPr>
          <p:nvPr/>
        </p:nvSpPr>
        <p:spPr bwMode="auto">
          <a:xfrm>
            <a:off x="2416175" y="5470525"/>
            <a:ext cx="4311650" cy="6492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GB">
                <a:solidFill>
                  <a:srgbClr val="009999"/>
                </a:solidFill>
                <a:latin typeface="Comic Sans MS" pitchFamily="66" charset="0"/>
              </a:rPr>
              <a:t>Respiratory muscles</a:t>
            </a:r>
          </a:p>
        </p:txBody>
      </p:sp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614363" y="3676650"/>
            <a:ext cx="2573337" cy="6477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>
                <a:solidFill>
                  <a:srgbClr val="009999"/>
                </a:solidFill>
                <a:latin typeface="Comic Sans MS" pitchFamily="66" charset="0"/>
              </a:rPr>
              <a:t>Brainstem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638175" y="3201988"/>
            <a:ext cx="2703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accent2"/>
                </a:solidFill>
                <a:latin typeface="Comic Sans MS" pitchFamily="66" charset="0"/>
              </a:rPr>
              <a:t>Reflex/automatic</a:t>
            </a:r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1905000" y="4495800"/>
            <a:ext cx="1295400" cy="9144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3286125" y="1924050"/>
            <a:ext cx="2573338" cy="11699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9999"/>
                </a:solidFill>
                <a:latin typeface="Comic Sans MS" pitchFamily="66" charset="0"/>
              </a:rPr>
              <a:t>Motor cortex</a:t>
            </a:r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2994025" y="1474788"/>
            <a:ext cx="3352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accent2"/>
                </a:solidFill>
                <a:latin typeface="Comic Sans MS" pitchFamily="66" charset="0"/>
              </a:rPr>
              <a:t>Voluntary/behavioural</a:t>
            </a:r>
          </a:p>
        </p:txBody>
      </p:sp>
      <p:sp>
        <p:nvSpPr>
          <p:cNvPr id="20488" name="Line 9"/>
          <p:cNvSpPr>
            <a:spLocks noChangeShapeType="1"/>
          </p:cNvSpPr>
          <p:nvPr/>
        </p:nvSpPr>
        <p:spPr bwMode="auto">
          <a:xfrm>
            <a:off x="4572000" y="3159125"/>
            <a:ext cx="0" cy="22860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5991225" y="3389313"/>
            <a:ext cx="2573338" cy="1168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>
                <a:solidFill>
                  <a:srgbClr val="009999"/>
                </a:solidFill>
                <a:latin typeface="Comic Sans MS" pitchFamily="66" charset="0"/>
              </a:rPr>
              <a:t>Limbic system</a:t>
            </a: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6537325" y="2970213"/>
            <a:ext cx="1573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00FF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00FF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FF"/>
                </a:solidFill>
                <a:latin typeface="Times New Roman" pitchFamily="18" charset="0"/>
              </a:defRPr>
            </a:lvl9pPr>
          </a:lstStyle>
          <a:p>
            <a:r>
              <a:rPr lang="en-GB">
                <a:solidFill>
                  <a:schemeClr val="accent2"/>
                </a:solidFill>
                <a:latin typeface="Comic Sans MS" pitchFamily="66" charset="0"/>
              </a:rPr>
              <a:t>Emotional</a:t>
            </a:r>
          </a:p>
        </p:txBody>
      </p:sp>
      <p:sp>
        <p:nvSpPr>
          <p:cNvPr id="20491" name="Line 12"/>
          <p:cNvSpPr>
            <a:spLocks noChangeShapeType="1"/>
          </p:cNvSpPr>
          <p:nvPr/>
        </p:nvSpPr>
        <p:spPr bwMode="auto">
          <a:xfrm flipH="1">
            <a:off x="6096000" y="4724400"/>
            <a:ext cx="1143000" cy="7620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204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Regulation of Breathing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620838"/>
            <a:ext cx="6019800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Oval 6"/>
          <p:cNvSpPr>
            <a:spLocks noChangeArrowheads="1"/>
          </p:cNvSpPr>
          <p:nvPr/>
        </p:nvSpPr>
        <p:spPr bwMode="auto">
          <a:xfrm rot="-1384513">
            <a:off x="3933825" y="3602038"/>
            <a:ext cx="762000" cy="1447800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685800" y="330200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Brainstem Respiratory Centres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74725" y="2133600"/>
          <a:ext cx="5181600" cy="371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Image" r:id="rId4" imgW="10990476" imgH="7887801" progId="PhotoDeluxe.Image.2">
                  <p:embed/>
                </p:oleObj>
              </mc:Choice>
              <mc:Fallback>
                <p:oleObj name="Image" r:id="rId4" imgW="10990476" imgH="7887801" progId="PhotoDeluxe.Image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725" y="2133600"/>
                        <a:ext cx="5181600" cy="371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901700"/>
            <a:ext cx="9144000" cy="1143000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Arial" pitchFamily="34" charset="0"/>
                <a:cs typeface="Arial" pitchFamily="34" charset="0"/>
              </a:rPr>
              <a:t>Reflex / Automatic Control of Breathing:</a:t>
            </a:r>
            <a:br>
              <a:rPr lang="en-GB" sz="2800" dirty="0" smtClean="0">
                <a:latin typeface="Arial" pitchFamily="34" charset="0"/>
                <a:cs typeface="Arial" pitchFamily="34" charset="0"/>
              </a:rPr>
            </a:br>
            <a:r>
              <a:rPr lang="en-GB" sz="2800" dirty="0" smtClean="0">
                <a:latin typeface="Arial" pitchFamily="34" charset="0"/>
                <a:cs typeface="Arial" pitchFamily="34" charset="0"/>
              </a:rPr>
              <a:t>Brainstem Respiratory Neurones</a:t>
            </a:r>
          </a:p>
        </p:txBody>
      </p:sp>
      <p:pic>
        <p:nvPicPr>
          <p:cNvPr id="102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133600"/>
            <a:ext cx="2541587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Oval 6"/>
          <p:cNvSpPr>
            <a:spLocks noChangeArrowheads="1"/>
          </p:cNvSpPr>
          <p:nvPr/>
        </p:nvSpPr>
        <p:spPr bwMode="auto">
          <a:xfrm>
            <a:off x="4729163" y="2947988"/>
            <a:ext cx="1363662" cy="649287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2622661" y="5942013"/>
            <a:ext cx="3562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+mj-lt"/>
              </a:rPr>
              <a:t>(Smith,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et al.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Science 1991)</a:t>
            </a:r>
          </a:p>
        </p:txBody>
      </p:sp>
      <p:sp>
        <p:nvSpPr>
          <p:cNvPr id="3079" name="Oval 8"/>
          <p:cNvSpPr>
            <a:spLocks noChangeArrowheads="1"/>
          </p:cNvSpPr>
          <p:nvPr/>
        </p:nvSpPr>
        <p:spPr bwMode="auto">
          <a:xfrm>
            <a:off x="1687513" y="3309938"/>
            <a:ext cx="157162" cy="1873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latin typeface="+mj-lt"/>
            </a:endParaRPr>
          </a:p>
        </p:txBody>
      </p:sp>
      <p:sp>
        <p:nvSpPr>
          <p:cNvPr id="3080" name="Text Box 9"/>
          <p:cNvSpPr txBox="1">
            <a:spLocks noChangeArrowheads="1"/>
          </p:cNvSpPr>
          <p:nvPr/>
        </p:nvSpPr>
        <p:spPr bwMode="auto">
          <a:xfrm>
            <a:off x="1077913" y="3644900"/>
            <a:ext cx="1662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000099"/>
                </a:solidFill>
                <a:latin typeface="+mj-lt"/>
              </a:rPr>
              <a:t>McKay </a:t>
            </a:r>
            <a:r>
              <a:rPr lang="en-GB" sz="1600" i="1" dirty="0">
                <a:solidFill>
                  <a:srgbClr val="000099"/>
                </a:solidFill>
                <a:latin typeface="+mj-lt"/>
              </a:rPr>
              <a:t>et al.</a:t>
            </a:r>
            <a:r>
              <a:rPr lang="en-GB" sz="1600" dirty="0">
                <a:solidFill>
                  <a:srgbClr val="000099"/>
                </a:solidFill>
                <a:latin typeface="+mj-lt"/>
              </a:rPr>
              <a:t> 2005</a:t>
            </a:r>
          </a:p>
        </p:txBody>
      </p:sp>
      <p:pic>
        <p:nvPicPr>
          <p:cNvPr id="103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5875"/>
            <a:ext cx="92344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739775" y="149225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GB" sz="28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Regulation of Breathing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1426</TotalTime>
  <Words>1335</Words>
  <Application>Microsoft Office PowerPoint</Application>
  <PresentationFormat>On-screen Show (4:3)</PresentationFormat>
  <Paragraphs>327</Paragraphs>
  <Slides>47</Slides>
  <Notes>22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Office Theme</vt:lpstr>
      <vt:lpstr>Image</vt:lpstr>
      <vt:lpstr>Document</vt:lpstr>
      <vt:lpstr>Picture</vt:lpstr>
      <vt:lpstr>Chart</vt:lpstr>
      <vt:lpstr>Regulation of breathing </vt:lpstr>
      <vt:lpstr>PowerPoint Presentation</vt:lpstr>
      <vt:lpstr>PowerPoint Presentation</vt:lpstr>
      <vt:lpstr>PowerPoint Presentation</vt:lpstr>
      <vt:lpstr>PowerPoint Presentation</vt:lpstr>
      <vt:lpstr>To achieve these functions the brain must:</vt:lpstr>
      <vt:lpstr>PowerPoint Presentation</vt:lpstr>
      <vt:lpstr>PowerPoint Presentation</vt:lpstr>
      <vt:lpstr>Reflex / Automatic Control of Breathing: Brainstem Respiratory Neurones</vt:lpstr>
      <vt:lpstr>PowerPoint Presentation</vt:lpstr>
      <vt:lpstr>PowerPoint Presentation</vt:lpstr>
      <vt:lpstr>PowerPoint Presentation</vt:lpstr>
      <vt:lpstr>Breathing during Sleep</vt:lpstr>
      <vt:lpstr>PowerPoint Presentation</vt:lpstr>
      <vt:lpstr>Emotional Control of Breathing: Locked in Syndrome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MRI of the pharyngeal airway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Imperial College</dc:creator>
  <cp:lastModifiedBy>Shiel, Nuala</cp:lastModifiedBy>
  <cp:revision>56</cp:revision>
  <cp:lastPrinted>2001-02-22T16:00:14Z</cp:lastPrinted>
  <dcterms:created xsi:type="dcterms:W3CDTF">2000-02-25T16:11:24Z</dcterms:created>
  <dcterms:modified xsi:type="dcterms:W3CDTF">2012-11-20T10:32:12Z</dcterms:modified>
</cp:coreProperties>
</file>