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1" r:id="rId6"/>
    <p:sldId id="269" r:id="rId7"/>
    <p:sldId id="261" r:id="rId8"/>
    <p:sldId id="262" r:id="rId9"/>
    <p:sldId id="268"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78" autoAdjust="0"/>
    <p:restoredTop sz="94660"/>
  </p:normalViewPr>
  <p:slideViewPr>
    <p:cSldViewPr>
      <p:cViewPr varScale="1">
        <p:scale>
          <a:sx n="50" d="100"/>
          <a:sy n="50" d="100"/>
        </p:scale>
        <p:origin x="-79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6C76567-171A-4011-8614-FDCA096E09C0}" type="datetimeFigureOut">
              <a:rPr lang="en-GB" smtClean="0"/>
              <a:pPr/>
              <a:t>09/11/2012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F2D4F0-2FEE-43C1-8892-08ADED7CD78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6C76567-171A-4011-8614-FDCA096E09C0}" type="datetimeFigureOut">
              <a:rPr lang="en-GB" smtClean="0"/>
              <a:pPr/>
              <a:t>09/11/2012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F2D4F0-2FEE-43C1-8892-08ADED7CD78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6C76567-171A-4011-8614-FDCA096E09C0}" type="datetimeFigureOut">
              <a:rPr lang="en-GB" smtClean="0"/>
              <a:pPr/>
              <a:t>09/11/2012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F2D4F0-2FEE-43C1-8892-08ADED7CD78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6C76567-171A-4011-8614-FDCA096E09C0}" type="datetimeFigureOut">
              <a:rPr lang="en-GB" smtClean="0"/>
              <a:pPr/>
              <a:t>09/11/2012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F2D4F0-2FEE-43C1-8892-08ADED7CD78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C76567-171A-4011-8614-FDCA096E09C0}" type="datetimeFigureOut">
              <a:rPr lang="en-GB" smtClean="0"/>
              <a:pPr/>
              <a:t>09/11/2012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F2D4F0-2FEE-43C1-8892-08ADED7CD78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6C76567-171A-4011-8614-FDCA096E09C0}" type="datetimeFigureOut">
              <a:rPr lang="en-GB" smtClean="0"/>
              <a:pPr/>
              <a:t>09/11/2012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F2D4F0-2FEE-43C1-8892-08ADED7CD78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6C76567-171A-4011-8614-FDCA096E09C0}" type="datetimeFigureOut">
              <a:rPr lang="en-GB" smtClean="0"/>
              <a:pPr/>
              <a:t>09/11/2012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BF2D4F0-2FEE-43C1-8892-08ADED7CD78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6C76567-171A-4011-8614-FDCA096E09C0}" type="datetimeFigureOut">
              <a:rPr lang="en-GB" smtClean="0"/>
              <a:pPr/>
              <a:t>09/11/2012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BF2D4F0-2FEE-43C1-8892-08ADED7CD78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C76567-171A-4011-8614-FDCA096E09C0}" type="datetimeFigureOut">
              <a:rPr lang="en-GB" smtClean="0"/>
              <a:pPr/>
              <a:t>09/11/2012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BF2D4F0-2FEE-43C1-8892-08ADED7CD78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C76567-171A-4011-8614-FDCA096E09C0}" type="datetimeFigureOut">
              <a:rPr lang="en-GB" smtClean="0"/>
              <a:pPr/>
              <a:t>09/11/2012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F2D4F0-2FEE-43C1-8892-08ADED7CD78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C76567-171A-4011-8614-FDCA096E09C0}" type="datetimeFigureOut">
              <a:rPr lang="en-GB" smtClean="0"/>
              <a:pPr/>
              <a:t>09/11/2012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F2D4F0-2FEE-43C1-8892-08ADED7CD78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76567-171A-4011-8614-FDCA096E09C0}" type="datetimeFigureOut">
              <a:rPr lang="en-GB" smtClean="0"/>
              <a:pPr/>
              <a:t>09/11/2012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F2D4F0-2FEE-43C1-8892-08ADED7CD78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semple@imperial.ac.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0"/>
            <a:ext cx="8784976" cy="6858000"/>
          </a:xfrm>
        </p:spPr>
        <p:txBody>
          <a:bodyPr>
            <a:normAutofit fontScale="90000"/>
          </a:bodyPr>
          <a:lstStyle/>
          <a:p>
            <a:pPr algn="l"/>
            <a:r>
              <a:rPr lang="en-GB" sz="1000" b="1" dirty="0" smtClean="0"/>
              <a:t/>
            </a:r>
            <a:br>
              <a:rPr lang="en-GB" sz="1000" b="1" dirty="0" smtClean="0"/>
            </a:br>
            <a:r>
              <a:rPr lang="en-GB" sz="1000" b="1" dirty="0" smtClean="0"/>
              <a:t/>
            </a:r>
            <a:br>
              <a:rPr lang="en-GB" sz="1000" b="1" dirty="0" smtClean="0"/>
            </a:br>
            <a:r>
              <a:rPr lang="en-GB" sz="1000" b="1" dirty="0"/>
              <a:t/>
            </a:r>
            <a:br>
              <a:rPr lang="en-GB" sz="1000" b="1" dirty="0"/>
            </a:br>
            <a:r>
              <a:rPr lang="en-GB" sz="1000" b="1" dirty="0" smtClean="0"/>
              <a:t/>
            </a:r>
            <a:br>
              <a:rPr lang="en-GB" sz="1000" b="1" dirty="0" smtClean="0"/>
            </a:br>
            <a:r>
              <a:rPr lang="en-GB" sz="1000" b="1" dirty="0"/>
              <a:t/>
            </a:r>
            <a:br>
              <a:rPr lang="en-GB" sz="1000" b="1" dirty="0"/>
            </a:br>
            <a:r>
              <a:rPr lang="en-GB" sz="1000" b="1" dirty="0" smtClean="0"/>
              <a:t/>
            </a:r>
            <a:br>
              <a:rPr lang="en-GB" sz="1000" b="1" dirty="0" smtClean="0"/>
            </a:br>
            <a:r>
              <a:rPr lang="en-GB" sz="1000" b="1" dirty="0" smtClean="0"/>
              <a:t/>
            </a:r>
            <a:br>
              <a:rPr lang="en-GB" sz="1000" b="1" dirty="0" smtClean="0"/>
            </a:br>
            <a:r>
              <a:rPr lang="en-GB" sz="1000" b="1" dirty="0"/>
              <a:t/>
            </a:r>
            <a:br>
              <a:rPr lang="en-GB" sz="1000" b="1" dirty="0"/>
            </a:br>
            <a:r>
              <a:rPr lang="en-GB" sz="1000" b="1" dirty="0" smtClean="0"/>
              <a:t/>
            </a:r>
            <a:br>
              <a:rPr lang="en-GB" sz="1000" b="1" dirty="0" smtClean="0"/>
            </a:br>
            <a:r>
              <a:rPr lang="en-GB" sz="1200" b="1" dirty="0"/>
              <a:t/>
            </a:r>
            <a:br>
              <a:rPr lang="en-GB" sz="1200" b="1" dirty="0"/>
            </a:br>
            <a:r>
              <a:rPr lang="en-GB" sz="1200" b="1" dirty="0" smtClean="0"/>
              <a:t>		             </a:t>
            </a:r>
            <a:r>
              <a:rPr lang="en-GB" sz="1200" b="1" dirty="0" smtClean="0">
                <a:latin typeface="Arial" pitchFamily="34" charset="0"/>
                <a:cs typeface="Arial" pitchFamily="34" charset="0"/>
              </a:rPr>
              <a:t>Workshop: Blood Gases and acid-base balance in Health and Disease</a:t>
            </a:r>
            <a:br>
              <a:rPr lang="en-GB" sz="1200" b="1" dirty="0" smtClean="0">
                <a:latin typeface="Arial" pitchFamily="34" charset="0"/>
                <a:cs typeface="Arial" pitchFamily="34" charset="0"/>
              </a:rPr>
            </a:br>
            <a:r>
              <a:rPr lang="en-GB" sz="1200" b="1" dirty="0" smtClean="0">
                <a:latin typeface="Arial" pitchFamily="34" charset="0"/>
                <a:cs typeface="Arial" pitchFamily="34" charset="0"/>
              </a:rPr>
              <a:t>		                       Professor Stephen Semple (</a:t>
            </a:r>
            <a:r>
              <a:rPr lang="en-GB" sz="1200" b="1" u="sng" dirty="0" smtClean="0">
                <a:latin typeface="Arial" pitchFamily="34" charset="0"/>
                <a:cs typeface="Arial" pitchFamily="34" charset="0"/>
                <a:hlinkClick r:id="rId2"/>
              </a:rPr>
              <a:t>s.semple@imperial.ac.uk</a:t>
            </a:r>
            <a:r>
              <a:rPr lang="en-GB" sz="1200" b="1" dirty="0" smtClean="0">
                <a:latin typeface="Arial" pitchFamily="34" charset="0"/>
                <a:cs typeface="Arial" pitchFamily="34" charset="0"/>
              </a:rPr>
              <a:t>)</a:t>
            </a:r>
            <a:r>
              <a:rPr lang="en-GB" sz="1200" dirty="0">
                <a:latin typeface="Arial" pitchFamily="34" charset="0"/>
                <a:cs typeface="Arial" pitchFamily="34" charset="0"/>
              </a:rPr>
              <a:t> </a:t>
            </a:r>
            <a:br>
              <a:rPr lang="en-GB" sz="1200" dirty="0">
                <a:latin typeface="Arial" pitchFamily="34" charset="0"/>
                <a:cs typeface="Arial" pitchFamily="34" charset="0"/>
              </a:rPr>
            </a:br>
            <a:r>
              <a:rPr lang="en-GB" sz="1200" b="1" dirty="0">
                <a:latin typeface="Arial" pitchFamily="34" charset="0"/>
                <a:cs typeface="Arial" pitchFamily="34" charset="0"/>
              </a:rPr>
              <a:t> </a:t>
            </a:r>
            <a:br>
              <a:rPr lang="en-GB" sz="1200" b="1" dirty="0">
                <a:latin typeface="Arial" pitchFamily="34" charset="0"/>
                <a:cs typeface="Arial" pitchFamily="34" charset="0"/>
              </a:rPr>
            </a:br>
            <a:r>
              <a:rPr lang="en-GB" sz="1200" b="1" dirty="0" smtClean="0">
                <a:latin typeface="Arial" pitchFamily="34" charset="0"/>
                <a:cs typeface="Arial" pitchFamily="34" charset="0"/>
              </a:rPr>
              <a:t> LEARNING </a:t>
            </a:r>
            <a:r>
              <a:rPr lang="en-GB" sz="1200" b="1" dirty="0">
                <a:latin typeface="Arial" pitchFamily="34" charset="0"/>
                <a:cs typeface="Arial" pitchFamily="34" charset="0"/>
              </a:rPr>
              <a:t>OBJECTIVES</a:t>
            </a:r>
            <a:br>
              <a:rPr lang="en-GB" sz="1200" b="1" dirty="0">
                <a:latin typeface="Arial" pitchFamily="34" charset="0"/>
                <a:cs typeface="Arial" pitchFamily="34" charset="0"/>
              </a:rPr>
            </a:br>
            <a:r>
              <a:rPr lang="en-GB" sz="1200" b="1" dirty="0" smtClean="0">
                <a:latin typeface="Arial" pitchFamily="34" charset="0"/>
                <a:cs typeface="Arial" pitchFamily="34" charset="0"/>
              </a:rPr>
              <a:t>1. </a:t>
            </a:r>
            <a:r>
              <a:rPr lang="en-GB" sz="1200" dirty="0" smtClean="0">
                <a:latin typeface="Arial" pitchFamily="34" charset="0"/>
                <a:cs typeface="Arial" pitchFamily="34" charset="0"/>
              </a:rPr>
              <a:t>Describe </a:t>
            </a:r>
            <a:r>
              <a:rPr lang="en-GB" sz="1200" dirty="0">
                <a:latin typeface="Arial" pitchFamily="34" charset="0"/>
                <a:cs typeface="Arial" pitchFamily="34" charset="0"/>
              </a:rPr>
              <a:t>the qualitative changes in arterial blood </a:t>
            </a:r>
            <a:r>
              <a:rPr lang="en-GB" sz="1200" dirty="0" err="1">
                <a:latin typeface="Arial" pitchFamily="34" charset="0"/>
                <a:cs typeface="Arial" pitchFamily="34" charset="0"/>
              </a:rPr>
              <a:t>pH.</a:t>
            </a:r>
            <a:r>
              <a:rPr lang="en-GB" sz="1200" dirty="0">
                <a:latin typeface="Arial" pitchFamily="34" charset="0"/>
                <a:cs typeface="Arial" pitchFamily="34" charset="0"/>
              </a:rPr>
              <a:t> PCO</a:t>
            </a:r>
            <a:r>
              <a:rPr lang="en-GB" sz="1200" baseline="-25000" dirty="0">
                <a:latin typeface="Arial" pitchFamily="34" charset="0"/>
                <a:cs typeface="Arial" pitchFamily="34" charset="0"/>
              </a:rPr>
              <a:t>2</a:t>
            </a:r>
            <a:r>
              <a:rPr lang="en-GB" sz="1200" dirty="0">
                <a:latin typeface="Arial" pitchFamily="34" charset="0"/>
                <a:cs typeface="Arial" pitchFamily="34" charset="0"/>
              </a:rPr>
              <a:t> and Base Excess in the following acid-base disturbances</a:t>
            </a:r>
            <a:r>
              <a:rPr lang="en-GB" sz="1200" dirty="0" smtClean="0">
                <a:latin typeface="Arial" pitchFamily="34" charset="0"/>
                <a:cs typeface="Arial" pitchFamily="34" charset="0"/>
              </a:rPr>
              <a:t>:</a:t>
            </a:r>
            <a:r>
              <a:rPr lang="en-GB" sz="1200" dirty="0">
                <a:latin typeface="Arial" pitchFamily="34" charset="0"/>
                <a:cs typeface="Arial" pitchFamily="34" charset="0"/>
              </a:rPr>
              <a:t/>
            </a:r>
            <a:br>
              <a:rPr lang="en-GB" sz="1200" dirty="0">
                <a:latin typeface="Arial" pitchFamily="34" charset="0"/>
                <a:cs typeface="Arial" pitchFamily="34" charset="0"/>
              </a:rPr>
            </a:br>
            <a:r>
              <a:rPr lang="en-GB" sz="1200" dirty="0" smtClean="0">
                <a:latin typeface="Arial" pitchFamily="34" charset="0"/>
                <a:cs typeface="Arial" pitchFamily="34" charset="0"/>
              </a:rPr>
              <a:t>      (</a:t>
            </a:r>
            <a:r>
              <a:rPr lang="en-GB" sz="1200" dirty="0" err="1">
                <a:latin typeface="Arial" pitchFamily="34" charset="0"/>
                <a:cs typeface="Arial" pitchFamily="34" charset="0"/>
              </a:rPr>
              <a:t>i</a:t>
            </a:r>
            <a:r>
              <a:rPr lang="en-GB" sz="1200" dirty="0">
                <a:latin typeface="Arial" pitchFamily="34" charset="0"/>
                <a:cs typeface="Arial" pitchFamily="34" charset="0"/>
              </a:rPr>
              <a:t>)  Acute respiratory acidosis </a:t>
            </a:r>
            <a:br>
              <a:rPr lang="en-GB" sz="1200" dirty="0">
                <a:latin typeface="Arial" pitchFamily="34" charset="0"/>
                <a:cs typeface="Arial" pitchFamily="34" charset="0"/>
              </a:rPr>
            </a:br>
            <a:r>
              <a:rPr lang="en-GB" sz="1200" dirty="0" smtClean="0">
                <a:latin typeface="Arial" pitchFamily="34" charset="0"/>
                <a:cs typeface="Arial" pitchFamily="34" charset="0"/>
              </a:rPr>
              <a:t>      (</a:t>
            </a:r>
            <a:r>
              <a:rPr lang="en-GB" sz="1200" dirty="0">
                <a:latin typeface="Arial" pitchFamily="34" charset="0"/>
                <a:cs typeface="Arial" pitchFamily="34" charset="0"/>
              </a:rPr>
              <a:t>ii) Acute respiratory alkalosis</a:t>
            </a:r>
            <a:br>
              <a:rPr lang="en-GB" sz="1200" dirty="0">
                <a:latin typeface="Arial" pitchFamily="34" charset="0"/>
                <a:cs typeface="Arial" pitchFamily="34" charset="0"/>
              </a:rPr>
            </a:br>
            <a:r>
              <a:rPr lang="en-GB" sz="1200" dirty="0">
                <a:latin typeface="Arial" pitchFamily="34" charset="0"/>
                <a:cs typeface="Arial" pitchFamily="34" charset="0"/>
              </a:rPr>
              <a:t> </a:t>
            </a:r>
            <a:br>
              <a:rPr lang="en-GB" sz="1200" dirty="0">
                <a:latin typeface="Arial" pitchFamily="34" charset="0"/>
                <a:cs typeface="Arial" pitchFamily="34" charset="0"/>
              </a:rPr>
            </a:br>
            <a:r>
              <a:rPr lang="en-GB" sz="1200" b="1" dirty="0" smtClean="0">
                <a:latin typeface="Arial" pitchFamily="34" charset="0"/>
                <a:cs typeface="Arial" pitchFamily="34" charset="0"/>
              </a:rPr>
              <a:t>2. </a:t>
            </a:r>
            <a:r>
              <a:rPr lang="en-GB" sz="1200" dirty="0" smtClean="0">
                <a:latin typeface="Arial" pitchFamily="34" charset="0"/>
                <a:cs typeface="Arial" pitchFamily="34" charset="0"/>
              </a:rPr>
              <a:t>For </a:t>
            </a:r>
            <a:r>
              <a:rPr lang="en-GB" sz="1200" dirty="0">
                <a:latin typeface="Arial" pitchFamily="34" charset="0"/>
                <a:cs typeface="Arial" pitchFamily="34" charset="0"/>
              </a:rPr>
              <a:t>(</a:t>
            </a:r>
            <a:r>
              <a:rPr lang="en-GB" sz="1200" dirty="0" err="1">
                <a:latin typeface="Arial" pitchFamily="34" charset="0"/>
                <a:cs typeface="Arial" pitchFamily="34" charset="0"/>
              </a:rPr>
              <a:t>i</a:t>
            </a:r>
            <a:r>
              <a:rPr lang="en-GB" sz="1200" dirty="0">
                <a:latin typeface="Arial" pitchFamily="34" charset="0"/>
                <a:cs typeface="Arial" pitchFamily="34" charset="0"/>
              </a:rPr>
              <a:t>) and (ii) above, describe the qualitative changes in arterial blood pH, PCO</a:t>
            </a:r>
            <a:r>
              <a:rPr lang="en-GB" sz="1200" baseline="-25000" dirty="0">
                <a:latin typeface="Arial" pitchFamily="34" charset="0"/>
                <a:cs typeface="Arial" pitchFamily="34" charset="0"/>
              </a:rPr>
              <a:t>2</a:t>
            </a:r>
            <a:r>
              <a:rPr lang="en-GB" sz="1200" dirty="0">
                <a:latin typeface="Arial" pitchFamily="34" charset="0"/>
                <a:cs typeface="Arial" pitchFamily="34" charset="0"/>
              </a:rPr>
              <a:t> and Base Excess following renal compensation.</a:t>
            </a:r>
            <a:br>
              <a:rPr lang="en-GB" sz="1200" dirty="0">
                <a:latin typeface="Arial" pitchFamily="34" charset="0"/>
                <a:cs typeface="Arial" pitchFamily="34" charset="0"/>
              </a:rPr>
            </a:br>
            <a:r>
              <a:rPr lang="en-GB" sz="1200" dirty="0">
                <a:latin typeface="Arial" pitchFamily="34" charset="0"/>
                <a:cs typeface="Arial" pitchFamily="34" charset="0"/>
              </a:rPr>
              <a:t> </a:t>
            </a:r>
            <a:br>
              <a:rPr lang="en-GB" sz="1200" dirty="0">
                <a:latin typeface="Arial" pitchFamily="34" charset="0"/>
                <a:cs typeface="Arial" pitchFamily="34" charset="0"/>
              </a:rPr>
            </a:br>
            <a:r>
              <a:rPr lang="en-GB" sz="1200" b="1" dirty="0" smtClean="0">
                <a:latin typeface="Arial" pitchFamily="34" charset="0"/>
                <a:cs typeface="Arial" pitchFamily="34" charset="0"/>
              </a:rPr>
              <a:t>3. </a:t>
            </a:r>
            <a:r>
              <a:rPr lang="en-GB" sz="1200" dirty="0" smtClean="0">
                <a:latin typeface="Arial" pitchFamily="34" charset="0"/>
                <a:cs typeface="Arial" pitchFamily="34" charset="0"/>
              </a:rPr>
              <a:t>Describe </a:t>
            </a:r>
            <a:r>
              <a:rPr lang="en-GB" sz="1200" dirty="0">
                <a:latin typeface="Arial" pitchFamily="34" charset="0"/>
                <a:cs typeface="Arial" pitchFamily="34" charset="0"/>
              </a:rPr>
              <a:t>the qualitative changes in arterial blood </a:t>
            </a:r>
            <a:r>
              <a:rPr lang="en-GB" sz="1200" dirty="0" err="1">
                <a:latin typeface="Arial" pitchFamily="34" charset="0"/>
                <a:cs typeface="Arial" pitchFamily="34" charset="0"/>
              </a:rPr>
              <a:t>pH.</a:t>
            </a:r>
            <a:r>
              <a:rPr lang="en-GB" sz="1200" dirty="0">
                <a:latin typeface="Arial" pitchFamily="34" charset="0"/>
                <a:cs typeface="Arial" pitchFamily="34" charset="0"/>
              </a:rPr>
              <a:t> PCO</a:t>
            </a:r>
            <a:r>
              <a:rPr lang="en-GB" sz="1200" baseline="-25000" dirty="0">
                <a:latin typeface="Arial" pitchFamily="34" charset="0"/>
                <a:cs typeface="Arial" pitchFamily="34" charset="0"/>
              </a:rPr>
              <a:t>2</a:t>
            </a:r>
            <a:r>
              <a:rPr lang="en-GB" sz="1200" dirty="0">
                <a:latin typeface="Arial" pitchFamily="34" charset="0"/>
                <a:cs typeface="Arial" pitchFamily="34" charset="0"/>
              </a:rPr>
              <a:t> and Base Excess in the following acid-base disturbances:</a:t>
            </a:r>
            <a:br>
              <a:rPr lang="en-GB" sz="1200" dirty="0">
                <a:latin typeface="Arial" pitchFamily="34" charset="0"/>
                <a:cs typeface="Arial" pitchFamily="34" charset="0"/>
              </a:rPr>
            </a:br>
            <a:r>
              <a:rPr lang="en-GB" sz="1200" dirty="0">
                <a:latin typeface="Arial" pitchFamily="34" charset="0"/>
                <a:cs typeface="Arial" pitchFamily="34" charset="0"/>
              </a:rPr>
              <a:t> </a:t>
            </a:r>
            <a:br>
              <a:rPr lang="en-GB" sz="1200" dirty="0">
                <a:latin typeface="Arial" pitchFamily="34" charset="0"/>
                <a:cs typeface="Arial" pitchFamily="34" charset="0"/>
              </a:rPr>
            </a:br>
            <a:r>
              <a:rPr lang="en-GB" sz="1200" dirty="0" smtClean="0">
                <a:latin typeface="Arial" pitchFamily="34" charset="0"/>
                <a:cs typeface="Arial" pitchFamily="34" charset="0"/>
              </a:rPr>
              <a:t>     (</a:t>
            </a:r>
            <a:r>
              <a:rPr lang="en-GB" sz="1200" dirty="0" err="1">
                <a:latin typeface="Arial" pitchFamily="34" charset="0"/>
                <a:cs typeface="Arial" pitchFamily="34" charset="0"/>
              </a:rPr>
              <a:t>i</a:t>
            </a:r>
            <a:r>
              <a:rPr lang="en-GB" sz="1200" dirty="0">
                <a:latin typeface="Arial" pitchFamily="34" charset="0"/>
                <a:cs typeface="Arial" pitchFamily="34" charset="0"/>
              </a:rPr>
              <a:t>)  Metabolic acidosis with respiratory compensation</a:t>
            </a:r>
            <a:br>
              <a:rPr lang="en-GB" sz="1200" dirty="0">
                <a:latin typeface="Arial" pitchFamily="34" charset="0"/>
                <a:cs typeface="Arial" pitchFamily="34" charset="0"/>
              </a:rPr>
            </a:br>
            <a:r>
              <a:rPr lang="en-GB" sz="1200" dirty="0" smtClean="0">
                <a:latin typeface="Arial" pitchFamily="34" charset="0"/>
                <a:cs typeface="Arial" pitchFamily="34" charset="0"/>
              </a:rPr>
              <a:t>     (</a:t>
            </a:r>
            <a:r>
              <a:rPr lang="en-GB" sz="1200" dirty="0">
                <a:latin typeface="Arial" pitchFamily="34" charset="0"/>
                <a:cs typeface="Arial" pitchFamily="34" charset="0"/>
              </a:rPr>
              <a:t>ii) Metabolic alkalosis with respiratory compensation </a:t>
            </a:r>
            <a:br>
              <a:rPr lang="en-GB" sz="1200" dirty="0">
                <a:latin typeface="Arial" pitchFamily="34" charset="0"/>
                <a:cs typeface="Arial" pitchFamily="34" charset="0"/>
              </a:rPr>
            </a:br>
            <a:r>
              <a:rPr lang="en-GB" sz="1200" dirty="0">
                <a:latin typeface="Arial" pitchFamily="34" charset="0"/>
                <a:cs typeface="Arial" pitchFamily="34" charset="0"/>
              </a:rPr>
              <a:t> </a:t>
            </a:r>
            <a:br>
              <a:rPr lang="en-GB" sz="1200" dirty="0">
                <a:latin typeface="Arial" pitchFamily="34" charset="0"/>
                <a:cs typeface="Arial" pitchFamily="34" charset="0"/>
              </a:rPr>
            </a:br>
            <a:r>
              <a:rPr lang="en-GB" sz="1200" dirty="0" smtClean="0">
                <a:latin typeface="Arial" pitchFamily="34" charset="0"/>
                <a:cs typeface="Arial" pitchFamily="34" charset="0"/>
              </a:rPr>
              <a:t>     Comment </a:t>
            </a:r>
            <a:r>
              <a:rPr lang="en-GB" sz="1200" dirty="0">
                <a:latin typeface="Arial" pitchFamily="34" charset="0"/>
                <a:cs typeface="Arial" pitchFamily="34" charset="0"/>
              </a:rPr>
              <a:t>on the mechanism whereby metabolic changes in acid-base status lead to alteration in ventilation and hence respiratory </a:t>
            </a:r>
            <a:r>
              <a:rPr lang="en-GB" sz="1200" dirty="0" smtClean="0">
                <a:latin typeface="Arial" pitchFamily="34" charset="0"/>
                <a:cs typeface="Arial" pitchFamily="34" charset="0"/>
              </a:rPr>
              <a:t>compensation</a:t>
            </a:r>
            <a:r>
              <a:rPr lang="en-GB" sz="1200" dirty="0">
                <a:latin typeface="Arial" pitchFamily="34" charset="0"/>
                <a:cs typeface="Arial" pitchFamily="34" charset="0"/>
              </a:rPr>
              <a:t>. </a:t>
            </a:r>
            <a:br>
              <a:rPr lang="en-GB" sz="1200" dirty="0">
                <a:latin typeface="Arial" pitchFamily="34" charset="0"/>
                <a:cs typeface="Arial" pitchFamily="34" charset="0"/>
              </a:rPr>
            </a:br>
            <a:r>
              <a:rPr lang="en-GB" sz="1200" dirty="0">
                <a:latin typeface="Arial" pitchFamily="34" charset="0"/>
                <a:cs typeface="Arial" pitchFamily="34" charset="0"/>
              </a:rPr>
              <a:t> </a:t>
            </a:r>
            <a:br>
              <a:rPr lang="en-GB" sz="1200" dirty="0">
                <a:latin typeface="Arial" pitchFamily="34" charset="0"/>
                <a:cs typeface="Arial" pitchFamily="34" charset="0"/>
              </a:rPr>
            </a:br>
            <a:r>
              <a:rPr lang="en-GB" sz="1200" b="1" dirty="0" smtClean="0">
                <a:latin typeface="Arial" pitchFamily="34" charset="0"/>
                <a:cs typeface="Arial" pitchFamily="34" charset="0"/>
              </a:rPr>
              <a:t>4. </a:t>
            </a:r>
            <a:r>
              <a:rPr lang="en-GB" sz="1200" dirty="0" smtClean="0">
                <a:latin typeface="Arial" pitchFamily="34" charset="0"/>
                <a:cs typeface="Arial" pitchFamily="34" charset="0"/>
              </a:rPr>
              <a:t>Describe </a:t>
            </a:r>
            <a:r>
              <a:rPr lang="en-GB" sz="1200" dirty="0">
                <a:latin typeface="Arial" pitchFamily="34" charset="0"/>
                <a:cs typeface="Arial" pitchFamily="34" charset="0"/>
              </a:rPr>
              <a:t>the qualitative changes in arterial blood </a:t>
            </a:r>
            <a:r>
              <a:rPr lang="en-GB" sz="1200" dirty="0" err="1">
                <a:latin typeface="Arial" pitchFamily="34" charset="0"/>
                <a:cs typeface="Arial" pitchFamily="34" charset="0"/>
              </a:rPr>
              <a:t>pH.</a:t>
            </a:r>
            <a:r>
              <a:rPr lang="en-GB" sz="1200" dirty="0">
                <a:latin typeface="Arial" pitchFamily="34" charset="0"/>
                <a:cs typeface="Arial" pitchFamily="34" charset="0"/>
              </a:rPr>
              <a:t> PCO</a:t>
            </a:r>
            <a:r>
              <a:rPr lang="en-GB" sz="1200" baseline="-25000" dirty="0">
                <a:latin typeface="Arial" pitchFamily="34" charset="0"/>
                <a:cs typeface="Arial" pitchFamily="34" charset="0"/>
              </a:rPr>
              <a:t>2</a:t>
            </a:r>
            <a:r>
              <a:rPr lang="en-GB" sz="1200" dirty="0">
                <a:latin typeface="Arial" pitchFamily="34" charset="0"/>
                <a:cs typeface="Arial" pitchFamily="34" charset="0"/>
              </a:rPr>
              <a:t>, Base Excess and PO</a:t>
            </a:r>
            <a:r>
              <a:rPr lang="en-GB" sz="1200" baseline="-25000" dirty="0">
                <a:latin typeface="Arial" pitchFamily="34" charset="0"/>
                <a:cs typeface="Arial" pitchFamily="34" charset="0"/>
              </a:rPr>
              <a:t>2</a:t>
            </a:r>
            <a:r>
              <a:rPr lang="en-GB" sz="1200" dirty="0">
                <a:latin typeface="Arial" pitchFamily="34" charset="0"/>
                <a:cs typeface="Arial" pitchFamily="34" charset="0"/>
              </a:rPr>
              <a:t> in a patient with (</a:t>
            </a:r>
            <a:r>
              <a:rPr lang="en-GB" sz="1200" dirty="0" err="1">
                <a:latin typeface="Arial" pitchFamily="34" charset="0"/>
                <a:cs typeface="Arial" pitchFamily="34" charset="0"/>
              </a:rPr>
              <a:t>i</a:t>
            </a:r>
            <a:r>
              <a:rPr lang="en-GB" sz="1200" dirty="0">
                <a:latin typeface="Arial" pitchFamily="34" charset="0"/>
                <a:cs typeface="Arial" pitchFamily="34" charset="0"/>
              </a:rPr>
              <a:t>) Type I respiratory failure (ii) Type II respiratory failure, in each case after full renal compensation. </a:t>
            </a:r>
            <a:br>
              <a:rPr lang="en-GB" sz="1200" dirty="0">
                <a:latin typeface="Arial" pitchFamily="34" charset="0"/>
                <a:cs typeface="Arial" pitchFamily="34" charset="0"/>
              </a:rPr>
            </a:br>
            <a:r>
              <a:rPr lang="en-GB" sz="1200" b="1" dirty="0">
                <a:latin typeface="Arial" pitchFamily="34" charset="0"/>
                <a:cs typeface="Arial" pitchFamily="34" charset="0"/>
              </a:rPr>
              <a:t> </a:t>
            </a:r>
            <a:br>
              <a:rPr lang="en-GB" sz="1200" b="1" dirty="0">
                <a:latin typeface="Arial" pitchFamily="34" charset="0"/>
                <a:cs typeface="Arial" pitchFamily="34" charset="0"/>
              </a:rPr>
            </a:br>
            <a:r>
              <a:rPr lang="en-GB" sz="1200" b="1" dirty="0">
                <a:latin typeface="Arial" pitchFamily="34" charset="0"/>
                <a:cs typeface="Arial" pitchFamily="34" charset="0"/>
              </a:rPr>
              <a:t>INTRODUCTION</a:t>
            </a:r>
            <a:br>
              <a:rPr lang="en-GB" sz="1200" b="1" dirty="0">
                <a:latin typeface="Arial" pitchFamily="34" charset="0"/>
                <a:cs typeface="Arial" pitchFamily="34" charset="0"/>
              </a:rPr>
            </a:br>
            <a:r>
              <a:rPr lang="en-GB" sz="1200" dirty="0">
                <a:latin typeface="Arial" pitchFamily="34" charset="0"/>
                <a:cs typeface="Arial" pitchFamily="34" charset="0"/>
              </a:rPr>
              <a:t>The overall aim of this session is to introduce you to the principles underlying the interpretation of blood gas data and to consider these in the context of the problems that you will meet in clinical practice as you arrive on the wards.  The topic is a good example of some applied respiratory and renal physiology. </a:t>
            </a:r>
            <a:r>
              <a:rPr lang="en-GB" sz="1200" b="1" dirty="0">
                <a:latin typeface="Arial" pitchFamily="34" charset="0"/>
                <a:cs typeface="Arial" pitchFamily="34" charset="0"/>
              </a:rPr>
              <a:t/>
            </a:r>
            <a:br>
              <a:rPr lang="en-GB" sz="1200" b="1" dirty="0">
                <a:latin typeface="Arial" pitchFamily="34" charset="0"/>
                <a:cs typeface="Arial" pitchFamily="34" charset="0"/>
              </a:rPr>
            </a:br>
            <a:r>
              <a:rPr lang="en-GB" sz="1200" b="1" dirty="0">
                <a:latin typeface="Arial" pitchFamily="34" charset="0"/>
                <a:cs typeface="Arial" pitchFamily="34" charset="0"/>
              </a:rPr>
              <a:t> </a:t>
            </a:r>
            <a:br>
              <a:rPr lang="en-GB" sz="1200" b="1" dirty="0">
                <a:latin typeface="Arial" pitchFamily="34" charset="0"/>
                <a:cs typeface="Arial" pitchFamily="34" charset="0"/>
              </a:rPr>
            </a:br>
            <a:r>
              <a:rPr lang="en-GB" sz="1200" b="1" dirty="0">
                <a:latin typeface="Arial" pitchFamily="34" charset="0"/>
                <a:cs typeface="Arial" pitchFamily="34" charset="0"/>
              </a:rPr>
              <a:t>STRUCTURE OF SESSION</a:t>
            </a:r>
            <a:br>
              <a:rPr lang="en-GB" sz="1200" b="1" dirty="0">
                <a:latin typeface="Arial" pitchFamily="34" charset="0"/>
                <a:cs typeface="Arial" pitchFamily="34" charset="0"/>
              </a:rPr>
            </a:br>
            <a:r>
              <a:rPr lang="en-GB" sz="1200" dirty="0">
                <a:latin typeface="Arial" pitchFamily="34" charset="0"/>
                <a:cs typeface="Arial" pitchFamily="34" charset="0"/>
              </a:rPr>
              <a:t>There will be a short introductory lecture (some essential graphs for this are included in this handout).  You will then have about 45 minutes to work through the self-directed learning exercise on this topic. There is no designated space in which to do this but you can remain in the LT or go and sit in the café or surrounding area. You can work alone or discuss the problems with other students (or a bit of both). I will be available in the LT1 to discuss any problems you might have. Try to understand the examples as you go through and then attempt the problems at the end.  Please return to the LT1 at the designated time to go through the exercises. </a:t>
            </a:r>
            <a:br>
              <a:rPr lang="en-GB" sz="1200" dirty="0">
                <a:latin typeface="Arial" pitchFamily="34" charset="0"/>
                <a:cs typeface="Arial" pitchFamily="34" charset="0"/>
              </a:rPr>
            </a:br>
            <a:r>
              <a:rPr lang="en-GB" sz="1200" b="1" dirty="0">
                <a:latin typeface="Arial" pitchFamily="34" charset="0"/>
                <a:cs typeface="Arial" pitchFamily="34" charset="0"/>
              </a:rPr>
              <a:t> </a:t>
            </a:r>
            <a:r>
              <a:rPr lang="en-GB" sz="1200" dirty="0">
                <a:latin typeface="Arial" pitchFamily="34" charset="0"/>
                <a:cs typeface="Arial" pitchFamily="34" charset="0"/>
              </a:rPr>
              <a:t/>
            </a:r>
            <a:br>
              <a:rPr lang="en-GB" sz="1200" dirty="0">
                <a:latin typeface="Arial" pitchFamily="34" charset="0"/>
                <a:cs typeface="Arial" pitchFamily="34" charset="0"/>
              </a:rPr>
            </a:br>
            <a:r>
              <a:rPr lang="en-GB" sz="1200" b="1" dirty="0">
                <a:latin typeface="Arial" pitchFamily="34" charset="0"/>
                <a:cs typeface="Arial" pitchFamily="34" charset="0"/>
              </a:rPr>
              <a:t>SELF DIRECTED LEARNING EXERCISE/GROUP DISCUSSION</a:t>
            </a:r>
            <a:r>
              <a:rPr lang="en-GB" sz="1200" dirty="0">
                <a:latin typeface="Arial" pitchFamily="34" charset="0"/>
                <a:cs typeface="Arial" pitchFamily="34" charset="0"/>
              </a:rPr>
              <a:t/>
            </a:r>
            <a:br>
              <a:rPr lang="en-GB" sz="1200" dirty="0">
                <a:latin typeface="Arial" pitchFamily="34" charset="0"/>
                <a:cs typeface="Arial" pitchFamily="34" charset="0"/>
              </a:rPr>
            </a:br>
            <a:r>
              <a:rPr lang="en-GB" sz="1200" dirty="0">
                <a:latin typeface="Arial" pitchFamily="34" charset="0"/>
                <a:cs typeface="Arial" pitchFamily="34" charset="0"/>
              </a:rPr>
              <a:t>On the hospital wards, in the operating theatre and in the Intensive Care Unit you will be presented with a print out from a blood gas analysis upon which you will be required to assess the </a:t>
            </a:r>
            <a:r>
              <a:rPr lang="en-GB" sz="1200" dirty="0" err="1">
                <a:latin typeface="Arial" pitchFamily="34" charset="0"/>
                <a:cs typeface="Arial" pitchFamily="34" charset="0"/>
              </a:rPr>
              <a:t>ventilatory</a:t>
            </a:r>
            <a:r>
              <a:rPr lang="en-GB" sz="1200" dirty="0">
                <a:latin typeface="Arial" pitchFamily="34" charset="0"/>
                <a:cs typeface="Arial" pitchFamily="34" charset="0"/>
              </a:rPr>
              <a:t> and acid-base status of the patient. The analysis will have measured and computed the following on a sample of arterial blood taken from the patient. (The interpretation of the data requires you to know whether the patient was breathing air or air enriched with oxygen).  </a:t>
            </a:r>
            <a:r>
              <a:rPr lang="en-GB" sz="1000" dirty="0"/>
              <a:t/>
            </a:r>
            <a:br>
              <a:rPr lang="en-GB" sz="1000" dirty="0"/>
            </a:br>
            <a:r>
              <a:rPr lang="en-GB" sz="1000" dirty="0"/>
              <a:t> </a:t>
            </a:r>
            <a:r>
              <a:rPr lang="en-GB" dirty="0"/>
              <a:t/>
            </a:r>
            <a:br>
              <a:rPr lang="en-GB" dirty="0"/>
            </a:br>
            <a:r>
              <a:rPr lang="en-US" dirty="0"/>
              <a:t> </a:t>
            </a:r>
            <a:r>
              <a:rPr lang="en-GB" dirty="0"/>
              <a:t/>
            </a:r>
            <a:br>
              <a:rPr lang="en-GB" dirty="0"/>
            </a:b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640960" cy="6858000"/>
          </a:xfrm>
        </p:spPr>
        <p:txBody>
          <a:bodyPr>
            <a:normAutofit fontScale="90000"/>
          </a:bodyPr>
          <a:lstStyle/>
          <a:p>
            <a:pPr algn="l"/>
            <a:r>
              <a:rPr lang="en-US" sz="1100" dirty="0" smtClean="0"/>
              <a:t/>
            </a:r>
            <a:br>
              <a:rPr lang="en-US" sz="1100" dirty="0" smtClean="0"/>
            </a:br>
            <a:r>
              <a:rPr lang="en-US" sz="1100" dirty="0" smtClean="0"/>
              <a:t/>
            </a:r>
            <a:br>
              <a:rPr lang="en-US" sz="1100" dirty="0" smtClean="0"/>
            </a:br>
            <a:r>
              <a:rPr lang="en-US" sz="1100" dirty="0" smtClean="0"/>
              <a:t/>
            </a:r>
            <a:br>
              <a:rPr lang="en-US" sz="1100" dirty="0" smtClean="0"/>
            </a:br>
            <a:r>
              <a:rPr lang="en-US" sz="1200" dirty="0" smtClean="0"/>
              <a:t>H</a:t>
            </a:r>
            <a:r>
              <a:rPr lang="en-US" sz="1200" dirty="0" smtClean="0">
                <a:latin typeface="Arial" pitchFamily="34" charset="0"/>
                <a:cs typeface="Arial" pitchFamily="34" charset="0"/>
              </a:rPr>
              <a:t>aving looked at acid-base status, we now need to consider, how blood gas findings additionally inform us about the patient’s </a:t>
            </a:r>
            <a:r>
              <a:rPr lang="en-US" sz="1200" dirty="0" err="1" smtClean="0">
                <a:latin typeface="Arial" pitchFamily="34" charset="0"/>
                <a:cs typeface="Arial" pitchFamily="34" charset="0"/>
              </a:rPr>
              <a:t>ventilatory</a:t>
            </a:r>
            <a:r>
              <a:rPr lang="en-US" sz="1200" dirty="0" smtClean="0">
                <a:latin typeface="Arial" pitchFamily="34" charset="0"/>
                <a:cs typeface="Arial" pitchFamily="34" charset="0"/>
              </a:rPr>
              <a:t> function. We have already considered the effect that alveolar hypoventilation and hyperventilation have on arterial Pco</a:t>
            </a:r>
            <a:r>
              <a:rPr lang="en-US" sz="1200" baseline="-25000" dirty="0" smtClean="0">
                <a:latin typeface="Arial" pitchFamily="34" charset="0"/>
                <a:cs typeface="Arial" pitchFamily="34" charset="0"/>
              </a:rPr>
              <a:t>2</a:t>
            </a:r>
            <a:r>
              <a:rPr lang="en-US" sz="1200" dirty="0" smtClean="0">
                <a:latin typeface="Arial" pitchFamily="34" charset="0"/>
                <a:cs typeface="Arial" pitchFamily="34" charset="0"/>
              </a:rPr>
              <a:t>. However, if the patient is breathing air, inspection of the arterial Po</a:t>
            </a:r>
            <a:r>
              <a:rPr lang="en-US" sz="1200" baseline="-25000" dirty="0" smtClean="0">
                <a:latin typeface="Arial" pitchFamily="34" charset="0"/>
                <a:cs typeface="Arial" pitchFamily="34" charset="0"/>
              </a:rPr>
              <a:t>2 </a:t>
            </a:r>
            <a:r>
              <a:rPr lang="en-US" sz="1200" dirty="0" smtClean="0">
                <a:latin typeface="Arial" pitchFamily="34" charset="0"/>
                <a:cs typeface="Arial" pitchFamily="34" charset="0"/>
              </a:rPr>
              <a:t>will provide important information about the patient’s lung disease.</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dirty="0" smtClean="0">
                <a:latin typeface="Arial" pitchFamily="34" charset="0"/>
                <a:cs typeface="Arial" pitchFamily="34" charset="0"/>
              </a:rPr>
              <a:t> </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dirty="0" smtClean="0">
                <a:latin typeface="Arial" pitchFamily="34" charset="0"/>
                <a:cs typeface="Arial" pitchFamily="34" charset="0"/>
              </a:rPr>
              <a:t>Look again at </a:t>
            </a:r>
            <a:r>
              <a:rPr lang="en-US" sz="1200" u="sng" dirty="0" smtClean="0">
                <a:latin typeface="Arial" pitchFamily="34" charset="0"/>
                <a:cs typeface="Arial" pitchFamily="34" charset="0"/>
              </a:rPr>
              <a:t>Example 1</a:t>
            </a:r>
            <a:r>
              <a:rPr lang="en-US" sz="1200" dirty="0" smtClean="0">
                <a:latin typeface="Arial" pitchFamily="34" charset="0"/>
                <a:cs typeface="Arial" pitchFamily="34" charset="0"/>
              </a:rPr>
              <a:t>. The high Pco</a:t>
            </a:r>
            <a:r>
              <a:rPr lang="en-US" sz="1200" baseline="-25000" dirty="0" smtClean="0">
                <a:latin typeface="Arial" pitchFamily="34" charset="0"/>
                <a:cs typeface="Arial" pitchFamily="34" charset="0"/>
              </a:rPr>
              <a:t>2 </a:t>
            </a:r>
            <a:r>
              <a:rPr lang="en-US" sz="1200" dirty="0" smtClean="0">
                <a:latin typeface="Arial" pitchFamily="34" charset="0"/>
                <a:cs typeface="Arial" pitchFamily="34" charset="0"/>
              </a:rPr>
              <a:t>indicates inadequate alveolar ventilation and as a result of this the arterial Po</a:t>
            </a:r>
            <a:r>
              <a:rPr lang="en-US" sz="1200" baseline="-25000" dirty="0" smtClean="0">
                <a:latin typeface="Arial" pitchFamily="34" charset="0"/>
                <a:cs typeface="Arial" pitchFamily="34" charset="0"/>
              </a:rPr>
              <a:t>2</a:t>
            </a:r>
            <a:r>
              <a:rPr lang="en-US" sz="1200" dirty="0" smtClean="0">
                <a:latin typeface="Arial" pitchFamily="34" charset="0"/>
                <a:cs typeface="Arial" pitchFamily="34" charset="0"/>
              </a:rPr>
              <a:t> is correspondingly reduced. This is referred to as </a:t>
            </a:r>
            <a:r>
              <a:rPr lang="en-US" sz="1200" b="1" dirty="0" smtClean="0">
                <a:latin typeface="Arial" pitchFamily="34" charset="0"/>
                <a:cs typeface="Arial" pitchFamily="34" charset="0"/>
              </a:rPr>
              <a:t>Type II Respiratory Failure</a:t>
            </a:r>
            <a:r>
              <a:rPr lang="en-US" sz="1200" dirty="0" smtClean="0">
                <a:latin typeface="Arial" pitchFamily="34" charset="0"/>
                <a:cs typeface="Arial" pitchFamily="34" charset="0"/>
              </a:rPr>
              <a:t>. </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dirty="0" smtClean="0">
                <a:latin typeface="Arial" pitchFamily="34" charset="0"/>
                <a:cs typeface="Arial" pitchFamily="34" charset="0"/>
              </a:rPr>
              <a:t> </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b="1" dirty="0" smtClean="0">
                <a:latin typeface="Arial" pitchFamily="34" charset="0"/>
                <a:cs typeface="Arial" pitchFamily="34" charset="0"/>
              </a:rPr>
              <a:t>Example 7</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dirty="0" smtClean="0">
                <a:latin typeface="Arial" pitchFamily="34" charset="0"/>
                <a:cs typeface="Arial" pitchFamily="34" charset="0"/>
              </a:rPr>
              <a:t>A patient with COPD is admitted to hospital with severe breathlessness and confusion after developing a chest infection. Blood gas analysis reveals the following:</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dirty="0" smtClean="0">
                <a:latin typeface="Arial" pitchFamily="34" charset="0"/>
                <a:cs typeface="Arial" pitchFamily="34" charset="0"/>
              </a:rPr>
              <a:t> </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dirty="0" smtClean="0">
                <a:latin typeface="Arial" pitchFamily="34" charset="0"/>
                <a:cs typeface="Arial" pitchFamily="34" charset="0"/>
              </a:rPr>
              <a:t>		pH = 7.39</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dirty="0" smtClean="0">
                <a:latin typeface="Arial" pitchFamily="34" charset="0"/>
                <a:cs typeface="Arial" pitchFamily="34" charset="0"/>
              </a:rPr>
              <a:t>		Pco</a:t>
            </a:r>
            <a:r>
              <a:rPr lang="en-US" sz="1200" baseline="-25000" dirty="0" smtClean="0">
                <a:latin typeface="Arial" pitchFamily="34" charset="0"/>
                <a:cs typeface="Arial" pitchFamily="34" charset="0"/>
              </a:rPr>
              <a:t>2</a:t>
            </a:r>
            <a:r>
              <a:rPr lang="en-US" sz="1200" dirty="0" smtClean="0">
                <a:latin typeface="Arial" pitchFamily="34" charset="0"/>
                <a:cs typeface="Arial" pitchFamily="34" charset="0"/>
              </a:rPr>
              <a:t> = 5.6 </a:t>
            </a:r>
            <a:r>
              <a:rPr lang="en-US" sz="1200" dirty="0" err="1" smtClean="0">
                <a:latin typeface="Arial" pitchFamily="34" charset="0"/>
                <a:cs typeface="Arial" pitchFamily="34" charset="0"/>
              </a:rPr>
              <a:t>kPa</a:t>
            </a:r>
            <a:r>
              <a:rPr lang="en-US" sz="1200" dirty="0" smtClean="0">
                <a:latin typeface="Arial" pitchFamily="34" charset="0"/>
                <a:cs typeface="Arial" pitchFamily="34" charset="0"/>
              </a:rPr>
              <a:t> (42 mmHg)</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dirty="0" smtClean="0">
                <a:latin typeface="Arial" pitchFamily="34" charset="0"/>
                <a:cs typeface="Arial" pitchFamily="34" charset="0"/>
              </a:rPr>
              <a:t>		Po</a:t>
            </a:r>
            <a:r>
              <a:rPr lang="en-US" sz="1200" baseline="-25000" dirty="0" smtClean="0">
                <a:latin typeface="Arial" pitchFamily="34" charset="0"/>
                <a:cs typeface="Arial" pitchFamily="34" charset="0"/>
              </a:rPr>
              <a:t>2</a:t>
            </a:r>
            <a:r>
              <a:rPr lang="en-US" sz="1200" dirty="0" smtClean="0">
                <a:latin typeface="Arial" pitchFamily="34" charset="0"/>
                <a:cs typeface="Arial" pitchFamily="34" charset="0"/>
              </a:rPr>
              <a:t> = 4.7 (35 mmHg)</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dirty="0" smtClean="0">
                <a:latin typeface="Arial" pitchFamily="34" charset="0"/>
                <a:cs typeface="Arial" pitchFamily="34" charset="0"/>
              </a:rPr>
              <a:t>		Base excess = 0 </a:t>
            </a:r>
            <a:r>
              <a:rPr lang="en-US" sz="1200" dirty="0" err="1" smtClean="0">
                <a:latin typeface="Arial" pitchFamily="34" charset="0"/>
                <a:cs typeface="Arial" pitchFamily="34" charset="0"/>
              </a:rPr>
              <a:t>mmol</a:t>
            </a:r>
            <a:r>
              <a:rPr lang="en-US" sz="1200" dirty="0" smtClean="0">
                <a:latin typeface="Arial" pitchFamily="34" charset="0"/>
                <a:cs typeface="Arial" pitchFamily="34" charset="0"/>
              </a:rPr>
              <a:t>/l.</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dirty="0" smtClean="0">
                <a:latin typeface="Arial" pitchFamily="34" charset="0"/>
                <a:cs typeface="Arial" pitchFamily="34" charset="0"/>
              </a:rPr>
              <a:t> </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dirty="0" smtClean="0">
                <a:latin typeface="Arial" pitchFamily="34" charset="0"/>
                <a:cs typeface="Arial" pitchFamily="34" charset="0"/>
              </a:rPr>
              <a:t>In this case, the overall alveolar ventilation is adequate (because Pco</a:t>
            </a:r>
            <a:r>
              <a:rPr lang="en-US" sz="1200" baseline="-25000" dirty="0" smtClean="0">
                <a:latin typeface="Arial" pitchFamily="34" charset="0"/>
                <a:cs typeface="Arial" pitchFamily="34" charset="0"/>
              </a:rPr>
              <a:t>2 </a:t>
            </a:r>
            <a:r>
              <a:rPr lang="en-US" sz="1200" dirty="0" smtClean="0">
                <a:latin typeface="Arial" pitchFamily="34" charset="0"/>
                <a:cs typeface="Arial" pitchFamily="34" charset="0"/>
              </a:rPr>
              <a:t>is normal). However, the low Po</a:t>
            </a:r>
            <a:r>
              <a:rPr lang="en-US" sz="1200" baseline="-25000" dirty="0" smtClean="0">
                <a:latin typeface="Arial" pitchFamily="34" charset="0"/>
                <a:cs typeface="Arial" pitchFamily="34" charset="0"/>
              </a:rPr>
              <a:t>2</a:t>
            </a:r>
            <a:r>
              <a:rPr lang="en-US" sz="1200" dirty="0" smtClean="0">
                <a:latin typeface="Arial" pitchFamily="34" charset="0"/>
                <a:cs typeface="Arial" pitchFamily="34" charset="0"/>
              </a:rPr>
              <a:t> (arterial </a:t>
            </a:r>
            <a:r>
              <a:rPr lang="en-US" sz="1200" dirty="0" err="1" smtClean="0">
                <a:latin typeface="Arial" pitchFamily="34" charset="0"/>
                <a:cs typeface="Arial" pitchFamily="34" charset="0"/>
              </a:rPr>
              <a:t>hypoxaemia</a:t>
            </a:r>
            <a:r>
              <a:rPr lang="en-US" sz="1200" dirty="0" smtClean="0">
                <a:latin typeface="Arial" pitchFamily="34" charset="0"/>
                <a:cs typeface="Arial" pitchFamily="34" charset="0"/>
              </a:rPr>
              <a:t>) indicates that despite this, the lungs are unable to adequately oxygenate the blood. This is accounted for by a mismatching of the </a:t>
            </a:r>
            <a:r>
              <a:rPr lang="en-US" sz="1200" b="1" dirty="0" smtClean="0">
                <a:latin typeface="Arial" pitchFamily="34" charset="0"/>
                <a:cs typeface="Arial" pitchFamily="34" charset="0"/>
              </a:rPr>
              <a:t>ventilation</a:t>
            </a:r>
            <a:r>
              <a:rPr lang="en-US" sz="1200" dirty="0" smtClean="0">
                <a:latin typeface="Arial" pitchFamily="34" charset="0"/>
                <a:cs typeface="Arial" pitchFamily="34" charset="0"/>
              </a:rPr>
              <a:t> and the </a:t>
            </a:r>
            <a:r>
              <a:rPr lang="en-US" sz="1200" b="1" dirty="0" smtClean="0">
                <a:latin typeface="Arial" pitchFamily="34" charset="0"/>
                <a:cs typeface="Arial" pitchFamily="34" charset="0"/>
              </a:rPr>
              <a:t>perfusion</a:t>
            </a:r>
            <a:r>
              <a:rPr lang="en-US" sz="1200" dirty="0" smtClean="0">
                <a:latin typeface="Arial" pitchFamily="34" charset="0"/>
                <a:cs typeface="Arial" pitchFamily="34" charset="0"/>
              </a:rPr>
              <a:t> (blood flow) to the lungs. This is a common problem in respiratory disease and is referred to as </a:t>
            </a:r>
            <a:r>
              <a:rPr lang="en-US" sz="1200" b="1" dirty="0" smtClean="0">
                <a:latin typeface="Arial" pitchFamily="34" charset="0"/>
                <a:cs typeface="Arial" pitchFamily="34" charset="0"/>
              </a:rPr>
              <a:t>Type I Respiratory Failure</a:t>
            </a:r>
            <a:r>
              <a:rPr lang="en-US" sz="1200" dirty="0" smtClean="0">
                <a:latin typeface="Arial" pitchFamily="34" charset="0"/>
                <a:cs typeface="Arial" pitchFamily="34" charset="0"/>
              </a:rPr>
              <a:t>.</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dirty="0" smtClean="0">
                <a:latin typeface="Arial" pitchFamily="34" charset="0"/>
                <a:cs typeface="Arial" pitchFamily="34" charset="0"/>
              </a:rPr>
              <a:t>(see Fig. 3)</a:t>
            </a:r>
            <a:br>
              <a:rPr lang="en-US" sz="1200" dirty="0" smtClean="0">
                <a:latin typeface="Arial" pitchFamily="34" charset="0"/>
                <a:cs typeface="Arial" pitchFamily="34" charset="0"/>
              </a:rPr>
            </a:br>
            <a:r>
              <a:rPr lang="en-US" sz="1200" dirty="0" smtClean="0">
                <a:latin typeface="Arial" pitchFamily="34" charset="0"/>
                <a:cs typeface="Arial" pitchFamily="34" charset="0"/>
              </a:rPr>
              <a:t/>
            </a:r>
            <a:br>
              <a:rPr lang="en-US" sz="1200" dirty="0" smtClean="0">
                <a:latin typeface="Arial" pitchFamily="34" charset="0"/>
                <a:cs typeface="Arial" pitchFamily="34" charset="0"/>
              </a:rPr>
            </a:br>
            <a:r>
              <a:rPr lang="en-US" sz="1200" dirty="0" smtClean="0">
                <a:latin typeface="Arial" pitchFamily="34" charset="0"/>
                <a:cs typeface="Arial" pitchFamily="34" charset="0"/>
              </a:rPr>
              <a:t/>
            </a:r>
            <a:br>
              <a:rPr lang="en-US" sz="1200" dirty="0" smtClean="0">
                <a:latin typeface="Arial" pitchFamily="34" charset="0"/>
                <a:cs typeface="Arial" pitchFamily="34" charset="0"/>
              </a:rPr>
            </a:br>
            <a:r>
              <a:rPr lang="en-US" sz="1200" dirty="0" smtClean="0">
                <a:latin typeface="Arial" pitchFamily="34" charset="0"/>
                <a:cs typeface="Arial" pitchFamily="34" charset="0"/>
              </a:rPr>
              <a:t/>
            </a:r>
            <a:br>
              <a:rPr lang="en-US" sz="1200" dirty="0" smtClean="0">
                <a:latin typeface="Arial" pitchFamily="34" charset="0"/>
                <a:cs typeface="Arial" pitchFamily="34" charset="0"/>
              </a:rPr>
            </a:br>
            <a:r>
              <a:rPr lang="en-US" sz="1200" dirty="0" smtClean="0">
                <a:latin typeface="Arial" pitchFamily="34" charset="0"/>
                <a:cs typeface="Arial" pitchFamily="34" charset="0"/>
              </a:rPr>
              <a:t/>
            </a:r>
            <a:br>
              <a:rPr lang="en-US" sz="1200" dirty="0" smtClean="0">
                <a:latin typeface="Arial" pitchFamily="34" charset="0"/>
                <a:cs typeface="Arial" pitchFamily="34" charset="0"/>
              </a:rPr>
            </a:br>
            <a:r>
              <a:rPr lang="en-US" sz="1200" dirty="0" smtClean="0">
                <a:latin typeface="Arial" pitchFamily="34" charset="0"/>
                <a:cs typeface="Arial" pitchFamily="34" charset="0"/>
              </a:rPr>
              <a:t/>
            </a:r>
            <a:br>
              <a:rPr lang="en-US" sz="1200" dirty="0" smtClean="0">
                <a:latin typeface="Arial" pitchFamily="34" charset="0"/>
                <a:cs typeface="Arial" pitchFamily="34" charset="0"/>
              </a:rPr>
            </a:br>
            <a:r>
              <a:rPr lang="en-US" sz="1200" dirty="0" smtClean="0">
                <a:latin typeface="Arial" pitchFamily="34" charset="0"/>
                <a:cs typeface="Arial" pitchFamily="34" charset="0"/>
              </a:rPr>
              <a:t/>
            </a:r>
            <a:br>
              <a:rPr lang="en-US" sz="1200" dirty="0" smtClean="0">
                <a:latin typeface="Arial" pitchFamily="34" charset="0"/>
                <a:cs typeface="Arial" pitchFamily="34" charset="0"/>
              </a:rPr>
            </a:br>
            <a:r>
              <a:rPr lang="en-US" sz="1200" dirty="0" smtClean="0">
                <a:latin typeface="Arial" pitchFamily="34" charset="0"/>
                <a:cs typeface="Arial" pitchFamily="34" charset="0"/>
              </a:rPr>
              <a:t/>
            </a:r>
            <a:br>
              <a:rPr lang="en-US" sz="1200" dirty="0" smtClean="0">
                <a:latin typeface="Arial" pitchFamily="34" charset="0"/>
                <a:cs typeface="Arial" pitchFamily="34" charset="0"/>
              </a:rPr>
            </a:br>
            <a:r>
              <a:rPr lang="en-US" sz="1200" dirty="0" smtClean="0">
                <a:latin typeface="Arial" pitchFamily="34" charset="0"/>
                <a:cs typeface="Arial" pitchFamily="34" charset="0"/>
              </a:rPr>
              <a:t/>
            </a:r>
            <a:br>
              <a:rPr lang="en-US" sz="1200" dirty="0" smtClean="0">
                <a:latin typeface="Arial" pitchFamily="34" charset="0"/>
                <a:cs typeface="Arial" pitchFamily="34" charset="0"/>
              </a:rPr>
            </a:b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GB" sz="1200" b="1" dirty="0" smtClean="0">
                <a:latin typeface="Arial" pitchFamily="34" charset="0"/>
                <a:cs typeface="Arial" pitchFamily="34" charset="0"/>
              </a:rPr>
              <a:t>Figure 4:</a:t>
            </a:r>
            <a:r>
              <a:rPr lang="en-GB" sz="1200" dirty="0" smtClean="0">
                <a:latin typeface="Arial" pitchFamily="34" charset="0"/>
                <a:cs typeface="Arial" pitchFamily="34" charset="0"/>
              </a:rPr>
              <a:t>  The continuous oblique line defines the normal relationship between arterial PO</a:t>
            </a:r>
            <a:r>
              <a:rPr lang="en-GB" sz="1200" baseline="-25000" dirty="0" smtClean="0">
                <a:latin typeface="Arial" pitchFamily="34" charset="0"/>
                <a:cs typeface="Arial" pitchFamily="34" charset="0"/>
              </a:rPr>
              <a:t>2</a:t>
            </a:r>
            <a:r>
              <a:rPr lang="en-GB" sz="1200" dirty="0" smtClean="0">
                <a:latin typeface="Arial" pitchFamily="34" charset="0"/>
                <a:cs typeface="Arial" pitchFamily="34" charset="0"/>
              </a:rPr>
              <a:t> and PCO</a:t>
            </a:r>
            <a:r>
              <a:rPr lang="en-GB" sz="1200" baseline="-25000" dirty="0" smtClean="0">
                <a:latin typeface="Arial" pitchFamily="34" charset="0"/>
                <a:cs typeface="Arial" pitchFamily="34" charset="0"/>
              </a:rPr>
              <a:t>2</a:t>
            </a:r>
            <a:r>
              <a:rPr lang="en-GB" sz="1200" dirty="0" smtClean="0">
                <a:latin typeface="Arial" pitchFamily="34" charset="0"/>
                <a:cs typeface="Arial" pitchFamily="34" charset="0"/>
              </a:rPr>
              <a:t>.  Thus if PCO</a:t>
            </a:r>
            <a:r>
              <a:rPr lang="en-GB" sz="1200" baseline="-25000" dirty="0" smtClean="0">
                <a:latin typeface="Arial" pitchFamily="34" charset="0"/>
                <a:cs typeface="Arial" pitchFamily="34" charset="0"/>
              </a:rPr>
              <a:t>2</a:t>
            </a:r>
            <a:r>
              <a:rPr lang="en-GB" sz="1200" dirty="0" smtClean="0">
                <a:latin typeface="Arial" pitchFamily="34" charset="0"/>
                <a:cs typeface="Arial" pitchFamily="34" charset="0"/>
              </a:rPr>
              <a:t> goes up with alveolar hypoventilation, then PO</a:t>
            </a:r>
            <a:r>
              <a:rPr lang="en-GB" sz="1200" baseline="-25000" dirty="0" smtClean="0">
                <a:latin typeface="Arial" pitchFamily="34" charset="0"/>
                <a:cs typeface="Arial" pitchFamily="34" charset="0"/>
              </a:rPr>
              <a:t>2</a:t>
            </a:r>
            <a:r>
              <a:rPr lang="en-GB" sz="1200" dirty="0" smtClean="0">
                <a:latin typeface="Arial" pitchFamily="34" charset="0"/>
                <a:cs typeface="Arial" pitchFamily="34" charset="0"/>
              </a:rPr>
              <a:t> goes down (and viva versa with alveolar hyperventilation).  Because the oblique line is linear, addition of the PO</a:t>
            </a:r>
            <a:r>
              <a:rPr lang="en-GB" sz="1200" baseline="-25000" dirty="0" smtClean="0">
                <a:latin typeface="Arial" pitchFamily="34" charset="0"/>
                <a:cs typeface="Arial" pitchFamily="34" charset="0"/>
              </a:rPr>
              <a:t>2</a:t>
            </a:r>
            <a:r>
              <a:rPr lang="en-GB" sz="1200" dirty="0" smtClean="0">
                <a:latin typeface="Arial" pitchFamily="34" charset="0"/>
                <a:cs typeface="Arial" pitchFamily="34" charset="0"/>
              </a:rPr>
              <a:t> and PCO</a:t>
            </a:r>
            <a:r>
              <a:rPr lang="en-GB" sz="1200" baseline="-25000" dirty="0" smtClean="0">
                <a:latin typeface="Arial" pitchFamily="34" charset="0"/>
                <a:cs typeface="Arial" pitchFamily="34" charset="0"/>
              </a:rPr>
              <a:t>2</a:t>
            </a:r>
            <a:r>
              <a:rPr lang="en-GB" sz="1200" dirty="0" smtClean="0">
                <a:latin typeface="Arial" pitchFamily="34" charset="0"/>
                <a:cs typeface="Arial" pitchFamily="34" charset="0"/>
              </a:rPr>
              <a:t> will give the same value at any point on the line (approximately 16 </a:t>
            </a:r>
            <a:r>
              <a:rPr lang="en-GB" sz="1200" dirty="0" err="1" smtClean="0">
                <a:latin typeface="Arial" pitchFamily="34" charset="0"/>
                <a:cs typeface="Arial" pitchFamily="34" charset="0"/>
              </a:rPr>
              <a:t>KPa</a:t>
            </a:r>
            <a:r>
              <a:rPr lang="en-GB" sz="1200" dirty="0" smtClean="0">
                <a:latin typeface="Arial" pitchFamily="34" charset="0"/>
                <a:cs typeface="Arial" pitchFamily="34" charset="0"/>
              </a:rPr>
              <a:t>).  This relationship is very useful in characterising Type 1 from Type II respiratory failure.</a:t>
            </a:r>
            <a:br>
              <a:rPr lang="en-GB" sz="1200" dirty="0" smtClean="0">
                <a:latin typeface="Arial" pitchFamily="34" charset="0"/>
                <a:cs typeface="Arial" pitchFamily="34" charset="0"/>
              </a:rPr>
            </a:br>
            <a:r>
              <a:rPr lang="en-GB" sz="1200" dirty="0" smtClean="0">
                <a:latin typeface="Arial" pitchFamily="34" charset="0"/>
                <a:cs typeface="Arial" pitchFamily="34" charset="0"/>
              </a:rPr>
              <a:t> </a:t>
            </a:r>
            <a:br>
              <a:rPr lang="en-GB" sz="1200" dirty="0" smtClean="0">
                <a:latin typeface="Arial" pitchFamily="34" charset="0"/>
                <a:cs typeface="Arial" pitchFamily="34" charset="0"/>
              </a:rPr>
            </a:br>
            <a:r>
              <a:rPr lang="en-GB" sz="1200" b="1" dirty="0" smtClean="0">
                <a:latin typeface="Arial" pitchFamily="34" charset="0"/>
                <a:cs typeface="Arial" pitchFamily="34" charset="0"/>
              </a:rPr>
              <a:t>Examples</a:t>
            </a:r>
            <a:r>
              <a:rPr lang="en-GB" sz="1200" dirty="0" smtClean="0">
                <a:latin typeface="Arial" pitchFamily="34" charset="0"/>
                <a:cs typeface="Arial" pitchFamily="34" charset="0"/>
              </a:rPr>
              <a:t>:	A:Type II failure (PCO</a:t>
            </a:r>
            <a:r>
              <a:rPr lang="en-GB" sz="1200" baseline="-25000" dirty="0" smtClean="0">
                <a:latin typeface="Arial" pitchFamily="34" charset="0"/>
                <a:cs typeface="Arial" pitchFamily="34" charset="0"/>
              </a:rPr>
              <a:t>2</a:t>
            </a:r>
            <a:r>
              <a:rPr lang="en-GB" sz="1200" dirty="0" smtClean="0">
                <a:latin typeface="Arial" pitchFamily="34" charset="0"/>
                <a:cs typeface="Arial" pitchFamily="34" charset="0"/>
              </a:rPr>
              <a:t> 10 </a:t>
            </a:r>
            <a:r>
              <a:rPr lang="en-GB" sz="1200" dirty="0" err="1" smtClean="0">
                <a:latin typeface="Arial" pitchFamily="34" charset="0"/>
                <a:cs typeface="Arial" pitchFamily="34" charset="0"/>
              </a:rPr>
              <a:t>KPa</a:t>
            </a:r>
            <a:r>
              <a:rPr lang="en-GB" sz="1200" dirty="0" smtClean="0">
                <a:latin typeface="Arial" pitchFamily="34" charset="0"/>
                <a:cs typeface="Arial" pitchFamily="34" charset="0"/>
              </a:rPr>
              <a:t>, PO</a:t>
            </a:r>
            <a:r>
              <a:rPr lang="en-GB" sz="1200" baseline="-25000" dirty="0" smtClean="0">
                <a:latin typeface="Arial" pitchFamily="34" charset="0"/>
                <a:cs typeface="Arial" pitchFamily="34" charset="0"/>
              </a:rPr>
              <a:t>2</a:t>
            </a:r>
            <a:r>
              <a:rPr lang="en-GB" sz="1200" dirty="0" smtClean="0">
                <a:latin typeface="Arial" pitchFamily="34" charset="0"/>
                <a:cs typeface="Arial" pitchFamily="34" charset="0"/>
              </a:rPr>
              <a:t>, 7.5 </a:t>
            </a:r>
            <a:r>
              <a:rPr lang="en-GB" sz="1200" dirty="0" err="1" smtClean="0">
                <a:latin typeface="Arial" pitchFamily="34" charset="0"/>
                <a:cs typeface="Arial" pitchFamily="34" charset="0"/>
              </a:rPr>
              <a:t>KPa</a:t>
            </a:r>
            <a:r>
              <a:rPr lang="en-GB" sz="1200" dirty="0" smtClean="0">
                <a:latin typeface="Arial" pitchFamily="34" charset="0"/>
                <a:cs typeface="Arial" pitchFamily="34" charset="0"/>
              </a:rPr>
              <a:t>)</a:t>
            </a:r>
            <a:br>
              <a:rPr lang="en-GB" sz="1200" dirty="0" smtClean="0">
                <a:latin typeface="Arial" pitchFamily="34" charset="0"/>
                <a:cs typeface="Arial" pitchFamily="34" charset="0"/>
              </a:rPr>
            </a:br>
            <a:r>
              <a:rPr lang="en-GB" sz="1200" dirty="0" smtClean="0">
                <a:latin typeface="Arial" pitchFamily="34" charset="0"/>
                <a:cs typeface="Arial" pitchFamily="34" charset="0"/>
              </a:rPr>
              <a:t>	B: Type I failure (PCO</a:t>
            </a:r>
            <a:r>
              <a:rPr lang="en-GB" sz="1200" baseline="-25000" dirty="0" smtClean="0">
                <a:latin typeface="Arial" pitchFamily="34" charset="0"/>
                <a:cs typeface="Arial" pitchFamily="34" charset="0"/>
              </a:rPr>
              <a:t>2</a:t>
            </a:r>
            <a:r>
              <a:rPr lang="en-GB" sz="1200" dirty="0" smtClean="0">
                <a:latin typeface="Arial" pitchFamily="34" charset="0"/>
                <a:cs typeface="Arial" pitchFamily="34" charset="0"/>
              </a:rPr>
              <a:t> 3.5 </a:t>
            </a:r>
            <a:r>
              <a:rPr lang="en-GB" sz="1200" dirty="0" err="1" smtClean="0">
                <a:latin typeface="Arial" pitchFamily="34" charset="0"/>
                <a:cs typeface="Arial" pitchFamily="34" charset="0"/>
              </a:rPr>
              <a:t>KPa</a:t>
            </a:r>
            <a:r>
              <a:rPr lang="en-GB" sz="1200" dirty="0" smtClean="0">
                <a:latin typeface="Arial" pitchFamily="34" charset="0"/>
                <a:cs typeface="Arial" pitchFamily="34" charset="0"/>
              </a:rPr>
              <a:t>, PO</a:t>
            </a:r>
            <a:r>
              <a:rPr lang="en-GB" sz="1200" baseline="-25000" dirty="0" smtClean="0">
                <a:latin typeface="Arial" pitchFamily="34" charset="0"/>
                <a:cs typeface="Arial" pitchFamily="34" charset="0"/>
              </a:rPr>
              <a:t>2</a:t>
            </a:r>
            <a:r>
              <a:rPr lang="en-GB" sz="1200" dirty="0" smtClean="0">
                <a:latin typeface="Arial" pitchFamily="34" charset="0"/>
                <a:cs typeface="Arial" pitchFamily="34" charset="0"/>
              </a:rPr>
              <a:t>, 8.0 </a:t>
            </a:r>
            <a:r>
              <a:rPr lang="en-GB" sz="1200" dirty="0" err="1" smtClean="0">
                <a:latin typeface="Arial" pitchFamily="34" charset="0"/>
                <a:cs typeface="Arial" pitchFamily="34" charset="0"/>
              </a:rPr>
              <a:t>KPa</a:t>
            </a:r>
            <a:r>
              <a:rPr lang="en-GB" sz="1200" dirty="0" smtClean="0">
                <a:latin typeface="Arial" pitchFamily="34" charset="0"/>
                <a:cs typeface="Arial" pitchFamily="34" charset="0"/>
              </a:rPr>
              <a:t>)</a:t>
            </a:r>
            <a:br>
              <a:rPr lang="en-GB" sz="1200" dirty="0" smtClean="0">
                <a:latin typeface="Arial" pitchFamily="34" charset="0"/>
                <a:cs typeface="Arial" pitchFamily="34" charset="0"/>
              </a:rPr>
            </a:br>
            <a:r>
              <a:rPr lang="en-GB" sz="1200" dirty="0" smtClean="0">
                <a:latin typeface="Arial" pitchFamily="34" charset="0"/>
                <a:cs typeface="Arial" pitchFamily="34" charset="0"/>
              </a:rPr>
              <a:t>	C: Combined Type I&amp;II failure (PCO</a:t>
            </a:r>
            <a:r>
              <a:rPr lang="en-GB" sz="1200" baseline="-25000" dirty="0" smtClean="0">
                <a:latin typeface="Arial" pitchFamily="34" charset="0"/>
                <a:cs typeface="Arial" pitchFamily="34" charset="0"/>
              </a:rPr>
              <a:t>2</a:t>
            </a:r>
            <a:r>
              <a:rPr lang="en-GB" sz="1200" dirty="0" smtClean="0">
                <a:latin typeface="Arial" pitchFamily="34" charset="0"/>
                <a:cs typeface="Arial" pitchFamily="34" charset="0"/>
              </a:rPr>
              <a:t> 7.5 </a:t>
            </a:r>
            <a:r>
              <a:rPr lang="en-GB" sz="1200" dirty="0" err="1" smtClean="0">
                <a:latin typeface="Arial" pitchFamily="34" charset="0"/>
                <a:cs typeface="Arial" pitchFamily="34" charset="0"/>
              </a:rPr>
              <a:t>KPa</a:t>
            </a:r>
            <a:r>
              <a:rPr lang="en-GB" sz="1200" dirty="0" smtClean="0">
                <a:latin typeface="Arial" pitchFamily="34" charset="0"/>
                <a:cs typeface="Arial" pitchFamily="34" charset="0"/>
              </a:rPr>
              <a:t>, PO</a:t>
            </a:r>
            <a:r>
              <a:rPr lang="en-GB" sz="1200" baseline="-25000" dirty="0" smtClean="0">
                <a:latin typeface="Arial" pitchFamily="34" charset="0"/>
                <a:cs typeface="Arial" pitchFamily="34" charset="0"/>
              </a:rPr>
              <a:t>2</a:t>
            </a:r>
            <a:r>
              <a:rPr lang="en-GB" sz="1200" dirty="0" smtClean="0">
                <a:latin typeface="Arial" pitchFamily="34" charset="0"/>
                <a:cs typeface="Arial" pitchFamily="34" charset="0"/>
              </a:rPr>
              <a:t>, 5.0 </a:t>
            </a:r>
            <a:r>
              <a:rPr lang="en-GB" sz="1200" dirty="0" err="1" smtClean="0">
                <a:latin typeface="Arial" pitchFamily="34" charset="0"/>
                <a:cs typeface="Arial" pitchFamily="34" charset="0"/>
              </a:rPr>
              <a:t>KPa</a:t>
            </a:r>
            <a:r>
              <a:rPr lang="en-GB" sz="1200" dirty="0" smtClean="0">
                <a:latin typeface="Arial" pitchFamily="34" charset="0"/>
                <a:cs typeface="Arial" pitchFamily="34" charset="0"/>
              </a:rPr>
              <a:t>)</a:t>
            </a:r>
            <a:br>
              <a:rPr lang="en-GB" sz="1200" dirty="0" smtClean="0">
                <a:latin typeface="Arial" pitchFamily="34" charset="0"/>
                <a:cs typeface="Arial" pitchFamily="34" charset="0"/>
              </a:rPr>
            </a:br>
            <a:r>
              <a:rPr lang="en-GB" sz="1100" dirty="0" smtClean="0">
                <a:latin typeface="Arial" pitchFamily="34" charset="0"/>
                <a:cs typeface="Arial" pitchFamily="34" charset="0"/>
              </a:rPr>
              <a:t> </a:t>
            </a:r>
            <a:r>
              <a:rPr lang="en-GB" sz="1100" dirty="0" smtClean="0"/>
              <a:t/>
            </a:r>
            <a:br>
              <a:rPr lang="en-GB" sz="1100" dirty="0" smtClean="0"/>
            </a:br>
            <a:endParaRPr lang="en-GB" sz="1100" dirty="0"/>
          </a:p>
        </p:txBody>
      </p:sp>
      <p:graphicFrame>
        <p:nvGraphicFramePr>
          <p:cNvPr id="22531" name="Object 3"/>
          <p:cNvGraphicFramePr>
            <a:graphicFrameLocks noChangeAspect="1"/>
          </p:cNvGraphicFramePr>
          <p:nvPr/>
        </p:nvGraphicFramePr>
        <p:xfrm>
          <a:off x="3203848" y="3789040"/>
          <a:ext cx="2066925" cy="1428750"/>
        </p:xfrm>
        <a:graphic>
          <a:graphicData uri="http://schemas.openxmlformats.org/presentationml/2006/ole">
            <mc:AlternateContent xmlns:mc="http://schemas.openxmlformats.org/markup-compatibility/2006">
              <mc:Choice xmlns:v="urn:schemas-microsoft-com:vml" Requires="v">
                <p:oleObj spid="_x0000_s22532" name="Slide" r:id="rId3" imgW="2070100" imgH="1422400" progId="PowerPoint.Slide.8">
                  <p:embed/>
                </p:oleObj>
              </mc:Choice>
              <mc:Fallback>
                <p:oleObj name="Slide" r:id="rId3" imgW="2070100" imgH="1422400" progId="PowerPoint.Slide.8">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3848" y="3789040"/>
                        <a:ext cx="2066925" cy="142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892480" cy="6858000"/>
          </a:xfrm>
        </p:spPr>
        <p:txBody>
          <a:bodyPr>
            <a:normAutofit fontScale="90000"/>
          </a:bodyPr>
          <a:lstStyle/>
          <a:p>
            <a:pPr algn="l"/>
            <a:r>
              <a:rPr lang="en-US" sz="1400" b="1" dirty="0" smtClean="0"/>
              <a:t/>
            </a:r>
            <a:br>
              <a:rPr lang="en-US" sz="1400" b="1" dirty="0" smtClean="0"/>
            </a:br>
            <a:r>
              <a:rPr lang="en-US" sz="1400" b="1" dirty="0"/>
              <a:t/>
            </a:r>
            <a:br>
              <a:rPr lang="en-US" sz="1400" b="1" dirty="0"/>
            </a:br>
            <a:r>
              <a:rPr lang="en-US" sz="1400" b="1" dirty="0" smtClean="0"/>
              <a:t/>
            </a:r>
            <a:br>
              <a:rPr lang="en-US" sz="1400" b="1" dirty="0" smtClean="0"/>
            </a:br>
            <a:r>
              <a:rPr lang="en-US" sz="1400" b="1" dirty="0"/>
              <a:t/>
            </a:r>
            <a:br>
              <a:rPr lang="en-US" sz="1400" b="1" dirty="0"/>
            </a:br>
            <a:r>
              <a:rPr lang="en-US" sz="1400" b="1" dirty="0" smtClean="0"/>
              <a:t/>
            </a:r>
            <a:br>
              <a:rPr lang="en-US" sz="1400" b="1" dirty="0" smtClean="0"/>
            </a:br>
            <a:r>
              <a:rPr lang="en-US" sz="1400" b="1" dirty="0"/>
              <a:t/>
            </a:r>
            <a:br>
              <a:rPr lang="en-US" sz="1400" b="1" dirty="0"/>
            </a:br>
            <a:r>
              <a:rPr lang="en-US" sz="1400" b="1" dirty="0" smtClean="0"/>
              <a:t/>
            </a:r>
            <a:br>
              <a:rPr lang="en-US" sz="1400" b="1" dirty="0" smtClean="0"/>
            </a:br>
            <a:r>
              <a:rPr lang="en-US" sz="1400" b="1" dirty="0"/>
              <a:t/>
            </a:r>
            <a:br>
              <a:rPr lang="en-US" sz="1400" b="1" dirty="0"/>
            </a:br>
            <a:r>
              <a:rPr lang="en-US" sz="1400" b="1" dirty="0" smtClean="0">
                <a:latin typeface="Arial" pitchFamily="34" charset="0"/>
                <a:cs typeface="Arial" pitchFamily="34" charset="0"/>
              </a:rPr>
              <a:t>Normal </a:t>
            </a:r>
            <a:r>
              <a:rPr lang="en-US" sz="1400" b="1" dirty="0">
                <a:latin typeface="Arial" pitchFamily="34" charset="0"/>
                <a:cs typeface="Arial" pitchFamily="34" charset="0"/>
              </a:rPr>
              <a:t>range of values:</a:t>
            </a:r>
            <a:r>
              <a:rPr lang="en-GB" sz="1400" dirty="0">
                <a:latin typeface="Arial" pitchFamily="34" charset="0"/>
                <a:cs typeface="Arial" pitchFamily="34" charset="0"/>
              </a:rPr>
              <a:t/>
            </a:r>
            <a:br>
              <a:rPr lang="en-GB" sz="1400" dirty="0">
                <a:latin typeface="Arial" pitchFamily="34" charset="0"/>
                <a:cs typeface="Arial" pitchFamily="34" charset="0"/>
              </a:rPr>
            </a:br>
            <a:r>
              <a:rPr lang="en-US" sz="1400" dirty="0">
                <a:latin typeface="Arial" pitchFamily="34" charset="0"/>
                <a:cs typeface="Arial" pitchFamily="34" charset="0"/>
              </a:rPr>
              <a:t> </a:t>
            </a:r>
            <a:r>
              <a:rPr lang="en-GB" sz="1400" dirty="0">
                <a:latin typeface="Arial" pitchFamily="34" charset="0"/>
                <a:cs typeface="Arial" pitchFamily="34" charset="0"/>
              </a:rPr>
              <a:t/>
            </a:r>
            <a:br>
              <a:rPr lang="en-GB" sz="1400" dirty="0">
                <a:latin typeface="Arial" pitchFamily="34" charset="0"/>
                <a:cs typeface="Arial" pitchFamily="34" charset="0"/>
              </a:rPr>
            </a:br>
            <a:r>
              <a:rPr lang="en-US" sz="1400" u="sng" dirty="0">
                <a:latin typeface="Arial" pitchFamily="34" charset="0"/>
                <a:cs typeface="Arial" pitchFamily="34" charset="0"/>
              </a:rPr>
              <a:t>Measured</a:t>
            </a:r>
            <a:r>
              <a:rPr lang="en-US" sz="1400" dirty="0">
                <a:latin typeface="Arial" pitchFamily="34" charset="0"/>
                <a:cs typeface="Arial" pitchFamily="34" charset="0"/>
              </a:rPr>
              <a:t>	</a:t>
            </a:r>
            <a:r>
              <a:rPr lang="en-US" sz="1400" dirty="0" err="1">
                <a:latin typeface="Arial" pitchFamily="34" charset="0"/>
                <a:cs typeface="Arial" pitchFamily="34" charset="0"/>
              </a:rPr>
              <a:t>Hb</a:t>
            </a:r>
            <a:r>
              <a:rPr lang="en-US" sz="1400" dirty="0">
                <a:latin typeface="Arial" pitchFamily="34" charset="0"/>
                <a:cs typeface="Arial" pitchFamily="34" charset="0"/>
              </a:rPr>
              <a:t>	13.3 - 17.7 g/dl</a:t>
            </a:r>
            <a:r>
              <a:rPr lang="en-GB" sz="1400" dirty="0">
                <a:latin typeface="Arial" pitchFamily="34" charset="0"/>
                <a:cs typeface="Arial" pitchFamily="34" charset="0"/>
              </a:rPr>
              <a:t/>
            </a:r>
            <a:br>
              <a:rPr lang="en-GB" sz="1400" dirty="0">
                <a:latin typeface="Arial" pitchFamily="34" charset="0"/>
                <a:cs typeface="Arial" pitchFamily="34" charset="0"/>
              </a:rPr>
            </a:br>
            <a:r>
              <a:rPr lang="en-US" sz="1400" dirty="0">
                <a:latin typeface="Arial" pitchFamily="34" charset="0"/>
                <a:cs typeface="Arial" pitchFamily="34" charset="0"/>
              </a:rPr>
              <a:t>	pH	7.37 - 7.45 units</a:t>
            </a:r>
            <a:r>
              <a:rPr lang="en-GB" sz="1400" dirty="0">
                <a:latin typeface="Arial" pitchFamily="34" charset="0"/>
                <a:cs typeface="Arial" pitchFamily="34" charset="0"/>
              </a:rPr>
              <a:t/>
            </a:r>
            <a:br>
              <a:rPr lang="en-GB" sz="1400" dirty="0">
                <a:latin typeface="Arial" pitchFamily="34" charset="0"/>
                <a:cs typeface="Arial" pitchFamily="34" charset="0"/>
              </a:rPr>
            </a:br>
            <a:r>
              <a:rPr lang="en-US" sz="1400" dirty="0">
                <a:latin typeface="Arial" pitchFamily="34" charset="0"/>
                <a:cs typeface="Arial" pitchFamily="34" charset="0"/>
              </a:rPr>
              <a:t>	Pco</a:t>
            </a:r>
            <a:r>
              <a:rPr lang="en-US" sz="1400" baseline="-25000" dirty="0">
                <a:latin typeface="Arial" pitchFamily="34" charset="0"/>
                <a:cs typeface="Arial" pitchFamily="34" charset="0"/>
              </a:rPr>
              <a:t>2</a:t>
            </a:r>
            <a:r>
              <a:rPr lang="en-US" sz="1400" dirty="0">
                <a:latin typeface="Arial" pitchFamily="34" charset="0"/>
                <a:cs typeface="Arial" pitchFamily="34" charset="0"/>
              </a:rPr>
              <a:t>	4.7 - 6.4 </a:t>
            </a:r>
            <a:r>
              <a:rPr lang="en-US" sz="1400" dirty="0" err="1">
                <a:latin typeface="Arial" pitchFamily="34" charset="0"/>
                <a:cs typeface="Arial" pitchFamily="34" charset="0"/>
              </a:rPr>
              <a:t>kPa</a:t>
            </a:r>
            <a:r>
              <a:rPr lang="en-US" sz="1400" dirty="0">
                <a:latin typeface="Arial" pitchFamily="34" charset="0"/>
                <a:cs typeface="Arial" pitchFamily="34" charset="0"/>
              </a:rPr>
              <a:t> (35 - 48 mm Hg)</a:t>
            </a:r>
            <a:r>
              <a:rPr lang="en-GB" sz="1400" dirty="0">
                <a:latin typeface="Arial" pitchFamily="34" charset="0"/>
                <a:cs typeface="Arial" pitchFamily="34" charset="0"/>
              </a:rPr>
              <a:t/>
            </a:r>
            <a:br>
              <a:rPr lang="en-GB" sz="1400" dirty="0">
                <a:latin typeface="Arial" pitchFamily="34" charset="0"/>
                <a:cs typeface="Arial" pitchFamily="34" charset="0"/>
              </a:rPr>
            </a:br>
            <a:r>
              <a:rPr lang="en-US" sz="1400" dirty="0">
                <a:latin typeface="Arial" pitchFamily="34" charset="0"/>
                <a:cs typeface="Arial" pitchFamily="34" charset="0"/>
              </a:rPr>
              <a:t>	Po</a:t>
            </a:r>
            <a:r>
              <a:rPr lang="en-US" sz="1400" baseline="-25000" dirty="0">
                <a:latin typeface="Arial" pitchFamily="34" charset="0"/>
                <a:cs typeface="Arial" pitchFamily="34" charset="0"/>
              </a:rPr>
              <a:t>2</a:t>
            </a:r>
            <a:r>
              <a:rPr lang="en-US" sz="1400" dirty="0">
                <a:latin typeface="Arial" pitchFamily="34" charset="0"/>
                <a:cs typeface="Arial" pitchFamily="34" charset="0"/>
              </a:rPr>
              <a:t>	Over 10.7 </a:t>
            </a:r>
            <a:r>
              <a:rPr lang="en-US" sz="1400" dirty="0" err="1">
                <a:latin typeface="Arial" pitchFamily="34" charset="0"/>
                <a:cs typeface="Arial" pitchFamily="34" charset="0"/>
              </a:rPr>
              <a:t>kPa</a:t>
            </a:r>
            <a:r>
              <a:rPr lang="en-US" sz="1400" dirty="0">
                <a:latin typeface="Arial" pitchFamily="34" charset="0"/>
                <a:cs typeface="Arial" pitchFamily="34" charset="0"/>
              </a:rPr>
              <a:t> (80 mmHg)</a:t>
            </a:r>
            <a:r>
              <a:rPr lang="en-GB" sz="1400" dirty="0">
                <a:latin typeface="Arial" pitchFamily="34" charset="0"/>
                <a:cs typeface="Arial" pitchFamily="34" charset="0"/>
              </a:rPr>
              <a:t/>
            </a:r>
            <a:br>
              <a:rPr lang="en-GB" sz="1400" dirty="0">
                <a:latin typeface="Arial" pitchFamily="34" charset="0"/>
                <a:cs typeface="Arial" pitchFamily="34" charset="0"/>
              </a:rPr>
            </a:br>
            <a:r>
              <a:rPr lang="en-US" sz="1400" u="sng" dirty="0">
                <a:latin typeface="Arial" pitchFamily="34" charset="0"/>
                <a:cs typeface="Arial" pitchFamily="34" charset="0"/>
              </a:rPr>
              <a:t>Calculated</a:t>
            </a:r>
            <a:r>
              <a:rPr lang="en-US" sz="1400" dirty="0">
                <a:latin typeface="Arial" pitchFamily="34" charset="0"/>
                <a:cs typeface="Arial" pitchFamily="34" charset="0"/>
              </a:rPr>
              <a:t>	Base excess -2  - +2 </a:t>
            </a:r>
            <a:r>
              <a:rPr lang="en-US" sz="1400" dirty="0" err="1">
                <a:latin typeface="Arial" pitchFamily="34" charset="0"/>
                <a:cs typeface="Arial" pitchFamily="34" charset="0"/>
              </a:rPr>
              <a:t>mmol</a:t>
            </a:r>
            <a:r>
              <a:rPr lang="en-US" sz="1400" dirty="0">
                <a:latin typeface="Arial" pitchFamily="34" charset="0"/>
                <a:cs typeface="Arial" pitchFamily="34" charset="0"/>
              </a:rPr>
              <a:t>/l.</a:t>
            </a:r>
            <a:r>
              <a:rPr lang="en-GB" sz="1400" dirty="0">
                <a:latin typeface="Arial" pitchFamily="34" charset="0"/>
                <a:cs typeface="Arial" pitchFamily="34" charset="0"/>
              </a:rPr>
              <a:t/>
            </a:r>
            <a:br>
              <a:rPr lang="en-GB" sz="1400" dirty="0">
                <a:latin typeface="Arial" pitchFamily="34" charset="0"/>
                <a:cs typeface="Arial" pitchFamily="34" charset="0"/>
              </a:rPr>
            </a:br>
            <a:r>
              <a:rPr lang="en-US" sz="1400" dirty="0">
                <a:latin typeface="Arial" pitchFamily="34" charset="0"/>
                <a:cs typeface="Arial" pitchFamily="34" charset="0"/>
              </a:rPr>
              <a:t> </a:t>
            </a:r>
            <a:r>
              <a:rPr lang="en-GB" sz="1400" dirty="0">
                <a:latin typeface="Arial" pitchFamily="34" charset="0"/>
                <a:cs typeface="Arial" pitchFamily="34" charset="0"/>
              </a:rPr>
              <a:t/>
            </a:r>
            <a:br>
              <a:rPr lang="en-GB" sz="1400" dirty="0">
                <a:latin typeface="Arial" pitchFamily="34" charset="0"/>
                <a:cs typeface="Arial" pitchFamily="34" charset="0"/>
              </a:rPr>
            </a:br>
            <a:r>
              <a:rPr lang="en-US" sz="1400" dirty="0">
                <a:latin typeface="Arial" pitchFamily="34" charset="0"/>
                <a:cs typeface="Arial" pitchFamily="34" charset="0"/>
              </a:rPr>
              <a:t>Firstly, let us consider the acid base status of the patient. This is determined by a complex balance between acid and base input to the patient, acid or base loss from the patient (via the lungs and/or kidneys) and the products of metabolism. The changes in the arterial blood reflect this complex interaction</a:t>
            </a:r>
            <a:r>
              <a:rPr lang="en-US" sz="1400" dirty="0" smtClean="0">
                <a:latin typeface="Arial" pitchFamily="34" charset="0"/>
                <a:cs typeface="Arial" pitchFamily="34" charset="0"/>
              </a:rPr>
              <a:t>.</a:t>
            </a:r>
            <a:br>
              <a:rPr lang="en-US" sz="1400" dirty="0" smtClean="0">
                <a:latin typeface="Arial" pitchFamily="34" charset="0"/>
                <a:cs typeface="Arial" pitchFamily="34" charset="0"/>
              </a:rPr>
            </a:br>
            <a:r>
              <a:rPr lang="en-US" sz="1400" dirty="0">
                <a:latin typeface="Arial" pitchFamily="34" charset="0"/>
                <a:cs typeface="Arial" pitchFamily="34" charset="0"/>
              </a:rPr>
              <a:t/>
            </a:r>
            <a:br>
              <a:rPr lang="en-US" sz="1400" dirty="0">
                <a:latin typeface="Arial" pitchFamily="34" charset="0"/>
                <a:cs typeface="Arial" pitchFamily="34" charset="0"/>
              </a:rPr>
            </a:br>
            <a:r>
              <a:rPr lang="en-US" sz="1400" dirty="0" smtClean="0">
                <a:latin typeface="Arial" pitchFamily="34" charset="0"/>
                <a:cs typeface="Arial" pitchFamily="34" charset="0"/>
              </a:rPr>
              <a:t/>
            </a:r>
            <a:br>
              <a:rPr lang="en-US" sz="1400" dirty="0" smtClean="0">
                <a:latin typeface="Arial" pitchFamily="34" charset="0"/>
                <a:cs typeface="Arial" pitchFamily="34" charset="0"/>
              </a:rPr>
            </a:br>
            <a:r>
              <a:rPr lang="en-US" sz="1400" dirty="0">
                <a:latin typeface="Arial" pitchFamily="34" charset="0"/>
                <a:cs typeface="Arial" pitchFamily="34" charset="0"/>
              </a:rPr>
              <a:t/>
            </a:r>
            <a:br>
              <a:rPr lang="en-US" sz="1400" dirty="0">
                <a:latin typeface="Arial" pitchFamily="34" charset="0"/>
                <a:cs typeface="Arial" pitchFamily="34" charset="0"/>
              </a:rPr>
            </a:br>
            <a:r>
              <a:rPr lang="en-US" sz="1400" dirty="0" smtClean="0">
                <a:latin typeface="Arial" pitchFamily="34" charset="0"/>
                <a:cs typeface="Arial" pitchFamily="34" charset="0"/>
              </a:rPr>
              <a:t/>
            </a:r>
            <a:br>
              <a:rPr lang="en-US" sz="1400" dirty="0" smtClean="0">
                <a:latin typeface="Arial" pitchFamily="34" charset="0"/>
                <a:cs typeface="Arial" pitchFamily="34" charset="0"/>
              </a:rPr>
            </a:br>
            <a:r>
              <a:rPr lang="en-US" sz="1400" dirty="0">
                <a:latin typeface="Arial" pitchFamily="34" charset="0"/>
                <a:cs typeface="Arial" pitchFamily="34" charset="0"/>
              </a:rPr>
              <a:t/>
            </a:r>
            <a:br>
              <a:rPr lang="en-US" sz="1400" dirty="0">
                <a:latin typeface="Arial" pitchFamily="34" charset="0"/>
                <a:cs typeface="Arial" pitchFamily="34" charset="0"/>
              </a:rPr>
            </a:br>
            <a:r>
              <a:rPr lang="en-US" sz="1400" dirty="0" smtClean="0">
                <a:latin typeface="Arial" pitchFamily="34" charset="0"/>
                <a:cs typeface="Arial" pitchFamily="34" charset="0"/>
              </a:rPr>
              <a:t/>
            </a:r>
            <a:br>
              <a:rPr lang="en-US" sz="1400" dirty="0" smtClean="0">
                <a:latin typeface="Arial" pitchFamily="34" charset="0"/>
                <a:cs typeface="Arial" pitchFamily="34" charset="0"/>
              </a:rPr>
            </a:br>
            <a:r>
              <a:rPr lang="en-US" sz="1400" dirty="0">
                <a:latin typeface="Arial" pitchFamily="34" charset="0"/>
                <a:cs typeface="Arial" pitchFamily="34" charset="0"/>
              </a:rPr>
              <a:t/>
            </a:r>
            <a:br>
              <a:rPr lang="en-US" sz="1400" dirty="0">
                <a:latin typeface="Arial" pitchFamily="34" charset="0"/>
                <a:cs typeface="Arial" pitchFamily="34" charset="0"/>
              </a:rPr>
            </a:br>
            <a:r>
              <a:rPr lang="en-US" sz="1400" dirty="0" smtClean="0">
                <a:latin typeface="Arial" pitchFamily="34" charset="0"/>
                <a:cs typeface="Arial" pitchFamily="34" charset="0"/>
              </a:rPr>
              <a:t/>
            </a:r>
            <a:br>
              <a:rPr lang="en-US" sz="1400" dirty="0" smtClean="0">
                <a:latin typeface="Arial" pitchFamily="34" charset="0"/>
                <a:cs typeface="Arial" pitchFamily="34" charset="0"/>
              </a:rPr>
            </a:br>
            <a:r>
              <a:rPr lang="en-US" sz="1400" dirty="0" smtClean="0">
                <a:latin typeface="Arial" pitchFamily="34" charset="0"/>
                <a:cs typeface="Arial" pitchFamily="34" charset="0"/>
              </a:rPr>
              <a:t/>
            </a:r>
            <a:br>
              <a:rPr lang="en-US" sz="1400" dirty="0" smtClean="0">
                <a:latin typeface="Arial" pitchFamily="34" charset="0"/>
                <a:cs typeface="Arial" pitchFamily="34" charset="0"/>
              </a:rPr>
            </a:br>
            <a:r>
              <a:rPr lang="en-US" sz="1400" dirty="0">
                <a:latin typeface="Arial" pitchFamily="34" charset="0"/>
                <a:cs typeface="Arial" pitchFamily="34" charset="0"/>
              </a:rPr>
              <a:t/>
            </a:r>
            <a:br>
              <a:rPr lang="en-US" sz="1400" dirty="0">
                <a:latin typeface="Arial" pitchFamily="34" charset="0"/>
                <a:cs typeface="Arial" pitchFamily="34" charset="0"/>
              </a:rPr>
            </a:br>
            <a:r>
              <a:rPr lang="en-US" sz="1400" dirty="0" smtClean="0">
                <a:latin typeface="Arial" pitchFamily="34" charset="0"/>
                <a:cs typeface="Arial" pitchFamily="34" charset="0"/>
              </a:rPr>
              <a:t/>
            </a:r>
            <a:br>
              <a:rPr lang="en-US" sz="1400" dirty="0" smtClean="0">
                <a:latin typeface="Arial" pitchFamily="34" charset="0"/>
                <a:cs typeface="Arial" pitchFamily="34" charset="0"/>
              </a:rPr>
            </a:br>
            <a:r>
              <a:rPr lang="en-US" sz="1400" dirty="0">
                <a:latin typeface="Arial" pitchFamily="34" charset="0"/>
                <a:cs typeface="Arial" pitchFamily="34" charset="0"/>
              </a:rPr>
              <a:t/>
            </a:r>
            <a:br>
              <a:rPr lang="en-US" sz="1400" dirty="0">
                <a:latin typeface="Arial" pitchFamily="34" charset="0"/>
                <a:cs typeface="Arial" pitchFamily="34" charset="0"/>
              </a:rPr>
            </a:br>
            <a:r>
              <a:rPr lang="en-GB" sz="1400" dirty="0">
                <a:latin typeface="Arial" pitchFamily="34" charset="0"/>
                <a:cs typeface="Arial" pitchFamily="34" charset="0"/>
              </a:rPr>
              <a:t/>
            </a:r>
            <a:br>
              <a:rPr lang="en-GB" sz="1400" dirty="0">
                <a:latin typeface="Arial" pitchFamily="34" charset="0"/>
                <a:cs typeface="Arial" pitchFamily="34" charset="0"/>
              </a:rPr>
            </a:br>
            <a:r>
              <a:rPr lang="en-US" sz="1400" b="1" dirty="0">
                <a:latin typeface="Arial" pitchFamily="34" charset="0"/>
                <a:cs typeface="Arial" pitchFamily="34" charset="0"/>
              </a:rPr>
              <a:t>Figure 1.</a:t>
            </a:r>
            <a:r>
              <a:rPr lang="en-GB" sz="1400" dirty="0">
                <a:latin typeface="Arial" pitchFamily="34" charset="0"/>
                <a:cs typeface="Arial" pitchFamily="34" charset="0"/>
              </a:rPr>
              <a:t/>
            </a:r>
            <a:br>
              <a:rPr lang="en-GB" sz="1400" dirty="0">
                <a:latin typeface="Arial" pitchFamily="34" charset="0"/>
                <a:cs typeface="Arial" pitchFamily="34" charset="0"/>
              </a:rPr>
            </a:br>
            <a:r>
              <a:rPr lang="en-GB" sz="1400" dirty="0">
                <a:latin typeface="Arial" pitchFamily="34" charset="0"/>
                <a:cs typeface="Arial" pitchFamily="34" charset="0"/>
              </a:rPr>
              <a:t>Curved relationship between arterial PCO</a:t>
            </a:r>
            <a:r>
              <a:rPr lang="en-GB" sz="1400" baseline="-25000" dirty="0">
                <a:latin typeface="Arial" pitchFamily="34" charset="0"/>
                <a:cs typeface="Arial" pitchFamily="34" charset="0"/>
              </a:rPr>
              <a:t>2</a:t>
            </a:r>
            <a:r>
              <a:rPr lang="en-GB" sz="1400" dirty="0">
                <a:latin typeface="Arial" pitchFamily="34" charset="0"/>
                <a:cs typeface="Arial" pitchFamily="34" charset="0"/>
              </a:rPr>
              <a:t> (</a:t>
            </a:r>
            <a:r>
              <a:rPr lang="en-GB" sz="1400" dirty="0" err="1">
                <a:latin typeface="Arial" pitchFamily="34" charset="0"/>
                <a:cs typeface="Arial" pitchFamily="34" charset="0"/>
              </a:rPr>
              <a:t>kPa</a:t>
            </a:r>
            <a:r>
              <a:rPr lang="en-GB" sz="1400" dirty="0">
                <a:latin typeface="Arial" pitchFamily="34" charset="0"/>
                <a:cs typeface="Arial" pitchFamily="34" charset="0"/>
              </a:rPr>
              <a:t> or mm Hg) and alveolar ventilation</a:t>
            </a:r>
            <a:br>
              <a:rPr lang="en-GB" sz="1400" dirty="0">
                <a:latin typeface="Arial" pitchFamily="34" charset="0"/>
                <a:cs typeface="Arial" pitchFamily="34" charset="0"/>
              </a:rPr>
            </a:br>
            <a:r>
              <a:rPr lang="en-GB" sz="1400" dirty="0">
                <a:latin typeface="Arial" pitchFamily="34" charset="0"/>
                <a:cs typeface="Arial" pitchFamily="34" charset="0"/>
              </a:rPr>
              <a:t>(litres/min) at three different levels of CO</a:t>
            </a:r>
            <a:r>
              <a:rPr lang="en-GB" sz="1400" baseline="-25000" dirty="0">
                <a:latin typeface="Arial" pitchFamily="34" charset="0"/>
                <a:cs typeface="Arial" pitchFamily="34" charset="0"/>
              </a:rPr>
              <a:t>2</a:t>
            </a:r>
            <a:r>
              <a:rPr lang="en-GB" sz="1400" dirty="0">
                <a:latin typeface="Arial" pitchFamily="34" charset="0"/>
                <a:cs typeface="Arial" pitchFamily="34" charset="0"/>
              </a:rPr>
              <a:t> production (dashed, </a:t>
            </a:r>
            <a:r>
              <a:rPr lang="en-GB" sz="1400" dirty="0" smtClean="0">
                <a:latin typeface="Arial" pitchFamily="34" charset="0"/>
                <a:cs typeface="Arial" pitchFamily="34" charset="0"/>
              </a:rPr>
              <a:t>continuous </a:t>
            </a:r>
            <a:r>
              <a:rPr lang="en-GB" sz="1400" dirty="0">
                <a:latin typeface="Arial" pitchFamily="34" charset="0"/>
                <a:cs typeface="Arial" pitchFamily="34" charset="0"/>
              </a:rPr>
              <a:t>and dash dot curves) in ml/min.  Changers in CO</a:t>
            </a:r>
            <a:r>
              <a:rPr lang="en-GB" sz="1400" baseline="-25000" dirty="0">
                <a:latin typeface="Arial" pitchFamily="34" charset="0"/>
                <a:cs typeface="Arial" pitchFamily="34" charset="0"/>
              </a:rPr>
              <a:t>2</a:t>
            </a:r>
            <a:r>
              <a:rPr lang="en-GB" sz="1400" dirty="0">
                <a:latin typeface="Arial" pitchFamily="34" charset="0"/>
                <a:cs typeface="Arial" pitchFamily="34" charset="0"/>
              </a:rPr>
              <a:t> production produce changes in alveolar ventilation such that PCO</a:t>
            </a:r>
            <a:r>
              <a:rPr lang="en-GB" sz="1400" baseline="-25000" dirty="0">
                <a:latin typeface="Arial" pitchFamily="34" charset="0"/>
                <a:cs typeface="Arial" pitchFamily="34" charset="0"/>
              </a:rPr>
              <a:t>2</a:t>
            </a:r>
            <a:r>
              <a:rPr lang="en-GB" sz="1400" dirty="0">
                <a:latin typeface="Arial" pitchFamily="34" charset="0"/>
                <a:cs typeface="Arial" pitchFamily="34" charset="0"/>
              </a:rPr>
              <a:t> remains within the normal range, between the </a:t>
            </a:r>
            <a:r>
              <a:rPr lang="en-GB" sz="1400" dirty="0" smtClean="0">
                <a:latin typeface="Arial" pitchFamily="34" charset="0"/>
                <a:cs typeface="Arial" pitchFamily="34" charset="0"/>
              </a:rPr>
              <a:t>continuous </a:t>
            </a:r>
            <a:r>
              <a:rPr lang="en-GB" sz="1400" dirty="0">
                <a:latin typeface="Arial" pitchFamily="34" charset="0"/>
                <a:cs typeface="Arial" pitchFamily="34" charset="0"/>
              </a:rPr>
              <a:t>vertical lines at PCO2 4.7 and 6.4 </a:t>
            </a:r>
            <a:r>
              <a:rPr lang="en-GB" sz="1400" dirty="0" err="1">
                <a:latin typeface="Arial" pitchFamily="34" charset="0"/>
                <a:cs typeface="Arial" pitchFamily="34" charset="0"/>
              </a:rPr>
              <a:t>kPa</a:t>
            </a:r>
            <a:r>
              <a:rPr lang="en-GB" sz="1400" dirty="0">
                <a:latin typeface="Arial" pitchFamily="34" charset="0"/>
                <a:cs typeface="Arial" pitchFamily="34" charset="0"/>
              </a:rPr>
              <a:t> or between 35 and 48 mmHg.  Thus a normal PCO</a:t>
            </a:r>
            <a:r>
              <a:rPr lang="en-GB" sz="1400" baseline="-25000" dirty="0">
                <a:latin typeface="Arial" pitchFamily="34" charset="0"/>
                <a:cs typeface="Arial" pitchFamily="34" charset="0"/>
              </a:rPr>
              <a:t>2</a:t>
            </a:r>
            <a:r>
              <a:rPr lang="en-GB" sz="1400" dirty="0">
                <a:latin typeface="Arial" pitchFamily="34" charset="0"/>
                <a:cs typeface="Arial" pitchFamily="34" charset="0"/>
              </a:rPr>
              <a:t> implies a normal alveolar ventilation and chemical control of CO</a:t>
            </a:r>
            <a:r>
              <a:rPr lang="en-GB" sz="1400" baseline="-25000" dirty="0">
                <a:latin typeface="Arial" pitchFamily="34" charset="0"/>
                <a:cs typeface="Arial" pitchFamily="34" charset="0"/>
              </a:rPr>
              <a:t>2</a:t>
            </a:r>
            <a:r>
              <a:rPr lang="en-GB" sz="1400" dirty="0">
                <a:latin typeface="Arial" pitchFamily="34" charset="0"/>
                <a:cs typeface="Arial" pitchFamily="34" charset="0"/>
              </a:rPr>
              <a:t> whatever the CO</a:t>
            </a:r>
            <a:r>
              <a:rPr lang="en-GB" sz="1400" baseline="-25000" dirty="0">
                <a:latin typeface="Arial" pitchFamily="34" charset="0"/>
                <a:cs typeface="Arial" pitchFamily="34" charset="0"/>
              </a:rPr>
              <a:t>2</a:t>
            </a:r>
            <a:r>
              <a:rPr lang="en-GB" sz="1400" dirty="0">
                <a:latin typeface="Arial" pitchFamily="34" charset="0"/>
                <a:cs typeface="Arial" pitchFamily="34" charset="0"/>
              </a:rPr>
              <a:t> production.  Thus a rise in CO</a:t>
            </a:r>
            <a:r>
              <a:rPr lang="en-GB" sz="1400" baseline="-25000" dirty="0">
                <a:latin typeface="Arial" pitchFamily="34" charset="0"/>
                <a:cs typeface="Arial" pitchFamily="34" charset="0"/>
              </a:rPr>
              <a:t>2</a:t>
            </a:r>
            <a:r>
              <a:rPr lang="en-GB" sz="1400" dirty="0">
                <a:latin typeface="Arial" pitchFamily="34" charset="0"/>
                <a:cs typeface="Arial" pitchFamily="34" charset="0"/>
              </a:rPr>
              <a:t> production from 200 to 300 ml/min leads to an increase of alveolar ventilation from approximately 4 to 6 </a:t>
            </a:r>
            <a:r>
              <a:rPr lang="en-GB" sz="1400" dirty="0" smtClean="0">
                <a:latin typeface="Arial" pitchFamily="34" charset="0"/>
                <a:cs typeface="Arial" pitchFamily="34" charset="0"/>
              </a:rPr>
              <a:t>litres/min</a:t>
            </a:r>
            <a:r>
              <a:rPr lang="en-GB" dirty="0"/>
              <a:t/>
            </a:r>
            <a:br>
              <a:rPr lang="en-GB" dirty="0"/>
            </a:br>
            <a:r>
              <a:rPr lang="en-US" dirty="0"/>
              <a:t> </a:t>
            </a:r>
            <a:r>
              <a:rPr lang="en-GB" dirty="0"/>
              <a:t/>
            </a:r>
            <a:br>
              <a:rPr lang="en-GB" dirty="0"/>
            </a:br>
            <a:endParaRPr lang="en-GB" dirty="0"/>
          </a:p>
        </p:txBody>
      </p:sp>
      <p:pic>
        <p:nvPicPr>
          <p:cNvPr id="4" name="Picture 3"/>
          <p:cNvPicPr/>
          <p:nvPr/>
        </p:nvPicPr>
        <p:blipFill>
          <a:blip r:embed="rId2" cstate="print"/>
          <a:srcRect/>
          <a:stretch>
            <a:fillRect/>
          </a:stretch>
        </p:blipFill>
        <p:spPr bwMode="auto">
          <a:xfrm>
            <a:off x="2843808" y="2476500"/>
            <a:ext cx="3104555" cy="24646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964488" cy="6669360"/>
          </a:xfrm>
        </p:spPr>
        <p:txBody>
          <a:bodyPr>
            <a:noAutofit/>
          </a:bodyPr>
          <a:lstStyle/>
          <a:p>
            <a:pPr algn="l"/>
            <a:r>
              <a:rPr lang="en-US" sz="1000" b="1" dirty="0">
                <a:latin typeface="Arial" pitchFamily="34" charset="0"/>
                <a:cs typeface="Arial" pitchFamily="34" charset="0"/>
              </a:rPr>
              <a:t>Acute respiratory acidosis* and alkalosis* (uncompensated)</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 sometimes the terms </a:t>
            </a:r>
            <a:r>
              <a:rPr lang="en-US" sz="1000" dirty="0" err="1">
                <a:latin typeface="Arial" pitchFamily="34" charset="0"/>
                <a:cs typeface="Arial" pitchFamily="34" charset="0"/>
              </a:rPr>
              <a:t>acidaemia</a:t>
            </a:r>
            <a:r>
              <a:rPr lang="en-US" sz="1000" dirty="0">
                <a:latin typeface="Arial" pitchFamily="34" charset="0"/>
                <a:cs typeface="Arial" pitchFamily="34" charset="0"/>
              </a:rPr>
              <a:t> and </a:t>
            </a:r>
            <a:r>
              <a:rPr lang="en-US" sz="1000" dirty="0" err="1">
                <a:latin typeface="Arial" pitchFamily="34" charset="0"/>
                <a:cs typeface="Arial" pitchFamily="34" charset="0"/>
              </a:rPr>
              <a:t>alkalaemia</a:t>
            </a:r>
            <a:r>
              <a:rPr lang="en-US" sz="1000" dirty="0">
                <a:latin typeface="Arial" pitchFamily="34" charset="0"/>
                <a:cs typeface="Arial" pitchFamily="34" charset="0"/>
              </a:rPr>
              <a:t> are used, especially to describe situations where the arterial blood pH is outside the normal range).</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 </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These are the simplest to explain.</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 </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b="1" dirty="0">
                <a:latin typeface="Arial" pitchFamily="34" charset="0"/>
                <a:cs typeface="Arial" pitchFamily="34" charset="0"/>
              </a:rPr>
              <a:t>Example 1</a:t>
            </a:r>
            <a:r>
              <a:rPr lang="en-GB" sz="1000" b="1" u="sng" dirty="0">
                <a:latin typeface="Arial" pitchFamily="34" charset="0"/>
                <a:cs typeface="Arial" pitchFamily="34" charset="0"/>
              </a:rPr>
              <a:t/>
            </a:r>
            <a:br>
              <a:rPr lang="en-GB" sz="1000" b="1" u="sng" dirty="0">
                <a:latin typeface="Arial" pitchFamily="34" charset="0"/>
                <a:cs typeface="Arial" pitchFamily="34" charset="0"/>
              </a:rPr>
            </a:br>
            <a:r>
              <a:rPr lang="en-US" sz="1000" dirty="0">
                <a:latin typeface="Arial" pitchFamily="34" charset="0"/>
                <a:cs typeface="Arial" pitchFamily="34" charset="0"/>
              </a:rPr>
              <a:t>A patient is brought into the casualty department semi-conscious. The patient was found at home with an empty bottle of vodka and an empty bottle of sleeping pills nearby. The patient was not </a:t>
            </a:r>
            <a:r>
              <a:rPr lang="en-US" sz="1000" dirty="0" err="1">
                <a:latin typeface="Arial" pitchFamily="34" charset="0"/>
                <a:cs typeface="Arial" pitchFamily="34" charset="0"/>
              </a:rPr>
              <a:t>rousable</a:t>
            </a:r>
            <a:r>
              <a:rPr lang="en-US" sz="1000" dirty="0">
                <a:latin typeface="Arial" pitchFamily="34" charset="0"/>
                <a:cs typeface="Arial" pitchFamily="34" charset="0"/>
              </a:rPr>
              <a:t> but responded to painful stimuli. Blood gas analysis showed:</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 </a:t>
            </a:r>
            <a:r>
              <a:rPr lang="en-GB" sz="1000" dirty="0">
                <a:latin typeface="Arial" pitchFamily="34" charset="0"/>
                <a:cs typeface="Arial" pitchFamily="34" charset="0"/>
              </a:rPr>
              <a:t/>
            </a:r>
            <a:br>
              <a:rPr lang="en-GB" sz="1000" dirty="0">
                <a:latin typeface="Arial" pitchFamily="34" charset="0"/>
                <a:cs typeface="Arial" pitchFamily="34" charset="0"/>
              </a:rPr>
            </a:br>
            <a:r>
              <a:rPr lang="en-GB" sz="1000" dirty="0" smtClean="0">
                <a:latin typeface="Arial" pitchFamily="34" charset="0"/>
                <a:cs typeface="Arial" pitchFamily="34" charset="0"/>
              </a:rPr>
              <a:t>	</a:t>
            </a:r>
            <a:r>
              <a:rPr lang="en-US" sz="1000" dirty="0" smtClean="0">
                <a:latin typeface="Arial" pitchFamily="34" charset="0"/>
                <a:cs typeface="Arial" pitchFamily="34" charset="0"/>
              </a:rPr>
              <a:t>pH </a:t>
            </a:r>
            <a:r>
              <a:rPr lang="en-US" sz="1000" dirty="0">
                <a:latin typeface="Arial" pitchFamily="34" charset="0"/>
                <a:cs typeface="Arial" pitchFamily="34" charset="0"/>
              </a:rPr>
              <a:t>= 7.16 </a:t>
            </a:r>
            <a:r>
              <a:rPr lang="en-GB" sz="1000" dirty="0">
                <a:latin typeface="Arial" pitchFamily="34" charset="0"/>
                <a:cs typeface="Arial" pitchFamily="34" charset="0"/>
              </a:rPr>
              <a:t/>
            </a:r>
            <a:br>
              <a:rPr lang="en-GB" sz="1000" dirty="0">
                <a:latin typeface="Arial" pitchFamily="34" charset="0"/>
                <a:cs typeface="Arial" pitchFamily="34" charset="0"/>
              </a:rPr>
            </a:br>
            <a:r>
              <a:rPr lang="en-GB" sz="1000" dirty="0" smtClean="0">
                <a:latin typeface="Arial" pitchFamily="34" charset="0"/>
                <a:cs typeface="Arial" pitchFamily="34" charset="0"/>
              </a:rPr>
              <a:t>	</a:t>
            </a:r>
            <a:r>
              <a:rPr lang="en-US" sz="1000" dirty="0" smtClean="0">
                <a:latin typeface="Arial" pitchFamily="34" charset="0"/>
                <a:cs typeface="Arial" pitchFamily="34" charset="0"/>
              </a:rPr>
              <a:t>Pco</a:t>
            </a:r>
            <a:r>
              <a:rPr lang="en-US" sz="1000" baseline="-25000" dirty="0" smtClean="0">
                <a:latin typeface="Arial" pitchFamily="34" charset="0"/>
                <a:cs typeface="Arial" pitchFamily="34" charset="0"/>
              </a:rPr>
              <a:t>2</a:t>
            </a:r>
            <a:r>
              <a:rPr lang="en-US" sz="1000" dirty="0" smtClean="0">
                <a:latin typeface="Arial" pitchFamily="34" charset="0"/>
                <a:cs typeface="Arial" pitchFamily="34" charset="0"/>
              </a:rPr>
              <a:t> </a:t>
            </a:r>
            <a:r>
              <a:rPr lang="en-US" sz="1000" dirty="0">
                <a:latin typeface="Arial" pitchFamily="34" charset="0"/>
                <a:cs typeface="Arial" pitchFamily="34" charset="0"/>
              </a:rPr>
              <a:t>= 10.7 </a:t>
            </a:r>
            <a:r>
              <a:rPr lang="en-US" sz="1000" dirty="0" err="1">
                <a:latin typeface="Arial" pitchFamily="34" charset="0"/>
                <a:cs typeface="Arial" pitchFamily="34" charset="0"/>
              </a:rPr>
              <a:t>kPa</a:t>
            </a:r>
            <a:r>
              <a:rPr lang="en-US" sz="1000" dirty="0">
                <a:latin typeface="Arial" pitchFamily="34" charset="0"/>
                <a:cs typeface="Arial" pitchFamily="34" charset="0"/>
              </a:rPr>
              <a:t> (80 mmHg)</a:t>
            </a:r>
            <a:r>
              <a:rPr lang="en-GB" sz="1000" dirty="0">
                <a:latin typeface="Arial" pitchFamily="34" charset="0"/>
                <a:cs typeface="Arial" pitchFamily="34" charset="0"/>
              </a:rPr>
              <a:t/>
            </a:r>
            <a:br>
              <a:rPr lang="en-GB" sz="1000" dirty="0">
                <a:latin typeface="Arial" pitchFamily="34" charset="0"/>
                <a:cs typeface="Arial" pitchFamily="34" charset="0"/>
              </a:rPr>
            </a:br>
            <a:r>
              <a:rPr lang="en-GB" sz="1000" dirty="0" smtClean="0">
                <a:latin typeface="Arial" pitchFamily="34" charset="0"/>
                <a:cs typeface="Arial" pitchFamily="34" charset="0"/>
              </a:rPr>
              <a:t>	</a:t>
            </a:r>
            <a:r>
              <a:rPr lang="en-US" sz="1000" dirty="0" smtClean="0">
                <a:latin typeface="Arial" pitchFamily="34" charset="0"/>
                <a:cs typeface="Arial" pitchFamily="34" charset="0"/>
              </a:rPr>
              <a:t>Po</a:t>
            </a:r>
            <a:r>
              <a:rPr lang="en-US" sz="1000" baseline="-25000" dirty="0" smtClean="0">
                <a:latin typeface="Arial" pitchFamily="34" charset="0"/>
                <a:cs typeface="Arial" pitchFamily="34" charset="0"/>
              </a:rPr>
              <a:t>2</a:t>
            </a:r>
            <a:r>
              <a:rPr lang="en-US" sz="1000" dirty="0" smtClean="0">
                <a:latin typeface="Arial" pitchFamily="34" charset="0"/>
                <a:cs typeface="Arial" pitchFamily="34" charset="0"/>
              </a:rPr>
              <a:t> </a:t>
            </a:r>
            <a:r>
              <a:rPr lang="en-US" sz="1000" dirty="0">
                <a:latin typeface="Arial" pitchFamily="34" charset="0"/>
                <a:cs typeface="Arial" pitchFamily="34" charset="0"/>
              </a:rPr>
              <a:t>= 5.3 </a:t>
            </a:r>
            <a:r>
              <a:rPr lang="en-US" sz="1000" dirty="0" err="1">
                <a:latin typeface="Arial" pitchFamily="34" charset="0"/>
                <a:cs typeface="Arial" pitchFamily="34" charset="0"/>
              </a:rPr>
              <a:t>kPa</a:t>
            </a:r>
            <a:r>
              <a:rPr lang="en-US" sz="1000" dirty="0">
                <a:latin typeface="Arial" pitchFamily="34" charset="0"/>
                <a:cs typeface="Arial" pitchFamily="34" charset="0"/>
              </a:rPr>
              <a:t> (40 mmHg)</a:t>
            </a:r>
            <a:r>
              <a:rPr lang="en-GB" sz="1000" dirty="0">
                <a:latin typeface="Arial" pitchFamily="34" charset="0"/>
                <a:cs typeface="Arial" pitchFamily="34" charset="0"/>
              </a:rPr>
              <a:t/>
            </a:r>
            <a:br>
              <a:rPr lang="en-GB" sz="1000" dirty="0">
                <a:latin typeface="Arial" pitchFamily="34" charset="0"/>
                <a:cs typeface="Arial" pitchFamily="34" charset="0"/>
              </a:rPr>
            </a:br>
            <a:r>
              <a:rPr lang="en-GB" sz="1000" dirty="0" smtClean="0">
                <a:latin typeface="Arial" pitchFamily="34" charset="0"/>
                <a:cs typeface="Arial" pitchFamily="34" charset="0"/>
              </a:rPr>
              <a:t>	</a:t>
            </a:r>
            <a:r>
              <a:rPr lang="en-US" sz="1000" dirty="0" smtClean="0">
                <a:latin typeface="Arial" pitchFamily="34" charset="0"/>
                <a:cs typeface="Arial" pitchFamily="34" charset="0"/>
              </a:rPr>
              <a:t>Base </a:t>
            </a:r>
            <a:r>
              <a:rPr lang="en-US" sz="1000" dirty="0">
                <a:latin typeface="Arial" pitchFamily="34" charset="0"/>
                <a:cs typeface="Arial" pitchFamily="34" charset="0"/>
              </a:rPr>
              <a:t>excess = +1.0 </a:t>
            </a:r>
            <a:r>
              <a:rPr lang="en-US" sz="1000" dirty="0" err="1">
                <a:latin typeface="Arial" pitchFamily="34" charset="0"/>
                <a:cs typeface="Arial" pitchFamily="34" charset="0"/>
              </a:rPr>
              <a:t>mmol</a:t>
            </a:r>
            <a:r>
              <a:rPr lang="en-US" sz="1000" dirty="0">
                <a:latin typeface="Arial" pitchFamily="34" charset="0"/>
                <a:cs typeface="Arial" pitchFamily="34" charset="0"/>
              </a:rPr>
              <a:t>/l.</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 </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	</a:t>
            </a:r>
            <a:r>
              <a:rPr lang="en-US" sz="1000" b="1" dirty="0" smtClean="0">
                <a:latin typeface="Arial" pitchFamily="34" charset="0"/>
                <a:cs typeface="Arial" pitchFamily="34" charset="0"/>
              </a:rPr>
              <a:t>Diagnosis</a:t>
            </a:r>
            <a:r>
              <a:rPr lang="en-US" sz="1000" b="1" dirty="0">
                <a:latin typeface="Arial" pitchFamily="34" charset="0"/>
                <a:cs typeface="Arial" pitchFamily="34" charset="0"/>
              </a:rPr>
              <a:t>: Acute respiratory acidosis</a:t>
            </a:r>
            <a:r>
              <a:rPr lang="en-US" sz="1000" dirty="0">
                <a:latin typeface="Arial" pitchFamily="34" charset="0"/>
                <a:cs typeface="Arial" pitchFamily="34" charset="0"/>
              </a:rPr>
              <a:t>.</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 </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In other words, this patient is not breathing enough as a result of drug-induced central neural respiratory depression. The Pco</a:t>
            </a:r>
            <a:r>
              <a:rPr lang="en-US" sz="1000" baseline="-25000" dirty="0">
                <a:latin typeface="Arial" pitchFamily="34" charset="0"/>
                <a:cs typeface="Arial" pitchFamily="34" charset="0"/>
              </a:rPr>
              <a:t>2</a:t>
            </a:r>
            <a:r>
              <a:rPr lang="en-US" sz="1000" dirty="0">
                <a:latin typeface="Arial" pitchFamily="34" charset="0"/>
                <a:cs typeface="Arial" pitchFamily="34" charset="0"/>
              </a:rPr>
              <a:t> is therefore raised and because CO</a:t>
            </a:r>
            <a:r>
              <a:rPr lang="en-US" sz="1000" baseline="-25000" dirty="0">
                <a:latin typeface="Arial" pitchFamily="34" charset="0"/>
                <a:cs typeface="Arial" pitchFamily="34" charset="0"/>
              </a:rPr>
              <a:t>2</a:t>
            </a:r>
            <a:r>
              <a:rPr lang="en-US" sz="1000" dirty="0">
                <a:latin typeface="Arial" pitchFamily="34" charset="0"/>
                <a:cs typeface="Arial" pitchFamily="34" charset="0"/>
              </a:rPr>
              <a:t> (in H</a:t>
            </a:r>
            <a:r>
              <a:rPr lang="en-US" sz="1000" baseline="-25000" dirty="0">
                <a:latin typeface="Arial" pitchFamily="34" charset="0"/>
                <a:cs typeface="Arial" pitchFamily="34" charset="0"/>
              </a:rPr>
              <a:t>2</a:t>
            </a:r>
            <a:r>
              <a:rPr lang="en-US" sz="1000" dirty="0">
                <a:latin typeface="Arial" pitchFamily="34" charset="0"/>
                <a:cs typeface="Arial" pitchFamily="34" charset="0"/>
              </a:rPr>
              <a:t>O) is acidic, the pH is correspondingly reduced. We know that the fall in pH is completely explained by the rise in Pco</a:t>
            </a:r>
            <a:r>
              <a:rPr lang="en-US" sz="1000" baseline="-25000" dirty="0">
                <a:latin typeface="Arial" pitchFamily="34" charset="0"/>
                <a:cs typeface="Arial" pitchFamily="34" charset="0"/>
              </a:rPr>
              <a:t>2 </a:t>
            </a:r>
            <a:r>
              <a:rPr lang="en-US" sz="1000" dirty="0">
                <a:latin typeface="Arial" pitchFamily="34" charset="0"/>
                <a:cs typeface="Arial" pitchFamily="34" charset="0"/>
              </a:rPr>
              <a:t>because the base excess is in the normal range. (This is explained in detail below).</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b="1" dirty="0">
                <a:latin typeface="Arial" pitchFamily="34" charset="0"/>
                <a:cs typeface="Arial" pitchFamily="34" charset="0"/>
              </a:rPr>
              <a:t> </a:t>
            </a:r>
            <a:r>
              <a:rPr lang="en-GB" sz="1000" b="1" u="sng" dirty="0">
                <a:latin typeface="Arial" pitchFamily="34" charset="0"/>
                <a:cs typeface="Arial" pitchFamily="34" charset="0"/>
              </a:rPr>
              <a:t/>
            </a:r>
            <a:br>
              <a:rPr lang="en-GB" sz="1000" b="1" u="sng" dirty="0">
                <a:latin typeface="Arial" pitchFamily="34" charset="0"/>
                <a:cs typeface="Arial" pitchFamily="34" charset="0"/>
              </a:rPr>
            </a:br>
            <a:r>
              <a:rPr lang="en-US" sz="1000" b="1" dirty="0">
                <a:latin typeface="Arial" pitchFamily="34" charset="0"/>
                <a:cs typeface="Arial" pitchFamily="34" charset="0"/>
              </a:rPr>
              <a:t>Example 2</a:t>
            </a:r>
            <a:r>
              <a:rPr lang="en-GB" sz="1000" b="1" u="sng" dirty="0">
                <a:latin typeface="Arial" pitchFamily="34" charset="0"/>
                <a:cs typeface="Arial" pitchFamily="34" charset="0"/>
              </a:rPr>
              <a:t/>
            </a:r>
            <a:br>
              <a:rPr lang="en-GB" sz="1000" b="1" u="sng" dirty="0">
                <a:latin typeface="Arial" pitchFamily="34" charset="0"/>
                <a:cs typeface="Arial" pitchFamily="34" charset="0"/>
              </a:rPr>
            </a:br>
            <a:r>
              <a:rPr lang="en-US" sz="1000" dirty="0">
                <a:latin typeface="Arial" pitchFamily="34" charset="0"/>
                <a:cs typeface="Arial" pitchFamily="34" charset="0"/>
              </a:rPr>
              <a:t>A patient suffered a Catastrophic stroke and following this event respiration was seen to be irregular and inadequate (rise in arterial Pco</a:t>
            </a:r>
            <a:r>
              <a:rPr lang="en-US" sz="1000" baseline="-25000" dirty="0">
                <a:latin typeface="Arial" pitchFamily="34" charset="0"/>
                <a:cs typeface="Arial" pitchFamily="34" charset="0"/>
              </a:rPr>
              <a:t>2</a:t>
            </a:r>
            <a:r>
              <a:rPr lang="en-US" sz="1000" dirty="0">
                <a:latin typeface="Arial" pitchFamily="34" charset="0"/>
                <a:cs typeface="Arial" pitchFamily="34" charset="0"/>
              </a:rPr>
              <a:t> recorded).  The patient was </a:t>
            </a:r>
            <a:r>
              <a:rPr lang="en-US" sz="1000" dirty="0" err="1">
                <a:latin typeface="Arial" pitchFamily="34" charset="0"/>
                <a:cs typeface="Arial" pitchFamily="34" charset="0"/>
              </a:rPr>
              <a:t>intubated</a:t>
            </a:r>
            <a:r>
              <a:rPr lang="en-US" sz="1000" dirty="0">
                <a:latin typeface="Arial" pitchFamily="34" charset="0"/>
                <a:cs typeface="Arial" pitchFamily="34" charset="0"/>
              </a:rPr>
              <a:t> and ventilated with an inspired oxygen concentration of 40%.  Analysis of a blood sample 4 hours later showed:</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 </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 </a:t>
            </a:r>
            <a:r>
              <a:rPr lang="en-GB" sz="1000" dirty="0">
                <a:latin typeface="Arial" pitchFamily="34" charset="0"/>
                <a:cs typeface="Arial" pitchFamily="34" charset="0"/>
              </a:rPr>
              <a:t/>
            </a:r>
            <a:br>
              <a:rPr lang="en-GB" sz="1000" dirty="0">
                <a:latin typeface="Arial" pitchFamily="34" charset="0"/>
                <a:cs typeface="Arial" pitchFamily="34" charset="0"/>
              </a:rPr>
            </a:br>
            <a:r>
              <a:rPr lang="en-GB" sz="1000" dirty="0" smtClean="0">
                <a:latin typeface="Arial" pitchFamily="34" charset="0"/>
                <a:cs typeface="Arial" pitchFamily="34" charset="0"/>
              </a:rPr>
              <a:t>	</a:t>
            </a:r>
            <a:r>
              <a:rPr lang="en-US" sz="1000" dirty="0" smtClean="0">
                <a:latin typeface="Arial" pitchFamily="34" charset="0"/>
                <a:cs typeface="Arial" pitchFamily="34" charset="0"/>
              </a:rPr>
              <a:t>pH </a:t>
            </a:r>
            <a:r>
              <a:rPr lang="en-US" sz="1000" dirty="0">
                <a:latin typeface="Arial" pitchFamily="34" charset="0"/>
                <a:cs typeface="Arial" pitchFamily="34" charset="0"/>
              </a:rPr>
              <a:t>= 7.63</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	</a:t>
            </a:r>
            <a:r>
              <a:rPr lang="en-US" sz="1000" dirty="0" smtClean="0">
                <a:latin typeface="Arial" pitchFamily="34" charset="0"/>
                <a:cs typeface="Arial" pitchFamily="34" charset="0"/>
              </a:rPr>
              <a:t>Pco</a:t>
            </a:r>
            <a:r>
              <a:rPr lang="en-US" sz="1000" baseline="-25000" dirty="0" smtClean="0">
                <a:latin typeface="Arial" pitchFamily="34" charset="0"/>
                <a:cs typeface="Arial" pitchFamily="34" charset="0"/>
              </a:rPr>
              <a:t>2</a:t>
            </a:r>
            <a:r>
              <a:rPr lang="en-US" sz="1000" dirty="0" smtClean="0">
                <a:latin typeface="Arial" pitchFamily="34" charset="0"/>
                <a:cs typeface="Arial" pitchFamily="34" charset="0"/>
              </a:rPr>
              <a:t> </a:t>
            </a:r>
            <a:r>
              <a:rPr lang="en-US" sz="1000" dirty="0">
                <a:latin typeface="Arial" pitchFamily="34" charset="0"/>
                <a:cs typeface="Arial" pitchFamily="34" charset="0"/>
              </a:rPr>
              <a:t>= 2.7 </a:t>
            </a:r>
            <a:r>
              <a:rPr lang="en-US" sz="1000" dirty="0" err="1">
                <a:latin typeface="Arial" pitchFamily="34" charset="0"/>
                <a:cs typeface="Arial" pitchFamily="34" charset="0"/>
              </a:rPr>
              <a:t>kPa</a:t>
            </a:r>
            <a:r>
              <a:rPr lang="en-US" sz="1000" dirty="0">
                <a:latin typeface="Arial" pitchFamily="34" charset="0"/>
                <a:cs typeface="Arial" pitchFamily="34" charset="0"/>
              </a:rPr>
              <a:t> (20 mmHg)</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	</a:t>
            </a:r>
            <a:r>
              <a:rPr lang="en-US" sz="1000" dirty="0" smtClean="0">
                <a:latin typeface="Arial" pitchFamily="34" charset="0"/>
                <a:cs typeface="Arial" pitchFamily="34" charset="0"/>
              </a:rPr>
              <a:t>Po</a:t>
            </a:r>
            <a:r>
              <a:rPr lang="en-US" sz="1000" baseline="-25000" dirty="0" smtClean="0">
                <a:latin typeface="Arial" pitchFamily="34" charset="0"/>
                <a:cs typeface="Arial" pitchFamily="34" charset="0"/>
              </a:rPr>
              <a:t>2</a:t>
            </a:r>
            <a:r>
              <a:rPr lang="en-US" sz="1000" dirty="0" smtClean="0">
                <a:latin typeface="Arial" pitchFamily="34" charset="0"/>
                <a:cs typeface="Arial" pitchFamily="34" charset="0"/>
              </a:rPr>
              <a:t> </a:t>
            </a:r>
            <a:r>
              <a:rPr lang="en-US" sz="1000" dirty="0">
                <a:latin typeface="Arial" pitchFamily="34" charset="0"/>
                <a:cs typeface="Arial" pitchFamily="34" charset="0"/>
              </a:rPr>
              <a:t>= 35.3 </a:t>
            </a:r>
            <a:r>
              <a:rPr lang="en-US" sz="1000" dirty="0" err="1">
                <a:latin typeface="Arial" pitchFamily="34" charset="0"/>
                <a:cs typeface="Arial" pitchFamily="34" charset="0"/>
              </a:rPr>
              <a:t>kPa</a:t>
            </a:r>
            <a:r>
              <a:rPr lang="en-US" sz="1000" dirty="0">
                <a:latin typeface="Arial" pitchFamily="34" charset="0"/>
                <a:cs typeface="Arial" pitchFamily="34" charset="0"/>
              </a:rPr>
              <a:t> (265 mmHg)</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	</a:t>
            </a:r>
            <a:r>
              <a:rPr lang="en-US" sz="1000" dirty="0" smtClean="0">
                <a:latin typeface="Arial" pitchFamily="34" charset="0"/>
                <a:cs typeface="Arial" pitchFamily="34" charset="0"/>
              </a:rPr>
              <a:t>Base </a:t>
            </a:r>
            <a:r>
              <a:rPr lang="en-US" sz="1000" dirty="0">
                <a:latin typeface="Arial" pitchFamily="34" charset="0"/>
                <a:cs typeface="Arial" pitchFamily="34" charset="0"/>
              </a:rPr>
              <a:t>excess = -1.2 </a:t>
            </a:r>
            <a:r>
              <a:rPr lang="en-US" sz="1000" dirty="0" err="1">
                <a:latin typeface="Arial" pitchFamily="34" charset="0"/>
                <a:cs typeface="Arial" pitchFamily="34" charset="0"/>
              </a:rPr>
              <a:t>mmol</a:t>
            </a:r>
            <a:r>
              <a:rPr lang="en-US" sz="1000" dirty="0">
                <a:latin typeface="Arial" pitchFamily="34" charset="0"/>
                <a:cs typeface="Arial" pitchFamily="34" charset="0"/>
              </a:rPr>
              <a:t>/l.</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 </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	</a:t>
            </a:r>
            <a:r>
              <a:rPr lang="en-US" sz="1000" b="1" dirty="0" smtClean="0">
                <a:latin typeface="Arial" pitchFamily="34" charset="0"/>
                <a:cs typeface="Arial" pitchFamily="34" charset="0"/>
              </a:rPr>
              <a:t>Diagnosis</a:t>
            </a:r>
            <a:r>
              <a:rPr lang="en-US" sz="1000" b="1" dirty="0">
                <a:latin typeface="Arial" pitchFamily="34" charset="0"/>
                <a:cs typeface="Arial" pitchFamily="34" charset="0"/>
              </a:rPr>
              <a:t>: Acute respiratory alkalosis</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 </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Here, the acid base situation is opposite to that in Example1. Although this patient also had </a:t>
            </a:r>
            <a:r>
              <a:rPr lang="en-US" sz="1000" dirty="0" err="1">
                <a:latin typeface="Arial" pitchFamily="34" charset="0"/>
                <a:cs typeface="Arial" pitchFamily="34" charset="0"/>
              </a:rPr>
              <a:t>ventilatory</a:t>
            </a:r>
            <a:r>
              <a:rPr lang="en-US" sz="1000" dirty="0">
                <a:latin typeface="Arial" pitchFamily="34" charset="0"/>
                <a:cs typeface="Arial" pitchFamily="34" charset="0"/>
              </a:rPr>
              <a:t> insufficiency (due to stroke), the subsequent medical intervention resulted in a state of </a:t>
            </a:r>
            <a:r>
              <a:rPr lang="en-US" sz="1000" dirty="0" err="1">
                <a:latin typeface="Arial" pitchFamily="34" charset="0"/>
                <a:cs typeface="Arial" pitchFamily="34" charset="0"/>
              </a:rPr>
              <a:t>overventilation</a:t>
            </a:r>
            <a:r>
              <a:rPr lang="en-US" sz="1000" dirty="0">
                <a:latin typeface="Arial" pitchFamily="34" charset="0"/>
                <a:cs typeface="Arial" pitchFamily="34" charset="0"/>
              </a:rPr>
              <a:t> causing the Pco</a:t>
            </a:r>
            <a:r>
              <a:rPr lang="en-US" sz="1000" baseline="-25000" dirty="0">
                <a:latin typeface="Arial" pitchFamily="34" charset="0"/>
                <a:cs typeface="Arial" pitchFamily="34" charset="0"/>
              </a:rPr>
              <a:t>2 </a:t>
            </a:r>
            <a:r>
              <a:rPr lang="en-US" sz="1000" dirty="0">
                <a:latin typeface="Arial" pitchFamily="34" charset="0"/>
                <a:cs typeface="Arial" pitchFamily="34" charset="0"/>
              </a:rPr>
              <a:t>to fall and the pH to rise. In this case, the high Po</a:t>
            </a:r>
            <a:r>
              <a:rPr lang="en-US" sz="1000" baseline="-25000" dirty="0">
                <a:latin typeface="Arial" pitchFamily="34" charset="0"/>
                <a:cs typeface="Arial" pitchFamily="34" charset="0"/>
              </a:rPr>
              <a:t>2 </a:t>
            </a:r>
            <a:r>
              <a:rPr lang="en-US" sz="1000" dirty="0">
                <a:latin typeface="Arial" pitchFamily="34" charset="0"/>
                <a:cs typeface="Arial" pitchFamily="34" charset="0"/>
              </a:rPr>
              <a:t>results from the fact that the patient is being given additional oxygen to breathe.</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 </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b="1" u="sng" dirty="0">
                <a:latin typeface="Arial" pitchFamily="34" charset="0"/>
                <a:cs typeface="Arial" pitchFamily="34" charset="0"/>
              </a:rPr>
              <a:t>Metabolic acid-base disturbances and the role of the kidney</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 </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The disturbances described above are due to alterations in the gaseous acid, carbon dioxide.  Now we must consider changes due to </a:t>
            </a:r>
            <a:r>
              <a:rPr lang="en-US" sz="1000" u="sng" dirty="0">
                <a:latin typeface="Arial" pitchFamily="34" charset="0"/>
                <a:cs typeface="Arial" pitchFamily="34" charset="0"/>
              </a:rPr>
              <a:t>metabolic</a:t>
            </a:r>
            <a:r>
              <a:rPr lang="en-US" sz="1000" dirty="0">
                <a:latin typeface="Arial" pitchFamily="34" charset="0"/>
                <a:cs typeface="Arial" pitchFamily="34" charset="0"/>
              </a:rPr>
              <a:t> acids (e.g. lactic acid, </a:t>
            </a:r>
            <a:r>
              <a:rPr lang="en-US" sz="1000" dirty="0" err="1">
                <a:latin typeface="Arial" pitchFamily="34" charset="0"/>
                <a:cs typeface="Arial" pitchFamily="34" charset="0"/>
              </a:rPr>
              <a:t>ketoacids</a:t>
            </a:r>
            <a:r>
              <a:rPr lang="en-US" sz="1000" dirty="0">
                <a:latin typeface="Arial" pitchFamily="34" charset="0"/>
                <a:cs typeface="Arial" pitchFamily="34" charset="0"/>
              </a:rPr>
              <a:t>, </a:t>
            </a:r>
            <a:r>
              <a:rPr lang="en-US" sz="1000" dirty="0" err="1">
                <a:latin typeface="Arial" pitchFamily="34" charset="0"/>
                <a:cs typeface="Arial" pitchFamily="34" charset="0"/>
              </a:rPr>
              <a:t>sulphuric</a:t>
            </a:r>
            <a:r>
              <a:rPr lang="en-US" sz="1000" dirty="0">
                <a:latin typeface="Arial" pitchFamily="34" charset="0"/>
                <a:cs typeface="Arial" pitchFamily="34" charset="0"/>
              </a:rPr>
              <a:t> acid) and the effect of </a:t>
            </a:r>
            <a:r>
              <a:rPr lang="en-US" sz="1000" u="sng" dirty="0">
                <a:latin typeface="Arial" pitchFamily="34" charset="0"/>
                <a:cs typeface="Arial" pitchFamily="34" charset="0"/>
              </a:rPr>
              <a:t>acid excretion by the kidneys.</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 </a:t>
            </a:r>
            <a:r>
              <a:rPr lang="en-GB" sz="1000" dirty="0">
                <a:latin typeface="Arial" pitchFamily="34" charset="0"/>
                <a:cs typeface="Arial" pitchFamily="34" charset="0"/>
              </a:rPr>
              <a:t/>
            </a:r>
            <a:br>
              <a:rPr lang="en-GB" sz="1000" dirty="0">
                <a:latin typeface="Arial" pitchFamily="34" charset="0"/>
                <a:cs typeface="Arial" pitchFamily="34" charset="0"/>
              </a:rPr>
            </a:br>
            <a:r>
              <a:rPr lang="en-US" sz="1000" dirty="0">
                <a:latin typeface="Arial" pitchFamily="34" charset="0"/>
                <a:cs typeface="Arial" pitchFamily="34" charset="0"/>
              </a:rPr>
              <a:t>So far we have ignored the effect of changes in bicarbonate concentration ([HCO</a:t>
            </a:r>
            <a:r>
              <a:rPr lang="en-US" sz="1000" baseline="-25000" dirty="0">
                <a:latin typeface="Arial" pitchFamily="34" charset="0"/>
                <a:cs typeface="Arial" pitchFamily="34" charset="0"/>
              </a:rPr>
              <a:t>3</a:t>
            </a:r>
            <a:r>
              <a:rPr lang="en-US" sz="1000" baseline="30000" dirty="0">
                <a:latin typeface="Arial" pitchFamily="34" charset="0"/>
                <a:cs typeface="Arial" pitchFamily="34" charset="0"/>
              </a:rPr>
              <a:t>-</a:t>
            </a:r>
            <a:r>
              <a:rPr lang="en-US" sz="1000" dirty="0">
                <a:latin typeface="Arial" pitchFamily="34" charset="0"/>
                <a:cs typeface="Arial" pitchFamily="34" charset="0"/>
              </a:rPr>
              <a:t>]) in the acid base status of the blood. [HCO</a:t>
            </a:r>
            <a:r>
              <a:rPr lang="en-US" sz="1000" baseline="-25000" dirty="0">
                <a:latin typeface="Arial" pitchFamily="34" charset="0"/>
                <a:cs typeface="Arial" pitchFamily="34" charset="0"/>
              </a:rPr>
              <a:t>3</a:t>
            </a:r>
            <a:r>
              <a:rPr lang="en-US" sz="1000" baseline="30000" dirty="0">
                <a:latin typeface="Arial" pitchFamily="34" charset="0"/>
                <a:cs typeface="Arial" pitchFamily="34" charset="0"/>
              </a:rPr>
              <a:t>-</a:t>
            </a:r>
            <a:r>
              <a:rPr lang="en-US" sz="1000" dirty="0">
                <a:latin typeface="Arial" pitchFamily="34" charset="0"/>
                <a:cs typeface="Arial" pitchFamily="34" charset="0"/>
              </a:rPr>
              <a:t>] is one of the two variables that determine the [H</a:t>
            </a:r>
            <a:r>
              <a:rPr lang="en-US" sz="1000" baseline="30000" dirty="0">
                <a:latin typeface="Arial" pitchFamily="34" charset="0"/>
                <a:cs typeface="Arial" pitchFamily="34" charset="0"/>
              </a:rPr>
              <a:t>+</a:t>
            </a:r>
            <a:r>
              <a:rPr lang="en-US" sz="1000" dirty="0">
                <a:latin typeface="Arial" pitchFamily="34" charset="0"/>
                <a:cs typeface="Arial" pitchFamily="34" charset="0"/>
              </a:rPr>
              <a:t>] or pH of the blood. </a:t>
            </a:r>
            <a:r>
              <a:rPr lang="en-GB" sz="1000" dirty="0"/>
              <a:t/>
            </a:r>
            <a:br>
              <a:rPr lang="en-GB" sz="1000" dirty="0"/>
            </a:br>
            <a:endParaRPr lang="en-GB" sz="1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r>
              <a:rPr lang="en-US" sz="1050" dirty="0"/>
              <a:t> </a:t>
            </a:r>
            <a:r>
              <a:rPr lang="en-GB" sz="1050" dirty="0"/>
              <a:t/>
            </a:r>
            <a:br>
              <a:rPr lang="en-GB" sz="1050" dirty="0"/>
            </a:br>
            <a:r>
              <a:rPr lang="en-US" sz="1050" dirty="0">
                <a:latin typeface="Arial" pitchFamily="34" charset="0"/>
                <a:cs typeface="Arial" pitchFamily="34" charset="0"/>
              </a:rPr>
              <a:t>Since CO</a:t>
            </a:r>
            <a:r>
              <a:rPr lang="en-US" sz="1050" baseline="-25000" dirty="0">
                <a:latin typeface="Arial" pitchFamily="34" charset="0"/>
                <a:cs typeface="Arial" pitchFamily="34" charset="0"/>
              </a:rPr>
              <a:t>2</a:t>
            </a:r>
            <a:r>
              <a:rPr lang="en-US" sz="1050" dirty="0">
                <a:latin typeface="Arial" pitchFamily="34" charset="0"/>
                <a:cs typeface="Arial" pitchFamily="34" charset="0"/>
              </a:rPr>
              <a:t> + H</a:t>
            </a:r>
            <a:r>
              <a:rPr lang="en-US" sz="1050" baseline="-25000" dirty="0">
                <a:latin typeface="Arial" pitchFamily="34" charset="0"/>
                <a:cs typeface="Arial" pitchFamily="34" charset="0"/>
              </a:rPr>
              <a:t>2</a:t>
            </a:r>
            <a:r>
              <a:rPr lang="en-US" sz="1050" dirty="0">
                <a:latin typeface="Arial" pitchFamily="34" charset="0"/>
                <a:cs typeface="Arial" pitchFamily="34" charset="0"/>
              </a:rPr>
              <a:t>0 </a:t>
            </a:r>
            <a:r>
              <a:rPr lang="en-US" sz="1050" dirty="0">
                <a:latin typeface="Arial" pitchFamily="34" charset="0"/>
                <a:cs typeface="Arial" pitchFamily="34" charset="0"/>
                <a:sym typeface="Symbol"/>
              </a:rPr>
              <a:t></a:t>
            </a:r>
            <a:r>
              <a:rPr lang="en-US" sz="1050" dirty="0">
                <a:latin typeface="Arial" pitchFamily="34" charset="0"/>
                <a:cs typeface="Arial" pitchFamily="34" charset="0"/>
              </a:rPr>
              <a:t> H</a:t>
            </a:r>
            <a:r>
              <a:rPr lang="en-US" sz="1050" baseline="-25000" dirty="0">
                <a:latin typeface="Arial" pitchFamily="34" charset="0"/>
                <a:cs typeface="Arial" pitchFamily="34" charset="0"/>
              </a:rPr>
              <a:t>2</a:t>
            </a:r>
            <a:r>
              <a:rPr lang="en-US" sz="1050" dirty="0">
                <a:latin typeface="Arial" pitchFamily="34" charset="0"/>
                <a:cs typeface="Arial" pitchFamily="34" charset="0"/>
              </a:rPr>
              <a:t>CO­</a:t>
            </a:r>
            <a:r>
              <a:rPr lang="en-US" sz="1050" baseline="-25000" dirty="0">
                <a:latin typeface="Arial" pitchFamily="34" charset="0"/>
                <a:cs typeface="Arial" pitchFamily="34" charset="0"/>
              </a:rPr>
              <a:t>3</a:t>
            </a:r>
            <a:r>
              <a:rPr lang="en-US" sz="1050" dirty="0">
                <a:latin typeface="Arial" pitchFamily="34" charset="0"/>
                <a:cs typeface="Arial" pitchFamily="34" charset="0"/>
              </a:rPr>
              <a:t> </a:t>
            </a:r>
            <a:r>
              <a:rPr lang="en-US" sz="1050" dirty="0">
                <a:latin typeface="Arial" pitchFamily="34" charset="0"/>
                <a:cs typeface="Arial" pitchFamily="34" charset="0"/>
                <a:sym typeface="Symbol"/>
              </a:rPr>
              <a:t></a:t>
            </a:r>
            <a:r>
              <a:rPr lang="en-US" sz="1050" dirty="0">
                <a:latin typeface="Arial" pitchFamily="34" charset="0"/>
                <a:cs typeface="Arial" pitchFamily="34" charset="0"/>
              </a:rPr>
              <a:t> H</a:t>
            </a:r>
            <a:r>
              <a:rPr lang="en-US" sz="1050" baseline="30000" dirty="0">
                <a:latin typeface="Arial" pitchFamily="34" charset="0"/>
                <a:cs typeface="Arial" pitchFamily="34" charset="0"/>
              </a:rPr>
              <a:t>+</a:t>
            </a:r>
            <a:r>
              <a:rPr lang="en-US" sz="1050" dirty="0">
                <a:latin typeface="Arial" pitchFamily="34" charset="0"/>
                <a:cs typeface="Arial" pitchFamily="34" charset="0"/>
              </a:rPr>
              <a:t> + HCO3</a:t>
            </a:r>
            <a:r>
              <a:rPr lang="en-US" sz="1050" baseline="30000" dirty="0">
                <a:latin typeface="Arial" pitchFamily="34" charset="0"/>
                <a:cs typeface="Arial" pitchFamily="34" charset="0"/>
              </a:rPr>
              <a:t>-</a:t>
            </a:r>
            <a:r>
              <a:rPr lang="en-GB" sz="1050" dirty="0">
                <a:latin typeface="Arial" pitchFamily="34" charset="0"/>
                <a:cs typeface="Arial" pitchFamily="34" charset="0"/>
              </a:rPr>
              <a:t/>
            </a:r>
            <a:br>
              <a:rPr lang="en-GB" sz="1050" dirty="0">
                <a:latin typeface="Arial" pitchFamily="34" charset="0"/>
                <a:cs typeface="Arial" pitchFamily="34" charset="0"/>
              </a:rPr>
            </a:br>
            <a:r>
              <a:rPr lang="pt-PT" sz="1050" dirty="0">
                <a:latin typeface="Arial" pitchFamily="34" charset="0"/>
                <a:cs typeface="Arial" pitchFamily="34" charset="0"/>
              </a:rPr>
              <a:t>­</a:t>
            </a:r>
            <a:r>
              <a:rPr lang="en-GB" sz="1050" dirty="0">
                <a:latin typeface="Arial" pitchFamily="34" charset="0"/>
                <a:cs typeface="Arial" pitchFamily="34" charset="0"/>
              </a:rPr>
              <a:t/>
            </a:r>
            <a:br>
              <a:rPr lang="en-GB" sz="1050" dirty="0">
                <a:latin typeface="Arial" pitchFamily="34" charset="0"/>
                <a:cs typeface="Arial" pitchFamily="34" charset="0"/>
              </a:rPr>
            </a:br>
            <a:r>
              <a:rPr lang="pt-PT" sz="1050" dirty="0">
                <a:latin typeface="Arial" pitchFamily="34" charset="0"/>
                <a:cs typeface="Arial" pitchFamily="34" charset="0"/>
              </a:rPr>
              <a:t>[H</a:t>
            </a:r>
            <a:r>
              <a:rPr lang="pt-PT" sz="1050" baseline="30000" dirty="0">
                <a:latin typeface="Arial" pitchFamily="34" charset="0"/>
                <a:cs typeface="Arial" pitchFamily="34" charset="0"/>
              </a:rPr>
              <a:t>+</a:t>
            </a:r>
            <a:r>
              <a:rPr lang="pt-PT" sz="1050" dirty="0">
                <a:latin typeface="Arial" pitchFamily="34" charset="0"/>
                <a:cs typeface="Arial" pitchFamily="34" charset="0"/>
              </a:rPr>
              <a:t>] = </a:t>
            </a:r>
            <a:r>
              <a:rPr lang="pt-PT" sz="1050" dirty="0" smtClean="0">
                <a:latin typeface="Arial" pitchFamily="34" charset="0"/>
                <a:cs typeface="Arial" pitchFamily="34" charset="0"/>
              </a:rPr>
              <a:t>K</a:t>
            </a:r>
            <a:r>
              <a:rPr lang="pt-PT" sz="1050" dirty="0">
                <a:latin typeface="Arial" pitchFamily="34" charset="0"/>
                <a:cs typeface="Arial" pitchFamily="34" charset="0"/>
              </a:rPr>
              <a:t> </a:t>
            </a:r>
            <a:r>
              <a:rPr lang="pt-PT" sz="1050" u="sng" dirty="0" smtClean="0">
                <a:latin typeface="Arial" pitchFamily="34" charset="0"/>
                <a:cs typeface="Arial" pitchFamily="34" charset="0"/>
              </a:rPr>
              <a:t>[H</a:t>
            </a:r>
            <a:r>
              <a:rPr lang="pt-PT" sz="1050" u="sng" baseline="-25000" dirty="0" smtClean="0">
                <a:latin typeface="Arial" pitchFamily="34" charset="0"/>
                <a:cs typeface="Arial" pitchFamily="34" charset="0"/>
              </a:rPr>
              <a:t>2</a:t>
            </a:r>
            <a:r>
              <a:rPr lang="pt-PT" sz="1050" u="sng" dirty="0" smtClean="0">
                <a:latin typeface="Arial" pitchFamily="34" charset="0"/>
                <a:cs typeface="Arial" pitchFamily="34" charset="0"/>
              </a:rPr>
              <a:t>CO</a:t>
            </a:r>
            <a:r>
              <a:rPr lang="pt-PT" sz="1050" u="sng" baseline="-25000" dirty="0" smtClean="0">
                <a:latin typeface="Arial" pitchFamily="34" charset="0"/>
                <a:cs typeface="Arial" pitchFamily="34" charset="0"/>
              </a:rPr>
              <a:t>3</a:t>
            </a:r>
            <a:r>
              <a:rPr lang="pt-PT" sz="1050" u="sng" dirty="0">
                <a:latin typeface="Arial" pitchFamily="34" charset="0"/>
                <a:cs typeface="Arial" pitchFamily="34" charset="0"/>
              </a:rPr>
              <a:t>]</a:t>
            </a:r>
            <a:r>
              <a:rPr lang="pt-PT" sz="1050" dirty="0">
                <a:latin typeface="Arial" pitchFamily="34" charset="0"/>
                <a:cs typeface="Arial" pitchFamily="34" charset="0"/>
              </a:rPr>
              <a:t>	</a:t>
            </a:r>
            <a:r>
              <a:rPr lang="pt-PT" sz="1050" dirty="0" smtClean="0">
                <a:latin typeface="Arial" pitchFamily="34" charset="0"/>
                <a:cs typeface="Arial" pitchFamily="34" charset="0"/>
              </a:rPr>
              <a:t>    pH </a:t>
            </a:r>
            <a:r>
              <a:rPr lang="pt-PT" sz="1050" dirty="0">
                <a:latin typeface="Arial" pitchFamily="34" charset="0"/>
                <a:cs typeface="Arial" pitchFamily="34" charset="0"/>
              </a:rPr>
              <a:t>= pK + log </a:t>
            </a:r>
            <a:r>
              <a:rPr lang="pt-PT" sz="1050" u="sng" dirty="0">
                <a:latin typeface="Arial" pitchFamily="34" charset="0"/>
                <a:cs typeface="Arial" pitchFamily="34" charset="0"/>
              </a:rPr>
              <a:t>[HCO</a:t>
            </a:r>
            <a:r>
              <a:rPr lang="pt-PT" sz="1050" u="sng" baseline="-25000" dirty="0">
                <a:latin typeface="Arial" pitchFamily="34" charset="0"/>
                <a:cs typeface="Arial" pitchFamily="34" charset="0"/>
              </a:rPr>
              <a:t>3</a:t>
            </a:r>
            <a:r>
              <a:rPr lang="pt-PT" sz="1050" u="sng" baseline="30000" dirty="0">
                <a:latin typeface="Arial" pitchFamily="34" charset="0"/>
                <a:cs typeface="Arial" pitchFamily="34" charset="0"/>
              </a:rPr>
              <a:t>-</a:t>
            </a:r>
            <a:r>
              <a:rPr lang="pt-PT" sz="1050" u="sng" dirty="0">
                <a:latin typeface="Arial" pitchFamily="34" charset="0"/>
                <a:cs typeface="Arial" pitchFamily="34" charset="0"/>
              </a:rPr>
              <a:t>]</a:t>
            </a:r>
            <a:r>
              <a:rPr lang="en-GB" sz="1050" dirty="0">
                <a:latin typeface="Arial" pitchFamily="34" charset="0"/>
                <a:cs typeface="Arial" pitchFamily="34" charset="0"/>
              </a:rPr>
              <a:t/>
            </a:r>
            <a:br>
              <a:rPr lang="en-GB" sz="1050" dirty="0">
                <a:latin typeface="Arial" pitchFamily="34" charset="0"/>
                <a:cs typeface="Arial" pitchFamily="34" charset="0"/>
              </a:rPr>
            </a:br>
            <a:r>
              <a:rPr lang="pt-PT" sz="1050" dirty="0" smtClean="0">
                <a:latin typeface="Arial" pitchFamily="34" charset="0"/>
                <a:cs typeface="Arial" pitchFamily="34" charset="0"/>
              </a:rPr>
              <a:t>               </a:t>
            </a:r>
            <a:r>
              <a:rPr lang="en-US" sz="1050" dirty="0" smtClean="0">
                <a:latin typeface="Arial" pitchFamily="34" charset="0"/>
                <a:cs typeface="Arial" pitchFamily="34" charset="0"/>
              </a:rPr>
              <a:t>[</a:t>
            </a:r>
            <a:r>
              <a:rPr lang="en-US" sz="1050" dirty="0">
                <a:latin typeface="Arial" pitchFamily="34" charset="0"/>
                <a:cs typeface="Arial" pitchFamily="34" charset="0"/>
              </a:rPr>
              <a:t>HCO</a:t>
            </a:r>
            <a:r>
              <a:rPr lang="en-US" sz="1050" baseline="-25000" dirty="0">
                <a:latin typeface="Arial" pitchFamily="34" charset="0"/>
                <a:cs typeface="Arial" pitchFamily="34" charset="0"/>
              </a:rPr>
              <a:t>3</a:t>
            </a:r>
            <a:r>
              <a:rPr lang="en-US" sz="1050" baseline="30000" dirty="0">
                <a:latin typeface="Arial" pitchFamily="34" charset="0"/>
                <a:cs typeface="Arial" pitchFamily="34" charset="0"/>
              </a:rPr>
              <a:t>-</a:t>
            </a:r>
            <a:r>
              <a:rPr lang="en-US" sz="1050" dirty="0">
                <a:latin typeface="Arial" pitchFamily="34" charset="0"/>
                <a:cs typeface="Arial" pitchFamily="34" charset="0"/>
              </a:rPr>
              <a:t>]	 </a:t>
            </a:r>
            <a:r>
              <a:rPr lang="en-US" sz="1050" dirty="0" smtClean="0">
                <a:latin typeface="Arial" pitchFamily="34" charset="0"/>
                <a:cs typeface="Arial" pitchFamily="34" charset="0"/>
              </a:rPr>
              <a:t>                          [</a:t>
            </a:r>
            <a:r>
              <a:rPr lang="en-US" sz="1050" dirty="0">
                <a:latin typeface="Arial" pitchFamily="34" charset="0"/>
                <a:cs typeface="Arial" pitchFamily="34" charset="0"/>
              </a:rPr>
              <a:t>H</a:t>
            </a:r>
            <a:r>
              <a:rPr lang="en-US" sz="1050" baseline="-25000" dirty="0">
                <a:latin typeface="Arial" pitchFamily="34" charset="0"/>
                <a:cs typeface="Arial" pitchFamily="34" charset="0"/>
              </a:rPr>
              <a:t>2</a:t>
            </a:r>
            <a:r>
              <a:rPr lang="en-US" sz="1050" dirty="0">
                <a:latin typeface="Arial" pitchFamily="34" charset="0"/>
                <a:cs typeface="Arial" pitchFamily="34" charset="0"/>
              </a:rPr>
              <a:t>CO</a:t>
            </a:r>
            <a:r>
              <a:rPr lang="en-US" sz="1050" baseline="-25000" dirty="0">
                <a:latin typeface="Arial" pitchFamily="34" charset="0"/>
                <a:cs typeface="Arial" pitchFamily="34" charset="0"/>
              </a:rPr>
              <a:t>3</a:t>
            </a:r>
            <a:r>
              <a:rPr lang="en-US" sz="1050" dirty="0">
                <a:latin typeface="Arial" pitchFamily="34" charset="0"/>
                <a:cs typeface="Arial" pitchFamily="34" charset="0"/>
              </a:rPr>
              <a:t>]</a:t>
            </a:r>
            <a:r>
              <a:rPr lang="en-GB" sz="1050" dirty="0">
                <a:latin typeface="Arial" pitchFamily="34" charset="0"/>
                <a:cs typeface="Arial" pitchFamily="34" charset="0"/>
              </a:rPr>
              <a:t/>
            </a:r>
            <a:br>
              <a:rPr lang="en-GB" sz="1050" dirty="0">
                <a:latin typeface="Arial" pitchFamily="34" charset="0"/>
                <a:cs typeface="Arial" pitchFamily="34" charset="0"/>
              </a:rPr>
            </a:br>
            <a:r>
              <a:rPr lang="en-US" sz="1050" dirty="0">
                <a:latin typeface="Arial" pitchFamily="34" charset="0"/>
                <a:cs typeface="Arial" pitchFamily="34" charset="0"/>
              </a:rPr>
              <a:t> </a:t>
            </a:r>
            <a:r>
              <a:rPr lang="en-GB" sz="1050" dirty="0">
                <a:latin typeface="Arial" pitchFamily="34" charset="0"/>
                <a:cs typeface="Arial" pitchFamily="34" charset="0"/>
              </a:rPr>
              <a:t/>
            </a:r>
            <a:br>
              <a:rPr lang="en-GB" sz="1050" dirty="0">
                <a:latin typeface="Arial" pitchFamily="34" charset="0"/>
                <a:cs typeface="Arial" pitchFamily="34" charset="0"/>
              </a:rPr>
            </a:br>
            <a:r>
              <a:rPr lang="en-US" sz="1050" dirty="0">
                <a:latin typeface="Arial" pitchFamily="34" charset="0"/>
                <a:cs typeface="Arial" pitchFamily="34" charset="0"/>
              </a:rPr>
              <a:t>A knowledge of the [HCO</a:t>
            </a:r>
            <a:r>
              <a:rPr lang="en-US" sz="1050" baseline="-25000" dirty="0">
                <a:latin typeface="Arial" pitchFamily="34" charset="0"/>
                <a:cs typeface="Arial" pitchFamily="34" charset="0"/>
              </a:rPr>
              <a:t>3</a:t>
            </a:r>
            <a:r>
              <a:rPr lang="en-US" sz="1050" baseline="30000" dirty="0">
                <a:latin typeface="Arial" pitchFamily="34" charset="0"/>
                <a:cs typeface="Arial" pitchFamily="34" charset="0"/>
              </a:rPr>
              <a:t>-</a:t>
            </a:r>
            <a:r>
              <a:rPr lang="en-US" sz="1050" dirty="0">
                <a:latin typeface="Arial" pitchFamily="34" charset="0"/>
                <a:cs typeface="Arial" pitchFamily="34" charset="0"/>
              </a:rPr>
              <a:t>] is currently required for the complete interpretation of the acid base status of the blood.  The problem is that [HCO</a:t>
            </a:r>
            <a:r>
              <a:rPr lang="en-US" sz="1050" baseline="-25000" dirty="0">
                <a:latin typeface="Arial" pitchFamily="34" charset="0"/>
                <a:cs typeface="Arial" pitchFamily="34" charset="0"/>
              </a:rPr>
              <a:t>3</a:t>
            </a:r>
            <a:r>
              <a:rPr lang="en-US" sz="1050" baseline="30000" dirty="0">
                <a:latin typeface="Arial" pitchFamily="34" charset="0"/>
                <a:cs typeface="Arial" pitchFamily="34" charset="0"/>
              </a:rPr>
              <a:t>-</a:t>
            </a:r>
            <a:r>
              <a:rPr lang="en-US" sz="1050" dirty="0">
                <a:latin typeface="Arial" pitchFamily="34" charset="0"/>
                <a:cs typeface="Arial" pitchFamily="34" charset="0"/>
              </a:rPr>
              <a:t>] in the blood is determined by several different factors which makes it difficult for the student to understand.  The base excess was designed (see later) to aid interpretation.</a:t>
            </a:r>
            <a:r>
              <a:rPr lang="en-GB" sz="1050" dirty="0">
                <a:latin typeface="Arial" pitchFamily="34" charset="0"/>
                <a:cs typeface="Arial" pitchFamily="34" charset="0"/>
              </a:rPr>
              <a:t/>
            </a:r>
            <a:br>
              <a:rPr lang="en-GB" sz="1050" dirty="0">
                <a:latin typeface="Arial" pitchFamily="34" charset="0"/>
                <a:cs typeface="Arial" pitchFamily="34" charset="0"/>
              </a:rPr>
            </a:br>
            <a:r>
              <a:rPr lang="en-US" sz="1050" dirty="0">
                <a:latin typeface="Arial" pitchFamily="34" charset="0"/>
                <a:cs typeface="Arial" pitchFamily="34" charset="0"/>
              </a:rPr>
              <a:t> </a:t>
            </a:r>
            <a:r>
              <a:rPr lang="en-GB" sz="1050" dirty="0">
                <a:latin typeface="Arial" pitchFamily="34" charset="0"/>
                <a:cs typeface="Arial" pitchFamily="34" charset="0"/>
              </a:rPr>
              <a:t/>
            </a:r>
            <a:br>
              <a:rPr lang="en-GB" sz="1050" dirty="0">
                <a:latin typeface="Arial" pitchFamily="34" charset="0"/>
                <a:cs typeface="Arial" pitchFamily="34" charset="0"/>
              </a:rPr>
            </a:br>
            <a:r>
              <a:rPr lang="en-US" sz="1050" dirty="0">
                <a:latin typeface="Arial" pitchFamily="34" charset="0"/>
                <a:cs typeface="Arial" pitchFamily="34" charset="0"/>
              </a:rPr>
              <a:t>The factors which affect the [HCO</a:t>
            </a:r>
            <a:r>
              <a:rPr lang="en-US" sz="1050" baseline="-25000" dirty="0">
                <a:latin typeface="Arial" pitchFamily="34" charset="0"/>
                <a:cs typeface="Arial" pitchFamily="34" charset="0"/>
              </a:rPr>
              <a:t>3</a:t>
            </a:r>
            <a:r>
              <a:rPr lang="en-US" sz="1050" baseline="30000" dirty="0">
                <a:latin typeface="Arial" pitchFamily="34" charset="0"/>
                <a:cs typeface="Arial" pitchFamily="34" charset="0"/>
              </a:rPr>
              <a:t>-</a:t>
            </a:r>
            <a:r>
              <a:rPr lang="en-US" sz="1050" dirty="0">
                <a:latin typeface="Arial" pitchFamily="34" charset="0"/>
                <a:cs typeface="Arial" pitchFamily="34" charset="0"/>
              </a:rPr>
              <a:t>] within the blood are:</a:t>
            </a:r>
            <a:r>
              <a:rPr lang="en-GB" sz="1050" dirty="0">
                <a:latin typeface="Arial" pitchFamily="34" charset="0"/>
                <a:cs typeface="Arial" pitchFamily="34" charset="0"/>
              </a:rPr>
              <a:t/>
            </a:r>
            <a:br>
              <a:rPr lang="en-GB" sz="1050" dirty="0">
                <a:latin typeface="Arial" pitchFamily="34" charset="0"/>
                <a:cs typeface="Arial" pitchFamily="34" charset="0"/>
              </a:rPr>
            </a:br>
            <a:r>
              <a:rPr lang="en-US" sz="1050" dirty="0">
                <a:latin typeface="Arial" pitchFamily="34" charset="0"/>
                <a:cs typeface="Arial" pitchFamily="34" charset="0"/>
              </a:rPr>
              <a:t> </a:t>
            </a:r>
            <a:r>
              <a:rPr lang="en-GB" sz="1050" dirty="0">
                <a:latin typeface="Arial" pitchFamily="34" charset="0"/>
                <a:cs typeface="Arial" pitchFamily="34" charset="0"/>
              </a:rPr>
              <a:t/>
            </a:r>
            <a:br>
              <a:rPr lang="en-GB" sz="1050" dirty="0">
                <a:latin typeface="Arial" pitchFamily="34" charset="0"/>
                <a:cs typeface="Arial" pitchFamily="34" charset="0"/>
              </a:rPr>
            </a:br>
            <a:r>
              <a:rPr lang="en-US" sz="1050" b="1" dirty="0">
                <a:latin typeface="Arial" pitchFamily="34" charset="0"/>
                <a:cs typeface="Arial" pitchFamily="34" charset="0"/>
              </a:rPr>
              <a:t>(</a:t>
            </a:r>
            <a:r>
              <a:rPr lang="en-US" sz="1050" b="1" dirty="0" smtClean="0">
                <a:latin typeface="Arial" pitchFamily="34" charset="0"/>
                <a:cs typeface="Arial" pitchFamily="34" charset="0"/>
              </a:rPr>
              <a:t>a)</a:t>
            </a:r>
            <a:r>
              <a:rPr lang="en-US" sz="1050" dirty="0">
                <a:latin typeface="Arial" pitchFamily="34" charset="0"/>
                <a:cs typeface="Arial" pitchFamily="34" charset="0"/>
              </a:rPr>
              <a:t> </a:t>
            </a:r>
            <a:r>
              <a:rPr lang="en-US" sz="1050" dirty="0" smtClean="0">
                <a:latin typeface="Arial" pitchFamily="34" charset="0"/>
                <a:cs typeface="Arial" pitchFamily="34" charset="0"/>
              </a:rPr>
              <a:t>     </a:t>
            </a:r>
            <a:r>
              <a:rPr lang="en-US" sz="1050" u="sng" dirty="0" smtClean="0">
                <a:latin typeface="Arial" pitchFamily="34" charset="0"/>
                <a:cs typeface="Arial" pitchFamily="34" charset="0"/>
              </a:rPr>
              <a:t>Gaseous</a:t>
            </a:r>
            <a:r>
              <a:rPr lang="en-US" sz="1050" dirty="0" smtClean="0">
                <a:latin typeface="Arial" pitchFamily="34" charset="0"/>
                <a:cs typeface="Arial" pitchFamily="34" charset="0"/>
              </a:rPr>
              <a:t> </a:t>
            </a:r>
            <a:r>
              <a:rPr lang="en-US" sz="1050" dirty="0">
                <a:latin typeface="Arial" pitchFamily="34" charset="0"/>
                <a:cs typeface="Arial" pitchFamily="34" charset="0"/>
              </a:rPr>
              <a:t>(due to carbon dioxide)</a:t>
            </a:r>
            <a:r>
              <a:rPr lang="en-GB" sz="1050" dirty="0">
                <a:latin typeface="Arial" pitchFamily="34" charset="0"/>
                <a:cs typeface="Arial" pitchFamily="34" charset="0"/>
              </a:rPr>
              <a:t/>
            </a:r>
            <a:br>
              <a:rPr lang="en-GB" sz="1050" dirty="0">
                <a:latin typeface="Arial" pitchFamily="34" charset="0"/>
                <a:cs typeface="Arial" pitchFamily="34" charset="0"/>
              </a:rPr>
            </a:br>
            <a:r>
              <a:rPr lang="en-US" sz="1050" dirty="0" smtClean="0">
                <a:latin typeface="Arial" pitchFamily="34" charset="0"/>
                <a:cs typeface="Arial" pitchFamily="34" charset="0"/>
              </a:rPr>
              <a:t>           [</a:t>
            </a:r>
            <a:r>
              <a:rPr lang="en-US" sz="1050" dirty="0">
                <a:latin typeface="Arial" pitchFamily="34" charset="0"/>
                <a:cs typeface="Arial" pitchFamily="34" charset="0"/>
              </a:rPr>
              <a:t>HCO</a:t>
            </a:r>
            <a:r>
              <a:rPr lang="en-US" sz="1050" baseline="-25000" dirty="0">
                <a:latin typeface="Arial" pitchFamily="34" charset="0"/>
                <a:cs typeface="Arial" pitchFamily="34" charset="0"/>
              </a:rPr>
              <a:t>3</a:t>
            </a:r>
            <a:r>
              <a:rPr lang="en-US" sz="1050" baseline="30000" dirty="0">
                <a:latin typeface="Arial" pitchFamily="34" charset="0"/>
                <a:cs typeface="Arial" pitchFamily="34" charset="0"/>
              </a:rPr>
              <a:t>-</a:t>
            </a:r>
            <a:r>
              <a:rPr lang="en-US" sz="1050" dirty="0">
                <a:latin typeface="Arial" pitchFamily="34" charset="0"/>
                <a:cs typeface="Arial" pitchFamily="34" charset="0"/>
              </a:rPr>
              <a:t>] rises and falls directly with the Pco</a:t>
            </a:r>
            <a:r>
              <a:rPr lang="en-US" sz="1050" baseline="-25000" dirty="0">
                <a:latin typeface="Arial" pitchFamily="34" charset="0"/>
                <a:cs typeface="Arial" pitchFamily="34" charset="0"/>
              </a:rPr>
              <a:t>2</a:t>
            </a:r>
            <a:r>
              <a:rPr lang="en-GB" sz="1050" dirty="0">
                <a:latin typeface="Arial" pitchFamily="34" charset="0"/>
                <a:cs typeface="Arial" pitchFamily="34" charset="0"/>
              </a:rPr>
              <a:t/>
            </a:r>
            <a:br>
              <a:rPr lang="en-GB" sz="1050" dirty="0">
                <a:latin typeface="Arial" pitchFamily="34" charset="0"/>
                <a:cs typeface="Arial" pitchFamily="34" charset="0"/>
              </a:rPr>
            </a:br>
            <a:r>
              <a:rPr lang="en-US" sz="1050" b="1" dirty="0">
                <a:latin typeface="Arial" pitchFamily="34" charset="0"/>
                <a:cs typeface="Arial" pitchFamily="34" charset="0"/>
              </a:rPr>
              <a:t>(see Fig 2)</a:t>
            </a:r>
            <a:r>
              <a:rPr lang="en-GB" sz="1050" dirty="0">
                <a:latin typeface="Arial" pitchFamily="34" charset="0"/>
                <a:cs typeface="Arial" pitchFamily="34" charset="0"/>
              </a:rPr>
              <a:t/>
            </a:r>
            <a:br>
              <a:rPr lang="en-GB" sz="1050" dirty="0">
                <a:latin typeface="Arial" pitchFamily="34" charset="0"/>
                <a:cs typeface="Arial" pitchFamily="34" charset="0"/>
              </a:rPr>
            </a:br>
            <a:r>
              <a:rPr lang="en-US" sz="1050" dirty="0">
                <a:latin typeface="Arial" pitchFamily="34" charset="0"/>
                <a:cs typeface="Arial" pitchFamily="34" charset="0"/>
              </a:rPr>
              <a:t> </a:t>
            </a:r>
            <a:r>
              <a:rPr lang="en-GB" sz="1050" dirty="0">
                <a:latin typeface="Arial" pitchFamily="34" charset="0"/>
                <a:cs typeface="Arial" pitchFamily="34" charset="0"/>
              </a:rPr>
              <a:t/>
            </a:r>
            <a:br>
              <a:rPr lang="en-GB" sz="1050" dirty="0">
                <a:latin typeface="Arial" pitchFamily="34" charset="0"/>
                <a:cs typeface="Arial" pitchFamily="34" charset="0"/>
              </a:rPr>
            </a:br>
            <a:r>
              <a:rPr lang="en-US" sz="1050" b="1" dirty="0">
                <a:latin typeface="Arial" pitchFamily="34" charset="0"/>
                <a:cs typeface="Arial" pitchFamily="34" charset="0"/>
              </a:rPr>
              <a:t>(</a:t>
            </a:r>
            <a:r>
              <a:rPr lang="en-US" sz="1050" b="1" dirty="0" smtClean="0">
                <a:latin typeface="Arial" pitchFamily="34" charset="0"/>
                <a:cs typeface="Arial" pitchFamily="34" charset="0"/>
              </a:rPr>
              <a:t>b)</a:t>
            </a:r>
            <a:r>
              <a:rPr lang="en-US" sz="1050" dirty="0">
                <a:latin typeface="Arial" pitchFamily="34" charset="0"/>
                <a:cs typeface="Arial" pitchFamily="34" charset="0"/>
              </a:rPr>
              <a:t> </a:t>
            </a:r>
            <a:r>
              <a:rPr lang="en-US" sz="1050" dirty="0" smtClean="0">
                <a:latin typeface="Arial" pitchFamily="34" charset="0"/>
                <a:cs typeface="Arial" pitchFamily="34" charset="0"/>
              </a:rPr>
              <a:t>    </a:t>
            </a:r>
            <a:r>
              <a:rPr lang="en-US" sz="1050" u="sng" dirty="0" smtClean="0">
                <a:latin typeface="Arial" pitchFamily="34" charset="0"/>
                <a:cs typeface="Arial" pitchFamily="34" charset="0"/>
              </a:rPr>
              <a:t>Metabolic</a:t>
            </a:r>
            <a:r>
              <a:rPr lang="en-US" sz="1050" dirty="0" smtClean="0">
                <a:latin typeface="Arial" pitchFamily="34" charset="0"/>
                <a:cs typeface="Arial" pitchFamily="34" charset="0"/>
              </a:rPr>
              <a:t> </a:t>
            </a:r>
            <a:r>
              <a:rPr lang="en-US" sz="1050" dirty="0">
                <a:latin typeface="Arial" pitchFamily="34" charset="0"/>
                <a:cs typeface="Arial" pitchFamily="34" charset="0"/>
              </a:rPr>
              <a:t>(non gaseous)</a:t>
            </a:r>
            <a:r>
              <a:rPr lang="en-GB" sz="1050" dirty="0">
                <a:latin typeface="Arial" pitchFamily="34" charset="0"/>
                <a:cs typeface="Arial" pitchFamily="34" charset="0"/>
              </a:rPr>
              <a:t/>
            </a:r>
            <a:br>
              <a:rPr lang="en-GB" sz="1050" dirty="0">
                <a:latin typeface="Arial" pitchFamily="34" charset="0"/>
                <a:cs typeface="Arial" pitchFamily="34" charset="0"/>
              </a:rPr>
            </a:br>
            <a:r>
              <a:rPr lang="en-US" sz="1050" dirty="0" smtClean="0">
                <a:latin typeface="Arial" pitchFamily="34" charset="0"/>
                <a:cs typeface="Arial" pitchFamily="34" charset="0"/>
              </a:rPr>
              <a:t>         [</a:t>
            </a:r>
            <a:r>
              <a:rPr lang="en-US" sz="1050" dirty="0">
                <a:latin typeface="Arial" pitchFamily="34" charset="0"/>
                <a:cs typeface="Arial" pitchFamily="34" charset="0"/>
              </a:rPr>
              <a:t>HCO</a:t>
            </a:r>
            <a:r>
              <a:rPr lang="en-US" sz="1050" baseline="-25000" dirty="0">
                <a:latin typeface="Arial" pitchFamily="34" charset="0"/>
                <a:cs typeface="Arial" pitchFamily="34" charset="0"/>
              </a:rPr>
              <a:t>3</a:t>
            </a:r>
            <a:r>
              <a:rPr lang="en-US" sz="1050" baseline="30000" dirty="0">
                <a:latin typeface="Arial" pitchFamily="34" charset="0"/>
                <a:cs typeface="Arial" pitchFamily="34" charset="0"/>
              </a:rPr>
              <a:t>-</a:t>
            </a:r>
            <a:r>
              <a:rPr lang="en-US" sz="1050" dirty="0">
                <a:latin typeface="Arial" pitchFamily="34" charset="0"/>
                <a:cs typeface="Arial" pitchFamily="34" charset="0"/>
              </a:rPr>
              <a:t>] falls when metabolic acids are 'buffered' in the blood.</a:t>
            </a:r>
            <a:r>
              <a:rPr lang="en-GB" sz="1050" dirty="0">
                <a:latin typeface="Arial" pitchFamily="34" charset="0"/>
                <a:cs typeface="Arial" pitchFamily="34" charset="0"/>
              </a:rPr>
              <a:t/>
            </a:r>
            <a:br>
              <a:rPr lang="en-GB" sz="1050" dirty="0">
                <a:latin typeface="Arial" pitchFamily="34" charset="0"/>
                <a:cs typeface="Arial" pitchFamily="34" charset="0"/>
              </a:rPr>
            </a:br>
            <a:r>
              <a:rPr lang="en-US" sz="1050" dirty="0" smtClean="0">
                <a:latin typeface="Arial" pitchFamily="34" charset="0"/>
                <a:cs typeface="Arial" pitchFamily="34" charset="0"/>
              </a:rPr>
              <a:t>         e.g</a:t>
            </a:r>
            <a:r>
              <a:rPr lang="en-US" sz="1050" dirty="0">
                <a:latin typeface="Arial" pitchFamily="34" charset="0"/>
                <a:cs typeface="Arial" pitchFamily="34" charset="0"/>
              </a:rPr>
              <a:t>.  </a:t>
            </a:r>
            <a:r>
              <a:rPr lang="en-US" sz="1050" dirty="0" err="1">
                <a:latin typeface="Arial" pitchFamily="34" charset="0"/>
                <a:cs typeface="Arial" pitchFamily="34" charset="0"/>
              </a:rPr>
              <a:t>HLa</a:t>
            </a:r>
            <a:r>
              <a:rPr lang="en-US" sz="1050" dirty="0">
                <a:latin typeface="Arial" pitchFamily="34" charset="0"/>
                <a:cs typeface="Arial" pitchFamily="34" charset="0"/>
              </a:rPr>
              <a:t> (Lactic acid) + NaHCO</a:t>
            </a:r>
            <a:r>
              <a:rPr lang="en-US" sz="1050" baseline="-25000" dirty="0">
                <a:latin typeface="Arial" pitchFamily="34" charset="0"/>
                <a:cs typeface="Arial" pitchFamily="34" charset="0"/>
              </a:rPr>
              <a:t>3</a:t>
            </a:r>
            <a:r>
              <a:rPr lang="en-US" sz="1050" dirty="0">
                <a:latin typeface="Arial" pitchFamily="34" charset="0"/>
                <a:cs typeface="Arial" pitchFamily="34" charset="0"/>
              </a:rPr>
              <a:t>   </a:t>
            </a:r>
            <a:r>
              <a:rPr lang="en-US" sz="1050" dirty="0" smtClean="0">
                <a:latin typeface="Arial" pitchFamily="34" charset="0"/>
                <a:cs typeface="Arial" pitchFamily="34" charset="0"/>
              </a:rPr>
              <a:t>         </a:t>
            </a:r>
            <a:r>
              <a:rPr lang="en-US" sz="1050" dirty="0" err="1" smtClean="0">
                <a:latin typeface="Arial" pitchFamily="34" charset="0"/>
                <a:cs typeface="Arial" pitchFamily="34" charset="0"/>
              </a:rPr>
              <a:t>NaLa</a:t>
            </a:r>
            <a:r>
              <a:rPr lang="en-US" sz="1050" dirty="0" smtClean="0">
                <a:latin typeface="Arial" pitchFamily="34" charset="0"/>
                <a:cs typeface="Arial" pitchFamily="34" charset="0"/>
              </a:rPr>
              <a:t> </a:t>
            </a:r>
            <a:r>
              <a:rPr lang="en-US" sz="1050" dirty="0">
                <a:latin typeface="Arial" pitchFamily="34" charset="0"/>
                <a:cs typeface="Arial" pitchFamily="34" charset="0"/>
              </a:rPr>
              <a:t>(lactate) + H</a:t>
            </a:r>
            <a:r>
              <a:rPr lang="en-US" sz="1050" baseline="-25000" dirty="0">
                <a:latin typeface="Arial" pitchFamily="34" charset="0"/>
                <a:cs typeface="Arial" pitchFamily="34" charset="0"/>
              </a:rPr>
              <a:t>2</a:t>
            </a:r>
            <a:r>
              <a:rPr lang="en-US" sz="1050" dirty="0">
                <a:latin typeface="Arial" pitchFamily="34" charset="0"/>
                <a:cs typeface="Arial" pitchFamily="34" charset="0"/>
              </a:rPr>
              <a:t>CO</a:t>
            </a:r>
            <a:r>
              <a:rPr lang="en-US" sz="1050" baseline="-25000" dirty="0">
                <a:latin typeface="Arial" pitchFamily="34" charset="0"/>
                <a:cs typeface="Arial" pitchFamily="34" charset="0"/>
              </a:rPr>
              <a:t>3</a:t>
            </a:r>
            <a:r>
              <a:rPr lang="en-GB" sz="1050" dirty="0">
                <a:latin typeface="Arial" pitchFamily="34" charset="0"/>
                <a:cs typeface="Arial" pitchFamily="34" charset="0"/>
              </a:rPr>
              <a:t/>
            </a:r>
            <a:br>
              <a:rPr lang="en-GB" sz="1050" dirty="0">
                <a:latin typeface="Arial" pitchFamily="34" charset="0"/>
                <a:cs typeface="Arial" pitchFamily="34" charset="0"/>
              </a:rPr>
            </a:br>
            <a:r>
              <a:rPr lang="en-US" sz="1050" b="1" dirty="0">
                <a:latin typeface="Arial" pitchFamily="34" charset="0"/>
                <a:cs typeface="Arial" pitchFamily="34" charset="0"/>
              </a:rPr>
              <a:t>(see Fig. 3)</a:t>
            </a:r>
            <a:r>
              <a:rPr lang="en-GB" sz="1050" i="1" dirty="0">
                <a:latin typeface="Arial" pitchFamily="34" charset="0"/>
                <a:cs typeface="Arial" pitchFamily="34" charset="0"/>
              </a:rPr>
              <a:t/>
            </a:r>
            <a:br>
              <a:rPr lang="en-GB" sz="1050" i="1" dirty="0">
                <a:latin typeface="Arial" pitchFamily="34" charset="0"/>
                <a:cs typeface="Arial" pitchFamily="34" charset="0"/>
              </a:rPr>
            </a:br>
            <a:r>
              <a:rPr lang="en-US" sz="1050" dirty="0">
                <a:latin typeface="Arial" pitchFamily="34" charset="0"/>
                <a:cs typeface="Arial" pitchFamily="34" charset="0"/>
              </a:rPr>
              <a:t>	 </a:t>
            </a:r>
            <a:r>
              <a:rPr lang="en-GB" sz="1050" dirty="0">
                <a:latin typeface="Arial" pitchFamily="34" charset="0"/>
                <a:cs typeface="Arial" pitchFamily="34" charset="0"/>
              </a:rPr>
              <a:t/>
            </a:r>
            <a:br>
              <a:rPr lang="en-GB" sz="1050" dirty="0">
                <a:latin typeface="Arial" pitchFamily="34" charset="0"/>
                <a:cs typeface="Arial" pitchFamily="34" charset="0"/>
              </a:rPr>
            </a:br>
            <a:r>
              <a:rPr lang="en-GB" sz="1050" dirty="0" smtClean="0">
                <a:latin typeface="Arial" pitchFamily="34" charset="0"/>
                <a:cs typeface="Arial" pitchFamily="34" charset="0"/>
              </a:rPr>
              <a:t>          </a:t>
            </a:r>
            <a:r>
              <a:rPr lang="en-US" sz="1050" dirty="0" smtClean="0">
                <a:latin typeface="Arial" pitchFamily="34" charset="0"/>
                <a:cs typeface="Arial" pitchFamily="34" charset="0"/>
              </a:rPr>
              <a:t>the </a:t>
            </a:r>
            <a:r>
              <a:rPr lang="en-US" sz="1050" dirty="0">
                <a:latin typeface="Arial" pitchFamily="34" charset="0"/>
                <a:cs typeface="Arial" pitchFamily="34" charset="0"/>
              </a:rPr>
              <a:t>HCO</a:t>
            </a:r>
            <a:r>
              <a:rPr lang="en-US" sz="1050" baseline="-25000" dirty="0">
                <a:latin typeface="Arial" pitchFamily="34" charset="0"/>
                <a:cs typeface="Arial" pitchFamily="34" charset="0"/>
              </a:rPr>
              <a:t>3</a:t>
            </a:r>
            <a:r>
              <a:rPr lang="en-US" sz="1050" baseline="30000" dirty="0">
                <a:latin typeface="Arial" pitchFamily="34" charset="0"/>
                <a:cs typeface="Arial" pitchFamily="34" charset="0"/>
              </a:rPr>
              <a:t>-</a:t>
            </a:r>
            <a:r>
              <a:rPr lang="en-US" sz="1050" dirty="0">
                <a:latin typeface="Arial" pitchFamily="34" charset="0"/>
                <a:cs typeface="Arial" pitchFamily="34" charset="0"/>
              </a:rPr>
              <a:t> lost in this buffering is normally “regenerated” in the kidney in conjunction with the excretion of H</a:t>
            </a:r>
            <a:r>
              <a:rPr lang="en-US" sz="1050" baseline="30000" dirty="0">
                <a:latin typeface="Arial" pitchFamily="34" charset="0"/>
                <a:cs typeface="Arial" pitchFamily="34" charset="0"/>
              </a:rPr>
              <a:t>+</a:t>
            </a:r>
            <a:r>
              <a:rPr lang="en-US" sz="1050" dirty="0">
                <a:latin typeface="Arial" pitchFamily="34" charset="0"/>
                <a:cs typeface="Arial" pitchFamily="34" charset="0"/>
              </a:rPr>
              <a:t> ions. </a:t>
            </a:r>
            <a:r>
              <a:rPr lang="en-GB" sz="1050" dirty="0">
                <a:latin typeface="Arial" pitchFamily="34" charset="0"/>
                <a:cs typeface="Arial" pitchFamily="34" charset="0"/>
              </a:rPr>
              <a:t/>
            </a:r>
            <a:br>
              <a:rPr lang="en-GB" sz="1050" dirty="0">
                <a:latin typeface="Arial" pitchFamily="34" charset="0"/>
                <a:cs typeface="Arial" pitchFamily="34" charset="0"/>
              </a:rPr>
            </a:br>
            <a:r>
              <a:rPr lang="en-US" sz="1050" dirty="0">
                <a:latin typeface="Arial" pitchFamily="34" charset="0"/>
                <a:cs typeface="Arial" pitchFamily="34" charset="0"/>
              </a:rPr>
              <a:t> </a:t>
            </a:r>
            <a:r>
              <a:rPr lang="en-GB" sz="1050" dirty="0">
                <a:latin typeface="Arial" pitchFamily="34" charset="0"/>
                <a:cs typeface="Arial" pitchFamily="34" charset="0"/>
              </a:rPr>
              <a:t/>
            </a:r>
            <a:br>
              <a:rPr lang="en-GB" sz="1050" dirty="0">
                <a:latin typeface="Arial" pitchFamily="34" charset="0"/>
                <a:cs typeface="Arial" pitchFamily="34" charset="0"/>
              </a:rPr>
            </a:br>
            <a:r>
              <a:rPr lang="en-US" sz="1050" dirty="0" smtClean="0">
                <a:latin typeface="Arial" pitchFamily="34" charset="0"/>
                <a:cs typeface="Arial" pitchFamily="34" charset="0"/>
              </a:rPr>
              <a:t>         [</a:t>
            </a:r>
            <a:r>
              <a:rPr lang="en-US" sz="1050" dirty="0">
                <a:latin typeface="Arial" pitchFamily="34" charset="0"/>
                <a:cs typeface="Arial" pitchFamily="34" charset="0"/>
              </a:rPr>
              <a:t>HCO</a:t>
            </a:r>
            <a:r>
              <a:rPr lang="en-US" sz="1050" baseline="-25000" dirty="0">
                <a:latin typeface="Arial" pitchFamily="34" charset="0"/>
                <a:cs typeface="Arial" pitchFamily="34" charset="0"/>
              </a:rPr>
              <a:t>3</a:t>
            </a:r>
            <a:r>
              <a:rPr lang="en-US" sz="1050" baseline="30000" dirty="0">
                <a:latin typeface="Arial" pitchFamily="34" charset="0"/>
                <a:cs typeface="Arial" pitchFamily="34" charset="0"/>
              </a:rPr>
              <a:t>-</a:t>
            </a:r>
            <a:r>
              <a:rPr lang="en-US" sz="1050" dirty="0">
                <a:latin typeface="Arial" pitchFamily="34" charset="0"/>
                <a:cs typeface="Arial" pitchFamily="34" charset="0"/>
              </a:rPr>
              <a:t>] rises if sodium bicarbonate is administered orally or intravenously.</a:t>
            </a:r>
            <a:r>
              <a:rPr lang="en-GB" sz="1050" dirty="0">
                <a:latin typeface="Arial" pitchFamily="34" charset="0"/>
                <a:cs typeface="Arial" pitchFamily="34" charset="0"/>
              </a:rPr>
              <a:t/>
            </a:r>
            <a:br>
              <a:rPr lang="en-GB" sz="1050" dirty="0">
                <a:latin typeface="Arial" pitchFamily="34" charset="0"/>
                <a:cs typeface="Arial" pitchFamily="34" charset="0"/>
              </a:rPr>
            </a:br>
            <a:r>
              <a:rPr lang="en-US" sz="1050" dirty="0">
                <a:latin typeface="Arial" pitchFamily="34" charset="0"/>
                <a:cs typeface="Arial" pitchFamily="34" charset="0"/>
              </a:rPr>
              <a:t> </a:t>
            </a:r>
            <a:r>
              <a:rPr lang="en-GB" sz="1050" dirty="0">
                <a:latin typeface="Arial" pitchFamily="34" charset="0"/>
                <a:cs typeface="Arial" pitchFamily="34" charset="0"/>
              </a:rPr>
              <a:t/>
            </a:r>
            <a:br>
              <a:rPr lang="en-GB" sz="1050" dirty="0">
                <a:latin typeface="Arial" pitchFamily="34" charset="0"/>
                <a:cs typeface="Arial" pitchFamily="34" charset="0"/>
              </a:rPr>
            </a:br>
            <a:r>
              <a:rPr lang="en-US" sz="1050" b="1" dirty="0">
                <a:latin typeface="Arial" pitchFamily="34" charset="0"/>
                <a:cs typeface="Arial" pitchFamily="34" charset="0"/>
              </a:rPr>
              <a:t>(</a:t>
            </a:r>
            <a:r>
              <a:rPr lang="en-US" sz="1050" b="1" dirty="0" smtClean="0">
                <a:latin typeface="Arial" pitchFamily="34" charset="0"/>
                <a:cs typeface="Arial" pitchFamily="34" charset="0"/>
              </a:rPr>
              <a:t>c)</a:t>
            </a:r>
            <a:r>
              <a:rPr lang="en-US" sz="1050" dirty="0">
                <a:latin typeface="Arial" pitchFamily="34" charset="0"/>
                <a:cs typeface="Arial" pitchFamily="34" charset="0"/>
              </a:rPr>
              <a:t> </a:t>
            </a:r>
            <a:r>
              <a:rPr lang="en-US" sz="1050" dirty="0" smtClean="0">
                <a:latin typeface="Arial" pitchFamily="34" charset="0"/>
                <a:cs typeface="Arial" pitchFamily="34" charset="0"/>
              </a:rPr>
              <a:t>   </a:t>
            </a:r>
            <a:r>
              <a:rPr lang="en-US" sz="1050" u="sng" dirty="0" smtClean="0">
                <a:latin typeface="Arial" pitchFamily="34" charset="0"/>
                <a:cs typeface="Arial" pitchFamily="34" charset="0"/>
              </a:rPr>
              <a:t>Renal</a:t>
            </a:r>
            <a:r>
              <a:rPr lang="en-GB" sz="1050" dirty="0">
                <a:latin typeface="Arial" pitchFamily="34" charset="0"/>
                <a:cs typeface="Arial" pitchFamily="34" charset="0"/>
              </a:rPr>
              <a:t/>
            </a:r>
            <a:br>
              <a:rPr lang="en-GB" sz="1050" dirty="0">
                <a:latin typeface="Arial" pitchFamily="34" charset="0"/>
                <a:cs typeface="Arial" pitchFamily="34" charset="0"/>
              </a:rPr>
            </a:br>
            <a:r>
              <a:rPr lang="en-GB" sz="1050" dirty="0" smtClean="0">
                <a:latin typeface="Arial" pitchFamily="34" charset="0"/>
                <a:cs typeface="Arial" pitchFamily="34" charset="0"/>
              </a:rPr>
              <a:t>         </a:t>
            </a:r>
            <a:r>
              <a:rPr lang="en-US" sz="1050" dirty="0" smtClean="0">
                <a:latin typeface="Arial" pitchFamily="34" charset="0"/>
                <a:cs typeface="Arial" pitchFamily="34" charset="0"/>
              </a:rPr>
              <a:t>[</a:t>
            </a:r>
            <a:r>
              <a:rPr lang="en-US" sz="1050" dirty="0">
                <a:latin typeface="Arial" pitchFamily="34" charset="0"/>
                <a:cs typeface="Arial" pitchFamily="34" charset="0"/>
              </a:rPr>
              <a:t>HCO</a:t>
            </a:r>
            <a:r>
              <a:rPr lang="en-US" sz="1050" baseline="-25000" dirty="0">
                <a:latin typeface="Arial" pitchFamily="34" charset="0"/>
                <a:cs typeface="Arial" pitchFamily="34" charset="0"/>
              </a:rPr>
              <a:t>3</a:t>
            </a:r>
            <a:r>
              <a:rPr lang="en-US" sz="1050" baseline="30000" dirty="0">
                <a:latin typeface="Arial" pitchFamily="34" charset="0"/>
                <a:cs typeface="Arial" pitchFamily="34" charset="0"/>
              </a:rPr>
              <a:t>-</a:t>
            </a:r>
            <a:r>
              <a:rPr lang="en-US" sz="1050" dirty="0">
                <a:latin typeface="Arial" pitchFamily="34" charset="0"/>
                <a:cs typeface="Arial" pitchFamily="34" charset="0"/>
              </a:rPr>
              <a:t>] rises when acid excretion by the kidney is increased and falls when there is a reduction in, or failure of excretion of acid by the kidney.</a:t>
            </a:r>
            <a:r>
              <a:rPr lang="en-GB" sz="1050" dirty="0">
                <a:latin typeface="Arial" pitchFamily="34" charset="0"/>
                <a:cs typeface="Arial" pitchFamily="34" charset="0"/>
              </a:rPr>
              <a:t/>
            </a:r>
            <a:br>
              <a:rPr lang="en-GB" sz="1050" dirty="0">
                <a:latin typeface="Arial" pitchFamily="34" charset="0"/>
                <a:cs typeface="Arial" pitchFamily="34" charset="0"/>
              </a:rPr>
            </a:br>
            <a:r>
              <a:rPr lang="en-US" sz="1050" b="1" dirty="0">
                <a:latin typeface="Arial" pitchFamily="34" charset="0"/>
                <a:cs typeface="Arial" pitchFamily="34" charset="0"/>
              </a:rPr>
              <a:t>(see Fig. 3)</a:t>
            </a:r>
            <a:r>
              <a:rPr lang="en-GB" sz="1050" i="1" dirty="0">
                <a:latin typeface="Arial" pitchFamily="34" charset="0"/>
                <a:cs typeface="Arial" pitchFamily="34" charset="0"/>
              </a:rPr>
              <a:t/>
            </a:r>
            <a:br>
              <a:rPr lang="en-GB" sz="1050" i="1" dirty="0">
                <a:latin typeface="Arial" pitchFamily="34" charset="0"/>
                <a:cs typeface="Arial" pitchFamily="34" charset="0"/>
              </a:rPr>
            </a:br>
            <a:r>
              <a:rPr lang="en-US" sz="1050" dirty="0">
                <a:latin typeface="Arial" pitchFamily="34" charset="0"/>
                <a:cs typeface="Arial" pitchFamily="34" charset="0"/>
              </a:rPr>
              <a:t> </a:t>
            </a:r>
            <a:r>
              <a:rPr lang="en-GB" sz="1050" dirty="0">
                <a:latin typeface="Arial" pitchFamily="34" charset="0"/>
                <a:cs typeface="Arial" pitchFamily="34" charset="0"/>
              </a:rPr>
              <a:t/>
            </a:r>
            <a:br>
              <a:rPr lang="en-GB" sz="1050" dirty="0">
                <a:latin typeface="Arial" pitchFamily="34" charset="0"/>
                <a:cs typeface="Arial" pitchFamily="34" charset="0"/>
              </a:rPr>
            </a:br>
            <a:r>
              <a:rPr lang="en-US" sz="1050" b="1" dirty="0">
                <a:latin typeface="Arial" pitchFamily="34" charset="0"/>
                <a:cs typeface="Arial" pitchFamily="34" charset="0"/>
              </a:rPr>
              <a:t>Base Excess</a:t>
            </a:r>
            <a:r>
              <a:rPr lang="en-GB" sz="1050" b="1" dirty="0">
                <a:latin typeface="Arial" pitchFamily="34" charset="0"/>
                <a:cs typeface="Arial" pitchFamily="34" charset="0"/>
              </a:rPr>
              <a:t/>
            </a:r>
            <a:br>
              <a:rPr lang="en-GB" sz="1050" b="1" dirty="0">
                <a:latin typeface="Arial" pitchFamily="34" charset="0"/>
                <a:cs typeface="Arial" pitchFamily="34" charset="0"/>
              </a:rPr>
            </a:br>
            <a:r>
              <a:rPr lang="en-US" sz="1050" dirty="0">
                <a:latin typeface="Arial" pitchFamily="34" charset="0"/>
                <a:cs typeface="Arial" pitchFamily="34" charset="0"/>
              </a:rPr>
              <a:t>The purpose of deriving a figure called base excess is to enable you to determine how much of a disturbance of the acid base status of the blood (i.e. change in [H</a:t>
            </a:r>
            <a:r>
              <a:rPr lang="en-US" sz="1050" baseline="30000" dirty="0">
                <a:latin typeface="Arial" pitchFamily="34" charset="0"/>
                <a:cs typeface="Arial" pitchFamily="34" charset="0"/>
              </a:rPr>
              <a:t>+</a:t>
            </a:r>
            <a:r>
              <a:rPr lang="en-US" sz="1050" dirty="0">
                <a:latin typeface="Arial" pitchFamily="34" charset="0"/>
                <a:cs typeface="Arial" pitchFamily="34" charset="0"/>
              </a:rPr>
              <a:t>] is due to (a) changes in the production or ingestion of metabolic acids and bases and (b) due to changes in the excretion of acid by the kidney. A computer in the blood gas </a:t>
            </a:r>
            <a:r>
              <a:rPr lang="en-US" sz="1050" dirty="0" err="1">
                <a:latin typeface="Arial" pitchFamily="34" charset="0"/>
                <a:cs typeface="Arial" pitchFamily="34" charset="0"/>
              </a:rPr>
              <a:t>analyser</a:t>
            </a:r>
            <a:r>
              <a:rPr lang="en-US" sz="1050" dirty="0">
                <a:latin typeface="Arial" pitchFamily="34" charset="0"/>
                <a:cs typeface="Arial" pitchFamily="34" charset="0"/>
              </a:rPr>
              <a:t> calculates a </a:t>
            </a:r>
            <a:r>
              <a:rPr lang="en-US" sz="1050" u="sng" dirty="0">
                <a:latin typeface="Arial" pitchFamily="34" charset="0"/>
                <a:cs typeface="Arial" pitchFamily="34" charset="0"/>
              </a:rPr>
              <a:t>theoretical</a:t>
            </a:r>
            <a:r>
              <a:rPr lang="en-US" sz="1050" dirty="0">
                <a:latin typeface="Arial" pitchFamily="34" charset="0"/>
                <a:cs typeface="Arial" pitchFamily="34" charset="0"/>
              </a:rPr>
              <a:t> [HCO</a:t>
            </a:r>
            <a:r>
              <a:rPr lang="en-US" sz="1050" baseline="-25000" dirty="0">
                <a:latin typeface="Arial" pitchFamily="34" charset="0"/>
                <a:cs typeface="Arial" pitchFamily="34" charset="0"/>
              </a:rPr>
              <a:t>3</a:t>
            </a:r>
            <a:r>
              <a:rPr lang="en-US" sz="1050" baseline="30000" dirty="0">
                <a:latin typeface="Arial" pitchFamily="34" charset="0"/>
                <a:cs typeface="Arial" pitchFamily="34" charset="0"/>
              </a:rPr>
              <a:t>-</a:t>
            </a:r>
            <a:r>
              <a:rPr lang="en-US" sz="1050" dirty="0">
                <a:latin typeface="Arial" pitchFamily="34" charset="0"/>
                <a:cs typeface="Arial" pitchFamily="34" charset="0"/>
              </a:rPr>
              <a:t>] based on the patient’s measured Pco</a:t>
            </a:r>
            <a:r>
              <a:rPr lang="en-US" sz="1050" baseline="-25000" dirty="0">
                <a:latin typeface="Arial" pitchFamily="34" charset="0"/>
                <a:cs typeface="Arial" pitchFamily="34" charset="0"/>
              </a:rPr>
              <a:t>2 </a:t>
            </a:r>
            <a:r>
              <a:rPr lang="en-US" sz="1050" dirty="0">
                <a:latin typeface="Arial" pitchFamily="34" charset="0"/>
                <a:cs typeface="Arial" pitchFamily="34" charset="0"/>
              </a:rPr>
              <a:t>assuming no metabolic or renal disturbance. The </a:t>
            </a:r>
            <a:r>
              <a:rPr lang="en-US" sz="1050" u="sng" dirty="0">
                <a:latin typeface="Arial" pitchFamily="34" charset="0"/>
                <a:cs typeface="Arial" pitchFamily="34" charset="0"/>
              </a:rPr>
              <a:t>actual</a:t>
            </a:r>
            <a:r>
              <a:rPr lang="en-US" sz="1050" dirty="0">
                <a:latin typeface="Arial" pitchFamily="34" charset="0"/>
                <a:cs typeface="Arial" pitchFamily="34" charset="0"/>
              </a:rPr>
              <a:t> [HCO</a:t>
            </a:r>
            <a:r>
              <a:rPr lang="en-US" sz="1050" baseline="-25000" dirty="0">
                <a:latin typeface="Arial" pitchFamily="34" charset="0"/>
                <a:cs typeface="Arial" pitchFamily="34" charset="0"/>
              </a:rPr>
              <a:t>3</a:t>
            </a:r>
            <a:r>
              <a:rPr lang="en-US" sz="1050" baseline="30000" dirty="0">
                <a:latin typeface="Arial" pitchFamily="34" charset="0"/>
                <a:cs typeface="Arial" pitchFamily="34" charset="0"/>
              </a:rPr>
              <a:t>-</a:t>
            </a:r>
            <a:r>
              <a:rPr lang="en-US" sz="1050" dirty="0">
                <a:latin typeface="Arial" pitchFamily="34" charset="0"/>
                <a:cs typeface="Arial" pitchFamily="34" charset="0"/>
              </a:rPr>
              <a:t>] is then calculated from the patient’s measured pH and Pco</a:t>
            </a:r>
            <a:r>
              <a:rPr lang="en-US" sz="1050" baseline="-25000" dirty="0">
                <a:latin typeface="Arial" pitchFamily="34" charset="0"/>
                <a:cs typeface="Arial" pitchFamily="34" charset="0"/>
              </a:rPr>
              <a:t>2</a:t>
            </a:r>
            <a:r>
              <a:rPr lang="en-US" sz="1050" dirty="0">
                <a:latin typeface="Arial" pitchFamily="34" charset="0"/>
                <a:cs typeface="Arial" pitchFamily="34" charset="0"/>
              </a:rPr>
              <a:t>. The difference between actual and theoretical [HCO</a:t>
            </a:r>
            <a:r>
              <a:rPr lang="en-US" sz="1050" baseline="-25000" dirty="0">
                <a:latin typeface="Arial" pitchFamily="34" charset="0"/>
                <a:cs typeface="Arial" pitchFamily="34" charset="0"/>
              </a:rPr>
              <a:t>3</a:t>
            </a:r>
            <a:r>
              <a:rPr lang="en-US" sz="1050" baseline="30000" dirty="0">
                <a:latin typeface="Arial" pitchFamily="34" charset="0"/>
                <a:cs typeface="Arial" pitchFamily="34" charset="0"/>
              </a:rPr>
              <a:t>-</a:t>
            </a:r>
            <a:r>
              <a:rPr lang="en-US" sz="1050" dirty="0">
                <a:latin typeface="Arial" pitchFamily="34" charset="0"/>
                <a:cs typeface="Arial" pitchFamily="34" charset="0"/>
              </a:rPr>
              <a:t>] is the base excess in </a:t>
            </a:r>
            <a:r>
              <a:rPr lang="en-US" sz="1050" dirty="0" err="1">
                <a:latin typeface="Arial" pitchFamily="34" charset="0"/>
                <a:cs typeface="Arial" pitchFamily="34" charset="0"/>
              </a:rPr>
              <a:t>mmol</a:t>
            </a:r>
            <a:r>
              <a:rPr lang="en-US" sz="1050" dirty="0">
                <a:latin typeface="Arial" pitchFamily="34" charset="0"/>
                <a:cs typeface="Arial" pitchFamily="34" charset="0"/>
              </a:rPr>
              <a:t>/l. Changes in [HCO</a:t>
            </a:r>
            <a:r>
              <a:rPr lang="en-US" sz="1050" baseline="-25000" dirty="0">
                <a:latin typeface="Arial" pitchFamily="34" charset="0"/>
                <a:cs typeface="Arial" pitchFamily="34" charset="0"/>
              </a:rPr>
              <a:t>3</a:t>
            </a:r>
            <a:r>
              <a:rPr lang="en-US" sz="1050" baseline="30000" dirty="0">
                <a:latin typeface="Arial" pitchFamily="34" charset="0"/>
                <a:cs typeface="Arial" pitchFamily="34" charset="0"/>
              </a:rPr>
              <a:t>-</a:t>
            </a:r>
            <a:r>
              <a:rPr lang="en-US" sz="1050" dirty="0">
                <a:latin typeface="Arial" pitchFamily="34" charset="0"/>
                <a:cs typeface="Arial" pitchFamily="34" charset="0"/>
              </a:rPr>
              <a:t>] due to alterations in Pco</a:t>
            </a:r>
            <a:r>
              <a:rPr lang="en-US" sz="1050" baseline="-25000" dirty="0">
                <a:latin typeface="Arial" pitchFamily="34" charset="0"/>
                <a:cs typeface="Arial" pitchFamily="34" charset="0"/>
              </a:rPr>
              <a:t>2</a:t>
            </a:r>
            <a:r>
              <a:rPr lang="en-US" sz="1050" dirty="0">
                <a:latin typeface="Arial" pitchFamily="34" charset="0"/>
                <a:cs typeface="Arial" pitchFamily="34" charset="0"/>
              </a:rPr>
              <a:t> are therefore eliminated and if a change is present it is solely due to a metabolic acid base disturbance or a change in the renal excretion of acid. The Pco</a:t>
            </a:r>
            <a:r>
              <a:rPr lang="en-US" sz="1050" baseline="-25000" dirty="0">
                <a:latin typeface="Arial" pitchFamily="34" charset="0"/>
                <a:cs typeface="Arial" pitchFamily="34" charset="0"/>
              </a:rPr>
              <a:t>2</a:t>
            </a:r>
            <a:r>
              <a:rPr lang="en-US" sz="1050" dirty="0">
                <a:latin typeface="Arial" pitchFamily="34" charset="0"/>
                <a:cs typeface="Arial" pitchFamily="34" charset="0"/>
              </a:rPr>
              <a:t> can be above or below normal but the base excess will be close to zero providing there is no metabolic acid base disturbance and no change in the renal excretion of acid.</a:t>
            </a:r>
            <a:r>
              <a:rPr lang="en-GB" sz="1050" dirty="0">
                <a:latin typeface="Arial" pitchFamily="34" charset="0"/>
                <a:cs typeface="Arial" pitchFamily="34" charset="0"/>
              </a:rPr>
              <a:t/>
            </a:r>
            <a:br>
              <a:rPr lang="en-GB" sz="1050" dirty="0">
                <a:latin typeface="Arial" pitchFamily="34" charset="0"/>
                <a:cs typeface="Arial" pitchFamily="34" charset="0"/>
              </a:rPr>
            </a:br>
            <a:r>
              <a:rPr lang="en-US" sz="1050" dirty="0">
                <a:latin typeface="Arial" pitchFamily="34" charset="0"/>
                <a:cs typeface="Arial" pitchFamily="34" charset="0"/>
              </a:rPr>
              <a:t> </a:t>
            </a:r>
            <a:r>
              <a:rPr lang="en-GB" sz="1050" dirty="0">
                <a:latin typeface="Arial" pitchFamily="34" charset="0"/>
                <a:cs typeface="Arial" pitchFamily="34" charset="0"/>
              </a:rPr>
              <a:t/>
            </a:r>
            <a:br>
              <a:rPr lang="en-GB" sz="1050" dirty="0">
                <a:latin typeface="Arial" pitchFamily="34" charset="0"/>
                <a:cs typeface="Arial" pitchFamily="34" charset="0"/>
              </a:rPr>
            </a:br>
            <a:r>
              <a:rPr lang="en-US" sz="1050" dirty="0">
                <a:latin typeface="Arial" pitchFamily="34" charset="0"/>
                <a:cs typeface="Arial" pitchFamily="34" charset="0"/>
              </a:rPr>
              <a:t>The normal range for base excess is +2 to -2.</a:t>
            </a:r>
            <a:r>
              <a:rPr lang="en-GB" sz="1050" dirty="0">
                <a:latin typeface="Arial" pitchFamily="34" charset="0"/>
                <a:cs typeface="Arial" pitchFamily="34" charset="0"/>
              </a:rPr>
              <a:t/>
            </a:r>
            <a:br>
              <a:rPr lang="en-GB" sz="1050" dirty="0">
                <a:latin typeface="Arial" pitchFamily="34" charset="0"/>
                <a:cs typeface="Arial" pitchFamily="34" charset="0"/>
              </a:rPr>
            </a:br>
            <a:r>
              <a:rPr lang="en-US" sz="1050" dirty="0">
                <a:latin typeface="Arial" pitchFamily="34" charset="0"/>
                <a:cs typeface="Arial" pitchFamily="34" charset="0"/>
              </a:rPr>
              <a:t> </a:t>
            </a:r>
            <a:r>
              <a:rPr lang="en-GB" sz="1050" dirty="0"/>
              <a:t/>
            </a:r>
            <a:br>
              <a:rPr lang="en-GB" sz="1050" dirty="0"/>
            </a:br>
            <a:r>
              <a:rPr lang="en-US" sz="1050" dirty="0"/>
              <a:t> </a:t>
            </a:r>
            <a:r>
              <a:rPr lang="en-GB" sz="1000" dirty="0"/>
              <a:t/>
            </a:r>
            <a:br>
              <a:rPr lang="en-GB" sz="1000" dirty="0"/>
            </a:br>
            <a:endParaRPr lang="en-GB" sz="1000" dirty="0"/>
          </a:p>
        </p:txBody>
      </p:sp>
      <p:sp>
        <p:nvSpPr>
          <p:cNvPr id="3" name="Right Arrow 2"/>
          <p:cNvSpPr/>
          <p:nvPr/>
        </p:nvSpPr>
        <p:spPr>
          <a:xfrm flipV="1">
            <a:off x="2483768" y="2996952"/>
            <a:ext cx="25832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pic>
        <p:nvPicPr>
          <p:cNvPr id="9" name="Picture 2" descr="\\csb.sk.med.ic.ac.uk\pchome\graphics\ehb\ehb4a.gif"/>
          <p:cNvPicPr>
            <a:picLocks noChangeAspect="1" noChangeArrowheads="1"/>
          </p:cNvPicPr>
          <p:nvPr/>
        </p:nvPicPr>
        <p:blipFill>
          <a:blip r:embed="rId3" cstate="print"/>
          <a:srcRect/>
          <a:stretch>
            <a:fillRect/>
          </a:stretch>
        </p:blipFill>
        <p:spPr bwMode="auto">
          <a:xfrm>
            <a:off x="395536" y="692696"/>
            <a:ext cx="3202237" cy="2592288"/>
          </a:xfrm>
          <a:prstGeom prst="rect">
            <a:avLst/>
          </a:prstGeom>
          <a:noFill/>
          <a:ln w="9525">
            <a:noFill/>
            <a:miter lim="800000"/>
            <a:headEnd/>
            <a:tailEnd/>
          </a:ln>
        </p:spPr>
      </p:pic>
      <p:sp>
        <p:nvSpPr>
          <p:cNvPr id="10" name="Rectangle 9"/>
          <p:cNvSpPr/>
          <p:nvPr/>
        </p:nvSpPr>
        <p:spPr>
          <a:xfrm>
            <a:off x="3563888" y="980728"/>
            <a:ext cx="5256584" cy="1261884"/>
          </a:xfrm>
          <a:prstGeom prst="rect">
            <a:avLst/>
          </a:prstGeom>
        </p:spPr>
        <p:txBody>
          <a:bodyPr wrap="square">
            <a:spAutoFit/>
          </a:bodyPr>
          <a:lstStyle/>
          <a:p>
            <a:endParaRPr lang="en-GB" sz="1100" b="1" dirty="0" smtClean="0">
              <a:latin typeface="Arial" pitchFamily="34" charset="0"/>
              <a:cs typeface="Arial" pitchFamily="34" charset="0"/>
            </a:endParaRPr>
          </a:p>
          <a:p>
            <a:r>
              <a:rPr lang="en-GB" sz="1100" b="1" dirty="0" smtClean="0">
                <a:latin typeface="Arial" pitchFamily="34" charset="0"/>
                <a:cs typeface="Arial" pitchFamily="34" charset="0"/>
              </a:rPr>
              <a:t>Figure 2.</a:t>
            </a:r>
            <a:r>
              <a:rPr lang="en-GB" sz="1100" dirty="0" smtClean="0">
                <a:latin typeface="Arial" pitchFamily="34" charset="0"/>
                <a:cs typeface="Arial" pitchFamily="34" charset="0"/>
              </a:rPr>
              <a:t> The CO</a:t>
            </a:r>
            <a:r>
              <a:rPr lang="en-GB" sz="1100" baseline="-25000" dirty="0" smtClean="0">
                <a:latin typeface="Arial" pitchFamily="34" charset="0"/>
                <a:cs typeface="Arial" pitchFamily="34" charset="0"/>
              </a:rPr>
              <a:t>2</a:t>
            </a:r>
            <a:r>
              <a:rPr lang="en-GB" sz="1100" dirty="0" smtClean="0">
                <a:latin typeface="Arial" pitchFamily="34" charset="0"/>
                <a:cs typeface="Arial" pitchFamily="34" charset="0"/>
              </a:rPr>
              <a:t> produced in the tissues is buffered by </a:t>
            </a:r>
            <a:r>
              <a:rPr lang="en-GB" sz="1100" dirty="0" err="1" smtClean="0">
                <a:latin typeface="Arial" pitchFamily="34" charset="0"/>
                <a:cs typeface="Arial" pitchFamily="34" charset="0"/>
              </a:rPr>
              <a:t>Hb</a:t>
            </a:r>
            <a:r>
              <a:rPr lang="en-GB" sz="1100" dirty="0" smtClean="0">
                <a:latin typeface="Arial" pitchFamily="34" charset="0"/>
                <a:cs typeface="Arial" pitchFamily="34" charset="0"/>
              </a:rPr>
              <a:t> in the red cell. Carbonic acid is formed with water which dissociates into hydrogen and bicarbonate ions. CO</a:t>
            </a:r>
            <a:r>
              <a:rPr lang="en-GB" sz="1100" baseline="-25000" dirty="0" smtClean="0">
                <a:latin typeface="Arial" pitchFamily="34" charset="0"/>
                <a:cs typeface="Arial" pitchFamily="34" charset="0"/>
              </a:rPr>
              <a:t>2</a:t>
            </a:r>
            <a:r>
              <a:rPr lang="en-GB" sz="1100" dirty="0" smtClean="0">
                <a:latin typeface="Arial" pitchFamily="34" charset="0"/>
                <a:cs typeface="Arial" pitchFamily="34" charset="0"/>
              </a:rPr>
              <a:t> also combines with </a:t>
            </a:r>
            <a:r>
              <a:rPr lang="en-GB" sz="1100" dirty="0" err="1" smtClean="0">
                <a:latin typeface="Arial" pitchFamily="34" charset="0"/>
                <a:cs typeface="Arial" pitchFamily="34" charset="0"/>
              </a:rPr>
              <a:t>Hb</a:t>
            </a:r>
            <a:r>
              <a:rPr lang="en-GB" sz="1100" dirty="0" smtClean="0">
                <a:latin typeface="Arial" pitchFamily="34" charset="0"/>
                <a:cs typeface="Arial" pitchFamily="34" charset="0"/>
              </a:rPr>
              <a:t> to form </a:t>
            </a:r>
            <a:r>
              <a:rPr lang="en-GB" sz="1100" dirty="0" err="1" smtClean="0">
                <a:latin typeface="Arial" pitchFamily="34" charset="0"/>
                <a:cs typeface="Arial" pitchFamily="34" charset="0"/>
              </a:rPr>
              <a:t>carbamino</a:t>
            </a:r>
            <a:r>
              <a:rPr lang="en-GB" sz="1100" dirty="0" smtClean="0">
                <a:latin typeface="Arial" pitchFamily="34" charset="0"/>
                <a:cs typeface="Arial" pitchFamily="34" charset="0"/>
              </a:rPr>
              <a:t> CO</a:t>
            </a:r>
            <a:r>
              <a:rPr lang="en-GB" sz="1100" baseline="-25000" dirty="0" smtClean="0">
                <a:latin typeface="Arial" pitchFamily="34" charset="0"/>
                <a:cs typeface="Arial" pitchFamily="34" charset="0"/>
              </a:rPr>
              <a:t>2</a:t>
            </a:r>
            <a:r>
              <a:rPr lang="en-GB" sz="1100" dirty="0" smtClean="0">
                <a:latin typeface="Arial" pitchFamily="34" charset="0"/>
                <a:cs typeface="Arial" pitchFamily="34" charset="0"/>
              </a:rPr>
              <a:t> and an hydrogen iron. The hydrogen ions are buffered by </a:t>
            </a:r>
            <a:r>
              <a:rPr lang="en-GB" sz="1100" dirty="0" err="1" smtClean="0">
                <a:latin typeface="Arial" pitchFamily="34" charset="0"/>
                <a:cs typeface="Arial" pitchFamily="34" charset="0"/>
              </a:rPr>
              <a:t>Hb</a:t>
            </a:r>
            <a:r>
              <a:rPr lang="en-GB" sz="1100" dirty="0" smtClean="0">
                <a:latin typeface="Arial" pitchFamily="34" charset="0"/>
                <a:cs typeface="Arial" pitchFamily="34" charset="0"/>
              </a:rPr>
              <a:t>. The reverse process occurs in the lungs. </a:t>
            </a:r>
          </a:p>
          <a:p>
            <a:endParaRPr lang="en-GB" sz="1000" dirty="0" smtClean="0">
              <a:latin typeface="Arial" pitchFamily="34" charset="0"/>
              <a:cs typeface="Arial" pitchFamily="34" charset="0"/>
            </a:endParaRPr>
          </a:p>
        </p:txBody>
      </p:sp>
      <p:sp>
        <p:nvSpPr>
          <p:cNvPr id="11" name="Rectangle 10"/>
          <p:cNvSpPr/>
          <p:nvPr/>
        </p:nvSpPr>
        <p:spPr>
          <a:xfrm>
            <a:off x="3923928" y="4437112"/>
            <a:ext cx="4824536" cy="1446550"/>
          </a:xfrm>
          <a:prstGeom prst="rect">
            <a:avLst/>
          </a:prstGeom>
        </p:spPr>
        <p:txBody>
          <a:bodyPr wrap="square">
            <a:spAutoFit/>
          </a:bodyPr>
          <a:lstStyle/>
          <a:p>
            <a:r>
              <a:rPr lang="en-GB" sz="1100" b="1" dirty="0" smtClean="0"/>
              <a:t>Figure 3. </a:t>
            </a:r>
            <a:r>
              <a:rPr lang="en-GB" sz="1100" dirty="0" smtClean="0">
                <a:latin typeface="Arial" pitchFamily="34" charset="0"/>
                <a:cs typeface="Arial" pitchFamily="34" charset="0"/>
              </a:rPr>
              <a:t/>
            </a:r>
            <a:br>
              <a:rPr lang="en-GB" sz="1100" dirty="0" smtClean="0">
                <a:latin typeface="Arial" pitchFamily="34" charset="0"/>
                <a:cs typeface="Arial" pitchFamily="34" charset="0"/>
              </a:rPr>
            </a:br>
            <a:r>
              <a:rPr lang="en-GB" sz="1100" dirty="0" smtClean="0">
                <a:latin typeface="Arial" pitchFamily="34" charset="0"/>
                <a:cs typeface="Arial" pitchFamily="34" charset="0"/>
              </a:rPr>
              <a:t>Metabolic acids (sulphuric, lactic etc) are first buffered by bicarbonate. </a:t>
            </a:r>
            <a:br>
              <a:rPr lang="en-GB" sz="1100" dirty="0" smtClean="0">
                <a:latin typeface="Arial" pitchFamily="34" charset="0"/>
                <a:cs typeface="Arial" pitchFamily="34" charset="0"/>
              </a:rPr>
            </a:br>
            <a:r>
              <a:rPr lang="en-GB" sz="1100" dirty="0" smtClean="0">
                <a:latin typeface="Arial" pitchFamily="34" charset="0"/>
                <a:cs typeface="Arial" pitchFamily="34" charset="0"/>
              </a:rPr>
              <a:t>HLA + NaHCO</a:t>
            </a:r>
            <a:r>
              <a:rPr lang="en-GB" sz="1100" baseline="-25000" dirty="0" smtClean="0">
                <a:latin typeface="Arial" pitchFamily="34" charset="0"/>
                <a:cs typeface="Arial" pitchFamily="34" charset="0"/>
              </a:rPr>
              <a:t>3</a:t>
            </a:r>
            <a:r>
              <a:rPr lang="en-GB" sz="1100" dirty="0" smtClean="0">
                <a:latin typeface="Arial" pitchFamily="34" charset="0"/>
                <a:cs typeface="Arial" pitchFamily="34" charset="0"/>
              </a:rPr>
              <a:t>         NaLA+H</a:t>
            </a:r>
            <a:r>
              <a:rPr lang="en-GB" sz="1100" baseline="-25000" dirty="0" smtClean="0">
                <a:latin typeface="Arial" pitchFamily="34" charset="0"/>
                <a:cs typeface="Arial" pitchFamily="34" charset="0"/>
              </a:rPr>
              <a:t>2</a:t>
            </a:r>
            <a:r>
              <a:rPr lang="en-GB" sz="1100" dirty="0" smtClean="0">
                <a:latin typeface="Arial" pitchFamily="34" charset="0"/>
                <a:cs typeface="Arial" pitchFamily="34" charset="0"/>
              </a:rPr>
              <a:t>C0</a:t>
            </a:r>
            <a:r>
              <a:rPr lang="en-GB" sz="1100" baseline="-25000" dirty="0" smtClean="0">
                <a:latin typeface="Arial" pitchFamily="34" charset="0"/>
                <a:cs typeface="Arial" pitchFamily="34" charset="0"/>
              </a:rPr>
              <a:t>3</a:t>
            </a:r>
            <a:r>
              <a:rPr lang="en-GB" sz="1100" dirty="0" smtClean="0">
                <a:latin typeface="Arial" pitchFamily="34" charset="0"/>
                <a:cs typeface="Arial" pitchFamily="34" charset="0"/>
              </a:rPr>
              <a:t>  </a:t>
            </a:r>
            <a:br>
              <a:rPr lang="en-GB" sz="1100" dirty="0" smtClean="0">
                <a:latin typeface="Arial" pitchFamily="34" charset="0"/>
                <a:cs typeface="Arial" pitchFamily="34" charset="0"/>
              </a:rPr>
            </a:br>
            <a:r>
              <a:rPr lang="en-GB" sz="1100" dirty="0" smtClean="0">
                <a:latin typeface="Arial" pitchFamily="34" charset="0"/>
                <a:cs typeface="Arial" pitchFamily="34" charset="0"/>
              </a:rPr>
              <a:t>H</a:t>
            </a:r>
            <a:r>
              <a:rPr lang="en-GB" sz="1100" baseline="-25000" dirty="0" smtClean="0">
                <a:latin typeface="Arial" pitchFamily="34" charset="0"/>
                <a:cs typeface="Arial" pitchFamily="34" charset="0"/>
              </a:rPr>
              <a:t>2</a:t>
            </a:r>
            <a:r>
              <a:rPr lang="en-GB" sz="1100" dirty="0" smtClean="0">
                <a:latin typeface="Arial" pitchFamily="34" charset="0"/>
                <a:cs typeface="Arial" pitchFamily="34" charset="0"/>
              </a:rPr>
              <a:t>C0</a:t>
            </a:r>
            <a:r>
              <a:rPr lang="en-GB" sz="1100" baseline="-25000" dirty="0" smtClean="0">
                <a:latin typeface="Arial" pitchFamily="34" charset="0"/>
                <a:cs typeface="Arial" pitchFamily="34" charset="0"/>
              </a:rPr>
              <a:t>3</a:t>
            </a:r>
            <a:r>
              <a:rPr lang="en-GB" sz="1100" dirty="0" smtClean="0">
                <a:latin typeface="Arial" pitchFamily="34" charset="0"/>
                <a:cs typeface="Arial" pitchFamily="34" charset="0"/>
              </a:rPr>
              <a:t> is excreted in the lungs as C0</a:t>
            </a:r>
            <a:r>
              <a:rPr lang="en-GB" sz="1100" baseline="-25000" dirty="0" smtClean="0">
                <a:latin typeface="Arial" pitchFamily="34" charset="0"/>
                <a:cs typeface="Arial" pitchFamily="34" charset="0"/>
              </a:rPr>
              <a:t>2</a:t>
            </a:r>
            <a:r>
              <a:rPr lang="en-GB" sz="1100" dirty="0" smtClean="0">
                <a:latin typeface="Arial" pitchFamily="34" charset="0"/>
                <a:cs typeface="Arial" pitchFamily="34" charset="0"/>
              </a:rPr>
              <a:t> and H</a:t>
            </a:r>
            <a:r>
              <a:rPr lang="en-GB" sz="1100" baseline="-25000" dirty="0" smtClean="0">
                <a:latin typeface="Arial" pitchFamily="34" charset="0"/>
                <a:cs typeface="Arial" pitchFamily="34" charset="0"/>
              </a:rPr>
              <a:t>2</a:t>
            </a:r>
            <a:r>
              <a:rPr lang="en-GB" sz="1100" dirty="0" smtClean="0">
                <a:latin typeface="Arial" pitchFamily="34" charset="0"/>
                <a:cs typeface="Arial" pitchFamily="34" charset="0"/>
              </a:rPr>
              <a:t>0. Thus, as a result of the buffering there is a loss of bicarbonate. This is regenerated in the kidney. CO</a:t>
            </a:r>
            <a:r>
              <a:rPr lang="en-GB" sz="1100" baseline="-25000" dirty="0" smtClean="0">
                <a:latin typeface="Arial" pitchFamily="34" charset="0"/>
                <a:cs typeface="Arial" pitchFamily="34" charset="0"/>
              </a:rPr>
              <a:t>2</a:t>
            </a:r>
            <a:r>
              <a:rPr lang="en-GB" sz="1100" dirty="0" smtClean="0">
                <a:latin typeface="Arial" pitchFamily="34" charset="0"/>
                <a:cs typeface="Arial" pitchFamily="34" charset="0"/>
              </a:rPr>
              <a:t> produced in the kidneys form carbonic acid which dissociates into an hydrogen and bicarbonate ion. Hydrogen ions are transported into the </a:t>
            </a:r>
            <a:r>
              <a:rPr lang="en-GB" sz="1100" dirty="0" err="1" smtClean="0">
                <a:latin typeface="Arial" pitchFamily="34" charset="0"/>
                <a:cs typeface="Arial" pitchFamily="34" charset="0"/>
              </a:rPr>
              <a:t>glomerular</a:t>
            </a:r>
            <a:r>
              <a:rPr lang="en-GB" sz="1100" dirty="0" smtClean="0">
                <a:latin typeface="Arial" pitchFamily="34" charset="0"/>
                <a:cs typeface="Arial" pitchFamily="34" charset="0"/>
              </a:rPr>
              <a:t> filtrate and bicarbonate into the ECF and blood</a:t>
            </a:r>
            <a:endParaRPr lang="en-GB" sz="1100" dirty="0">
              <a:latin typeface="Arial" pitchFamily="34" charset="0"/>
              <a:cs typeface="Arial" pitchFamily="34" charset="0"/>
            </a:endParaRPr>
          </a:p>
        </p:txBody>
      </p:sp>
      <p:sp>
        <p:nvSpPr>
          <p:cNvPr id="12" name="Rectangle 11"/>
          <p:cNvSpPr/>
          <p:nvPr/>
        </p:nvSpPr>
        <p:spPr>
          <a:xfrm>
            <a:off x="2339752" y="332656"/>
            <a:ext cx="1570815" cy="400110"/>
          </a:xfrm>
          <a:prstGeom prst="rect">
            <a:avLst/>
          </a:prstGeom>
        </p:spPr>
        <p:txBody>
          <a:bodyPr wrap="none">
            <a:spAutoFit/>
          </a:bodyPr>
          <a:lstStyle/>
          <a:p>
            <a:r>
              <a:rPr lang="en-GB" sz="2000" dirty="0" smtClean="0"/>
              <a:t>C0</a:t>
            </a:r>
            <a:r>
              <a:rPr lang="en-GB" sz="2000" baseline="-25000" dirty="0" smtClean="0"/>
              <a:t>2</a:t>
            </a:r>
            <a:r>
              <a:rPr lang="en-GB" sz="2000" dirty="0" smtClean="0"/>
              <a:t> transport</a:t>
            </a:r>
            <a:endParaRPr lang="en-GB" sz="2000" dirty="0"/>
          </a:p>
        </p:txBody>
      </p:sp>
      <p:graphicFrame>
        <p:nvGraphicFramePr>
          <p:cNvPr id="19460" name="Object 4"/>
          <p:cNvGraphicFramePr>
            <a:graphicFrameLocks noChangeAspect="1"/>
          </p:cNvGraphicFramePr>
          <p:nvPr/>
        </p:nvGraphicFramePr>
        <p:xfrm>
          <a:off x="179512" y="3501007"/>
          <a:ext cx="3672408" cy="3168353"/>
        </p:xfrm>
        <a:graphic>
          <a:graphicData uri="http://schemas.openxmlformats.org/presentationml/2006/ole">
            <mc:AlternateContent xmlns:mc="http://schemas.openxmlformats.org/markup-compatibility/2006">
              <mc:Choice xmlns:v="urn:schemas-microsoft-com:vml" Requires="v">
                <p:oleObj spid="_x0000_s41987" name="Slide" r:id="rId4" imgW="3840480" imgH="2882900" progId="PowerPoint.Slide.8">
                  <p:embed/>
                </p:oleObj>
              </mc:Choice>
              <mc:Fallback>
                <p:oleObj name="Slide" r:id="rId4" imgW="3840480" imgH="2882900" progId="PowerPoint.Slide.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512" y="3501007"/>
                        <a:ext cx="3672408" cy="316835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7"/>
          <p:cNvSpPr/>
          <p:nvPr/>
        </p:nvSpPr>
        <p:spPr>
          <a:xfrm>
            <a:off x="2483768" y="3717032"/>
            <a:ext cx="3160127" cy="400110"/>
          </a:xfrm>
          <a:prstGeom prst="rect">
            <a:avLst/>
          </a:prstGeom>
        </p:spPr>
        <p:txBody>
          <a:bodyPr wrap="square">
            <a:spAutoFit/>
          </a:bodyPr>
          <a:lstStyle/>
          <a:p>
            <a:r>
              <a:rPr lang="en-GB" sz="2000" dirty="0" smtClean="0">
                <a:latin typeface="Arial" pitchFamily="34" charset="0"/>
                <a:cs typeface="Arial" pitchFamily="34" charset="0"/>
              </a:rPr>
              <a:t>Renal compensation</a:t>
            </a:r>
            <a:endParaRPr lang="en-GB" sz="2000" dirty="0">
              <a:latin typeface="Arial" pitchFamily="34" charset="0"/>
              <a:cs typeface="Arial" pitchFamily="34" charset="0"/>
            </a:endParaRPr>
          </a:p>
        </p:txBody>
      </p:sp>
      <p:cxnSp>
        <p:nvCxnSpPr>
          <p:cNvPr id="14" name="Straight Arrow Connector 13"/>
          <p:cNvCxnSpPr/>
          <p:nvPr/>
        </p:nvCxnSpPr>
        <p:spPr>
          <a:xfrm>
            <a:off x="5004048" y="4941168"/>
            <a:ext cx="288032"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Base excess</a:t>
            </a:r>
            <a:endParaRPr lang="en-GB" dirty="0"/>
          </a:p>
        </p:txBody>
      </p:sp>
      <p:sp>
        <p:nvSpPr>
          <p:cNvPr id="3" name="Content Placeholder 2"/>
          <p:cNvSpPr>
            <a:spLocks noGrp="1"/>
          </p:cNvSpPr>
          <p:nvPr>
            <p:ph idx="1"/>
          </p:nvPr>
        </p:nvSpPr>
        <p:spPr/>
        <p:txBody>
          <a:bodyPr>
            <a:normAutofit fontScale="92500" lnSpcReduction="10000"/>
          </a:bodyPr>
          <a:lstStyle/>
          <a:p>
            <a:pPr>
              <a:buNone/>
            </a:pPr>
            <a:r>
              <a:rPr lang="en-GB" u="sng" dirty="0" smtClean="0">
                <a:solidFill>
                  <a:schemeClr val="accent2"/>
                </a:solidFill>
              </a:rPr>
              <a:t>Fall in base excess</a:t>
            </a:r>
          </a:p>
          <a:p>
            <a:pPr>
              <a:buNone/>
            </a:pPr>
            <a:r>
              <a:rPr lang="en-GB" sz="2800" dirty="0" smtClean="0">
                <a:solidFill>
                  <a:schemeClr val="accent2"/>
                </a:solidFill>
              </a:rPr>
              <a:t>Increased production of acids (Lactic acid,  </a:t>
            </a:r>
            <a:r>
              <a:rPr lang="en-GB" sz="2800" dirty="0" err="1" smtClean="0">
                <a:solidFill>
                  <a:schemeClr val="accent2"/>
                </a:solidFill>
              </a:rPr>
              <a:t>ketoacids</a:t>
            </a:r>
            <a:r>
              <a:rPr lang="en-GB" sz="2800" dirty="0" smtClean="0">
                <a:solidFill>
                  <a:schemeClr val="accent2"/>
                </a:solidFill>
              </a:rPr>
              <a:t>) or ingestion of acids.  Also due to failure of, or reduction in acid excretion by the  kidneys or excessive loss of alkali from the intestine from diarrhoea.  This is a metabolic </a:t>
            </a:r>
            <a:r>
              <a:rPr lang="en-GB" sz="2800" dirty="0" err="1" smtClean="0">
                <a:solidFill>
                  <a:schemeClr val="accent2"/>
                </a:solidFill>
              </a:rPr>
              <a:t>acidaemia</a:t>
            </a:r>
            <a:r>
              <a:rPr lang="en-GB" sz="2800" dirty="0" smtClean="0">
                <a:solidFill>
                  <a:schemeClr val="accent2"/>
                </a:solidFill>
              </a:rPr>
              <a:t>.</a:t>
            </a:r>
          </a:p>
          <a:p>
            <a:pPr>
              <a:buNone/>
            </a:pPr>
            <a:r>
              <a:rPr lang="en-GB" u="sng" dirty="0" smtClean="0">
                <a:solidFill>
                  <a:schemeClr val="tx2"/>
                </a:solidFill>
              </a:rPr>
              <a:t>Rise in base excess</a:t>
            </a:r>
          </a:p>
          <a:p>
            <a:pPr>
              <a:buNone/>
            </a:pPr>
            <a:r>
              <a:rPr lang="en-GB" sz="2800" dirty="0" smtClean="0">
                <a:solidFill>
                  <a:schemeClr val="tx2"/>
                </a:solidFill>
              </a:rPr>
              <a:t>Increased excretion of acid by the kidneys or ingestion or administration of base by </a:t>
            </a:r>
            <a:r>
              <a:rPr lang="en-GB" sz="2800" dirty="0" err="1" smtClean="0">
                <a:solidFill>
                  <a:schemeClr val="tx2"/>
                </a:solidFill>
              </a:rPr>
              <a:t>nasogastric</a:t>
            </a:r>
            <a:r>
              <a:rPr lang="en-GB" sz="2800" dirty="0" smtClean="0">
                <a:solidFill>
                  <a:schemeClr val="tx2"/>
                </a:solidFill>
              </a:rPr>
              <a:t> tube or intravenously.   It also may be due to loss of acid from vomiting.  This is a metabolic alkalaemia</a:t>
            </a:r>
          </a:p>
          <a:p>
            <a:pPr>
              <a:buNone/>
            </a:pPr>
            <a:endParaRPr lang="en-GB" u="sng" dirty="0" smtClean="0">
              <a:solidFill>
                <a:schemeClr val="accent2"/>
              </a:solidFill>
            </a:endParaRPr>
          </a:p>
          <a:p>
            <a:pPr>
              <a:buNone/>
            </a:pPr>
            <a:endParaRPr lang="en-GB" u="sng" dirty="0" smtClean="0">
              <a:solidFill>
                <a:schemeClr val="accent2"/>
              </a:solidFill>
            </a:endParaRPr>
          </a:p>
          <a:p>
            <a:pPr>
              <a:buNone/>
            </a:pPr>
            <a:endParaRPr lang="en-GB" dirty="0">
              <a:solidFill>
                <a:schemeClr val="accent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r>
              <a:rPr lang="en-US" sz="1050" u="sng" dirty="0" smtClean="0">
                <a:latin typeface="Arial" pitchFamily="34" charset="0"/>
                <a:cs typeface="Arial" pitchFamily="34" charset="0"/>
              </a:rPr>
              <a:t>A rise in base excess</a:t>
            </a:r>
            <a:r>
              <a:rPr lang="en-US" sz="1050" dirty="0" smtClean="0">
                <a:latin typeface="Arial" pitchFamily="34" charset="0"/>
                <a:cs typeface="Arial" pitchFamily="34" charset="0"/>
              </a:rPr>
              <a:t> is due to an increase in renal excretion of acid or ingestion or the administration of base.  It may also be due to loss of acid from vomiting. The result is a metabolic alkalosis.</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u="sng" dirty="0" smtClean="0">
                <a:latin typeface="Arial" pitchFamily="34" charset="0"/>
                <a:cs typeface="Arial" pitchFamily="34" charset="0"/>
              </a:rPr>
              <a:t>A fall in base excess</a:t>
            </a:r>
            <a:r>
              <a:rPr lang="en-US" sz="1050" dirty="0" smtClean="0">
                <a:latin typeface="Arial" pitchFamily="34" charset="0"/>
                <a:cs typeface="Arial" pitchFamily="34" charset="0"/>
              </a:rPr>
              <a:t> is due to the overproduction of metabolic acids (e.g. lactic acid) or the ingestion of acid. It may also be due to a reduction in, or failure of, acid excretion by the kidney or to excessive loss of alkali from the intestine with. diarrhea The result is a metabolic acidosis.</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 </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b="1" dirty="0" smtClean="0">
                <a:latin typeface="Arial" pitchFamily="34" charset="0"/>
                <a:cs typeface="Arial" pitchFamily="34" charset="0"/>
              </a:rPr>
              <a:t>Example 3</a:t>
            </a:r>
            <a:r>
              <a:rPr lang="en-GB" sz="1050" b="1" u="sng" dirty="0" smtClean="0">
                <a:latin typeface="Arial" pitchFamily="34" charset="0"/>
                <a:cs typeface="Arial" pitchFamily="34" charset="0"/>
              </a:rPr>
              <a:t/>
            </a:r>
            <a:br>
              <a:rPr lang="en-GB" sz="1050" b="1" u="sng" dirty="0" smtClean="0">
                <a:latin typeface="Arial" pitchFamily="34" charset="0"/>
                <a:cs typeface="Arial" pitchFamily="34" charset="0"/>
              </a:rPr>
            </a:br>
            <a:r>
              <a:rPr lang="en-US" sz="1050" dirty="0" smtClean="0">
                <a:latin typeface="Arial" pitchFamily="34" charset="0"/>
                <a:cs typeface="Arial" pitchFamily="34" charset="0"/>
              </a:rPr>
              <a:t>A patient with abdominal pain due to a duodenal ulcer was admitted to the medical ward with persistent vomiting (loss of </a:t>
            </a:r>
            <a:r>
              <a:rPr lang="en-US" sz="1050" dirty="0" err="1" smtClean="0">
                <a:latin typeface="Arial" pitchFamily="34" charset="0"/>
                <a:cs typeface="Arial" pitchFamily="34" charset="0"/>
              </a:rPr>
              <a:t>HCl</a:t>
            </a:r>
            <a:r>
              <a:rPr lang="en-US" sz="1050" dirty="0" smtClean="0">
                <a:latin typeface="Arial" pitchFamily="34" charset="0"/>
                <a:cs typeface="Arial" pitchFamily="34" charset="0"/>
              </a:rPr>
              <a:t>).  He was also taking large quantities of sodium bicarbonate to ease the pain.  A sample of arterial blood revealed:</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 </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		pH      7.54</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		Pco</a:t>
            </a:r>
            <a:r>
              <a:rPr lang="en-US" sz="1050" baseline="-25000" dirty="0" smtClean="0">
                <a:latin typeface="Arial" pitchFamily="34" charset="0"/>
                <a:cs typeface="Arial" pitchFamily="34" charset="0"/>
              </a:rPr>
              <a:t>2</a:t>
            </a:r>
            <a:r>
              <a:rPr lang="en-US" sz="1050" dirty="0" smtClean="0">
                <a:latin typeface="Arial" pitchFamily="34" charset="0"/>
                <a:cs typeface="Arial" pitchFamily="34" charset="0"/>
              </a:rPr>
              <a:t>    6.7 </a:t>
            </a:r>
            <a:r>
              <a:rPr lang="en-US" sz="1050" dirty="0" err="1" smtClean="0">
                <a:latin typeface="Arial" pitchFamily="34" charset="0"/>
                <a:cs typeface="Arial" pitchFamily="34" charset="0"/>
              </a:rPr>
              <a:t>kPa</a:t>
            </a:r>
            <a:r>
              <a:rPr lang="en-US" sz="1050" dirty="0" smtClean="0">
                <a:latin typeface="Arial" pitchFamily="34" charset="0"/>
                <a:cs typeface="Arial" pitchFamily="34" charset="0"/>
              </a:rPr>
              <a:t> (50 mmHg)</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		Po</a:t>
            </a:r>
            <a:r>
              <a:rPr lang="en-US" sz="1050" baseline="-25000" dirty="0" smtClean="0">
                <a:latin typeface="Arial" pitchFamily="34" charset="0"/>
                <a:cs typeface="Arial" pitchFamily="34" charset="0"/>
              </a:rPr>
              <a:t>2</a:t>
            </a:r>
            <a:r>
              <a:rPr lang="en-US" sz="1050" dirty="0" smtClean="0">
                <a:latin typeface="Arial" pitchFamily="34" charset="0"/>
                <a:cs typeface="Arial" pitchFamily="34" charset="0"/>
              </a:rPr>
              <a:t>     11.1 </a:t>
            </a:r>
            <a:r>
              <a:rPr lang="en-US" sz="1050" dirty="0" err="1" smtClean="0">
                <a:latin typeface="Arial" pitchFamily="34" charset="0"/>
                <a:cs typeface="Arial" pitchFamily="34" charset="0"/>
              </a:rPr>
              <a:t>kPa</a:t>
            </a:r>
            <a:r>
              <a:rPr lang="en-US" sz="1050" dirty="0" smtClean="0">
                <a:latin typeface="Arial" pitchFamily="34" charset="0"/>
                <a:cs typeface="Arial" pitchFamily="34" charset="0"/>
              </a:rPr>
              <a:t> (83 mmHg)</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		Base excess + 17 </a:t>
            </a:r>
            <a:r>
              <a:rPr lang="en-US" sz="1050" dirty="0" err="1" smtClean="0">
                <a:latin typeface="Arial" pitchFamily="34" charset="0"/>
                <a:cs typeface="Arial" pitchFamily="34" charset="0"/>
              </a:rPr>
              <a:t>mmol</a:t>
            </a:r>
            <a:r>
              <a:rPr lang="en-US" sz="1050" dirty="0" smtClean="0">
                <a:latin typeface="Arial" pitchFamily="34" charset="0"/>
                <a:cs typeface="Arial" pitchFamily="34" charset="0"/>
              </a:rPr>
              <a:t>/l.</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 </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 </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b="1" dirty="0" smtClean="0">
                <a:latin typeface="Arial" pitchFamily="34" charset="0"/>
                <a:cs typeface="Arial" pitchFamily="34" charset="0"/>
              </a:rPr>
              <a:t>Diagnosis: Metabolic alkalosis with respiratory compensation.</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 </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The pH would have been more alkaline (7.63) if there had not been a fall in alveolar ventilation and rise in Pco</a:t>
            </a:r>
            <a:r>
              <a:rPr lang="en-US" sz="1050" baseline="-25000" dirty="0" smtClean="0">
                <a:latin typeface="Arial" pitchFamily="34" charset="0"/>
                <a:cs typeface="Arial" pitchFamily="34" charset="0"/>
              </a:rPr>
              <a:t>2</a:t>
            </a:r>
            <a:r>
              <a:rPr lang="en-US" sz="1050" dirty="0" smtClean="0">
                <a:latin typeface="Arial" pitchFamily="34" charset="0"/>
                <a:cs typeface="Arial" pitchFamily="34" charset="0"/>
              </a:rPr>
              <a:t>.</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 </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b="1" dirty="0" smtClean="0">
                <a:latin typeface="Arial" pitchFamily="34" charset="0"/>
                <a:cs typeface="Arial" pitchFamily="34" charset="0"/>
              </a:rPr>
              <a:t>Example 4</a:t>
            </a:r>
            <a:r>
              <a:rPr lang="en-GB" sz="1050" b="1" u="sng" dirty="0" smtClean="0">
                <a:latin typeface="Arial" pitchFamily="34" charset="0"/>
                <a:cs typeface="Arial" pitchFamily="34" charset="0"/>
              </a:rPr>
              <a:t/>
            </a:r>
            <a:br>
              <a:rPr lang="en-GB" sz="1050" b="1" u="sng" dirty="0" smtClean="0">
                <a:latin typeface="Arial" pitchFamily="34" charset="0"/>
                <a:cs typeface="Arial" pitchFamily="34" charset="0"/>
              </a:rPr>
            </a:br>
            <a:r>
              <a:rPr lang="en-US" sz="1050" dirty="0" smtClean="0">
                <a:latin typeface="Arial" pitchFamily="34" charset="0"/>
                <a:cs typeface="Arial" pitchFamily="34" charset="0"/>
              </a:rPr>
              <a:t>A 52 year old man was admitted unconscious to casualty. He was a known diabetic on daily insulin.  One week ago he had developed a chest infection. He stayed at home and because he stopped eating he stopped his insulin. Over the preceding 2 days he had become increasingly drowsy and in the morning of admission he was </a:t>
            </a:r>
            <a:r>
              <a:rPr lang="en-US" sz="1050" dirty="0" err="1" smtClean="0">
                <a:latin typeface="Arial" pitchFamily="34" charset="0"/>
                <a:cs typeface="Arial" pitchFamily="34" charset="0"/>
              </a:rPr>
              <a:t>unrousable</a:t>
            </a:r>
            <a:r>
              <a:rPr lang="en-US" sz="1050" dirty="0" smtClean="0">
                <a:latin typeface="Arial" pitchFamily="34" charset="0"/>
                <a:cs typeface="Arial" pitchFamily="34" charset="0"/>
              </a:rPr>
              <a:t>. The arterial blood gas results were:</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	</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		pH = 7.19</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		Pco</a:t>
            </a:r>
            <a:r>
              <a:rPr lang="en-US" sz="1050" baseline="-25000" dirty="0" smtClean="0">
                <a:latin typeface="Arial" pitchFamily="34" charset="0"/>
                <a:cs typeface="Arial" pitchFamily="34" charset="0"/>
              </a:rPr>
              <a:t>2</a:t>
            </a:r>
            <a:r>
              <a:rPr lang="en-US" sz="1050" dirty="0" smtClean="0">
                <a:latin typeface="Arial" pitchFamily="34" charset="0"/>
                <a:cs typeface="Arial" pitchFamily="34" charset="0"/>
              </a:rPr>
              <a:t> = 4.0 </a:t>
            </a:r>
            <a:r>
              <a:rPr lang="en-US" sz="1050" dirty="0" err="1" smtClean="0">
                <a:latin typeface="Arial" pitchFamily="34" charset="0"/>
                <a:cs typeface="Arial" pitchFamily="34" charset="0"/>
              </a:rPr>
              <a:t>kPa</a:t>
            </a:r>
            <a:r>
              <a:rPr lang="en-US" sz="1050" dirty="0" smtClean="0">
                <a:latin typeface="Arial" pitchFamily="34" charset="0"/>
                <a:cs typeface="Arial" pitchFamily="34" charset="0"/>
              </a:rPr>
              <a:t> (30 mmHg)</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		Po</a:t>
            </a:r>
            <a:r>
              <a:rPr lang="en-US" sz="1050" baseline="-25000" dirty="0" smtClean="0">
                <a:latin typeface="Arial" pitchFamily="34" charset="0"/>
                <a:cs typeface="Arial" pitchFamily="34" charset="0"/>
              </a:rPr>
              <a:t>2</a:t>
            </a:r>
            <a:r>
              <a:rPr lang="en-US" sz="1050" dirty="0" smtClean="0">
                <a:latin typeface="Arial" pitchFamily="34" charset="0"/>
                <a:cs typeface="Arial" pitchFamily="34" charset="0"/>
              </a:rPr>
              <a:t> = 13.3 </a:t>
            </a:r>
            <a:r>
              <a:rPr lang="en-US" sz="1050" dirty="0" err="1" smtClean="0">
                <a:latin typeface="Arial" pitchFamily="34" charset="0"/>
                <a:cs typeface="Arial" pitchFamily="34" charset="0"/>
              </a:rPr>
              <a:t>kPa</a:t>
            </a:r>
            <a:r>
              <a:rPr lang="en-US" sz="1050" dirty="0" smtClean="0">
                <a:latin typeface="Arial" pitchFamily="34" charset="0"/>
                <a:cs typeface="Arial" pitchFamily="34" charset="0"/>
              </a:rPr>
              <a:t> (100 mmHg)</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		Base excess - 16.5 </a:t>
            </a:r>
            <a:r>
              <a:rPr lang="en-US" sz="1050" dirty="0" err="1" smtClean="0">
                <a:latin typeface="Arial" pitchFamily="34" charset="0"/>
                <a:cs typeface="Arial" pitchFamily="34" charset="0"/>
              </a:rPr>
              <a:t>mmol</a:t>
            </a:r>
            <a:r>
              <a:rPr lang="en-US" sz="1050" dirty="0" smtClean="0">
                <a:latin typeface="Arial" pitchFamily="34" charset="0"/>
                <a:cs typeface="Arial" pitchFamily="34" charset="0"/>
              </a:rPr>
              <a:t>/l.</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 </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b="1" dirty="0" smtClean="0">
                <a:latin typeface="Arial" pitchFamily="34" charset="0"/>
                <a:cs typeface="Arial" pitchFamily="34" charset="0"/>
              </a:rPr>
              <a:t>		Diagnosis: Metabolic acidosis</a:t>
            </a:r>
            <a:r>
              <a:rPr lang="en-US" sz="1050" dirty="0" smtClean="0">
                <a:latin typeface="Arial" pitchFamily="34" charset="0"/>
                <a:cs typeface="Arial" pitchFamily="34" charset="0"/>
              </a:rPr>
              <a:t> </a:t>
            </a:r>
            <a:r>
              <a:rPr lang="en-US" sz="1050" b="1" dirty="0" smtClean="0">
                <a:latin typeface="Arial" pitchFamily="34" charset="0"/>
                <a:cs typeface="Arial" pitchFamily="34" charset="0"/>
              </a:rPr>
              <a:t>with respiratory compensation.</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 </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The pH would have been more acid (7.13) if the acidosis had not stimulated alveolar ventilation leading to a fall in Pco</a:t>
            </a:r>
            <a:r>
              <a:rPr lang="en-US" sz="1050" baseline="-25000" dirty="0" smtClean="0">
                <a:latin typeface="Arial" pitchFamily="34" charset="0"/>
                <a:cs typeface="Arial" pitchFamily="34" charset="0"/>
              </a:rPr>
              <a:t>2</a:t>
            </a:r>
            <a:r>
              <a:rPr lang="en-US" sz="1050" dirty="0" smtClean="0">
                <a:latin typeface="Arial" pitchFamily="34" charset="0"/>
                <a:cs typeface="Arial" pitchFamily="34" charset="0"/>
              </a:rPr>
              <a:t>.</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 </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b="1" dirty="0" smtClean="0">
                <a:latin typeface="Arial" pitchFamily="34" charset="0"/>
                <a:cs typeface="Arial" pitchFamily="34" charset="0"/>
              </a:rPr>
              <a:t>Chronic respiratory acidosis and alkalosis (compensated)</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 </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In some clinical situations, a patient’s ventilation may be suppressed or stimulated over a period of days, weeks or even years.</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US" sz="1050" dirty="0" smtClean="0">
                <a:latin typeface="Arial" pitchFamily="34" charset="0"/>
                <a:cs typeface="Arial" pitchFamily="34" charset="0"/>
              </a:rPr>
              <a:t> </a:t>
            </a:r>
            <a:r>
              <a:rPr lang="en-GB" sz="1050" dirty="0" smtClean="0">
                <a:latin typeface="Arial" pitchFamily="34" charset="0"/>
                <a:cs typeface="Arial" pitchFamily="34" charset="0"/>
              </a:rPr>
              <a:t/>
            </a:r>
            <a:br>
              <a:rPr lang="en-GB" sz="1050" dirty="0" smtClean="0">
                <a:latin typeface="Arial" pitchFamily="34" charset="0"/>
                <a:cs typeface="Arial" pitchFamily="34" charset="0"/>
              </a:rPr>
            </a:br>
            <a:r>
              <a:rPr lang="en-GB" sz="1050" b="1" dirty="0" smtClean="0"/>
              <a:t/>
            </a:r>
            <a:br>
              <a:rPr lang="en-GB" sz="1050" b="1" dirty="0" smtClean="0"/>
            </a:br>
            <a:endParaRPr lang="en-GB" sz="105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496944" cy="6858000"/>
          </a:xfrm>
        </p:spPr>
        <p:txBody>
          <a:bodyPr>
            <a:normAutofit/>
          </a:bodyPr>
          <a:lstStyle/>
          <a:p>
            <a:pPr algn="l"/>
            <a:r>
              <a:rPr lang="en-GB" sz="1200" b="1" dirty="0" smtClean="0">
                <a:latin typeface="Arial" pitchFamily="34" charset="0"/>
                <a:cs typeface="Arial" pitchFamily="34" charset="0"/>
              </a:rPr>
              <a:t>Example 5.</a:t>
            </a:r>
            <a:br>
              <a:rPr lang="en-GB" sz="1200" b="1" dirty="0" smtClean="0">
                <a:latin typeface="Arial" pitchFamily="34" charset="0"/>
                <a:cs typeface="Arial" pitchFamily="34" charset="0"/>
              </a:rPr>
            </a:br>
            <a:r>
              <a:rPr lang="en-GB" sz="1200" dirty="0" smtClean="0">
                <a:latin typeface="Arial" pitchFamily="34" charset="0"/>
                <a:cs typeface="Arial" pitchFamily="34" charset="0"/>
              </a:rPr>
              <a:t>During extremely cold weather, a 68 year old woman with chronic obstructive pulmonary disease was discovered at home in a semi-conscious state. On admission to hospital her blood gas data were as follows</a:t>
            </a:r>
            <a:r>
              <a:rPr lang="en-GB" sz="1200" b="1" dirty="0" smtClean="0">
                <a:latin typeface="Arial" pitchFamily="34" charset="0"/>
                <a:cs typeface="Arial" pitchFamily="34" charset="0"/>
              </a:rPr>
              <a:t>: </a:t>
            </a:r>
            <a:r>
              <a:rPr lang="en-US" sz="1200" dirty="0" smtClean="0">
                <a:latin typeface="Arial" pitchFamily="34" charset="0"/>
                <a:cs typeface="Arial" pitchFamily="34" charset="0"/>
              </a:rPr>
              <a:t>pH = 7.36</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dirty="0" smtClean="0">
                <a:latin typeface="Arial" pitchFamily="34" charset="0"/>
                <a:cs typeface="Arial" pitchFamily="34" charset="0"/>
              </a:rPr>
              <a:t>	</a:t>
            </a:r>
            <a:br>
              <a:rPr lang="en-US" sz="1200" dirty="0" smtClean="0">
                <a:latin typeface="Arial" pitchFamily="34" charset="0"/>
                <a:cs typeface="Arial" pitchFamily="34" charset="0"/>
              </a:rPr>
            </a:br>
            <a:r>
              <a:rPr lang="en-US" sz="1200" dirty="0" smtClean="0">
                <a:latin typeface="Arial" pitchFamily="34" charset="0"/>
                <a:cs typeface="Arial" pitchFamily="34" charset="0"/>
              </a:rPr>
              <a:t>Pco</a:t>
            </a:r>
            <a:r>
              <a:rPr lang="en-US" sz="1200" baseline="-25000" dirty="0" smtClean="0">
                <a:latin typeface="Arial" pitchFamily="34" charset="0"/>
                <a:cs typeface="Arial" pitchFamily="34" charset="0"/>
              </a:rPr>
              <a:t>2</a:t>
            </a:r>
            <a:r>
              <a:rPr lang="en-US" sz="1200" dirty="0" smtClean="0">
                <a:latin typeface="Arial" pitchFamily="34" charset="0"/>
                <a:cs typeface="Arial" pitchFamily="34" charset="0"/>
              </a:rPr>
              <a:t> = 8.0 </a:t>
            </a:r>
            <a:r>
              <a:rPr lang="en-US" sz="1200" dirty="0" err="1" smtClean="0">
                <a:latin typeface="Arial" pitchFamily="34" charset="0"/>
                <a:cs typeface="Arial" pitchFamily="34" charset="0"/>
              </a:rPr>
              <a:t>kPa</a:t>
            </a:r>
            <a:r>
              <a:rPr lang="en-US" sz="1200" dirty="0" smtClean="0">
                <a:latin typeface="Arial" pitchFamily="34" charset="0"/>
                <a:cs typeface="Arial" pitchFamily="34" charset="0"/>
              </a:rPr>
              <a:t> (60 mmHg)</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dirty="0" smtClean="0">
                <a:latin typeface="Arial" pitchFamily="34" charset="0"/>
                <a:cs typeface="Arial" pitchFamily="34" charset="0"/>
              </a:rPr>
              <a:t>	Po</a:t>
            </a:r>
            <a:r>
              <a:rPr lang="en-US" sz="1200" baseline="-25000" dirty="0" smtClean="0">
                <a:latin typeface="Arial" pitchFamily="34" charset="0"/>
                <a:cs typeface="Arial" pitchFamily="34" charset="0"/>
              </a:rPr>
              <a:t>2</a:t>
            </a:r>
            <a:r>
              <a:rPr lang="en-US" sz="1200" dirty="0" smtClean="0">
                <a:latin typeface="Arial" pitchFamily="34" charset="0"/>
                <a:cs typeface="Arial" pitchFamily="34" charset="0"/>
              </a:rPr>
              <a:t> = 5.3 </a:t>
            </a:r>
            <a:r>
              <a:rPr lang="en-US" sz="1200" dirty="0" err="1" smtClean="0">
                <a:latin typeface="Arial" pitchFamily="34" charset="0"/>
                <a:cs typeface="Arial" pitchFamily="34" charset="0"/>
              </a:rPr>
              <a:t>kPa</a:t>
            </a:r>
            <a:r>
              <a:rPr lang="en-US" sz="1200" dirty="0" smtClean="0">
                <a:latin typeface="Arial" pitchFamily="34" charset="0"/>
                <a:cs typeface="Arial" pitchFamily="34" charset="0"/>
              </a:rPr>
              <a:t> (40 mmHg)</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dirty="0" smtClean="0">
                <a:latin typeface="Arial" pitchFamily="34" charset="0"/>
                <a:cs typeface="Arial" pitchFamily="34" charset="0"/>
              </a:rPr>
              <a:t>	Base excess = +7 </a:t>
            </a:r>
            <a:r>
              <a:rPr lang="en-US" sz="1200" dirty="0" err="1" smtClean="0">
                <a:latin typeface="Arial" pitchFamily="34" charset="0"/>
                <a:cs typeface="Arial" pitchFamily="34" charset="0"/>
              </a:rPr>
              <a:t>mmol</a:t>
            </a:r>
            <a:r>
              <a:rPr lang="en-US" sz="1200" dirty="0" smtClean="0">
                <a:latin typeface="Arial" pitchFamily="34" charset="0"/>
                <a:cs typeface="Arial" pitchFamily="34" charset="0"/>
              </a:rPr>
              <a:t>/l.</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dirty="0" smtClean="0">
                <a:latin typeface="Arial" pitchFamily="34" charset="0"/>
                <a:cs typeface="Arial" pitchFamily="34" charset="0"/>
              </a:rPr>
              <a:t> </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GB" sz="1200" dirty="0" smtClean="0">
                <a:latin typeface="Arial" pitchFamily="34" charset="0"/>
                <a:cs typeface="Arial" pitchFamily="34" charset="0"/>
              </a:rPr>
              <a:t>	</a:t>
            </a:r>
            <a:r>
              <a:rPr lang="en-GB" sz="1200" b="1" dirty="0" smtClean="0">
                <a:latin typeface="Arial" pitchFamily="34" charset="0"/>
                <a:cs typeface="Arial" pitchFamily="34" charset="0"/>
              </a:rPr>
              <a:t>Diagnosis: Respiratory acidosis with renal compensation </a:t>
            </a:r>
            <a:br>
              <a:rPr lang="en-GB" sz="1200" b="1" dirty="0" smtClean="0">
                <a:latin typeface="Arial" pitchFamily="34" charset="0"/>
                <a:cs typeface="Arial" pitchFamily="34" charset="0"/>
              </a:rPr>
            </a:br>
            <a:r>
              <a:rPr lang="en-GB" sz="1200" dirty="0" smtClean="0">
                <a:latin typeface="Arial" pitchFamily="34" charset="0"/>
                <a:cs typeface="Arial" pitchFamily="34" charset="0"/>
              </a:rPr>
              <a:t> </a:t>
            </a:r>
            <a:br>
              <a:rPr lang="en-GB" sz="1200" dirty="0" smtClean="0">
                <a:latin typeface="Arial" pitchFamily="34" charset="0"/>
                <a:cs typeface="Arial" pitchFamily="34" charset="0"/>
              </a:rPr>
            </a:br>
            <a:r>
              <a:rPr lang="en-GB" sz="1200" dirty="0" smtClean="0">
                <a:latin typeface="Arial" pitchFamily="34" charset="0"/>
                <a:cs typeface="Arial" pitchFamily="34" charset="0"/>
              </a:rPr>
              <a:t>Because of the nature of this patient’s condition, it is likely that chronic hypoventilation has existed for some time. In this situation, the chronic respiratory acidosis will result in additional loss of acid by the kidney as a compensatory response to maintain pH homeostasis. </a:t>
            </a:r>
            <a:r>
              <a:rPr lang="en-GB" sz="1200" b="1" dirty="0" smtClean="0">
                <a:latin typeface="Arial" pitchFamily="34" charset="0"/>
                <a:cs typeface="Arial" pitchFamily="34" charset="0"/>
              </a:rPr>
              <a:t/>
            </a:r>
            <a:br>
              <a:rPr lang="en-GB" sz="1200" b="1" dirty="0" smtClean="0">
                <a:latin typeface="Arial" pitchFamily="34" charset="0"/>
                <a:cs typeface="Arial" pitchFamily="34" charset="0"/>
              </a:rPr>
            </a:br>
            <a:r>
              <a:rPr lang="en-GB" sz="1200" dirty="0" smtClean="0">
                <a:latin typeface="Arial" pitchFamily="34" charset="0"/>
                <a:cs typeface="Arial" pitchFamily="34" charset="0"/>
              </a:rPr>
              <a:t> </a:t>
            </a:r>
            <a:br>
              <a:rPr lang="en-GB" sz="1200" dirty="0" smtClean="0">
                <a:latin typeface="Arial" pitchFamily="34" charset="0"/>
                <a:cs typeface="Arial" pitchFamily="34" charset="0"/>
              </a:rPr>
            </a:br>
            <a:r>
              <a:rPr lang="en-GB" sz="1200" b="1" dirty="0" smtClean="0">
                <a:latin typeface="Arial" pitchFamily="34" charset="0"/>
                <a:cs typeface="Arial" pitchFamily="34" charset="0"/>
              </a:rPr>
              <a:t>Example 6</a:t>
            </a:r>
            <a:br>
              <a:rPr lang="en-GB" sz="1200" b="1" dirty="0" smtClean="0">
                <a:latin typeface="Arial" pitchFamily="34" charset="0"/>
                <a:cs typeface="Arial" pitchFamily="34" charset="0"/>
              </a:rPr>
            </a:br>
            <a:r>
              <a:rPr lang="en-GB" sz="1200" dirty="0" smtClean="0">
                <a:latin typeface="Arial" pitchFamily="34" charset="0"/>
                <a:cs typeface="Arial" pitchFamily="34" charset="0"/>
              </a:rPr>
              <a:t>A 36 year old man presents himself at Casualty in a distressed state. He reports episodic chest pain over the past 2 weeks with very little sleep. He gives a family history of </a:t>
            </a:r>
            <a:r>
              <a:rPr lang="en-GB" sz="1200" dirty="0" err="1" smtClean="0">
                <a:latin typeface="Arial" pitchFamily="34" charset="0"/>
                <a:cs typeface="Arial" pitchFamily="34" charset="0"/>
              </a:rPr>
              <a:t>ischaemic</a:t>
            </a:r>
            <a:r>
              <a:rPr lang="en-GB" sz="1200" dirty="0" smtClean="0">
                <a:latin typeface="Arial" pitchFamily="34" charset="0"/>
                <a:cs typeface="Arial" pitchFamily="34" charset="0"/>
              </a:rPr>
              <a:t> heart disease. His blood gas findings were as follows: </a:t>
            </a:r>
            <a:br>
              <a:rPr lang="en-GB" sz="1200" dirty="0" smtClean="0">
                <a:latin typeface="Arial" pitchFamily="34" charset="0"/>
                <a:cs typeface="Arial" pitchFamily="34" charset="0"/>
              </a:rPr>
            </a:br>
            <a:r>
              <a:rPr lang="en-GB" sz="1200" dirty="0" smtClean="0">
                <a:latin typeface="Arial" pitchFamily="34" charset="0"/>
                <a:cs typeface="Arial" pitchFamily="34" charset="0"/>
              </a:rPr>
              <a:t> </a:t>
            </a:r>
            <a:br>
              <a:rPr lang="en-GB" sz="1200" dirty="0" smtClean="0">
                <a:latin typeface="Arial" pitchFamily="34" charset="0"/>
                <a:cs typeface="Arial" pitchFamily="34" charset="0"/>
              </a:rPr>
            </a:br>
            <a:r>
              <a:rPr lang="en-US" sz="1200" dirty="0" smtClean="0">
                <a:latin typeface="Arial" pitchFamily="34" charset="0"/>
                <a:cs typeface="Arial" pitchFamily="34" charset="0"/>
              </a:rPr>
              <a:t>	pH = 7.46</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dirty="0" smtClean="0">
                <a:latin typeface="Arial" pitchFamily="34" charset="0"/>
                <a:cs typeface="Arial" pitchFamily="34" charset="0"/>
              </a:rPr>
              <a:t>	Pco</a:t>
            </a:r>
            <a:r>
              <a:rPr lang="en-US" sz="1200" baseline="-25000" dirty="0" smtClean="0">
                <a:latin typeface="Arial" pitchFamily="34" charset="0"/>
                <a:cs typeface="Arial" pitchFamily="34" charset="0"/>
              </a:rPr>
              <a:t>2</a:t>
            </a:r>
            <a:r>
              <a:rPr lang="en-US" sz="1200" dirty="0" smtClean="0">
                <a:latin typeface="Arial" pitchFamily="34" charset="0"/>
                <a:cs typeface="Arial" pitchFamily="34" charset="0"/>
              </a:rPr>
              <a:t> = 3.3 </a:t>
            </a:r>
            <a:r>
              <a:rPr lang="en-US" sz="1200" dirty="0" err="1" smtClean="0">
                <a:latin typeface="Arial" pitchFamily="34" charset="0"/>
                <a:cs typeface="Arial" pitchFamily="34" charset="0"/>
              </a:rPr>
              <a:t>kPa</a:t>
            </a:r>
            <a:r>
              <a:rPr lang="en-US" sz="1200" dirty="0" smtClean="0">
                <a:latin typeface="Arial" pitchFamily="34" charset="0"/>
                <a:cs typeface="Arial" pitchFamily="34" charset="0"/>
              </a:rPr>
              <a:t> (25 mmHg)</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dirty="0" smtClean="0">
                <a:latin typeface="Arial" pitchFamily="34" charset="0"/>
                <a:cs typeface="Arial" pitchFamily="34" charset="0"/>
              </a:rPr>
              <a:t>	Po</a:t>
            </a:r>
            <a:r>
              <a:rPr lang="en-US" sz="1200" baseline="-25000" dirty="0" smtClean="0">
                <a:latin typeface="Arial" pitchFamily="34" charset="0"/>
                <a:cs typeface="Arial" pitchFamily="34" charset="0"/>
              </a:rPr>
              <a:t>2</a:t>
            </a:r>
            <a:r>
              <a:rPr lang="en-US" sz="1200" dirty="0" smtClean="0">
                <a:latin typeface="Arial" pitchFamily="34" charset="0"/>
                <a:cs typeface="Arial" pitchFamily="34" charset="0"/>
              </a:rPr>
              <a:t> = 15.3 (115 mmHg)</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dirty="0" smtClean="0">
                <a:latin typeface="Arial" pitchFamily="34" charset="0"/>
                <a:cs typeface="Arial" pitchFamily="34" charset="0"/>
              </a:rPr>
              <a:t>	Base excess = -5 </a:t>
            </a:r>
            <a:r>
              <a:rPr lang="en-US" sz="1200" dirty="0" err="1" smtClean="0">
                <a:latin typeface="Arial" pitchFamily="34" charset="0"/>
                <a:cs typeface="Arial" pitchFamily="34" charset="0"/>
              </a:rPr>
              <a:t>mmol</a:t>
            </a:r>
            <a:r>
              <a:rPr lang="en-US" sz="1200" dirty="0" smtClean="0">
                <a:latin typeface="Arial" pitchFamily="34" charset="0"/>
                <a:cs typeface="Arial" pitchFamily="34" charset="0"/>
              </a:rPr>
              <a:t>/l.</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dirty="0" smtClean="0">
                <a:latin typeface="Arial" pitchFamily="34" charset="0"/>
                <a:cs typeface="Arial" pitchFamily="34" charset="0"/>
              </a:rPr>
              <a:t> </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dirty="0" smtClean="0">
                <a:latin typeface="Arial" pitchFamily="34" charset="0"/>
                <a:cs typeface="Arial" pitchFamily="34" charset="0"/>
              </a:rPr>
              <a:t>Further investigations revealed that his chest pain was probably due to muscle strain and that his perceived heart problem had resulted in considerable anxiety.</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US" sz="1200" dirty="0" smtClean="0">
                <a:latin typeface="Arial" pitchFamily="34" charset="0"/>
                <a:cs typeface="Arial" pitchFamily="34" charset="0"/>
              </a:rPr>
              <a:t> </a:t>
            </a:r>
            <a:r>
              <a:rPr lang="en-GB" sz="1200" dirty="0" smtClean="0">
                <a:latin typeface="Arial" pitchFamily="34" charset="0"/>
                <a:cs typeface="Arial" pitchFamily="34" charset="0"/>
              </a:rPr>
              <a:t/>
            </a:r>
            <a:br>
              <a:rPr lang="en-GB" sz="1200" dirty="0" smtClean="0">
                <a:latin typeface="Arial" pitchFamily="34" charset="0"/>
                <a:cs typeface="Arial" pitchFamily="34" charset="0"/>
              </a:rPr>
            </a:br>
            <a:r>
              <a:rPr lang="en-GB" sz="1200" dirty="0" smtClean="0">
                <a:latin typeface="Arial" pitchFamily="34" charset="0"/>
                <a:cs typeface="Arial" pitchFamily="34" charset="0"/>
              </a:rPr>
              <a:t>	</a:t>
            </a:r>
            <a:r>
              <a:rPr lang="en-GB" sz="1200" b="1" dirty="0" smtClean="0">
                <a:latin typeface="Arial" pitchFamily="34" charset="0"/>
                <a:cs typeface="Arial" pitchFamily="34" charset="0"/>
              </a:rPr>
              <a:t>Diagnosis: Respiratory alkalosis with renal compensation</a:t>
            </a:r>
            <a:r>
              <a:rPr lang="en-GB" sz="1200" b="1" dirty="0" smtClean="0"/>
              <a:t/>
            </a:r>
            <a:br>
              <a:rPr lang="en-GB" sz="1200" b="1" dirty="0" smtClean="0"/>
            </a:br>
            <a:r>
              <a:rPr lang="en-US" sz="1200" dirty="0" smtClean="0"/>
              <a:t> </a:t>
            </a:r>
            <a:r>
              <a:rPr lang="en-GB" sz="1100" dirty="0" smtClean="0"/>
              <a:t/>
            </a:r>
            <a:br>
              <a:rPr lang="en-GB" sz="1100" dirty="0" smtClean="0"/>
            </a:br>
            <a:endParaRPr lang="en-GB" sz="11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9632" y="548680"/>
            <a:ext cx="3168352" cy="6309320"/>
          </a:xfrm>
        </p:spPr>
        <p:txBody>
          <a:bodyPr>
            <a:normAutofit lnSpcReduction="10000"/>
          </a:bodyPr>
          <a:lstStyle/>
          <a:p>
            <a:pPr>
              <a:buNone/>
            </a:pPr>
            <a:r>
              <a:rPr lang="en-GB" sz="1000" dirty="0" smtClean="0">
                <a:latin typeface="Arial" pitchFamily="34" charset="0"/>
                <a:cs typeface="Arial" pitchFamily="34" charset="0"/>
              </a:rPr>
              <a:t>1.</a:t>
            </a:r>
          </a:p>
          <a:p>
            <a:pPr>
              <a:buNone/>
            </a:pPr>
            <a:r>
              <a:rPr lang="en-GB" sz="1000" dirty="0" smtClean="0">
                <a:latin typeface="Arial" pitchFamily="34" charset="0"/>
                <a:cs typeface="Arial" pitchFamily="34" charset="0"/>
              </a:rPr>
              <a:t>pH = 7.25</a:t>
            </a:r>
          </a:p>
          <a:p>
            <a:pPr>
              <a:buNone/>
            </a:pPr>
            <a:r>
              <a:rPr lang="en-GB" sz="1000" dirty="0" smtClean="0">
                <a:latin typeface="Arial" pitchFamily="34" charset="0"/>
                <a:cs typeface="Arial" pitchFamily="34" charset="0"/>
              </a:rPr>
              <a:t>Pco</a:t>
            </a:r>
            <a:r>
              <a:rPr lang="en-GB" sz="1000" baseline="-25000" dirty="0" smtClean="0">
                <a:latin typeface="Arial" pitchFamily="34" charset="0"/>
                <a:cs typeface="Arial" pitchFamily="34" charset="0"/>
              </a:rPr>
              <a:t>2</a:t>
            </a:r>
            <a:r>
              <a:rPr lang="en-GB" sz="1000" dirty="0" smtClean="0">
                <a:latin typeface="Arial" pitchFamily="34" charset="0"/>
                <a:cs typeface="Arial" pitchFamily="34" charset="0"/>
              </a:rPr>
              <a:t> = 10.7 </a:t>
            </a:r>
            <a:r>
              <a:rPr lang="en-GB" sz="1000" dirty="0" err="1" smtClean="0">
                <a:latin typeface="Arial" pitchFamily="34" charset="0"/>
                <a:cs typeface="Arial" pitchFamily="34" charset="0"/>
              </a:rPr>
              <a:t>kPa</a:t>
            </a:r>
            <a:r>
              <a:rPr lang="en-GB" sz="1000" dirty="0" smtClean="0">
                <a:latin typeface="Arial" pitchFamily="34" charset="0"/>
                <a:cs typeface="Arial" pitchFamily="34" charset="0"/>
              </a:rPr>
              <a:t> (80mmHg)</a:t>
            </a:r>
          </a:p>
          <a:p>
            <a:pPr>
              <a:buNone/>
            </a:pPr>
            <a:r>
              <a:rPr lang="en-GB" sz="1000" dirty="0" smtClean="0">
                <a:latin typeface="Arial" pitchFamily="34" charset="0"/>
                <a:cs typeface="Arial" pitchFamily="34" charset="0"/>
              </a:rPr>
              <a:t>Po</a:t>
            </a:r>
            <a:r>
              <a:rPr lang="en-GB" sz="1000" baseline="-25000" dirty="0" smtClean="0">
                <a:latin typeface="Arial" pitchFamily="34" charset="0"/>
                <a:cs typeface="Arial" pitchFamily="34" charset="0"/>
              </a:rPr>
              <a:t>2</a:t>
            </a:r>
            <a:r>
              <a:rPr lang="en-GB" sz="1000" dirty="0" smtClean="0">
                <a:latin typeface="Arial" pitchFamily="34" charset="0"/>
                <a:cs typeface="Arial" pitchFamily="34" charset="0"/>
              </a:rPr>
              <a:t> = 6.7 </a:t>
            </a:r>
            <a:r>
              <a:rPr lang="en-GB" sz="1000" dirty="0" err="1" smtClean="0">
                <a:latin typeface="Arial" pitchFamily="34" charset="0"/>
                <a:cs typeface="Arial" pitchFamily="34" charset="0"/>
              </a:rPr>
              <a:t>kPa</a:t>
            </a:r>
            <a:r>
              <a:rPr lang="en-GB" sz="1000" dirty="0" smtClean="0">
                <a:latin typeface="Arial" pitchFamily="34" charset="0"/>
                <a:cs typeface="Arial" pitchFamily="34" charset="0"/>
              </a:rPr>
              <a:t> (50 mmHg)</a:t>
            </a:r>
          </a:p>
          <a:p>
            <a:pPr>
              <a:buNone/>
            </a:pPr>
            <a:r>
              <a:rPr lang="en-GB" sz="1000" dirty="0" smtClean="0">
                <a:latin typeface="Arial" pitchFamily="34" charset="0"/>
                <a:cs typeface="Arial" pitchFamily="34" charset="0"/>
              </a:rPr>
              <a:t>[HCO</a:t>
            </a:r>
            <a:r>
              <a:rPr lang="en-GB" sz="1000" baseline="-25000" dirty="0" smtClean="0">
                <a:latin typeface="Arial" pitchFamily="34" charset="0"/>
                <a:cs typeface="Arial" pitchFamily="34" charset="0"/>
              </a:rPr>
              <a:t>3</a:t>
            </a:r>
            <a:r>
              <a:rPr lang="en-GB" sz="1000" dirty="0" smtClean="0">
                <a:latin typeface="Arial" pitchFamily="34" charset="0"/>
                <a:cs typeface="Arial" pitchFamily="34" charset="0"/>
              </a:rPr>
              <a:t>] = 35 (</a:t>
            </a:r>
            <a:r>
              <a:rPr lang="en-GB" sz="1000" dirty="0" err="1" smtClean="0">
                <a:latin typeface="Arial" pitchFamily="34" charset="0"/>
                <a:cs typeface="Arial" pitchFamily="34" charset="0"/>
              </a:rPr>
              <a:t>mmol</a:t>
            </a:r>
            <a:r>
              <a:rPr lang="en-GB" sz="1000" dirty="0" smtClean="0">
                <a:latin typeface="Arial" pitchFamily="34" charset="0"/>
                <a:cs typeface="Arial" pitchFamily="34" charset="0"/>
              </a:rPr>
              <a:t>/L)</a:t>
            </a:r>
          </a:p>
          <a:p>
            <a:pPr>
              <a:buNone/>
            </a:pPr>
            <a:r>
              <a:rPr lang="en-GB" sz="1000" dirty="0" smtClean="0">
                <a:latin typeface="Arial" pitchFamily="34" charset="0"/>
                <a:cs typeface="Arial" pitchFamily="34" charset="0"/>
              </a:rPr>
              <a:t>Base excess = + 4 </a:t>
            </a:r>
            <a:r>
              <a:rPr lang="en-GB" sz="1000" dirty="0" err="1" smtClean="0">
                <a:latin typeface="Arial" pitchFamily="34" charset="0"/>
                <a:cs typeface="Arial" pitchFamily="34" charset="0"/>
              </a:rPr>
              <a:t>mmol</a:t>
            </a:r>
            <a:r>
              <a:rPr lang="en-GB" sz="1000" dirty="0" smtClean="0">
                <a:latin typeface="Arial" pitchFamily="34" charset="0"/>
                <a:cs typeface="Arial" pitchFamily="34" charset="0"/>
              </a:rPr>
              <a:t>/L</a:t>
            </a:r>
          </a:p>
          <a:p>
            <a:pPr>
              <a:buNone/>
            </a:pPr>
            <a:r>
              <a:rPr lang="en-GB" sz="1000" b="1" dirty="0" smtClean="0">
                <a:latin typeface="Arial" pitchFamily="34" charset="0"/>
                <a:cs typeface="Arial" pitchFamily="34" charset="0"/>
              </a:rPr>
              <a:t>Diagnosis?</a:t>
            </a:r>
            <a:r>
              <a:rPr lang="en-GB" sz="1100" b="1" dirty="0" smtClean="0">
                <a:latin typeface="Arial" pitchFamily="34" charset="0"/>
                <a:cs typeface="Arial" pitchFamily="34" charset="0"/>
              </a:rPr>
              <a:t>					</a:t>
            </a:r>
            <a:endParaRPr lang="en-GB" sz="1100" dirty="0" smtClean="0">
              <a:latin typeface="Arial" pitchFamily="34" charset="0"/>
              <a:cs typeface="Arial" pitchFamily="34" charset="0"/>
            </a:endParaRPr>
          </a:p>
          <a:p>
            <a:pPr>
              <a:buNone/>
            </a:pPr>
            <a:r>
              <a:rPr lang="en-GB" sz="1100" dirty="0" smtClean="0">
                <a:latin typeface="Arial" pitchFamily="34" charset="0"/>
                <a:cs typeface="Arial" pitchFamily="34" charset="0"/>
              </a:rPr>
              <a:t>3.</a:t>
            </a:r>
          </a:p>
          <a:p>
            <a:pPr>
              <a:buNone/>
            </a:pPr>
            <a:r>
              <a:rPr lang="en-GB" sz="1100" dirty="0" smtClean="0">
                <a:latin typeface="Arial" pitchFamily="34" charset="0"/>
                <a:cs typeface="Arial" pitchFamily="34" charset="0"/>
              </a:rPr>
              <a:t>pH = 7.40</a:t>
            </a:r>
          </a:p>
          <a:p>
            <a:pPr>
              <a:buNone/>
            </a:pPr>
            <a:r>
              <a:rPr lang="en-GB" sz="1100" dirty="0" smtClean="0">
                <a:latin typeface="Arial" pitchFamily="34" charset="0"/>
                <a:cs typeface="Arial" pitchFamily="34" charset="0"/>
              </a:rPr>
              <a:t>Pco</a:t>
            </a:r>
            <a:r>
              <a:rPr lang="en-GB" sz="1100" baseline="-25000" dirty="0" smtClean="0">
                <a:latin typeface="Arial" pitchFamily="34" charset="0"/>
                <a:cs typeface="Arial" pitchFamily="34" charset="0"/>
              </a:rPr>
              <a:t>2</a:t>
            </a:r>
            <a:r>
              <a:rPr lang="en-GB" sz="1100" dirty="0" smtClean="0">
                <a:latin typeface="Arial" pitchFamily="34" charset="0"/>
                <a:cs typeface="Arial" pitchFamily="34" charset="0"/>
              </a:rPr>
              <a:t> = 4 </a:t>
            </a:r>
            <a:r>
              <a:rPr lang="en-GB" sz="1100" dirty="0" err="1" smtClean="0">
                <a:latin typeface="Arial" pitchFamily="34" charset="0"/>
                <a:cs typeface="Arial" pitchFamily="34" charset="0"/>
              </a:rPr>
              <a:t>kPa</a:t>
            </a:r>
            <a:r>
              <a:rPr lang="en-GB" sz="1100" dirty="0" smtClean="0">
                <a:latin typeface="Arial" pitchFamily="34" charset="0"/>
                <a:cs typeface="Arial" pitchFamily="34" charset="0"/>
              </a:rPr>
              <a:t> (30 mmHg)</a:t>
            </a:r>
          </a:p>
          <a:p>
            <a:pPr>
              <a:buNone/>
            </a:pPr>
            <a:r>
              <a:rPr lang="en-GB" sz="1100" dirty="0" smtClean="0">
                <a:latin typeface="Arial" pitchFamily="34" charset="0"/>
                <a:cs typeface="Arial" pitchFamily="34" charset="0"/>
              </a:rPr>
              <a:t>Po</a:t>
            </a:r>
            <a:r>
              <a:rPr lang="en-GB" sz="1100" baseline="-25000" dirty="0" smtClean="0">
                <a:latin typeface="Arial" pitchFamily="34" charset="0"/>
                <a:cs typeface="Arial" pitchFamily="34" charset="0"/>
              </a:rPr>
              <a:t>2</a:t>
            </a:r>
            <a:r>
              <a:rPr lang="en-GB" sz="1100" dirty="0" smtClean="0">
                <a:latin typeface="Arial" pitchFamily="34" charset="0"/>
                <a:cs typeface="Arial" pitchFamily="34" charset="0"/>
              </a:rPr>
              <a:t> = 13.3 </a:t>
            </a:r>
            <a:r>
              <a:rPr lang="en-GB" sz="1100" dirty="0" err="1" smtClean="0">
                <a:latin typeface="Arial" pitchFamily="34" charset="0"/>
                <a:cs typeface="Arial" pitchFamily="34" charset="0"/>
              </a:rPr>
              <a:t>kPa</a:t>
            </a:r>
            <a:r>
              <a:rPr lang="en-GB" sz="1100" dirty="0" smtClean="0">
                <a:latin typeface="Arial" pitchFamily="34" charset="0"/>
                <a:cs typeface="Arial" pitchFamily="34" charset="0"/>
              </a:rPr>
              <a:t> (100 mmHg)</a:t>
            </a:r>
          </a:p>
          <a:p>
            <a:pPr>
              <a:buNone/>
            </a:pPr>
            <a:r>
              <a:rPr lang="en-GB" sz="1100" dirty="0" smtClean="0">
                <a:latin typeface="Arial" pitchFamily="34" charset="0"/>
                <a:cs typeface="Arial" pitchFamily="34" charset="0"/>
              </a:rPr>
              <a:t>[HCO</a:t>
            </a:r>
            <a:r>
              <a:rPr lang="en-GB" sz="1100" baseline="-25000" dirty="0" smtClean="0">
                <a:latin typeface="Arial" pitchFamily="34" charset="0"/>
                <a:cs typeface="Arial" pitchFamily="34" charset="0"/>
              </a:rPr>
              <a:t>3</a:t>
            </a:r>
            <a:r>
              <a:rPr lang="en-GB" sz="1100" dirty="0" smtClean="0">
                <a:latin typeface="Arial" pitchFamily="34" charset="0"/>
                <a:cs typeface="Arial" pitchFamily="34" charset="0"/>
              </a:rPr>
              <a:t>] = 18 (</a:t>
            </a:r>
            <a:r>
              <a:rPr lang="en-GB" sz="1100" dirty="0" err="1" smtClean="0">
                <a:latin typeface="Arial" pitchFamily="34" charset="0"/>
                <a:cs typeface="Arial" pitchFamily="34" charset="0"/>
              </a:rPr>
              <a:t>mmol</a:t>
            </a:r>
            <a:r>
              <a:rPr lang="en-GB" sz="1100" dirty="0" smtClean="0">
                <a:latin typeface="Arial" pitchFamily="34" charset="0"/>
                <a:cs typeface="Arial" pitchFamily="34" charset="0"/>
              </a:rPr>
              <a:t>/L)</a:t>
            </a:r>
          </a:p>
          <a:p>
            <a:pPr>
              <a:buNone/>
            </a:pPr>
            <a:r>
              <a:rPr lang="en-GB" sz="1100" dirty="0" smtClean="0">
                <a:latin typeface="Arial" pitchFamily="34" charset="0"/>
                <a:cs typeface="Arial" pitchFamily="34" charset="0"/>
              </a:rPr>
              <a:t>Base excess = -5 </a:t>
            </a:r>
            <a:r>
              <a:rPr lang="en-GB" sz="1100" dirty="0" err="1" smtClean="0">
                <a:latin typeface="Arial" pitchFamily="34" charset="0"/>
                <a:cs typeface="Arial" pitchFamily="34" charset="0"/>
              </a:rPr>
              <a:t>mmol</a:t>
            </a:r>
            <a:r>
              <a:rPr lang="en-GB" sz="1100" dirty="0" smtClean="0">
                <a:latin typeface="Arial" pitchFamily="34" charset="0"/>
                <a:cs typeface="Arial" pitchFamily="34" charset="0"/>
              </a:rPr>
              <a:t>/L</a:t>
            </a:r>
          </a:p>
          <a:p>
            <a:pPr>
              <a:buNone/>
            </a:pPr>
            <a:r>
              <a:rPr lang="en-GB" sz="1100" b="1" dirty="0" smtClean="0">
                <a:latin typeface="Arial" pitchFamily="34" charset="0"/>
                <a:cs typeface="Arial" pitchFamily="34" charset="0"/>
              </a:rPr>
              <a:t>Diagnosis?</a:t>
            </a:r>
          </a:p>
          <a:p>
            <a:pPr>
              <a:buNone/>
            </a:pPr>
            <a:endParaRPr lang="en-GB" sz="1100" b="1" dirty="0" smtClean="0">
              <a:latin typeface="Arial" pitchFamily="34" charset="0"/>
              <a:cs typeface="Arial" pitchFamily="34" charset="0"/>
            </a:endParaRPr>
          </a:p>
          <a:p>
            <a:pPr>
              <a:buNone/>
            </a:pPr>
            <a:r>
              <a:rPr lang="en-GB" sz="1100" dirty="0" smtClean="0">
                <a:latin typeface="Arial" pitchFamily="34" charset="0"/>
                <a:cs typeface="Arial" pitchFamily="34" charset="0"/>
              </a:rPr>
              <a:t> 5.</a:t>
            </a:r>
          </a:p>
          <a:p>
            <a:pPr>
              <a:buNone/>
            </a:pPr>
            <a:r>
              <a:rPr lang="en-GB" sz="1100" dirty="0" smtClean="0">
                <a:latin typeface="Arial" pitchFamily="34" charset="0"/>
                <a:cs typeface="Arial" pitchFamily="34" charset="0"/>
              </a:rPr>
              <a:t>pH = 7.20</a:t>
            </a:r>
          </a:p>
          <a:p>
            <a:pPr>
              <a:buNone/>
            </a:pPr>
            <a:r>
              <a:rPr lang="en-GB" sz="1100" dirty="0" smtClean="0">
                <a:latin typeface="Arial" pitchFamily="34" charset="0"/>
                <a:cs typeface="Arial" pitchFamily="34" charset="0"/>
              </a:rPr>
              <a:t>Pco</a:t>
            </a:r>
            <a:r>
              <a:rPr lang="en-GB" sz="1100" baseline="-25000" dirty="0" smtClean="0">
                <a:latin typeface="Arial" pitchFamily="34" charset="0"/>
                <a:cs typeface="Arial" pitchFamily="34" charset="0"/>
              </a:rPr>
              <a:t>2</a:t>
            </a:r>
            <a:r>
              <a:rPr lang="en-GB" sz="1100" dirty="0" smtClean="0">
                <a:latin typeface="Arial" pitchFamily="34" charset="0"/>
                <a:cs typeface="Arial" pitchFamily="34" charset="0"/>
              </a:rPr>
              <a:t> = 3.3 </a:t>
            </a:r>
            <a:r>
              <a:rPr lang="en-GB" sz="1100" dirty="0" err="1" smtClean="0">
                <a:latin typeface="Arial" pitchFamily="34" charset="0"/>
                <a:cs typeface="Arial" pitchFamily="34" charset="0"/>
              </a:rPr>
              <a:t>kPa</a:t>
            </a:r>
            <a:r>
              <a:rPr lang="en-GB" sz="1100" dirty="0" smtClean="0">
                <a:latin typeface="Arial" pitchFamily="34" charset="0"/>
                <a:cs typeface="Arial" pitchFamily="34" charset="0"/>
              </a:rPr>
              <a:t> (25 mmHg)</a:t>
            </a:r>
          </a:p>
          <a:p>
            <a:pPr>
              <a:buNone/>
            </a:pPr>
            <a:r>
              <a:rPr lang="en-GB" sz="1100" dirty="0" smtClean="0">
                <a:latin typeface="Arial" pitchFamily="34" charset="0"/>
                <a:cs typeface="Arial" pitchFamily="34" charset="0"/>
              </a:rPr>
              <a:t>Po</a:t>
            </a:r>
            <a:r>
              <a:rPr lang="en-GB" sz="1100" baseline="-25000" dirty="0" smtClean="0">
                <a:latin typeface="Arial" pitchFamily="34" charset="0"/>
                <a:cs typeface="Arial" pitchFamily="34" charset="0"/>
              </a:rPr>
              <a:t>2</a:t>
            </a:r>
            <a:r>
              <a:rPr lang="en-GB" sz="1100" dirty="0" smtClean="0">
                <a:latin typeface="Arial" pitchFamily="34" charset="0"/>
                <a:cs typeface="Arial" pitchFamily="34" charset="0"/>
              </a:rPr>
              <a:t> = 14.7 </a:t>
            </a:r>
            <a:r>
              <a:rPr lang="en-GB" sz="1100" dirty="0" err="1" smtClean="0">
                <a:latin typeface="Arial" pitchFamily="34" charset="0"/>
                <a:cs typeface="Arial" pitchFamily="34" charset="0"/>
              </a:rPr>
              <a:t>kPa</a:t>
            </a:r>
            <a:r>
              <a:rPr lang="en-GB" sz="1100" dirty="0" smtClean="0">
                <a:latin typeface="Arial" pitchFamily="34" charset="0"/>
                <a:cs typeface="Arial" pitchFamily="34" charset="0"/>
              </a:rPr>
              <a:t> (110 mmHg)</a:t>
            </a:r>
          </a:p>
          <a:p>
            <a:pPr>
              <a:buNone/>
            </a:pPr>
            <a:r>
              <a:rPr lang="en-GB" sz="1100" dirty="0" smtClean="0">
                <a:latin typeface="Arial" pitchFamily="34" charset="0"/>
                <a:cs typeface="Arial" pitchFamily="34" charset="0"/>
              </a:rPr>
              <a:t>[HCO</a:t>
            </a:r>
            <a:r>
              <a:rPr lang="en-GB" sz="1100" baseline="-25000" dirty="0" smtClean="0">
                <a:latin typeface="Arial" pitchFamily="34" charset="0"/>
                <a:cs typeface="Arial" pitchFamily="34" charset="0"/>
              </a:rPr>
              <a:t>3</a:t>
            </a:r>
            <a:r>
              <a:rPr lang="en-GB" sz="1100" dirty="0" smtClean="0">
                <a:latin typeface="Arial" pitchFamily="34" charset="0"/>
                <a:cs typeface="Arial" pitchFamily="34" charset="0"/>
              </a:rPr>
              <a:t>] = 10 (</a:t>
            </a:r>
            <a:r>
              <a:rPr lang="en-GB" sz="1100" dirty="0" err="1" smtClean="0">
                <a:latin typeface="Arial" pitchFamily="34" charset="0"/>
                <a:cs typeface="Arial" pitchFamily="34" charset="0"/>
              </a:rPr>
              <a:t>mmol</a:t>
            </a:r>
            <a:r>
              <a:rPr lang="en-GB" sz="1100" dirty="0" smtClean="0">
                <a:latin typeface="Arial" pitchFamily="34" charset="0"/>
                <a:cs typeface="Arial" pitchFamily="34" charset="0"/>
              </a:rPr>
              <a:t>/L)</a:t>
            </a:r>
          </a:p>
          <a:p>
            <a:pPr>
              <a:buNone/>
            </a:pPr>
            <a:r>
              <a:rPr lang="en-GB" sz="1100" dirty="0" smtClean="0">
                <a:latin typeface="Arial" pitchFamily="34" charset="0"/>
                <a:cs typeface="Arial" pitchFamily="34" charset="0"/>
              </a:rPr>
              <a:t>Base excess = -18 </a:t>
            </a:r>
            <a:r>
              <a:rPr lang="en-GB" sz="1100" dirty="0" err="1" smtClean="0">
                <a:latin typeface="Arial" pitchFamily="34" charset="0"/>
                <a:cs typeface="Arial" pitchFamily="34" charset="0"/>
              </a:rPr>
              <a:t>mmol</a:t>
            </a:r>
            <a:r>
              <a:rPr lang="en-GB" sz="1100" dirty="0" smtClean="0">
                <a:latin typeface="Arial" pitchFamily="34" charset="0"/>
                <a:cs typeface="Arial" pitchFamily="34" charset="0"/>
              </a:rPr>
              <a:t>/L</a:t>
            </a:r>
          </a:p>
          <a:p>
            <a:pPr>
              <a:buNone/>
            </a:pPr>
            <a:r>
              <a:rPr lang="en-GB" sz="1100" b="1" dirty="0" smtClean="0">
                <a:latin typeface="Arial" pitchFamily="34" charset="0"/>
                <a:cs typeface="Arial" pitchFamily="34" charset="0"/>
              </a:rPr>
              <a:t>Diagnosis?</a:t>
            </a:r>
          </a:p>
          <a:p>
            <a:pPr>
              <a:buNone/>
            </a:pPr>
            <a:endParaRPr lang="en-GB" sz="1100" b="1" dirty="0" smtClean="0">
              <a:latin typeface="Arial" pitchFamily="34" charset="0"/>
              <a:cs typeface="Arial" pitchFamily="34" charset="0"/>
            </a:endParaRPr>
          </a:p>
          <a:p>
            <a:pPr>
              <a:buNone/>
            </a:pPr>
            <a:r>
              <a:rPr lang="en-GB" sz="1100" dirty="0" smtClean="0">
                <a:latin typeface="Arial" pitchFamily="34" charset="0"/>
                <a:cs typeface="Arial" pitchFamily="34" charset="0"/>
              </a:rPr>
              <a:t>7.</a:t>
            </a:r>
          </a:p>
          <a:p>
            <a:pPr>
              <a:buNone/>
            </a:pPr>
            <a:r>
              <a:rPr lang="en-GB" sz="1100" dirty="0" smtClean="0">
                <a:latin typeface="Arial" pitchFamily="34" charset="0"/>
                <a:cs typeface="Arial" pitchFamily="34" charset="0"/>
              </a:rPr>
              <a:t>Patient age 50 admitted to hospital</a:t>
            </a:r>
          </a:p>
          <a:p>
            <a:pPr>
              <a:buNone/>
            </a:pPr>
            <a:r>
              <a:rPr lang="en-GB" sz="1100" dirty="0" smtClean="0">
                <a:latin typeface="Arial" pitchFamily="34" charset="0"/>
                <a:cs typeface="Arial" pitchFamily="34" charset="0"/>
              </a:rPr>
              <a:t>with pneumonia</a:t>
            </a:r>
          </a:p>
          <a:p>
            <a:pPr>
              <a:buNone/>
            </a:pPr>
            <a:r>
              <a:rPr lang="en-GB" sz="1100" dirty="0" smtClean="0">
                <a:latin typeface="Arial" pitchFamily="34" charset="0"/>
                <a:cs typeface="Arial" pitchFamily="34" charset="0"/>
              </a:rPr>
              <a:t>pH = 7.64</a:t>
            </a:r>
          </a:p>
          <a:p>
            <a:pPr>
              <a:buNone/>
            </a:pPr>
            <a:r>
              <a:rPr lang="en-GB" sz="1100" dirty="0" smtClean="0">
                <a:latin typeface="Arial" pitchFamily="34" charset="0"/>
                <a:cs typeface="Arial" pitchFamily="34" charset="0"/>
              </a:rPr>
              <a:t>Pco</a:t>
            </a:r>
            <a:r>
              <a:rPr lang="en-GB" sz="1100" baseline="-25000" dirty="0" smtClean="0">
                <a:latin typeface="Arial" pitchFamily="34" charset="0"/>
                <a:cs typeface="Arial" pitchFamily="34" charset="0"/>
              </a:rPr>
              <a:t>2</a:t>
            </a:r>
            <a:r>
              <a:rPr lang="en-GB" sz="1100" dirty="0" smtClean="0">
                <a:latin typeface="Arial" pitchFamily="34" charset="0"/>
                <a:cs typeface="Arial" pitchFamily="34" charset="0"/>
              </a:rPr>
              <a:t> = 4.3 </a:t>
            </a:r>
            <a:r>
              <a:rPr lang="en-GB" sz="1100" dirty="0" err="1" smtClean="0">
                <a:latin typeface="Arial" pitchFamily="34" charset="0"/>
                <a:cs typeface="Arial" pitchFamily="34" charset="0"/>
              </a:rPr>
              <a:t>kPa</a:t>
            </a:r>
            <a:r>
              <a:rPr lang="en-GB" sz="1100" dirty="0" smtClean="0">
                <a:latin typeface="Arial" pitchFamily="34" charset="0"/>
                <a:cs typeface="Arial" pitchFamily="34" charset="0"/>
              </a:rPr>
              <a:t> (32 mmHg)</a:t>
            </a:r>
          </a:p>
          <a:p>
            <a:pPr>
              <a:buNone/>
            </a:pPr>
            <a:r>
              <a:rPr lang="en-GB" sz="1100" dirty="0" smtClean="0">
                <a:latin typeface="Arial" pitchFamily="34" charset="0"/>
                <a:cs typeface="Arial" pitchFamily="34" charset="0"/>
              </a:rPr>
              <a:t>Po</a:t>
            </a:r>
            <a:r>
              <a:rPr lang="en-GB" sz="1100" baseline="-25000" dirty="0" smtClean="0">
                <a:latin typeface="Arial" pitchFamily="34" charset="0"/>
                <a:cs typeface="Arial" pitchFamily="34" charset="0"/>
              </a:rPr>
              <a:t>2</a:t>
            </a:r>
            <a:r>
              <a:rPr lang="en-GB" sz="1100" dirty="0" smtClean="0">
                <a:latin typeface="Arial" pitchFamily="34" charset="0"/>
                <a:cs typeface="Arial" pitchFamily="34" charset="0"/>
              </a:rPr>
              <a:t> = 10.0 </a:t>
            </a:r>
            <a:r>
              <a:rPr lang="en-GB" sz="1100" dirty="0" err="1" smtClean="0">
                <a:latin typeface="Arial" pitchFamily="34" charset="0"/>
                <a:cs typeface="Arial" pitchFamily="34" charset="0"/>
              </a:rPr>
              <a:t>kPa</a:t>
            </a:r>
            <a:r>
              <a:rPr lang="en-GB" sz="1100" dirty="0" smtClean="0">
                <a:latin typeface="Arial" pitchFamily="34" charset="0"/>
                <a:cs typeface="Arial" pitchFamily="34" charset="0"/>
              </a:rPr>
              <a:t> (75 mmHg)</a:t>
            </a:r>
          </a:p>
          <a:p>
            <a:pPr>
              <a:buNone/>
            </a:pPr>
            <a:r>
              <a:rPr lang="en-GB" sz="1100" dirty="0" smtClean="0">
                <a:latin typeface="Arial" pitchFamily="34" charset="0"/>
                <a:cs typeface="Arial" pitchFamily="34" charset="0"/>
              </a:rPr>
              <a:t>[HCO</a:t>
            </a:r>
            <a:r>
              <a:rPr lang="en-GB" sz="1100" baseline="-25000" dirty="0" smtClean="0">
                <a:latin typeface="Arial" pitchFamily="34" charset="0"/>
                <a:cs typeface="Arial" pitchFamily="34" charset="0"/>
              </a:rPr>
              <a:t>3</a:t>
            </a:r>
            <a:r>
              <a:rPr lang="en-GB" sz="1100" dirty="0" smtClean="0">
                <a:latin typeface="Arial" pitchFamily="34" charset="0"/>
                <a:cs typeface="Arial" pitchFamily="34" charset="0"/>
              </a:rPr>
              <a:t>] = 33 (</a:t>
            </a:r>
            <a:r>
              <a:rPr lang="en-GB" sz="1100" dirty="0" err="1" smtClean="0">
                <a:latin typeface="Arial" pitchFamily="34" charset="0"/>
                <a:cs typeface="Arial" pitchFamily="34" charset="0"/>
              </a:rPr>
              <a:t>mmol</a:t>
            </a:r>
            <a:r>
              <a:rPr lang="en-GB" sz="1100" dirty="0" smtClean="0">
                <a:latin typeface="Arial" pitchFamily="34" charset="0"/>
                <a:cs typeface="Arial" pitchFamily="34" charset="0"/>
              </a:rPr>
              <a:t>/L)</a:t>
            </a:r>
          </a:p>
          <a:p>
            <a:pPr>
              <a:buNone/>
            </a:pPr>
            <a:r>
              <a:rPr lang="en-GB" sz="1100" dirty="0" smtClean="0">
                <a:latin typeface="Arial" pitchFamily="34" charset="0"/>
                <a:cs typeface="Arial" pitchFamily="34" charset="0"/>
              </a:rPr>
              <a:t>Base excess = + 17  </a:t>
            </a:r>
            <a:r>
              <a:rPr lang="en-GB" sz="1100" dirty="0" err="1" smtClean="0">
                <a:latin typeface="Arial" pitchFamily="34" charset="0"/>
                <a:cs typeface="Arial" pitchFamily="34" charset="0"/>
              </a:rPr>
              <a:t>mmol</a:t>
            </a:r>
            <a:r>
              <a:rPr lang="en-GB" sz="1100" dirty="0" smtClean="0">
                <a:latin typeface="Arial" pitchFamily="34" charset="0"/>
                <a:cs typeface="Arial" pitchFamily="34" charset="0"/>
              </a:rPr>
              <a:t>/L</a:t>
            </a:r>
          </a:p>
          <a:p>
            <a:pPr>
              <a:buNone/>
            </a:pPr>
            <a:r>
              <a:rPr lang="en-GB" sz="1100" b="1" dirty="0" smtClean="0">
                <a:latin typeface="Arial" pitchFamily="34" charset="0"/>
                <a:cs typeface="Arial" pitchFamily="34" charset="0"/>
              </a:rPr>
              <a:t>Diagnosis?</a:t>
            </a:r>
            <a:endParaRPr lang="en-GB" sz="1100" dirty="0" smtClean="0">
              <a:latin typeface="Arial" pitchFamily="34" charset="0"/>
              <a:cs typeface="Arial" pitchFamily="34" charset="0"/>
            </a:endParaRPr>
          </a:p>
          <a:p>
            <a:pPr>
              <a:buNone/>
            </a:pPr>
            <a:endParaRPr lang="en-GB" sz="1100" dirty="0" smtClean="0"/>
          </a:p>
          <a:p>
            <a:pPr>
              <a:buNone/>
            </a:pPr>
            <a:endParaRPr lang="en-GB" sz="1100" b="1" dirty="0" smtClean="0"/>
          </a:p>
          <a:p>
            <a:pPr>
              <a:buNone/>
            </a:pPr>
            <a:endParaRPr lang="en-GB" sz="1100" b="1" dirty="0" smtClean="0"/>
          </a:p>
          <a:p>
            <a:pPr>
              <a:buNone/>
            </a:pPr>
            <a:endParaRPr lang="en-GB" sz="1100" dirty="0" smtClean="0"/>
          </a:p>
          <a:p>
            <a:pPr>
              <a:buNone/>
            </a:pPr>
            <a:endParaRPr lang="en-GB" sz="1100" dirty="0"/>
          </a:p>
        </p:txBody>
      </p:sp>
      <p:sp>
        <p:nvSpPr>
          <p:cNvPr id="4" name="Rectangle 3"/>
          <p:cNvSpPr/>
          <p:nvPr/>
        </p:nvSpPr>
        <p:spPr>
          <a:xfrm>
            <a:off x="1043608" y="188640"/>
            <a:ext cx="6984776" cy="276999"/>
          </a:xfrm>
          <a:prstGeom prst="rect">
            <a:avLst/>
          </a:prstGeom>
        </p:spPr>
        <p:txBody>
          <a:bodyPr wrap="square">
            <a:spAutoFit/>
          </a:bodyPr>
          <a:lstStyle/>
          <a:p>
            <a:pPr algn="ctr"/>
            <a:r>
              <a:rPr lang="en-US" sz="1200" u="sng" dirty="0" smtClean="0"/>
              <a:t>Other examples for you to work out  </a:t>
            </a:r>
            <a:r>
              <a:rPr lang="en-US" sz="1200" dirty="0" smtClean="0"/>
              <a:t>(all breathing air)</a:t>
            </a:r>
            <a:endParaRPr lang="en-GB" sz="1200" dirty="0"/>
          </a:p>
        </p:txBody>
      </p:sp>
      <p:sp>
        <p:nvSpPr>
          <p:cNvPr id="6" name="Content Placeholder 2"/>
          <p:cNvSpPr txBox="1">
            <a:spLocks/>
          </p:cNvSpPr>
          <p:nvPr/>
        </p:nvSpPr>
        <p:spPr>
          <a:xfrm>
            <a:off x="4716016" y="620688"/>
            <a:ext cx="3970784" cy="604867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100" b="1"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1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100" b="0" i="0" u="none" strike="noStrike" kern="1200" cap="none" spc="0" normalizeH="0" baseline="0" noProof="0" dirty="0">
              <a:ln>
                <a:noFill/>
              </a:ln>
              <a:solidFill>
                <a:schemeClr val="tx1"/>
              </a:solidFill>
              <a:effectLst/>
              <a:uLnTx/>
              <a:uFillTx/>
              <a:latin typeface="+mn-lt"/>
              <a:ea typeface="+mn-ea"/>
              <a:cs typeface="+mn-cs"/>
            </a:endParaRPr>
          </a:p>
        </p:txBody>
      </p:sp>
      <p:sp>
        <p:nvSpPr>
          <p:cNvPr id="25601" name="Rectangle 1"/>
          <p:cNvSpPr>
            <a:spLocks noChangeArrowheads="1"/>
          </p:cNvSpPr>
          <p:nvPr/>
        </p:nvSpPr>
        <p:spPr bwMode="auto">
          <a:xfrm>
            <a:off x="4716016" y="692696"/>
            <a:ext cx="4104456"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pH = 7.50</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Pco</a:t>
            </a:r>
            <a:r>
              <a:rPr kumimoji="0" lang="en-GB" sz="10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2</a:t>
            </a: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2.7 </a:t>
            </a:r>
            <a:r>
              <a:rPr kumimoji="0" lang="en-GB" sz="1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kPa</a:t>
            </a: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(20 mmHg)</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Po</a:t>
            </a:r>
            <a:r>
              <a:rPr kumimoji="0" lang="en-GB" sz="10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2</a:t>
            </a: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14.7 </a:t>
            </a:r>
            <a:r>
              <a:rPr kumimoji="0" lang="en-GB" sz="1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kPa</a:t>
            </a: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(110 mmHg)</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[HCO</a:t>
            </a:r>
            <a:r>
              <a:rPr kumimoji="0" lang="en-GB" sz="10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3</a:t>
            </a: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15 (</a:t>
            </a:r>
            <a:r>
              <a:rPr kumimoji="0" lang="en-GB" sz="1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mmol</a:t>
            </a: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Base excess = -5 </a:t>
            </a:r>
            <a:r>
              <a:rPr kumimoji="0" lang="en-GB" sz="1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mmol</a:t>
            </a: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Diagnosis?</a:t>
            </a:r>
          </a:p>
          <a:p>
            <a:pPr marL="0" marR="0" lvl="0" indent="0" algn="l" defTabSz="914400" rtl="0" eaLnBrk="0" fontAlgn="base" latinLnBrk="0" hangingPunct="0">
              <a:lnSpc>
                <a:spcPct val="100000"/>
              </a:lnSpc>
              <a:spcBef>
                <a:spcPct val="0"/>
              </a:spcBef>
              <a:spcAft>
                <a:spcPct val="0"/>
              </a:spcAft>
              <a:buClrTx/>
              <a:buSzTx/>
              <a:buFontTx/>
              <a:buNone/>
              <a:tabLst/>
            </a:pPr>
            <a:endParaRPr lang="en-GB" sz="1000" dirty="0" smtClean="0">
              <a:latin typeface="Arial" pitchFamily="34" charset="0"/>
              <a:ea typeface="Times New Roman" pitchFamily="18" charset="0"/>
              <a:cs typeface="Arial" pitchFamily="34" charset="0"/>
            </a:endParaRPr>
          </a:p>
          <a:p>
            <a:r>
              <a:rPr lang="en-GB" sz="1000" dirty="0" smtClean="0">
                <a:latin typeface="Arial" pitchFamily="34" charset="0"/>
                <a:cs typeface="Arial" pitchFamily="34" charset="0"/>
              </a:rPr>
              <a:t>4.</a:t>
            </a:r>
          </a:p>
          <a:p>
            <a:r>
              <a:rPr lang="en-GB" sz="1000" dirty="0" smtClean="0">
                <a:latin typeface="Arial" pitchFamily="34" charset="0"/>
                <a:cs typeface="Arial" pitchFamily="34" charset="0"/>
              </a:rPr>
              <a:t>pH – 7.19</a:t>
            </a:r>
          </a:p>
          <a:p>
            <a:r>
              <a:rPr lang="en-GB" sz="1000" dirty="0" smtClean="0">
                <a:latin typeface="Arial" pitchFamily="34" charset="0"/>
                <a:cs typeface="Arial" pitchFamily="34" charset="0"/>
              </a:rPr>
              <a:t>Pco</a:t>
            </a:r>
            <a:r>
              <a:rPr lang="en-GB" sz="1000" baseline="-25000" dirty="0" smtClean="0">
                <a:latin typeface="Arial" pitchFamily="34" charset="0"/>
                <a:cs typeface="Arial" pitchFamily="34" charset="0"/>
              </a:rPr>
              <a:t>2</a:t>
            </a:r>
            <a:r>
              <a:rPr lang="en-GB" sz="1000" dirty="0" smtClean="0">
                <a:latin typeface="Arial" pitchFamily="34" charset="0"/>
                <a:cs typeface="Arial" pitchFamily="34" charset="0"/>
              </a:rPr>
              <a:t> = 8 </a:t>
            </a:r>
            <a:r>
              <a:rPr lang="en-GB" sz="1000" dirty="0" err="1" smtClean="0">
                <a:latin typeface="Arial" pitchFamily="34" charset="0"/>
                <a:cs typeface="Arial" pitchFamily="34" charset="0"/>
              </a:rPr>
              <a:t>kPa</a:t>
            </a:r>
            <a:r>
              <a:rPr lang="en-GB" sz="1000" dirty="0" smtClean="0">
                <a:latin typeface="Arial" pitchFamily="34" charset="0"/>
                <a:cs typeface="Arial" pitchFamily="34" charset="0"/>
              </a:rPr>
              <a:t> (60 mmHg)</a:t>
            </a:r>
          </a:p>
          <a:p>
            <a:r>
              <a:rPr lang="en-GB" sz="1000" dirty="0" smtClean="0">
                <a:latin typeface="Arial" pitchFamily="34" charset="0"/>
                <a:cs typeface="Arial" pitchFamily="34" charset="0"/>
              </a:rPr>
              <a:t>Po</a:t>
            </a:r>
            <a:r>
              <a:rPr lang="en-GB" sz="1000" baseline="-25000" dirty="0" smtClean="0">
                <a:latin typeface="Arial" pitchFamily="34" charset="0"/>
                <a:cs typeface="Arial" pitchFamily="34" charset="0"/>
              </a:rPr>
              <a:t>2</a:t>
            </a:r>
            <a:r>
              <a:rPr lang="en-GB" sz="1000" dirty="0" smtClean="0">
                <a:latin typeface="Arial" pitchFamily="34" charset="0"/>
                <a:cs typeface="Arial" pitchFamily="34" charset="0"/>
              </a:rPr>
              <a:t> = 6.7 </a:t>
            </a:r>
            <a:r>
              <a:rPr lang="en-GB" sz="1000" dirty="0" err="1" smtClean="0">
                <a:latin typeface="Arial" pitchFamily="34" charset="0"/>
                <a:cs typeface="Arial" pitchFamily="34" charset="0"/>
              </a:rPr>
              <a:t>kPa</a:t>
            </a:r>
            <a:r>
              <a:rPr lang="en-GB" sz="1000" dirty="0" smtClean="0">
                <a:latin typeface="Arial" pitchFamily="34" charset="0"/>
                <a:cs typeface="Arial" pitchFamily="34" charset="0"/>
              </a:rPr>
              <a:t> (50 mmHg)</a:t>
            </a:r>
          </a:p>
          <a:p>
            <a:r>
              <a:rPr lang="en-GB" sz="1000" dirty="0" smtClean="0">
                <a:latin typeface="Arial" pitchFamily="34" charset="0"/>
                <a:cs typeface="Arial" pitchFamily="34" charset="0"/>
              </a:rPr>
              <a:t>[HCO</a:t>
            </a:r>
            <a:r>
              <a:rPr lang="en-GB" sz="1000" baseline="-25000" dirty="0" smtClean="0">
                <a:latin typeface="Arial" pitchFamily="34" charset="0"/>
                <a:cs typeface="Arial" pitchFamily="34" charset="0"/>
              </a:rPr>
              <a:t>3</a:t>
            </a:r>
            <a:r>
              <a:rPr lang="en-GB" sz="1000" dirty="0" smtClean="0">
                <a:latin typeface="Arial" pitchFamily="34" charset="0"/>
                <a:cs typeface="Arial" pitchFamily="34" charset="0"/>
              </a:rPr>
              <a:t>] = 22 (</a:t>
            </a:r>
            <a:r>
              <a:rPr lang="en-GB" sz="1000" dirty="0" err="1" smtClean="0">
                <a:latin typeface="Arial" pitchFamily="34" charset="0"/>
                <a:cs typeface="Arial" pitchFamily="34" charset="0"/>
              </a:rPr>
              <a:t>mmol</a:t>
            </a:r>
            <a:r>
              <a:rPr lang="en-GB" sz="1000" dirty="0" smtClean="0">
                <a:latin typeface="Arial" pitchFamily="34" charset="0"/>
                <a:cs typeface="Arial" pitchFamily="34" charset="0"/>
              </a:rPr>
              <a:t>/L)</a:t>
            </a:r>
          </a:p>
          <a:p>
            <a:r>
              <a:rPr lang="en-GB" sz="1000" dirty="0" smtClean="0">
                <a:latin typeface="Arial" pitchFamily="34" charset="0"/>
                <a:cs typeface="Arial" pitchFamily="34" charset="0"/>
              </a:rPr>
              <a:t>Base excess = - 7 </a:t>
            </a:r>
            <a:r>
              <a:rPr lang="en-GB" sz="1000" dirty="0" err="1" smtClean="0">
                <a:latin typeface="Arial" pitchFamily="34" charset="0"/>
                <a:cs typeface="Arial" pitchFamily="34" charset="0"/>
              </a:rPr>
              <a:t>mmol</a:t>
            </a:r>
            <a:r>
              <a:rPr lang="en-GB" sz="1000" dirty="0" smtClean="0">
                <a:latin typeface="Arial" pitchFamily="34" charset="0"/>
                <a:cs typeface="Arial" pitchFamily="34" charset="0"/>
              </a:rPr>
              <a:t>/L</a:t>
            </a:r>
          </a:p>
          <a:p>
            <a:r>
              <a:rPr lang="en-GB" sz="1000" dirty="0" smtClean="0">
                <a:latin typeface="Arial" pitchFamily="34" charset="0"/>
                <a:cs typeface="Arial" pitchFamily="34" charset="0"/>
              </a:rPr>
              <a:t> </a:t>
            </a:r>
          </a:p>
          <a:p>
            <a:r>
              <a:rPr lang="en-GB" sz="1000" b="1" dirty="0" smtClean="0">
                <a:latin typeface="Arial" pitchFamily="34" charset="0"/>
                <a:cs typeface="Arial" pitchFamily="34" charset="0"/>
              </a:rPr>
              <a:t>Diagnosis? </a:t>
            </a:r>
          </a:p>
          <a:p>
            <a:endParaRPr lang="en-GB" sz="1000" b="1" dirty="0" smtClean="0">
              <a:latin typeface="Arial" pitchFamily="34" charset="0"/>
              <a:cs typeface="Arial" pitchFamily="34" charset="0"/>
            </a:endParaRPr>
          </a:p>
          <a:p>
            <a:r>
              <a:rPr lang="en-GB" sz="1000" dirty="0" smtClean="0">
                <a:latin typeface="Arial" pitchFamily="34" charset="0"/>
                <a:cs typeface="Arial" pitchFamily="34" charset="0"/>
              </a:rPr>
              <a:t>6.</a:t>
            </a:r>
          </a:p>
          <a:p>
            <a:r>
              <a:rPr lang="en-GB" sz="1000" dirty="0" smtClean="0">
                <a:latin typeface="Arial" pitchFamily="34" charset="0"/>
                <a:cs typeface="Arial" pitchFamily="34" charset="0"/>
              </a:rPr>
              <a:t>pH = 7.55</a:t>
            </a:r>
          </a:p>
          <a:p>
            <a:r>
              <a:rPr lang="en-GB" sz="1000" dirty="0" smtClean="0">
                <a:latin typeface="Arial" pitchFamily="34" charset="0"/>
                <a:cs typeface="Arial" pitchFamily="34" charset="0"/>
              </a:rPr>
              <a:t>Pco</a:t>
            </a:r>
            <a:r>
              <a:rPr lang="en-GB" sz="1000" baseline="-25000" dirty="0" smtClean="0">
                <a:latin typeface="Arial" pitchFamily="34" charset="0"/>
                <a:cs typeface="Arial" pitchFamily="34" charset="0"/>
              </a:rPr>
              <a:t>2</a:t>
            </a:r>
            <a:r>
              <a:rPr lang="en-GB" sz="1000" dirty="0" smtClean="0">
                <a:latin typeface="Arial" pitchFamily="34" charset="0"/>
                <a:cs typeface="Arial" pitchFamily="34" charset="0"/>
              </a:rPr>
              <a:t> = 6.7 </a:t>
            </a:r>
            <a:r>
              <a:rPr lang="en-GB" sz="1000" dirty="0" err="1" smtClean="0">
                <a:latin typeface="Arial" pitchFamily="34" charset="0"/>
                <a:cs typeface="Arial" pitchFamily="34" charset="0"/>
              </a:rPr>
              <a:t>kPa</a:t>
            </a:r>
            <a:r>
              <a:rPr lang="en-GB" sz="1000" dirty="0" smtClean="0">
                <a:latin typeface="Arial" pitchFamily="34" charset="0"/>
                <a:cs typeface="Arial" pitchFamily="34" charset="0"/>
              </a:rPr>
              <a:t> (50 mmHg)</a:t>
            </a:r>
          </a:p>
          <a:p>
            <a:r>
              <a:rPr lang="en-GB" sz="1000" dirty="0" smtClean="0">
                <a:latin typeface="Arial" pitchFamily="34" charset="0"/>
                <a:cs typeface="Arial" pitchFamily="34" charset="0"/>
              </a:rPr>
              <a:t>Po</a:t>
            </a:r>
            <a:r>
              <a:rPr lang="en-GB" sz="1000" baseline="-25000" dirty="0" smtClean="0">
                <a:latin typeface="Arial" pitchFamily="34" charset="0"/>
                <a:cs typeface="Arial" pitchFamily="34" charset="0"/>
              </a:rPr>
              <a:t>2</a:t>
            </a:r>
            <a:r>
              <a:rPr lang="en-GB" sz="1000" dirty="0" smtClean="0">
                <a:latin typeface="Arial" pitchFamily="34" charset="0"/>
                <a:cs typeface="Arial" pitchFamily="34" charset="0"/>
              </a:rPr>
              <a:t> = 9.3 </a:t>
            </a:r>
            <a:r>
              <a:rPr lang="en-GB" sz="1000" dirty="0" err="1" smtClean="0">
                <a:latin typeface="Arial" pitchFamily="34" charset="0"/>
                <a:cs typeface="Arial" pitchFamily="34" charset="0"/>
              </a:rPr>
              <a:t>kPa</a:t>
            </a:r>
            <a:r>
              <a:rPr lang="en-GB" sz="1000" dirty="0" smtClean="0">
                <a:latin typeface="Arial" pitchFamily="34" charset="0"/>
                <a:cs typeface="Arial" pitchFamily="34" charset="0"/>
              </a:rPr>
              <a:t> (70 mmHg)</a:t>
            </a:r>
          </a:p>
          <a:p>
            <a:r>
              <a:rPr lang="en-GB" sz="1000" dirty="0" smtClean="0">
                <a:latin typeface="Arial" pitchFamily="34" charset="0"/>
                <a:cs typeface="Arial" pitchFamily="34" charset="0"/>
              </a:rPr>
              <a:t>[HCO</a:t>
            </a:r>
            <a:r>
              <a:rPr lang="en-GB" sz="1000" baseline="-25000" dirty="0" smtClean="0">
                <a:latin typeface="Arial" pitchFamily="34" charset="0"/>
                <a:cs typeface="Arial" pitchFamily="34" charset="0"/>
              </a:rPr>
              <a:t>3</a:t>
            </a:r>
            <a:r>
              <a:rPr lang="en-GB" sz="1000" dirty="0" smtClean="0">
                <a:latin typeface="Arial" pitchFamily="34" charset="0"/>
                <a:cs typeface="Arial" pitchFamily="34" charset="0"/>
              </a:rPr>
              <a:t>] = 44 (</a:t>
            </a:r>
            <a:r>
              <a:rPr lang="en-GB" sz="1000" dirty="0" err="1" smtClean="0">
                <a:latin typeface="Arial" pitchFamily="34" charset="0"/>
                <a:cs typeface="Arial" pitchFamily="34" charset="0"/>
              </a:rPr>
              <a:t>mmol</a:t>
            </a:r>
            <a:r>
              <a:rPr lang="en-GB" sz="1000" dirty="0" smtClean="0">
                <a:latin typeface="Arial" pitchFamily="34" charset="0"/>
                <a:cs typeface="Arial" pitchFamily="34" charset="0"/>
              </a:rPr>
              <a:t>/L)</a:t>
            </a:r>
          </a:p>
          <a:p>
            <a:r>
              <a:rPr lang="en-GB" sz="1000" dirty="0" smtClean="0">
                <a:latin typeface="Arial" pitchFamily="34" charset="0"/>
                <a:cs typeface="Arial" pitchFamily="34" charset="0"/>
              </a:rPr>
              <a:t>Base excess = +18 </a:t>
            </a:r>
            <a:r>
              <a:rPr lang="en-GB" sz="1000" dirty="0" err="1" smtClean="0">
                <a:latin typeface="Arial" pitchFamily="34" charset="0"/>
                <a:cs typeface="Arial" pitchFamily="34" charset="0"/>
              </a:rPr>
              <a:t>mmol</a:t>
            </a:r>
            <a:r>
              <a:rPr lang="en-GB" sz="1000" dirty="0" smtClean="0">
                <a:latin typeface="Arial" pitchFamily="34" charset="0"/>
                <a:cs typeface="Arial" pitchFamily="34" charset="0"/>
              </a:rPr>
              <a:t>/L</a:t>
            </a:r>
          </a:p>
          <a:p>
            <a:r>
              <a:rPr lang="en-GB" sz="1000" dirty="0" smtClean="0">
                <a:latin typeface="Arial" pitchFamily="34" charset="0"/>
                <a:cs typeface="Arial" pitchFamily="34" charset="0"/>
              </a:rPr>
              <a:t> </a:t>
            </a:r>
          </a:p>
          <a:p>
            <a:r>
              <a:rPr lang="en-GB" sz="1000" b="1" dirty="0" smtClean="0">
                <a:latin typeface="Arial" pitchFamily="34" charset="0"/>
                <a:cs typeface="Arial" pitchFamily="34" charset="0"/>
              </a:rPr>
              <a:t>Diagnosis?  </a:t>
            </a:r>
          </a:p>
          <a:p>
            <a:endParaRPr lang="en-GB" sz="1000" b="1" dirty="0" smtClean="0">
              <a:latin typeface="Arial" pitchFamily="34" charset="0"/>
              <a:cs typeface="Arial" pitchFamily="34" charset="0"/>
            </a:endParaRPr>
          </a:p>
          <a:p>
            <a:endParaRPr lang="en-GB" sz="1000" dirty="0" smtClean="0">
              <a:latin typeface="Arial" pitchFamily="34" charset="0"/>
              <a:cs typeface="Arial" pitchFamily="34" charset="0"/>
            </a:endParaRPr>
          </a:p>
          <a:p>
            <a:r>
              <a:rPr lang="en-GB" sz="1000" dirty="0" smtClean="0">
                <a:latin typeface="Arial" pitchFamily="34" charset="0"/>
                <a:cs typeface="Arial" pitchFamily="34" charset="0"/>
              </a:rPr>
              <a:t>8.</a:t>
            </a:r>
          </a:p>
          <a:p>
            <a:r>
              <a:rPr lang="en-GB" sz="1000" dirty="0" smtClean="0">
                <a:latin typeface="Arial" pitchFamily="34" charset="0"/>
                <a:cs typeface="Arial" pitchFamily="34" charset="0"/>
              </a:rPr>
              <a:t>Two patients with identical blood </a:t>
            </a:r>
          </a:p>
          <a:p>
            <a:r>
              <a:rPr lang="en-GB" sz="1000" dirty="0" smtClean="0">
                <a:latin typeface="Arial" pitchFamily="34" charset="0"/>
                <a:cs typeface="Arial" pitchFamily="34" charset="0"/>
              </a:rPr>
              <a:t>gases</a:t>
            </a:r>
          </a:p>
          <a:p>
            <a:r>
              <a:rPr lang="en-GB" sz="1000" dirty="0" smtClean="0">
                <a:latin typeface="Arial" pitchFamily="34" charset="0"/>
                <a:cs typeface="Arial" pitchFamily="34" charset="0"/>
              </a:rPr>
              <a:t>pH = 7.21</a:t>
            </a:r>
          </a:p>
          <a:p>
            <a:r>
              <a:rPr lang="en-GB" sz="1000" dirty="0" smtClean="0">
                <a:latin typeface="Arial" pitchFamily="34" charset="0"/>
                <a:cs typeface="Arial" pitchFamily="34" charset="0"/>
              </a:rPr>
              <a:t>Pco</a:t>
            </a:r>
            <a:r>
              <a:rPr lang="en-GB" sz="1000" baseline="-25000" dirty="0" smtClean="0">
                <a:latin typeface="Arial" pitchFamily="34" charset="0"/>
                <a:cs typeface="Arial" pitchFamily="34" charset="0"/>
              </a:rPr>
              <a:t>2</a:t>
            </a:r>
            <a:r>
              <a:rPr lang="en-GB" sz="1000" dirty="0" smtClean="0">
                <a:latin typeface="Arial" pitchFamily="34" charset="0"/>
                <a:cs typeface="Arial" pitchFamily="34" charset="0"/>
              </a:rPr>
              <a:t> = 9.3 </a:t>
            </a:r>
            <a:r>
              <a:rPr lang="en-GB" sz="1000" dirty="0" err="1" smtClean="0">
                <a:latin typeface="Arial" pitchFamily="34" charset="0"/>
                <a:cs typeface="Arial" pitchFamily="34" charset="0"/>
              </a:rPr>
              <a:t>kPa</a:t>
            </a:r>
            <a:r>
              <a:rPr lang="en-GB" sz="1000" dirty="0" smtClean="0">
                <a:latin typeface="Arial" pitchFamily="34" charset="0"/>
                <a:cs typeface="Arial" pitchFamily="34" charset="0"/>
              </a:rPr>
              <a:t> (70 mmHg)</a:t>
            </a:r>
          </a:p>
          <a:p>
            <a:r>
              <a:rPr lang="en-GB" sz="1000" dirty="0" smtClean="0">
                <a:latin typeface="Arial" pitchFamily="34" charset="0"/>
                <a:cs typeface="Arial" pitchFamily="34" charset="0"/>
              </a:rPr>
              <a:t>Po</a:t>
            </a:r>
            <a:r>
              <a:rPr lang="en-GB" sz="1000" baseline="-25000" dirty="0" smtClean="0">
                <a:latin typeface="Arial" pitchFamily="34" charset="0"/>
                <a:cs typeface="Arial" pitchFamily="34" charset="0"/>
              </a:rPr>
              <a:t>2</a:t>
            </a:r>
            <a:r>
              <a:rPr lang="en-GB" sz="1000" dirty="0" smtClean="0">
                <a:latin typeface="Arial" pitchFamily="34" charset="0"/>
                <a:cs typeface="Arial" pitchFamily="34" charset="0"/>
              </a:rPr>
              <a:t> = 10.7 </a:t>
            </a:r>
            <a:r>
              <a:rPr lang="en-GB" sz="1000" dirty="0" err="1" smtClean="0">
                <a:latin typeface="Arial" pitchFamily="34" charset="0"/>
                <a:cs typeface="Arial" pitchFamily="34" charset="0"/>
              </a:rPr>
              <a:t>kPa</a:t>
            </a:r>
            <a:r>
              <a:rPr lang="en-GB" sz="1000" dirty="0" smtClean="0">
                <a:latin typeface="Arial" pitchFamily="34" charset="0"/>
                <a:cs typeface="Arial" pitchFamily="34" charset="0"/>
              </a:rPr>
              <a:t> (80 mmHg)</a:t>
            </a:r>
          </a:p>
          <a:p>
            <a:r>
              <a:rPr lang="en-GB" sz="1000" dirty="0" smtClean="0">
                <a:latin typeface="Arial" pitchFamily="34" charset="0"/>
                <a:cs typeface="Arial" pitchFamily="34" charset="0"/>
              </a:rPr>
              <a:t>[HCO</a:t>
            </a:r>
            <a:r>
              <a:rPr lang="en-GB" sz="1000" baseline="-25000" dirty="0" smtClean="0">
                <a:latin typeface="Arial" pitchFamily="34" charset="0"/>
                <a:cs typeface="Arial" pitchFamily="34" charset="0"/>
              </a:rPr>
              <a:t>3</a:t>
            </a:r>
            <a:r>
              <a:rPr lang="en-GB" sz="1000" dirty="0" smtClean="0">
                <a:latin typeface="Arial" pitchFamily="34" charset="0"/>
                <a:cs typeface="Arial" pitchFamily="34" charset="0"/>
              </a:rPr>
              <a:t>] = 33 (</a:t>
            </a:r>
            <a:r>
              <a:rPr lang="en-GB" sz="1000" dirty="0" err="1" smtClean="0">
                <a:latin typeface="Arial" pitchFamily="34" charset="0"/>
                <a:cs typeface="Arial" pitchFamily="34" charset="0"/>
              </a:rPr>
              <a:t>mmol</a:t>
            </a:r>
            <a:r>
              <a:rPr lang="en-GB" sz="1000" dirty="0" smtClean="0">
                <a:latin typeface="Arial" pitchFamily="34" charset="0"/>
                <a:cs typeface="Arial" pitchFamily="34" charset="0"/>
              </a:rPr>
              <a:t>/L)</a:t>
            </a:r>
          </a:p>
          <a:p>
            <a:r>
              <a:rPr lang="en-GB" sz="1000" dirty="0" smtClean="0">
                <a:latin typeface="Arial" pitchFamily="34" charset="0"/>
                <a:cs typeface="Arial" pitchFamily="34" charset="0"/>
              </a:rPr>
              <a:t>Base excess = +2.2 </a:t>
            </a:r>
            <a:r>
              <a:rPr lang="en-GB" sz="1000" dirty="0" err="1" smtClean="0">
                <a:latin typeface="Arial" pitchFamily="34" charset="0"/>
                <a:cs typeface="Arial" pitchFamily="34" charset="0"/>
              </a:rPr>
              <a:t>mmol</a:t>
            </a:r>
            <a:r>
              <a:rPr lang="en-GB" sz="1000" dirty="0" smtClean="0">
                <a:latin typeface="Arial" pitchFamily="34" charset="0"/>
                <a:cs typeface="Arial" pitchFamily="34" charset="0"/>
              </a:rPr>
              <a:t>/L</a:t>
            </a:r>
          </a:p>
          <a:p>
            <a:r>
              <a:rPr lang="en-GB" sz="1000" dirty="0" smtClean="0">
                <a:latin typeface="Arial" pitchFamily="34" charset="0"/>
                <a:cs typeface="Arial" pitchFamily="34" charset="0"/>
              </a:rPr>
              <a:t> </a:t>
            </a:r>
          </a:p>
          <a:p>
            <a:r>
              <a:rPr lang="en-GB" sz="1000" b="1" dirty="0" smtClean="0">
                <a:latin typeface="Arial" pitchFamily="34" charset="0"/>
                <a:cs typeface="Arial" pitchFamily="34" charset="0"/>
              </a:rPr>
              <a:t>Diagnosis?</a:t>
            </a:r>
            <a:endParaRPr lang="en-GB" sz="1000" dirty="0" smtClean="0">
              <a:latin typeface="Arial" pitchFamily="34" charset="0"/>
              <a:cs typeface="Arial" pitchFamily="34" charset="0"/>
            </a:endParaRPr>
          </a:p>
          <a:p>
            <a:endParaRPr lang="en-GB" sz="1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TotalTime>
  <Words>336</Words>
  <Application>Microsoft Office PowerPoint</Application>
  <PresentationFormat>On-screen Show (4:3)</PresentationFormat>
  <Paragraphs>92</Paragraphs>
  <Slides>10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Office Theme</vt:lpstr>
      <vt:lpstr>Slide</vt:lpstr>
      <vt:lpstr>                         Workshop: Blood Gases and acid-base balance in Health and Disease                          Professor Stephen Semple (s.semple@imperial.ac.uk)     LEARNING OBJECTIVES 1. Describe the qualitative changes in arterial blood pH. PCO2 and Base Excess in the following acid-base disturbances:       (i)  Acute respiratory acidosis        (ii) Acute respiratory alkalosis   2. For (i) and (ii) above, describe the qualitative changes in arterial blood pH, PCO2 and Base Excess following renal compensation.   3. Describe the qualitative changes in arterial blood pH. PCO2 and Base Excess in the following acid-base disturbances:        (i)  Metabolic acidosis with respiratory compensation      (ii) Metabolic alkalosis with respiratory compensation         Comment on the mechanism whereby metabolic changes in acid-base status lead to alteration in ventilation and hence respiratory compensation.    4. Describe the qualitative changes in arterial blood pH. PCO2, Base Excess and PO2 in a patient with (i) Type I respiratory failure (ii) Type II respiratory failure, in each case after full renal compensation.    INTRODUCTION The overall aim of this session is to introduce you to the principles underlying the interpretation of blood gas data and to consider these in the context of the problems that you will meet in clinical practice as you arrive on the wards.  The topic is a good example of some applied respiratory and renal physiology.    STRUCTURE OF SESSION There will be a short introductory lecture (some essential graphs for this are included in this handout).  You will then have about 45 minutes to work through the self-directed learning exercise on this topic. There is no designated space in which to do this but you can remain in the LT or go and sit in the café or surrounding area. You can work alone or discuss the problems with other students (or a bit of both). I will be available in the LT1 to discuss any problems you might have. Try to understand the examples as you go through and then attempt the problems at the end.  Please return to the LT1 at the designated time to go through the exercises.    SELF DIRECTED LEARNING EXERCISE/GROUP DISCUSSION On the hospital wards, in the operating theatre and in the Intensive Care Unit you will be presented with a print out from a blood gas analysis upon which you will be required to assess the ventilatory and acid-base status of the patient. The analysis will have measured and computed the following on a sample of arterial blood taken from the patient. (The interpretation of the data requires you to know whether the patient was breathing air or air enriched with oxygen).       </vt:lpstr>
      <vt:lpstr>        Normal range of values:   Measured Hb 13.3 - 17.7 g/dl  pH 7.37 - 7.45 units  Pco2 4.7 - 6.4 kPa (35 - 48 mm Hg)  Po2 Over 10.7 kPa (80 mmHg) Calculated Base excess -2  - +2 mmol/l.   Firstly, let us consider the acid base status of the patient. This is determined by a complex balance between acid and base input to the patient, acid or base loss from the patient (via the lungs and/or kidneys) and the products of metabolism. The changes in the arterial blood reflect this complex interaction.              Figure 1. Curved relationship between arterial PCO2 (kPa or mm Hg) and alveolar ventilation (litres/min) at three different levels of CO2 production (dashed, continuous and dash dot curves) in ml/min.  Changers in CO2 production produce changes in alveolar ventilation such that PCO2 remains within the normal range, between the continuous vertical lines at PCO2 4.7 and 6.4 kPa or between 35 and 48 mmHg.  Thus a normal PCO2 implies a normal alveolar ventilation and chemical control of CO2 whatever the CO2 production.  Thus a rise in CO2 production from 200 to 300 ml/min leads to an increase of alveolar ventilation from approximately 4 to 6 litres/min   </vt:lpstr>
      <vt:lpstr>Acute respiratory acidosis* and alkalosis* (uncompensated) (* sometimes the terms acidaemia and alkalaemia are used, especially to describe situations where the arterial blood pH is outside the normal range).   These are the simplest to explain.   Example 1 A patient is brought into the casualty department semi-conscious. The patient was found at home with an empty bottle of vodka and an empty bottle of sleeping pills nearby. The patient was not rousable but responded to painful stimuli. Blood gas analysis showed:    pH = 7.16   Pco2 = 10.7 kPa (80 mmHg)  Po2 = 5.3 kPa (40 mmHg)  Base excess = +1.0 mmol/l.    Diagnosis: Acute respiratory acidosis.   In other words, this patient is not breathing enough as a result of drug-induced central neural respiratory depression. The Pco2 is therefore raised and because CO2 (in H2O) is acidic, the pH is correspondingly reduced. We know that the fall in pH is completely explained by the rise in Pco2 because the base excess is in the normal range. (This is explained in detail below).   Example 2 A patient suffered a Catastrophic stroke and following this event respiration was seen to be irregular and inadequate (rise in arterial Pco2 recorded).  The patient was intubated and ventilated with an inspired oxygen concentration of 40%.  Analysis of a blood sample 4 hours later showed:      pH = 7.63  Pco2 = 2.7 kPa (20 mmHg)  Po2 = 35.3 kPa (265 mmHg)  Base excess = -1.2 mmol/l.    Diagnosis: Acute respiratory alkalosis   Here, the acid base situation is opposite to that in Example1. Although this patient also had ventilatory insufficiency (due to stroke), the subsequent medical intervention resulted in a state of overventilation causing the Pco2 to fall and the pH to rise. In this case, the high Po2 results from the fact that the patient is being given additional oxygen to breathe.   Metabolic acid-base disturbances and the role of the kidney   The disturbances described above are due to alterations in the gaseous acid, carbon dioxide.  Now we must consider changes due to metabolic acids (e.g. lactic acid, ketoacids, sulphuric acid) and the effect of acid excretion by the kidneys.   So far we have ignored the effect of changes in bicarbonate concentration ([HCO3-]) in the acid base status of the blood. [HCO3-] is one of the two variables that determine the [H+] or pH of the blood.  </vt:lpstr>
      <vt:lpstr>  Since CO2 + H20  H2CO­3  H+ + HCO3- ­ [H+] = K [H2CO3]     pH = pK + log [HCO3-]                [HCO3-]                            [H2CO3]   A knowledge of the [HCO3-] is currently required for the complete interpretation of the acid base status of the blood.  The problem is that [HCO3-] in the blood is determined by several different factors which makes it difficult for the student to understand.  The base excess was designed (see later) to aid interpretation.   The factors which affect the [HCO3-] within the blood are:   (a)      Gaseous (due to carbon dioxide)            [HCO3-] rises and falls directly with the Pco2 (see Fig 2)   (b)     Metabolic (non gaseous)          [HCO3-] falls when metabolic acids are 'buffered' in the blood.          e.g.  HLa (Lactic acid) + NaHCO3            NaLa (lactate) + H2CO3 (see Fig. 3)              the HCO3- lost in this buffering is normally “regenerated” in the kidney in conjunction with the excretion of H+ ions.             [HCO3-] rises if sodium bicarbonate is administered orally or intravenously.   (c)    Renal          [HCO3-] rises when acid excretion by the kidney is increased and falls when there is a reduction in, or failure of excretion of acid by the kidney. (see Fig. 3)   Base Excess The purpose of deriving a figure called base excess is to enable you to determine how much of a disturbance of the acid base status of the blood (i.e. change in [H+] is due to (a) changes in the production or ingestion of metabolic acids and bases and (b) due to changes in the excretion of acid by the kidney. A computer in the blood gas analyser calculates a theoretical [HCO3-] based on the patient’s measured Pco2 assuming no metabolic or renal disturbance. The actual [HCO3-] is then calculated from the patient’s measured pH and Pco2. The difference between actual and theoretical [HCO3-] is the base excess in mmol/l. Changes in [HCO3-] due to alterations in Pco2 are therefore eliminated and if a change is present it is solely due to a metabolic acid base disturbance or a change in the renal excretion of acid. The Pco2 can be above or below normal but the base excess will be close to zero providing there is no metabolic acid base disturbance and no change in the renal excretion of acid.   The normal range for base excess is +2 to -2.     </vt:lpstr>
      <vt:lpstr>PowerPoint Presentation</vt:lpstr>
      <vt:lpstr>Base excess</vt:lpstr>
      <vt:lpstr>A rise in base excess is due to an increase in renal excretion of acid or ingestion or the administration of base.  It may also be due to loss of acid from vomiting. The result is a metabolic alkalosis. A fall in base excess is due to the overproduction of metabolic acids (e.g. lactic acid) or the ingestion of acid. It may also be due to a reduction in, or failure of, acid excretion by the kidney or to excessive loss of alkali from the intestine with. diarrhea The result is a metabolic acidosis.   Example 3 A patient with abdominal pain due to a duodenal ulcer was admitted to the medical ward with persistent vomiting (loss of HCl).  He was also taking large quantities of sodium bicarbonate to ease the pain.  A sample of arterial blood revealed:     pH      7.54   Pco2    6.7 kPa (50 mmHg)   Po2     11.1 kPa (83 mmHg)   Base excess + 17 mmol/l.     Diagnosis: Metabolic alkalosis with respiratory compensation.   The pH would have been more alkaline (7.63) if there had not been a fall in alveolar ventilation and rise in Pco2.   Example 4 A 52 year old man was admitted unconscious to casualty. He was a known diabetic on daily insulin.  One week ago he had developed a chest infection. He stayed at home and because he stopped eating he stopped his insulin. Over the preceding 2 days he had become increasingly drowsy and in the morning of admission he was unrousable. The arterial blood gas results were:     pH = 7.19   Pco2 = 4.0 kPa (30 mmHg)   Po2 = 13.3 kPa (100 mmHg)   Base excess - 16.5 mmol/l.     Diagnosis: Metabolic acidosis with respiratory compensation.   The pH would have been more acid (7.13) if the acidosis had not stimulated alveolar ventilation leading to a fall in Pco2.   Chronic respiratory acidosis and alkalosis (compensated)   In some clinical situations, a patient’s ventilation may be suppressed or stimulated over a period of days, weeks or even years.    </vt:lpstr>
      <vt:lpstr>Example 5. During extremely cold weather, a 68 year old woman with chronic obstructive pulmonary disease was discovered at home in a semi-conscious state. On admission to hospital her blood gas data were as follows: pH = 7.36   Pco2 = 8.0 kPa (60 mmHg)  Po2 = 5.3 kPa (40 mmHg)  Base excess = +7 mmol/l.    Diagnosis: Respiratory acidosis with renal compensation    Because of the nature of this patient’s condition, it is likely that chronic hypoventilation has existed for some time. In this situation, the chronic respiratory acidosis will result in additional loss of acid by the kidney as a compensatory response to maintain pH homeostasis.    Example 6 A 36 year old man presents himself at Casualty in a distressed state. He reports episodic chest pain over the past 2 weeks with very little sleep. He gives a family history of ischaemic heart disease. His blood gas findings were as follows:     pH = 7.46  Pco2 = 3.3 kPa (25 mmHg)  Po2 = 15.3 (115 mmHg)  Base excess = -5 mmol/l.   Further investigations revealed that his chest pain was probably due to muscle strain and that his perceived heart problem had resulted in considerable anxiety.    Diagnosis: Respiratory alkalosis with renal compensation   </vt:lpstr>
      <vt:lpstr>PowerPoint Presentation</vt:lpstr>
      <vt:lpstr>   Having looked at acid-base status, we now need to consider, how blood gas findings additionally inform us about the patient’s ventilatory function. We have already considered the effect that alveolar hypoventilation and hyperventilation have on arterial Pco2. However, if the patient is breathing air, inspection of the arterial Po2 will provide important information about the patient’s lung disease.   Look again at Example 1. The high Pco2 indicates inadequate alveolar ventilation and as a result of this the arterial Po2 is correspondingly reduced. This is referred to as Type II Respiratory Failure.    Example 7 A patient with COPD is admitted to hospital with severe breathlessness and confusion after developing a chest infection. Blood gas analysis reveals the following:     pH = 7.39   Pco2 = 5.6 kPa (42 mmHg)   Po2 = 4.7 (35 mmHg)   Base excess = 0 mmol/l.   In this case, the overall alveolar ventilation is adequate (because Pco2 is normal). However, the low Po2 (arterial hypoxaemia) indicates that despite this, the lungs are unable to adequately oxygenate the blood. This is accounted for by a mismatching of the ventilation and the perfusion (blood flow) to the lungs. This is a common problem in respiratory disease and is referred to as Type I Respiratory Failure. (see Fig. 3)          Figure 4:  The continuous oblique line defines the normal relationship between arterial PO2 and PCO2.  Thus if PCO2 goes up with alveolar hypoventilation, then PO2 goes down (and viva versa with alveolar hyperventilation).  Because the oblique line is linear, addition of the PO2 and PCO2 will give the same value at any point on the line (approximately 16 KPa).  This relationship is very useful in characterising Type 1 from Type II respiratory failure.   Examples: A:Type II failure (PCO2 10 KPa, PO2, 7.5 KPa)  B: Type I failure (PCO2 3.5 KPa, PO2, 8.0 KPa)  C: Combined Type I&amp;II failure (PCO2 7.5 KPa, PO2, 5.0 KPa)   </vt:lpstr>
    </vt:vector>
  </TitlesOfParts>
  <Company>Imperial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Blood Gases in Health and Disease    Professor Stephen Semple (s.semple@imperial.ac.uk)Â  Â  LEARNING OBJECTIVES Describe the qualitative changes in arterial blood pH. PCO2 and Base Excess in the following acid-base disturbances: Â  (i)  Acute respiratory acidosis  (ii) Acute respiratory alkalosis Â  For (i) and (ii) above, describe the qualitative changes in arterial blood pH, PCO2 and Base Excess following renal compensation. Â  Describe the qualitative changes in arterial blood pH. PCO2 and Base Excess in the following acid-base disturbances: Â  (i)  Metabolic acidosis with respiratory compensation (ii) Metabolic alkalosis with respiratory compensation  Â  Comment on the mechanism whereby metabolic changes in acid-base status lead to alteration in ventilation and hence respiratory compensation.  Â  Describe the qualitative changes in arterial blood pH. PCO2, Base Excess and PO2 in a patient with (i) Type I respiratory failure (ii) Type II respiratory failure, in each case after full renal compensation.  Â  INTRODUCTION The overall aim of this session is to introduce you to the principles underlying the interpretation of blood gas data and to consider these in the context of the problems that you will meet in clinical practice as you arrive on the wards.  The topic is a good example of some applied respiratory and renal physiology.  Â  STRUCTURE OF SESSION There will be a short introductory lecture (some essential graphs for this are included in this handout).  You will then have about 45 minutes to work through the self-directed learning exercise on this topic. There is no designated space in which to do this but you can remain in the LT or go and sit in the cafÃ© or surrounding area. You can work alone or discuss the problems with other students (or a bit of both). I will be available in the LT1 to discuss any problems you might have. Try to understand the examples as you go through and then attempt the problems at the end.  Please return to the LT1 at the designated time to go through the exercises.  Â  SELF DIRECTED LEA</dc:title>
  <dc:creator>Tuzom</dc:creator>
  <cp:lastModifiedBy>Shiel, Nuala</cp:lastModifiedBy>
  <cp:revision>59</cp:revision>
  <dcterms:created xsi:type="dcterms:W3CDTF">2012-03-12T09:22:35Z</dcterms:created>
  <dcterms:modified xsi:type="dcterms:W3CDTF">2012-11-09T13:42:30Z</dcterms:modified>
</cp:coreProperties>
</file>