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7" r:id="rId4"/>
    <p:sldMasterId id="2147483658" r:id="rId5"/>
    <p:sldMasterId id="2147483659" r:id="rId6"/>
    <p:sldMasterId id="2147483739" r:id="rId7"/>
    <p:sldMasterId id="2147483740" r:id="rId8"/>
    <p:sldMasterId id="2147483741" r:id="rId9"/>
    <p:sldMasterId id="2147483841" r:id="rId10"/>
  </p:sldMasterIdLst>
  <p:notesMasterIdLst>
    <p:notesMasterId r:id="rId65"/>
  </p:notesMasterIdLst>
  <p:handoutMasterIdLst>
    <p:handoutMasterId r:id="rId66"/>
  </p:handoutMasterIdLst>
  <p:sldIdLst>
    <p:sldId id="333" r:id="rId11"/>
    <p:sldId id="440" r:id="rId12"/>
    <p:sldId id="464" r:id="rId13"/>
    <p:sldId id="500" r:id="rId14"/>
    <p:sldId id="465" r:id="rId15"/>
    <p:sldId id="503" r:id="rId16"/>
    <p:sldId id="469" r:id="rId17"/>
    <p:sldId id="466" r:id="rId18"/>
    <p:sldId id="471" r:id="rId19"/>
    <p:sldId id="470" r:id="rId20"/>
    <p:sldId id="495" r:id="rId21"/>
    <p:sldId id="467" r:id="rId22"/>
    <p:sldId id="468" r:id="rId23"/>
    <p:sldId id="472" r:id="rId24"/>
    <p:sldId id="491" r:id="rId25"/>
    <p:sldId id="474" r:id="rId26"/>
    <p:sldId id="475" r:id="rId27"/>
    <p:sldId id="356" r:id="rId28"/>
    <p:sldId id="453" r:id="rId29"/>
    <p:sldId id="482" r:id="rId30"/>
    <p:sldId id="483" r:id="rId31"/>
    <p:sldId id="484" r:id="rId32"/>
    <p:sldId id="485" r:id="rId33"/>
    <p:sldId id="486" r:id="rId34"/>
    <p:sldId id="498" r:id="rId35"/>
    <p:sldId id="501" r:id="rId36"/>
    <p:sldId id="487" r:id="rId37"/>
    <p:sldId id="497" r:id="rId38"/>
    <p:sldId id="477" r:id="rId39"/>
    <p:sldId id="377" r:id="rId40"/>
    <p:sldId id="476" r:id="rId41"/>
    <p:sldId id="379" r:id="rId42"/>
    <p:sldId id="382" r:id="rId43"/>
    <p:sldId id="496" r:id="rId44"/>
    <p:sldId id="502" r:id="rId45"/>
    <p:sldId id="389" r:id="rId46"/>
    <p:sldId id="492" r:id="rId47"/>
    <p:sldId id="391" r:id="rId48"/>
    <p:sldId id="392" r:id="rId49"/>
    <p:sldId id="397" r:id="rId50"/>
    <p:sldId id="499" r:id="rId51"/>
    <p:sldId id="455" r:id="rId52"/>
    <p:sldId id="489" r:id="rId53"/>
    <p:sldId id="456" r:id="rId54"/>
    <p:sldId id="480" r:id="rId55"/>
    <p:sldId id="460" r:id="rId56"/>
    <p:sldId id="481" r:id="rId57"/>
    <p:sldId id="448" r:id="rId58"/>
    <p:sldId id="457" r:id="rId59"/>
    <p:sldId id="373" r:id="rId60"/>
    <p:sldId id="488" r:id="rId61"/>
    <p:sldId id="458" r:id="rId62"/>
    <p:sldId id="494" r:id="rId63"/>
    <p:sldId id="374" r:id="rId64"/>
  </p:sldIdLst>
  <p:sldSz cx="10287000" cy="6858000" type="35mm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66"/>
    <a:srgbClr val="663300"/>
    <a:srgbClr val="0099FF"/>
    <a:srgbClr val="66FF66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574" autoAdjust="0"/>
  </p:normalViewPr>
  <p:slideViewPr>
    <p:cSldViewPr>
      <p:cViewPr>
        <p:scale>
          <a:sx n="50" d="100"/>
          <a:sy n="50" d="100"/>
        </p:scale>
        <p:origin x="-594" y="-29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3183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AC055ACA-474D-4A58-A49C-F8805C2DC4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739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544513" y="744538"/>
            <a:ext cx="55816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9C43D65-EF81-4087-914E-6DA1E78D31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617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6CB524-05BF-4B22-A112-C35B73714BB6}" type="slidenum">
              <a:rPr lang="en-GB" b="0" smtClean="0">
                <a:latin typeface="Times New Roman" pitchFamily="18" charset="0"/>
              </a:rPr>
              <a:pPr eaLnBrk="1" hangingPunct="1"/>
              <a:t>7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</p:spPr>
        <p:txBody>
          <a:bodyPr lIns="92126" tIns="46063" rIns="92126" bIns="46063"/>
          <a:lstStyle/>
          <a:p>
            <a:pPr eaLnBrk="1" hangingPunct="1">
              <a:buFontTx/>
              <a:buChar char="•"/>
            </a:pPr>
            <a:r>
              <a:rPr lang="en-GB" altLang="en-US" smtClean="0"/>
              <a:t> </a:t>
            </a:r>
            <a:r>
              <a:rPr lang="en-GB" altLang="he-IL" smtClean="0"/>
              <a:t>Skin prick tests are relatively painless and the puncture sites do not usually bleed</a:t>
            </a:r>
          </a:p>
          <a:p>
            <a:pPr eaLnBrk="1" hangingPunct="1">
              <a:buFontTx/>
              <a:buChar char="•"/>
            </a:pPr>
            <a:r>
              <a:rPr lang="en-GB" altLang="he-IL" smtClean="0"/>
              <a:t> The larger the size of weal</a:t>
            </a:r>
            <a:r>
              <a:rPr lang="en-GB" altLang="he-IL" smtClean="0">
                <a:solidFill>
                  <a:srgbClr val="BC003A"/>
                </a:solidFill>
              </a:rPr>
              <a:t> </a:t>
            </a:r>
            <a:r>
              <a:rPr lang="en-GB" altLang="he-IL" smtClean="0"/>
              <a:t>induced in a positive response, the greater the significance that particular inhaled allergen is likely to be to that individual patient</a:t>
            </a:r>
          </a:p>
          <a:p>
            <a:pPr eaLnBrk="1" hangingPunct="1">
              <a:buFontTx/>
              <a:buChar char="•"/>
            </a:pPr>
            <a:r>
              <a:rPr lang="en-GB" altLang="he-IL" smtClean="0"/>
              <a:t> Allergens are selected for testing based on the patient’s history of sensitivities</a:t>
            </a:r>
          </a:p>
          <a:p>
            <a:pPr eaLnBrk="1" hangingPunct="1">
              <a:buFontTx/>
              <a:buChar char="•"/>
            </a:pPr>
            <a:r>
              <a:rPr lang="en-GB" altLang="he-IL" smtClean="0"/>
              <a:t> Many asthmatic patients give a positive skin prick test to a number of allergens, all of which may contribute to their condition</a:t>
            </a:r>
          </a:p>
          <a:p>
            <a:pPr eaLnBrk="1" hangingPunct="1">
              <a:buFontTx/>
              <a:buChar char="•"/>
            </a:pPr>
            <a:r>
              <a:rPr lang="en-GB" altLang="he-IL" smtClean="0"/>
              <a:t> Skin prick tests should be performed only where adrenaline and resuscitation facilities are readily available, even though the risk of anaphylaxis is very low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07DC97-E8BB-4F5F-84AA-7869AFE387EF}" type="slidenum">
              <a:rPr lang="en-GB" b="0" smtClean="0">
                <a:latin typeface="Times New Roman" pitchFamily="18" charset="0"/>
              </a:rPr>
              <a:pPr eaLnBrk="1" hangingPunct="1"/>
              <a:t>51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60913"/>
            <a:ext cx="4972050" cy="4144962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mtClean="0"/>
              <a:t> </a:t>
            </a:r>
            <a:r>
              <a:rPr lang="en-GB" altLang="he-IL" smtClean="0"/>
              <a:t>Out of every 10 people with a diagnosis of either asthma or COPD, one will actually have features of both diseases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420B3B7-F4F6-43CF-A930-A9B7773B37A3}" type="slidenum">
              <a:rPr lang="en-GB" sz="1200" b="0">
                <a:latin typeface="Times New Roman" pitchFamily="18" charset="0"/>
              </a:rPr>
              <a:pPr algn="r" eaLnBrk="1" hangingPunct="1"/>
              <a:t>11</a:t>
            </a:fld>
            <a:endParaRPr lang="en-GB" sz="1200" b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95313" y="766763"/>
            <a:ext cx="5519737" cy="3679825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754563"/>
            <a:ext cx="4879975" cy="4446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0A249A-D32A-41D5-B75D-AC8C0EFE8D02}" type="slidenum">
              <a:rPr lang="en-GB" b="0" smtClean="0">
                <a:latin typeface="Times New Roman" pitchFamily="18" charset="0"/>
              </a:rPr>
              <a:pPr eaLnBrk="1" hangingPunct="1"/>
              <a:t>16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mtClean="0"/>
              <a:t> </a:t>
            </a:r>
            <a:r>
              <a:rPr lang="en-GB" altLang="he-IL" smtClean="0">
                <a:solidFill>
                  <a:srgbClr val="000000"/>
                </a:solidFill>
              </a:rPr>
              <a:t>The most simple test of respiratory function is a measurement of Peak Expiratory Flow (PEF), which is the maximum airflow achieved when an individual exhales as hard and fast as possible, after first taking a full deep breath </a:t>
            </a:r>
          </a:p>
          <a:p>
            <a:pPr eaLnBrk="1" hangingPunct="1">
              <a:buFontTx/>
              <a:buChar char="•"/>
            </a:pPr>
            <a:r>
              <a:rPr lang="en-GB" altLang="he-IL" smtClean="0">
                <a:solidFill>
                  <a:srgbClr val="000000"/>
                </a:solidFill>
              </a:rPr>
              <a:t> The ‘best of three’ PEF measurements is compared with the normal predicted for that individual based on age, height and sex</a:t>
            </a:r>
          </a:p>
          <a:p>
            <a:pPr eaLnBrk="1" hangingPunct="1">
              <a:buFontTx/>
              <a:buChar char="•"/>
            </a:pPr>
            <a:r>
              <a:rPr lang="en-GB" altLang="he-IL" smtClean="0">
                <a:solidFill>
                  <a:srgbClr val="000000"/>
                </a:solidFill>
              </a:rPr>
              <a:t> PEF measurements are particularly valuable in long-term follow up</a:t>
            </a:r>
          </a:p>
          <a:p>
            <a:pPr eaLnBrk="1" hangingPunct="1">
              <a:buFontTx/>
              <a:buChar char="•"/>
            </a:pPr>
            <a:r>
              <a:rPr lang="en-GB" altLang="he-IL" smtClean="0">
                <a:solidFill>
                  <a:srgbClr val="000000"/>
                </a:solidFill>
              </a:rPr>
              <a:t> Home PEF recordings can be taken using one of a variety of inexpensive, portable devices </a:t>
            </a:r>
          </a:p>
          <a:p>
            <a:pPr eaLnBrk="1" hangingPunct="1">
              <a:buFontTx/>
              <a:buChar char="•"/>
            </a:pPr>
            <a:r>
              <a:rPr lang="en-GB" altLang="he-IL" smtClean="0">
                <a:solidFill>
                  <a:srgbClr val="000000"/>
                </a:solidFill>
              </a:rPr>
              <a:t> To make a reliable assessment of long-term control of asthma, it is important for the patient to consistently use the same device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EBF6FD-585E-4F55-A94F-2EAA73C2FFC6}" type="slidenum">
              <a:rPr lang="en-GB" b="0" smtClean="0">
                <a:latin typeface="Times New Roman" pitchFamily="18" charset="0"/>
              </a:rPr>
              <a:pPr eaLnBrk="1" hangingPunct="1"/>
              <a:t>22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46100" y="746125"/>
            <a:ext cx="5576888" cy="3717925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4BD17E-1D34-45DC-81CD-02C19AE0C9B3}" type="slidenum">
              <a:rPr lang="en-GB" b="0" smtClean="0">
                <a:latin typeface="Times New Roman" pitchFamily="18" charset="0"/>
              </a:rPr>
              <a:pPr eaLnBrk="1" hangingPunct="1"/>
              <a:t>24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90550" y="763588"/>
            <a:ext cx="5499100" cy="36671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37100"/>
            <a:ext cx="4881563" cy="4430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300E406-6612-46EB-B938-3F8AC6179CA1}" type="slidenum">
              <a:rPr lang="en-GB" altLang="en-GB" sz="1200" b="0">
                <a:latin typeface="Times" charset="0"/>
              </a:rPr>
              <a:pPr algn="r"/>
              <a:t>28</a:t>
            </a:fld>
            <a:endParaRPr lang="en-GB" altLang="en-GB" sz="1200" b="0">
              <a:latin typeface="Times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8050"/>
            <a:ext cx="4891088" cy="4465638"/>
          </a:xfrm>
          <a:noFill/>
        </p:spPr>
        <p:txBody>
          <a:bodyPr/>
          <a:lstStyle/>
          <a:p>
            <a:pPr marL="228600" indent="-228600"/>
            <a:r>
              <a:rPr lang="en-GB" sz="1000" b="1" smtClean="0"/>
              <a:t>Reference</a:t>
            </a:r>
            <a:endParaRPr lang="en-US" sz="1000" b="1" smtClean="0"/>
          </a:p>
          <a:p>
            <a:pPr marL="228600" indent="-228600">
              <a:buFontTx/>
              <a:buAutoNum type="arabicPeriod"/>
            </a:pPr>
            <a:r>
              <a:rPr lang="en-US" sz="1000" smtClean="0"/>
              <a:t>British Thoracic Society, Scottish Intercollegiate Guidelines Network. </a:t>
            </a:r>
            <a:r>
              <a:rPr lang="en-US" sz="1000" i="1" smtClean="0"/>
              <a:t>British Guideline on the Management of Asthma: A National Clinical Guideline</a:t>
            </a:r>
            <a:r>
              <a:rPr lang="en-US" sz="1000" smtClean="0"/>
              <a:t>. Revised Edition, 2008. </a:t>
            </a:r>
            <a:endParaRPr lang="en-GB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52E4D7-A40C-4ECC-859A-497FD836E139}" type="slidenum">
              <a:rPr lang="en-GB" b="0" smtClean="0">
                <a:latin typeface="Times New Roman" pitchFamily="18" charset="0"/>
              </a:rPr>
              <a:pPr eaLnBrk="1" hangingPunct="1"/>
              <a:t>45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42925" y="744538"/>
            <a:ext cx="5583238" cy="3722687"/>
          </a:xfrm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3157D4-21B5-4980-B6B5-FCACD29E1EF1}" type="slidenum">
              <a:rPr lang="en-GB" b="0" smtClean="0">
                <a:latin typeface="Times New Roman" pitchFamily="18" charset="0"/>
              </a:rPr>
              <a:pPr eaLnBrk="1" hangingPunct="1"/>
              <a:t>49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590550" y="763588"/>
            <a:ext cx="5499100" cy="36671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737100"/>
            <a:ext cx="4881563" cy="4430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8ECAA2-B14A-4176-AF21-2055204EE022}" type="slidenum">
              <a:rPr lang="en-GB" b="0" smtClean="0">
                <a:latin typeface="Times New Roman" pitchFamily="18" charset="0"/>
              </a:rPr>
              <a:pPr eaLnBrk="1" hangingPunct="1"/>
              <a:t>50</a:t>
            </a:fld>
            <a:endParaRPr lang="en-GB" b="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837113"/>
            <a:ext cx="4972050" cy="41465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altLang="en-US" smtClean="0"/>
              <a:t> </a:t>
            </a:r>
            <a:r>
              <a:rPr lang="en-GB" altLang="he-IL" smtClean="0"/>
              <a:t>COPD differs from asthma in both the type of inflammation involved and in the pattern of respiratory symptoms caused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sp>
        <p:nvSpPr>
          <p:cNvPr id="20791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1600200"/>
            <a:ext cx="92583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0791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6D74-70E2-413C-9EC7-D0686D4E6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91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07F3-A4DF-4E30-ACAF-BF8444372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024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sp>
        <p:nvSpPr>
          <p:cNvPr id="4434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1600200"/>
            <a:ext cx="92583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434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DAA2-975E-4692-A497-F34E63503A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17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FFCB2-5ED8-4082-A0DE-4C546BCE16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99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pic>
        <p:nvPicPr>
          <p:cNvPr id="44" name="Picture 4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9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514350" y="1600200"/>
            <a:ext cx="92583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2429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5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4EF4-F7FE-4059-A602-BC54939FE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246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CB1C3-947C-4071-8540-6836141D68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3703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16F-8DA5-40AD-9438-B3387D13F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5947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2E1A-D6C4-45D5-81C2-46ADC0106E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392077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34977-652E-4BDF-A9A9-07FF1548AA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3745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3482-D1E8-4B30-88CD-C190D28011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1432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E369-5E40-48F7-B6FF-09845D093A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4887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BFC93-B669-4B21-A0CE-1D1CD5017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0070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E4FB7-DB1D-4108-9AA6-5743F45B73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54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6204-C9C4-4AD7-8B99-94FA4109E0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53699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8E1E2-C1EB-4366-BDBC-420B078BF3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3284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B134E-BCAC-472D-8E42-BD2C3DD3F9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3024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7BA6-042F-4B49-B2EA-3C1E66A107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416896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EFBD-F241-4EF0-B474-CBA007376C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54522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C73F1-3406-40B1-B07C-096A13F6C8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8308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A108-09E5-45F3-8255-DA661F371F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6098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1059-8155-4D10-BED3-718F635B5D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36304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F813-CB10-4ED1-AD4C-8C367D417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39161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36F5-E326-488B-AC55-EAD46ED158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76593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E15C-201D-4B57-8C26-730BAF8FA9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320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82666-1961-4750-9D5F-3D1EEB5D73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66931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56EF-675F-48EA-B3E8-6EF664F37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15335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2E686-56D2-4B23-B4EB-7CA8EF808E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04147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2920-8DE2-48EE-82C8-7FD454609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85347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3CF49-AC96-4247-A621-8904B20CB5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61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8F341-06FE-4D8B-95D9-2AAAC4E763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67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3AD6B-BC40-45FD-AD35-AB92A042C7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33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88D6C-AA38-4865-870A-779EE0A43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02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8143D-AE87-4AE8-AC8F-577B1BD3AC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2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E43-E261-4373-9C52-8C91D6A7E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7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CE39-30E2-4DEC-AD2F-4DA6877A26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2960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0A24B-01E3-49DB-9235-5B564C143C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74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18EEE-D880-48BC-BB30-1B97B75CF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29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2595-C2F6-403E-A771-E5FB70055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27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81CC2-7E28-417F-9F22-C054B61CB1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469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92F4-390D-4D5E-9B24-6B9DDDB828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16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05EC-8659-4073-9C6A-CCF60F1773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05172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C5DA-CC5B-4DF4-9D5C-F32111E26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11605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D1E18-ACE6-4059-AB06-725C9C111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5931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82FD-4829-4F80-B8E1-3F03302227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36057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4A2C-9D6C-46B1-A099-852083EEC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57519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5641-28FA-4B9B-8537-2FFE39B16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5375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6CF8-5891-4A77-A0D0-BFE81B8E13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24806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0FAFF-2595-443C-88E6-B52AD5F62B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39847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B937-15F1-476F-BB2A-0095763A76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48357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7B8D-5DC9-4CB4-9D27-33C1D1808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270074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6C50-7BAD-4B69-89C6-C8F5156668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4072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1C57E-98BC-4083-B050-CABEC80A03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55544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C4301-824A-4E28-A1EE-ABE0A04C7F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63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C4E5C-116D-494C-AA00-BAAC5245D4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23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3E65-D966-4A96-B7DF-48C4AB23E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306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0734F-06BE-4E40-B738-3727A6A70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5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EF1D-FACC-4127-931E-9941D3D8C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73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17F5F-D757-4112-B565-B31CAA473A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800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FFD5-E4F6-4341-AFE2-AF6635CA2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2D314-23B3-4443-85C5-B06D7712D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75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B05D7-3574-4464-9C07-BA28BC3D66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5206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6C3F0-8D7A-4FFF-A699-B1AA2ABF0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727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DB80-C7F9-4B57-BF55-50DC49E0AE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410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0598-A540-47A3-B0EE-855A31FF46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168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2B13-81B3-49A7-B508-15343D460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90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BE6A-F65A-4995-B026-264BF1E852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393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F31F7-89DD-4182-B998-F012A7479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57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E4AF-D110-4F8D-9753-F36753183C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322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B5C7E-2D79-42D4-8CBE-1052888F18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830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D5D3-D5A2-4B05-B2CB-2A858D10C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04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2553B-F68C-4DF8-96B7-FA0564F997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9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60516-BEF8-4122-A5EC-F9E1F1495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43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E3E0D-830D-4946-BC6C-7147C63175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27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0B28-0428-4FBA-9788-C0AA43DD9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554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59AB4-AF5A-4518-BDE9-8FEE215EDF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19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7813"/>
            <a:ext cx="2314575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7813"/>
            <a:ext cx="6791325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7CA25-B9E1-468A-8C54-3D494BED45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989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01934-7D71-47FC-9D3B-AF99AB994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16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781E-AD2F-4893-82AD-A54C4F889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D98C8-0D79-4ADA-850C-92A8ABB92C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376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548C-E994-4498-AF93-D9EF66578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D9B-6585-4D7D-A8DD-D7D589AB3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735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42C4-C938-4286-B4F2-B542C7CBC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78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BCF3-EEED-4E41-89D1-9EF4FA89C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273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85C3-0FB1-4EFE-9488-392909D5A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385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20D24-C325-45A7-8F17-87F606406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79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AF934-07A7-4EB9-B10F-90E94164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0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848D5-F950-4C14-B263-B69AC215D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99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D2691-29D8-47F5-9518-72D7AB336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4167-F482-42FA-AB19-E868ACDBC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2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6E45D-E7B1-4FF6-A9BD-10E608066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3298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E6006-84BB-4202-B0A9-597D8F02A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05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85FC-ACE8-4F1B-80A4-1FE4F701B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365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1287-913C-4B1C-A12E-87C20FAF04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627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C9C0-06E2-45C7-AAA4-1A84C73150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87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1178-32F0-4A35-91B7-1ECF8E49AD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009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849C5-750E-48F8-B294-4856390A7F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21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A40A8-E9C8-487D-BC6E-9B0B18251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15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257B7-A5D3-4A46-ACD9-401C17257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558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FB4C-2789-49B9-BCA2-BE5EC6E1B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8389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75B1B-0462-4E22-BB3C-D458040D3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38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20685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5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5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5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6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6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6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6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66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6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7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7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7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7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7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7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87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886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0688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20688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sp>
        <p:nvSpPr>
          <p:cNvPr id="20689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68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689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9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9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4B13969-27FE-4596-A5F7-F763D0172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3" r:id="rId1"/>
    <p:sldLayoutId id="2147483855" r:id="rId2"/>
    <p:sldLayoutId id="2147483854" r:id="rId3"/>
    <p:sldLayoutId id="2147483853" r:id="rId4"/>
    <p:sldLayoutId id="2147483852" r:id="rId5"/>
    <p:sldLayoutId id="2147483851" r:id="rId6"/>
    <p:sldLayoutId id="2147483850" r:id="rId7"/>
    <p:sldLayoutId id="2147483849" r:id="rId8"/>
    <p:sldLayoutId id="2147483848" r:id="rId9"/>
    <p:sldLayoutId id="2147483847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4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42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7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14350" y="6243638"/>
            <a:ext cx="2400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9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3638"/>
            <a:ext cx="24003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0A59D60-5BA9-4549-90DA-C966D9D8A7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6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50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7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7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7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8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08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2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223270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209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32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2232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sp>
        <p:nvSpPr>
          <p:cNvPr id="22327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327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327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327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327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D662E660-B193-4DE7-AC9D-913E1F9C10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6" name="Picture 4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44" r:id="rId1"/>
    <p:sldLayoutId id="2147483865" r:id="rId2"/>
    <p:sldLayoutId id="2147483864" r:id="rId3"/>
    <p:sldLayoutId id="2147483863" r:id="rId4"/>
    <p:sldLayoutId id="2147483862" r:id="rId5"/>
    <p:sldLayoutId id="2147483861" r:id="rId6"/>
    <p:sldLayoutId id="2147483860" r:id="rId7"/>
    <p:sldLayoutId id="2147483859" r:id="rId8"/>
    <p:sldLayoutId id="2147483858" r:id="rId9"/>
    <p:sldLayoutId id="2147483857" r:id="rId10"/>
    <p:sldLayoutId id="214748385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fld id="{F7A5D0BD-77CF-4170-AEEE-72D9B7F8AA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4" r:id="rId3"/>
    <p:sldLayoutId id="2147483873" r:id="rId4"/>
    <p:sldLayoutId id="2147483872" r:id="rId5"/>
    <p:sldLayoutId id="2147483871" r:id="rId6"/>
    <p:sldLayoutId id="2147483870" r:id="rId7"/>
    <p:sldLayoutId id="2147483869" r:id="rId8"/>
    <p:sldLayoutId id="2147483868" r:id="rId9"/>
    <p:sldLayoutId id="2147483867" r:id="rId10"/>
    <p:sldLayoutId id="2147483866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085B4CA-7C64-45DC-86D8-CB05407908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7" r:id="rId1"/>
    <p:sldLayoutId id="2147483886" r:id="rId2"/>
    <p:sldLayoutId id="2147483885" r:id="rId3"/>
    <p:sldLayoutId id="2147483884" r:id="rId4"/>
    <p:sldLayoutId id="2147483883" r:id="rId5"/>
    <p:sldLayoutId id="2147483882" r:id="rId6"/>
    <p:sldLayoutId id="2147483881" r:id="rId7"/>
    <p:sldLayoutId id="2147483880" r:id="rId8"/>
    <p:sldLayoutId id="2147483879" r:id="rId9"/>
    <p:sldLayoutId id="2147483878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20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+mn-lt"/>
              </a:defRPr>
            </a:lvl1pPr>
          </a:lstStyle>
          <a:p>
            <a:pPr>
              <a:defRPr/>
            </a:pPr>
            <a:fld id="{37D10C59-8788-46B9-8CAD-0BE881A81B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7" r:id="rId2"/>
    <p:sldLayoutId id="2147483896" r:id="rId3"/>
    <p:sldLayoutId id="2147483895" r:id="rId4"/>
    <p:sldLayoutId id="2147483894" r:id="rId5"/>
    <p:sldLayoutId id="2147483893" r:id="rId6"/>
    <p:sldLayoutId id="2147483892" r:id="rId7"/>
    <p:sldLayoutId id="2147483891" r:id="rId8"/>
    <p:sldLayoutId id="2147483890" r:id="rId9"/>
    <p:sldLayoutId id="2147483889" r:id="rId10"/>
    <p:sldLayoutId id="2147483888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7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6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D61C0EE6-3B14-4E1A-ACCF-D9E82E814F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08" r:id="rId2"/>
    <p:sldLayoutId id="2147483907" r:id="rId3"/>
    <p:sldLayoutId id="2147483906" r:id="rId4"/>
    <p:sldLayoutId id="2147483905" r:id="rId5"/>
    <p:sldLayoutId id="2147483904" r:id="rId6"/>
    <p:sldLayoutId id="2147483903" r:id="rId7"/>
    <p:sldLayoutId id="2147483902" r:id="rId8"/>
    <p:sldLayoutId id="2147483901" r:id="rId9"/>
    <p:sldLayoutId id="2147483900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10287000" cy="6856413"/>
            <a:chOff x="0" y="0"/>
            <a:chExt cx="5760" cy="4319"/>
          </a:xfrm>
        </p:grpSpPr>
        <p:sp>
          <p:nvSpPr>
            <p:cNvPr id="4423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8 w 1722"/>
                <a:gd name="T1" fmla="*/ 64 h 66"/>
                <a:gd name="T2" fmla="*/ 1718 w 1722"/>
                <a:gd name="T3" fmla="*/ 58 h 66"/>
                <a:gd name="T4" fmla="*/ 0 w 1722"/>
                <a:gd name="T5" fmla="*/ 0 h 66"/>
                <a:gd name="T6" fmla="*/ 0 w 1722"/>
                <a:gd name="T7" fmla="*/ 46 h 66"/>
                <a:gd name="T8" fmla="*/ 1718 w 1722"/>
                <a:gd name="T9" fmla="*/ 64 h 66"/>
                <a:gd name="T10" fmla="*/ 1718 w 1722"/>
                <a:gd name="T11" fmla="*/ 64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3 w 975"/>
                <a:gd name="T1" fmla="*/ 48 h 101"/>
                <a:gd name="T2" fmla="*/ 973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3 w 975"/>
                <a:gd name="T9" fmla="*/ 48 h 101"/>
                <a:gd name="T10" fmla="*/ 973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7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7 w 2141"/>
                <a:gd name="T7" fmla="*/ 0 h 198"/>
                <a:gd name="T8" fmla="*/ 2137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6 w 2517"/>
                <a:gd name="T1" fmla="*/ 276 h 276"/>
                <a:gd name="T2" fmla="*/ 2511 w 2517"/>
                <a:gd name="T3" fmla="*/ 204 h 276"/>
                <a:gd name="T4" fmla="*/ 2254 w 2517"/>
                <a:gd name="T5" fmla="*/ 0 h 276"/>
                <a:gd name="T6" fmla="*/ 0 w 2517"/>
                <a:gd name="T7" fmla="*/ 276 h 276"/>
                <a:gd name="T8" fmla="*/ 2176 w 2517"/>
                <a:gd name="T9" fmla="*/ 276 h 276"/>
                <a:gd name="T10" fmla="*/ 2176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8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7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7 w 729"/>
                <a:gd name="T7" fmla="*/ 240 h 240"/>
                <a:gd name="T8" fmla="*/ 727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7 w 729"/>
                <a:gd name="T1" fmla="*/ 318 h 318"/>
                <a:gd name="T2" fmla="*/ 727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7 w 729"/>
                <a:gd name="T9" fmla="*/ 318 h 318"/>
                <a:gd name="T10" fmla="*/ 727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86" name="Freeform 18"/>
            <p:cNvSpPr>
              <a:spLocks/>
            </p:cNvSpPr>
            <p:nvPr/>
          </p:nvSpPr>
          <p:spPr bwMode="hidden">
            <a:xfrm>
              <a:off x="5435" y="2702"/>
              <a:ext cx="324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9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9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19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3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20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0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720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23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sp>
          <p:nvSpPr>
            <p:cNvPr id="442406" name="Freeform 38"/>
            <p:cNvSpPr>
              <a:spLocks/>
            </p:cNvSpPr>
            <p:nvPr/>
          </p:nvSpPr>
          <p:spPr bwMode="hidden">
            <a:xfrm>
              <a:off x="4981" y="0"/>
              <a:ext cx="772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GB">
                <a:latin typeface="Arial" pitchFamily="34" charset="0"/>
              </a:endParaRPr>
            </a:p>
          </p:txBody>
        </p:sp>
        <p:grpSp>
          <p:nvGrpSpPr>
            <p:cNvPr id="721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424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  <p:sp>
            <p:nvSpPr>
              <p:cNvPr id="4424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Arial" pitchFamily="34" charset="0"/>
                </a:endParaRPr>
              </a:p>
            </p:txBody>
          </p:sp>
        </p:grpSp>
      </p:grpSp>
      <p:sp>
        <p:nvSpPr>
          <p:cNvPr id="7171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7813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424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24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24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3638"/>
            <a:ext cx="2400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C30DDE3-B24E-41A5-A2AC-5D3D7BE80F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0" r:id="rId1"/>
    <p:sldLayoutId id="2147483919" r:id="rId2"/>
    <p:sldLayoutId id="2147483918" r:id="rId3"/>
    <p:sldLayoutId id="2147483917" r:id="rId4"/>
    <p:sldLayoutId id="2147483916" r:id="rId5"/>
    <p:sldLayoutId id="2147483915" r:id="rId6"/>
    <p:sldLayoutId id="2147483914" r:id="rId7"/>
    <p:sldLayoutId id="2147483913" r:id="rId8"/>
    <p:sldLayoutId id="2147483912" r:id="rId9"/>
    <p:sldLayoutId id="2147483911" r:id="rId10"/>
    <p:sldLayoutId id="21474839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D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Imperial College London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DA8E149-1C31-43F0-80A1-5600CAD87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0" r:id="rId2"/>
    <p:sldLayoutId id="2147483929" r:id="rId3"/>
    <p:sldLayoutId id="2147483928" r:id="rId4"/>
    <p:sldLayoutId id="2147483927" r:id="rId5"/>
    <p:sldLayoutId id="2147483926" r:id="rId6"/>
    <p:sldLayoutId id="2147483925" r:id="rId7"/>
    <p:sldLayoutId id="2147483924" r:id="rId8"/>
    <p:sldLayoutId id="2147483923" r:id="rId9"/>
    <p:sldLayoutId id="2147483922" r:id="rId10"/>
    <p:sldLayoutId id="21474839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C2E9866-B6B1-46C6-971F-BFF122AF0A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2" r:id="rId1"/>
    <p:sldLayoutId id="2147483941" r:id="rId2"/>
    <p:sldLayoutId id="2147483940" r:id="rId3"/>
    <p:sldLayoutId id="2147483939" r:id="rId4"/>
    <p:sldLayoutId id="2147483938" r:id="rId5"/>
    <p:sldLayoutId id="2147483937" r:id="rId6"/>
    <p:sldLayoutId id="2147483936" r:id="rId7"/>
    <p:sldLayoutId id="2147483935" r:id="rId8"/>
    <p:sldLayoutId id="2147483934" r:id="rId9"/>
    <p:sldLayoutId id="2147483933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0.xml"/><Relationship Id="rId5" Type="http://schemas.openxmlformats.org/officeDocument/2006/relationships/image" Target="file:///\\localhost\Volumes\Graphics\CHIESI\Photographs\Fostair_Inhaler_with_Fostair%20%5bRGB%5d.jpg" TargetMode="External"/><Relationship Id="rId4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846138"/>
            <a:ext cx="875347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FFFF00"/>
                </a:solidFill>
                <a:effectLst/>
              </a:rPr>
              <a:t>Airways 2: 2012</a:t>
            </a:r>
            <a:r>
              <a:rPr lang="en-GB" sz="4000" dirty="0" smtClean="0">
                <a:effectLst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effectLst/>
              </a:rPr>
              <a:t/>
            </a:r>
            <a:br>
              <a:rPr lang="en-GB" sz="3600" dirty="0" smtClean="0">
                <a:solidFill>
                  <a:srgbClr val="FFFF00"/>
                </a:solidFill>
                <a:effectLst/>
              </a:rPr>
            </a:br>
            <a:r>
              <a:rPr lang="en-GB" sz="3600" dirty="0" smtClean="0">
                <a:solidFill>
                  <a:srgbClr val="FFFF00"/>
                </a:solidFill>
                <a:effectLst/>
              </a:rPr>
              <a:t>Clinical aspects of </a:t>
            </a:r>
            <a:r>
              <a:rPr lang="en-GB" sz="3600" dirty="0" smtClean="0">
                <a:solidFill>
                  <a:srgbClr val="FFFF00"/>
                </a:solidFill>
                <a:effectLst/>
              </a:rPr>
              <a:t>asthma </a:t>
            </a:r>
            <a:r>
              <a:rPr lang="en-GB" sz="3600" dirty="0" smtClean="0">
                <a:solidFill>
                  <a:srgbClr val="FFFF00"/>
                </a:solidFill>
                <a:effectLst/>
              </a:rPr>
              <a:t>and COPD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17825" y="2289175"/>
            <a:ext cx="45450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1327150" y="3348038"/>
            <a:ext cx="3279744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2800" b="0" dirty="0"/>
              <a:t>Philip W </a:t>
            </a:r>
            <a:r>
              <a:rPr lang="en-GB" sz="2800" b="0" dirty="0" err="1"/>
              <a:t>Ind</a:t>
            </a:r>
            <a:endParaRPr lang="en-GB" sz="2800" b="0" dirty="0"/>
          </a:p>
          <a:p>
            <a:r>
              <a:rPr lang="en-GB" sz="2000" b="0" dirty="0"/>
              <a:t>Respiratory Medicine</a:t>
            </a:r>
          </a:p>
          <a:p>
            <a:r>
              <a:rPr lang="en-GB" sz="2000" b="0" dirty="0"/>
              <a:t>Hammersmith Hospital</a:t>
            </a:r>
          </a:p>
          <a:p>
            <a:r>
              <a:rPr lang="en-GB" sz="2000" b="0" dirty="0"/>
              <a:t>NHLI, Faculty of Medicine</a:t>
            </a:r>
          </a:p>
          <a:p>
            <a:r>
              <a:rPr lang="en-GB" sz="2000" b="0" dirty="0"/>
              <a:t>Imperial </a:t>
            </a:r>
            <a:r>
              <a:rPr lang="en-GB" sz="2000" b="0" dirty="0" smtClean="0"/>
              <a:t>College London</a:t>
            </a:r>
            <a:r>
              <a:rPr lang="en-GB" sz="2000" b="0" dirty="0"/>
              <a:t>, UK</a:t>
            </a:r>
          </a:p>
          <a:p>
            <a:pPr eaLnBrk="0" hangingPunct="0"/>
            <a:endParaRPr lang="en-GB" sz="2000" dirty="0">
              <a:solidFill>
                <a:schemeClr val="bg1"/>
              </a:solidFill>
            </a:endParaRPr>
          </a:p>
        </p:txBody>
      </p: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7632700" y="4365625"/>
            <a:ext cx="1800225" cy="1500188"/>
            <a:chOff x="4274" y="2978"/>
            <a:chExt cx="1008" cy="945"/>
          </a:xfrm>
        </p:grpSpPr>
        <p:pic>
          <p:nvPicPr>
            <p:cNvPr id="1434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2978"/>
              <a:ext cx="10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" y="2978"/>
              <a:ext cx="1008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4" name="Rectangle 14"/>
          <p:cNvSpPr>
            <a:spLocks noChangeArrowheads="1"/>
          </p:cNvSpPr>
          <p:nvPr/>
        </p:nvSpPr>
        <p:spPr bwMode="auto">
          <a:xfrm>
            <a:off x="895350" y="2247900"/>
            <a:ext cx="8785225" cy="101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57238" y="241300"/>
          <a:ext cx="8926512" cy="630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Image" r:id="rId3" imgW="1152374" imgH="815041" progId="Photoshop.Image.5">
                  <p:embed/>
                </p:oleObj>
              </mc:Choice>
              <mc:Fallback>
                <p:oleObj name="Image" r:id="rId3" imgW="1152374" imgH="815041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241300"/>
                        <a:ext cx="8926512" cy="630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622550" y="404813"/>
            <a:ext cx="52578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Eosinophils	sputum, induced sputum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		BAL, bronchial biopsy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5163" y="123825"/>
            <a:ext cx="9482137" cy="847725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dirty="0">
                <a:solidFill>
                  <a:srgbClr val="F3EE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Heterogeneity of asthma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1250" y="1125538"/>
            <a:ext cx="8404225" cy="4970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gender		females &gt;males at steps 3 &amp; 4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age (duration of disease)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obesity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atopy</a:t>
            </a:r>
            <a:endParaRPr lang="en-GB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smoking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aspirin-induced asthma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occupational asthma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eosinophilic</a:t>
            </a: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GB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eosinophilic</a:t>
            </a:r>
            <a:endParaRPr lang="en-GB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  <a:cs typeface="Times New Roman" pitchFamily="18" charset="0"/>
              </a:rPr>
              <a:t>b</a:t>
            </a:r>
            <a:r>
              <a:rPr lang="en-GB" sz="26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polymorphisms </a:t>
            </a:r>
            <a:r>
              <a:rPr lang="en-GB" sz="26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gly ↑ </a:t>
            </a:r>
            <a:r>
              <a:rPr lang="en-GB" sz="2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downregulation</a:t>
            </a:r>
            <a:endParaRPr lang="en-GB" sz="2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mixed disease: asthma/COPD overlap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115050" y="2420938"/>
            <a:ext cx="2916238" cy="7969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>
                <a:solidFill>
                  <a:schemeClr val="bg1"/>
                </a:solidFill>
                <a:latin typeface="Times New Roman" pitchFamily="18" charset="0"/>
              </a:rPr>
              <a:t> + severity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Asthma symptoms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wheeze</a:t>
            </a:r>
          </a:p>
          <a:p>
            <a:pPr eaLnBrk="1" hangingPunct="1">
              <a:defRPr/>
            </a:pPr>
            <a:r>
              <a:rPr lang="en-GB" smtClean="0"/>
              <a:t>breathlessness</a:t>
            </a:r>
          </a:p>
          <a:p>
            <a:pPr eaLnBrk="1" hangingPunct="1">
              <a:defRPr/>
            </a:pPr>
            <a:r>
              <a:rPr lang="en-GB" smtClean="0"/>
              <a:t>chest tightness</a:t>
            </a:r>
          </a:p>
          <a:p>
            <a:pPr eaLnBrk="1" hangingPunct="1">
              <a:defRPr/>
            </a:pPr>
            <a:r>
              <a:rPr lang="en-GB" smtClean="0"/>
              <a:t>cough (phlegm)</a:t>
            </a:r>
          </a:p>
          <a:p>
            <a:pPr eaLnBrk="1" hangingPunct="1">
              <a:defRPr/>
            </a:pPr>
            <a:r>
              <a:rPr lang="en-GB" smtClean="0"/>
              <a:t>nocturnal and early morning symptoms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336800" y="5373688"/>
            <a:ext cx="3094038" cy="5794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/>
              <a:t>VARIABILITY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Asthma triggers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URTI</a:t>
            </a:r>
          </a:p>
          <a:p>
            <a:pPr eaLnBrk="1" hangingPunct="1">
              <a:defRPr/>
            </a:pPr>
            <a:r>
              <a:rPr lang="en-GB" smtClean="0"/>
              <a:t>house dust</a:t>
            </a:r>
          </a:p>
          <a:p>
            <a:pPr eaLnBrk="1" hangingPunct="1">
              <a:defRPr/>
            </a:pPr>
            <a:r>
              <a:rPr lang="en-GB" smtClean="0"/>
              <a:t>pollen</a:t>
            </a:r>
          </a:p>
          <a:p>
            <a:pPr eaLnBrk="1" hangingPunct="1">
              <a:defRPr/>
            </a:pPr>
            <a:r>
              <a:rPr lang="en-GB" smtClean="0"/>
              <a:t>animal fur</a:t>
            </a:r>
          </a:p>
          <a:p>
            <a:pPr eaLnBrk="1" hangingPunct="1">
              <a:defRPr/>
            </a:pPr>
            <a:r>
              <a:rPr lang="en-GB" smtClean="0"/>
              <a:t>non-steroidals</a:t>
            </a:r>
          </a:p>
          <a:p>
            <a:pPr eaLnBrk="1" hangingPunct="1">
              <a:defRPr/>
            </a:pPr>
            <a:r>
              <a:rPr lang="en-GB" smtClean="0"/>
              <a:t>food/fizzy drinks</a:t>
            </a:r>
          </a:p>
          <a:p>
            <a:pPr eaLnBrk="1" hangingPunct="1">
              <a:defRPr/>
            </a:pPr>
            <a:r>
              <a:rPr lang="en-GB" smtClean="0"/>
              <a:t>occupational exposure</a:t>
            </a:r>
          </a:p>
          <a:p>
            <a:pPr eaLnBrk="1" hangingPunct="1">
              <a:defRPr/>
            </a:pPr>
            <a:r>
              <a:rPr lang="en-GB" smtClean="0"/>
              <a:t>periods</a:t>
            </a:r>
          </a:p>
        </p:txBody>
      </p:sp>
      <p:sp>
        <p:nvSpPr>
          <p:cNvPr id="4270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exercise</a:t>
            </a:r>
          </a:p>
          <a:p>
            <a:pPr eaLnBrk="1" hangingPunct="1">
              <a:defRPr/>
            </a:pPr>
            <a:r>
              <a:rPr lang="en-GB" smtClean="0"/>
              <a:t>cold air</a:t>
            </a:r>
          </a:p>
          <a:p>
            <a:pPr eaLnBrk="1" hangingPunct="1">
              <a:defRPr/>
            </a:pPr>
            <a:r>
              <a:rPr lang="en-GB" smtClean="0"/>
              <a:t>change in weather</a:t>
            </a:r>
          </a:p>
          <a:p>
            <a:pPr eaLnBrk="1" hangingPunct="1">
              <a:defRPr/>
            </a:pPr>
            <a:r>
              <a:rPr lang="en-GB" smtClean="0"/>
              <a:t>pollution -car fumes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/>
              <a:t>			-cig smoke</a:t>
            </a:r>
          </a:p>
          <a:p>
            <a:pPr eaLnBrk="1" hangingPunct="1">
              <a:defRPr/>
            </a:pPr>
            <a:r>
              <a:rPr lang="en-GB" smtClean="0"/>
              <a:t>perfume, deoderant etc</a:t>
            </a:r>
          </a:p>
          <a:p>
            <a:pPr eaLnBrk="1" hangingPunct="1">
              <a:defRPr/>
            </a:pPr>
            <a:r>
              <a:rPr lang="en-GB" smtClean="0"/>
              <a:t>laughing</a:t>
            </a:r>
          </a:p>
          <a:p>
            <a:pPr eaLnBrk="1" hangingPunct="1">
              <a:defRPr/>
            </a:pPr>
            <a:r>
              <a:rPr lang="en-GB" smtClean="0"/>
              <a:t>stress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Diagnosis of asthma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00200"/>
            <a:ext cx="99377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typical symptoms</a:t>
            </a:r>
          </a:p>
          <a:p>
            <a:pPr eaLnBrk="1" hangingPunct="1"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atopic ‘background’</a:t>
            </a:r>
          </a:p>
          <a:p>
            <a:pPr eaLnBrk="1" hangingPunct="1"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reversible airway narrowing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bronchodilator response</a:t>
            </a:r>
            <a:r>
              <a:rPr lang="en-GB" sz="2800" smtClean="0"/>
              <a:t> 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PEF &gt;20% after salbutamol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				or 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FEV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 &gt;12% (&gt;400 mL)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bronchial challenge</a:t>
            </a:r>
            <a:r>
              <a:rPr lang="en-GB" sz="2800" smtClean="0"/>
              <a:t>    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↑response to metacholine, histamine, exercise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			     </a:t>
            </a:r>
            <a:r>
              <a:rPr lang="en-GB" sz="2800" smtClean="0">
                <a:cs typeface="Times New Roman" pitchFamily="18" charset="0"/>
              </a:rPr>
              <a:t>↓ 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provocative concentration (PC</a:t>
            </a:r>
            <a:r>
              <a:rPr lang="en-GB" sz="2800" baseline="-2500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defRPr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airway inflammation   ↑eosinophils in sputum (induced), BAL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10758488" cy="745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Slide" r:id="rId3" imgW="2771851" imgH="2076602" progId="PowerPoint.Slide.8">
                  <p:embed/>
                </p:oleObj>
              </mc:Choice>
              <mc:Fallback>
                <p:oleObj name="Slide" r:id="rId3" imgW="2771851" imgH="2076602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758488" cy="7458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chemeClr val="bg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ChangeArrowheads="1"/>
          </p:cNvSpPr>
          <p:nvPr/>
        </p:nvSpPr>
        <p:spPr bwMode="auto">
          <a:xfrm>
            <a:off x="0" y="0"/>
            <a:ext cx="9944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altLang="he-IL" sz="4400">
                <a:solidFill>
                  <a:srgbClr val="F0EB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Peak flow measurement</a:t>
            </a:r>
            <a:endParaRPr lang="en-GB" altLang="he-IL" sz="44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29699" name="Picture 3" descr="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268413"/>
            <a:ext cx="5343525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943725" y="1484313"/>
            <a:ext cx="316865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measure best of 3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on waking in AM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in the evening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at time of symptoms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before and after ‘reliever’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compare AM and PM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rgbClr val="FFFFFF"/>
                </a:solidFill>
              </a:rPr>
              <a:t>‘diurnal variation’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1308100" y="801688"/>
            <a:ext cx="95154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endParaRPr lang="en-GB" sz="2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0" y="260350"/>
          <a:ext cx="10525125" cy="796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1" name="Document" r:id="rId3" imgW="10516819" imgH="7962595" progId="Word.Document.8">
                  <p:embed/>
                </p:oleObj>
              </mc:Choice>
              <mc:Fallback>
                <p:oleObj name="Document" r:id="rId3" imgW="10516819" imgH="796259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0350"/>
                        <a:ext cx="10525125" cy="796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5125" y="333375"/>
            <a:ext cx="36449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</a:rPr>
              <a:t>BTS Guidelines for asthma therapy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</a:rPr>
              <a:t>STEP UP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9842500" y="2278063"/>
            <a:ext cx="0" cy="28797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296025" y="5942013"/>
            <a:ext cx="1512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0099"/>
                </a:solidFill>
              </a:rPr>
              <a:t>‘reliever’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3863" y="4149725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999038" y="4430713"/>
            <a:ext cx="2809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663300"/>
                </a:solidFill>
              </a:rPr>
              <a:t>‘anti-inflammatory’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888413" y="549275"/>
            <a:ext cx="1398587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FFFF00"/>
                </a:solidFill>
              </a:rPr>
              <a:t>  but also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STEP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FFFF00"/>
                </a:solidFill>
              </a:rPr>
              <a:t>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188913"/>
            <a:ext cx="9463088" cy="1079500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smtClean="0">
                <a:solidFill>
                  <a:srgbClr val="FFFF00"/>
                </a:solidFill>
              </a:rPr>
              <a:t>Inhaled corticosteroids: cornerstone of asthma Rx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12875"/>
            <a:ext cx="8743950" cy="518477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800" b="1" smtClean="0"/>
              <a:t>			</a:t>
            </a:r>
            <a:r>
              <a:rPr lang="en-GB" sz="2400" b="1" smtClean="0">
                <a:latin typeface="Wingdings 3" pitchFamily="18" charset="2"/>
              </a:rPr>
              <a:t>#</a:t>
            </a:r>
            <a:r>
              <a:rPr lang="en-GB" sz="2400" b="1" smtClean="0"/>
              <a:t>lung function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</a:t>
            </a:r>
            <a:r>
              <a:rPr lang="en-GB" sz="2400" b="1" smtClean="0">
                <a:solidFill>
                  <a:schemeClr val="hlink"/>
                </a:solidFill>
              </a:rPr>
              <a:t>	 </a:t>
            </a:r>
            <a:r>
              <a:rPr lang="en-GB" sz="2400" b="1" smtClean="0">
                <a:solidFill>
                  <a:schemeClr val="hlink"/>
                </a:solidFill>
                <a:latin typeface="Wingdings 3" pitchFamily="18" charset="2"/>
              </a:rPr>
              <a:t>$</a:t>
            </a:r>
            <a:r>
              <a:rPr lang="en-GB" sz="2400" b="1" smtClean="0">
                <a:solidFill>
                  <a:schemeClr val="hlink"/>
                </a:solidFill>
              </a:rPr>
              <a:t>symptoms, </a:t>
            </a:r>
            <a:r>
              <a:rPr lang="en-GB" sz="2400" b="1" smtClean="0">
                <a:solidFill>
                  <a:schemeClr val="hlink"/>
                </a:solidFill>
                <a:latin typeface="Wingdings 3" pitchFamily="18" charset="2"/>
              </a:rPr>
              <a:t>#</a:t>
            </a:r>
            <a:r>
              <a:rPr lang="en-GB" sz="2400" b="1" smtClean="0">
                <a:solidFill>
                  <a:schemeClr val="hlink"/>
                </a:solidFill>
              </a:rPr>
              <a:t>QoL, </a:t>
            </a:r>
            <a:r>
              <a:rPr lang="en-GB" sz="2400" b="1" smtClean="0">
                <a:solidFill>
                  <a:schemeClr val="hlink"/>
                </a:solidFill>
                <a:latin typeface="Wingdings 3" pitchFamily="18" charset="2"/>
              </a:rPr>
              <a:t>$</a:t>
            </a:r>
            <a:r>
              <a:rPr lang="en-GB" sz="2400" b="1" smtClean="0">
                <a:solidFill>
                  <a:schemeClr val="hlink"/>
                </a:solidFill>
                <a:latin typeface="Symbol" pitchFamily="18" charset="2"/>
              </a:rPr>
              <a:t>b</a:t>
            </a:r>
            <a:r>
              <a:rPr lang="en-GB" sz="2400" b="1" baseline="-25000" smtClean="0">
                <a:solidFill>
                  <a:schemeClr val="hlink"/>
                </a:solidFill>
              </a:rPr>
              <a:t>2</a:t>
            </a:r>
            <a:r>
              <a:rPr lang="en-GB" sz="2400" b="1" smtClean="0">
                <a:solidFill>
                  <a:schemeClr val="hlink"/>
                </a:solidFill>
              </a:rPr>
              <a:t> rescue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 </a:t>
            </a:r>
            <a:r>
              <a:rPr lang="en-GB" sz="2400" b="1" smtClean="0">
                <a:solidFill>
                  <a:srgbClr val="FF0000"/>
                </a:solidFill>
                <a:latin typeface="Wingdings 3" pitchFamily="18" charset="2"/>
              </a:rPr>
              <a:t>$</a:t>
            </a:r>
            <a:r>
              <a:rPr lang="en-GB" sz="2400" b="1" smtClean="0">
                <a:solidFill>
                  <a:srgbClr val="FF0000"/>
                </a:solidFill>
              </a:rPr>
              <a:t>bronchial responsiveness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</a:t>
            </a:r>
            <a:r>
              <a:rPr lang="en-GB" sz="2400" b="1" smtClean="0">
                <a:latin typeface="Wingdings 3" pitchFamily="18" charset="2"/>
              </a:rPr>
              <a:t>$</a:t>
            </a:r>
            <a:r>
              <a:rPr lang="en-GB" sz="2400" b="1" smtClean="0"/>
              <a:t>FEV</a:t>
            </a:r>
            <a:r>
              <a:rPr lang="en-GB" sz="2400" b="1" baseline="-25000" smtClean="0"/>
              <a:t>1</a:t>
            </a:r>
            <a:r>
              <a:rPr lang="en-GB" sz="2400" b="1" smtClean="0"/>
              <a:t> decline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>
                <a:solidFill>
                  <a:schemeClr val="bg1"/>
                </a:solidFill>
              </a:rPr>
              <a:t>		</a:t>
            </a:r>
            <a:r>
              <a:rPr lang="en-GB" sz="2400" b="1" smtClean="0"/>
              <a:t>	 </a:t>
            </a:r>
            <a:r>
              <a:rPr lang="en-GB" sz="2400" b="1" smtClean="0">
                <a:latin typeface="Wingdings 3" pitchFamily="18" charset="2"/>
              </a:rPr>
              <a:t>$</a:t>
            </a:r>
            <a:r>
              <a:rPr lang="en-GB" sz="2400" b="1" smtClean="0"/>
              <a:t>Ag-induced bronchoconstriction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 </a:t>
            </a:r>
            <a:r>
              <a:rPr lang="en-GB" sz="2400" b="1" smtClean="0">
                <a:solidFill>
                  <a:srgbClr val="FF0000"/>
                </a:solidFill>
                <a:latin typeface="Wingdings 3" pitchFamily="18" charset="2"/>
              </a:rPr>
              <a:t>$</a:t>
            </a:r>
            <a:r>
              <a:rPr lang="en-GB" sz="2400" b="1" smtClean="0">
                <a:solidFill>
                  <a:srgbClr val="FF0000"/>
                </a:solidFill>
              </a:rPr>
              <a:t>asthma exacerbations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 </a:t>
            </a:r>
            <a:r>
              <a:rPr lang="en-GB" sz="2400" b="1" smtClean="0">
                <a:latin typeface="Wingdings 3" pitchFamily="18" charset="2"/>
              </a:rPr>
              <a:t>$</a:t>
            </a:r>
            <a:r>
              <a:rPr lang="en-GB" sz="2400" b="1" smtClean="0"/>
              <a:t>emergency and A&amp;E visits (?</a:t>
            </a:r>
            <a:r>
              <a:rPr lang="en-GB" sz="2400" b="1" smtClean="0">
                <a:solidFill>
                  <a:schemeClr val="bg1"/>
                </a:solidFill>
              </a:rPr>
              <a:t> </a:t>
            </a:r>
            <a:r>
              <a:rPr lang="en-GB" sz="2400" b="1" smtClean="0">
                <a:latin typeface="Wingdings 3" pitchFamily="18" charset="2"/>
              </a:rPr>
              <a:t>$</a:t>
            </a:r>
            <a:r>
              <a:rPr lang="en-GB" sz="2400" b="1" smtClean="0"/>
              <a:t>deaths)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 </a:t>
            </a:r>
            <a:r>
              <a:rPr lang="en-GB" sz="2400" b="1" smtClean="0">
                <a:solidFill>
                  <a:srgbClr val="FF0000"/>
                </a:solidFill>
                <a:latin typeface="Wingdings 3" pitchFamily="18" charset="2"/>
              </a:rPr>
              <a:t>$</a:t>
            </a:r>
            <a:r>
              <a:rPr lang="en-GB" sz="2400" b="1" smtClean="0">
                <a:solidFill>
                  <a:srgbClr val="FF0000"/>
                </a:solidFill>
              </a:rPr>
              <a:t>airway inflammation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	? prevent lung damage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en-GB" sz="2400" b="1" smtClean="0"/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 smtClean="0"/>
              <a:t>		</a:t>
            </a:r>
            <a:r>
              <a:rPr lang="en-GB" sz="2400" b="1" smtClean="0">
                <a:solidFill>
                  <a:srgbClr val="FFFF00"/>
                </a:solidFill>
              </a:rPr>
              <a:t>delayed introduction may reduce overall benefit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nhalaattori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198563"/>
            <a:ext cx="799306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60525" y="404813"/>
            <a:ext cx="7291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Times New Roman" pitchFamily="18" charset="0"/>
              </a:rPr>
              <a:t>NO ideal inhaler device for every patient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58300" cy="9906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rgbClr val="FFFF00"/>
                </a:solidFill>
                <a:latin typeface="Times New Roman" pitchFamily="18" charset="0"/>
              </a:rPr>
              <a:t>Asthma, COPD and airflow obstruction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102870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Asthma </a:t>
            </a:r>
            <a:r>
              <a:rPr lang="en-GB" sz="2800" b="1" dirty="0" err="1" smtClean="0">
                <a:latin typeface="Times New Roman" pitchFamily="18" charset="0"/>
              </a:rPr>
              <a:t>vs</a:t>
            </a:r>
            <a:r>
              <a:rPr lang="en-GB" sz="2800" b="1" dirty="0" smtClean="0">
                <a:latin typeface="Times New Roman" pitchFamily="18" charset="0"/>
              </a:rPr>
              <a:t> COPD clinically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Importance of these conditions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Diagnosis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Asthma ‘triggers’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Bronchodilator response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Airway hyper-</a:t>
            </a:r>
            <a:r>
              <a:rPr lang="en-GB" sz="2800" b="1" dirty="0" err="1" smtClean="0">
                <a:latin typeface="Times New Roman" pitchFamily="18" charset="0"/>
              </a:rPr>
              <a:t>responsivenesss</a:t>
            </a:r>
            <a:endParaRPr lang="en-GB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Sputum eosinophilia and </a:t>
            </a:r>
            <a:r>
              <a:rPr lang="en-GB" sz="2800" b="1" dirty="0" err="1" smtClean="0">
                <a:latin typeface="Times New Roman" pitchFamily="18" charset="0"/>
              </a:rPr>
              <a:t>neutrophilia</a:t>
            </a:r>
            <a:endParaRPr lang="en-GB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Asthma-COPD overlap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Practical management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b="1" dirty="0" smtClean="0">
                <a:latin typeface="Times New Roman" pitchFamily="18" charset="0"/>
              </a:rPr>
              <a:t>Introduction to Guidelines for asthma and COPD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381000"/>
            <a:ext cx="9571038" cy="103187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ICS/LABA + Combination therapy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" y="1765300"/>
            <a:ext cx="10158413" cy="4548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ICS		beclometasone, budesonide, fluticasone,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			ciclesonide, mometasone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			improve symptoms, lung function, quality of life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			reduce exacerbations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LABA 	salmeterol, formoterol, indacaterol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			improve FEV</a:t>
            </a:r>
            <a:r>
              <a:rPr lang="en-GB" sz="2800" baseline="-25000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800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, symptoms, QoL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			reduce exacerbations</a:t>
            </a: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Combinations	logical, convenient, cheaper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				may enhance compliance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effectLst/>
                <a:latin typeface="Times New Roman" pitchFamily="18" charset="0"/>
                <a:cs typeface="Times New Roman" pitchFamily="18" charset="0"/>
              </a:rPr>
              <a:t>				prevent differential non-compliance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49275"/>
            <a:ext cx="9520237" cy="587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8013" y="4868863"/>
            <a:ext cx="29162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0">
                <a:latin typeface="Times New Roman" pitchFamily="18" charset="0"/>
              </a:rPr>
              <a:t>Seretide</a:t>
            </a:r>
            <a:r>
              <a:rPr lang="en-GB" sz="2800" b="0" baseline="30000">
                <a:latin typeface="Times New Roman" pitchFamily="18" charset="0"/>
              </a:rPr>
              <a:t>R</a:t>
            </a:r>
            <a:r>
              <a:rPr lang="en-GB" sz="2800" b="0">
                <a:latin typeface="Times New Roman" pitchFamily="18" charset="0"/>
              </a:rPr>
              <a:t> </a:t>
            </a:r>
            <a:r>
              <a:rPr lang="en-GB" sz="2400" b="0">
                <a:latin typeface="Times New Roman" pitchFamily="18" charset="0"/>
              </a:rPr>
              <a:t> Accuhaler (Diskus)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72288" y="4724400"/>
            <a:ext cx="2808287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also MDI Evohaler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2 puffs bd 50/25, 125/25, 250/25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238250" y="247650"/>
            <a:ext cx="102870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200">
                <a:latin typeface="Arial Narrow" pitchFamily="34" charset="0"/>
              </a:rPr>
              <a:t>Symbicort</a:t>
            </a:r>
            <a:r>
              <a:rPr lang="en-GB" sz="3200" baseline="30000">
                <a:latin typeface="Arial Narrow" pitchFamily="34" charset="0"/>
              </a:rPr>
              <a:t>®</a:t>
            </a:r>
            <a:r>
              <a:rPr lang="en-GB" sz="3200">
                <a:latin typeface="Arial Narrow" pitchFamily="34" charset="0"/>
              </a:rPr>
              <a:t> Turbohaler</a:t>
            </a:r>
            <a:r>
              <a:rPr lang="en-GB" sz="3200" baseline="30000">
                <a:latin typeface="Arial Narrow" pitchFamily="34" charset="0"/>
              </a:rPr>
              <a:t>®</a:t>
            </a:r>
            <a:endParaRPr lang="en-GB" sz="3200">
              <a:latin typeface="Arial Narrow" pitchFamily="34" charset="0"/>
            </a:endParaRPr>
          </a:p>
        </p:txBody>
      </p:sp>
      <p:pic>
        <p:nvPicPr>
          <p:cNvPr id="35843" name="Picture 3" descr="Symbicort Turboha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9"/>
          <a:stretch>
            <a:fillRect/>
          </a:stretch>
        </p:blipFill>
        <p:spPr bwMode="auto">
          <a:xfrm>
            <a:off x="1350963" y="1219200"/>
            <a:ext cx="5230812" cy="476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015163" y="2409825"/>
            <a:ext cx="3024187" cy="1955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FFFF00"/>
                </a:solidFill>
              </a:rPr>
              <a:t>100/6, 200/6, 400/12</a:t>
            </a:r>
          </a:p>
          <a:p>
            <a:pPr eaLnBrk="1" hangingPunct="1"/>
            <a:r>
              <a:rPr lang="en-GB" sz="2400">
                <a:solidFill>
                  <a:srgbClr val="FFFF00"/>
                </a:solidFill>
              </a:rPr>
              <a:t>1-2 puffs BD</a:t>
            </a:r>
          </a:p>
          <a:p>
            <a:pPr eaLnBrk="1" hangingPunct="1"/>
            <a:endParaRPr lang="en-GB" sz="2400">
              <a:solidFill>
                <a:srgbClr val="FFFF00"/>
              </a:solidFill>
            </a:endParaRPr>
          </a:p>
          <a:p>
            <a:pPr eaLnBrk="1" hangingPunct="1"/>
            <a:r>
              <a:rPr lang="en-GB" sz="2400">
                <a:solidFill>
                  <a:srgbClr val="FFFF00"/>
                </a:solidFill>
              </a:rPr>
              <a:t>also SMART</a:t>
            </a:r>
          </a:p>
          <a:p>
            <a:pPr eaLnBrk="1" hangingPunct="1"/>
            <a:r>
              <a:rPr lang="en-GB" sz="2400">
                <a:solidFill>
                  <a:srgbClr val="FFFF00"/>
                </a:solidFill>
              </a:rPr>
              <a:t>1-2 puff BD + PRN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  <a:latin typeface="Times New Roman" pitchFamily="18" charset="0"/>
              </a:rPr>
              <a:t>Leukotriene antagonists in asthma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effective in mild asthma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particularly NSAID-induced asthma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modest effects in more severe asthma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useful for nasal allergy (with asthma)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oral, well tolerated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few adverse effects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differential use in different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57188"/>
            <a:ext cx="9258300" cy="81915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THEOPHYLLINE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1512888"/>
            <a:ext cx="92583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oral bronchodilator (large and small airways)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anti-inflammatory     plasma exudation 			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	</a:t>
            </a:r>
            <a:r>
              <a:rPr lang="en-GB" sz="2800" b="1" smtClean="0">
                <a:solidFill>
                  <a:srgbClr val="0099FF"/>
                </a:solidFill>
                <a:effectLst/>
                <a:latin typeface="Times New Roman" pitchFamily="18" charset="0"/>
              </a:rPr>
              <a:t>non-specific</a:t>
            </a: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		neutrophils, T cells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	</a:t>
            </a:r>
            <a:r>
              <a:rPr lang="en-GB" sz="2800" b="1" smtClean="0">
                <a:solidFill>
                  <a:srgbClr val="0099FF"/>
                </a:solidFill>
                <a:effectLst/>
                <a:latin typeface="Times New Roman" pitchFamily="18" charset="0"/>
              </a:rPr>
              <a:t>phosphodiesterase</a:t>
            </a: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	macrophages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FFFFFF"/>
                </a:solidFill>
                <a:effectLst/>
                <a:latin typeface="Wingdings 3" pitchFamily="18" charset="2"/>
              </a:rPr>
              <a:t>	</a:t>
            </a:r>
            <a:r>
              <a:rPr lang="en-GB" sz="2800" b="1" smtClean="0">
                <a:solidFill>
                  <a:srgbClr val="0099FF"/>
                </a:solidFill>
                <a:effectLst/>
                <a:latin typeface="Times New Roman" pitchFamily="18" charset="0"/>
                <a:cs typeface="Times New Roman" pitchFamily="18" charset="0"/>
              </a:rPr>
              <a:t>inhibitors</a:t>
            </a:r>
            <a:r>
              <a:rPr lang="en-GB" sz="2800" b="1" smtClean="0">
                <a:solidFill>
                  <a:srgbClr val="0099FF"/>
                </a:solidFill>
                <a:effectLst/>
                <a:latin typeface="Wingdings 3" pitchFamily="18" charset="2"/>
              </a:rPr>
              <a:t>	</a:t>
            </a:r>
            <a:r>
              <a:rPr lang="en-GB" sz="2800" b="1" smtClean="0">
                <a:solidFill>
                  <a:srgbClr val="FFFFFF"/>
                </a:solidFill>
                <a:effectLst/>
                <a:latin typeface="Wingdings 3" pitchFamily="18" charset="2"/>
              </a:rPr>
              <a:t>		#</a:t>
            </a: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 mucociliary clearance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beneficial effects on	respiratory muscles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FFFFFF"/>
                </a:solidFill>
                <a:effectLst/>
                <a:latin typeface="Times New Roman" pitchFamily="18" charset="0"/>
              </a:rPr>
              <a:t>				     	heart failure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000000"/>
                </a:solidFill>
                <a:effectLst/>
                <a:latin typeface="Times New Roman" pitchFamily="18" charset="0"/>
              </a:rPr>
              <a:t>	</a:t>
            </a:r>
            <a:r>
              <a:rPr lang="en-GB" sz="28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BUT poorly tolerated, variable pharmacokinetics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n-GB" sz="28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			drug and other interactions	</a:t>
            </a:r>
            <a:endParaRPr lang="en-GB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ASTHMA: delivery of care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understand diagnosis and need for treatment</a:t>
            </a:r>
          </a:p>
          <a:p>
            <a:pPr eaLnBrk="1" hangingPunct="1">
              <a:defRPr/>
            </a:pPr>
            <a:r>
              <a:rPr lang="en-GB" dirty="0" smtClean="0"/>
              <a:t>understand drugs</a:t>
            </a:r>
          </a:p>
          <a:p>
            <a:pPr eaLnBrk="1" hangingPunct="1">
              <a:defRPr/>
            </a:pPr>
            <a:r>
              <a:rPr lang="en-GB" dirty="0" smtClean="0"/>
              <a:t>able to use inhalers</a:t>
            </a:r>
          </a:p>
          <a:p>
            <a:pPr eaLnBrk="1" hangingPunct="1">
              <a:defRPr/>
            </a:pPr>
            <a:r>
              <a:rPr lang="en-GB" dirty="0" smtClean="0"/>
              <a:t>able to monitor condition</a:t>
            </a:r>
          </a:p>
          <a:p>
            <a:pPr eaLnBrk="1" hangingPunct="1">
              <a:defRPr/>
            </a:pPr>
            <a:r>
              <a:rPr lang="en-GB" dirty="0" smtClean="0"/>
              <a:t>able to manage condition ‘</a:t>
            </a:r>
            <a:r>
              <a:rPr lang="en-GB" dirty="0" smtClean="0">
                <a:solidFill>
                  <a:srgbClr val="FF0000"/>
                </a:solidFill>
              </a:rPr>
              <a:t>management plan</a:t>
            </a:r>
            <a:r>
              <a:rPr lang="en-GB" dirty="0" smtClean="0"/>
              <a:t>’</a:t>
            </a:r>
          </a:p>
          <a:p>
            <a:pPr eaLnBrk="1" hangingPunct="1">
              <a:defRPr/>
            </a:pPr>
            <a:r>
              <a:rPr lang="en-GB" dirty="0" smtClean="0"/>
              <a:t>able to access emergency care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82688" y="5445125"/>
            <a:ext cx="7561262" cy="7318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chemeClr val="bg2"/>
                </a:solidFill>
              </a:rPr>
              <a:t>specialist respiratory nurses to increase concordance</a:t>
            </a:r>
          </a:p>
          <a:p>
            <a:pPr eaLnBrk="1" hangingPunct="1">
              <a:spcBef>
                <a:spcPct val="50000"/>
              </a:spcBef>
            </a:pPr>
            <a:endParaRPr lang="en-GB" sz="1200" b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922337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Systematic approach to severe asthma</a:t>
            </a:r>
            <a:endParaRPr lang="en-GB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196975"/>
            <a:ext cx="4548188" cy="5111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establish diagnosis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?co-morbidities</a:t>
            </a:r>
          </a:p>
          <a:p>
            <a:pPr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?adherence</a:t>
            </a:r>
          </a:p>
          <a:p>
            <a:pPr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discrepant symptoms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exaggerated </a:t>
            </a:r>
          </a:p>
          <a:p>
            <a:pPr>
              <a:defRPr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62538" y="1268413"/>
            <a:ext cx="4543425" cy="5113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BD response, PEF variation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BHR histamine/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MCh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inflammation -sputum/BAL</a:t>
            </a:r>
            <a:endParaRPr lang="en-GB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HRCT	bronchiectasis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GORD	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sinus disease (~100%)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vocal cord dysfunction</a:t>
            </a:r>
          </a:p>
          <a:p>
            <a:pPr>
              <a:defRPr/>
            </a:pPr>
            <a:r>
              <a:rPr lang="en-GB" sz="2400" dirty="0" smtClean="0"/>
              <a:t>scrip ‘filling’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 blood assay theophylline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 smtClean="0"/>
              <a:t>     (prednisolone)</a:t>
            </a:r>
          </a:p>
          <a:p>
            <a:pPr>
              <a:defRPr/>
            </a:pPr>
            <a:r>
              <a:rPr lang="en-GB" sz="2400" dirty="0" smtClean="0"/>
              <a:t>breathing pattern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GB" sz="2400" dirty="0"/>
              <a:t> </a:t>
            </a:r>
            <a:r>
              <a:rPr lang="en-GB" sz="2400" dirty="0" smtClean="0"/>
              <a:t>     physiotherapy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51812" y="5085185"/>
            <a:ext cx="223224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n w="0">
                  <a:solidFill>
                    <a:srgbClr val="FF0000"/>
                  </a:solidFill>
                </a:ln>
                <a:latin typeface="Arial" pitchFamily="34" charset="0"/>
              </a:rPr>
              <a:t>PSYCHOLOGICALINTERVENTION</a:t>
            </a:r>
            <a:endParaRPr lang="en-GB" dirty="0">
              <a:ln w="0">
                <a:solidFill>
                  <a:srgbClr val="FF000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5830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Acute severe asthma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19238"/>
            <a:ext cx="9864725" cy="4789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immediate R</a:t>
            </a:r>
            <a:r>
              <a:rPr lang="en-GB" sz="2800" baseline="-25000" smtClean="0">
                <a:effectLst/>
              </a:rPr>
              <a:t>x</a:t>
            </a:r>
            <a:r>
              <a:rPr lang="en-GB" sz="2400" smtClean="0">
                <a:effectLst/>
              </a:rPr>
              <a:t> 				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ongoing</a:t>
            </a:r>
            <a:r>
              <a:rPr lang="en-GB" sz="2400" smtClean="0">
                <a:effectLst/>
              </a:rPr>
              <a:t>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assessment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reassurance					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history, prev episodes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rgbClr val="FF0000"/>
                </a:solidFill>
                <a:effectLst/>
              </a:rPr>
              <a:t>oxygen </a:t>
            </a:r>
            <a:r>
              <a:rPr lang="en-GB" sz="2400" smtClean="0">
                <a:effectLst/>
              </a:rPr>
              <a:t>-high flow				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ITU, </a:t>
            </a:r>
            <a:r>
              <a:rPr lang="en-GB" sz="2200" smtClean="0">
                <a:solidFill>
                  <a:schemeClr val="folHlink"/>
                </a:solidFill>
                <a:effectLst/>
              </a:rPr>
              <a:t>adm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, </a:t>
            </a:r>
            <a:r>
              <a:rPr lang="en-GB" sz="2200" smtClean="0">
                <a:solidFill>
                  <a:schemeClr val="folHlink"/>
                </a:solidFill>
                <a:effectLst/>
              </a:rPr>
              <a:t>A&amp;E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, </a:t>
            </a:r>
            <a:r>
              <a:rPr lang="en-GB" sz="2200" smtClean="0">
                <a:solidFill>
                  <a:schemeClr val="folHlink"/>
                </a:solidFill>
                <a:effectLst/>
              </a:rPr>
              <a:t>steroids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high dose inh/neb salbutamol 2.5 mg + repeat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heart rate, resp 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oral prednisolone or IV hydrocortisone 		  </a:t>
            </a:r>
            <a:r>
              <a:rPr lang="en-GB" sz="2800" smtClean="0">
                <a:solidFill>
                  <a:schemeClr val="folHlink"/>
                </a:solidFill>
                <a:effectLst/>
              </a:rPr>
              <a:t>PEF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 (prev best/usual)</a:t>
            </a:r>
            <a:endParaRPr lang="en-GB" sz="2400" smtClean="0">
              <a:effectLst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high dose inh/neb ipratropium		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SpO</a:t>
            </a:r>
            <a:r>
              <a:rPr lang="en-GB" sz="2800" baseline="-25000" smtClean="0">
                <a:solidFill>
                  <a:schemeClr val="folHlink"/>
                </a:solidFill>
                <a:effectLst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IV Mg</a:t>
            </a:r>
            <a:r>
              <a:rPr lang="en-GB" sz="2800" baseline="30000" smtClean="0">
                <a:effectLst/>
              </a:rPr>
              <a:t>++</a:t>
            </a:r>
            <a:r>
              <a:rPr lang="en-GB" sz="2400" smtClean="0">
                <a:effectLst/>
              </a:rPr>
              <a:t> hydration, replace K</a:t>
            </a:r>
            <a:r>
              <a:rPr lang="en-GB" sz="2800" baseline="30000" smtClean="0">
                <a:effectLst/>
              </a:rPr>
              <a:t>+			</a:t>
            </a:r>
            <a:r>
              <a:rPr lang="en-GB" sz="2800" smtClean="0">
                <a:effectLst/>
              </a:rPr>
              <a:t>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PaCO</a:t>
            </a:r>
            <a:r>
              <a:rPr lang="en-GB" sz="2800" baseline="-25000" smtClean="0">
                <a:solidFill>
                  <a:schemeClr val="folHlink"/>
                </a:solidFill>
                <a:effectLst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effectLst/>
              </a:rPr>
              <a:t>consider IV aminophylline (IV salbutamol)	  </a:t>
            </a:r>
            <a:r>
              <a:rPr lang="en-GB" sz="2400" smtClean="0">
                <a:solidFill>
                  <a:schemeClr val="folHlink"/>
                </a:solidFill>
                <a:effectLst/>
              </a:rPr>
              <a:t>serial observations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>
                <a:solidFill>
                  <a:schemeClr val="hlink"/>
                </a:solidFill>
                <a:effectLst/>
              </a:rPr>
              <a:t>ITU mechanical ventilation	  LIFE SAVING (rare)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°"/>
          <p:cNvPicPr>
            <a:picLocks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088"/>
            <a:ext cx="10287000" cy="6556375"/>
          </a:xfr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82575" y="0"/>
            <a:ext cx="920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>
                <a:solidFill>
                  <a:srgbClr val="01835F"/>
                </a:solidFill>
              </a:rPr>
              <a:t>Adults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90525" y="3573463"/>
            <a:ext cx="3600450" cy="881062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135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/>
              <a:t>Conventional management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/>
              <a:t>symptoms esp at night, PEF, inh reliever use, daily activities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223000" y="5013325"/>
            <a:ext cx="3600450" cy="10255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13500000">
              <a:srgbClr val="0000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/>
              <a:t>Advanced management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/>
              <a:t>Conventional + inflammometry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GB"/>
              <a:t>sputum eos or exh 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0" y="1219200"/>
          <a:ext cx="10458450" cy="564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Image" r:id="rId3" imgW="1253853" imgH="802800" progId="Photoshop.Image.5">
                  <p:embed/>
                </p:oleObj>
              </mc:Choice>
              <mc:Fallback>
                <p:oleObj name="Image" r:id="rId3" imgW="1253853" imgH="8028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7773"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10458450" cy="564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28650" y="5943600"/>
            <a:ext cx="2443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8675" y="6197600"/>
            <a:ext cx="471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95DAF0"/>
                </a:solidFill>
              </a:rPr>
              <a:t>Misc: bronchiectasis, bronchiolitis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60363" y="406400"/>
            <a:ext cx="9678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rgbClr val="FFFF00"/>
                </a:solidFill>
                <a:latin typeface="Times New Roman" pitchFamily="18" charset="0"/>
              </a:rPr>
              <a:t>COPD + other causes of Airflow Obstruction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0" y="1219200"/>
            <a:ext cx="10287000" cy="12700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00163" y="1524000"/>
            <a:ext cx="1771650" cy="733425"/>
          </a:xfrm>
          <a:prstGeom prst="rect">
            <a:avLst/>
          </a:prstGeom>
          <a:noFill/>
          <a:ln w="3175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000" b="0">
                <a:solidFill>
                  <a:srgbClr val="3399FF"/>
                </a:solidFill>
                <a:latin typeface="Times New Roman" pitchFamily="18" charset="0"/>
              </a:rPr>
              <a:t>COPD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583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FFFF00"/>
                </a:solidFill>
                <a:latin typeface="Times New Roman" pitchFamily="18" charset="0"/>
              </a:rPr>
              <a:t>ASTHMA in Britain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412875"/>
            <a:ext cx="92583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5.2 million in Britain ↑prevalence 8-fold in 30 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1.1 m children (1:5) 1 admission every 18 min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4.1 m adults (1:12)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1381 deaths in 2004 including 40 children &lt;14 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2.6 m severe asthma symptoms 1:6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430,000 weekly attacks ‘too breathless to speak’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0.5 m severe asthma despite Rx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Costs 	£889 m per year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900" b="1" smtClean="0"/>
              <a:t>			12.7 million working days lost /year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7175" y="1196975"/>
            <a:ext cx="9258300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>
              <a:solidFill>
                <a:schemeClr val="accent1"/>
              </a:solidFill>
            </a:endParaRPr>
          </a:p>
          <a:p>
            <a:r>
              <a:rPr lang="en-GB">
                <a:solidFill>
                  <a:srgbClr val="0099FF"/>
                </a:solidFill>
              </a:rPr>
              <a:t>Chronic obstructive pulmonary disease (COPD) is a disease state characterized by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rgbClr val="FF6600"/>
                </a:solidFill>
              </a:rPr>
              <a:t>airflow limitation that is not fully reversible</a:t>
            </a:r>
            <a:r>
              <a:rPr lang="en-GB">
                <a:solidFill>
                  <a:schemeClr val="accent1"/>
                </a:solidFill>
              </a:rPr>
              <a:t>. </a:t>
            </a:r>
            <a:r>
              <a:rPr lang="en-GB">
                <a:solidFill>
                  <a:srgbClr val="0099FF"/>
                </a:solidFill>
              </a:rPr>
              <a:t>The airflow limitation is is usually both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rgbClr val="FF6600"/>
                </a:solidFill>
              </a:rPr>
              <a:t>progressive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rgbClr val="0099FF"/>
                </a:solidFill>
              </a:rPr>
              <a:t>and associated with an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rgbClr val="FF6600"/>
                </a:solidFill>
              </a:rPr>
              <a:t>abnormal inflammatory response</a:t>
            </a:r>
            <a:r>
              <a:rPr lang="en-GB">
                <a:solidFill>
                  <a:schemeClr val="accent1"/>
                </a:solidFill>
              </a:rPr>
              <a:t> </a:t>
            </a:r>
            <a:r>
              <a:rPr lang="en-GB">
                <a:solidFill>
                  <a:srgbClr val="0099FF"/>
                </a:solidFill>
              </a:rPr>
              <a:t>of the lungs to noxious particles and/or gases.</a:t>
            </a:r>
          </a:p>
          <a:p>
            <a:pPr>
              <a:spcBef>
                <a:spcPct val="100000"/>
              </a:spcBef>
            </a:pPr>
            <a:r>
              <a:rPr lang="en-GB">
                <a:solidFill>
                  <a:srgbClr val="FFFF00"/>
                </a:solidFill>
              </a:rPr>
              <a:t>chronic bronchitis		</a:t>
            </a:r>
            <a:r>
              <a:rPr lang="en-GB">
                <a:solidFill>
                  <a:schemeClr val="bg1"/>
                </a:solidFill>
              </a:rPr>
              <a:t>chronic productive cough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rgbClr val="FFFF00"/>
                </a:solidFill>
              </a:rPr>
              <a:t>emphysema	</a:t>
            </a:r>
            <a:r>
              <a:rPr lang="en-GB">
                <a:solidFill>
                  <a:schemeClr val="bg1"/>
                </a:solidFill>
              </a:rPr>
              <a:t>		</a:t>
            </a:r>
            <a:r>
              <a:rPr lang="en-GB">
                <a:solidFill>
                  <a:schemeClr val="accent1"/>
                </a:solidFill>
              </a:rPr>
              <a:t>destruction of alveolae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				airflow obstruction </a:t>
            </a:r>
            <a:r>
              <a:rPr lang="en-GB">
                <a:solidFill>
                  <a:schemeClr val="accent1"/>
                </a:solidFill>
                <a:sym typeface="Symbol" pitchFamily="18" charset="2"/>
              </a:rPr>
              <a:t> FEV</a:t>
            </a:r>
            <a:r>
              <a:rPr lang="en-GB" baseline="-25000">
                <a:solidFill>
                  <a:schemeClr val="accent1"/>
                </a:solidFill>
                <a:sym typeface="Symbol" pitchFamily="18" charset="2"/>
              </a:rPr>
              <a:t>1</a:t>
            </a:r>
            <a:r>
              <a:rPr lang="en-GB">
                <a:solidFill>
                  <a:schemeClr val="accent1"/>
                </a:solidFill>
                <a:sym typeface="Symbol" pitchFamily="18" charset="2"/>
              </a:rPr>
              <a:t>/VC</a:t>
            </a:r>
            <a:r>
              <a:rPr lang="en-GB">
                <a:solidFill>
                  <a:schemeClr val="accent1"/>
                </a:solidFill>
              </a:rPr>
              <a:t>	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				hyperinflation</a:t>
            </a:r>
            <a:br>
              <a:rPr lang="en-GB">
                <a:solidFill>
                  <a:schemeClr val="accent1"/>
                </a:solidFill>
              </a:rPr>
            </a:br>
            <a:r>
              <a:rPr lang="en-GB">
                <a:solidFill>
                  <a:schemeClr val="accent1"/>
                </a:solidFill>
              </a:rPr>
              <a:t>				reduced diffusing capacity </a:t>
            </a:r>
            <a:r>
              <a:rPr lang="en-GB">
                <a:solidFill>
                  <a:schemeClr val="accent1"/>
                </a:solidFill>
                <a:sym typeface="Symbol" pitchFamily="18" charset="2"/>
              </a:rPr>
              <a:t> kCO			</a:t>
            </a:r>
            <a:r>
              <a:rPr lang="en-GB">
                <a:solidFill>
                  <a:schemeClr val="accent1"/>
                </a:solidFill>
              </a:rPr>
              <a:t>			low attenuation areas on CT</a:t>
            </a:r>
          </a:p>
          <a:p>
            <a:r>
              <a:rPr lang="en-GB">
                <a:solidFill>
                  <a:srgbClr val="FFFF00"/>
                </a:solidFill>
              </a:rPr>
              <a:t>s</a:t>
            </a:r>
            <a:r>
              <a:rPr lang="en-GB">
                <a:solidFill>
                  <a:srgbClr val="FFFF00"/>
                </a:solidFill>
                <a:sym typeface="Symbol" pitchFamily="18" charset="2"/>
              </a:rPr>
              <a:t>mall airways disease		</a:t>
            </a:r>
            <a:r>
              <a:rPr lang="en-GB">
                <a:solidFill>
                  <a:schemeClr val="bg1"/>
                </a:solidFill>
                <a:sym typeface="Symbol" pitchFamily="18" charset="2"/>
              </a:rPr>
              <a:t>bronchiolitis</a:t>
            </a:r>
          </a:p>
          <a:p>
            <a:endParaRPr lang="en-GB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GB">
                <a:solidFill>
                  <a:srgbClr val="FF6600"/>
                </a:solidFill>
                <a:sym typeface="Symbol" pitchFamily="18" charset="2"/>
              </a:rPr>
              <a:t>mixed spectrum of disease	</a:t>
            </a:r>
            <a:r>
              <a:rPr lang="en-GB">
                <a:solidFill>
                  <a:schemeClr val="bg1"/>
                </a:solidFill>
                <a:sym typeface="Symbol" pitchFamily="18" charset="2"/>
              </a:rPr>
              <a:t>cigarette smoking-related</a:t>
            </a:r>
          </a:p>
          <a:p>
            <a:endParaRPr lang="en-GB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GB">
                <a:solidFill>
                  <a:srgbClr val="FFFF00"/>
                </a:solidFill>
                <a:sym typeface="Symbol" pitchFamily="18" charset="2"/>
              </a:rPr>
              <a:t>asthma/bronchitis</a:t>
            </a:r>
            <a:r>
              <a:rPr lang="en-GB">
                <a:solidFill>
                  <a:schemeClr val="bg1"/>
                </a:solidFill>
                <a:sym typeface="Symbol" pitchFamily="18" charset="2"/>
              </a:rPr>
              <a:t>		chronic (incompletely reversible) asthma</a:t>
            </a:r>
          </a:p>
          <a:p>
            <a:endParaRPr lang="en-GB" sz="240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771525" y="304800"/>
            <a:ext cx="8743950" cy="963613"/>
          </a:xfrm>
        </p:spPr>
        <p:txBody>
          <a:bodyPr/>
          <a:lstStyle/>
          <a:p>
            <a:pPr eaLnBrk="1" hangingPunct="1"/>
            <a:r>
              <a:rPr lang="en-GB" sz="3600" b="1" smtClean="0">
                <a:solidFill>
                  <a:srgbClr val="FFFF00"/>
                </a:solidFill>
              </a:rPr>
              <a:t>COPD</a:t>
            </a:r>
            <a:r>
              <a:rPr lang="en-GB" sz="3200" smtClean="0">
                <a:solidFill>
                  <a:srgbClr val="FFFF00"/>
                </a:solidFill>
              </a:rPr>
              <a:t>: </a:t>
            </a:r>
            <a:r>
              <a:rPr lang="en-GB" sz="2800" b="1" smtClean="0">
                <a:solidFill>
                  <a:srgbClr val="FFFF00"/>
                </a:solidFill>
              </a:rPr>
              <a:t>DEFINITIONS</a:t>
            </a:r>
            <a:endParaRPr lang="en-GB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381000"/>
            <a:ext cx="9258300" cy="887413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ECF034"/>
                </a:solidFill>
              </a:rPr>
              <a:t>COPD –importance in the UK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557338"/>
            <a:ext cx="9720263" cy="4538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most common respiratory disease in UK [200 patients / GP]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4</a:t>
            </a:r>
            <a:r>
              <a:rPr lang="en-GB" sz="2400" baseline="30000" smtClean="0"/>
              <a:t>th</a:t>
            </a:r>
            <a:r>
              <a:rPr lang="en-GB" sz="2400" smtClean="0"/>
              <a:t> leading cause of death (</a:t>
            </a:r>
            <a:r>
              <a:rPr lang="en-GB" sz="2800" smtClean="0"/>
              <a:t>↑</a:t>
            </a:r>
            <a:r>
              <a:rPr lang="en-GB" sz="2400" smtClean="0"/>
              <a:t>to 3</a:t>
            </a:r>
            <a:r>
              <a:rPr lang="en-GB" sz="2400" baseline="30000" smtClean="0"/>
              <a:t>rd</a:t>
            </a:r>
            <a:r>
              <a:rPr lang="en-GB" sz="2400" smtClean="0"/>
              <a:t> by 2030)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30,000+ deaths/y  (↑women die from COPD &gt;CA breast)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prevalence ~1 million [but under-diagnosed ‘missing millions]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~10% hospital admissions (2</a:t>
            </a:r>
            <a:r>
              <a:rPr lang="en-GB" sz="2400" baseline="30000" smtClean="0"/>
              <a:t>nd</a:t>
            </a:r>
            <a:r>
              <a:rPr lang="en-GB" sz="2400" smtClean="0"/>
              <a:t> largest cause, 40% total costs)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10-15% die within 3/12 of hospital admission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costs ~£1billion/y in UK [twice asthma]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often undiagnosed [~50% ‘missing millions’]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400" smtClean="0"/>
              <a:t>largely preventable [90% due to smoking]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404813"/>
            <a:ext cx="874395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COPD: world-wide impact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628775"/>
            <a:ext cx="9721850" cy="4467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&gt;500,000/y COPD hospitalizations in US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causes 22.6% male deaths aged 30-69 y in China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		      9.3% female deaths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emerging importance in India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currently 	~1.1 billion smokers world-wide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>
                <a:solidFill>
                  <a:schemeClr val="bg1"/>
                </a:solidFill>
              </a:rPr>
              <a:t>	increasing to 	  1.6 billion by 2025 (WHO)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>
                <a:solidFill>
                  <a:schemeClr val="bg1"/>
                </a:solidFill>
              </a:rPr>
              <a:t>by 2020    3</a:t>
            </a:r>
            <a:r>
              <a:rPr lang="en-GB" baseline="30000" smtClean="0">
                <a:solidFill>
                  <a:schemeClr val="bg1"/>
                </a:solidFill>
              </a:rPr>
              <a:t>rd</a:t>
            </a:r>
            <a:r>
              <a:rPr lang="en-GB" smtClean="0">
                <a:solidFill>
                  <a:schemeClr val="bg1"/>
                </a:solidFill>
              </a:rPr>
              <a:t> most common cause of death </a:t>
            </a:r>
            <a:r>
              <a:rPr lang="en-GB" sz="2800" smtClean="0">
                <a:solidFill>
                  <a:schemeClr val="bg1"/>
                </a:solidFill>
              </a:rPr>
              <a:t>(6</a:t>
            </a:r>
            <a:r>
              <a:rPr lang="en-GB" sz="2800" baseline="30000" smtClean="0">
                <a:solidFill>
                  <a:schemeClr val="bg1"/>
                </a:solidFill>
              </a:rPr>
              <a:t>th</a:t>
            </a:r>
            <a:r>
              <a:rPr lang="en-GB" sz="2800" smtClean="0">
                <a:solidFill>
                  <a:schemeClr val="bg1"/>
                </a:solidFill>
              </a:rPr>
              <a:t> currently)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GB" sz="3200" smtClean="0">
                <a:solidFill>
                  <a:schemeClr val="bg1"/>
                </a:solidFill>
              </a:rPr>
              <a:t>		  6</a:t>
            </a:r>
            <a:r>
              <a:rPr lang="en-GB" sz="3200" baseline="30000" smtClean="0">
                <a:solidFill>
                  <a:schemeClr val="bg1"/>
                </a:solidFill>
              </a:rPr>
              <a:t>th</a:t>
            </a:r>
            <a:r>
              <a:rPr lang="en-GB" sz="3200" smtClean="0">
                <a:solidFill>
                  <a:schemeClr val="bg1"/>
                </a:solidFill>
              </a:rPr>
              <a:t> most common disease </a:t>
            </a:r>
            <a:r>
              <a:rPr lang="en-GB" sz="2800" smtClean="0">
                <a:solidFill>
                  <a:schemeClr val="bg1"/>
                </a:solidFill>
              </a:rPr>
              <a:t>(12</a:t>
            </a:r>
            <a:r>
              <a:rPr lang="en-GB" sz="2800" baseline="30000" smtClean="0">
                <a:solidFill>
                  <a:schemeClr val="bg1"/>
                </a:solidFill>
              </a:rPr>
              <a:t>th</a:t>
            </a:r>
            <a:r>
              <a:rPr lang="en-GB" sz="2800" smtClean="0">
                <a:solidFill>
                  <a:schemeClr val="bg1"/>
                </a:solidFill>
              </a:rPr>
              <a:t>)</a:t>
            </a:r>
            <a:r>
              <a:rPr lang="en-GB" sz="320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816100" y="333375"/>
            <a:ext cx="7789863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FFFF00"/>
                </a:solidFill>
              </a:rPr>
              <a:t>Pathogenesis of COPD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354263" y="2317750"/>
            <a:ext cx="1111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FF00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67163" y="2709863"/>
            <a:ext cx="95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380038" y="3101975"/>
            <a:ext cx="95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208463" y="3462338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 b="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871663" y="4129088"/>
            <a:ext cx="1095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FF00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611688" y="4129088"/>
            <a:ext cx="9683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7053263" y="4521200"/>
            <a:ext cx="952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3838575" y="4913313"/>
            <a:ext cx="952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FFFFFF"/>
                </a:solidFill>
              </a:rPr>
              <a:t> 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527050" y="1700213"/>
            <a:ext cx="9339263" cy="4144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4000">
                <a:solidFill>
                  <a:srgbClr val="FF9900"/>
                </a:solidFill>
                <a:latin typeface="Times New Roman" pitchFamily="18" charset="0"/>
              </a:rPr>
              <a:t>NOXIOUS AGENTs</a:t>
            </a:r>
            <a:r>
              <a:rPr lang="en-US" sz="3600" b="0">
                <a:latin typeface="Times New Roman" pitchFamily="18" charset="0"/>
              </a:rPr>
              <a:t/>
            </a:r>
            <a:br>
              <a:rPr lang="en-US" sz="3600" b="0">
                <a:latin typeface="Times New Roman" pitchFamily="18" charset="0"/>
              </a:rPr>
            </a:br>
            <a:r>
              <a:rPr lang="en-US" sz="3200">
                <a:solidFill>
                  <a:schemeClr val="accent1"/>
                </a:solidFill>
                <a:latin typeface="Times New Roman" pitchFamily="18" charset="0"/>
              </a:rPr>
              <a:t>(tobacco smoke, pollutants, occupational exposure)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b="0">
                <a:solidFill>
                  <a:schemeClr val="tx2"/>
                </a:solidFill>
              </a:rPr>
              <a:t>										</a:t>
            </a:r>
            <a:r>
              <a:rPr lang="en-US" sz="3600" b="0">
                <a:solidFill>
                  <a:schemeClr val="hlink"/>
                </a:solidFill>
              </a:rPr>
              <a:t>			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3600" b="0">
                <a:solidFill>
                  <a:schemeClr val="tx2"/>
                </a:solidFill>
              </a:rPr>
              <a:t>			</a:t>
            </a:r>
            <a:endParaRPr lang="en-US" sz="48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4800">
                <a:solidFill>
                  <a:srgbClr val="FFFF00"/>
                </a:solidFill>
              </a:rPr>
              <a:t>                     COPD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073650" y="3141663"/>
            <a:ext cx="1588" cy="1865312"/>
          </a:xfrm>
          <a:prstGeom prst="line">
            <a:avLst/>
          </a:prstGeom>
          <a:noFill/>
          <a:ln w="76200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flipH="1">
            <a:off x="5181600" y="4392613"/>
            <a:ext cx="681038" cy="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327775" y="3141663"/>
            <a:ext cx="3225800" cy="178117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Genetic factors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Respiratory infection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Other FH, BW, diet	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608013" y="3141663"/>
            <a:ext cx="3095625" cy="1944687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Text Box 17"/>
          <p:cNvSpPr txBox="1">
            <a:spLocks noChangeArrowheads="1"/>
          </p:cNvSpPr>
          <p:nvPr/>
        </p:nvSpPr>
        <p:spPr bwMode="auto">
          <a:xfrm>
            <a:off x="750888" y="3644900"/>
            <a:ext cx="302418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000099"/>
                </a:solidFill>
              </a:rPr>
              <a:t>protease/anti-protease</a:t>
            </a:r>
          </a:p>
          <a:p>
            <a:pPr eaLnBrk="1" hangingPunct="1"/>
            <a:r>
              <a:rPr lang="en-GB">
                <a:solidFill>
                  <a:srgbClr val="000099"/>
                </a:solidFill>
              </a:rPr>
              <a:t>           imbalance</a:t>
            </a:r>
            <a:endParaRPr lang="en-GB" sz="2000">
              <a:solidFill>
                <a:srgbClr val="000099"/>
              </a:solidFill>
            </a:endParaRPr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1182688" y="4437063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</a:rPr>
              <a:t>oxidative stress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98438"/>
            <a:ext cx="9001125" cy="1143000"/>
          </a:xfrm>
        </p:spPr>
        <p:txBody>
          <a:bodyPr/>
          <a:lstStyle/>
          <a:p>
            <a:r>
              <a:rPr lang="en-GB" sz="4000" b="1" smtClean="0">
                <a:solidFill>
                  <a:srgbClr val="FFFF00"/>
                </a:solidFill>
              </a:rPr>
              <a:t>Risk factors for COPD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200150" y="1371600"/>
            <a:ext cx="78867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>
                <a:solidFill>
                  <a:schemeClr val="bg1"/>
                </a:solidFill>
              </a:rPr>
              <a:t>unknown</a:t>
            </a:r>
          </a:p>
          <a:p>
            <a:r>
              <a:rPr lang="en-GB" sz="2400">
                <a:solidFill>
                  <a:schemeClr val="bg1"/>
                </a:solidFill>
              </a:rPr>
              <a:t>SMOKING</a:t>
            </a:r>
          </a:p>
          <a:p>
            <a:r>
              <a:rPr lang="en-GB" sz="2400">
                <a:solidFill>
                  <a:schemeClr val="bg1"/>
                </a:solidFill>
              </a:rPr>
              <a:t>age</a:t>
            </a:r>
          </a:p>
          <a:p>
            <a:r>
              <a:rPr lang="en-GB" sz="2400">
                <a:solidFill>
                  <a:schemeClr val="bg1"/>
                </a:solidFill>
              </a:rPr>
              <a:t>males &gt; females</a:t>
            </a:r>
          </a:p>
          <a:p>
            <a:r>
              <a:rPr lang="en-GB" sz="2400">
                <a:solidFill>
                  <a:schemeClr val="bg1"/>
                </a:solidFill>
              </a:rPr>
              <a:t>pollution - particulates</a:t>
            </a:r>
          </a:p>
          <a:p>
            <a:r>
              <a:rPr lang="en-GB" sz="2400">
                <a:solidFill>
                  <a:schemeClr val="bg1"/>
                </a:solidFill>
              </a:rPr>
              <a:t>occupation - coal, Au, Cd mining</a:t>
            </a:r>
          </a:p>
          <a:p>
            <a:r>
              <a:rPr lang="en-GB" sz="2400">
                <a:solidFill>
                  <a:schemeClr val="bg1"/>
                </a:solidFill>
              </a:rPr>
              <a:t>low socioeconomic status</a:t>
            </a:r>
          </a:p>
          <a:p>
            <a:r>
              <a:rPr lang="en-GB" sz="2400">
                <a:solidFill>
                  <a:schemeClr val="bg1"/>
                </a:solidFill>
              </a:rPr>
              <a:t>low birthweight (Barker)</a:t>
            </a:r>
          </a:p>
          <a:p>
            <a:r>
              <a:rPr lang="en-GB" sz="2400">
                <a:solidFill>
                  <a:schemeClr val="bg1"/>
                </a:solidFill>
              </a:rPr>
              <a:t>“allergy”</a:t>
            </a:r>
          </a:p>
          <a:p>
            <a:r>
              <a:rPr lang="en-GB" sz="2400">
                <a:solidFill>
                  <a:schemeClr val="bg1"/>
                </a:solidFill>
              </a:rPr>
              <a:t>diet</a:t>
            </a:r>
          </a:p>
          <a:p>
            <a:r>
              <a:rPr lang="en-GB" sz="2400">
                <a:solidFill>
                  <a:schemeClr val="bg1"/>
                </a:solidFill>
              </a:rPr>
              <a:t>recurrent infections</a:t>
            </a:r>
          </a:p>
          <a:p>
            <a:r>
              <a:rPr lang="en-GB" sz="2400">
                <a:solidFill>
                  <a:schemeClr val="bg1"/>
                </a:solidFill>
              </a:rPr>
              <a:t>homozygous </a:t>
            </a:r>
            <a:r>
              <a:rPr lang="en-GB" sz="2400">
                <a:solidFill>
                  <a:schemeClr val="bg1"/>
                </a:solidFill>
                <a:sym typeface="Symbol" pitchFamily="18" charset="2"/>
              </a:rPr>
              <a:t></a:t>
            </a:r>
            <a:r>
              <a:rPr lang="en-GB" sz="2400" baseline="-2500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GB" sz="240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anti-trypsin deficiency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685800" y="1196975"/>
            <a:ext cx="874395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476250"/>
            <a:ext cx="8743950" cy="792163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FF00"/>
                </a:solidFill>
              </a:rPr>
              <a:t>COPD: pathogenesis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412875"/>
            <a:ext cx="9217025" cy="468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approx 1:5 smokers (~5% Asians)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accelerated decline in lung function ? cause</a:t>
            </a:r>
          </a:p>
          <a:p>
            <a:pPr eaLnBrk="1" hangingPunct="1">
              <a:buFontTx/>
              <a:buNone/>
            </a:pPr>
            <a:r>
              <a:rPr lang="en-GB" sz="2800" b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GB" sz="2800" b="1" baseline="-25000" smtClean="0">
                <a:solidFill>
                  <a:schemeClr val="bg1"/>
                </a:solidFill>
                <a:latin typeface="Symbol" pitchFamily="18" charset="2"/>
              </a:rPr>
              <a:t>1</a:t>
            </a:r>
            <a:r>
              <a:rPr lang="en-GB" sz="2800" smtClean="0">
                <a:solidFill>
                  <a:schemeClr val="bg1"/>
                </a:solidFill>
              </a:rPr>
              <a:t>anti-trypsin deficiency	recesssive inheritance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				1% of all COPD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PiZZ phenotype	&lt;10% normal levels</a:t>
            </a:r>
            <a:r>
              <a:rPr lang="en-GB" sz="2400" smtClean="0">
                <a:solidFill>
                  <a:schemeClr val="bg1"/>
                </a:solidFill>
              </a:rPr>
              <a:t> </a:t>
            </a:r>
            <a:r>
              <a:rPr lang="en-GB" sz="2000" smtClean="0">
                <a:solidFill>
                  <a:schemeClr val="bg1"/>
                </a:solidFill>
              </a:rPr>
              <a:t>(342Glu </a:t>
            </a:r>
            <a:r>
              <a:rPr lang="en-GB" sz="2000" smtClean="0">
                <a:solidFill>
                  <a:schemeClr val="bg1"/>
                </a:solidFill>
                <a:sym typeface="Symbol" pitchFamily="18" charset="2"/>
              </a:rPr>
              <a:t></a:t>
            </a:r>
            <a:r>
              <a:rPr lang="en-GB" sz="2000" smtClean="0">
                <a:solidFill>
                  <a:schemeClr val="bg1"/>
                </a:solidFill>
              </a:rPr>
              <a:t> Val)</a:t>
            </a:r>
            <a:r>
              <a:rPr lang="en-GB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400" smtClean="0">
                <a:solidFill>
                  <a:schemeClr val="bg1"/>
                </a:solidFill>
              </a:rPr>
              <a:t>				</a:t>
            </a:r>
            <a:r>
              <a:rPr lang="en-GB" sz="2800" smtClean="0">
                <a:solidFill>
                  <a:schemeClr val="bg1"/>
                </a:solidFill>
              </a:rPr>
              <a:t>early emphysema in smokers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PiSZ 			60% normal levels -?some increased risk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PiMZ 		65% normal 	-? some increased risk </a:t>
            </a:r>
          </a:p>
          <a:p>
            <a:pPr eaLnBrk="1" hangingPunct="1">
              <a:buFontTx/>
              <a:buNone/>
            </a:pPr>
            <a:r>
              <a:rPr lang="en-GB" sz="2800" smtClean="0">
                <a:solidFill>
                  <a:schemeClr val="bg1"/>
                </a:solidFill>
              </a:rPr>
              <a:t>genetics		CHRNA3/5, HIPP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b="1" smtClean="0">
                <a:solidFill>
                  <a:srgbClr val="FFFF00"/>
                </a:solidFill>
              </a:rPr>
              <a:t>      Symptoms in COPD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1525" y="1844675"/>
            <a:ext cx="8743950" cy="41148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shortness of breath -progressive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exercise/lifestyle limitation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cough+/- phlegm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difficulty producing phlegm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wheeze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chest tightness</a:t>
            </a:r>
          </a:p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nocturnal or early morning symptoms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81000" y="1844675"/>
          <a:ext cx="9528175" cy="44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Image" r:id="rId3" imgW="6976350" imgH="4384045" progId="Photoshop.Image.5">
                  <p:embed/>
                </p:oleObj>
              </mc:Choice>
              <mc:Fallback>
                <p:oleObj name="Image" r:id="rId3" imgW="6976350" imgH="4384045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5723"/>
                      <a:stretch>
                        <a:fillRect/>
                      </a:stretch>
                    </p:blipFill>
                    <p:spPr bwMode="auto">
                      <a:xfrm>
                        <a:off x="381000" y="1844675"/>
                        <a:ext cx="9528175" cy="444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390525" y="404813"/>
            <a:ext cx="84248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>
                <a:solidFill>
                  <a:srgbClr val="FFFF00"/>
                </a:solidFill>
              </a:rPr>
              <a:t>Spirometry in diagnosis of COPD</a:t>
            </a:r>
          </a:p>
          <a:p>
            <a:pPr eaLnBrk="1" hangingPunct="1"/>
            <a:r>
              <a:rPr lang="en-GB" sz="2400">
                <a:solidFill>
                  <a:srgbClr val="FFFF00"/>
                </a:solidFill>
              </a:rPr>
              <a:t>smoker, older &gt;40 y, men &gt;women </a:t>
            </a:r>
          </a:p>
          <a:p>
            <a:pPr eaLnBrk="1" hangingPunct="1"/>
            <a:r>
              <a:rPr lang="en-GB" sz="2400">
                <a:solidFill>
                  <a:srgbClr val="FFFF00"/>
                </a:solidFill>
              </a:rPr>
              <a:t>recurrent productive cough, ‘winter bronchitis’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81000"/>
            <a:ext cx="829151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401050" y="381000"/>
            <a:ext cx="3068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>
                <a:solidFill>
                  <a:srgbClr val="F5F026"/>
                </a:solidFill>
              </a:rPr>
              <a:t>Emphysema</a:t>
            </a:r>
            <a:endParaRPr lang="en-GB" sz="2400" b="0">
              <a:solidFill>
                <a:srgbClr val="F5F02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15950"/>
            <a:ext cx="5184775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620713"/>
            <a:ext cx="450532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79450" y="6021388"/>
            <a:ext cx="3887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rgbClr val="F5F026"/>
                </a:solidFill>
              </a:rPr>
              <a:t>Bronchiectasis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620713"/>
            <a:ext cx="8743950" cy="576262"/>
          </a:xfrm>
        </p:spPr>
        <p:txBody>
          <a:bodyPr>
            <a:normAutofit fontScale="90000"/>
          </a:bodyPr>
          <a:lstStyle/>
          <a:p>
            <a:r>
              <a:rPr lang="en-GB" sz="4000" smtClean="0">
                <a:solidFill>
                  <a:srgbClr val="FFFF00"/>
                </a:solidFill>
              </a:rPr>
              <a:t>Asthma epidemiology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313" y="1557338"/>
            <a:ext cx="8912225" cy="4392612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&gt;300 million people world-wide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&gt;£15 billion/y in Europe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10-fold difference in prevalence in different countries eg UK vs Indonesia/Albania	‘Western life-style’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low prevalence in rural areas (farm animals, unpasteurized milk)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large family size, house-hold pets in urban areas -protective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‘hygiene hypothesis’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boys &gt; girls, women &gt;men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severe asthma ~5%	costs, morbidity, mortality</a:t>
            </a:r>
          </a:p>
          <a:p>
            <a:pPr algn="l">
              <a:lnSpc>
                <a:spcPct val="90000"/>
              </a:lnSpc>
            </a:pPr>
            <a:r>
              <a:rPr lang="en-GB" sz="2600" smtClean="0">
                <a:latin typeface="Times New Roman" pitchFamily="18" charset="0"/>
                <a:cs typeface="Times New Roman" pitchFamily="18" charset="0"/>
              </a:rPr>
              <a:t>‘difficult to treat’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571500" y="304800"/>
          <a:ext cx="9144000" cy="618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" name="Image" r:id="rId3" imgW="1245583" imgH="843496" progId="Photoshop.Image.5">
                  <p:embed/>
                </p:oleObj>
              </mc:Choice>
              <mc:Fallback>
                <p:oleObj name="Image" r:id="rId3" imgW="1245583" imgH="84349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04800"/>
                        <a:ext cx="9144000" cy="618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2575"/>
            <a:ext cx="8101013" cy="1139825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ECF034"/>
                </a:solidFill>
              </a:rPr>
              <a:t>COPD co-morbidities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9900" y="1377950"/>
            <a:ext cx="9453563" cy="52911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chemeClr val="tx2"/>
                </a:solidFill>
              </a:rPr>
              <a:t>related to smoking</a:t>
            </a:r>
            <a:r>
              <a:rPr lang="en-GB" sz="2400" smtClean="0"/>
              <a:t> 	ischaemic heart disease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lung cancer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peripheral vascular disease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osteoporosis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chemeClr val="tx2"/>
                </a:solidFill>
              </a:rPr>
              <a:t>other</a:t>
            </a:r>
            <a:r>
              <a:rPr lang="en-GB" sz="2400" smtClean="0"/>
              <a:t>			DM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 				 metabolic syndrome (obesity+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 hypertension + hyperlipidaemia)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4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chemeClr val="tx2"/>
                </a:solidFill>
              </a:rPr>
              <a:t>psychiatric</a:t>
            </a:r>
            <a:r>
              <a:rPr lang="en-GB" sz="2400" smtClean="0"/>
              <a:t>		anxiety + depression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cognitive dysfunction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40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>
                <a:solidFill>
                  <a:schemeClr val="tx2"/>
                </a:solidFill>
              </a:rPr>
              <a:t>systemic features</a:t>
            </a:r>
            <a:r>
              <a:rPr lang="en-GB" sz="2400" smtClean="0"/>
              <a:t>	weight loss, cachexia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400" smtClean="0"/>
              <a:t>				arterial stiffness</a:t>
            </a:r>
            <a:r>
              <a:rPr lang="en-GB" sz="2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77265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BTS/NICE Guidelines:Treatment of COPD</a:t>
            </a: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125538"/>
            <a:ext cx="10004425" cy="5345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Level I</a:t>
            </a:r>
            <a:r>
              <a:rPr lang="en-GB" sz="2800" smtClean="0"/>
              <a:t>     bronchodilators (anticholinergic or </a:t>
            </a:r>
            <a:r>
              <a:rPr lang="el-GR" sz="2800" smtClean="0"/>
              <a:t>β</a:t>
            </a:r>
            <a:r>
              <a:rPr lang="en-GB" sz="2800" b="1" baseline="-25000" smtClean="0"/>
              <a:t>2</a:t>
            </a:r>
            <a:r>
              <a:rPr lang="en-GB" sz="2800" smtClean="0"/>
              <a:t>-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								        agonist)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trial of inhaled steroid if asthma features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Level II</a:t>
            </a:r>
            <a:r>
              <a:rPr lang="en-GB" sz="2800" smtClean="0"/>
              <a:t>     inhaled steroids (for FEV</a:t>
            </a:r>
            <a:r>
              <a:rPr lang="en-GB" sz="2800" baseline="-25000" smtClean="0"/>
              <a:t>1</a:t>
            </a:r>
            <a:r>
              <a:rPr lang="en-GB" sz="2800" smtClean="0"/>
              <a:t> &lt;50%)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  + long-acting bronchodilators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  </a:t>
            </a:r>
            <a:r>
              <a:rPr lang="en-GB" sz="2800" u="sng" smtClean="0"/>
              <a:t>+</a:t>
            </a:r>
            <a:r>
              <a:rPr lang="en-GB" sz="2800" smtClean="0"/>
              <a:t> theophylline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b="1" smtClean="0"/>
              <a:t>Level III</a:t>
            </a:r>
            <a:r>
              <a:rPr lang="en-GB" sz="2800" smtClean="0"/>
              <a:t>    Pulmonary rehab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 trial of nebulised bronchodilators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 consider LTOT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800" smtClean="0"/>
              <a:t>                     Surgery???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>
                <a:solidFill>
                  <a:srgbClr val="FF0000"/>
                </a:solidFill>
              </a:rPr>
              <a:t>Levels I-III  </a:t>
            </a:r>
            <a:r>
              <a:rPr lang="en-GB" sz="2800" b="1" smtClean="0">
                <a:solidFill>
                  <a:srgbClr val="FF0000"/>
                </a:solidFill>
              </a:rPr>
              <a:t>STOP SMOKING</a:t>
            </a:r>
            <a:endParaRPr lang="el-GR" sz="28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914400"/>
            <a:ext cx="678338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6307138"/>
            <a:ext cx="4392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 txBox="1">
            <a:spLocks/>
          </p:cNvSpPr>
          <p:nvPr/>
        </p:nvSpPr>
        <p:spPr bwMode="auto">
          <a:xfrm>
            <a:off x="173038" y="0"/>
            <a:ext cx="9170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sz="2800">
                <a:solidFill>
                  <a:srgbClr val="ECF034"/>
                </a:solidFill>
                <a:ea typeface="MS PGothic" pitchFamily="34" charset="-128"/>
              </a:rPr>
              <a:t>Updated NICE COPD Guideline – June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192088"/>
            <a:ext cx="81057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Treatment of COPD</a:t>
            </a:r>
            <a:endParaRPr lang="en-US" smtClean="0">
              <a:solidFill>
                <a:srgbClr val="FFFF00"/>
              </a:solidFill>
            </a:endParaRPr>
          </a:p>
        </p:txBody>
      </p:sp>
      <p:pic>
        <p:nvPicPr>
          <p:cNvPr id="58371" name="Picture 3" descr="jpjs3t1m[1]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2038" y="1308100"/>
            <a:ext cx="5921375" cy="526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480300" y="2457450"/>
            <a:ext cx="25781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b="0">
                <a:latin typeface="Times New Roman" pitchFamily="18" charset="0"/>
                <a:cs typeface="Arial" charset="0"/>
              </a:rPr>
              <a:t>nicotine replacement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b="0">
                <a:latin typeface="Times New Roman" pitchFamily="18" charset="0"/>
                <a:cs typeface="Arial" charset="0"/>
              </a:rPr>
              <a:t>bupropion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b="0">
                <a:latin typeface="Times New Roman" pitchFamily="18" charset="0"/>
              </a:rPr>
              <a:t>varenicline</a:t>
            </a:r>
            <a:r>
              <a:rPr lang="en-GB" sz="1400" b="0"/>
              <a:t> </a:t>
            </a:r>
            <a:endParaRPr lang="en-GB" sz="2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pack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6" t="29732" r="27213" b="10835"/>
          <a:stretch>
            <a:fillRect/>
          </a:stretch>
        </p:blipFill>
        <p:spPr bwMode="auto">
          <a:xfrm>
            <a:off x="39688" y="2397125"/>
            <a:ext cx="5346700" cy="44608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579563" y="188913"/>
            <a:ext cx="5464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b="0">
                <a:solidFill>
                  <a:srgbClr val="FFFF00"/>
                </a:solidFill>
                <a:latin typeface="Times New Roman" pitchFamily="18" charset="0"/>
              </a:rPr>
              <a:t>Tiotropium bromide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15254" r="61006" b="33388"/>
          <a:stretch>
            <a:fillRect/>
          </a:stretch>
        </p:blipFill>
        <p:spPr bwMode="auto">
          <a:xfrm>
            <a:off x="5402263" y="2420938"/>
            <a:ext cx="4884737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93788" y="908050"/>
            <a:ext cx="8829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b="0"/>
              <a:t>once daily inhaled cholinergic M3 receptor antagonist</a:t>
            </a:r>
          </a:p>
          <a:p>
            <a:pPr eaLnBrk="1" hangingPunct="1"/>
            <a:r>
              <a:rPr lang="en-GB" sz="2000" b="0"/>
              <a:t>vs placebo 	</a:t>
            </a:r>
            <a:r>
              <a:rPr lang="en-GB" sz="2000" b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000" b="0"/>
              <a:t> lung function 	</a:t>
            </a:r>
            <a:r>
              <a:rPr lang="en-GB" sz="2000" b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000" b="0"/>
              <a:t>quality of life </a:t>
            </a:r>
            <a:r>
              <a:rPr lang="en-GB" sz="2000" b="0"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GB" sz="2000" b="0"/>
              <a:t>exercise endurance</a:t>
            </a:r>
          </a:p>
          <a:p>
            <a:pPr eaLnBrk="1" hangingPunct="1"/>
            <a:r>
              <a:rPr lang="en-GB" sz="2000" b="0"/>
              <a:t>ipra 40 </a:t>
            </a:r>
            <a:r>
              <a:rPr lang="en-GB" sz="2000" b="0">
                <a:latin typeface="Symbol" pitchFamily="18" charset="2"/>
              </a:rPr>
              <a:t>m</a:t>
            </a:r>
            <a:r>
              <a:rPr lang="en-GB" sz="2000" b="0"/>
              <a:t>g qds 	</a:t>
            </a:r>
            <a:r>
              <a:rPr lang="en-GB" sz="2000" b="0">
                <a:cs typeface="Arial" charset="0"/>
              </a:rPr>
              <a:t>↓</a:t>
            </a:r>
            <a:r>
              <a:rPr lang="en-GB" sz="2000" b="0"/>
              <a:t>breathlessness </a:t>
            </a:r>
            <a:r>
              <a:rPr lang="en-GB" sz="2000" b="0">
                <a:cs typeface="Arial" charset="0"/>
              </a:rPr>
              <a:t>↓hyperinflation</a:t>
            </a:r>
          </a:p>
          <a:p>
            <a:pPr eaLnBrk="1" hangingPunct="1"/>
            <a:r>
              <a:rPr lang="en-GB" sz="2000" b="0">
                <a:cs typeface="Arial" charset="0"/>
              </a:rPr>
              <a:t>		↓</a:t>
            </a:r>
            <a:r>
              <a:rPr lang="en-GB" sz="2000" b="0"/>
              <a:t> exacerbations  (</a:t>
            </a:r>
            <a:r>
              <a:rPr lang="en-GB" sz="2000" b="0">
                <a:cs typeface="Arial" charset="0"/>
              </a:rPr>
              <a:t>↓</a:t>
            </a:r>
            <a:r>
              <a:rPr lang="en-GB" sz="2000" b="0"/>
              <a:t>hospitalisations over 12 months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188913"/>
            <a:ext cx="9571038" cy="103187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Combination ICS/LABA therapy in COPD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" y="1268413"/>
            <a:ext cx="10158413" cy="4829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LABA 	improve FEV</a:t>
            </a:r>
            <a:r>
              <a:rPr lang="en-GB" baseline="-250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, symptoms, HRQL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		reduce exacerbations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ICS		improve symptoms, decline in HQRL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			reduce exacerbations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Combinations   logical, convenient, cheaper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	       may enhance compliance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	       prevent differential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mtClean="0">
                <a:latin typeface="Times New Roman" pitchFamily="18" charset="0"/>
                <a:cs typeface="Times New Roman" pitchFamily="18" charset="0"/>
              </a:rPr>
              <a:t>			       non-compliance    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t="46919" r="35553"/>
          <a:stretch>
            <a:fillRect/>
          </a:stretch>
        </p:blipFill>
        <p:spPr bwMode="auto">
          <a:xfrm>
            <a:off x="131763" y="4221163"/>
            <a:ext cx="2176462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82575" y="6375400"/>
            <a:ext cx="2513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Accuhaler + MDI</a:t>
            </a:r>
          </a:p>
        </p:txBody>
      </p:sp>
      <p:pic>
        <p:nvPicPr>
          <p:cNvPr id="60422" name="Picture 6" descr="Symbicort Turboha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7" t="34462" r="10182" b="7820"/>
          <a:stretch>
            <a:fillRect/>
          </a:stretch>
        </p:blipFill>
        <p:spPr bwMode="auto">
          <a:xfrm>
            <a:off x="8277225" y="4149725"/>
            <a:ext cx="198437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Fostair_Inhaler_with_Fostair [RGB].jpg" descr="/Volumes/Graphics/CHIESI/Photographs/Fostair_Inhaler_with_Fostair [RGB].jp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724400"/>
            <a:ext cx="152241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58300" cy="8477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Acute exacerbations of COPD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196975"/>
            <a:ext cx="9864725" cy="4789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immediate R</a:t>
            </a:r>
            <a:r>
              <a:rPr lang="en-GB" sz="2800" baseline="-25000" smtClean="0"/>
              <a:t>x</a:t>
            </a:r>
            <a:r>
              <a:rPr lang="en-GB" sz="2400" smtClean="0"/>
              <a:t> 				</a:t>
            </a:r>
            <a:r>
              <a:rPr lang="en-GB" sz="2400" smtClean="0">
                <a:solidFill>
                  <a:schemeClr val="folHlink"/>
                </a:solidFill>
              </a:rPr>
              <a:t>ongoing</a:t>
            </a:r>
            <a:r>
              <a:rPr lang="en-GB" sz="2400" smtClean="0"/>
              <a:t> </a:t>
            </a:r>
            <a:r>
              <a:rPr lang="en-GB" sz="2400" smtClean="0">
                <a:solidFill>
                  <a:schemeClr val="folHlink"/>
                </a:solidFill>
              </a:rPr>
              <a:t>assessment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reassurance					</a:t>
            </a:r>
            <a:r>
              <a:rPr lang="en-GB" sz="2400" smtClean="0">
                <a:solidFill>
                  <a:schemeClr val="folHlink"/>
                </a:solidFill>
              </a:rPr>
              <a:t>history, prev episodes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oxygen –CONTROLLED			</a:t>
            </a:r>
            <a:r>
              <a:rPr lang="en-GB" sz="2200" smtClean="0">
                <a:solidFill>
                  <a:schemeClr val="folHlink"/>
                </a:solidFill>
              </a:rPr>
              <a:t>usual exercise tolerance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high dose inh/neb salbutamol 2.5 mg 	</a:t>
            </a:r>
            <a:r>
              <a:rPr lang="en-GB" sz="2400" smtClean="0">
                <a:solidFill>
                  <a:schemeClr val="folHlink"/>
                </a:solidFill>
              </a:rPr>
              <a:t>ITU, </a:t>
            </a:r>
            <a:r>
              <a:rPr lang="en-GB" sz="2200" smtClean="0">
                <a:solidFill>
                  <a:schemeClr val="folHlink"/>
                </a:solidFill>
              </a:rPr>
              <a:t>adm</a:t>
            </a:r>
            <a:r>
              <a:rPr lang="en-GB" sz="2400" smtClean="0">
                <a:solidFill>
                  <a:schemeClr val="folHlink"/>
                </a:solidFill>
              </a:rPr>
              <a:t>, </a:t>
            </a:r>
            <a:r>
              <a:rPr lang="en-GB" sz="2200" smtClean="0">
                <a:solidFill>
                  <a:schemeClr val="folHlink"/>
                </a:solidFill>
              </a:rPr>
              <a:t>A&amp;E</a:t>
            </a:r>
            <a:r>
              <a:rPr lang="en-GB" sz="2400" smtClean="0">
                <a:solidFill>
                  <a:schemeClr val="folHlink"/>
                </a:solidFill>
              </a:rPr>
              <a:t>, </a:t>
            </a:r>
            <a:r>
              <a:rPr lang="en-GB" sz="2200" smtClean="0">
                <a:solidFill>
                  <a:schemeClr val="folHlink"/>
                </a:solidFill>
              </a:rPr>
              <a:t>steroids</a:t>
            </a:r>
            <a:endParaRPr lang="en-GB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+ inh/neb ipratropium 0.5 mg		</a:t>
            </a:r>
            <a:r>
              <a:rPr lang="en-GB" sz="2400" smtClean="0">
                <a:solidFill>
                  <a:schemeClr val="folHlink"/>
                </a:solidFill>
              </a:rPr>
              <a:t>heart rate, resp rate</a:t>
            </a:r>
            <a:endParaRPr lang="en-GB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+ repeat					</a:t>
            </a:r>
            <a:r>
              <a:rPr lang="en-GB" sz="2400" smtClean="0">
                <a:solidFill>
                  <a:schemeClr val="folHlink"/>
                </a:solidFill>
              </a:rPr>
              <a:t>SpO</a:t>
            </a:r>
            <a:r>
              <a:rPr lang="en-GB" sz="2800" baseline="-25000" smtClean="0">
                <a:solidFill>
                  <a:schemeClr val="folHlink"/>
                </a:solidFill>
              </a:rPr>
              <a:t>2, </a:t>
            </a:r>
            <a:r>
              <a:rPr lang="en-GB" sz="2400" smtClean="0">
                <a:solidFill>
                  <a:schemeClr val="folHlink"/>
                </a:solidFill>
              </a:rPr>
              <a:t>PaO</a:t>
            </a:r>
            <a:r>
              <a:rPr lang="en-GB" sz="2800" baseline="-25000" smtClean="0">
                <a:solidFill>
                  <a:schemeClr val="folHlink"/>
                </a:solidFill>
              </a:rPr>
              <a:t>2 </a:t>
            </a:r>
            <a:r>
              <a:rPr lang="en-GB" sz="2400" smtClean="0">
                <a:solidFill>
                  <a:schemeClr val="folHlink"/>
                </a:solidFill>
              </a:rPr>
              <a:t>PaCO</a:t>
            </a:r>
            <a:r>
              <a:rPr lang="en-GB" sz="2800" baseline="-25000" smtClean="0">
                <a:solidFill>
                  <a:schemeClr val="folHlink"/>
                </a:solidFill>
              </a:rPr>
              <a:t>2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antibiotics</a:t>
            </a:r>
            <a:r>
              <a:rPr lang="en-GB" sz="2800" smtClean="0">
                <a:solidFill>
                  <a:schemeClr val="folHlink"/>
                </a:solidFill>
              </a:rPr>
              <a:t>					PEF</a:t>
            </a:r>
            <a:r>
              <a:rPr lang="en-GB" sz="2400" smtClean="0">
                <a:solidFill>
                  <a:schemeClr val="folHlink"/>
                </a:solidFill>
              </a:rPr>
              <a:t> (prev best/usual)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oral prednisolone or IV hydrocortisone 		  </a:t>
            </a:r>
            <a:r>
              <a:rPr lang="en-GB" sz="2400" smtClean="0">
                <a:solidFill>
                  <a:schemeClr val="folHlink"/>
                </a:solidFill>
              </a:rPr>
              <a:t>ECG, CXR</a:t>
            </a:r>
            <a:r>
              <a:rPr lang="en-GB" sz="2400" smtClean="0"/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IV hydration, replace K</a:t>
            </a:r>
            <a:r>
              <a:rPr lang="en-GB" sz="2800" baseline="30000" smtClean="0"/>
              <a:t>+			</a:t>
            </a:r>
            <a:r>
              <a:rPr lang="en-GB" sz="2800" smtClean="0"/>
              <a:t> </a:t>
            </a:r>
            <a:r>
              <a:rPr lang="en-GB" sz="2400" smtClean="0">
                <a:solidFill>
                  <a:schemeClr val="folHlink"/>
                </a:solidFill>
              </a:rPr>
              <a:t>serial observations</a:t>
            </a:r>
            <a:endParaRPr lang="en-GB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/>
              <a:t>consider diuretics, IV aminophylline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GB" sz="2400" smtClean="0">
                <a:solidFill>
                  <a:schemeClr val="hlink"/>
                </a:solidFill>
              </a:rPr>
              <a:t>Non-invasive ventilation life-saving (not unusual on specialist wards)</a:t>
            </a:r>
            <a:endParaRPr lang="en-GB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432117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0" y="2393950"/>
            <a:ext cx="247015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↑ </a:t>
            </a:r>
            <a:r>
              <a:rPr lang="en-GB" sz="2400" b="0">
                <a:solidFill>
                  <a:srgbClr val="FF6600"/>
                </a:solidFill>
                <a:latin typeface="Times New Roman" pitchFamily="18" charset="0"/>
              </a:rPr>
              <a:t>gas exchange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</a:rPr>
              <a:t> normalises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</a:rPr>
              <a:t>   breathing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diaphragm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activity</a:t>
            </a:r>
          </a:p>
          <a:p>
            <a:pPr>
              <a:spcBef>
                <a:spcPct val="50000"/>
              </a:spcBef>
            </a:pPr>
            <a:endParaRPr lang="en-GB" sz="2400" b="0">
              <a:solidFill>
                <a:srgbClr val="FF6600"/>
              </a:solidFill>
              <a:latin typeface="Times New Roman" pitchFamily="18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44500" y="549275"/>
            <a:ext cx="1620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4000" b="0">
                <a:solidFill>
                  <a:srgbClr val="FFFF00"/>
                </a:solidFill>
                <a:latin typeface="Times New Roman" pitchFamily="18" charset="0"/>
              </a:rPr>
              <a:t>NIV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7654925" y="2493963"/>
            <a:ext cx="243046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↑ pH in 1 h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dyspnoea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mortality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intubation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duration of  V</a:t>
            </a:r>
          </a:p>
          <a:p>
            <a:pPr>
              <a:spcBef>
                <a:spcPct val="50000"/>
              </a:spcBef>
            </a:pPr>
            <a:r>
              <a:rPr lang="en-GB" sz="2400" b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↓ ITU</a:t>
            </a:r>
          </a:p>
          <a:p>
            <a:pPr>
              <a:spcBef>
                <a:spcPct val="50000"/>
              </a:spcBef>
            </a:pPr>
            <a:endParaRPr lang="en-GB" sz="2400" b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7013" y="1330325"/>
            <a:ext cx="236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FF00"/>
                </a:solidFill>
              </a:rPr>
              <a:t>non-invasive</a:t>
            </a:r>
          </a:p>
          <a:p>
            <a:pPr eaLnBrk="1" hangingPunct="1"/>
            <a:r>
              <a:rPr lang="en-GB" sz="2800">
                <a:solidFill>
                  <a:srgbClr val="FFFF00"/>
                </a:solidFill>
              </a:rPr>
              <a:t>ventilation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277813"/>
            <a:ext cx="8210550" cy="620712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FF00"/>
                </a:solidFill>
              </a:rPr>
              <a:t>Other treatments in COPD</a:t>
            </a:r>
            <a:r>
              <a:rPr lang="en-GB" sz="4000" smtClean="0"/>
              <a:t> 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222375"/>
            <a:ext cx="9601200" cy="4816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3600" b="1" smtClean="0"/>
              <a:t>oxygen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b="1" smtClean="0"/>
              <a:t>pulmonary rehabilitation in severe COPD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3600" b="1" smtClean="0"/>
              <a:t>nasal ventilation in exacerbations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b="1" smtClean="0"/>
              <a:t>end of life (palliative care)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smtClean="0"/>
              <a:t>mucolytics   carbocystine, bromhexol, erdosteine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anti-oxidants	N-acetyl cysteine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antibiotics 	prophylactically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(opiates eg	morphine, DFII8)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(anxiolytics)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(GH, testosterone)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7813"/>
            <a:ext cx="92583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smtClean="0">
                <a:solidFill>
                  <a:srgbClr val="FFFF00"/>
                </a:solidFill>
              </a:rPr>
              <a:t>ASTHMA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333500"/>
            <a:ext cx="9258300" cy="4797425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typically young atopic individuals (‘extrinsic’)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u="sng" smtClean="0">
                <a:effectLst/>
              </a:rPr>
              <a:t>but</a:t>
            </a:r>
            <a:r>
              <a:rPr lang="en-GB" sz="2800" smtClean="0">
                <a:effectLst/>
              </a:rPr>
              <a:t> also older non-atopic patients (‘intrinsic’)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in both	family history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effectLst/>
              </a:rPr>
              <a:t>			rhinitis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00FF00"/>
                </a:solidFill>
                <a:effectLst/>
              </a:rPr>
              <a:t>variable	symptoms (effect of ‘triggers’)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00FF00"/>
                </a:solidFill>
                <a:effectLst/>
              </a:rPr>
              <a:t>			airflow obstruction (</a:t>
            </a:r>
            <a:r>
              <a:rPr lang="en-GB" smtClean="0">
                <a:solidFill>
                  <a:srgbClr val="00FF00"/>
                </a:solidFill>
                <a:effectLst/>
                <a:latin typeface="Symbol" pitchFamily="18" charset="2"/>
              </a:rPr>
              <a:t>b</a:t>
            </a:r>
            <a:r>
              <a:rPr lang="en-GB" sz="2800" smtClean="0">
                <a:solidFill>
                  <a:srgbClr val="00FF00"/>
                </a:solidFill>
                <a:effectLst/>
              </a:rPr>
              <a:t>2 reversibility)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  <a:effectLst/>
              </a:rPr>
              <a:t>hyper-responsive to various stimuli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  <a:effectLst/>
              </a:rPr>
              <a:t>characteristic airway inflammation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  <a:effectLst/>
              </a:rPr>
              <a:t>corticosteroid responsive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ChangeArrowheads="1"/>
          </p:cNvSpPr>
          <p:nvPr/>
        </p:nvSpPr>
        <p:spPr bwMode="auto">
          <a:xfrm>
            <a:off x="-342900" y="1557338"/>
            <a:ext cx="28860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tabLst>
                <a:tab pos="231775" algn="l"/>
              </a:tabLst>
              <a:defRPr/>
            </a:pPr>
            <a:r>
              <a:rPr lang="en-GB" altLang="he-IL" sz="2400" i="1">
                <a:solidFill>
                  <a:srgbClr val="F0EB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Patho-physiology: chronic inflammation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tabLst>
                <a:tab pos="231775" algn="l"/>
              </a:tabLst>
              <a:defRPr/>
            </a:pPr>
            <a:endParaRPr lang="en-GB" altLang="he-IL" sz="2400">
              <a:solidFill>
                <a:srgbClr val="F0EB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tabLst>
                <a:tab pos="231775" algn="l"/>
              </a:tabLst>
              <a:defRPr/>
            </a:pPr>
            <a:endParaRPr lang="en-GB" altLang="he-IL" sz="2400">
              <a:solidFill>
                <a:srgbClr val="F0EB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tabLst>
                <a:tab pos="231775" algn="l"/>
              </a:tabLst>
              <a:defRPr/>
            </a:pPr>
            <a:endParaRPr lang="en-GB" altLang="en-US" sz="2400">
              <a:solidFill>
                <a:srgbClr val="F0EB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428625" y="215900"/>
            <a:ext cx="98583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>
              <a:defRPr/>
            </a:pPr>
            <a:r>
              <a:rPr lang="en-GB" altLang="he-IL" sz="3600">
                <a:solidFill>
                  <a:srgbClr val="F0EB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Comparisons of asthma &amp; COPD</a:t>
            </a:r>
            <a:endParaRPr lang="en-GB" altLang="he-IL" sz="3600" b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6257925" y="1268413"/>
            <a:ext cx="402907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COPD</a:t>
            </a: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	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CD 8</a:t>
            </a:r>
            <a:r>
              <a:rPr lang="en-GB" altLang="he-IL" sz="2000" b="0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lymphocytes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macrophages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neutrophils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endParaRPr lang="en-GB" altLang="he-IL" sz="2000" b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airfow obstruction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persistent and progressive over time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hyperinflation in emphysema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reduced gas transfer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tabLst>
                <a:tab pos="231775" algn="l"/>
              </a:tabLst>
              <a:defRPr/>
            </a:pPr>
            <a:r>
              <a:rPr lang="en-GB" altLang="he-IL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may  be hypoxic drive</a:t>
            </a:r>
            <a:endParaRPr lang="en-GB" altLang="he-IL" sz="2000" b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2486025" y="1196975"/>
            <a:ext cx="3514725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4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Asthma</a:t>
            </a:r>
            <a:endParaRPr lang="en-GB" altLang="he-IL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CD 4</a:t>
            </a:r>
            <a:r>
              <a:rPr lang="en-GB" altLang="he-IL" sz="2000" baseline="30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lymphocytes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eosinophils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mast cells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endParaRPr lang="en-GB" altLang="he-IL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airflow obstruction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None/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varies over time 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None/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&amp; with treatment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hyperinflation acutely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Blip>
                <a:blip r:embed="rId3"/>
              </a:buBlip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normal gas transfer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None/>
              <a:defRPr/>
            </a:pPr>
            <a:endParaRPr lang="en-GB" altLang="he-IL" sz="200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FFFFFF"/>
              </a:buClr>
              <a:buSzPct val="40000"/>
              <a:buFont typeface="Wingdings" pitchFamily="2" charset="2"/>
              <a:buNone/>
              <a:defRPr/>
            </a:pPr>
            <a:r>
              <a:rPr lang="en-GB" altLang="he-IL" sz="200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71450" y="361315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he-IL" sz="2400" i="1">
                <a:solidFill>
                  <a:srgbClr val="F0EB26"/>
                </a:solidFill>
              </a:rPr>
              <a:t>physiology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182688" y="5805488"/>
            <a:ext cx="3960812" cy="404812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>
            <a:prstShdw prst="shdw17" dist="17961" dir="2700000">
              <a:srgbClr val="00FFF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SEVERE asthma resembles COPD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2"/>
          <p:cNvSpPr>
            <a:spLocks noChangeArrowheads="1"/>
          </p:cNvSpPr>
          <p:nvPr/>
        </p:nvSpPr>
        <p:spPr bwMode="auto">
          <a:xfrm>
            <a:off x="3514725" y="1524000"/>
            <a:ext cx="3686175" cy="3276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942975" y="1524000"/>
            <a:ext cx="6257925" cy="3276600"/>
            <a:chOff x="1008" y="960"/>
            <a:chExt cx="3504" cy="2064"/>
          </a:xfrm>
        </p:grpSpPr>
        <p:sp>
          <p:nvSpPr>
            <p:cNvPr id="65546" name="Oval 4"/>
            <p:cNvSpPr>
              <a:spLocks noChangeArrowheads="1"/>
            </p:cNvSpPr>
            <p:nvPr/>
          </p:nvSpPr>
          <p:spPr bwMode="auto">
            <a:xfrm>
              <a:off x="1008" y="960"/>
              <a:ext cx="2064" cy="2064"/>
            </a:xfrm>
            <a:prstGeom prst="ellipse">
              <a:avLst/>
            </a:prstGeom>
            <a:solidFill>
              <a:srgbClr val="BC003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5547" name="Oval 5"/>
            <p:cNvSpPr>
              <a:spLocks noChangeArrowheads="1"/>
            </p:cNvSpPr>
            <p:nvPr/>
          </p:nvSpPr>
          <p:spPr bwMode="auto">
            <a:xfrm>
              <a:off x="2448" y="960"/>
              <a:ext cx="2064" cy="2064"/>
            </a:xfrm>
            <a:prstGeom prst="ellipse">
              <a:avLst/>
            </a:prstGeom>
            <a:solidFill>
              <a:srgbClr val="005C8E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438150" y="152400"/>
            <a:ext cx="85629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ctr"/>
            <a:r>
              <a:rPr lang="en-GB" altLang="he-IL" sz="4400" b="0">
                <a:solidFill>
                  <a:srgbClr val="F0EB26"/>
                </a:solidFill>
                <a:latin typeface="Times New Roman" pitchFamily="18" charset="0"/>
              </a:rPr>
              <a:t>COPD and Asthma </a:t>
            </a: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4994275" y="2606675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e-IL" sz="2400">
                <a:solidFill>
                  <a:srgbClr val="F0EB26"/>
                </a:solidFill>
              </a:rPr>
              <a:t>COPD population</a:t>
            </a:r>
            <a:endParaRPr lang="en-GB" altLang="he-IL" sz="2400"/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4094163" y="3105150"/>
            <a:ext cx="0" cy="1752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5543" name="Text Box 9"/>
          <p:cNvSpPr txBox="1">
            <a:spLocks noChangeArrowheads="1"/>
          </p:cNvSpPr>
          <p:nvPr/>
        </p:nvSpPr>
        <p:spPr bwMode="auto">
          <a:xfrm>
            <a:off x="2786063" y="4876800"/>
            <a:ext cx="3294062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rgbClr val="F0EB26"/>
                </a:solidFill>
              </a:rPr>
              <a:t>~10</a:t>
            </a:r>
            <a:r>
              <a:rPr lang="en-US" altLang="en-US" sz="2400">
                <a:solidFill>
                  <a:srgbClr val="F0EB26"/>
                </a:solidFill>
              </a:rPr>
              <a:t>-20</a:t>
            </a:r>
            <a:r>
              <a:rPr lang="en-GB" altLang="en-US" sz="2400">
                <a:solidFill>
                  <a:srgbClr val="F0EB26"/>
                </a:solidFill>
              </a:rPr>
              <a:t>% </a:t>
            </a:r>
            <a:r>
              <a:rPr lang="en-GB" altLang="he-IL" sz="2400">
                <a:solidFill>
                  <a:srgbClr val="F0EB26"/>
                </a:solidFill>
              </a:rPr>
              <a:t>of patients have both conditions</a:t>
            </a:r>
          </a:p>
          <a:p>
            <a:pPr algn="ctr">
              <a:spcBef>
                <a:spcPct val="50000"/>
              </a:spcBef>
            </a:pPr>
            <a:r>
              <a:rPr lang="en-GB" altLang="he-IL" sz="2400">
                <a:solidFill>
                  <a:srgbClr val="F0EB26"/>
                </a:solidFill>
              </a:rPr>
              <a:t>OVERLAP</a:t>
            </a:r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1714500" y="2606675"/>
            <a:ext cx="2057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he-IL" sz="2400">
                <a:solidFill>
                  <a:srgbClr val="F0EB26"/>
                </a:solidFill>
              </a:rPr>
              <a:t>Asthma population</a:t>
            </a:r>
            <a:endParaRPr lang="en-GB" altLang="he-IL" sz="2400"/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7351713" y="2381250"/>
            <a:ext cx="29352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</a:rPr>
              <a:t>chronic bronchitis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</a:rPr>
              <a:t>emphysema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</a:rPr>
              <a:t>small AW disease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10287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b="1" smtClean="0">
                <a:solidFill>
                  <a:srgbClr val="FFFF00"/>
                </a:solidFill>
              </a:rPr>
              <a:t>Treatments common to Asthma + COPD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341438"/>
            <a:ext cx="9598025" cy="453072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beta</a:t>
            </a:r>
            <a:r>
              <a:rPr lang="en-GB" sz="2800" b="1" baseline="-25000" smtClean="0"/>
              <a:t>2</a:t>
            </a:r>
            <a:r>
              <a:rPr lang="en-GB" sz="2800" smtClean="0"/>
              <a:t> agonist relievers		      </a:t>
            </a:r>
            <a:r>
              <a:rPr lang="en-GB" sz="2800" smtClean="0">
                <a:solidFill>
                  <a:schemeClr val="hlink"/>
                </a:solidFill>
              </a:rPr>
              <a:t>(anticholinergics in COPD)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inh steroids				       </a:t>
            </a:r>
            <a:r>
              <a:rPr lang="en-GB" sz="2800" smtClean="0">
                <a:solidFill>
                  <a:schemeClr val="hlink"/>
                </a:solidFill>
              </a:rPr>
              <a:t>(in more severe COPD)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long-acting beta2 agonists	        </a:t>
            </a:r>
            <a:r>
              <a:rPr lang="en-GB" sz="2800" smtClean="0">
                <a:solidFill>
                  <a:schemeClr val="hlink"/>
                </a:solidFill>
              </a:rPr>
              <a:t>(tiotropium in COPD)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inhaled combinations (ICS/LABA)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theophylline in severe disease      </a:t>
            </a:r>
            <a:r>
              <a:rPr lang="en-GB" sz="2800" smtClean="0">
                <a:solidFill>
                  <a:schemeClr val="hlink"/>
                </a:solidFill>
              </a:rPr>
              <a:t>(roflumilast in COPD)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tiotropium in uncontrolled asthma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prednisolone for exacerbations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/>
              <a:t>miscellaneous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</a:rPr>
              <a:t>omalizumab (anti-IgE in allergic asthma)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800" smtClean="0">
                <a:solidFill>
                  <a:srgbClr val="FF0000"/>
                </a:solidFill>
              </a:rPr>
              <a:t>[thermoplasty]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00"/>
                </a:solidFill>
              </a:rPr>
              <a:t>Summary 1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Airway obstructive diseases are common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Asthma is common in young, atopic people but occurs at any age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COPD in smokers almost exclusively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Asthma &amp; COPD can co-exist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inhaled therapy preferred as far as possible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-a multitude of inhaler devices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Asthma Nurse specialists important in management esp in 1</a:t>
            </a:r>
            <a:r>
              <a:rPr lang="en-GB" sz="2400" b="1" baseline="30000" smtClean="0">
                <a:effectLst/>
                <a:cs typeface="Times New Roman" pitchFamily="18" charset="0"/>
              </a:rPr>
              <a:t>0</a:t>
            </a:r>
            <a:r>
              <a:rPr lang="en-GB" sz="2400" smtClean="0">
                <a:effectLst/>
                <a:cs typeface="Times New Roman" pitchFamily="18" charset="0"/>
              </a:rPr>
              <a:t> care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Self Management Plans in asthma (also in COPD)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short acting beta2 agonists as </a:t>
            </a:r>
            <a:r>
              <a:rPr lang="en-GB" sz="2400" smtClean="0">
                <a:effectLst/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GB" sz="2400" smtClean="0">
                <a:effectLst/>
                <a:cs typeface="Times New Roman" pitchFamily="18" charset="0"/>
              </a:rPr>
              <a:t>reliever</a:t>
            </a:r>
            <a:r>
              <a:rPr lang="en-GB" sz="2400" smtClean="0"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GB" sz="2400" smtClean="0">
                <a:effectLst/>
                <a:cs typeface="Times New Roman" pitchFamily="18" charset="0"/>
              </a:rPr>
              <a:t> bronchodilators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inhaled steroids in asthma and more severe COPD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401638"/>
            <a:ext cx="9258300" cy="9398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Summary 2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0525" y="1601788"/>
            <a:ext cx="9653588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long-acting beta2 agonists (LABAs) in asthma and COPD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combination ICS/LABA inhalers in widespread use in asthma + COPD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long-acting antimuscarinic (LAMA) tiotropium (Spiriva) in COPD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tiotropium also in uncontrolled asthma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anti-leukotrienes effective in mild asthma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theophylline effective in severe asthma and COPD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anti-IgE (omalizumab) in very selected, severe allergic asthma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Respiratory Nurse specialists and integrated care evolving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exacerbations of asthma + COPD common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severe exacerbations of asthma + COPD common, life-threatening</a:t>
            </a:r>
            <a:endParaRPr lang="en-GB" smtClean="0">
              <a:effectLst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smtClean="0">
                <a:effectLst/>
                <a:cs typeface="Times New Roman" pitchFamily="18" charset="0"/>
              </a:rPr>
              <a:t>require hospital management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7813"/>
            <a:ext cx="9258300" cy="1063625"/>
          </a:xfrm>
        </p:spPr>
        <p:txBody>
          <a:bodyPr/>
          <a:lstStyle/>
          <a:p>
            <a:pPr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Asthma Genetics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412875"/>
            <a:ext cx="9720263" cy="47180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</a:rPr>
              <a:t>complex	&gt;100 genes implicated IgE, BHR, eos </a:t>
            </a:r>
            <a:r>
              <a:rPr lang="en-GB" sz="2400" smtClean="0">
                <a:latin typeface="Times New Roman" pitchFamily="18" charset="0"/>
              </a:rPr>
              <a:t>(non-repeatable)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</a:rPr>
              <a:t>twin studies heritability 0.36-0.77	~50% environmental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positional cloning	</a:t>
            </a:r>
            <a:r>
              <a:rPr lang="en-GB" sz="2800" i="1" smtClean="0">
                <a:latin typeface="Times New Roman" pitchFamily="18" charset="0"/>
                <a:cs typeface="Times New Roman" pitchFamily="18" charset="0"/>
              </a:rPr>
              <a:t>ADAM33, PHF11, DPP10, GRPA, SPINK5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candidate genes	TLRs, epithelium, beta2 receptor, Th1, Th2, cytokines eg IL4, IL5, IL13, T factors, GATA 3, STAT6, FCERIB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&gt;20 GWAS studies childhood- severe asthma 2007-2012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early onset	ORMDL3, GSDML chr 17q21 signal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		PDEAD chr 5q12, DENNDIB chr 1q31</a:t>
            </a:r>
          </a:p>
          <a:p>
            <a:pPr marL="0" indent="0">
              <a:buFont typeface="Wingdings" pitchFamily="2" charset="2"/>
              <a:buNone/>
            </a:pPr>
            <a:r>
              <a:rPr lang="en-GB" sz="2800" smtClean="0">
                <a:latin typeface="Times New Roman" pitchFamily="18" charset="0"/>
                <a:cs typeface="Times New Roman" pitchFamily="18" charset="0"/>
              </a:rPr>
              <a:t>late onset	MHC genes</a:t>
            </a:r>
            <a:endParaRPr lang="en-GB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14350" y="152400"/>
            <a:ext cx="856297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GB" altLang="he-IL" sz="3600" b="0">
                <a:solidFill>
                  <a:srgbClr val="FFFF00"/>
                </a:solidFill>
                <a:latin typeface="Times New Roman" pitchFamily="18" charset="0"/>
              </a:rPr>
              <a:t>Atopy: 	eczema, hay fever, asthma</a:t>
            </a:r>
            <a:br>
              <a:rPr lang="en-GB" altLang="he-IL" sz="3600" b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altLang="he-IL" sz="3600" b="0">
                <a:solidFill>
                  <a:srgbClr val="FFFF00"/>
                </a:solidFill>
                <a:latin typeface="Times New Roman" pitchFamily="18" charset="0"/>
              </a:rPr>
              <a:t>		increased IgE</a:t>
            </a:r>
          </a:p>
        </p:txBody>
      </p:sp>
      <p:pic>
        <p:nvPicPr>
          <p:cNvPr id="20483" name="Picture 3" descr="photo2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/>
          <a:stretch>
            <a:fillRect/>
          </a:stretch>
        </p:blipFill>
        <p:spPr>
          <a:xfrm>
            <a:off x="1271588" y="1268413"/>
            <a:ext cx="7980362" cy="4325937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872163" y="1778000"/>
            <a:ext cx="302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he-IL" sz="2400">
                <a:solidFill>
                  <a:srgbClr val="000066"/>
                </a:solidFill>
              </a:rPr>
              <a:t>Skin prick test</a:t>
            </a:r>
            <a:endParaRPr lang="en-GB" sz="2400">
              <a:solidFill>
                <a:srgbClr val="000066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14763" y="5791200"/>
            <a:ext cx="58578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0">
                <a:solidFill>
                  <a:schemeClr val="bg1"/>
                </a:solidFill>
              </a:rPr>
              <a:t>		</a:t>
            </a:r>
            <a:r>
              <a:rPr lang="en-GB" sz="2400" b="0">
                <a:solidFill>
                  <a:schemeClr val="bg1"/>
                </a:solidFill>
              </a:rPr>
              <a:t>serum total IgE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</a:rPr>
              <a:t>	    	specific IgE 	RAST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771525" y="463550"/>
            <a:ext cx="394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Asthma Syndrome</a:t>
            </a:r>
          </a:p>
        </p:txBody>
      </p:sp>
      <p:sp>
        <p:nvSpPr>
          <p:cNvPr id="424963" name="Oval 3"/>
          <p:cNvSpPr>
            <a:spLocks noChangeArrowheads="1"/>
          </p:cNvSpPr>
          <p:nvPr/>
        </p:nvSpPr>
        <p:spPr bwMode="auto">
          <a:xfrm>
            <a:off x="1028700" y="1524000"/>
            <a:ext cx="3433763" cy="1800225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Airflow obstruction</a:t>
            </a:r>
            <a:endParaRPr lang="en-GB" sz="2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24964" name="Oval 4"/>
          <p:cNvSpPr>
            <a:spLocks noChangeArrowheads="1"/>
          </p:cNvSpPr>
          <p:nvPr/>
        </p:nvSpPr>
        <p:spPr bwMode="auto">
          <a:xfrm>
            <a:off x="4856163" y="2133600"/>
            <a:ext cx="3433762" cy="1655763"/>
          </a:xfrm>
          <a:prstGeom prst="ellipse">
            <a:avLst/>
          </a:prstGeom>
          <a:solidFill>
            <a:srgbClr val="CC00FF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Bronchial </a:t>
            </a:r>
          </a:p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    Responsiveness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424965" name="Oval 5"/>
          <p:cNvSpPr>
            <a:spLocks noChangeArrowheads="1"/>
          </p:cNvSpPr>
          <p:nvPr/>
        </p:nvSpPr>
        <p:spPr bwMode="auto">
          <a:xfrm>
            <a:off x="4783138" y="3429000"/>
            <a:ext cx="3433762" cy="1812925"/>
          </a:xfrm>
          <a:prstGeom prst="ellipse">
            <a:avLst/>
          </a:prstGeom>
          <a:solidFill>
            <a:srgbClr val="FF33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Airway</a:t>
            </a:r>
          </a:p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Inflammation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424966" name="Oval 6"/>
          <p:cNvSpPr>
            <a:spLocks noChangeArrowheads="1"/>
          </p:cNvSpPr>
          <p:nvPr/>
        </p:nvSpPr>
        <p:spPr bwMode="auto">
          <a:xfrm>
            <a:off x="2338388" y="2667000"/>
            <a:ext cx="3432175" cy="180022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Symptoms</a:t>
            </a:r>
            <a:endParaRPr lang="en-GB" sz="240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171450" y="3362325"/>
            <a:ext cx="1684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2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agonists</a:t>
            </a:r>
          </a:p>
        </p:txBody>
      </p:sp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342900" y="4195763"/>
            <a:ext cx="1762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Long acting</a:t>
            </a:r>
          </a:p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GB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2</a:t>
            </a: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agonists</a:t>
            </a:r>
          </a:p>
        </p:txBody>
      </p:sp>
      <p:sp>
        <p:nvSpPr>
          <p:cNvPr id="424969" name="Text Box 9"/>
          <p:cNvSpPr txBox="1">
            <a:spLocks noChangeArrowheads="1"/>
          </p:cNvSpPr>
          <p:nvPr/>
        </p:nvSpPr>
        <p:spPr bwMode="auto">
          <a:xfrm>
            <a:off x="8058150" y="3128963"/>
            <a:ext cx="1254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inhaled </a:t>
            </a:r>
          </a:p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steroids</a:t>
            </a:r>
          </a:p>
        </p:txBody>
      </p:sp>
      <p:sp>
        <p:nvSpPr>
          <p:cNvPr id="424970" name="Text Box 10"/>
          <p:cNvSpPr txBox="1">
            <a:spLocks noChangeArrowheads="1"/>
          </p:cNvSpPr>
          <p:nvPr/>
        </p:nvSpPr>
        <p:spPr bwMode="auto">
          <a:xfrm>
            <a:off x="8315325" y="4195763"/>
            <a:ext cx="14716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LTRAs</a:t>
            </a:r>
          </a:p>
          <a:p>
            <a:pPr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PDE4 etc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71525" y="5943600"/>
            <a:ext cx="1885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685800" y="5562600"/>
            <a:ext cx="454342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defRPr/>
            </a:pPr>
            <a:r>
              <a:rPr lang="en-GB" sz="3200" b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risk factors or triggers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714875" y="5867400"/>
            <a:ext cx="111442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00075" y="5562600"/>
            <a:ext cx="462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V="1">
            <a:off x="2657475" y="5029200"/>
            <a:ext cx="1285875" cy="609600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30163" y="0"/>
            <a:ext cx="10317163" cy="6986588"/>
            <a:chOff x="0" y="4"/>
            <a:chExt cx="6359" cy="4227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32" y="2595"/>
              <a:ext cx="6316" cy="1585"/>
              <a:chOff x="32" y="2643"/>
              <a:chExt cx="6316" cy="1585"/>
            </a:xfrm>
          </p:grpSpPr>
          <p:sp>
            <p:nvSpPr>
              <p:cNvPr id="22812" name="Line 4"/>
              <p:cNvSpPr>
                <a:spLocks noChangeShapeType="1"/>
              </p:cNvSpPr>
              <p:nvPr/>
            </p:nvSpPr>
            <p:spPr bwMode="auto">
              <a:xfrm flipH="1" flipV="1">
                <a:off x="384" y="2784"/>
                <a:ext cx="4896" cy="9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813" name="Line 5"/>
              <p:cNvSpPr>
                <a:spLocks noChangeShapeType="1"/>
              </p:cNvSpPr>
              <p:nvPr/>
            </p:nvSpPr>
            <p:spPr bwMode="auto">
              <a:xfrm flipH="1" flipV="1">
                <a:off x="432" y="2832"/>
                <a:ext cx="4896" cy="9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814" name="Line 6"/>
              <p:cNvSpPr>
                <a:spLocks noChangeShapeType="1"/>
              </p:cNvSpPr>
              <p:nvPr/>
            </p:nvSpPr>
            <p:spPr bwMode="auto">
              <a:xfrm flipH="1" flipV="1">
                <a:off x="336" y="2736"/>
                <a:ext cx="4896" cy="96"/>
              </a:xfrm>
              <a:prstGeom prst="line">
                <a:avLst/>
              </a:prstGeom>
              <a:noFill/>
              <a:ln w="28575">
                <a:solidFill>
                  <a:srgbClr val="FF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815" name="Text Box 7"/>
              <p:cNvSpPr txBox="1">
                <a:spLocks noChangeArrowheads="1"/>
              </p:cNvSpPr>
              <p:nvPr/>
            </p:nvSpPr>
            <p:spPr bwMode="auto">
              <a:xfrm>
                <a:off x="5328" y="2643"/>
                <a:ext cx="1020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9933"/>
                    </a:solidFill>
                    <a:latin typeface="Arial Unicode MS" pitchFamily="34" charset="-128"/>
                  </a:rPr>
                  <a:t>Subepithelial</a:t>
                </a:r>
              </a:p>
              <a:p>
                <a:r>
                  <a:rPr lang="en-US" sz="2000">
                    <a:solidFill>
                      <a:srgbClr val="FF9933"/>
                    </a:solidFill>
                    <a:latin typeface="Arial Unicode MS" pitchFamily="34" charset="-128"/>
                  </a:rPr>
                  <a:t>fibrosis</a:t>
                </a:r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816" name="Text Box 8"/>
              <p:cNvSpPr txBox="1">
                <a:spLocks noChangeArrowheads="1"/>
              </p:cNvSpPr>
              <p:nvPr/>
            </p:nvSpPr>
            <p:spPr bwMode="auto">
              <a:xfrm>
                <a:off x="4217" y="3984"/>
                <a:ext cx="1820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9933"/>
                    </a:solidFill>
                    <a:latin typeface="Arial Unicode MS" pitchFamily="34" charset="-128"/>
                  </a:rPr>
                  <a:t>Hypertrophy/hyperplasia</a:t>
                </a:r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817" name="Text Box 9"/>
              <p:cNvSpPr txBox="1">
                <a:spLocks noChangeArrowheads="1"/>
              </p:cNvSpPr>
              <p:nvPr/>
            </p:nvSpPr>
            <p:spPr bwMode="auto">
              <a:xfrm>
                <a:off x="1104" y="3648"/>
                <a:ext cx="146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9933"/>
                    </a:solidFill>
                    <a:latin typeface="Arial Unicode MS" pitchFamily="34" charset="-128"/>
                  </a:rPr>
                  <a:t>New vessels</a:t>
                </a:r>
                <a:endParaRPr lang="en-US" sz="2600">
                  <a:solidFill>
                    <a:srgbClr val="FF9933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818" name="Text Box 10"/>
              <p:cNvSpPr txBox="1">
                <a:spLocks noChangeArrowheads="1"/>
              </p:cNvSpPr>
              <p:nvPr/>
            </p:nvSpPr>
            <p:spPr bwMode="auto">
              <a:xfrm>
                <a:off x="32" y="3730"/>
                <a:ext cx="92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9933"/>
                    </a:solidFill>
                    <a:latin typeface="Arial Unicode MS" pitchFamily="34" charset="-128"/>
                  </a:rPr>
                  <a:t>hyperplasia</a:t>
                </a:r>
                <a:endParaRPr lang="en-US" sz="2600">
                  <a:solidFill>
                    <a:srgbClr val="FF9933"/>
                  </a:solidFill>
                  <a:latin typeface="Arial Unicode MS" pitchFamily="34" charset="-128"/>
                </a:endParaRPr>
              </a:p>
            </p:txBody>
          </p:sp>
        </p:grpSp>
        <p:sp>
          <p:nvSpPr>
            <p:cNvPr id="22532" name="Line 11"/>
            <p:cNvSpPr>
              <a:spLocks noChangeShapeType="1"/>
            </p:cNvSpPr>
            <p:nvPr/>
          </p:nvSpPr>
          <p:spPr bwMode="auto">
            <a:xfrm flipH="1" flipV="1">
              <a:off x="288" y="2640"/>
              <a:ext cx="4896" cy="96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33" name="Group 12"/>
            <p:cNvGrpSpPr>
              <a:grpSpLocks/>
            </p:cNvGrpSpPr>
            <p:nvPr/>
          </p:nvGrpSpPr>
          <p:grpSpPr bwMode="auto">
            <a:xfrm>
              <a:off x="3552" y="912"/>
              <a:ext cx="381" cy="390"/>
              <a:chOff x="705" y="731"/>
              <a:chExt cx="669" cy="619"/>
            </a:xfrm>
          </p:grpSpPr>
          <p:sp>
            <p:nvSpPr>
              <p:cNvPr id="22795" name="Freeform 13"/>
              <p:cNvSpPr>
                <a:spLocks/>
              </p:cNvSpPr>
              <p:nvPr/>
            </p:nvSpPr>
            <p:spPr bwMode="auto">
              <a:xfrm>
                <a:off x="705" y="731"/>
                <a:ext cx="669" cy="619"/>
              </a:xfrm>
              <a:custGeom>
                <a:avLst/>
                <a:gdLst>
                  <a:gd name="T0" fmla="*/ 415 w 669"/>
                  <a:gd name="T1" fmla="*/ 11 h 619"/>
                  <a:gd name="T2" fmla="*/ 385 w 669"/>
                  <a:gd name="T3" fmla="*/ 5 h 619"/>
                  <a:gd name="T4" fmla="*/ 353 w 669"/>
                  <a:gd name="T5" fmla="*/ 1 h 619"/>
                  <a:gd name="T6" fmla="*/ 321 w 669"/>
                  <a:gd name="T7" fmla="*/ 0 h 619"/>
                  <a:gd name="T8" fmla="*/ 289 w 669"/>
                  <a:gd name="T9" fmla="*/ 1 h 619"/>
                  <a:gd name="T10" fmla="*/ 259 w 669"/>
                  <a:gd name="T11" fmla="*/ 1 h 619"/>
                  <a:gd name="T12" fmla="*/ 233 w 669"/>
                  <a:gd name="T13" fmla="*/ 3 h 619"/>
                  <a:gd name="T14" fmla="*/ 211 w 669"/>
                  <a:gd name="T15" fmla="*/ 3 h 619"/>
                  <a:gd name="T16" fmla="*/ 187 w 669"/>
                  <a:gd name="T17" fmla="*/ 5 h 619"/>
                  <a:gd name="T18" fmla="*/ 163 w 669"/>
                  <a:gd name="T19" fmla="*/ 9 h 619"/>
                  <a:gd name="T20" fmla="*/ 141 w 669"/>
                  <a:gd name="T21" fmla="*/ 15 h 619"/>
                  <a:gd name="T22" fmla="*/ 122 w 669"/>
                  <a:gd name="T23" fmla="*/ 23 h 619"/>
                  <a:gd name="T24" fmla="*/ 101 w 669"/>
                  <a:gd name="T25" fmla="*/ 42 h 619"/>
                  <a:gd name="T26" fmla="*/ 83 w 669"/>
                  <a:gd name="T27" fmla="*/ 69 h 619"/>
                  <a:gd name="T28" fmla="*/ 67 w 669"/>
                  <a:gd name="T29" fmla="*/ 100 h 619"/>
                  <a:gd name="T30" fmla="*/ 53 w 669"/>
                  <a:gd name="T31" fmla="*/ 134 h 619"/>
                  <a:gd name="T32" fmla="*/ 41 w 669"/>
                  <a:gd name="T33" fmla="*/ 167 h 619"/>
                  <a:gd name="T34" fmla="*/ 31 w 669"/>
                  <a:gd name="T35" fmla="*/ 199 h 619"/>
                  <a:gd name="T36" fmla="*/ 23 w 669"/>
                  <a:gd name="T37" fmla="*/ 230 h 619"/>
                  <a:gd name="T38" fmla="*/ 16 w 669"/>
                  <a:gd name="T39" fmla="*/ 256 h 619"/>
                  <a:gd name="T40" fmla="*/ 9 w 669"/>
                  <a:gd name="T41" fmla="*/ 285 h 619"/>
                  <a:gd name="T42" fmla="*/ 3 w 669"/>
                  <a:gd name="T43" fmla="*/ 314 h 619"/>
                  <a:gd name="T44" fmla="*/ 0 w 669"/>
                  <a:gd name="T45" fmla="*/ 344 h 619"/>
                  <a:gd name="T46" fmla="*/ 1 w 669"/>
                  <a:gd name="T47" fmla="*/ 372 h 619"/>
                  <a:gd name="T48" fmla="*/ 6 w 669"/>
                  <a:gd name="T49" fmla="*/ 396 h 619"/>
                  <a:gd name="T50" fmla="*/ 22 w 669"/>
                  <a:gd name="T51" fmla="*/ 435 h 619"/>
                  <a:gd name="T52" fmla="*/ 39 w 669"/>
                  <a:gd name="T53" fmla="*/ 466 h 619"/>
                  <a:gd name="T54" fmla="*/ 58 w 669"/>
                  <a:gd name="T55" fmla="*/ 494 h 619"/>
                  <a:gd name="T56" fmla="*/ 81 w 669"/>
                  <a:gd name="T57" fmla="*/ 519 h 619"/>
                  <a:gd name="T58" fmla="*/ 108 w 669"/>
                  <a:gd name="T59" fmla="*/ 540 h 619"/>
                  <a:gd name="T60" fmla="*/ 141 w 669"/>
                  <a:gd name="T61" fmla="*/ 556 h 619"/>
                  <a:gd name="T62" fmla="*/ 209 w 669"/>
                  <a:gd name="T63" fmla="*/ 579 h 619"/>
                  <a:gd name="T64" fmla="*/ 271 w 669"/>
                  <a:gd name="T65" fmla="*/ 597 h 619"/>
                  <a:gd name="T66" fmla="*/ 334 w 669"/>
                  <a:gd name="T67" fmla="*/ 610 h 619"/>
                  <a:gd name="T68" fmla="*/ 397 w 669"/>
                  <a:gd name="T69" fmla="*/ 617 h 619"/>
                  <a:gd name="T70" fmla="*/ 461 w 669"/>
                  <a:gd name="T71" fmla="*/ 617 h 619"/>
                  <a:gd name="T72" fmla="*/ 525 w 669"/>
                  <a:gd name="T73" fmla="*/ 609 h 619"/>
                  <a:gd name="T74" fmla="*/ 591 w 669"/>
                  <a:gd name="T75" fmla="*/ 586 h 619"/>
                  <a:gd name="T76" fmla="*/ 628 w 669"/>
                  <a:gd name="T77" fmla="*/ 555 h 619"/>
                  <a:gd name="T78" fmla="*/ 653 w 669"/>
                  <a:gd name="T79" fmla="*/ 515 h 619"/>
                  <a:gd name="T80" fmla="*/ 665 w 669"/>
                  <a:gd name="T81" fmla="*/ 469 h 619"/>
                  <a:gd name="T82" fmla="*/ 667 w 669"/>
                  <a:gd name="T83" fmla="*/ 421 h 619"/>
                  <a:gd name="T84" fmla="*/ 660 w 669"/>
                  <a:gd name="T85" fmla="*/ 373 h 619"/>
                  <a:gd name="T86" fmla="*/ 645 w 669"/>
                  <a:gd name="T87" fmla="*/ 329 h 619"/>
                  <a:gd name="T88" fmla="*/ 632 w 669"/>
                  <a:gd name="T89" fmla="*/ 297 h 619"/>
                  <a:gd name="T90" fmla="*/ 617 w 669"/>
                  <a:gd name="T91" fmla="*/ 265 h 619"/>
                  <a:gd name="T92" fmla="*/ 600 w 669"/>
                  <a:gd name="T93" fmla="*/ 233 h 619"/>
                  <a:gd name="T94" fmla="*/ 582 w 669"/>
                  <a:gd name="T95" fmla="*/ 203 h 619"/>
                  <a:gd name="T96" fmla="*/ 562 w 669"/>
                  <a:gd name="T97" fmla="*/ 175 h 619"/>
                  <a:gd name="T98" fmla="*/ 538 w 669"/>
                  <a:gd name="T99" fmla="*/ 147 h 619"/>
                  <a:gd name="T100" fmla="*/ 521 w 669"/>
                  <a:gd name="T101" fmla="*/ 125 h 619"/>
                  <a:gd name="T102" fmla="*/ 505 w 669"/>
                  <a:gd name="T103" fmla="*/ 101 h 619"/>
                  <a:gd name="T104" fmla="*/ 490 w 669"/>
                  <a:gd name="T105" fmla="*/ 76 h 619"/>
                  <a:gd name="T106" fmla="*/ 473 w 669"/>
                  <a:gd name="T107" fmla="*/ 52 h 619"/>
                  <a:gd name="T108" fmla="*/ 456 w 669"/>
                  <a:gd name="T109" fmla="*/ 31 h 619"/>
                  <a:gd name="T110" fmla="*/ 435 w 669"/>
                  <a:gd name="T111" fmla="*/ 15 h 619"/>
                  <a:gd name="T112" fmla="*/ 437 w 669"/>
                  <a:gd name="T113" fmla="*/ 16 h 619"/>
                  <a:gd name="T114" fmla="*/ 437 w 669"/>
                  <a:gd name="T115" fmla="*/ 17 h 619"/>
                  <a:gd name="T116" fmla="*/ 439 w 669"/>
                  <a:gd name="T117" fmla="*/ 18 h 619"/>
                  <a:gd name="T118" fmla="*/ 439 w 669"/>
                  <a:gd name="T119" fmla="*/ 19 h 619"/>
                  <a:gd name="T120" fmla="*/ 441 w 669"/>
                  <a:gd name="T121" fmla="*/ 20 h 619"/>
                  <a:gd name="T122" fmla="*/ 442 w 669"/>
                  <a:gd name="T123" fmla="*/ 21 h 6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9" h="619">
                    <a:moveTo>
                      <a:pt x="442" y="21"/>
                    </a:moveTo>
                    <a:lnTo>
                      <a:pt x="432" y="17"/>
                    </a:lnTo>
                    <a:lnTo>
                      <a:pt x="426" y="15"/>
                    </a:lnTo>
                    <a:lnTo>
                      <a:pt x="421" y="13"/>
                    </a:lnTo>
                    <a:lnTo>
                      <a:pt x="415" y="11"/>
                    </a:lnTo>
                    <a:lnTo>
                      <a:pt x="409" y="9"/>
                    </a:lnTo>
                    <a:lnTo>
                      <a:pt x="403" y="8"/>
                    </a:lnTo>
                    <a:lnTo>
                      <a:pt x="397" y="7"/>
                    </a:lnTo>
                    <a:lnTo>
                      <a:pt x="391" y="6"/>
                    </a:lnTo>
                    <a:lnTo>
                      <a:pt x="385" y="5"/>
                    </a:lnTo>
                    <a:lnTo>
                      <a:pt x="379" y="4"/>
                    </a:lnTo>
                    <a:lnTo>
                      <a:pt x="373" y="3"/>
                    </a:lnTo>
                    <a:lnTo>
                      <a:pt x="366" y="3"/>
                    </a:lnTo>
                    <a:lnTo>
                      <a:pt x="360" y="2"/>
                    </a:lnTo>
                    <a:lnTo>
                      <a:pt x="353" y="1"/>
                    </a:lnTo>
                    <a:lnTo>
                      <a:pt x="347" y="1"/>
                    </a:lnTo>
                    <a:lnTo>
                      <a:pt x="340" y="1"/>
                    </a:lnTo>
                    <a:lnTo>
                      <a:pt x="334" y="1"/>
                    </a:lnTo>
                    <a:lnTo>
                      <a:pt x="327" y="0"/>
                    </a:lnTo>
                    <a:lnTo>
                      <a:pt x="321" y="0"/>
                    </a:lnTo>
                    <a:lnTo>
                      <a:pt x="315" y="0"/>
                    </a:lnTo>
                    <a:lnTo>
                      <a:pt x="308" y="0"/>
                    </a:lnTo>
                    <a:lnTo>
                      <a:pt x="302" y="0"/>
                    </a:lnTo>
                    <a:lnTo>
                      <a:pt x="295" y="0"/>
                    </a:lnTo>
                    <a:lnTo>
                      <a:pt x="289" y="1"/>
                    </a:lnTo>
                    <a:lnTo>
                      <a:pt x="283" y="1"/>
                    </a:lnTo>
                    <a:lnTo>
                      <a:pt x="277" y="1"/>
                    </a:lnTo>
                    <a:lnTo>
                      <a:pt x="271" y="1"/>
                    </a:lnTo>
                    <a:lnTo>
                      <a:pt x="265" y="1"/>
                    </a:lnTo>
                    <a:lnTo>
                      <a:pt x="259" y="1"/>
                    </a:lnTo>
                    <a:lnTo>
                      <a:pt x="253" y="2"/>
                    </a:lnTo>
                    <a:lnTo>
                      <a:pt x="248" y="2"/>
                    </a:lnTo>
                    <a:lnTo>
                      <a:pt x="241" y="2"/>
                    </a:lnTo>
                    <a:lnTo>
                      <a:pt x="237" y="3"/>
                    </a:lnTo>
                    <a:lnTo>
                      <a:pt x="233" y="3"/>
                    </a:lnTo>
                    <a:lnTo>
                      <a:pt x="229" y="3"/>
                    </a:lnTo>
                    <a:lnTo>
                      <a:pt x="224" y="3"/>
                    </a:lnTo>
                    <a:lnTo>
                      <a:pt x="220" y="3"/>
                    </a:lnTo>
                    <a:lnTo>
                      <a:pt x="215" y="3"/>
                    </a:lnTo>
                    <a:lnTo>
                      <a:pt x="211" y="3"/>
                    </a:lnTo>
                    <a:lnTo>
                      <a:pt x="206" y="4"/>
                    </a:lnTo>
                    <a:lnTo>
                      <a:pt x="201" y="4"/>
                    </a:lnTo>
                    <a:lnTo>
                      <a:pt x="197" y="5"/>
                    </a:lnTo>
                    <a:lnTo>
                      <a:pt x="192" y="5"/>
                    </a:lnTo>
                    <a:lnTo>
                      <a:pt x="187" y="5"/>
                    </a:lnTo>
                    <a:lnTo>
                      <a:pt x="182" y="6"/>
                    </a:lnTo>
                    <a:lnTo>
                      <a:pt x="177" y="7"/>
                    </a:lnTo>
                    <a:lnTo>
                      <a:pt x="173" y="7"/>
                    </a:lnTo>
                    <a:lnTo>
                      <a:pt x="168" y="8"/>
                    </a:lnTo>
                    <a:lnTo>
                      <a:pt x="163" y="9"/>
                    </a:lnTo>
                    <a:lnTo>
                      <a:pt x="159" y="10"/>
                    </a:lnTo>
                    <a:lnTo>
                      <a:pt x="154" y="11"/>
                    </a:lnTo>
                    <a:lnTo>
                      <a:pt x="150" y="12"/>
                    </a:lnTo>
                    <a:lnTo>
                      <a:pt x="145" y="13"/>
                    </a:lnTo>
                    <a:lnTo>
                      <a:pt x="141" y="15"/>
                    </a:lnTo>
                    <a:lnTo>
                      <a:pt x="137" y="16"/>
                    </a:lnTo>
                    <a:lnTo>
                      <a:pt x="133" y="18"/>
                    </a:lnTo>
                    <a:lnTo>
                      <a:pt x="129" y="19"/>
                    </a:lnTo>
                    <a:lnTo>
                      <a:pt x="125" y="21"/>
                    </a:lnTo>
                    <a:lnTo>
                      <a:pt x="122" y="23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3" y="30"/>
                    </a:lnTo>
                    <a:lnTo>
                      <a:pt x="105" y="38"/>
                    </a:lnTo>
                    <a:lnTo>
                      <a:pt x="101" y="42"/>
                    </a:lnTo>
                    <a:lnTo>
                      <a:pt x="97" y="47"/>
                    </a:lnTo>
                    <a:lnTo>
                      <a:pt x="93" y="52"/>
                    </a:lnTo>
                    <a:lnTo>
                      <a:pt x="90" y="57"/>
                    </a:lnTo>
                    <a:lnTo>
                      <a:pt x="86" y="63"/>
                    </a:lnTo>
                    <a:lnTo>
                      <a:pt x="83" y="69"/>
                    </a:lnTo>
                    <a:lnTo>
                      <a:pt x="79" y="75"/>
                    </a:lnTo>
                    <a:lnTo>
                      <a:pt x="76" y="81"/>
                    </a:lnTo>
                    <a:lnTo>
                      <a:pt x="73" y="87"/>
                    </a:lnTo>
                    <a:lnTo>
                      <a:pt x="70" y="93"/>
                    </a:lnTo>
                    <a:lnTo>
                      <a:pt x="67" y="100"/>
                    </a:lnTo>
                    <a:lnTo>
                      <a:pt x="64" y="107"/>
                    </a:lnTo>
                    <a:lnTo>
                      <a:pt x="61" y="113"/>
                    </a:lnTo>
                    <a:lnTo>
                      <a:pt x="58" y="120"/>
                    </a:lnTo>
                    <a:lnTo>
                      <a:pt x="55" y="127"/>
                    </a:lnTo>
                    <a:lnTo>
                      <a:pt x="53" y="134"/>
                    </a:lnTo>
                    <a:lnTo>
                      <a:pt x="50" y="141"/>
                    </a:lnTo>
                    <a:lnTo>
                      <a:pt x="48" y="147"/>
                    </a:lnTo>
                    <a:lnTo>
                      <a:pt x="45" y="154"/>
                    </a:lnTo>
                    <a:lnTo>
                      <a:pt x="43" y="161"/>
                    </a:lnTo>
                    <a:lnTo>
                      <a:pt x="41" y="167"/>
                    </a:lnTo>
                    <a:lnTo>
                      <a:pt x="39" y="174"/>
                    </a:lnTo>
                    <a:lnTo>
                      <a:pt x="37" y="181"/>
                    </a:lnTo>
                    <a:lnTo>
                      <a:pt x="35" y="187"/>
                    </a:lnTo>
                    <a:lnTo>
                      <a:pt x="33" y="193"/>
                    </a:lnTo>
                    <a:lnTo>
                      <a:pt x="31" y="199"/>
                    </a:lnTo>
                    <a:lnTo>
                      <a:pt x="29" y="205"/>
                    </a:lnTo>
                    <a:lnTo>
                      <a:pt x="28" y="211"/>
                    </a:lnTo>
                    <a:lnTo>
                      <a:pt x="27" y="216"/>
                    </a:lnTo>
                    <a:lnTo>
                      <a:pt x="25" y="221"/>
                    </a:lnTo>
                    <a:lnTo>
                      <a:pt x="23" y="230"/>
                    </a:lnTo>
                    <a:lnTo>
                      <a:pt x="21" y="235"/>
                    </a:lnTo>
                    <a:lnTo>
                      <a:pt x="20" y="240"/>
                    </a:lnTo>
                    <a:lnTo>
                      <a:pt x="19" y="245"/>
                    </a:lnTo>
                    <a:lnTo>
                      <a:pt x="17" y="251"/>
                    </a:lnTo>
                    <a:lnTo>
                      <a:pt x="16" y="256"/>
                    </a:lnTo>
                    <a:lnTo>
                      <a:pt x="15" y="262"/>
                    </a:lnTo>
                    <a:lnTo>
                      <a:pt x="13" y="267"/>
                    </a:lnTo>
                    <a:lnTo>
                      <a:pt x="12" y="273"/>
                    </a:lnTo>
                    <a:lnTo>
                      <a:pt x="10" y="279"/>
                    </a:lnTo>
                    <a:lnTo>
                      <a:pt x="9" y="285"/>
                    </a:lnTo>
                    <a:lnTo>
                      <a:pt x="8" y="291"/>
                    </a:lnTo>
                    <a:lnTo>
                      <a:pt x="7" y="297"/>
                    </a:lnTo>
                    <a:lnTo>
                      <a:pt x="5" y="303"/>
                    </a:lnTo>
                    <a:lnTo>
                      <a:pt x="4" y="309"/>
                    </a:lnTo>
                    <a:lnTo>
                      <a:pt x="3" y="314"/>
                    </a:lnTo>
                    <a:lnTo>
                      <a:pt x="3" y="320"/>
                    </a:lnTo>
                    <a:lnTo>
                      <a:pt x="2" y="326"/>
                    </a:lnTo>
                    <a:lnTo>
                      <a:pt x="1" y="332"/>
                    </a:lnTo>
                    <a:lnTo>
                      <a:pt x="1" y="338"/>
                    </a:lnTo>
                    <a:lnTo>
                      <a:pt x="0" y="344"/>
                    </a:lnTo>
                    <a:lnTo>
                      <a:pt x="0" y="350"/>
                    </a:lnTo>
                    <a:lnTo>
                      <a:pt x="0" y="355"/>
                    </a:lnTo>
                    <a:lnTo>
                      <a:pt x="0" y="361"/>
                    </a:lnTo>
                    <a:lnTo>
                      <a:pt x="0" y="366"/>
                    </a:lnTo>
                    <a:lnTo>
                      <a:pt x="1" y="372"/>
                    </a:lnTo>
                    <a:lnTo>
                      <a:pt x="1" y="377"/>
                    </a:lnTo>
                    <a:lnTo>
                      <a:pt x="2" y="382"/>
                    </a:lnTo>
                    <a:lnTo>
                      <a:pt x="3" y="387"/>
                    </a:lnTo>
                    <a:lnTo>
                      <a:pt x="5" y="391"/>
                    </a:lnTo>
                    <a:lnTo>
                      <a:pt x="6" y="396"/>
                    </a:lnTo>
                    <a:lnTo>
                      <a:pt x="11" y="409"/>
                    </a:lnTo>
                    <a:lnTo>
                      <a:pt x="14" y="416"/>
                    </a:lnTo>
                    <a:lnTo>
                      <a:pt x="17" y="423"/>
                    </a:lnTo>
                    <a:lnTo>
                      <a:pt x="19" y="429"/>
                    </a:lnTo>
                    <a:lnTo>
                      <a:pt x="22" y="435"/>
                    </a:lnTo>
                    <a:lnTo>
                      <a:pt x="25" y="442"/>
                    </a:lnTo>
                    <a:lnTo>
                      <a:pt x="29" y="448"/>
                    </a:lnTo>
                    <a:lnTo>
                      <a:pt x="32" y="454"/>
                    </a:lnTo>
                    <a:lnTo>
                      <a:pt x="35" y="460"/>
                    </a:lnTo>
                    <a:lnTo>
                      <a:pt x="39" y="466"/>
                    </a:lnTo>
                    <a:lnTo>
                      <a:pt x="42" y="472"/>
                    </a:lnTo>
                    <a:lnTo>
                      <a:pt x="46" y="478"/>
                    </a:lnTo>
                    <a:lnTo>
                      <a:pt x="50" y="483"/>
                    </a:lnTo>
                    <a:lnTo>
                      <a:pt x="54" y="489"/>
                    </a:lnTo>
                    <a:lnTo>
                      <a:pt x="58" y="494"/>
                    </a:lnTo>
                    <a:lnTo>
                      <a:pt x="62" y="499"/>
                    </a:lnTo>
                    <a:lnTo>
                      <a:pt x="67" y="505"/>
                    </a:lnTo>
                    <a:lnTo>
                      <a:pt x="71" y="509"/>
                    </a:lnTo>
                    <a:lnTo>
                      <a:pt x="76" y="514"/>
                    </a:lnTo>
                    <a:lnTo>
                      <a:pt x="81" y="519"/>
                    </a:lnTo>
                    <a:lnTo>
                      <a:pt x="86" y="523"/>
                    </a:lnTo>
                    <a:lnTo>
                      <a:pt x="91" y="528"/>
                    </a:lnTo>
                    <a:lnTo>
                      <a:pt x="97" y="532"/>
                    </a:lnTo>
                    <a:lnTo>
                      <a:pt x="102" y="536"/>
                    </a:lnTo>
                    <a:lnTo>
                      <a:pt x="108" y="540"/>
                    </a:lnTo>
                    <a:lnTo>
                      <a:pt x="114" y="543"/>
                    </a:lnTo>
                    <a:lnTo>
                      <a:pt x="121" y="547"/>
                    </a:lnTo>
                    <a:lnTo>
                      <a:pt x="127" y="550"/>
                    </a:lnTo>
                    <a:lnTo>
                      <a:pt x="134" y="553"/>
                    </a:lnTo>
                    <a:lnTo>
                      <a:pt x="141" y="556"/>
                    </a:lnTo>
                    <a:lnTo>
                      <a:pt x="148" y="559"/>
                    </a:lnTo>
                    <a:lnTo>
                      <a:pt x="173" y="567"/>
                    </a:lnTo>
                    <a:lnTo>
                      <a:pt x="185" y="571"/>
                    </a:lnTo>
                    <a:lnTo>
                      <a:pt x="197" y="575"/>
                    </a:lnTo>
                    <a:lnTo>
                      <a:pt x="209" y="579"/>
                    </a:lnTo>
                    <a:lnTo>
                      <a:pt x="222" y="583"/>
                    </a:lnTo>
                    <a:lnTo>
                      <a:pt x="234" y="586"/>
                    </a:lnTo>
                    <a:lnTo>
                      <a:pt x="247" y="590"/>
                    </a:lnTo>
                    <a:lnTo>
                      <a:pt x="259" y="593"/>
                    </a:lnTo>
                    <a:lnTo>
                      <a:pt x="271" y="597"/>
                    </a:lnTo>
                    <a:lnTo>
                      <a:pt x="284" y="599"/>
                    </a:lnTo>
                    <a:lnTo>
                      <a:pt x="297" y="603"/>
                    </a:lnTo>
                    <a:lnTo>
                      <a:pt x="309" y="605"/>
                    </a:lnTo>
                    <a:lnTo>
                      <a:pt x="321" y="607"/>
                    </a:lnTo>
                    <a:lnTo>
                      <a:pt x="334" y="610"/>
                    </a:lnTo>
                    <a:lnTo>
                      <a:pt x="347" y="612"/>
                    </a:lnTo>
                    <a:lnTo>
                      <a:pt x="359" y="613"/>
                    </a:lnTo>
                    <a:lnTo>
                      <a:pt x="372" y="615"/>
                    </a:lnTo>
                    <a:lnTo>
                      <a:pt x="385" y="616"/>
                    </a:lnTo>
                    <a:lnTo>
                      <a:pt x="397" y="617"/>
                    </a:lnTo>
                    <a:lnTo>
                      <a:pt x="410" y="618"/>
                    </a:lnTo>
                    <a:lnTo>
                      <a:pt x="423" y="618"/>
                    </a:lnTo>
                    <a:lnTo>
                      <a:pt x="435" y="618"/>
                    </a:lnTo>
                    <a:lnTo>
                      <a:pt x="448" y="618"/>
                    </a:lnTo>
                    <a:lnTo>
                      <a:pt x="461" y="617"/>
                    </a:lnTo>
                    <a:lnTo>
                      <a:pt x="474" y="617"/>
                    </a:lnTo>
                    <a:lnTo>
                      <a:pt x="487" y="615"/>
                    </a:lnTo>
                    <a:lnTo>
                      <a:pt x="500" y="613"/>
                    </a:lnTo>
                    <a:lnTo>
                      <a:pt x="513" y="611"/>
                    </a:lnTo>
                    <a:lnTo>
                      <a:pt x="525" y="609"/>
                    </a:lnTo>
                    <a:lnTo>
                      <a:pt x="539" y="606"/>
                    </a:lnTo>
                    <a:lnTo>
                      <a:pt x="552" y="603"/>
                    </a:lnTo>
                    <a:lnTo>
                      <a:pt x="573" y="595"/>
                    </a:lnTo>
                    <a:lnTo>
                      <a:pt x="582" y="591"/>
                    </a:lnTo>
                    <a:lnTo>
                      <a:pt x="591" y="586"/>
                    </a:lnTo>
                    <a:lnTo>
                      <a:pt x="600" y="581"/>
                    </a:lnTo>
                    <a:lnTo>
                      <a:pt x="608" y="575"/>
                    </a:lnTo>
                    <a:lnTo>
                      <a:pt x="615" y="569"/>
                    </a:lnTo>
                    <a:lnTo>
                      <a:pt x="622" y="562"/>
                    </a:lnTo>
                    <a:lnTo>
                      <a:pt x="628" y="555"/>
                    </a:lnTo>
                    <a:lnTo>
                      <a:pt x="634" y="547"/>
                    </a:lnTo>
                    <a:lnTo>
                      <a:pt x="639" y="540"/>
                    </a:lnTo>
                    <a:lnTo>
                      <a:pt x="645" y="532"/>
                    </a:lnTo>
                    <a:lnTo>
                      <a:pt x="649" y="523"/>
                    </a:lnTo>
                    <a:lnTo>
                      <a:pt x="653" y="515"/>
                    </a:lnTo>
                    <a:lnTo>
                      <a:pt x="656" y="506"/>
                    </a:lnTo>
                    <a:lnTo>
                      <a:pt x="659" y="497"/>
                    </a:lnTo>
                    <a:lnTo>
                      <a:pt x="661" y="488"/>
                    </a:lnTo>
                    <a:lnTo>
                      <a:pt x="663" y="479"/>
                    </a:lnTo>
                    <a:lnTo>
                      <a:pt x="665" y="469"/>
                    </a:lnTo>
                    <a:lnTo>
                      <a:pt x="667" y="460"/>
                    </a:lnTo>
                    <a:lnTo>
                      <a:pt x="667" y="450"/>
                    </a:lnTo>
                    <a:lnTo>
                      <a:pt x="668" y="441"/>
                    </a:lnTo>
                    <a:lnTo>
                      <a:pt x="668" y="431"/>
                    </a:lnTo>
                    <a:lnTo>
                      <a:pt x="667" y="421"/>
                    </a:lnTo>
                    <a:lnTo>
                      <a:pt x="667" y="411"/>
                    </a:lnTo>
                    <a:lnTo>
                      <a:pt x="665" y="402"/>
                    </a:lnTo>
                    <a:lnTo>
                      <a:pt x="664" y="392"/>
                    </a:lnTo>
                    <a:lnTo>
                      <a:pt x="662" y="383"/>
                    </a:lnTo>
                    <a:lnTo>
                      <a:pt x="660" y="373"/>
                    </a:lnTo>
                    <a:lnTo>
                      <a:pt x="657" y="364"/>
                    </a:lnTo>
                    <a:lnTo>
                      <a:pt x="655" y="355"/>
                    </a:lnTo>
                    <a:lnTo>
                      <a:pt x="652" y="346"/>
                    </a:lnTo>
                    <a:lnTo>
                      <a:pt x="647" y="335"/>
                    </a:lnTo>
                    <a:lnTo>
                      <a:pt x="645" y="329"/>
                    </a:lnTo>
                    <a:lnTo>
                      <a:pt x="643" y="323"/>
                    </a:lnTo>
                    <a:lnTo>
                      <a:pt x="640" y="316"/>
                    </a:lnTo>
                    <a:lnTo>
                      <a:pt x="637" y="310"/>
                    </a:lnTo>
                    <a:lnTo>
                      <a:pt x="635" y="304"/>
                    </a:lnTo>
                    <a:lnTo>
                      <a:pt x="632" y="297"/>
                    </a:lnTo>
                    <a:lnTo>
                      <a:pt x="629" y="291"/>
                    </a:lnTo>
                    <a:lnTo>
                      <a:pt x="626" y="285"/>
                    </a:lnTo>
                    <a:lnTo>
                      <a:pt x="623" y="278"/>
                    </a:lnTo>
                    <a:lnTo>
                      <a:pt x="620" y="272"/>
                    </a:lnTo>
                    <a:lnTo>
                      <a:pt x="617" y="265"/>
                    </a:lnTo>
                    <a:lnTo>
                      <a:pt x="614" y="259"/>
                    </a:lnTo>
                    <a:lnTo>
                      <a:pt x="611" y="252"/>
                    </a:lnTo>
                    <a:lnTo>
                      <a:pt x="607" y="246"/>
                    </a:lnTo>
                    <a:lnTo>
                      <a:pt x="604" y="239"/>
                    </a:lnTo>
                    <a:lnTo>
                      <a:pt x="600" y="233"/>
                    </a:lnTo>
                    <a:lnTo>
                      <a:pt x="597" y="227"/>
                    </a:lnTo>
                    <a:lnTo>
                      <a:pt x="593" y="221"/>
                    </a:lnTo>
                    <a:lnTo>
                      <a:pt x="589" y="215"/>
                    </a:lnTo>
                    <a:lnTo>
                      <a:pt x="585" y="209"/>
                    </a:lnTo>
                    <a:lnTo>
                      <a:pt x="582" y="203"/>
                    </a:lnTo>
                    <a:lnTo>
                      <a:pt x="578" y="197"/>
                    </a:lnTo>
                    <a:lnTo>
                      <a:pt x="574" y="191"/>
                    </a:lnTo>
                    <a:lnTo>
                      <a:pt x="570" y="185"/>
                    </a:lnTo>
                    <a:lnTo>
                      <a:pt x="566" y="180"/>
                    </a:lnTo>
                    <a:lnTo>
                      <a:pt x="562" y="175"/>
                    </a:lnTo>
                    <a:lnTo>
                      <a:pt x="558" y="169"/>
                    </a:lnTo>
                    <a:lnTo>
                      <a:pt x="554" y="165"/>
                    </a:lnTo>
                    <a:lnTo>
                      <a:pt x="549" y="160"/>
                    </a:lnTo>
                    <a:lnTo>
                      <a:pt x="545" y="155"/>
                    </a:lnTo>
                    <a:lnTo>
                      <a:pt x="538" y="147"/>
                    </a:lnTo>
                    <a:lnTo>
                      <a:pt x="534" y="143"/>
                    </a:lnTo>
                    <a:lnTo>
                      <a:pt x="531" y="139"/>
                    </a:lnTo>
                    <a:lnTo>
                      <a:pt x="527" y="134"/>
                    </a:lnTo>
                    <a:lnTo>
                      <a:pt x="524" y="129"/>
                    </a:lnTo>
                    <a:lnTo>
                      <a:pt x="521" y="125"/>
                    </a:lnTo>
                    <a:lnTo>
                      <a:pt x="518" y="120"/>
                    </a:lnTo>
                    <a:lnTo>
                      <a:pt x="515" y="115"/>
                    </a:lnTo>
                    <a:lnTo>
                      <a:pt x="511" y="110"/>
                    </a:lnTo>
                    <a:lnTo>
                      <a:pt x="508" y="105"/>
                    </a:lnTo>
                    <a:lnTo>
                      <a:pt x="505" y="101"/>
                    </a:lnTo>
                    <a:lnTo>
                      <a:pt x="502" y="95"/>
                    </a:lnTo>
                    <a:lnTo>
                      <a:pt x="499" y="91"/>
                    </a:lnTo>
                    <a:lnTo>
                      <a:pt x="496" y="86"/>
                    </a:lnTo>
                    <a:lnTo>
                      <a:pt x="493" y="81"/>
                    </a:lnTo>
                    <a:lnTo>
                      <a:pt x="490" y="76"/>
                    </a:lnTo>
                    <a:lnTo>
                      <a:pt x="487" y="71"/>
                    </a:lnTo>
                    <a:lnTo>
                      <a:pt x="483" y="66"/>
                    </a:lnTo>
                    <a:lnTo>
                      <a:pt x="480" y="61"/>
                    </a:lnTo>
                    <a:lnTo>
                      <a:pt x="477" y="57"/>
                    </a:lnTo>
                    <a:lnTo>
                      <a:pt x="473" y="52"/>
                    </a:lnTo>
                    <a:lnTo>
                      <a:pt x="470" y="48"/>
                    </a:lnTo>
                    <a:lnTo>
                      <a:pt x="467" y="43"/>
                    </a:lnTo>
                    <a:lnTo>
                      <a:pt x="463" y="39"/>
                    </a:lnTo>
                    <a:lnTo>
                      <a:pt x="459" y="35"/>
                    </a:lnTo>
                    <a:lnTo>
                      <a:pt x="456" y="31"/>
                    </a:lnTo>
                    <a:lnTo>
                      <a:pt x="452" y="27"/>
                    </a:lnTo>
                    <a:lnTo>
                      <a:pt x="448" y="24"/>
                    </a:lnTo>
                    <a:lnTo>
                      <a:pt x="444" y="21"/>
                    </a:lnTo>
                    <a:lnTo>
                      <a:pt x="439" y="17"/>
                    </a:lnTo>
                    <a:lnTo>
                      <a:pt x="435" y="15"/>
                    </a:lnTo>
                    <a:lnTo>
                      <a:pt x="436" y="15"/>
                    </a:lnTo>
                    <a:lnTo>
                      <a:pt x="437" y="16"/>
                    </a:lnTo>
                    <a:lnTo>
                      <a:pt x="437" y="17"/>
                    </a:lnTo>
                    <a:lnTo>
                      <a:pt x="438" y="17"/>
                    </a:lnTo>
                    <a:lnTo>
                      <a:pt x="439" y="18"/>
                    </a:lnTo>
                    <a:lnTo>
                      <a:pt x="439" y="19"/>
                    </a:lnTo>
                    <a:lnTo>
                      <a:pt x="440" y="19"/>
                    </a:lnTo>
                    <a:lnTo>
                      <a:pt x="441" y="19"/>
                    </a:lnTo>
                    <a:lnTo>
                      <a:pt x="441" y="20"/>
                    </a:lnTo>
                    <a:lnTo>
                      <a:pt x="441" y="21"/>
                    </a:lnTo>
                    <a:lnTo>
                      <a:pt x="442" y="21"/>
                    </a:lnTo>
                  </a:path>
                </a:pathLst>
              </a:custGeom>
              <a:solidFill>
                <a:srgbClr val="002000"/>
              </a:solidFill>
              <a:ln w="2857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6" name="Freeform 14"/>
              <p:cNvSpPr>
                <a:spLocks/>
              </p:cNvSpPr>
              <p:nvPr/>
            </p:nvSpPr>
            <p:spPr bwMode="auto">
              <a:xfrm>
                <a:off x="772" y="790"/>
                <a:ext cx="353" cy="489"/>
              </a:xfrm>
              <a:custGeom>
                <a:avLst/>
                <a:gdLst>
                  <a:gd name="T0" fmla="*/ 142 w 353"/>
                  <a:gd name="T1" fmla="*/ 3 h 489"/>
                  <a:gd name="T2" fmla="*/ 121 w 353"/>
                  <a:gd name="T3" fmla="*/ 12 h 489"/>
                  <a:gd name="T4" fmla="*/ 99 w 353"/>
                  <a:gd name="T5" fmla="*/ 24 h 489"/>
                  <a:gd name="T6" fmla="*/ 79 w 353"/>
                  <a:gd name="T7" fmla="*/ 38 h 489"/>
                  <a:gd name="T8" fmla="*/ 63 w 353"/>
                  <a:gd name="T9" fmla="*/ 52 h 489"/>
                  <a:gd name="T10" fmla="*/ 46 w 353"/>
                  <a:gd name="T11" fmla="*/ 70 h 489"/>
                  <a:gd name="T12" fmla="*/ 31 w 353"/>
                  <a:gd name="T13" fmla="*/ 90 h 489"/>
                  <a:gd name="T14" fmla="*/ 17 w 353"/>
                  <a:gd name="T15" fmla="*/ 113 h 489"/>
                  <a:gd name="T16" fmla="*/ 6 w 353"/>
                  <a:gd name="T17" fmla="*/ 137 h 489"/>
                  <a:gd name="T18" fmla="*/ 1 w 353"/>
                  <a:gd name="T19" fmla="*/ 160 h 489"/>
                  <a:gd name="T20" fmla="*/ 3 w 353"/>
                  <a:gd name="T21" fmla="*/ 192 h 489"/>
                  <a:gd name="T22" fmla="*/ 14 w 353"/>
                  <a:gd name="T23" fmla="*/ 232 h 489"/>
                  <a:gd name="T24" fmla="*/ 31 w 353"/>
                  <a:gd name="T25" fmla="*/ 275 h 489"/>
                  <a:gd name="T26" fmla="*/ 50 w 353"/>
                  <a:gd name="T27" fmla="*/ 318 h 489"/>
                  <a:gd name="T28" fmla="*/ 69 w 353"/>
                  <a:gd name="T29" fmla="*/ 355 h 489"/>
                  <a:gd name="T30" fmla="*/ 91 w 353"/>
                  <a:gd name="T31" fmla="*/ 387 h 489"/>
                  <a:gd name="T32" fmla="*/ 122 w 353"/>
                  <a:gd name="T33" fmla="*/ 413 h 489"/>
                  <a:gd name="T34" fmla="*/ 161 w 353"/>
                  <a:gd name="T35" fmla="*/ 439 h 489"/>
                  <a:gd name="T36" fmla="*/ 203 w 353"/>
                  <a:gd name="T37" fmla="*/ 462 h 489"/>
                  <a:gd name="T38" fmla="*/ 244 w 353"/>
                  <a:gd name="T39" fmla="*/ 479 h 489"/>
                  <a:gd name="T40" fmla="*/ 276 w 353"/>
                  <a:gd name="T41" fmla="*/ 488 h 489"/>
                  <a:gd name="T42" fmla="*/ 291 w 353"/>
                  <a:gd name="T43" fmla="*/ 488 h 489"/>
                  <a:gd name="T44" fmla="*/ 306 w 353"/>
                  <a:gd name="T45" fmla="*/ 486 h 489"/>
                  <a:gd name="T46" fmla="*/ 322 w 353"/>
                  <a:gd name="T47" fmla="*/ 481 h 489"/>
                  <a:gd name="T48" fmla="*/ 336 w 353"/>
                  <a:gd name="T49" fmla="*/ 475 h 489"/>
                  <a:gd name="T50" fmla="*/ 349 w 353"/>
                  <a:gd name="T51" fmla="*/ 468 h 489"/>
                  <a:gd name="T52" fmla="*/ 351 w 353"/>
                  <a:gd name="T53" fmla="*/ 460 h 489"/>
                  <a:gd name="T54" fmla="*/ 352 w 353"/>
                  <a:gd name="T55" fmla="*/ 456 h 489"/>
                  <a:gd name="T56" fmla="*/ 352 w 353"/>
                  <a:gd name="T57" fmla="*/ 454 h 489"/>
                  <a:gd name="T58" fmla="*/ 349 w 353"/>
                  <a:gd name="T59" fmla="*/ 451 h 489"/>
                  <a:gd name="T60" fmla="*/ 344 w 353"/>
                  <a:gd name="T61" fmla="*/ 445 h 489"/>
                  <a:gd name="T62" fmla="*/ 314 w 353"/>
                  <a:gd name="T63" fmla="*/ 417 h 489"/>
                  <a:gd name="T64" fmla="*/ 280 w 353"/>
                  <a:gd name="T65" fmla="*/ 396 h 489"/>
                  <a:gd name="T66" fmla="*/ 242 w 353"/>
                  <a:gd name="T67" fmla="*/ 377 h 489"/>
                  <a:gd name="T68" fmla="*/ 203 w 353"/>
                  <a:gd name="T69" fmla="*/ 358 h 489"/>
                  <a:gd name="T70" fmla="*/ 169 w 353"/>
                  <a:gd name="T71" fmla="*/ 336 h 489"/>
                  <a:gd name="T72" fmla="*/ 143 w 353"/>
                  <a:gd name="T73" fmla="*/ 304 h 489"/>
                  <a:gd name="T74" fmla="*/ 147 w 353"/>
                  <a:gd name="T75" fmla="*/ 276 h 489"/>
                  <a:gd name="T76" fmla="*/ 166 w 353"/>
                  <a:gd name="T77" fmla="*/ 246 h 489"/>
                  <a:gd name="T78" fmla="*/ 190 w 353"/>
                  <a:gd name="T79" fmla="*/ 216 h 489"/>
                  <a:gd name="T80" fmla="*/ 209 w 353"/>
                  <a:gd name="T81" fmla="*/ 186 h 489"/>
                  <a:gd name="T82" fmla="*/ 216 w 353"/>
                  <a:gd name="T83" fmla="*/ 161 h 489"/>
                  <a:gd name="T84" fmla="*/ 221 w 353"/>
                  <a:gd name="T85" fmla="*/ 143 h 489"/>
                  <a:gd name="T86" fmla="*/ 226 w 353"/>
                  <a:gd name="T87" fmla="*/ 124 h 489"/>
                  <a:gd name="T88" fmla="*/ 228 w 353"/>
                  <a:gd name="T89" fmla="*/ 104 h 489"/>
                  <a:gd name="T90" fmla="*/ 227 w 353"/>
                  <a:gd name="T91" fmla="*/ 87 h 489"/>
                  <a:gd name="T92" fmla="*/ 219 w 353"/>
                  <a:gd name="T93" fmla="*/ 71 h 489"/>
                  <a:gd name="T94" fmla="*/ 208 w 353"/>
                  <a:gd name="T95" fmla="*/ 55 h 489"/>
                  <a:gd name="T96" fmla="*/ 196 w 353"/>
                  <a:gd name="T97" fmla="*/ 37 h 489"/>
                  <a:gd name="T98" fmla="*/ 182 w 353"/>
                  <a:gd name="T99" fmla="*/ 20 h 489"/>
                  <a:gd name="T100" fmla="*/ 169 w 353"/>
                  <a:gd name="T101" fmla="*/ 7 h 489"/>
                  <a:gd name="T102" fmla="*/ 159 w 353"/>
                  <a:gd name="T103" fmla="*/ 0 h 489"/>
                  <a:gd name="T104" fmla="*/ 160 w 353"/>
                  <a:gd name="T105" fmla="*/ 0 h 489"/>
                  <a:gd name="T106" fmla="*/ 160 w 353"/>
                  <a:gd name="T107" fmla="*/ 0 h 489"/>
                  <a:gd name="T108" fmla="*/ 160 w 353"/>
                  <a:gd name="T109" fmla="*/ 0 h 489"/>
                  <a:gd name="T110" fmla="*/ 161 w 353"/>
                  <a:gd name="T111" fmla="*/ 0 h 489"/>
                  <a:gd name="T112" fmla="*/ 162 w 353"/>
                  <a:gd name="T113" fmla="*/ 0 h 4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3" h="489">
                    <a:moveTo>
                      <a:pt x="162" y="0"/>
                    </a:moveTo>
                    <a:lnTo>
                      <a:pt x="156" y="0"/>
                    </a:lnTo>
                    <a:lnTo>
                      <a:pt x="152" y="0"/>
                    </a:lnTo>
                    <a:lnTo>
                      <a:pt x="149" y="1"/>
                    </a:lnTo>
                    <a:lnTo>
                      <a:pt x="146" y="2"/>
                    </a:lnTo>
                    <a:lnTo>
                      <a:pt x="142" y="3"/>
                    </a:lnTo>
                    <a:lnTo>
                      <a:pt x="139" y="4"/>
                    </a:lnTo>
                    <a:lnTo>
                      <a:pt x="135" y="5"/>
                    </a:lnTo>
                    <a:lnTo>
                      <a:pt x="132" y="6"/>
                    </a:lnTo>
                    <a:lnTo>
                      <a:pt x="128" y="8"/>
                    </a:lnTo>
                    <a:lnTo>
                      <a:pt x="124" y="10"/>
                    </a:lnTo>
                    <a:lnTo>
                      <a:pt x="121" y="12"/>
                    </a:lnTo>
                    <a:lnTo>
                      <a:pt x="117" y="13"/>
                    </a:lnTo>
                    <a:lnTo>
                      <a:pt x="114" y="15"/>
                    </a:lnTo>
                    <a:lnTo>
                      <a:pt x="110" y="17"/>
                    </a:lnTo>
                    <a:lnTo>
                      <a:pt x="106" y="19"/>
                    </a:lnTo>
                    <a:lnTo>
                      <a:pt x="103" y="22"/>
                    </a:lnTo>
                    <a:lnTo>
                      <a:pt x="99" y="24"/>
                    </a:lnTo>
                    <a:lnTo>
                      <a:pt x="96" y="26"/>
                    </a:lnTo>
                    <a:lnTo>
                      <a:pt x="92" y="28"/>
                    </a:lnTo>
                    <a:lnTo>
                      <a:pt x="89" y="30"/>
                    </a:lnTo>
                    <a:lnTo>
                      <a:pt x="86" y="33"/>
                    </a:lnTo>
                    <a:lnTo>
                      <a:pt x="82" y="35"/>
                    </a:lnTo>
                    <a:lnTo>
                      <a:pt x="79" y="38"/>
                    </a:lnTo>
                    <a:lnTo>
                      <a:pt x="76" y="40"/>
                    </a:lnTo>
                    <a:lnTo>
                      <a:pt x="73" y="42"/>
                    </a:lnTo>
                    <a:lnTo>
                      <a:pt x="70" y="45"/>
                    </a:lnTo>
                    <a:lnTo>
                      <a:pt x="68" y="47"/>
                    </a:lnTo>
                    <a:lnTo>
                      <a:pt x="65" y="49"/>
                    </a:lnTo>
                    <a:lnTo>
                      <a:pt x="63" y="52"/>
                    </a:lnTo>
                    <a:lnTo>
                      <a:pt x="61" y="54"/>
                    </a:lnTo>
                    <a:lnTo>
                      <a:pt x="59" y="56"/>
                    </a:lnTo>
                    <a:lnTo>
                      <a:pt x="54" y="61"/>
                    </a:lnTo>
                    <a:lnTo>
                      <a:pt x="51" y="64"/>
                    </a:lnTo>
                    <a:lnTo>
                      <a:pt x="49" y="66"/>
                    </a:lnTo>
                    <a:lnTo>
                      <a:pt x="46" y="70"/>
                    </a:lnTo>
                    <a:lnTo>
                      <a:pt x="44" y="72"/>
                    </a:lnTo>
                    <a:lnTo>
                      <a:pt x="41" y="76"/>
                    </a:lnTo>
                    <a:lnTo>
                      <a:pt x="38" y="79"/>
                    </a:lnTo>
                    <a:lnTo>
                      <a:pt x="36" y="83"/>
                    </a:lnTo>
                    <a:lnTo>
                      <a:pt x="33" y="86"/>
                    </a:lnTo>
                    <a:lnTo>
                      <a:pt x="31" y="90"/>
                    </a:lnTo>
                    <a:lnTo>
                      <a:pt x="28" y="94"/>
                    </a:lnTo>
                    <a:lnTo>
                      <a:pt x="26" y="97"/>
                    </a:lnTo>
                    <a:lnTo>
                      <a:pt x="24" y="101"/>
                    </a:lnTo>
                    <a:lnTo>
                      <a:pt x="22" y="105"/>
                    </a:lnTo>
                    <a:lnTo>
                      <a:pt x="19" y="109"/>
                    </a:lnTo>
                    <a:lnTo>
                      <a:pt x="17" y="113"/>
                    </a:lnTo>
                    <a:lnTo>
                      <a:pt x="15" y="117"/>
                    </a:lnTo>
                    <a:lnTo>
                      <a:pt x="13" y="121"/>
                    </a:lnTo>
                    <a:lnTo>
                      <a:pt x="11" y="125"/>
                    </a:lnTo>
                    <a:lnTo>
                      <a:pt x="10" y="129"/>
                    </a:lnTo>
                    <a:lnTo>
                      <a:pt x="8" y="133"/>
                    </a:lnTo>
                    <a:lnTo>
                      <a:pt x="6" y="137"/>
                    </a:lnTo>
                    <a:lnTo>
                      <a:pt x="5" y="141"/>
                    </a:lnTo>
                    <a:lnTo>
                      <a:pt x="4" y="145"/>
                    </a:lnTo>
                    <a:lnTo>
                      <a:pt x="3" y="149"/>
                    </a:lnTo>
                    <a:lnTo>
                      <a:pt x="2" y="153"/>
                    </a:lnTo>
                    <a:lnTo>
                      <a:pt x="1" y="157"/>
                    </a:lnTo>
                    <a:lnTo>
                      <a:pt x="1" y="160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2" y="187"/>
                    </a:lnTo>
                    <a:lnTo>
                      <a:pt x="3" y="192"/>
                    </a:lnTo>
                    <a:lnTo>
                      <a:pt x="4" y="198"/>
                    </a:lnTo>
                    <a:lnTo>
                      <a:pt x="6" y="205"/>
                    </a:lnTo>
                    <a:lnTo>
                      <a:pt x="8" y="211"/>
                    </a:lnTo>
                    <a:lnTo>
                      <a:pt x="10" y="218"/>
                    </a:lnTo>
                    <a:lnTo>
                      <a:pt x="12" y="225"/>
                    </a:lnTo>
                    <a:lnTo>
                      <a:pt x="14" y="232"/>
                    </a:lnTo>
                    <a:lnTo>
                      <a:pt x="16" y="239"/>
                    </a:lnTo>
                    <a:lnTo>
                      <a:pt x="19" y="246"/>
                    </a:lnTo>
                    <a:lnTo>
                      <a:pt x="22" y="253"/>
                    </a:lnTo>
                    <a:lnTo>
                      <a:pt x="25" y="260"/>
                    </a:lnTo>
                    <a:lnTo>
                      <a:pt x="28" y="268"/>
                    </a:lnTo>
                    <a:lnTo>
                      <a:pt x="31" y="275"/>
                    </a:lnTo>
                    <a:lnTo>
                      <a:pt x="34" y="282"/>
                    </a:lnTo>
                    <a:lnTo>
                      <a:pt x="37" y="290"/>
                    </a:lnTo>
                    <a:lnTo>
                      <a:pt x="40" y="297"/>
                    </a:lnTo>
                    <a:lnTo>
                      <a:pt x="44" y="304"/>
                    </a:lnTo>
                    <a:lnTo>
                      <a:pt x="47" y="311"/>
                    </a:lnTo>
                    <a:lnTo>
                      <a:pt x="50" y="318"/>
                    </a:lnTo>
                    <a:lnTo>
                      <a:pt x="53" y="325"/>
                    </a:lnTo>
                    <a:lnTo>
                      <a:pt x="56" y="332"/>
                    </a:lnTo>
                    <a:lnTo>
                      <a:pt x="60" y="338"/>
                    </a:lnTo>
                    <a:lnTo>
                      <a:pt x="63" y="344"/>
                    </a:lnTo>
                    <a:lnTo>
                      <a:pt x="66" y="350"/>
                    </a:lnTo>
                    <a:lnTo>
                      <a:pt x="69" y="355"/>
                    </a:lnTo>
                    <a:lnTo>
                      <a:pt x="72" y="361"/>
                    </a:lnTo>
                    <a:lnTo>
                      <a:pt x="75" y="366"/>
                    </a:lnTo>
                    <a:lnTo>
                      <a:pt x="78" y="370"/>
                    </a:lnTo>
                    <a:lnTo>
                      <a:pt x="81" y="375"/>
                    </a:lnTo>
                    <a:lnTo>
                      <a:pt x="87" y="383"/>
                    </a:lnTo>
                    <a:lnTo>
                      <a:pt x="91" y="387"/>
                    </a:lnTo>
                    <a:lnTo>
                      <a:pt x="95" y="391"/>
                    </a:lnTo>
                    <a:lnTo>
                      <a:pt x="100" y="396"/>
                    </a:lnTo>
                    <a:lnTo>
                      <a:pt x="105" y="400"/>
                    </a:lnTo>
                    <a:lnTo>
                      <a:pt x="110" y="404"/>
                    </a:lnTo>
                    <a:lnTo>
                      <a:pt x="116" y="409"/>
                    </a:lnTo>
                    <a:lnTo>
                      <a:pt x="122" y="413"/>
                    </a:lnTo>
                    <a:lnTo>
                      <a:pt x="128" y="418"/>
                    </a:lnTo>
                    <a:lnTo>
                      <a:pt x="134" y="422"/>
                    </a:lnTo>
                    <a:lnTo>
                      <a:pt x="140" y="426"/>
                    </a:lnTo>
                    <a:lnTo>
                      <a:pt x="147" y="430"/>
                    </a:lnTo>
                    <a:lnTo>
                      <a:pt x="154" y="435"/>
                    </a:lnTo>
                    <a:lnTo>
                      <a:pt x="161" y="439"/>
                    </a:lnTo>
                    <a:lnTo>
                      <a:pt x="168" y="443"/>
                    </a:lnTo>
                    <a:lnTo>
                      <a:pt x="175" y="447"/>
                    </a:lnTo>
                    <a:lnTo>
                      <a:pt x="182" y="451"/>
                    </a:lnTo>
                    <a:lnTo>
                      <a:pt x="189" y="454"/>
                    </a:lnTo>
                    <a:lnTo>
                      <a:pt x="196" y="458"/>
                    </a:lnTo>
                    <a:lnTo>
                      <a:pt x="203" y="462"/>
                    </a:lnTo>
                    <a:lnTo>
                      <a:pt x="210" y="465"/>
                    </a:lnTo>
                    <a:lnTo>
                      <a:pt x="217" y="468"/>
                    </a:lnTo>
                    <a:lnTo>
                      <a:pt x="224" y="471"/>
                    </a:lnTo>
                    <a:lnTo>
                      <a:pt x="230" y="474"/>
                    </a:lnTo>
                    <a:lnTo>
                      <a:pt x="237" y="476"/>
                    </a:lnTo>
                    <a:lnTo>
                      <a:pt x="244" y="479"/>
                    </a:lnTo>
                    <a:lnTo>
                      <a:pt x="250" y="481"/>
                    </a:lnTo>
                    <a:lnTo>
                      <a:pt x="256" y="483"/>
                    </a:lnTo>
                    <a:lnTo>
                      <a:pt x="261" y="484"/>
                    </a:lnTo>
                    <a:lnTo>
                      <a:pt x="266" y="486"/>
                    </a:lnTo>
                    <a:lnTo>
                      <a:pt x="272" y="487"/>
                    </a:lnTo>
                    <a:lnTo>
                      <a:pt x="276" y="488"/>
                    </a:lnTo>
                    <a:lnTo>
                      <a:pt x="279" y="488"/>
                    </a:lnTo>
                    <a:lnTo>
                      <a:pt x="281" y="488"/>
                    </a:lnTo>
                    <a:lnTo>
                      <a:pt x="284" y="488"/>
                    </a:lnTo>
                    <a:lnTo>
                      <a:pt x="286" y="488"/>
                    </a:lnTo>
                    <a:lnTo>
                      <a:pt x="289" y="488"/>
                    </a:lnTo>
                    <a:lnTo>
                      <a:pt x="291" y="488"/>
                    </a:lnTo>
                    <a:lnTo>
                      <a:pt x="294" y="488"/>
                    </a:lnTo>
                    <a:lnTo>
                      <a:pt x="296" y="488"/>
                    </a:lnTo>
                    <a:lnTo>
                      <a:pt x="299" y="487"/>
                    </a:lnTo>
                    <a:lnTo>
                      <a:pt x="302" y="487"/>
                    </a:lnTo>
                    <a:lnTo>
                      <a:pt x="304" y="486"/>
                    </a:lnTo>
                    <a:lnTo>
                      <a:pt x="306" y="486"/>
                    </a:lnTo>
                    <a:lnTo>
                      <a:pt x="309" y="485"/>
                    </a:lnTo>
                    <a:lnTo>
                      <a:pt x="312" y="484"/>
                    </a:lnTo>
                    <a:lnTo>
                      <a:pt x="314" y="484"/>
                    </a:lnTo>
                    <a:lnTo>
                      <a:pt x="317" y="483"/>
                    </a:lnTo>
                    <a:lnTo>
                      <a:pt x="319" y="482"/>
                    </a:lnTo>
                    <a:lnTo>
                      <a:pt x="322" y="481"/>
                    </a:lnTo>
                    <a:lnTo>
                      <a:pt x="324" y="480"/>
                    </a:lnTo>
                    <a:lnTo>
                      <a:pt x="327" y="479"/>
                    </a:lnTo>
                    <a:lnTo>
                      <a:pt x="329" y="478"/>
                    </a:lnTo>
                    <a:lnTo>
                      <a:pt x="332" y="477"/>
                    </a:lnTo>
                    <a:lnTo>
                      <a:pt x="334" y="476"/>
                    </a:lnTo>
                    <a:lnTo>
                      <a:pt x="336" y="475"/>
                    </a:lnTo>
                    <a:lnTo>
                      <a:pt x="338" y="474"/>
                    </a:lnTo>
                    <a:lnTo>
                      <a:pt x="341" y="473"/>
                    </a:lnTo>
                    <a:lnTo>
                      <a:pt x="343" y="472"/>
                    </a:lnTo>
                    <a:lnTo>
                      <a:pt x="345" y="470"/>
                    </a:lnTo>
                    <a:lnTo>
                      <a:pt x="347" y="469"/>
                    </a:lnTo>
                    <a:lnTo>
                      <a:pt x="349" y="468"/>
                    </a:lnTo>
                    <a:lnTo>
                      <a:pt x="350" y="465"/>
                    </a:lnTo>
                    <a:lnTo>
                      <a:pt x="350" y="464"/>
                    </a:lnTo>
                    <a:lnTo>
                      <a:pt x="350" y="463"/>
                    </a:lnTo>
                    <a:lnTo>
                      <a:pt x="351" y="462"/>
                    </a:lnTo>
                    <a:lnTo>
                      <a:pt x="351" y="461"/>
                    </a:lnTo>
                    <a:lnTo>
                      <a:pt x="351" y="460"/>
                    </a:lnTo>
                    <a:lnTo>
                      <a:pt x="352" y="459"/>
                    </a:lnTo>
                    <a:lnTo>
                      <a:pt x="352" y="458"/>
                    </a:lnTo>
                    <a:lnTo>
                      <a:pt x="352" y="457"/>
                    </a:lnTo>
                    <a:lnTo>
                      <a:pt x="352" y="456"/>
                    </a:lnTo>
                    <a:lnTo>
                      <a:pt x="352" y="455"/>
                    </a:lnTo>
                    <a:lnTo>
                      <a:pt x="352" y="454"/>
                    </a:lnTo>
                    <a:lnTo>
                      <a:pt x="351" y="454"/>
                    </a:lnTo>
                    <a:lnTo>
                      <a:pt x="351" y="453"/>
                    </a:lnTo>
                    <a:lnTo>
                      <a:pt x="350" y="453"/>
                    </a:lnTo>
                    <a:lnTo>
                      <a:pt x="350" y="452"/>
                    </a:lnTo>
                    <a:lnTo>
                      <a:pt x="349" y="451"/>
                    </a:lnTo>
                    <a:lnTo>
                      <a:pt x="348" y="450"/>
                    </a:lnTo>
                    <a:lnTo>
                      <a:pt x="348" y="449"/>
                    </a:lnTo>
                    <a:lnTo>
                      <a:pt x="347" y="448"/>
                    </a:lnTo>
                    <a:lnTo>
                      <a:pt x="346" y="447"/>
                    </a:lnTo>
                    <a:lnTo>
                      <a:pt x="345" y="446"/>
                    </a:lnTo>
                    <a:lnTo>
                      <a:pt x="344" y="445"/>
                    </a:lnTo>
                    <a:lnTo>
                      <a:pt x="343" y="444"/>
                    </a:lnTo>
                    <a:lnTo>
                      <a:pt x="334" y="434"/>
                    </a:lnTo>
                    <a:lnTo>
                      <a:pt x="330" y="430"/>
                    </a:lnTo>
                    <a:lnTo>
                      <a:pt x="325" y="425"/>
                    </a:lnTo>
                    <a:lnTo>
                      <a:pt x="320" y="421"/>
                    </a:lnTo>
                    <a:lnTo>
                      <a:pt x="314" y="417"/>
                    </a:lnTo>
                    <a:lnTo>
                      <a:pt x="309" y="413"/>
                    </a:lnTo>
                    <a:lnTo>
                      <a:pt x="304" y="410"/>
                    </a:lnTo>
                    <a:lnTo>
                      <a:pt x="298" y="406"/>
                    </a:lnTo>
                    <a:lnTo>
                      <a:pt x="292" y="403"/>
                    </a:lnTo>
                    <a:lnTo>
                      <a:pt x="286" y="399"/>
                    </a:lnTo>
                    <a:lnTo>
                      <a:pt x="280" y="396"/>
                    </a:lnTo>
                    <a:lnTo>
                      <a:pt x="274" y="393"/>
                    </a:lnTo>
                    <a:lnTo>
                      <a:pt x="267" y="390"/>
                    </a:lnTo>
                    <a:lnTo>
                      <a:pt x="261" y="386"/>
                    </a:lnTo>
                    <a:lnTo>
                      <a:pt x="254" y="383"/>
                    </a:lnTo>
                    <a:lnTo>
                      <a:pt x="248" y="380"/>
                    </a:lnTo>
                    <a:lnTo>
                      <a:pt x="242" y="377"/>
                    </a:lnTo>
                    <a:lnTo>
                      <a:pt x="235" y="374"/>
                    </a:lnTo>
                    <a:lnTo>
                      <a:pt x="228" y="371"/>
                    </a:lnTo>
                    <a:lnTo>
                      <a:pt x="222" y="368"/>
                    </a:lnTo>
                    <a:lnTo>
                      <a:pt x="216" y="364"/>
                    </a:lnTo>
                    <a:lnTo>
                      <a:pt x="210" y="361"/>
                    </a:lnTo>
                    <a:lnTo>
                      <a:pt x="203" y="358"/>
                    </a:lnTo>
                    <a:lnTo>
                      <a:pt x="197" y="355"/>
                    </a:lnTo>
                    <a:lnTo>
                      <a:pt x="191" y="351"/>
                    </a:lnTo>
                    <a:lnTo>
                      <a:pt x="185" y="348"/>
                    </a:lnTo>
                    <a:lnTo>
                      <a:pt x="180" y="344"/>
                    </a:lnTo>
                    <a:lnTo>
                      <a:pt x="174" y="340"/>
                    </a:lnTo>
                    <a:lnTo>
                      <a:pt x="169" y="336"/>
                    </a:lnTo>
                    <a:lnTo>
                      <a:pt x="164" y="332"/>
                    </a:lnTo>
                    <a:lnTo>
                      <a:pt x="159" y="328"/>
                    </a:lnTo>
                    <a:lnTo>
                      <a:pt x="150" y="318"/>
                    </a:lnTo>
                    <a:lnTo>
                      <a:pt x="147" y="314"/>
                    </a:lnTo>
                    <a:lnTo>
                      <a:pt x="145" y="309"/>
                    </a:lnTo>
                    <a:lnTo>
                      <a:pt x="143" y="304"/>
                    </a:lnTo>
                    <a:lnTo>
                      <a:pt x="142" y="300"/>
                    </a:lnTo>
                    <a:lnTo>
                      <a:pt x="142" y="295"/>
                    </a:lnTo>
                    <a:lnTo>
                      <a:pt x="143" y="290"/>
                    </a:lnTo>
                    <a:lnTo>
                      <a:pt x="144" y="285"/>
                    </a:lnTo>
                    <a:lnTo>
                      <a:pt x="145" y="280"/>
                    </a:lnTo>
                    <a:lnTo>
                      <a:pt x="147" y="276"/>
                    </a:lnTo>
                    <a:lnTo>
                      <a:pt x="150" y="271"/>
                    </a:lnTo>
                    <a:lnTo>
                      <a:pt x="152" y="266"/>
                    </a:lnTo>
                    <a:lnTo>
                      <a:pt x="155" y="261"/>
                    </a:lnTo>
                    <a:lnTo>
                      <a:pt x="158" y="256"/>
                    </a:lnTo>
                    <a:lnTo>
                      <a:pt x="162" y="251"/>
                    </a:lnTo>
                    <a:lnTo>
                      <a:pt x="166" y="246"/>
                    </a:lnTo>
                    <a:lnTo>
                      <a:pt x="170" y="241"/>
                    </a:lnTo>
                    <a:lnTo>
                      <a:pt x="174" y="236"/>
                    </a:lnTo>
                    <a:lnTo>
                      <a:pt x="178" y="232"/>
                    </a:lnTo>
                    <a:lnTo>
                      <a:pt x="182" y="226"/>
                    </a:lnTo>
                    <a:lnTo>
                      <a:pt x="186" y="222"/>
                    </a:lnTo>
                    <a:lnTo>
                      <a:pt x="190" y="216"/>
                    </a:lnTo>
                    <a:lnTo>
                      <a:pt x="194" y="212"/>
                    </a:lnTo>
                    <a:lnTo>
                      <a:pt x="197" y="206"/>
                    </a:lnTo>
                    <a:lnTo>
                      <a:pt x="200" y="202"/>
                    </a:lnTo>
                    <a:lnTo>
                      <a:pt x="204" y="196"/>
                    </a:lnTo>
                    <a:lnTo>
                      <a:pt x="206" y="192"/>
                    </a:lnTo>
                    <a:lnTo>
                      <a:pt x="209" y="186"/>
                    </a:lnTo>
                    <a:lnTo>
                      <a:pt x="211" y="182"/>
                    </a:lnTo>
                    <a:lnTo>
                      <a:pt x="212" y="176"/>
                    </a:lnTo>
                    <a:lnTo>
                      <a:pt x="214" y="172"/>
                    </a:lnTo>
                    <a:lnTo>
                      <a:pt x="214" y="166"/>
                    </a:lnTo>
                    <a:lnTo>
                      <a:pt x="215" y="164"/>
                    </a:lnTo>
                    <a:lnTo>
                      <a:pt x="216" y="161"/>
                    </a:lnTo>
                    <a:lnTo>
                      <a:pt x="216" y="158"/>
                    </a:lnTo>
                    <a:lnTo>
                      <a:pt x="217" y="155"/>
                    </a:lnTo>
                    <a:lnTo>
                      <a:pt x="218" y="152"/>
                    </a:lnTo>
                    <a:lnTo>
                      <a:pt x="219" y="149"/>
                    </a:lnTo>
                    <a:lnTo>
                      <a:pt x="220" y="146"/>
                    </a:lnTo>
                    <a:lnTo>
                      <a:pt x="221" y="143"/>
                    </a:lnTo>
                    <a:lnTo>
                      <a:pt x="222" y="140"/>
                    </a:lnTo>
                    <a:lnTo>
                      <a:pt x="222" y="137"/>
                    </a:lnTo>
                    <a:lnTo>
                      <a:pt x="223" y="133"/>
                    </a:lnTo>
                    <a:lnTo>
                      <a:pt x="224" y="130"/>
                    </a:lnTo>
                    <a:lnTo>
                      <a:pt x="225" y="127"/>
                    </a:lnTo>
                    <a:lnTo>
                      <a:pt x="226" y="124"/>
                    </a:lnTo>
                    <a:lnTo>
                      <a:pt x="226" y="120"/>
                    </a:lnTo>
                    <a:lnTo>
                      <a:pt x="227" y="117"/>
                    </a:lnTo>
                    <a:lnTo>
                      <a:pt x="227" y="114"/>
                    </a:lnTo>
                    <a:lnTo>
                      <a:pt x="228" y="111"/>
                    </a:lnTo>
                    <a:lnTo>
                      <a:pt x="228" y="108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8" y="98"/>
                    </a:lnTo>
                    <a:lnTo>
                      <a:pt x="228" y="96"/>
                    </a:lnTo>
                    <a:lnTo>
                      <a:pt x="228" y="93"/>
                    </a:lnTo>
                    <a:lnTo>
                      <a:pt x="228" y="90"/>
                    </a:lnTo>
                    <a:lnTo>
                      <a:pt x="227" y="87"/>
                    </a:lnTo>
                    <a:lnTo>
                      <a:pt x="226" y="84"/>
                    </a:lnTo>
                    <a:lnTo>
                      <a:pt x="226" y="82"/>
                    </a:lnTo>
                    <a:lnTo>
                      <a:pt x="224" y="80"/>
                    </a:lnTo>
                    <a:lnTo>
                      <a:pt x="223" y="78"/>
                    </a:lnTo>
                    <a:lnTo>
                      <a:pt x="220" y="73"/>
                    </a:lnTo>
                    <a:lnTo>
                      <a:pt x="219" y="71"/>
                    </a:lnTo>
                    <a:lnTo>
                      <a:pt x="217" y="68"/>
                    </a:lnTo>
                    <a:lnTo>
                      <a:pt x="215" y="66"/>
                    </a:lnTo>
                    <a:lnTo>
                      <a:pt x="214" y="63"/>
                    </a:lnTo>
                    <a:lnTo>
                      <a:pt x="212" y="60"/>
                    </a:lnTo>
                    <a:lnTo>
                      <a:pt x="210" y="58"/>
                    </a:lnTo>
                    <a:lnTo>
                      <a:pt x="208" y="55"/>
                    </a:lnTo>
                    <a:lnTo>
                      <a:pt x="206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0" y="43"/>
                    </a:lnTo>
                    <a:lnTo>
                      <a:pt x="198" y="40"/>
                    </a:lnTo>
                    <a:lnTo>
                      <a:pt x="196" y="37"/>
                    </a:lnTo>
                    <a:lnTo>
                      <a:pt x="193" y="34"/>
                    </a:lnTo>
                    <a:lnTo>
                      <a:pt x="191" y="32"/>
                    </a:lnTo>
                    <a:lnTo>
                      <a:pt x="189" y="28"/>
                    </a:lnTo>
                    <a:lnTo>
                      <a:pt x="187" y="26"/>
                    </a:lnTo>
                    <a:lnTo>
                      <a:pt x="184" y="23"/>
                    </a:lnTo>
                    <a:lnTo>
                      <a:pt x="182" y="20"/>
                    </a:lnTo>
                    <a:lnTo>
                      <a:pt x="180" y="18"/>
                    </a:lnTo>
                    <a:lnTo>
                      <a:pt x="178" y="15"/>
                    </a:lnTo>
                    <a:lnTo>
                      <a:pt x="176" y="13"/>
                    </a:lnTo>
                    <a:lnTo>
                      <a:pt x="173" y="11"/>
                    </a:lnTo>
                    <a:lnTo>
                      <a:pt x="171" y="9"/>
                    </a:lnTo>
                    <a:lnTo>
                      <a:pt x="169" y="7"/>
                    </a:lnTo>
                    <a:lnTo>
                      <a:pt x="167" y="5"/>
                    </a:lnTo>
                    <a:lnTo>
                      <a:pt x="165" y="3"/>
                    </a:lnTo>
                    <a:lnTo>
                      <a:pt x="162" y="2"/>
                    </a:lnTo>
                    <a:lnTo>
                      <a:pt x="160" y="0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1" y="0"/>
                    </a:lnTo>
                    <a:lnTo>
                      <a:pt x="162" y="0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7" name="Oval 15"/>
              <p:cNvSpPr>
                <a:spLocks noChangeArrowheads="1"/>
              </p:cNvSpPr>
              <p:nvPr/>
            </p:nvSpPr>
            <p:spPr bwMode="auto">
              <a:xfrm>
                <a:off x="1108" y="862"/>
                <a:ext cx="0" cy="0"/>
              </a:xfrm>
              <a:prstGeom prst="ellipse">
                <a:avLst/>
              </a:prstGeom>
              <a:solidFill>
                <a:srgbClr val="80FF00"/>
              </a:solidFill>
              <a:ln w="27305">
                <a:solidFill>
                  <a:srgbClr val="80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98" name="Freeform 16"/>
              <p:cNvSpPr>
                <a:spLocks/>
              </p:cNvSpPr>
              <p:nvPr/>
            </p:nvSpPr>
            <p:spPr bwMode="auto">
              <a:xfrm>
                <a:off x="1150" y="893"/>
                <a:ext cx="46" cy="45"/>
              </a:xfrm>
              <a:custGeom>
                <a:avLst/>
                <a:gdLst>
                  <a:gd name="T0" fmla="*/ 20 w 46"/>
                  <a:gd name="T1" fmla="*/ 43 h 45"/>
                  <a:gd name="T2" fmla="*/ 18 w 46"/>
                  <a:gd name="T3" fmla="*/ 43 h 45"/>
                  <a:gd name="T4" fmla="*/ 16 w 46"/>
                  <a:gd name="T5" fmla="*/ 43 h 45"/>
                  <a:gd name="T6" fmla="*/ 14 w 46"/>
                  <a:gd name="T7" fmla="*/ 42 h 45"/>
                  <a:gd name="T8" fmla="*/ 12 w 46"/>
                  <a:gd name="T9" fmla="*/ 41 h 45"/>
                  <a:gd name="T10" fmla="*/ 10 w 46"/>
                  <a:gd name="T11" fmla="*/ 39 h 45"/>
                  <a:gd name="T12" fmla="*/ 8 w 46"/>
                  <a:gd name="T13" fmla="*/ 38 h 45"/>
                  <a:gd name="T14" fmla="*/ 7 w 46"/>
                  <a:gd name="T15" fmla="*/ 37 h 45"/>
                  <a:gd name="T16" fmla="*/ 5 w 46"/>
                  <a:gd name="T17" fmla="*/ 35 h 45"/>
                  <a:gd name="T18" fmla="*/ 4 w 46"/>
                  <a:gd name="T19" fmla="*/ 33 h 45"/>
                  <a:gd name="T20" fmla="*/ 2 w 46"/>
                  <a:gd name="T21" fmla="*/ 31 h 45"/>
                  <a:gd name="T22" fmla="*/ 2 w 46"/>
                  <a:gd name="T23" fmla="*/ 29 h 45"/>
                  <a:gd name="T24" fmla="*/ 1 w 46"/>
                  <a:gd name="T25" fmla="*/ 27 h 45"/>
                  <a:gd name="T26" fmla="*/ 0 w 46"/>
                  <a:gd name="T27" fmla="*/ 25 h 45"/>
                  <a:gd name="T28" fmla="*/ 0 w 46"/>
                  <a:gd name="T29" fmla="*/ 23 h 45"/>
                  <a:gd name="T30" fmla="*/ 0 w 46"/>
                  <a:gd name="T31" fmla="*/ 21 h 45"/>
                  <a:gd name="T32" fmla="*/ 0 w 46"/>
                  <a:gd name="T33" fmla="*/ 18 h 45"/>
                  <a:gd name="T34" fmla="*/ 1 w 46"/>
                  <a:gd name="T35" fmla="*/ 16 h 45"/>
                  <a:gd name="T36" fmla="*/ 2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6 w 46"/>
                  <a:gd name="T45" fmla="*/ 7 h 45"/>
                  <a:gd name="T46" fmla="*/ 8 w 46"/>
                  <a:gd name="T47" fmla="*/ 5 h 45"/>
                  <a:gd name="T48" fmla="*/ 10 w 46"/>
                  <a:gd name="T49" fmla="*/ 4 h 45"/>
                  <a:gd name="T50" fmla="*/ 11 w 46"/>
                  <a:gd name="T51" fmla="*/ 3 h 45"/>
                  <a:gd name="T52" fmla="*/ 13 w 46"/>
                  <a:gd name="T53" fmla="*/ 1 h 45"/>
                  <a:gd name="T54" fmla="*/ 16 w 46"/>
                  <a:gd name="T55" fmla="*/ 1 h 45"/>
                  <a:gd name="T56" fmla="*/ 18 w 46"/>
                  <a:gd name="T57" fmla="*/ 0 h 45"/>
                  <a:gd name="T58" fmla="*/ 20 w 46"/>
                  <a:gd name="T59" fmla="*/ 0 h 45"/>
                  <a:gd name="T60" fmla="*/ 22 w 46"/>
                  <a:gd name="T61" fmla="*/ 0 h 45"/>
                  <a:gd name="T62" fmla="*/ 25 w 46"/>
                  <a:gd name="T63" fmla="*/ 0 h 45"/>
                  <a:gd name="T64" fmla="*/ 27 w 46"/>
                  <a:gd name="T65" fmla="*/ 0 h 45"/>
                  <a:gd name="T66" fmla="*/ 30 w 46"/>
                  <a:gd name="T67" fmla="*/ 1 h 45"/>
                  <a:gd name="T68" fmla="*/ 32 w 46"/>
                  <a:gd name="T69" fmla="*/ 1 h 45"/>
                  <a:gd name="T70" fmla="*/ 34 w 46"/>
                  <a:gd name="T71" fmla="*/ 2 h 45"/>
                  <a:gd name="T72" fmla="*/ 35 w 46"/>
                  <a:gd name="T73" fmla="*/ 3 h 45"/>
                  <a:gd name="T74" fmla="*/ 37 w 46"/>
                  <a:gd name="T75" fmla="*/ 5 h 45"/>
                  <a:gd name="T76" fmla="*/ 39 w 46"/>
                  <a:gd name="T77" fmla="*/ 6 h 45"/>
                  <a:gd name="T78" fmla="*/ 40 w 46"/>
                  <a:gd name="T79" fmla="*/ 8 h 45"/>
                  <a:gd name="T80" fmla="*/ 42 w 46"/>
                  <a:gd name="T81" fmla="*/ 9 h 45"/>
                  <a:gd name="T82" fmla="*/ 42 w 46"/>
                  <a:gd name="T83" fmla="*/ 11 h 45"/>
                  <a:gd name="T84" fmla="*/ 44 w 46"/>
                  <a:gd name="T85" fmla="*/ 13 h 45"/>
                  <a:gd name="T86" fmla="*/ 44 w 46"/>
                  <a:gd name="T87" fmla="*/ 15 h 45"/>
                  <a:gd name="T88" fmla="*/ 45 w 46"/>
                  <a:gd name="T89" fmla="*/ 17 h 45"/>
                  <a:gd name="T90" fmla="*/ 45 w 46"/>
                  <a:gd name="T91" fmla="*/ 20 h 45"/>
                  <a:gd name="T92" fmla="*/ 45 w 46"/>
                  <a:gd name="T93" fmla="*/ 23 h 45"/>
                  <a:gd name="T94" fmla="*/ 45 w 46"/>
                  <a:gd name="T95" fmla="*/ 25 h 45"/>
                  <a:gd name="T96" fmla="*/ 44 w 46"/>
                  <a:gd name="T97" fmla="*/ 27 h 45"/>
                  <a:gd name="T98" fmla="*/ 44 w 46"/>
                  <a:gd name="T99" fmla="*/ 29 h 45"/>
                  <a:gd name="T100" fmla="*/ 43 w 46"/>
                  <a:gd name="T101" fmla="*/ 31 h 45"/>
                  <a:gd name="T102" fmla="*/ 42 w 46"/>
                  <a:gd name="T103" fmla="*/ 33 h 45"/>
                  <a:gd name="T104" fmla="*/ 41 w 46"/>
                  <a:gd name="T105" fmla="*/ 34 h 45"/>
                  <a:gd name="T106" fmla="*/ 39 w 46"/>
                  <a:gd name="T107" fmla="*/ 36 h 45"/>
                  <a:gd name="T108" fmla="*/ 38 w 46"/>
                  <a:gd name="T109" fmla="*/ 38 h 45"/>
                  <a:gd name="T110" fmla="*/ 36 w 46"/>
                  <a:gd name="T111" fmla="*/ 39 h 45"/>
                  <a:gd name="T112" fmla="*/ 34 w 46"/>
                  <a:gd name="T113" fmla="*/ 40 h 45"/>
                  <a:gd name="T114" fmla="*/ 32 w 46"/>
                  <a:gd name="T115" fmla="*/ 41 h 45"/>
                  <a:gd name="T116" fmla="*/ 30 w 46"/>
                  <a:gd name="T117" fmla="*/ 42 h 45"/>
                  <a:gd name="T118" fmla="*/ 28 w 46"/>
                  <a:gd name="T119" fmla="*/ 43 h 45"/>
                  <a:gd name="T120" fmla="*/ 26 w 46"/>
                  <a:gd name="T121" fmla="*/ 43 h 45"/>
                  <a:gd name="T122" fmla="*/ 23 w 46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99" name="Freeform 17"/>
              <p:cNvSpPr>
                <a:spLocks/>
              </p:cNvSpPr>
              <p:nvPr/>
            </p:nvSpPr>
            <p:spPr bwMode="auto">
              <a:xfrm>
                <a:off x="1241" y="987"/>
                <a:ext cx="46" cy="44"/>
              </a:xfrm>
              <a:custGeom>
                <a:avLst/>
                <a:gdLst>
                  <a:gd name="T0" fmla="*/ 20 w 46"/>
                  <a:gd name="T1" fmla="*/ 43 h 44"/>
                  <a:gd name="T2" fmla="*/ 18 w 46"/>
                  <a:gd name="T3" fmla="*/ 43 h 44"/>
                  <a:gd name="T4" fmla="*/ 15 w 46"/>
                  <a:gd name="T5" fmla="*/ 42 h 44"/>
                  <a:gd name="T6" fmla="*/ 13 w 46"/>
                  <a:gd name="T7" fmla="*/ 41 h 44"/>
                  <a:gd name="T8" fmla="*/ 11 w 46"/>
                  <a:gd name="T9" fmla="*/ 41 h 44"/>
                  <a:gd name="T10" fmla="*/ 10 w 46"/>
                  <a:gd name="T11" fmla="*/ 40 h 44"/>
                  <a:gd name="T12" fmla="*/ 8 w 46"/>
                  <a:gd name="T13" fmla="*/ 39 h 44"/>
                  <a:gd name="T14" fmla="*/ 7 w 46"/>
                  <a:gd name="T15" fmla="*/ 37 h 44"/>
                  <a:gd name="T16" fmla="*/ 5 w 46"/>
                  <a:gd name="T17" fmla="*/ 35 h 44"/>
                  <a:gd name="T18" fmla="*/ 3 w 46"/>
                  <a:gd name="T19" fmla="*/ 33 h 44"/>
                  <a:gd name="T20" fmla="*/ 2 w 46"/>
                  <a:gd name="T21" fmla="*/ 31 h 44"/>
                  <a:gd name="T22" fmla="*/ 1 w 46"/>
                  <a:gd name="T23" fmla="*/ 30 h 44"/>
                  <a:gd name="T24" fmla="*/ 1 w 46"/>
                  <a:gd name="T25" fmla="*/ 27 h 44"/>
                  <a:gd name="T26" fmla="*/ 0 w 46"/>
                  <a:gd name="T27" fmla="*/ 25 h 44"/>
                  <a:gd name="T28" fmla="*/ 0 w 46"/>
                  <a:gd name="T29" fmla="*/ 23 h 44"/>
                  <a:gd name="T30" fmla="*/ 0 w 46"/>
                  <a:gd name="T31" fmla="*/ 21 h 44"/>
                  <a:gd name="T32" fmla="*/ 0 w 46"/>
                  <a:gd name="T33" fmla="*/ 18 h 44"/>
                  <a:gd name="T34" fmla="*/ 0 w 46"/>
                  <a:gd name="T35" fmla="*/ 16 h 44"/>
                  <a:gd name="T36" fmla="*/ 1 w 46"/>
                  <a:gd name="T37" fmla="*/ 14 h 44"/>
                  <a:gd name="T38" fmla="*/ 2 w 46"/>
                  <a:gd name="T39" fmla="*/ 12 h 44"/>
                  <a:gd name="T40" fmla="*/ 3 w 46"/>
                  <a:gd name="T41" fmla="*/ 10 h 44"/>
                  <a:gd name="T42" fmla="*/ 4 w 46"/>
                  <a:gd name="T43" fmla="*/ 8 h 44"/>
                  <a:gd name="T44" fmla="*/ 5 w 46"/>
                  <a:gd name="T45" fmla="*/ 7 h 44"/>
                  <a:gd name="T46" fmla="*/ 7 w 46"/>
                  <a:gd name="T47" fmla="*/ 5 h 44"/>
                  <a:gd name="T48" fmla="*/ 9 w 46"/>
                  <a:gd name="T49" fmla="*/ 4 h 44"/>
                  <a:gd name="T50" fmla="*/ 11 w 46"/>
                  <a:gd name="T51" fmla="*/ 3 h 44"/>
                  <a:gd name="T52" fmla="*/ 13 w 46"/>
                  <a:gd name="T53" fmla="*/ 1 h 44"/>
                  <a:gd name="T54" fmla="*/ 15 w 46"/>
                  <a:gd name="T55" fmla="*/ 1 h 44"/>
                  <a:gd name="T56" fmla="*/ 17 w 46"/>
                  <a:gd name="T57" fmla="*/ 0 h 44"/>
                  <a:gd name="T58" fmla="*/ 19 w 46"/>
                  <a:gd name="T59" fmla="*/ 0 h 44"/>
                  <a:gd name="T60" fmla="*/ 22 w 46"/>
                  <a:gd name="T61" fmla="*/ 0 h 44"/>
                  <a:gd name="T62" fmla="*/ 25 w 46"/>
                  <a:gd name="T63" fmla="*/ 0 h 44"/>
                  <a:gd name="T64" fmla="*/ 27 w 46"/>
                  <a:gd name="T65" fmla="*/ 0 h 44"/>
                  <a:gd name="T66" fmla="*/ 29 w 46"/>
                  <a:gd name="T67" fmla="*/ 1 h 44"/>
                  <a:gd name="T68" fmla="*/ 31 w 46"/>
                  <a:gd name="T69" fmla="*/ 1 h 44"/>
                  <a:gd name="T70" fmla="*/ 33 w 46"/>
                  <a:gd name="T71" fmla="*/ 2 h 44"/>
                  <a:gd name="T72" fmla="*/ 35 w 46"/>
                  <a:gd name="T73" fmla="*/ 3 h 44"/>
                  <a:gd name="T74" fmla="*/ 37 w 46"/>
                  <a:gd name="T75" fmla="*/ 5 h 44"/>
                  <a:gd name="T76" fmla="*/ 38 w 46"/>
                  <a:gd name="T77" fmla="*/ 6 h 44"/>
                  <a:gd name="T78" fmla="*/ 40 w 46"/>
                  <a:gd name="T79" fmla="*/ 8 h 44"/>
                  <a:gd name="T80" fmla="*/ 41 w 46"/>
                  <a:gd name="T81" fmla="*/ 10 h 44"/>
                  <a:gd name="T82" fmla="*/ 42 w 46"/>
                  <a:gd name="T83" fmla="*/ 11 h 44"/>
                  <a:gd name="T84" fmla="*/ 43 w 46"/>
                  <a:gd name="T85" fmla="*/ 13 h 44"/>
                  <a:gd name="T86" fmla="*/ 44 w 46"/>
                  <a:gd name="T87" fmla="*/ 15 h 44"/>
                  <a:gd name="T88" fmla="*/ 45 w 46"/>
                  <a:gd name="T89" fmla="*/ 18 h 44"/>
                  <a:gd name="T90" fmla="*/ 45 w 46"/>
                  <a:gd name="T91" fmla="*/ 20 h 44"/>
                  <a:gd name="T92" fmla="*/ 45 w 46"/>
                  <a:gd name="T93" fmla="*/ 23 h 44"/>
                  <a:gd name="T94" fmla="*/ 45 w 46"/>
                  <a:gd name="T95" fmla="*/ 25 h 44"/>
                  <a:gd name="T96" fmla="*/ 44 w 46"/>
                  <a:gd name="T97" fmla="*/ 27 h 44"/>
                  <a:gd name="T98" fmla="*/ 43 w 46"/>
                  <a:gd name="T99" fmla="*/ 29 h 44"/>
                  <a:gd name="T100" fmla="*/ 43 w 46"/>
                  <a:gd name="T101" fmla="*/ 31 h 44"/>
                  <a:gd name="T102" fmla="*/ 41 w 46"/>
                  <a:gd name="T103" fmla="*/ 33 h 44"/>
                  <a:gd name="T104" fmla="*/ 40 w 46"/>
                  <a:gd name="T105" fmla="*/ 35 h 44"/>
                  <a:gd name="T106" fmla="*/ 39 w 46"/>
                  <a:gd name="T107" fmla="*/ 37 h 44"/>
                  <a:gd name="T108" fmla="*/ 37 w 46"/>
                  <a:gd name="T109" fmla="*/ 38 h 44"/>
                  <a:gd name="T110" fmla="*/ 35 w 46"/>
                  <a:gd name="T111" fmla="*/ 39 h 44"/>
                  <a:gd name="T112" fmla="*/ 33 w 46"/>
                  <a:gd name="T113" fmla="*/ 40 h 44"/>
                  <a:gd name="T114" fmla="*/ 31 w 46"/>
                  <a:gd name="T115" fmla="*/ 41 h 44"/>
                  <a:gd name="T116" fmla="*/ 29 w 46"/>
                  <a:gd name="T117" fmla="*/ 42 h 44"/>
                  <a:gd name="T118" fmla="*/ 27 w 46"/>
                  <a:gd name="T119" fmla="*/ 43 h 44"/>
                  <a:gd name="T120" fmla="*/ 25 w 46"/>
                  <a:gd name="T121" fmla="*/ 43 h 44"/>
                  <a:gd name="T122" fmla="*/ 23 w 46"/>
                  <a:gd name="T123" fmla="*/ 43 h 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4">
                    <a:moveTo>
                      <a:pt x="23" y="43"/>
                    </a:move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0" name="Freeform 18"/>
              <p:cNvSpPr>
                <a:spLocks/>
              </p:cNvSpPr>
              <p:nvPr/>
            </p:nvSpPr>
            <p:spPr bwMode="auto">
              <a:xfrm>
                <a:off x="1254" y="1122"/>
                <a:ext cx="46" cy="44"/>
              </a:xfrm>
              <a:custGeom>
                <a:avLst/>
                <a:gdLst>
                  <a:gd name="T0" fmla="*/ 20 w 46"/>
                  <a:gd name="T1" fmla="*/ 43 h 44"/>
                  <a:gd name="T2" fmla="*/ 18 w 46"/>
                  <a:gd name="T3" fmla="*/ 42 h 44"/>
                  <a:gd name="T4" fmla="*/ 16 w 46"/>
                  <a:gd name="T5" fmla="*/ 42 h 44"/>
                  <a:gd name="T6" fmla="*/ 14 w 46"/>
                  <a:gd name="T7" fmla="*/ 41 h 44"/>
                  <a:gd name="T8" fmla="*/ 12 w 46"/>
                  <a:gd name="T9" fmla="*/ 40 h 44"/>
                  <a:gd name="T10" fmla="*/ 10 w 46"/>
                  <a:gd name="T11" fmla="*/ 39 h 44"/>
                  <a:gd name="T12" fmla="*/ 8 w 46"/>
                  <a:gd name="T13" fmla="*/ 38 h 44"/>
                  <a:gd name="T14" fmla="*/ 6 w 46"/>
                  <a:gd name="T15" fmla="*/ 37 h 44"/>
                  <a:gd name="T16" fmla="*/ 4 w 46"/>
                  <a:gd name="T17" fmla="*/ 34 h 44"/>
                  <a:gd name="T18" fmla="*/ 3 w 46"/>
                  <a:gd name="T19" fmla="*/ 33 h 44"/>
                  <a:gd name="T20" fmla="*/ 2 w 46"/>
                  <a:gd name="T21" fmla="*/ 31 h 44"/>
                  <a:gd name="T22" fmla="*/ 2 w 46"/>
                  <a:gd name="T23" fmla="*/ 29 h 44"/>
                  <a:gd name="T24" fmla="*/ 1 w 46"/>
                  <a:gd name="T25" fmla="*/ 27 h 44"/>
                  <a:gd name="T26" fmla="*/ 0 w 46"/>
                  <a:gd name="T27" fmla="*/ 25 h 44"/>
                  <a:gd name="T28" fmla="*/ 0 w 46"/>
                  <a:gd name="T29" fmla="*/ 23 h 44"/>
                  <a:gd name="T30" fmla="*/ 0 w 46"/>
                  <a:gd name="T31" fmla="*/ 20 h 44"/>
                  <a:gd name="T32" fmla="*/ 0 w 46"/>
                  <a:gd name="T33" fmla="*/ 18 h 44"/>
                  <a:gd name="T34" fmla="*/ 0 w 46"/>
                  <a:gd name="T35" fmla="*/ 16 h 44"/>
                  <a:gd name="T36" fmla="*/ 1 w 46"/>
                  <a:gd name="T37" fmla="*/ 14 h 44"/>
                  <a:gd name="T38" fmla="*/ 2 w 46"/>
                  <a:gd name="T39" fmla="*/ 12 h 44"/>
                  <a:gd name="T40" fmla="*/ 3 w 46"/>
                  <a:gd name="T41" fmla="*/ 10 h 44"/>
                  <a:gd name="T42" fmla="*/ 4 w 46"/>
                  <a:gd name="T43" fmla="*/ 8 h 44"/>
                  <a:gd name="T44" fmla="*/ 6 w 46"/>
                  <a:gd name="T45" fmla="*/ 6 h 44"/>
                  <a:gd name="T46" fmla="*/ 8 w 46"/>
                  <a:gd name="T47" fmla="*/ 5 h 44"/>
                  <a:gd name="T48" fmla="*/ 9 w 46"/>
                  <a:gd name="T49" fmla="*/ 4 h 44"/>
                  <a:gd name="T50" fmla="*/ 11 w 46"/>
                  <a:gd name="T51" fmla="*/ 2 h 44"/>
                  <a:gd name="T52" fmla="*/ 13 w 46"/>
                  <a:gd name="T53" fmla="*/ 1 h 44"/>
                  <a:gd name="T54" fmla="*/ 15 w 46"/>
                  <a:gd name="T55" fmla="*/ 0 h 44"/>
                  <a:gd name="T56" fmla="*/ 17 w 46"/>
                  <a:gd name="T57" fmla="*/ 0 h 44"/>
                  <a:gd name="T58" fmla="*/ 19 w 46"/>
                  <a:gd name="T59" fmla="*/ 0 h 44"/>
                  <a:gd name="T60" fmla="*/ 22 w 46"/>
                  <a:gd name="T61" fmla="*/ 0 h 44"/>
                  <a:gd name="T62" fmla="*/ 24 w 46"/>
                  <a:gd name="T63" fmla="*/ 0 h 44"/>
                  <a:gd name="T64" fmla="*/ 27 w 46"/>
                  <a:gd name="T65" fmla="*/ 0 h 44"/>
                  <a:gd name="T66" fmla="*/ 29 w 46"/>
                  <a:gd name="T67" fmla="*/ 0 h 44"/>
                  <a:gd name="T68" fmla="*/ 31 w 46"/>
                  <a:gd name="T69" fmla="*/ 1 h 44"/>
                  <a:gd name="T70" fmla="*/ 33 w 46"/>
                  <a:gd name="T71" fmla="*/ 2 h 44"/>
                  <a:gd name="T72" fmla="*/ 35 w 46"/>
                  <a:gd name="T73" fmla="*/ 3 h 44"/>
                  <a:gd name="T74" fmla="*/ 37 w 46"/>
                  <a:gd name="T75" fmla="*/ 4 h 44"/>
                  <a:gd name="T76" fmla="*/ 38 w 46"/>
                  <a:gd name="T77" fmla="*/ 6 h 44"/>
                  <a:gd name="T78" fmla="*/ 40 w 46"/>
                  <a:gd name="T79" fmla="*/ 8 h 44"/>
                  <a:gd name="T80" fmla="*/ 41 w 46"/>
                  <a:gd name="T81" fmla="*/ 10 h 44"/>
                  <a:gd name="T82" fmla="*/ 42 w 46"/>
                  <a:gd name="T83" fmla="*/ 11 h 44"/>
                  <a:gd name="T84" fmla="*/ 44 w 46"/>
                  <a:gd name="T85" fmla="*/ 13 h 44"/>
                  <a:gd name="T86" fmla="*/ 44 w 46"/>
                  <a:gd name="T87" fmla="*/ 15 h 44"/>
                  <a:gd name="T88" fmla="*/ 45 w 46"/>
                  <a:gd name="T89" fmla="*/ 17 h 44"/>
                  <a:gd name="T90" fmla="*/ 45 w 46"/>
                  <a:gd name="T91" fmla="*/ 20 h 44"/>
                  <a:gd name="T92" fmla="*/ 45 w 46"/>
                  <a:gd name="T93" fmla="*/ 22 h 44"/>
                  <a:gd name="T94" fmla="*/ 45 w 46"/>
                  <a:gd name="T95" fmla="*/ 25 h 44"/>
                  <a:gd name="T96" fmla="*/ 44 w 46"/>
                  <a:gd name="T97" fmla="*/ 27 h 44"/>
                  <a:gd name="T98" fmla="*/ 44 w 46"/>
                  <a:gd name="T99" fmla="*/ 29 h 44"/>
                  <a:gd name="T100" fmla="*/ 43 w 46"/>
                  <a:gd name="T101" fmla="*/ 31 h 44"/>
                  <a:gd name="T102" fmla="*/ 42 w 46"/>
                  <a:gd name="T103" fmla="*/ 32 h 44"/>
                  <a:gd name="T104" fmla="*/ 40 w 46"/>
                  <a:gd name="T105" fmla="*/ 34 h 44"/>
                  <a:gd name="T106" fmla="*/ 39 w 46"/>
                  <a:gd name="T107" fmla="*/ 36 h 44"/>
                  <a:gd name="T108" fmla="*/ 37 w 46"/>
                  <a:gd name="T109" fmla="*/ 38 h 44"/>
                  <a:gd name="T110" fmla="*/ 35 w 46"/>
                  <a:gd name="T111" fmla="*/ 39 h 44"/>
                  <a:gd name="T112" fmla="*/ 34 w 46"/>
                  <a:gd name="T113" fmla="*/ 40 h 44"/>
                  <a:gd name="T114" fmla="*/ 32 w 46"/>
                  <a:gd name="T115" fmla="*/ 41 h 44"/>
                  <a:gd name="T116" fmla="*/ 30 w 46"/>
                  <a:gd name="T117" fmla="*/ 42 h 44"/>
                  <a:gd name="T118" fmla="*/ 27 w 46"/>
                  <a:gd name="T119" fmla="*/ 42 h 44"/>
                  <a:gd name="T120" fmla="*/ 25 w 46"/>
                  <a:gd name="T121" fmla="*/ 43 h 44"/>
                  <a:gd name="T122" fmla="*/ 23 w 46"/>
                  <a:gd name="T123" fmla="*/ 43 h 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4">
                    <a:moveTo>
                      <a:pt x="22" y="43"/>
                    </a:move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8" y="42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2" y="43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1" name="Freeform 19"/>
              <p:cNvSpPr>
                <a:spLocks/>
              </p:cNvSpPr>
              <p:nvPr/>
            </p:nvSpPr>
            <p:spPr bwMode="auto">
              <a:xfrm>
                <a:off x="1232" y="1228"/>
                <a:ext cx="46" cy="45"/>
              </a:xfrm>
              <a:custGeom>
                <a:avLst/>
                <a:gdLst>
                  <a:gd name="T0" fmla="*/ 20 w 46"/>
                  <a:gd name="T1" fmla="*/ 44 h 45"/>
                  <a:gd name="T2" fmla="*/ 18 w 46"/>
                  <a:gd name="T3" fmla="*/ 43 h 45"/>
                  <a:gd name="T4" fmla="*/ 15 w 46"/>
                  <a:gd name="T5" fmla="*/ 43 h 45"/>
                  <a:gd name="T6" fmla="*/ 13 w 46"/>
                  <a:gd name="T7" fmla="*/ 42 h 45"/>
                  <a:gd name="T8" fmla="*/ 11 w 46"/>
                  <a:gd name="T9" fmla="*/ 41 h 45"/>
                  <a:gd name="T10" fmla="*/ 10 w 46"/>
                  <a:gd name="T11" fmla="*/ 40 h 45"/>
                  <a:gd name="T12" fmla="*/ 8 w 46"/>
                  <a:gd name="T13" fmla="*/ 39 h 45"/>
                  <a:gd name="T14" fmla="*/ 6 w 46"/>
                  <a:gd name="T15" fmla="*/ 38 h 45"/>
                  <a:gd name="T16" fmla="*/ 4 w 46"/>
                  <a:gd name="T17" fmla="*/ 35 h 45"/>
                  <a:gd name="T18" fmla="*/ 3 w 46"/>
                  <a:gd name="T19" fmla="*/ 34 h 45"/>
                  <a:gd name="T20" fmla="*/ 2 w 46"/>
                  <a:gd name="T21" fmla="*/ 32 h 45"/>
                  <a:gd name="T22" fmla="*/ 1 w 46"/>
                  <a:gd name="T23" fmla="*/ 30 h 45"/>
                  <a:gd name="T24" fmla="*/ 0 w 46"/>
                  <a:gd name="T25" fmla="*/ 28 h 45"/>
                  <a:gd name="T26" fmla="*/ 0 w 46"/>
                  <a:gd name="T27" fmla="*/ 26 h 45"/>
                  <a:gd name="T28" fmla="*/ 0 w 46"/>
                  <a:gd name="T29" fmla="*/ 24 h 45"/>
                  <a:gd name="T30" fmla="*/ 0 w 46"/>
                  <a:gd name="T31" fmla="*/ 21 h 45"/>
                  <a:gd name="T32" fmla="*/ 0 w 46"/>
                  <a:gd name="T33" fmla="*/ 18 h 45"/>
                  <a:gd name="T34" fmla="*/ 0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6 w 46"/>
                  <a:gd name="T45" fmla="*/ 7 h 45"/>
                  <a:gd name="T46" fmla="*/ 7 w 46"/>
                  <a:gd name="T47" fmla="*/ 5 h 45"/>
                  <a:gd name="T48" fmla="*/ 9 w 46"/>
                  <a:gd name="T49" fmla="*/ 4 h 45"/>
                  <a:gd name="T50" fmla="*/ 11 w 46"/>
                  <a:gd name="T51" fmla="*/ 3 h 45"/>
                  <a:gd name="T52" fmla="*/ 13 w 46"/>
                  <a:gd name="T53" fmla="*/ 2 h 45"/>
                  <a:gd name="T54" fmla="*/ 15 w 46"/>
                  <a:gd name="T55" fmla="*/ 1 h 45"/>
                  <a:gd name="T56" fmla="*/ 17 w 46"/>
                  <a:gd name="T57" fmla="*/ 0 h 45"/>
                  <a:gd name="T58" fmla="*/ 19 w 46"/>
                  <a:gd name="T59" fmla="*/ 0 h 45"/>
                  <a:gd name="T60" fmla="*/ 22 w 46"/>
                  <a:gd name="T61" fmla="*/ 0 h 45"/>
                  <a:gd name="T62" fmla="*/ 24 w 46"/>
                  <a:gd name="T63" fmla="*/ 0 h 45"/>
                  <a:gd name="T64" fmla="*/ 27 w 46"/>
                  <a:gd name="T65" fmla="*/ 0 h 45"/>
                  <a:gd name="T66" fmla="*/ 29 w 46"/>
                  <a:gd name="T67" fmla="*/ 1 h 45"/>
                  <a:gd name="T68" fmla="*/ 31 w 46"/>
                  <a:gd name="T69" fmla="*/ 2 h 45"/>
                  <a:gd name="T70" fmla="*/ 33 w 46"/>
                  <a:gd name="T71" fmla="*/ 2 h 45"/>
                  <a:gd name="T72" fmla="*/ 35 w 46"/>
                  <a:gd name="T73" fmla="*/ 4 h 45"/>
                  <a:gd name="T74" fmla="*/ 36 w 46"/>
                  <a:gd name="T75" fmla="*/ 5 h 45"/>
                  <a:gd name="T76" fmla="*/ 38 w 46"/>
                  <a:gd name="T77" fmla="*/ 6 h 45"/>
                  <a:gd name="T78" fmla="*/ 40 w 46"/>
                  <a:gd name="T79" fmla="*/ 8 h 45"/>
                  <a:gd name="T80" fmla="*/ 41 w 46"/>
                  <a:gd name="T81" fmla="*/ 10 h 45"/>
                  <a:gd name="T82" fmla="*/ 42 w 46"/>
                  <a:gd name="T83" fmla="*/ 12 h 45"/>
                  <a:gd name="T84" fmla="*/ 43 w 46"/>
                  <a:gd name="T85" fmla="*/ 14 h 45"/>
                  <a:gd name="T86" fmla="*/ 44 w 46"/>
                  <a:gd name="T87" fmla="*/ 16 h 45"/>
                  <a:gd name="T88" fmla="*/ 44 w 46"/>
                  <a:gd name="T89" fmla="*/ 18 h 45"/>
                  <a:gd name="T90" fmla="*/ 44 w 46"/>
                  <a:gd name="T91" fmla="*/ 20 h 45"/>
                  <a:gd name="T92" fmla="*/ 44 w 46"/>
                  <a:gd name="T93" fmla="*/ 23 h 45"/>
                  <a:gd name="T94" fmla="*/ 44 w 46"/>
                  <a:gd name="T95" fmla="*/ 25 h 45"/>
                  <a:gd name="T96" fmla="*/ 44 w 46"/>
                  <a:gd name="T97" fmla="*/ 27 h 45"/>
                  <a:gd name="T98" fmla="*/ 43 w 46"/>
                  <a:gd name="T99" fmla="*/ 29 h 45"/>
                  <a:gd name="T100" fmla="*/ 42 w 46"/>
                  <a:gd name="T101" fmla="*/ 31 h 45"/>
                  <a:gd name="T102" fmla="*/ 42 w 46"/>
                  <a:gd name="T103" fmla="*/ 33 h 45"/>
                  <a:gd name="T104" fmla="*/ 40 w 46"/>
                  <a:gd name="T105" fmla="*/ 35 h 45"/>
                  <a:gd name="T106" fmla="*/ 39 w 46"/>
                  <a:gd name="T107" fmla="*/ 37 h 45"/>
                  <a:gd name="T108" fmla="*/ 37 w 46"/>
                  <a:gd name="T109" fmla="*/ 38 h 45"/>
                  <a:gd name="T110" fmla="*/ 35 w 46"/>
                  <a:gd name="T111" fmla="*/ 40 h 45"/>
                  <a:gd name="T112" fmla="*/ 33 w 46"/>
                  <a:gd name="T113" fmla="*/ 41 h 45"/>
                  <a:gd name="T114" fmla="*/ 31 w 46"/>
                  <a:gd name="T115" fmla="*/ 42 h 45"/>
                  <a:gd name="T116" fmla="*/ 29 w 46"/>
                  <a:gd name="T117" fmla="*/ 43 h 45"/>
                  <a:gd name="T118" fmla="*/ 27 w 46"/>
                  <a:gd name="T119" fmla="*/ 43 h 45"/>
                  <a:gd name="T120" fmla="*/ 25 w 46"/>
                  <a:gd name="T121" fmla="*/ 44 h 45"/>
                  <a:gd name="T122" fmla="*/ 23 w 46"/>
                  <a:gd name="T123" fmla="*/ 44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2" y="44"/>
                    </a:move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2" name="Freeform 20"/>
              <p:cNvSpPr>
                <a:spLocks/>
              </p:cNvSpPr>
              <p:nvPr/>
            </p:nvSpPr>
            <p:spPr bwMode="auto">
              <a:xfrm>
                <a:off x="1106" y="1134"/>
                <a:ext cx="46" cy="45"/>
              </a:xfrm>
              <a:custGeom>
                <a:avLst/>
                <a:gdLst>
                  <a:gd name="T0" fmla="*/ 20 w 46"/>
                  <a:gd name="T1" fmla="*/ 44 h 45"/>
                  <a:gd name="T2" fmla="*/ 18 w 46"/>
                  <a:gd name="T3" fmla="*/ 44 h 45"/>
                  <a:gd name="T4" fmla="*/ 16 w 46"/>
                  <a:gd name="T5" fmla="*/ 43 h 45"/>
                  <a:gd name="T6" fmla="*/ 14 w 46"/>
                  <a:gd name="T7" fmla="*/ 42 h 45"/>
                  <a:gd name="T8" fmla="*/ 12 w 46"/>
                  <a:gd name="T9" fmla="*/ 42 h 45"/>
                  <a:gd name="T10" fmla="*/ 10 w 46"/>
                  <a:gd name="T11" fmla="*/ 40 h 45"/>
                  <a:gd name="T12" fmla="*/ 8 w 46"/>
                  <a:gd name="T13" fmla="*/ 39 h 45"/>
                  <a:gd name="T14" fmla="*/ 7 w 46"/>
                  <a:gd name="T15" fmla="*/ 38 h 45"/>
                  <a:gd name="T16" fmla="*/ 5 w 46"/>
                  <a:gd name="T17" fmla="*/ 36 h 45"/>
                  <a:gd name="T18" fmla="*/ 4 w 46"/>
                  <a:gd name="T19" fmla="*/ 34 h 45"/>
                  <a:gd name="T20" fmla="*/ 2 w 46"/>
                  <a:gd name="T21" fmla="*/ 32 h 45"/>
                  <a:gd name="T22" fmla="*/ 2 w 46"/>
                  <a:gd name="T23" fmla="*/ 30 h 45"/>
                  <a:gd name="T24" fmla="*/ 1 w 46"/>
                  <a:gd name="T25" fmla="*/ 28 h 45"/>
                  <a:gd name="T26" fmla="*/ 0 w 46"/>
                  <a:gd name="T27" fmla="*/ 26 h 45"/>
                  <a:gd name="T28" fmla="*/ 0 w 46"/>
                  <a:gd name="T29" fmla="*/ 24 h 45"/>
                  <a:gd name="T30" fmla="*/ 0 w 46"/>
                  <a:gd name="T31" fmla="*/ 21 h 45"/>
                  <a:gd name="T32" fmla="*/ 0 w 46"/>
                  <a:gd name="T33" fmla="*/ 19 h 45"/>
                  <a:gd name="T34" fmla="*/ 0 w 46"/>
                  <a:gd name="T35" fmla="*/ 17 h 45"/>
                  <a:gd name="T36" fmla="*/ 1 w 46"/>
                  <a:gd name="T37" fmla="*/ 15 h 45"/>
                  <a:gd name="T38" fmla="*/ 2 w 46"/>
                  <a:gd name="T39" fmla="*/ 13 h 45"/>
                  <a:gd name="T40" fmla="*/ 3 w 46"/>
                  <a:gd name="T41" fmla="*/ 11 h 45"/>
                  <a:gd name="T42" fmla="*/ 4 w 46"/>
                  <a:gd name="T43" fmla="*/ 9 h 45"/>
                  <a:gd name="T44" fmla="*/ 6 w 46"/>
                  <a:gd name="T45" fmla="*/ 7 h 45"/>
                  <a:gd name="T46" fmla="*/ 8 w 46"/>
                  <a:gd name="T47" fmla="*/ 6 h 45"/>
                  <a:gd name="T48" fmla="*/ 10 w 46"/>
                  <a:gd name="T49" fmla="*/ 4 h 45"/>
                  <a:gd name="T50" fmla="*/ 11 w 46"/>
                  <a:gd name="T51" fmla="*/ 3 h 45"/>
                  <a:gd name="T52" fmla="*/ 13 w 46"/>
                  <a:gd name="T53" fmla="*/ 2 h 45"/>
                  <a:gd name="T54" fmla="*/ 15 w 46"/>
                  <a:gd name="T55" fmla="*/ 1 h 45"/>
                  <a:gd name="T56" fmla="*/ 17 w 46"/>
                  <a:gd name="T57" fmla="*/ 1 h 45"/>
                  <a:gd name="T58" fmla="*/ 20 w 46"/>
                  <a:gd name="T59" fmla="*/ 0 h 45"/>
                  <a:gd name="T60" fmla="*/ 22 w 46"/>
                  <a:gd name="T61" fmla="*/ 0 h 45"/>
                  <a:gd name="T62" fmla="*/ 25 w 46"/>
                  <a:gd name="T63" fmla="*/ 0 h 45"/>
                  <a:gd name="T64" fmla="*/ 27 w 46"/>
                  <a:gd name="T65" fmla="*/ 1 h 45"/>
                  <a:gd name="T66" fmla="*/ 29 w 46"/>
                  <a:gd name="T67" fmla="*/ 1 h 45"/>
                  <a:gd name="T68" fmla="*/ 31 w 46"/>
                  <a:gd name="T69" fmla="*/ 2 h 45"/>
                  <a:gd name="T70" fmla="*/ 33 w 46"/>
                  <a:gd name="T71" fmla="*/ 3 h 45"/>
                  <a:gd name="T72" fmla="*/ 35 w 46"/>
                  <a:gd name="T73" fmla="*/ 4 h 45"/>
                  <a:gd name="T74" fmla="*/ 37 w 46"/>
                  <a:gd name="T75" fmla="*/ 5 h 45"/>
                  <a:gd name="T76" fmla="*/ 39 w 46"/>
                  <a:gd name="T77" fmla="*/ 7 h 45"/>
                  <a:gd name="T78" fmla="*/ 40 w 46"/>
                  <a:gd name="T79" fmla="*/ 8 h 45"/>
                  <a:gd name="T80" fmla="*/ 42 w 46"/>
                  <a:gd name="T81" fmla="*/ 10 h 45"/>
                  <a:gd name="T82" fmla="*/ 42 w 46"/>
                  <a:gd name="T83" fmla="*/ 12 h 45"/>
                  <a:gd name="T84" fmla="*/ 44 w 46"/>
                  <a:gd name="T85" fmla="*/ 14 h 45"/>
                  <a:gd name="T86" fmla="*/ 44 w 46"/>
                  <a:gd name="T87" fmla="*/ 16 h 45"/>
                  <a:gd name="T88" fmla="*/ 45 w 46"/>
                  <a:gd name="T89" fmla="*/ 18 h 45"/>
                  <a:gd name="T90" fmla="*/ 45 w 46"/>
                  <a:gd name="T91" fmla="*/ 20 h 45"/>
                  <a:gd name="T92" fmla="*/ 45 w 46"/>
                  <a:gd name="T93" fmla="*/ 23 h 45"/>
                  <a:gd name="T94" fmla="*/ 45 w 46"/>
                  <a:gd name="T95" fmla="*/ 26 h 45"/>
                  <a:gd name="T96" fmla="*/ 44 w 46"/>
                  <a:gd name="T97" fmla="*/ 28 h 45"/>
                  <a:gd name="T98" fmla="*/ 44 w 46"/>
                  <a:gd name="T99" fmla="*/ 30 h 45"/>
                  <a:gd name="T100" fmla="*/ 43 w 46"/>
                  <a:gd name="T101" fmla="*/ 32 h 45"/>
                  <a:gd name="T102" fmla="*/ 42 w 46"/>
                  <a:gd name="T103" fmla="*/ 34 h 45"/>
                  <a:gd name="T104" fmla="*/ 41 w 46"/>
                  <a:gd name="T105" fmla="*/ 35 h 45"/>
                  <a:gd name="T106" fmla="*/ 39 w 46"/>
                  <a:gd name="T107" fmla="*/ 37 h 45"/>
                  <a:gd name="T108" fmla="*/ 37 w 46"/>
                  <a:gd name="T109" fmla="*/ 39 h 45"/>
                  <a:gd name="T110" fmla="*/ 36 w 46"/>
                  <a:gd name="T111" fmla="*/ 40 h 45"/>
                  <a:gd name="T112" fmla="*/ 34 w 46"/>
                  <a:gd name="T113" fmla="*/ 41 h 45"/>
                  <a:gd name="T114" fmla="*/ 32 w 46"/>
                  <a:gd name="T115" fmla="*/ 42 h 45"/>
                  <a:gd name="T116" fmla="*/ 30 w 46"/>
                  <a:gd name="T117" fmla="*/ 43 h 45"/>
                  <a:gd name="T118" fmla="*/ 28 w 46"/>
                  <a:gd name="T119" fmla="*/ 44 h 45"/>
                  <a:gd name="T120" fmla="*/ 25 w 46"/>
                  <a:gd name="T121" fmla="*/ 44 h 45"/>
                  <a:gd name="T122" fmla="*/ 23 w 46"/>
                  <a:gd name="T123" fmla="*/ 44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3" y="44"/>
                    </a:moveTo>
                    <a:lnTo>
                      <a:pt x="22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4" y="41"/>
                    </a:lnTo>
                    <a:lnTo>
                      <a:pt x="33" y="42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3" name="Freeform 21"/>
              <p:cNvSpPr>
                <a:spLocks/>
              </p:cNvSpPr>
              <p:nvPr/>
            </p:nvSpPr>
            <p:spPr bwMode="auto">
              <a:xfrm>
                <a:off x="980" y="1041"/>
                <a:ext cx="47" cy="45"/>
              </a:xfrm>
              <a:custGeom>
                <a:avLst/>
                <a:gdLst>
                  <a:gd name="T0" fmla="*/ 21 w 47"/>
                  <a:gd name="T1" fmla="*/ 43 h 45"/>
                  <a:gd name="T2" fmla="*/ 18 w 47"/>
                  <a:gd name="T3" fmla="*/ 43 h 45"/>
                  <a:gd name="T4" fmla="*/ 16 w 47"/>
                  <a:gd name="T5" fmla="*/ 43 h 45"/>
                  <a:gd name="T6" fmla="*/ 14 w 47"/>
                  <a:gd name="T7" fmla="*/ 42 h 45"/>
                  <a:gd name="T8" fmla="*/ 12 w 47"/>
                  <a:gd name="T9" fmla="*/ 41 h 45"/>
                  <a:gd name="T10" fmla="*/ 10 w 47"/>
                  <a:gd name="T11" fmla="*/ 40 h 45"/>
                  <a:gd name="T12" fmla="*/ 8 w 47"/>
                  <a:gd name="T13" fmla="*/ 39 h 45"/>
                  <a:gd name="T14" fmla="*/ 7 w 47"/>
                  <a:gd name="T15" fmla="*/ 37 h 45"/>
                  <a:gd name="T16" fmla="*/ 5 w 47"/>
                  <a:gd name="T17" fmla="*/ 35 h 45"/>
                  <a:gd name="T18" fmla="*/ 4 w 47"/>
                  <a:gd name="T19" fmla="*/ 33 h 45"/>
                  <a:gd name="T20" fmla="*/ 3 w 47"/>
                  <a:gd name="T21" fmla="*/ 31 h 45"/>
                  <a:gd name="T22" fmla="*/ 2 w 47"/>
                  <a:gd name="T23" fmla="*/ 30 h 45"/>
                  <a:gd name="T24" fmla="*/ 1 w 47"/>
                  <a:gd name="T25" fmla="*/ 27 h 45"/>
                  <a:gd name="T26" fmla="*/ 0 w 47"/>
                  <a:gd name="T27" fmla="*/ 25 h 45"/>
                  <a:gd name="T28" fmla="*/ 0 w 47"/>
                  <a:gd name="T29" fmla="*/ 23 h 45"/>
                  <a:gd name="T30" fmla="*/ 0 w 47"/>
                  <a:gd name="T31" fmla="*/ 21 h 45"/>
                  <a:gd name="T32" fmla="*/ 0 w 47"/>
                  <a:gd name="T33" fmla="*/ 18 h 45"/>
                  <a:gd name="T34" fmla="*/ 1 w 47"/>
                  <a:gd name="T35" fmla="*/ 16 h 45"/>
                  <a:gd name="T36" fmla="*/ 2 w 47"/>
                  <a:gd name="T37" fmla="*/ 14 h 45"/>
                  <a:gd name="T38" fmla="*/ 2 w 47"/>
                  <a:gd name="T39" fmla="*/ 12 h 45"/>
                  <a:gd name="T40" fmla="*/ 4 w 47"/>
                  <a:gd name="T41" fmla="*/ 10 h 45"/>
                  <a:gd name="T42" fmla="*/ 5 w 47"/>
                  <a:gd name="T43" fmla="*/ 8 h 45"/>
                  <a:gd name="T44" fmla="*/ 6 w 47"/>
                  <a:gd name="T45" fmla="*/ 7 h 45"/>
                  <a:gd name="T46" fmla="*/ 8 w 47"/>
                  <a:gd name="T47" fmla="*/ 5 h 45"/>
                  <a:gd name="T48" fmla="*/ 10 w 47"/>
                  <a:gd name="T49" fmla="*/ 4 h 45"/>
                  <a:gd name="T50" fmla="*/ 12 w 47"/>
                  <a:gd name="T51" fmla="*/ 3 h 45"/>
                  <a:gd name="T52" fmla="*/ 14 w 47"/>
                  <a:gd name="T53" fmla="*/ 2 h 45"/>
                  <a:gd name="T54" fmla="*/ 16 w 47"/>
                  <a:gd name="T55" fmla="*/ 1 h 45"/>
                  <a:gd name="T56" fmla="*/ 18 w 47"/>
                  <a:gd name="T57" fmla="*/ 1 h 45"/>
                  <a:gd name="T58" fmla="*/ 20 w 47"/>
                  <a:gd name="T59" fmla="*/ 0 h 45"/>
                  <a:gd name="T60" fmla="*/ 22 w 47"/>
                  <a:gd name="T61" fmla="*/ 0 h 45"/>
                  <a:gd name="T62" fmla="*/ 25 w 47"/>
                  <a:gd name="T63" fmla="*/ 0 h 45"/>
                  <a:gd name="T64" fmla="*/ 28 w 47"/>
                  <a:gd name="T65" fmla="*/ 1 h 45"/>
                  <a:gd name="T66" fmla="*/ 30 w 47"/>
                  <a:gd name="T67" fmla="*/ 1 h 45"/>
                  <a:gd name="T68" fmla="*/ 32 w 47"/>
                  <a:gd name="T69" fmla="*/ 2 h 45"/>
                  <a:gd name="T70" fmla="*/ 34 w 47"/>
                  <a:gd name="T71" fmla="*/ 3 h 45"/>
                  <a:gd name="T72" fmla="*/ 36 w 47"/>
                  <a:gd name="T73" fmla="*/ 3 h 45"/>
                  <a:gd name="T74" fmla="*/ 37 w 47"/>
                  <a:gd name="T75" fmla="*/ 5 h 45"/>
                  <a:gd name="T76" fmla="*/ 39 w 47"/>
                  <a:gd name="T77" fmla="*/ 6 h 45"/>
                  <a:gd name="T78" fmla="*/ 41 w 47"/>
                  <a:gd name="T79" fmla="*/ 8 h 45"/>
                  <a:gd name="T80" fmla="*/ 42 w 47"/>
                  <a:gd name="T81" fmla="*/ 10 h 45"/>
                  <a:gd name="T82" fmla="*/ 43 w 47"/>
                  <a:gd name="T83" fmla="*/ 11 h 45"/>
                  <a:gd name="T84" fmla="*/ 44 w 47"/>
                  <a:gd name="T85" fmla="*/ 13 h 45"/>
                  <a:gd name="T86" fmla="*/ 44 w 47"/>
                  <a:gd name="T87" fmla="*/ 15 h 45"/>
                  <a:gd name="T88" fmla="*/ 45 w 47"/>
                  <a:gd name="T89" fmla="*/ 18 h 45"/>
                  <a:gd name="T90" fmla="*/ 45 w 47"/>
                  <a:gd name="T91" fmla="*/ 20 h 45"/>
                  <a:gd name="T92" fmla="*/ 45 w 47"/>
                  <a:gd name="T93" fmla="*/ 23 h 45"/>
                  <a:gd name="T94" fmla="*/ 45 w 47"/>
                  <a:gd name="T95" fmla="*/ 25 h 45"/>
                  <a:gd name="T96" fmla="*/ 45 w 47"/>
                  <a:gd name="T97" fmla="*/ 27 h 45"/>
                  <a:gd name="T98" fmla="*/ 44 w 47"/>
                  <a:gd name="T99" fmla="*/ 29 h 45"/>
                  <a:gd name="T100" fmla="*/ 43 w 47"/>
                  <a:gd name="T101" fmla="*/ 31 h 45"/>
                  <a:gd name="T102" fmla="*/ 42 w 47"/>
                  <a:gd name="T103" fmla="*/ 33 h 45"/>
                  <a:gd name="T104" fmla="*/ 41 w 47"/>
                  <a:gd name="T105" fmla="*/ 35 h 45"/>
                  <a:gd name="T106" fmla="*/ 40 w 47"/>
                  <a:gd name="T107" fmla="*/ 37 h 45"/>
                  <a:gd name="T108" fmla="*/ 38 w 47"/>
                  <a:gd name="T109" fmla="*/ 38 h 45"/>
                  <a:gd name="T110" fmla="*/ 36 w 47"/>
                  <a:gd name="T111" fmla="*/ 39 h 45"/>
                  <a:gd name="T112" fmla="*/ 34 w 47"/>
                  <a:gd name="T113" fmla="*/ 41 h 45"/>
                  <a:gd name="T114" fmla="*/ 32 w 47"/>
                  <a:gd name="T115" fmla="*/ 42 h 45"/>
                  <a:gd name="T116" fmla="*/ 30 w 47"/>
                  <a:gd name="T117" fmla="*/ 43 h 45"/>
                  <a:gd name="T118" fmla="*/ 28 w 47"/>
                  <a:gd name="T119" fmla="*/ 43 h 45"/>
                  <a:gd name="T120" fmla="*/ 26 w 47"/>
                  <a:gd name="T121" fmla="*/ 43 h 45"/>
                  <a:gd name="T122" fmla="*/ 24 w 47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7" h="45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4" y="31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4" name="Freeform 22"/>
              <p:cNvSpPr>
                <a:spLocks/>
              </p:cNvSpPr>
              <p:nvPr/>
            </p:nvSpPr>
            <p:spPr bwMode="auto">
              <a:xfrm>
                <a:off x="1094" y="1026"/>
                <a:ext cx="46" cy="45"/>
              </a:xfrm>
              <a:custGeom>
                <a:avLst/>
                <a:gdLst>
                  <a:gd name="T0" fmla="*/ 20 w 46"/>
                  <a:gd name="T1" fmla="*/ 43 h 45"/>
                  <a:gd name="T2" fmla="*/ 18 w 46"/>
                  <a:gd name="T3" fmla="*/ 43 h 45"/>
                  <a:gd name="T4" fmla="*/ 15 w 46"/>
                  <a:gd name="T5" fmla="*/ 42 h 45"/>
                  <a:gd name="T6" fmla="*/ 13 w 46"/>
                  <a:gd name="T7" fmla="*/ 42 h 45"/>
                  <a:gd name="T8" fmla="*/ 11 w 46"/>
                  <a:gd name="T9" fmla="*/ 40 h 45"/>
                  <a:gd name="T10" fmla="*/ 10 w 46"/>
                  <a:gd name="T11" fmla="*/ 39 h 45"/>
                  <a:gd name="T12" fmla="*/ 8 w 46"/>
                  <a:gd name="T13" fmla="*/ 38 h 45"/>
                  <a:gd name="T14" fmla="*/ 6 w 46"/>
                  <a:gd name="T15" fmla="*/ 37 h 45"/>
                  <a:gd name="T16" fmla="*/ 4 w 46"/>
                  <a:gd name="T17" fmla="*/ 35 h 45"/>
                  <a:gd name="T18" fmla="*/ 3 w 46"/>
                  <a:gd name="T19" fmla="*/ 33 h 45"/>
                  <a:gd name="T20" fmla="*/ 2 w 46"/>
                  <a:gd name="T21" fmla="*/ 31 h 45"/>
                  <a:gd name="T22" fmla="*/ 1 w 46"/>
                  <a:gd name="T23" fmla="*/ 29 h 45"/>
                  <a:gd name="T24" fmla="*/ 1 w 46"/>
                  <a:gd name="T25" fmla="*/ 27 h 45"/>
                  <a:gd name="T26" fmla="*/ 0 w 46"/>
                  <a:gd name="T27" fmla="*/ 25 h 45"/>
                  <a:gd name="T28" fmla="*/ 0 w 46"/>
                  <a:gd name="T29" fmla="*/ 23 h 45"/>
                  <a:gd name="T30" fmla="*/ 0 w 46"/>
                  <a:gd name="T31" fmla="*/ 20 h 45"/>
                  <a:gd name="T32" fmla="*/ 0 w 46"/>
                  <a:gd name="T33" fmla="*/ 18 h 45"/>
                  <a:gd name="T34" fmla="*/ 0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6 w 46"/>
                  <a:gd name="T45" fmla="*/ 6 h 45"/>
                  <a:gd name="T46" fmla="*/ 7 w 46"/>
                  <a:gd name="T47" fmla="*/ 5 h 45"/>
                  <a:gd name="T48" fmla="*/ 9 w 46"/>
                  <a:gd name="T49" fmla="*/ 4 h 45"/>
                  <a:gd name="T50" fmla="*/ 11 w 46"/>
                  <a:gd name="T51" fmla="*/ 2 h 45"/>
                  <a:gd name="T52" fmla="*/ 13 w 46"/>
                  <a:gd name="T53" fmla="*/ 1 h 45"/>
                  <a:gd name="T54" fmla="*/ 15 w 46"/>
                  <a:gd name="T55" fmla="*/ 0 h 45"/>
                  <a:gd name="T56" fmla="*/ 17 w 46"/>
                  <a:gd name="T57" fmla="*/ 0 h 45"/>
                  <a:gd name="T58" fmla="*/ 19 w 46"/>
                  <a:gd name="T59" fmla="*/ 0 h 45"/>
                  <a:gd name="T60" fmla="*/ 22 w 46"/>
                  <a:gd name="T61" fmla="*/ 0 h 45"/>
                  <a:gd name="T62" fmla="*/ 24 w 46"/>
                  <a:gd name="T63" fmla="*/ 0 h 45"/>
                  <a:gd name="T64" fmla="*/ 27 w 46"/>
                  <a:gd name="T65" fmla="*/ 0 h 45"/>
                  <a:gd name="T66" fmla="*/ 29 w 46"/>
                  <a:gd name="T67" fmla="*/ 0 h 45"/>
                  <a:gd name="T68" fmla="*/ 31 w 46"/>
                  <a:gd name="T69" fmla="*/ 1 h 45"/>
                  <a:gd name="T70" fmla="*/ 33 w 46"/>
                  <a:gd name="T71" fmla="*/ 2 h 45"/>
                  <a:gd name="T72" fmla="*/ 35 w 46"/>
                  <a:gd name="T73" fmla="*/ 3 h 45"/>
                  <a:gd name="T74" fmla="*/ 36 w 46"/>
                  <a:gd name="T75" fmla="*/ 4 h 45"/>
                  <a:gd name="T76" fmla="*/ 38 w 46"/>
                  <a:gd name="T77" fmla="*/ 6 h 45"/>
                  <a:gd name="T78" fmla="*/ 40 w 46"/>
                  <a:gd name="T79" fmla="*/ 8 h 45"/>
                  <a:gd name="T80" fmla="*/ 41 w 46"/>
                  <a:gd name="T81" fmla="*/ 10 h 45"/>
                  <a:gd name="T82" fmla="*/ 42 w 46"/>
                  <a:gd name="T83" fmla="*/ 11 h 45"/>
                  <a:gd name="T84" fmla="*/ 43 w 46"/>
                  <a:gd name="T85" fmla="*/ 13 h 45"/>
                  <a:gd name="T86" fmla="*/ 44 w 46"/>
                  <a:gd name="T87" fmla="*/ 15 h 45"/>
                  <a:gd name="T88" fmla="*/ 44 w 46"/>
                  <a:gd name="T89" fmla="*/ 18 h 45"/>
                  <a:gd name="T90" fmla="*/ 44 w 46"/>
                  <a:gd name="T91" fmla="*/ 20 h 45"/>
                  <a:gd name="T92" fmla="*/ 44 w 46"/>
                  <a:gd name="T93" fmla="*/ 22 h 45"/>
                  <a:gd name="T94" fmla="*/ 44 w 46"/>
                  <a:gd name="T95" fmla="*/ 25 h 45"/>
                  <a:gd name="T96" fmla="*/ 44 w 46"/>
                  <a:gd name="T97" fmla="*/ 27 h 45"/>
                  <a:gd name="T98" fmla="*/ 43 w 46"/>
                  <a:gd name="T99" fmla="*/ 29 h 45"/>
                  <a:gd name="T100" fmla="*/ 42 w 46"/>
                  <a:gd name="T101" fmla="*/ 31 h 45"/>
                  <a:gd name="T102" fmla="*/ 42 w 46"/>
                  <a:gd name="T103" fmla="*/ 33 h 45"/>
                  <a:gd name="T104" fmla="*/ 40 w 46"/>
                  <a:gd name="T105" fmla="*/ 34 h 45"/>
                  <a:gd name="T106" fmla="*/ 39 w 46"/>
                  <a:gd name="T107" fmla="*/ 36 h 45"/>
                  <a:gd name="T108" fmla="*/ 37 w 46"/>
                  <a:gd name="T109" fmla="*/ 38 h 45"/>
                  <a:gd name="T110" fmla="*/ 35 w 46"/>
                  <a:gd name="T111" fmla="*/ 39 h 45"/>
                  <a:gd name="T112" fmla="*/ 34 w 46"/>
                  <a:gd name="T113" fmla="*/ 40 h 45"/>
                  <a:gd name="T114" fmla="*/ 32 w 46"/>
                  <a:gd name="T115" fmla="*/ 41 h 45"/>
                  <a:gd name="T116" fmla="*/ 29 w 46"/>
                  <a:gd name="T117" fmla="*/ 42 h 45"/>
                  <a:gd name="T118" fmla="*/ 27 w 46"/>
                  <a:gd name="T119" fmla="*/ 43 h 45"/>
                  <a:gd name="T120" fmla="*/ 25 w 46"/>
                  <a:gd name="T121" fmla="*/ 43 h 45"/>
                  <a:gd name="T122" fmla="*/ 23 w 46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2" y="44"/>
                    </a:move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2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5" name="Freeform 23"/>
              <p:cNvSpPr>
                <a:spLocks/>
              </p:cNvSpPr>
              <p:nvPr/>
            </p:nvSpPr>
            <p:spPr bwMode="auto">
              <a:xfrm>
                <a:off x="1072" y="804"/>
                <a:ext cx="45" cy="45"/>
              </a:xfrm>
              <a:custGeom>
                <a:avLst/>
                <a:gdLst>
                  <a:gd name="T0" fmla="*/ 20 w 45"/>
                  <a:gd name="T1" fmla="*/ 44 h 45"/>
                  <a:gd name="T2" fmla="*/ 17 w 45"/>
                  <a:gd name="T3" fmla="*/ 43 h 45"/>
                  <a:gd name="T4" fmla="*/ 15 w 45"/>
                  <a:gd name="T5" fmla="*/ 43 h 45"/>
                  <a:gd name="T6" fmla="*/ 13 w 45"/>
                  <a:gd name="T7" fmla="*/ 42 h 45"/>
                  <a:gd name="T8" fmla="*/ 11 w 45"/>
                  <a:gd name="T9" fmla="*/ 41 h 45"/>
                  <a:gd name="T10" fmla="*/ 9 w 45"/>
                  <a:gd name="T11" fmla="*/ 40 h 45"/>
                  <a:gd name="T12" fmla="*/ 7 w 45"/>
                  <a:gd name="T13" fmla="*/ 38 h 45"/>
                  <a:gd name="T14" fmla="*/ 6 w 45"/>
                  <a:gd name="T15" fmla="*/ 37 h 45"/>
                  <a:gd name="T16" fmla="*/ 4 w 45"/>
                  <a:gd name="T17" fmla="*/ 35 h 45"/>
                  <a:gd name="T18" fmla="*/ 3 w 45"/>
                  <a:gd name="T19" fmla="*/ 33 h 45"/>
                  <a:gd name="T20" fmla="*/ 2 w 45"/>
                  <a:gd name="T21" fmla="*/ 32 h 45"/>
                  <a:gd name="T22" fmla="*/ 1 w 45"/>
                  <a:gd name="T23" fmla="*/ 30 h 45"/>
                  <a:gd name="T24" fmla="*/ 0 w 45"/>
                  <a:gd name="T25" fmla="*/ 28 h 45"/>
                  <a:gd name="T26" fmla="*/ 0 w 45"/>
                  <a:gd name="T27" fmla="*/ 26 h 45"/>
                  <a:gd name="T28" fmla="*/ 0 w 45"/>
                  <a:gd name="T29" fmla="*/ 24 h 45"/>
                  <a:gd name="T30" fmla="*/ 0 w 45"/>
                  <a:gd name="T31" fmla="*/ 21 h 45"/>
                  <a:gd name="T32" fmla="*/ 0 w 45"/>
                  <a:gd name="T33" fmla="*/ 18 h 45"/>
                  <a:gd name="T34" fmla="*/ 0 w 45"/>
                  <a:gd name="T35" fmla="*/ 16 h 45"/>
                  <a:gd name="T36" fmla="*/ 1 w 45"/>
                  <a:gd name="T37" fmla="*/ 14 h 45"/>
                  <a:gd name="T38" fmla="*/ 2 w 45"/>
                  <a:gd name="T39" fmla="*/ 12 h 45"/>
                  <a:gd name="T40" fmla="*/ 2 w 45"/>
                  <a:gd name="T41" fmla="*/ 10 h 45"/>
                  <a:gd name="T42" fmla="*/ 4 w 45"/>
                  <a:gd name="T43" fmla="*/ 8 h 45"/>
                  <a:gd name="T44" fmla="*/ 5 w 45"/>
                  <a:gd name="T45" fmla="*/ 7 h 45"/>
                  <a:gd name="T46" fmla="*/ 7 w 45"/>
                  <a:gd name="T47" fmla="*/ 5 h 45"/>
                  <a:gd name="T48" fmla="*/ 9 w 45"/>
                  <a:gd name="T49" fmla="*/ 4 h 45"/>
                  <a:gd name="T50" fmla="*/ 10 w 45"/>
                  <a:gd name="T51" fmla="*/ 3 h 45"/>
                  <a:gd name="T52" fmla="*/ 12 w 45"/>
                  <a:gd name="T53" fmla="*/ 2 h 45"/>
                  <a:gd name="T54" fmla="*/ 15 w 45"/>
                  <a:gd name="T55" fmla="*/ 1 h 45"/>
                  <a:gd name="T56" fmla="*/ 17 w 45"/>
                  <a:gd name="T57" fmla="*/ 0 h 45"/>
                  <a:gd name="T58" fmla="*/ 19 w 45"/>
                  <a:gd name="T59" fmla="*/ 0 h 45"/>
                  <a:gd name="T60" fmla="*/ 21 w 45"/>
                  <a:gd name="T61" fmla="*/ 0 h 45"/>
                  <a:gd name="T62" fmla="*/ 24 w 45"/>
                  <a:gd name="T63" fmla="*/ 0 h 45"/>
                  <a:gd name="T64" fmla="*/ 26 w 45"/>
                  <a:gd name="T65" fmla="*/ 0 h 45"/>
                  <a:gd name="T66" fmla="*/ 29 w 45"/>
                  <a:gd name="T67" fmla="*/ 1 h 45"/>
                  <a:gd name="T68" fmla="*/ 31 w 45"/>
                  <a:gd name="T69" fmla="*/ 2 h 45"/>
                  <a:gd name="T70" fmla="*/ 33 w 45"/>
                  <a:gd name="T71" fmla="*/ 2 h 45"/>
                  <a:gd name="T72" fmla="*/ 34 w 45"/>
                  <a:gd name="T73" fmla="*/ 4 h 45"/>
                  <a:gd name="T74" fmla="*/ 36 w 45"/>
                  <a:gd name="T75" fmla="*/ 5 h 45"/>
                  <a:gd name="T76" fmla="*/ 38 w 45"/>
                  <a:gd name="T77" fmla="*/ 6 h 45"/>
                  <a:gd name="T78" fmla="*/ 40 w 45"/>
                  <a:gd name="T79" fmla="*/ 8 h 45"/>
                  <a:gd name="T80" fmla="*/ 41 w 45"/>
                  <a:gd name="T81" fmla="*/ 10 h 45"/>
                  <a:gd name="T82" fmla="*/ 42 w 45"/>
                  <a:gd name="T83" fmla="*/ 12 h 45"/>
                  <a:gd name="T84" fmla="*/ 43 w 45"/>
                  <a:gd name="T85" fmla="*/ 14 h 45"/>
                  <a:gd name="T86" fmla="*/ 43 w 45"/>
                  <a:gd name="T87" fmla="*/ 16 h 45"/>
                  <a:gd name="T88" fmla="*/ 44 w 45"/>
                  <a:gd name="T89" fmla="*/ 18 h 45"/>
                  <a:gd name="T90" fmla="*/ 44 w 45"/>
                  <a:gd name="T91" fmla="*/ 20 h 45"/>
                  <a:gd name="T92" fmla="*/ 44 w 45"/>
                  <a:gd name="T93" fmla="*/ 23 h 45"/>
                  <a:gd name="T94" fmla="*/ 44 w 45"/>
                  <a:gd name="T95" fmla="*/ 25 h 45"/>
                  <a:gd name="T96" fmla="*/ 44 w 45"/>
                  <a:gd name="T97" fmla="*/ 27 h 45"/>
                  <a:gd name="T98" fmla="*/ 43 w 45"/>
                  <a:gd name="T99" fmla="*/ 29 h 45"/>
                  <a:gd name="T100" fmla="*/ 42 w 45"/>
                  <a:gd name="T101" fmla="*/ 31 h 45"/>
                  <a:gd name="T102" fmla="*/ 41 w 45"/>
                  <a:gd name="T103" fmla="*/ 33 h 45"/>
                  <a:gd name="T104" fmla="*/ 40 w 45"/>
                  <a:gd name="T105" fmla="*/ 35 h 45"/>
                  <a:gd name="T106" fmla="*/ 38 w 45"/>
                  <a:gd name="T107" fmla="*/ 36 h 45"/>
                  <a:gd name="T108" fmla="*/ 37 w 45"/>
                  <a:gd name="T109" fmla="*/ 38 h 45"/>
                  <a:gd name="T110" fmla="*/ 35 w 45"/>
                  <a:gd name="T111" fmla="*/ 39 h 45"/>
                  <a:gd name="T112" fmla="*/ 33 w 45"/>
                  <a:gd name="T113" fmla="*/ 40 h 45"/>
                  <a:gd name="T114" fmla="*/ 31 w 45"/>
                  <a:gd name="T115" fmla="*/ 42 h 45"/>
                  <a:gd name="T116" fmla="*/ 29 w 45"/>
                  <a:gd name="T117" fmla="*/ 42 h 45"/>
                  <a:gd name="T118" fmla="*/ 27 w 45"/>
                  <a:gd name="T119" fmla="*/ 43 h 45"/>
                  <a:gd name="T120" fmla="*/ 25 w 45"/>
                  <a:gd name="T121" fmla="*/ 44 h 45"/>
                  <a:gd name="T122" fmla="*/ 22 w 45"/>
                  <a:gd name="T123" fmla="*/ 44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5" h="45">
                    <a:moveTo>
                      <a:pt x="22" y="44"/>
                    </a:move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41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6" name="Freeform 24"/>
              <p:cNvSpPr>
                <a:spLocks/>
              </p:cNvSpPr>
              <p:nvPr/>
            </p:nvSpPr>
            <p:spPr bwMode="auto">
              <a:xfrm>
                <a:off x="1040" y="929"/>
                <a:ext cx="45" cy="45"/>
              </a:xfrm>
              <a:custGeom>
                <a:avLst/>
                <a:gdLst>
                  <a:gd name="T0" fmla="*/ 20 w 45"/>
                  <a:gd name="T1" fmla="*/ 44 h 45"/>
                  <a:gd name="T2" fmla="*/ 17 w 45"/>
                  <a:gd name="T3" fmla="*/ 43 h 45"/>
                  <a:gd name="T4" fmla="*/ 15 w 45"/>
                  <a:gd name="T5" fmla="*/ 43 h 45"/>
                  <a:gd name="T6" fmla="*/ 13 w 45"/>
                  <a:gd name="T7" fmla="*/ 42 h 45"/>
                  <a:gd name="T8" fmla="*/ 11 w 45"/>
                  <a:gd name="T9" fmla="*/ 41 h 45"/>
                  <a:gd name="T10" fmla="*/ 9 w 45"/>
                  <a:gd name="T11" fmla="*/ 40 h 45"/>
                  <a:gd name="T12" fmla="*/ 7 w 45"/>
                  <a:gd name="T13" fmla="*/ 39 h 45"/>
                  <a:gd name="T14" fmla="*/ 6 w 45"/>
                  <a:gd name="T15" fmla="*/ 37 h 45"/>
                  <a:gd name="T16" fmla="*/ 4 w 45"/>
                  <a:gd name="T17" fmla="*/ 35 h 45"/>
                  <a:gd name="T18" fmla="*/ 3 w 45"/>
                  <a:gd name="T19" fmla="*/ 33 h 45"/>
                  <a:gd name="T20" fmla="*/ 2 w 45"/>
                  <a:gd name="T21" fmla="*/ 31 h 45"/>
                  <a:gd name="T22" fmla="*/ 1 w 45"/>
                  <a:gd name="T23" fmla="*/ 30 h 45"/>
                  <a:gd name="T24" fmla="*/ 0 w 45"/>
                  <a:gd name="T25" fmla="*/ 28 h 45"/>
                  <a:gd name="T26" fmla="*/ 0 w 45"/>
                  <a:gd name="T27" fmla="*/ 26 h 45"/>
                  <a:gd name="T28" fmla="*/ 0 w 45"/>
                  <a:gd name="T29" fmla="*/ 23 h 45"/>
                  <a:gd name="T30" fmla="*/ 0 w 45"/>
                  <a:gd name="T31" fmla="*/ 21 h 45"/>
                  <a:gd name="T32" fmla="*/ 0 w 45"/>
                  <a:gd name="T33" fmla="*/ 19 h 45"/>
                  <a:gd name="T34" fmla="*/ 0 w 45"/>
                  <a:gd name="T35" fmla="*/ 16 h 45"/>
                  <a:gd name="T36" fmla="*/ 1 w 45"/>
                  <a:gd name="T37" fmla="*/ 14 h 45"/>
                  <a:gd name="T38" fmla="*/ 2 w 45"/>
                  <a:gd name="T39" fmla="*/ 12 h 45"/>
                  <a:gd name="T40" fmla="*/ 2 w 45"/>
                  <a:gd name="T41" fmla="*/ 10 h 45"/>
                  <a:gd name="T42" fmla="*/ 4 w 45"/>
                  <a:gd name="T43" fmla="*/ 9 h 45"/>
                  <a:gd name="T44" fmla="*/ 5 w 45"/>
                  <a:gd name="T45" fmla="*/ 7 h 45"/>
                  <a:gd name="T46" fmla="*/ 7 w 45"/>
                  <a:gd name="T47" fmla="*/ 5 h 45"/>
                  <a:gd name="T48" fmla="*/ 9 w 45"/>
                  <a:gd name="T49" fmla="*/ 4 h 45"/>
                  <a:gd name="T50" fmla="*/ 10 w 45"/>
                  <a:gd name="T51" fmla="*/ 3 h 45"/>
                  <a:gd name="T52" fmla="*/ 12 w 45"/>
                  <a:gd name="T53" fmla="*/ 2 h 45"/>
                  <a:gd name="T54" fmla="*/ 15 w 45"/>
                  <a:gd name="T55" fmla="*/ 1 h 45"/>
                  <a:gd name="T56" fmla="*/ 17 w 45"/>
                  <a:gd name="T57" fmla="*/ 1 h 45"/>
                  <a:gd name="T58" fmla="*/ 19 w 45"/>
                  <a:gd name="T59" fmla="*/ 0 h 45"/>
                  <a:gd name="T60" fmla="*/ 21 w 45"/>
                  <a:gd name="T61" fmla="*/ 0 h 45"/>
                  <a:gd name="T62" fmla="*/ 24 w 45"/>
                  <a:gd name="T63" fmla="*/ 0 h 45"/>
                  <a:gd name="T64" fmla="*/ 26 w 45"/>
                  <a:gd name="T65" fmla="*/ 1 h 45"/>
                  <a:gd name="T66" fmla="*/ 29 w 45"/>
                  <a:gd name="T67" fmla="*/ 1 h 45"/>
                  <a:gd name="T68" fmla="*/ 31 w 45"/>
                  <a:gd name="T69" fmla="*/ 2 h 45"/>
                  <a:gd name="T70" fmla="*/ 33 w 45"/>
                  <a:gd name="T71" fmla="*/ 3 h 45"/>
                  <a:gd name="T72" fmla="*/ 34 w 45"/>
                  <a:gd name="T73" fmla="*/ 4 h 45"/>
                  <a:gd name="T74" fmla="*/ 36 w 45"/>
                  <a:gd name="T75" fmla="*/ 5 h 45"/>
                  <a:gd name="T76" fmla="*/ 38 w 45"/>
                  <a:gd name="T77" fmla="*/ 7 h 45"/>
                  <a:gd name="T78" fmla="*/ 40 w 45"/>
                  <a:gd name="T79" fmla="*/ 8 h 45"/>
                  <a:gd name="T80" fmla="*/ 41 w 45"/>
                  <a:gd name="T81" fmla="*/ 10 h 45"/>
                  <a:gd name="T82" fmla="*/ 42 w 45"/>
                  <a:gd name="T83" fmla="*/ 12 h 45"/>
                  <a:gd name="T84" fmla="*/ 43 w 45"/>
                  <a:gd name="T85" fmla="*/ 14 h 45"/>
                  <a:gd name="T86" fmla="*/ 43 w 45"/>
                  <a:gd name="T87" fmla="*/ 16 h 45"/>
                  <a:gd name="T88" fmla="*/ 44 w 45"/>
                  <a:gd name="T89" fmla="*/ 18 h 45"/>
                  <a:gd name="T90" fmla="*/ 44 w 45"/>
                  <a:gd name="T91" fmla="*/ 20 h 45"/>
                  <a:gd name="T92" fmla="*/ 44 w 45"/>
                  <a:gd name="T93" fmla="*/ 23 h 45"/>
                  <a:gd name="T94" fmla="*/ 44 w 45"/>
                  <a:gd name="T95" fmla="*/ 25 h 45"/>
                  <a:gd name="T96" fmla="*/ 44 w 45"/>
                  <a:gd name="T97" fmla="*/ 27 h 45"/>
                  <a:gd name="T98" fmla="*/ 43 w 45"/>
                  <a:gd name="T99" fmla="*/ 29 h 45"/>
                  <a:gd name="T100" fmla="*/ 42 w 45"/>
                  <a:gd name="T101" fmla="*/ 31 h 45"/>
                  <a:gd name="T102" fmla="*/ 41 w 45"/>
                  <a:gd name="T103" fmla="*/ 33 h 45"/>
                  <a:gd name="T104" fmla="*/ 40 w 45"/>
                  <a:gd name="T105" fmla="*/ 35 h 45"/>
                  <a:gd name="T106" fmla="*/ 38 w 45"/>
                  <a:gd name="T107" fmla="*/ 37 h 45"/>
                  <a:gd name="T108" fmla="*/ 37 w 45"/>
                  <a:gd name="T109" fmla="*/ 38 h 45"/>
                  <a:gd name="T110" fmla="*/ 35 w 45"/>
                  <a:gd name="T111" fmla="*/ 39 h 45"/>
                  <a:gd name="T112" fmla="*/ 33 w 45"/>
                  <a:gd name="T113" fmla="*/ 41 h 45"/>
                  <a:gd name="T114" fmla="*/ 31 w 45"/>
                  <a:gd name="T115" fmla="*/ 42 h 45"/>
                  <a:gd name="T116" fmla="*/ 29 w 45"/>
                  <a:gd name="T117" fmla="*/ 43 h 45"/>
                  <a:gd name="T118" fmla="*/ 27 w 45"/>
                  <a:gd name="T119" fmla="*/ 43 h 45"/>
                  <a:gd name="T120" fmla="*/ 25 w 45"/>
                  <a:gd name="T121" fmla="*/ 44 h 45"/>
                  <a:gd name="T122" fmla="*/ 22 w 45"/>
                  <a:gd name="T123" fmla="*/ 44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5" h="45">
                    <a:moveTo>
                      <a:pt x="22" y="44"/>
                    </a:move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7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3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7" name="Freeform 25"/>
              <p:cNvSpPr>
                <a:spLocks/>
              </p:cNvSpPr>
              <p:nvPr/>
            </p:nvSpPr>
            <p:spPr bwMode="auto">
              <a:xfrm>
                <a:off x="782" y="1176"/>
                <a:ext cx="46" cy="45"/>
              </a:xfrm>
              <a:custGeom>
                <a:avLst/>
                <a:gdLst>
                  <a:gd name="T0" fmla="*/ 20 w 46"/>
                  <a:gd name="T1" fmla="*/ 44 h 45"/>
                  <a:gd name="T2" fmla="*/ 17 w 46"/>
                  <a:gd name="T3" fmla="*/ 43 h 45"/>
                  <a:gd name="T4" fmla="*/ 15 w 46"/>
                  <a:gd name="T5" fmla="*/ 43 h 45"/>
                  <a:gd name="T6" fmla="*/ 13 w 46"/>
                  <a:gd name="T7" fmla="*/ 42 h 45"/>
                  <a:gd name="T8" fmla="*/ 11 w 46"/>
                  <a:gd name="T9" fmla="*/ 41 h 45"/>
                  <a:gd name="T10" fmla="*/ 9 w 46"/>
                  <a:gd name="T11" fmla="*/ 40 h 45"/>
                  <a:gd name="T12" fmla="*/ 8 w 46"/>
                  <a:gd name="T13" fmla="*/ 39 h 45"/>
                  <a:gd name="T14" fmla="*/ 6 w 46"/>
                  <a:gd name="T15" fmla="*/ 38 h 45"/>
                  <a:gd name="T16" fmla="*/ 4 w 46"/>
                  <a:gd name="T17" fmla="*/ 35 h 45"/>
                  <a:gd name="T18" fmla="*/ 3 w 46"/>
                  <a:gd name="T19" fmla="*/ 34 h 45"/>
                  <a:gd name="T20" fmla="*/ 2 w 46"/>
                  <a:gd name="T21" fmla="*/ 32 h 45"/>
                  <a:gd name="T22" fmla="*/ 1 w 46"/>
                  <a:gd name="T23" fmla="*/ 30 h 45"/>
                  <a:gd name="T24" fmla="*/ 0 w 46"/>
                  <a:gd name="T25" fmla="*/ 28 h 45"/>
                  <a:gd name="T26" fmla="*/ 0 w 46"/>
                  <a:gd name="T27" fmla="*/ 26 h 45"/>
                  <a:gd name="T28" fmla="*/ 0 w 46"/>
                  <a:gd name="T29" fmla="*/ 24 h 45"/>
                  <a:gd name="T30" fmla="*/ 0 w 46"/>
                  <a:gd name="T31" fmla="*/ 21 h 45"/>
                  <a:gd name="T32" fmla="*/ 0 w 46"/>
                  <a:gd name="T33" fmla="*/ 18 h 45"/>
                  <a:gd name="T34" fmla="*/ 0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2 w 46"/>
                  <a:gd name="T41" fmla="*/ 10 h 45"/>
                  <a:gd name="T42" fmla="*/ 4 w 46"/>
                  <a:gd name="T43" fmla="*/ 9 h 45"/>
                  <a:gd name="T44" fmla="*/ 5 w 46"/>
                  <a:gd name="T45" fmla="*/ 7 h 45"/>
                  <a:gd name="T46" fmla="*/ 7 w 46"/>
                  <a:gd name="T47" fmla="*/ 6 h 45"/>
                  <a:gd name="T48" fmla="*/ 9 w 46"/>
                  <a:gd name="T49" fmla="*/ 4 h 45"/>
                  <a:gd name="T50" fmla="*/ 11 w 46"/>
                  <a:gd name="T51" fmla="*/ 3 h 45"/>
                  <a:gd name="T52" fmla="*/ 12 w 46"/>
                  <a:gd name="T53" fmla="*/ 2 h 45"/>
                  <a:gd name="T54" fmla="*/ 14 w 46"/>
                  <a:gd name="T55" fmla="*/ 1 h 45"/>
                  <a:gd name="T56" fmla="*/ 17 w 46"/>
                  <a:gd name="T57" fmla="*/ 0 h 45"/>
                  <a:gd name="T58" fmla="*/ 19 w 46"/>
                  <a:gd name="T59" fmla="*/ 0 h 45"/>
                  <a:gd name="T60" fmla="*/ 21 w 46"/>
                  <a:gd name="T61" fmla="*/ 0 h 45"/>
                  <a:gd name="T62" fmla="*/ 24 w 46"/>
                  <a:gd name="T63" fmla="*/ 0 h 45"/>
                  <a:gd name="T64" fmla="*/ 26 w 46"/>
                  <a:gd name="T65" fmla="*/ 0 h 45"/>
                  <a:gd name="T66" fmla="*/ 29 w 46"/>
                  <a:gd name="T67" fmla="*/ 1 h 45"/>
                  <a:gd name="T68" fmla="*/ 31 w 46"/>
                  <a:gd name="T69" fmla="*/ 2 h 45"/>
                  <a:gd name="T70" fmla="*/ 33 w 46"/>
                  <a:gd name="T71" fmla="*/ 3 h 45"/>
                  <a:gd name="T72" fmla="*/ 34 w 46"/>
                  <a:gd name="T73" fmla="*/ 4 h 45"/>
                  <a:gd name="T74" fmla="*/ 36 w 46"/>
                  <a:gd name="T75" fmla="*/ 5 h 45"/>
                  <a:gd name="T76" fmla="*/ 38 w 46"/>
                  <a:gd name="T77" fmla="*/ 7 h 45"/>
                  <a:gd name="T78" fmla="*/ 40 w 46"/>
                  <a:gd name="T79" fmla="*/ 8 h 45"/>
                  <a:gd name="T80" fmla="*/ 41 w 46"/>
                  <a:gd name="T81" fmla="*/ 10 h 45"/>
                  <a:gd name="T82" fmla="*/ 42 w 46"/>
                  <a:gd name="T83" fmla="*/ 12 h 45"/>
                  <a:gd name="T84" fmla="*/ 43 w 46"/>
                  <a:gd name="T85" fmla="*/ 14 h 45"/>
                  <a:gd name="T86" fmla="*/ 44 w 46"/>
                  <a:gd name="T87" fmla="*/ 16 h 45"/>
                  <a:gd name="T88" fmla="*/ 44 w 46"/>
                  <a:gd name="T89" fmla="*/ 18 h 45"/>
                  <a:gd name="T90" fmla="*/ 44 w 46"/>
                  <a:gd name="T91" fmla="*/ 20 h 45"/>
                  <a:gd name="T92" fmla="*/ 44 w 46"/>
                  <a:gd name="T93" fmla="*/ 23 h 45"/>
                  <a:gd name="T94" fmla="*/ 44 w 46"/>
                  <a:gd name="T95" fmla="*/ 25 h 45"/>
                  <a:gd name="T96" fmla="*/ 44 w 46"/>
                  <a:gd name="T97" fmla="*/ 27 h 45"/>
                  <a:gd name="T98" fmla="*/ 43 w 46"/>
                  <a:gd name="T99" fmla="*/ 29 h 45"/>
                  <a:gd name="T100" fmla="*/ 42 w 46"/>
                  <a:gd name="T101" fmla="*/ 31 h 45"/>
                  <a:gd name="T102" fmla="*/ 41 w 46"/>
                  <a:gd name="T103" fmla="*/ 33 h 45"/>
                  <a:gd name="T104" fmla="*/ 40 w 46"/>
                  <a:gd name="T105" fmla="*/ 35 h 45"/>
                  <a:gd name="T106" fmla="*/ 38 w 46"/>
                  <a:gd name="T107" fmla="*/ 37 h 45"/>
                  <a:gd name="T108" fmla="*/ 37 w 46"/>
                  <a:gd name="T109" fmla="*/ 38 h 45"/>
                  <a:gd name="T110" fmla="*/ 35 w 46"/>
                  <a:gd name="T111" fmla="*/ 40 h 45"/>
                  <a:gd name="T112" fmla="*/ 33 w 46"/>
                  <a:gd name="T113" fmla="*/ 41 h 45"/>
                  <a:gd name="T114" fmla="*/ 31 w 46"/>
                  <a:gd name="T115" fmla="*/ 42 h 45"/>
                  <a:gd name="T116" fmla="*/ 29 w 46"/>
                  <a:gd name="T117" fmla="*/ 43 h 45"/>
                  <a:gd name="T118" fmla="*/ 27 w 46"/>
                  <a:gd name="T119" fmla="*/ 43 h 45"/>
                  <a:gd name="T120" fmla="*/ 25 w 46"/>
                  <a:gd name="T121" fmla="*/ 44 h 45"/>
                  <a:gd name="T122" fmla="*/ 22 w 46"/>
                  <a:gd name="T123" fmla="*/ 44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2" y="44"/>
                    </a:move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39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5"/>
                    </a:lnTo>
                    <a:lnTo>
                      <a:pt x="37" y="6"/>
                    </a:lnTo>
                    <a:lnTo>
                      <a:pt x="38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41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3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3" y="15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8" name="Freeform 26"/>
              <p:cNvSpPr>
                <a:spLocks/>
              </p:cNvSpPr>
              <p:nvPr/>
            </p:nvSpPr>
            <p:spPr bwMode="auto">
              <a:xfrm>
                <a:off x="733" y="1067"/>
                <a:ext cx="47" cy="45"/>
              </a:xfrm>
              <a:custGeom>
                <a:avLst/>
                <a:gdLst>
                  <a:gd name="T0" fmla="*/ 21 w 47"/>
                  <a:gd name="T1" fmla="*/ 43 h 45"/>
                  <a:gd name="T2" fmla="*/ 18 w 47"/>
                  <a:gd name="T3" fmla="*/ 43 h 45"/>
                  <a:gd name="T4" fmla="*/ 16 w 47"/>
                  <a:gd name="T5" fmla="*/ 43 h 45"/>
                  <a:gd name="T6" fmla="*/ 14 w 47"/>
                  <a:gd name="T7" fmla="*/ 42 h 45"/>
                  <a:gd name="T8" fmla="*/ 12 w 47"/>
                  <a:gd name="T9" fmla="*/ 41 h 45"/>
                  <a:gd name="T10" fmla="*/ 10 w 47"/>
                  <a:gd name="T11" fmla="*/ 40 h 45"/>
                  <a:gd name="T12" fmla="*/ 8 w 47"/>
                  <a:gd name="T13" fmla="*/ 39 h 45"/>
                  <a:gd name="T14" fmla="*/ 7 w 47"/>
                  <a:gd name="T15" fmla="*/ 37 h 45"/>
                  <a:gd name="T16" fmla="*/ 5 w 47"/>
                  <a:gd name="T17" fmla="*/ 35 h 45"/>
                  <a:gd name="T18" fmla="*/ 4 w 47"/>
                  <a:gd name="T19" fmla="*/ 33 h 45"/>
                  <a:gd name="T20" fmla="*/ 3 w 47"/>
                  <a:gd name="T21" fmla="*/ 31 h 45"/>
                  <a:gd name="T22" fmla="*/ 2 w 47"/>
                  <a:gd name="T23" fmla="*/ 30 h 45"/>
                  <a:gd name="T24" fmla="*/ 1 w 47"/>
                  <a:gd name="T25" fmla="*/ 27 h 45"/>
                  <a:gd name="T26" fmla="*/ 0 w 47"/>
                  <a:gd name="T27" fmla="*/ 25 h 45"/>
                  <a:gd name="T28" fmla="*/ 0 w 47"/>
                  <a:gd name="T29" fmla="*/ 23 h 45"/>
                  <a:gd name="T30" fmla="*/ 0 w 47"/>
                  <a:gd name="T31" fmla="*/ 21 h 45"/>
                  <a:gd name="T32" fmla="*/ 0 w 47"/>
                  <a:gd name="T33" fmla="*/ 18 h 45"/>
                  <a:gd name="T34" fmla="*/ 1 w 47"/>
                  <a:gd name="T35" fmla="*/ 16 h 45"/>
                  <a:gd name="T36" fmla="*/ 1 w 47"/>
                  <a:gd name="T37" fmla="*/ 14 h 45"/>
                  <a:gd name="T38" fmla="*/ 2 w 47"/>
                  <a:gd name="T39" fmla="*/ 12 h 45"/>
                  <a:gd name="T40" fmla="*/ 3 w 47"/>
                  <a:gd name="T41" fmla="*/ 10 h 45"/>
                  <a:gd name="T42" fmla="*/ 5 w 47"/>
                  <a:gd name="T43" fmla="*/ 8 h 45"/>
                  <a:gd name="T44" fmla="*/ 6 w 47"/>
                  <a:gd name="T45" fmla="*/ 7 h 45"/>
                  <a:gd name="T46" fmla="*/ 8 w 47"/>
                  <a:gd name="T47" fmla="*/ 5 h 45"/>
                  <a:gd name="T48" fmla="*/ 10 w 47"/>
                  <a:gd name="T49" fmla="*/ 4 h 45"/>
                  <a:gd name="T50" fmla="*/ 11 w 47"/>
                  <a:gd name="T51" fmla="*/ 3 h 45"/>
                  <a:gd name="T52" fmla="*/ 13 w 47"/>
                  <a:gd name="T53" fmla="*/ 1 h 45"/>
                  <a:gd name="T54" fmla="*/ 15 w 47"/>
                  <a:gd name="T55" fmla="*/ 1 h 45"/>
                  <a:gd name="T56" fmla="*/ 17 w 47"/>
                  <a:gd name="T57" fmla="*/ 0 h 45"/>
                  <a:gd name="T58" fmla="*/ 20 w 47"/>
                  <a:gd name="T59" fmla="*/ 0 h 45"/>
                  <a:gd name="T60" fmla="*/ 22 w 47"/>
                  <a:gd name="T61" fmla="*/ 0 h 45"/>
                  <a:gd name="T62" fmla="*/ 25 w 47"/>
                  <a:gd name="T63" fmla="*/ 0 h 45"/>
                  <a:gd name="T64" fmla="*/ 27 w 47"/>
                  <a:gd name="T65" fmla="*/ 0 h 45"/>
                  <a:gd name="T66" fmla="*/ 29 w 47"/>
                  <a:gd name="T67" fmla="*/ 1 h 45"/>
                  <a:gd name="T68" fmla="*/ 31 w 47"/>
                  <a:gd name="T69" fmla="*/ 1 h 45"/>
                  <a:gd name="T70" fmla="*/ 33 w 47"/>
                  <a:gd name="T71" fmla="*/ 2 h 45"/>
                  <a:gd name="T72" fmla="*/ 35 w 47"/>
                  <a:gd name="T73" fmla="*/ 3 h 45"/>
                  <a:gd name="T74" fmla="*/ 37 w 47"/>
                  <a:gd name="T75" fmla="*/ 5 h 45"/>
                  <a:gd name="T76" fmla="*/ 39 w 47"/>
                  <a:gd name="T77" fmla="*/ 6 h 45"/>
                  <a:gd name="T78" fmla="*/ 41 w 47"/>
                  <a:gd name="T79" fmla="*/ 8 h 45"/>
                  <a:gd name="T80" fmla="*/ 42 w 47"/>
                  <a:gd name="T81" fmla="*/ 10 h 45"/>
                  <a:gd name="T82" fmla="*/ 43 w 47"/>
                  <a:gd name="T83" fmla="*/ 11 h 45"/>
                  <a:gd name="T84" fmla="*/ 44 w 47"/>
                  <a:gd name="T85" fmla="*/ 13 h 45"/>
                  <a:gd name="T86" fmla="*/ 45 w 47"/>
                  <a:gd name="T87" fmla="*/ 15 h 45"/>
                  <a:gd name="T88" fmla="*/ 45 w 47"/>
                  <a:gd name="T89" fmla="*/ 18 h 45"/>
                  <a:gd name="T90" fmla="*/ 45 w 47"/>
                  <a:gd name="T91" fmla="*/ 20 h 45"/>
                  <a:gd name="T92" fmla="*/ 45 w 47"/>
                  <a:gd name="T93" fmla="*/ 23 h 45"/>
                  <a:gd name="T94" fmla="*/ 45 w 47"/>
                  <a:gd name="T95" fmla="*/ 25 h 45"/>
                  <a:gd name="T96" fmla="*/ 45 w 47"/>
                  <a:gd name="T97" fmla="*/ 27 h 45"/>
                  <a:gd name="T98" fmla="*/ 44 w 47"/>
                  <a:gd name="T99" fmla="*/ 29 h 45"/>
                  <a:gd name="T100" fmla="*/ 43 w 47"/>
                  <a:gd name="T101" fmla="*/ 31 h 45"/>
                  <a:gd name="T102" fmla="*/ 42 w 47"/>
                  <a:gd name="T103" fmla="*/ 33 h 45"/>
                  <a:gd name="T104" fmla="*/ 41 w 47"/>
                  <a:gd name="T105" fmla="*/ 35 h 45"/>
                  <a:gd name="T106" fmla="*/ 39 w 47"/>
                  <a:gd name="T107" fmla="*/ 37 h 45"/>
                  <a:gd name="T108" fmla="*/ 37 w 47"/>
                  <a:gd name="T109" fmla="*/ 38 h 45"/>
                  <a:gd name="T110" fmla="*/ 36 w 47"/>
                  <a:gd name="T111" fmla="*/ 39 h 45"/>
                  <a:gd name="T112" fmla="*/ 34 w 47"/>
                  <a:gd name="T113" fmla="*/ 41 h 45"/>
                  <a:gd name="T114" fmla="*/ 32 w 47"/>
                  <a:gd name="T115" fmla="*/ 42 h 45"/>
                  <a:gd name="T116" fmla="*/ 30 w 47"/>
                  <a:gd name="T117" fmla="*/ 43 h 45"/>
                  <a:gd name="T118" fmla="*/ 28 w 47"/>
                  <a:gd name="T119" fmla="*/ 43 h 45"/>
                  <a:gd name="T120" fmla="*/ 25 w 47"/>
                  <a:gd name="T121" fmla="*/ 43 h 45"/>
                  <a:gd name="T122" fmla="*/ 23 w 47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7" h="45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4"/>
                    </a:lnTo>
                    <a:lnTo>
                      <a:pt x="37" y="4"/>
                    </a:lnTo>
                    <a:lnTo>
                      <a:pt x="37" y="5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6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0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5" y="41"/>
                    </a:lnTo>
                    <a:lnTo>
                      <a:pt x="34" y="41"/>
                    </a:lnTo>
                    <a:lnTo>
                      <a:pt x="33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09" name="Freeform 27"/>
              <p:cNvSpPr>
                <a:spLocks/>
              </p:cNvSpPr>
              <p:nvPr/>
            </p:nvSpPr>
            <p:spPr bwMode="auto">
              <a:xfrm>
                <a:off x="1124" y="1286"/>
                <a:ext cx="46" cy="45"/>
              </a:xfrm>
              <a:custGeom>
                <a:avLst/>
                <a:gdLst>
                  <a:gd name="T0" fmla="*/ 20 w 46"/>
                  <a:gd name="T1" fmla="*/ 43 h 45"/>
                  <a:gd name="T2" fmla="*/ 18 w 46"/>
                  <a:gd name="T3" fmla="*/ 43 h 45"/>
                  <a:gd name="T4" fmla="*/ 16 w 46"/>
                  <a:gd name="T5" fmla="*/ 42 h 45"/>
                  <a:gd name="T6" fmla="*/ 14 w 46"/>
                  <a:gd name="T7" fmla="*/ 42 h 45"/>
                  <a:gd name="T8" fmla="*/ 12 w 46"/>
                  <a:gd name="T9" fmla="*/ 41 h 45"/>
                  <a:gd name="T10" fmla="*/ 10 w 46"/>
                  <a:gd name="T11" fmla="*/ 40 h 45"/>
                  <a:gd name="T12" fmla="*/ 8 w 46"/>
                  <a:gd name="T13" fmla="*/ 38 h 45"/>
                  <a:gd name="T14" fmla="*/ 7 w 46"/>
                  <a:gd name="T15" fmla="*/ 37 h 45"/>
                  <a:gd name="T16" fmla="*/ 5 w 46"/>
                  <a:gd name="T17" fmla="*/ 35 h 45"/>
                  <a:gd name="T18" fmla="*/ 4 w 46"/>
                  <a:gd name="T19" fmla="*/ 33 h 45"/>
                  <a:gd name="T20" fmla="*/ 2 w 46"/>
                  <a:gd name="T21" fmla="*/ 31 h 45"/>
                  <a:gd name="T22" fmla="*/ 2 w 46"/>
                  <a:gd name="T23" fmla="*/ 30 h 45"/>
                  <a:gd name="T24" fmla="*/ 1 w 46"/>
                  <a:gd name="T25" fmla="*/ 28 h 45"/>
                  <a:gd name="T26" fmla="*/ 0 w 46"/>
                  <a:gd name="T27" fmla="*/ 26 h 45"/>
                  <a:gd name="T28" fmla="*/ 0 w 46"/>
                  <a:gd name="T29" fmla="*/ 23 h 45"/>
                  <a:gd name="T30" fmla="*/ 0 w 46"/>
                  <a:gd name="T31" fmla="*/ 21 h 45"/>
                  <a:gd name="T32" fmla="*/ 0 w 46"/>
                  <a:gd name="T33" fmla="*/ 18 h 45"/>
                  <a:gd name="T34" fmla="*/ 0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6 w 46"/>
                  <a:gd name="T45" fmla="*/ 7 h 45"/>
                  <a:gd name="T46" fmla="*/ 8 w 46"/>
                  <a:gd name="T47" fmla="*/ 5 h 45"/>
                  <a:gd name="T48" fmla="*/ 10 w 46"/>
                  <a:gd name="T49" fmla="*/ 4 h 45"/>
                  <a:gd name="T50" fmla="*/ 11 w 46"/>
                  <a:gd name="T51" fmla="*/ 3 h 45"/>
                  <a:gd name="T52" fmla="*/ 13 w 46"/>
                  <a:gd name="T53" fmla="*/ 2 h 45"/>
                  <a:gd name="T54" fmla="*/ 15 w 46"/>
                  <a:gd name="T55" fmla="*/ 1 h 45"/>
                  <a:gd name="T56" fmla="*/ 17 w 46"/>
                  <a:gd name="T57" fmla="*/ 0 h 45"/>
                  <a:gd name="T58" fmla="*/ 20 w 46"/>
                  <a:gd name="T59" fmla="*/ 0 h 45"/>
                  <a:gd name="T60" fmla="*/ 22 w 46"/>
                  <a:gd name="T61" fmla="*/ 0 h 45"/>
                  <a:gd name="T62" fmla="*/ 25 w 46"/>
                  <a:gd name="T63" fmla="*/ 0 h 45"/>
                  <a:gd name="T64" fmla="*/ 27 w 46"/>
                  <a:gd name="T65" fmla="*/ 0 h 45"/>
                  <a:gd name="T66" fmla="*/ 29 w 46"/>
                  <a:gd name="T67" fmla="*/ 1 h 45"/>
                  <a:gd name="T68" fmla="*/ 31 w 46"/>
                  <a:gd name="T69" fmla="*/ 2 h 45"/>
                  <a:gd name="T70" fmla="*/ 33 w 46"/>
                  <a:gd name="T71" fmla="*/ 2 h 45"/>
                  <a:gd name="T72" fmla="*/ 35 w 46"/>
                  <a:gd name="T73" fmla="*/ 4 h 45"/>
                  <a:gd name="T74" fmla="*/ 37 w 46"/>
                  <a:gd name="T75" fmla="*/ 5 h 45"/>
                  <a:gd name="T76" fmla="*/ 39 w 46"/>
                  <a:gd name="T77" fmla="*/ 6 h 45"/>
                  <a:gd name="T78" fmla="*/ 40 w 46"/>
                  <a:gd name="T79" fmla="*/ 8 h 45"/>
                  <a:gd name="T80" fmla="*/ 42 w 46"/>
                  <a:gd name="T81" fmla="*/ 10 h 45"/>
                  <a:gd name="T82" fmla="*/ 42 w 46"/>
                  <a:gd name="T83" fmla="*/ 12 h 45"/>
                  <a:gd name="T84" fmla="*/ 44 w 46"/>
                  <a:gd name="T85" fmla="*/ 14 h 45"/>
                  <a:gd name="T86" fmla="*/ 44 w 46"/>
                  <a:gd name="T87" fmla="*/ 16 h 45"/>
                  <a:gd name="T88" fmla="*/ 45 w 46"/>
                  <a:gd name="T89" fmla="*/ 18 h 45"/>
                  <a:gd name="T90" fmla="*/ 45 w 46"/>
                  <a:gd name="T91" fmla="*/ 20 h 45"/>
                  <a:gd name="T92" fmla="*/ 45 w 46"/>
                  <a:gd name="T93" fmla="*/ 23 h 45"/>
                  <a:gd name="T94" fmla="*/ 45 w 46"/>
                  <a:gd name="T95" fmla="*/ 25 h 45"/>
                  <a:gd name="T96" fmla="*/ 44 w 46"/>
                  <a:gd name="T97" fmla="*/ 27 h 45"/>
                  <a:gd name="T98" fmla="*/ 44 w 46"/>
                  <a:gd name="T99" fmla="*/ 29 h 45"/>
                  <a:gd name="T100" fmla="*/ 43 w 46"/>
                  <a:gd name="T101" fmla="*/ 31 h 45"/>
                  <a:gd name="T102" fmla="*/ 42 w 46"/>
                  <a:gd name="T103" fmla="*/ 33 h 45"/>
                  <a:gd name="T104" fmla="*/ 41 w 46"/>
                  <a:gd name="T105" fmla="*/ 34 h 45"/>
                  <a:gd name="T106" fmla="*/ 39 w 46"/>
                  <a:gd name="T107" fmla="*/ 36 h 45"/>
                  <a:gd name="T108" fmla="*/ 37 w 46"/>
                  <a:gd name="T109" fmla="*/ 38 h 45"/>
                  <a:gd name="T110" fmla="*/ 36 w 46"/>
                  <a:gd name="T111" fmla="*/ 39 h 45"/>
                  <a:gd name="T112" fmla="*/ 34 w 46"/>
                  <a:gd name="T113" fmla="*/ 40 h 45"/>
                  <a:gd name="T114" fmla="*/ 32 w 46"/>
                  <a:gd name="T115" fmla="*/ 42 h 45"/>
                  <a:gd name="T116" fmla="*/ 30 w 46"/>
                  <a:gd name="T117" fmla="*/ 42 h 45"/>
                  <a:gd name="T118" fmla="*/ 28 w 46"/>
                  <a:gd name="T119" fmla="*/ 43 h 45"/>
                  <a:gd name="T120" fmla="*/ 25 w 46"/>
                  <a:gd name="T121" fmla="*/ 43 h 45"/>
                  <a:gd name="T122" fmla="*/ 23 w 46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3" y="44"/>
                    </a:moveTo>
                    <a:lnTo>
                      <a:pt x="22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4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10" name="Freeform 28"/>
              <p:cNvSpPr>
                <a:spLocks/>
              </p:cNvSpPr>
              <p:nvPr/>
            </p:nvSpPr>
            <p:spPr bwMode="auto">
              <a:xfrm>
                <a:off x="902" y="1258"/>
                <a:ext cx="46" cy="45"/>
              </a:xfrm>
              <a:custGeom>
                <a:avLst/>
                <a:gdLst>
                  <a:gd name="T0" fmla="*/ 20 w 46"/>
                  <a:gd name="T1" fmla="*/ 43 h 45"/>
                  <a:gd name="T2" fmla="*/ 18 w 46"/>
                  <a:gd name="T3" fmla="*/ 43 h 45"/>
                  <a:gd name="T4" fmla="*/ 15 w 46"/>
                  <a:gd name="T5" fmla="*/ 42 h 45"/>
                  <a:gd name="T6" fmla="*/ 13 w 46"/>
                  <a:gd name="T7" fmla="*/ 42 h 45"/>
                  <a:gd name="T8" fmla="*/ 11 w 46"/>
                  <a:gd name="T9" fmla="*/ 41 h 45"/>
                  <a:gd name="T10" fmla="*/ 10 w 46"/>
                  <a:gd name="T11" fmla="*/ 40 h 45"/>
                  <a:gd name="T12" fmla="*/ 8 w 46"/>
                  <a:gd name="T13" fmla="*/ 38 h 45"/>
                  <a:gd name="T14" fmla="*/ 6 w 46"/>
                  <a:gd name="T15" fmla="*/ 37 h 45"/>
                  <a:gd name="T16" fmla="*/ 4 w 46"/>
                  <a:gd name="T17" fmla="*/ 35 h 45"/>
                  <a:gd name="T18" fmla="*/ 3 w 46"/>
                  <a:gd name="T19" fmla="*/ 33 h 45"/>
                  <a:gd name="T20" fmla="*/ 2 w 46"/>
                  <a:gd name="T21" fmla="*/ 31 h 45"/>
                  <a:gd name="T22" fmla="*/ 1 w 46"/>
                  <a:gd name="T23" fmla="*/ 30 h 45"/>
                  <a:gd name="T24" fmla="*/ 0 w 46"/>
                  <a:gd name="T25" fmla="*/ 27 h 45"/>
                  <a:gd name="T26" fmla="*/ 0 w 46"/>
                  <a:gd name="T27" fmla="*/ 25 h 45"/>
                  <a:gd name="T28" fmla="*/ 0 w 46"/>
                  <a:gd name="T29" fmla="*/ 23 h 45"/>
                  <a:gd name="T30" fmla="*/ 0 w 46"/>
                  <a:gd name="T31" fmla="*/ 20 h 45"/>
                  <a:gd name="T32" fmla="*/ 0 w 46"/>
                  <a:gd name="T33" fmla="*/ 18 h 45"/>
                  <a:gd name="T34" fmla="*/ 0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5 w 46"/>
                  <a:gd name="T45" fmla="*/ 7 h 45"/>
                  <a:gd name="T46" fmla="*/ 7 w 46"/>
                  <a:gd name="T47" fmla="*/ 5 h 45"/>
                  <a:gd name="T48" fmla="*/ 9 w 46"/>
                  <a:gd name="T49" fmla="*/ 4 h 45"/>
                  <a:gd name="T50" fmla="*/ 11 w 46"/>
                  <a:gd name="T51" fmla="*/ 2 h 45"/>
                  <a:gd name="T52" fmla="*/ 13 w 46"/>
                  <a:gd name="T53" fmla="*/ 1 h 45"/>
                  <a:gd name="T54" fmla="*/ 15 w 46"/>
                  <a:gd name="T55" fmla="*/ 0 h 45"/>
                  <a:gd name="T56" fmla="*/ 17 w 46"/>
                  <a:gd name="T57" fmla="*/ 0 h 45"/>
                  <a:gd name="T58" fmla="*/ 19 w 46"/>
                  <a:gd name="T59" fmla="*/ 0 h 45"/>
                  <a:gd name="T60" fmla="*/ 22 w 46"/>
                  <a:gd name="T61" fmla="*/ 0 h 45"/>
                  <a:gd name="T62" fmla="*/ 24 w 46"/>
                  <a:gd name="T63" fmla="*/ 0 h 45"/>
                  <a:gd name="T64" fmla="*/ 27 w 46"/>
                  <a:gd name="T65" fmla="*/ 0 h 45"/>
                  <a:gd name="T66" fmla="*/ 29 w 46"/>
                  <a:gd name="T67" fmla="*/ 0 h 45"/>
                  <a:gd name="T68" fmla="*/ 31 w 46"/>
                  <a:gd name="T69" fmla="*/ 1 h 45"/>
                  <a:gd name="T70" fmla="*/ 33 w 46"/>
                  <a:gd name="T71" fmla="*/ 2 h 45"/>
                  <a:gd name="T72" fmla="*/ 35 w 46"/>
                  <a:gd name="T73" fmla="*/ 3 h 45"/>
                  <a:gd name="T74" fmla="*/ 36 w 46"/>
                  <a:gd name="T75" fmla="*/ 5 h 45"/>
                  <a:gd name="T76" fmla="*/ 38 w 46"/>
                  <a:gd name="T77" fmla="*/ 6 h 45"/>
                  <a:gd name="T78" fmla="*/ 40 w 46"/>
                  <a:gd name="T79" fmla="*/ 8 h 45"/>
                  <a:gd name="T80" fmla="*/ 41 w 46"/>
                  <a:gd name="T81" fmla="*/ 10 h 45"/>
                  <a:gd name="T82" fmla="*/ 42 w 46"/>
                  <a:gd name="T83" fmla="*/ 12 h 45"/>
                  <a:gd name="T84" fmla="*/ 43 w 46"/>
                  <a:gd name="T85" fmla="*/ 14 h 45"/>
                  <a:gd name="T86" fmla="*/ 44 w 46"/>
                  <a:gd name="T87" fmla="*/ 16 h 45"/>
                  <a:gd name="T88" fmla="*/ 44 w 46"/>
                  <a:gd name="T89" fmla="*/ 18 h 45"/>
                  <a:gd name="T90" fmla="*/ 44 w 46"/>
                  <a:gd name="T91" fmla="*/ 20 h 45"/>
                  <a:gd name="T92" fmla="*/ 44 w 46"/>
                  <a:gd name="T93" fmla="*/ 22 h 45"/>
                  <a:gd name="T94" fmla="*/ 44 w 46"/>
                  <a:gd name="T95" fmla="*/ 25 h 45"/>
                  <a:gd name="T96" fmla="*/ 44 w 46"/>
                  <a:gd name="T97" fmla="*/ 27 h 45"/>
                  <a:gd name="T98" fmla="*/ 43 w 46"/>
                  <a:gd name="T99" fmla="*/ 29 h 45"/>
                  <a:gd name="T100" fmla="*/ 42 w 46"/>
                  <a:gd name="T101" fmla="*/ 31 h 45"/>
                  <a:gd name="T102" fmla="*/ 41 w 46"/>
                  <a:gd name="T103" fmla="*/ 33 h 45"/>
                  <a:gd name="T104" fmla="*/ 40 w 46"/>
                  <a:gd name="T105" fmla="*/ 34 h 45"/>
                  <a:gd name="T106" fmla="*/ 38 w 46"/>
                  <a:gd name="T107" fmla="*/ 36 h 45"/>
                  <a:gd name="T108" fmla="*/ 37 w 46"/>
                  <a:gd name="T109" fmla="*/ 38 h 45"/>
                  <a:gd name="T110" fmla="*/ 35 w 46"/>
                  <a:gd name="T111" fmla="*/ 39 h 45"/>
                  <a:gd name="T112" fmla="*/ 33 w 46"/>
                  <a:gd name="T113" fmla="*/ 40 h 45"/>
                  <a:gd name="T114" fmla="*/ 31 w 46"/>
                  <a:gd name="T115" fmla="*/ 42 h 45"/>
                  <a:gd name="T116" fmla="*/ 29 w 46"/>
                  <a:gd name="T117" fmla="*/ 42 h 45"/>
                  <a:gd name="T118" fmla="*/ 27 w 46"/>
                  <a:gd name="T119" fmla="*/ 43 h 45"/>
                  <a:gd name="T120" fmla="*/ 25 w 46"/>
                  <a:gd name="T121" fmla="*/ 43 h 45"/>
                  <a:gd name="T122" fmla="*/ 23 w 46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2" y="44"/>
                    </a:move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1"/>
                    </a:lnTo>
                    <a:lnTo>
                      <a:pt x="11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9" y="7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1" y="10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4" y="17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2"/>
                    </a:lnTo>
                    <a:lnTo>
                      <a:pt x="44" y="22"/>
                    </a:lnTo>
                    <a:lnTo>
                      <a:pt x="44" y="23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4" y="28"/>
                    </a:lnTo>
                    <a:lnTo>
                      <a:pt x="43" y="28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2" y="30"/>
                    </a:lnTo>
                    <a:lnTo>
                      <a:pt x="42" y="31"/>
                    </a:lnTo>
                    <a:lnTo>
                      <a:pt x="42" y="32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0" y="34"/>
                    </a:lnTo>
                    <a:lnTo>
                      <a:pt x="40" y="35"/>
                    </a:lnTo>
                    <a:lnTo>
                      <a:pt x="39" y="36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8"/>
                    </a:lnTo>
                    <a:lnTo>
                      <a:pt x="36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2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2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11" name="Freeform 29"/>
              <p:cNvSpPr>
                <a:spLocks/>
              </p:cNvSpPr>
              <p:nvPr/>
            </p:nvSpPr>
            <p:spPr bwMode="auto">
              <a:xfrm>
                <a:off x="989" y="764"/>
                <a:ext cx="46" cy="45"/>
              </a:xfrm>
              <a:custGeom>
                <a:avLst/>
                <a:gdLst>
                  <a:gd name="T0" fmla="*/ 20 w 46"/>
                  <a:gd name="T1" fmla="*/ 43 h 45"/>
                  <a:gd name="T2" fmla="*/ 18 w 46"/>
                  <a:gd name="T3" fmla="*/ 43 h 45"/>
                  <a:gd name="T4" fmla="*/ 16 w 46"/>
                  <a:gd name="T5" fmla="*/ 42 h 45"/>
                  <a:gd name="T6" fmla="*/ 14 w 46"/>
                  <a:gd name="T7" fmla="*/ 42 h 45"/>
                  <a:gd name="T8" fmla="*/ 12 w 46"/>
                  <a:gd name="T9" fmla="*/ 41 h 45"/>
                  <a:gd name="T10" fmla="*/ 10 w 46"/>
                  <a:gd name="T11" fmla="*/ 40 h 45"/>
                  <a:gd name="T12" fmla="*/ 8 w 46"/>
                  <a:gd name="T13" fmla="*/ 38 h 45"/>
                  <a:gd name="T14" fmla="*/ 7 w 46"/>
                  <a:gd name="T15" fmla="*/ 37 h 45"/>
                  <a:gd name="T16" fmla="*/ 5 w 46"/>
                  <a:gd name="T17" fmla="*/ 35 h 45"/>
                  <a:gd name="T18" fmla="*/ 3 w 46"/>
                  <a:gd name="T19" fmla="*/ 33 h 45"/>
                  <a:gd name="T20" fmla="*/ 2 w 46"/>
                  <a:gd name="T21" fmla="*/ 32 h 45"/>
                  <a:gd name="T22" fmla="*/ 1 w 46"/>
                  <a:gd name="T23" fmla="*/ 30 h 45"/>
                  <a:gd name="T24" fmla="*/ 1 w 46"/>
                  <a:gd name="T25" fmla="*/ 28 h 45"/>
                  <a:gd name="T26" fmla="*/ 0 w 46"/>
                  <a:gd name="T27" fmla="*/ 25 h 45"/>
                  <a:gd name="T28" fmla="*/ 0 w 46"/>
                  <a:gd name="T29" fmla="*/ 23 h 45"/>
                  <a:gd name="T30" fmla="*/ 0 w 46"/>
                  <a:gd name="T31" fmla="*/ 20 h 45"/>
                  <a:gd name="T32" fmla="*/ 0 w 46"/>
                  <a:gd name="T33" fmla="*/ 18 h 45"/>
                  <a:gd name="T34" fmla="*/ 1 w 46"/>
                  <a:gd name="T35" fmla="*/ 16 h 45"/>
                  <a:gd name="T36" fmla="*/ 1 w 46"/>
                  <a:gd name="T37" fmla="*/ 14 h 45"/>
                  <a:gd name="T38" fmla="*/ 2 w 46"/>
                  <a:gd name="T39" fmla="*/ 12 h 45"/>
                  <a:gd name="T40" fmla="*/ 3 w 46"/>
                  <a:gd name="T41" fmla="*/ 10 h 45"/>
                  <a:gd name="T42" fmla="*/ 4 w 46"/>
                  <a:gd name="T43" fmla="*/ 8 h 45"/>
                  <a:gd name="T44" fmla="*/ 6 w 46"/>
                  <a:gd name="T45" fmla="*/ 7 h 45"/>
                  <a:gd name="T46" fmla="*/ 8 w 46"/>
                  <a:gd name="T47" fmla="*/ 5 h 45"/>
                  <a:gd name="T48" fmla="*/ 9 w 46"/>
                  <a:gd name="T49" fmla="*/ 4 h 45"/>
                  <a:gd name="T50" fmla="*/ 11 w 46"/>
                  <a:gd name="T51" fmla="*/ 3 h 45"/>
                  <a:gd name="T52" fmla="*/ 13 w 46"/>
                  <a:gd name="T53" fmla="*/ 2 h 45"/>
                  <a:gd name="T54" fmla="*/ 15 w 46"/>
                  <a:gd name="T55" fmla="*/ 1 h 45"/>
                  <a:gd name="T56" fmla="*/ 17 w 46"/>
                  <a:gd name="T57" fmla="*/ 0 h 45"/>
                  <a:gd name="T58" fmla="*/ 19 w 46"/>
                  <a:gd name="T59" fmla="*/ 0 h 45"/>
                  <a:gd name="T60" fmla="*/ 22 w 46"/>
                  <a:gd name="T61" fmla="*/ 0 h 45"/>
                  <a:gd name="T62" fmla="*/ 25 w 46"/>
                  <a:gd name="T63" fmla="*/ 0 h 45"/>
                  <a:gd name="T64" fmla="*/ 27 w 46"/>
                  <a:gd name="T65" fmla="*/ 0 h 45"/>
                  <a:gd name="T66" fmla="*/ 29 w 46"/>
                  <a:gd name="T67" fmla="*/ 1 h 45"/>
                  <a:gd name="T68" fmla="*/ 31 w 46"/>
                  <a:gd name="T69" fmla="*/ 2 h 45"/>
                  <a:gd name="T70" fmla="*/ 33 w 46"/>
                  <a:gd name="T71" fmla="*/ 2 h 45"/>
                  <a:gd name="T72" fmla="*/ 35 w 46"/>
                  <a:gd name="T73" fmla="*/ 4 h 45"/>
                  <a:gd name="T74" fmla="*/ 37 w 46"/>
                  <a:gd name="T75" fmla="*/ 5 h 45"/>
                  <a:gd name="T76" fmla="*/ 39 w 46"/>
                  <a:gd name="T77" fmla="*/ 6 h 45"/>
                  <a:gd name="T78" fmla="*/ 40 w 46"/>
                  <a:gd name="T79" fmla="*/ 8 h 45"/>
                  <a:gd name="T80" fmla="*/ 41 w 46"/>
                  <a:gd name="T81" fmla="*/ 10 h 45"/>
                  <a:gd name="T82" fmla="*/ 43 w 46"/>
                  <a:gd name="T83" fmla="*/ 12 h 45"/>
                  <a:gd name="T84" fmla="*/ 43 w 46"/>
                  <a:gd name="T85" fmla="*/ 14 h 45"/>
                  <a:gd name="T86" fmla="*/ 44 w 46"/>
                  <a:gd name="T87" fmla="*/ 16 h 45"/>
                  <a:gd name="T88" fmla="*/ 45 w 46"/>
                  <a:gd name="T89" fmla="*/ 18 h 45"/>
                  <a:gd name="T90" fmla="*/ 45 w 46"/>
                  <a:gd name="T91" fmla="*/ 20 h 45"/>
                  <a:gd name="T92" fmla="*/ 45 w 46"/>
                  <a:gd name="T93" fmla="*/ 22 h 45"/>
                  <a:gd name="T94" fmla="*/ 45 w 46"/>
                  <a:gd name="T95" fmla="*/ 25 h 45"/>
                  <a:gd name="T96" fmla="*/ 45 w 46"/>
                  <a:gd name="T97" fmla="*/ 27 h 45"/>
                  <a:gd name="T98" fmla="*/ 44 w 46"/>
                  <a:gd name="T99" fmla="*/ 29 h 45"/>
                  <a:gd name="T100" fmla="*/ 43 w 46"/>
                  <a:gd name="T101" fmla="*/ 31 h 45"/>
                  <a:gd name="T102" fmla="*/ 42 w 46"/>
                  <a:gd name="T103" fmla="*/ 33 h 45"/>
                  <a:gd name="T104" fmla="*/ 41 w 46"/>
                  <a:gd name="T105" fmla="*/ 35 h 45"/>
                  <a:gd name="T106" fmla="*/ 39 w 46"/>
                  <a:gd name="T107" fmla="*/ 36 h 45"/>
                  <a:gd name="T108" fmla="*/ 37 w 46"/>
                  <a:gd name="T109" fmla="*/ 38 h 45"/>
                  <a:gd name="T110" fmla="*/ 35 w 46"/>
                  <a:gd name="T111" fmla="*/ 39 h 45"/>
                  <a:gd name="T112" fmla="*/ 34 w 46"/>
                  <a:gd name="T113" fmla="*/ 40 h 45"/>
                  <a:gd name="T114" fmla="*/ 32 w 46"/>
                  <a:gd name="T115" fmla="*/ 42 h 45"/>
                  <a:gd name="T116" fmla="*/ 30 w 46"/>
                  <a:gd name="T117" fmla="*/ 42 h 45"/>
                  <a:gd name="T118" fmla="*/ 27 w 46"/>
                  <a:gd name="T119" fmla="*/ 43 h 45"/>
                  <a:gd name="T120" fmla="*/ 25 w 46"/>
                  <a:gd name="T121" fmla="*/ 43 h 45"/>
                  <a:gd name="T122" fmla="*/ 23 w 46"/>
                  <a:gd name="T123" fmla="*/ 43 h 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" h="45">
                    <a:moveTo>
                      <a:pt x="23" y="44"/>
                    </a:move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7" y="43"/>
                    </a:lnTo>
                    <a:lnTo>
                      <a:pt x="16" y="42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1" y="40"/>
                    </a:lnTo>
                    <a:lnTo>
                      <a:pt x="10" y="40"/>
                    </a:lnTo>
                    <a:lnTo>
                      <a:pt x="9" y="39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3" y="33"/>
                    </a:lnTo>
                    <a:lnTo>
                      <a:pt x="3" y="32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1" y="30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0" y="25"/>
                    </a:ln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7" y="5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8"/>
                    </a:lnTo>
                    <a:lnTo>
                      <a:pt x="41" y="8"/>
                    </a:lnTo>
                    <a:lnTo>
                      <a:pt x="41" y="9"/>
                    </a:lnTo>
                    <a:lnTo>
                      <a:pt x="41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4" y="15"/>
                    </a:lnTo>
                    <a:lnTo>
                      <a:pt x="44" y="16"/>
                    </a:lnTo>
                    <a:lnTo>
                      <a:pt x="45" y="16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1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5"/>
                    </a:lnTo>
                    <a:lnTo>
                      <a:pt x="45" y="26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4" y="29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2" y="33"/>
                    </a:lnTo>
                    <a:lnTo>
                      <a:pt x="41" y="33"/>
                    </a:lnTo>
                    <a:lnTo>
                      <a:pt x="41" y="34"/>
                    </a:lnTo>
                    <a:lnTo>
                      <a:pt x="41" y="35"/>
                    </a:lnTo>
                    <a:lnTo>
                      <a:pt x="40" y="35"/>
                    </a:lnTo>
                    <a:lnTo>
                      <a:pt x="40" y="36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6" y="39"/>
                    </a:lnTo>
                    <a:lnTo>
                      <a:pt x="35" y="39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1"/>
                    </a:lnTo>
                    <a:lnTo>
                      <a:pt x="32" y="41"/>
                    </a:lnTo>
                    <a:lnTo>
                      <a:pt x="32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29" y="42"/>
                    </a:lnTo>
                    <a:lnTo>
                      <a:pt x="28" y="43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3" y="43"/>
                    </a:lnTo>
                    <a:lnTo>
                      <a:pt x="23" y="44"/>
                    </a:lnTo>
                  </a:path>
                </a:pathLst>
              </a:custGeom>
              <a:solidFill>
                <a:srgbClr val="80FF00"/>
              </a:solidFill>
              <a:ln w="27305" cap="flat" cmpd="sng">
                <a:solidFill>
                  <a:srgbClr val="8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534" name="Group 30"/>
            <p:cNvGrpSpPr>
              <a:grpSpLocks/>
            </p:cNvGrpSpPr>
            <p:nvPr/>
          </p:nvGrpSpPr>
          <p:grpSpPr bwMode="auto">
            <a:xfrm>
              <a:off x="3024" y="1728"/>
              <a:ext cx="432" cy="367"/>
              <a:chOff x="4963" y="800"/>
              <a:chExt cx="797" cy="641"/>
            </a:xfrm>
          </p:grpSpPr>
          <p:sp>
            <p:nvSpPr>
              <p:cNvPr id="22769" name="Freeform 31"/>
              <p:cNvSpPr>
                <a:spLocks/>
              </p:cNvSpPr>
              <p:nvPr/>
            </p:nvSpPr>
            <p:spPr bwMode="auto">
              <a:xfrm>
                <a:off x="4963" y="800"/>
                <a:ext cx="797" cy="641"/>
              </a:xfrm>
              <a:custGeom>
                <a:avLst/>
                <a:gdLst>
                  <a:gd name="T0" fmla="*/ 674 w 643"/>
                  <a:gd name="T1" fmla="*/ 62 h 517"/>
                  <a:gd name="T2" fmla="*/ 646 w 643"/>
                  <a:gd name="T3" fmla="*/ 51 h 517"/>
                  <a:gd name="T4" fmla="*/ 621 w 643"/>
                  <a:gd name="T5" fmla="*/ 40 h 517"/>
                  <a:gd name="T6" fmla="*/ 597 w 643"/>
                  <a:gd name="T7" fmla="*/ 33 h 517"/>
                  <a:gd name="T8" fmla="*/ 570 w 643"/>
                  <a:gd name="T9" fmla="*/ 27 h 517"/>
                  <a:gd name="T10" fmla="*/ 533 w 643"/>
                  <a:gd name="T11" fmla="*/ 24 h 517"/>
                  <a:gd name="T12" fmla="*/ 450 w 643"/>
                  <a:gd name="T13" fmla="*/ 15 h 517"/>
                  <a:gd name="T14" fmla="*/ 381 w 643"/>
                  <a:gd name="T15" fmla="*/ 6 h 517"/>
                  <a:gd name="T16" fmla="*/ 322 w 643"/>
                  <a:gd name="T17" fmla="*/ 0 h 517"/>
                  <a:gd name="T18" fmla="*/ 269 w 643"/>
                  <a:gd name="T19" fmla="*/ 1 h 517"/>
                  <a:gd name="T20" fmla="*/ 219 w 643"/>
                  <a:gd name="T21" fmla="*/ 14 h 517"/>
                  <a:gd name="T22" fmla="*/ 165 w 643"/>
                  <a:gd name="T23" fmla="*/ 38 h 517"/>
                  <a:gd name="T24" fmla="*/ 98 w 643"/>
                  <a:gd name="T25" fmla="*/ 86 h 517"/>
                  <a:gd name="T26" fmla="*/ 58 w 643"/>
                  <a:gd name="T27" fmla="*/ 124 h 517"/>
                  <a:gd name="T28" fmla="*/ 30 w 643"/>
                  <a:gd name="T29" fmla="*/ 166 h 517"/>
                  <a:gd name="T30" fmla="*/ 11 w 643"/>
                  <a:gd name="T31" fmla="*/ 210 h 517"/>
                  <a:gd name="T32" fmla="*/ 1 w 643"/>
                  <a:gd name="T33" fmla="*/ 258 h 517"/>
                  <a:gd name="T34" fmla="*/ 0 w 643"/>
                  <a:gd name="T35" fmla="*/ 315 h 517"/>
                  <a:gd name="T36" fmla="*/ 6 w 643"/>
                  <a:gd name="T37" fmla="*/ 393 h 517"/>
                  <a:gd name="T38" fmla="*/ 15 w 643"/>
                  <a:gd name="T39" fmla="*/ 450 h 517"/>
                  <a:gd name="T40" fmla="*/ 31 w 643"/>
                  <a:gd name="T41" fmla="*/ 498 h 517"/>
                  <a:gd name="T42" fmla="*/ 52 w 643"/>
                  <a:gd name="T43" fmla="*/ 538 h 517"/>
                  <a:gd name="T44" fmla="*/ 84 w 643"/>
                  <a:gd name="T45" fmla="*/ 573 h 517"/>
                  <a:gd name="T46" fmla="*/ 126 w 643"/>
                  <a:gd name="T47" fmla="*/ 610 h 517"/>
                  <a:gd name="T48" fmla="*/ 180 w 643"/>
                  <a:gd name="T49" fmla="*/ 652 h 517"/>
                  <a:gd name="T50" fmla="*/ 269 w 643"/>
                  <a:gd name="T51" fmla="*/ 715 h 517"/>
                  <a:gd name="T52" fmla="*/ 335 w 643"/>
                  <a:gd name="T53" fmla="*/ 754 h 517"/>
                  <a:gd name="T54" fmla="*/ 398 w 643"/>
                  <a:gd name="T55" fmla="*/ 777 h 517"/>
                  <a:gd name="T56" fmla="*/ 462 w 643"/>
                  <a:gd name="T57" fmla="*/ 790 h 517"/>
                  <a:gd name="T58" fmla="*/ 537 w 643"/>
                  <a:gd name="T59" fmla="*/ 794 h 517"/>
                  <a:gd name="T60" fmla="*/ 622 w 643"/>
                  <a:gd name="T61" fmla="*/ 782 h 517"/>
                  <a:gd name="T62" fmla="*/ 718 w 643"/>
                  <a:gd name="T63" fmla="*/ 763 h 517"/>
                  <a:gd name="T64" fmla="*/ 778 w 643"/>
                  <a:gd name="T65" fmla="*/ 743 h 517"/>
                  <a:gd name="T66" fmla="*/ 829 w 643"/>
                  <a:gd name="T67" fmla="*/ 715 h 517"/>
                  <a:gd name="T68" fmla="*/ 873 w 643"/>
                  <a:gd name="T69" fmla="*/ 679 h 517"/>
                  <a:gd name="T70" fmla="*/ 910 w 643"/>
                  <a:gd name="T71" fmla="*/ 635 h 517"/>
                  <a:gd name="T72" fmla="*/ 943 w 643"/>
                  <a:gd name="T73" fmla="*/ 577 h 517"/>
                  <a:gd name="T74" fmla="*/ 974 w 643"/>
                  <a:gd name="T75" fmla="*/ 505 h 517"/>
                  <a:gd name="T76" fmla="*/ 985 w 643"/>
                  <a:gd name="T77" fmla="*/ 455 h 517"/>
                  <a:gd name="T78" fmla="*/ 985 w 643"/>
                  <a:gd name="T79" fmla="*/ 410 h 517"/>
                  <a:gd name="T80" fmla="*/ 975 w 643"/>
                  <a:gd name="T81" fmla="*/ 366 h 517"/>
                  <a:gd name="T82" fmla="*/ 958 w 643"/>
                  <a:gd name="T83" fmla="*/ 319 h 517"/>
                  <a:gd name="T84" fmla="*/ 935 w 643"/>
                  <a:gd name="T85" fmla="*/ 263 h 517"/>
                  <a:gd name="T86" fmla="*/ 911 w 643"/>
                  <a:gd name="T87" fmla="*/ 212 h 517"/>
                  <a:gd name="T88" fmla="*/ 904 w 643"/>
                  <a:gd name="T89" fmla="*/ 195 h 517"/>
                  <a:gd name="T90" fmla="*/ 896 w 643"/>
                  <a:gd name="T91" fmla="*/ 183 h 517"/>
                  <a:gd name="T92" fmla="*/ 886 w 643"/>
                  <a:gd name="T93" fmla="*/ 172 h 517"/>
                  <a:gd name="T94" fmla="*/ 874 w 643"/>
                  <a:gd name="T95" fmla="*/ 161 h 517"/>
                  <a:gd name="T96" fmla="*/ 860 w 643"/>
                  <a:gd name="T97" fmla="*/ 149 h 517"/>
                  <a:gd name="T98" fmla="*/ 835 w 643"/>
                  <a:gd name="T99" fmla="*/ 130 h 517"/>
                  <a:gd name="T100" fmla="*/ 814 w 643"/>
                  <a:gd name="T101" fmla="*/ 117 h 517"/>
                  <a:gd name="T102" fmla="*/ 797 w 643"/>
                  <a:gd name="T103" fmla="*/ 108 h 517"/>
                  <a:gd name="T104" fmla="*/ 781 w 643"/>
                  <a:gd name="T105" fmla="*/ 100 h 517"/>
                  <a:gd name="T106" fmla="*/ 764 w 643"/>
                  <a:gd name="T107" fmla="*/ 94 h 517"/>
                  <a:gd name="T108" fmla="*/ 742 w 643"/>
                  <a:gd name="T109" fmla="*/ 86 h 517"/>
                  <a:gd name="T110" fmla="*/ 714 w 643"/>
                  <a:gd name="T111" fmla="*/ 7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43" h="517">
                    <a:moveTo>
                      <a:pt x="465" y="50"/>
                    </a:moveTo>
                    <a:lnTo>
                      <a:pt x="453" y="46"/>
                    </a:lnTo>
                    <a:lnTo>
                      <a:pt x="448" y="44"/>
                    </a:lnTo>
                    <a:lnTo>
                      <a:pt x="444" y="42"/>
                    </a:lnTo>
                    <a:lnTo>
                      <a:pt x="439" y="40"/>
                    </a:lnTo>
                    <a:lnTo>
                      <a:pt x="435" y="39"/>
                    </a:lnTo>
                    <a:lnTo>
                      <a:pt x="431" y="37"/>
                    </a:lnTo>
                    <a:lnTo>
                      <a:pt x="427" y="36"/>
                    </a:lnTo>
                    <a:lnTo>
                      <a:pt x="423" y="34"/>
                    </a:lnTo>
                    <a:lnTo>
                      <a:pt x="420" y="33"/>
                    </a:lnTo>
                    <a:lnTo>
                      <a:pt x="417" y="31"/>
                    </a:lnTo>
                    <a:lnTo>
                      <a:pt x="413" y="30"/>
                    </a:lnTo>
                    <a:lnTo>
                      <a:pt x="410" y="29"/>
                    </a:lnTo>
                    <a:lnTo>
                      <a:pt x="407" y="28"/>
                    </a:lnTo>
                    <a:lnTo>
                      <a:pt x="404" y="26"/>
                    </a:lnTo>
                    <a:lnTo>
                      <a:pt x="401" y="26"/>
                    </a:lnTo>
                    <a:lnTo>
                      <a:pt x="398" y="24"/>
                    </a:lnTo>
                    <a:lnTo>
                      <a:pt x="395" y="24"/>
                    </a:lnTo>
                    <a:lnTo>
                      <a:pt x="392" y="23"/>
                    </a:lnTo>
                    <a:lnTo>
                      <a:pt x="389" y="22"/>
                    </a:lnTo>
                    <a:lnTo>
                      <a:pt x="385" y="21"/>
                    </a:lnTo>
                    <a:lnTo>
                      <a:pt x="382" y="20"/>
                    </a:lnTo>
                    <a:lnTo>
                      <a:pt x="378" y="19"/>
                    </a:lnTo>
                    <a:lnTo>
                      <a:pt x="375" y="19"/>
                    </a:lnTo>
                    <a:lnTo>
                      <a:pt x="371" y="18"/>
                    </a:lnTo>
                    <a:lnTo>
                      <a:pt x="366" y="17"/>
                    </a:lnTo>
                    <a:lnTo>
                      <a:pt x="362" y="17"/>
                    </a:lnTo>
                    <a:lnTo>
                      <a:pt x="357" y="16"/>
                    </a:lnTo>
                    <a:lnTo>
                      <a:pt x="352" y="16"/>
                    </a:lnTo>
                    <a:lnTo>
                      <a:pt x="347" y="15"/>
                    </a:lnTo>
                    <a:lnTo>
                      <a:pt x="341" y="14"/>
                    </a:lnTo>
                    <a:lnTo>
                      <a:pt x="335" y="14"/>
                    </a:lnTo>
                    <a:lnTo>
                      <a:pt x="313" y="12"/>
                    </a:lnTo>
                    <a:lnTo>
                      <a:pt x="303" y="10"/>
                    </a:lnTo>
                    <a:lnTo>
                      <a:pt x="293" y="10"/>
                    </a:lnTo>
                    <a:lnTo>
                      <a:pt x="283" y="8"/>
                    </a:lnTo>
                    <a:lnTo>
                      <a:pt x="274" y="7"/>
                    </a:lnTo>
                    <a:lnTo>
                      <a:pt x="265" y="6"/>
                    </a:lnTo>
                    <a:lnTo>
                      <a:pt x="256" y="5"/>
                    </a:lnTo>
                    <a:lnTo>
                      <a:pt x="248" y="4"/>
                    </a:lnTo>
                    <a:lnTo>
                      <a:pt x="240" y="3"/>
                    </a:lnTo>
                    <a:lnTo>
                      <a:pt x="232" y="2"/>
                    </a:lnTo>
                    <a:lnTo>
                      <a:pt x="225" y="2"/>
                    </a:lnTo>
                    <a:lnTo>
                      <a:pt x="217" y="1"/>
                    </a:lnTo>
                    <a:lnTo>
                      <a:pt x="210" y="0"/>
                    </a:lnTo>
                    <a:lnTo>
                      <a:pt x="203" y="0"/>
                    </a:lnTo>
                    <a:lnTo>
                      <a:pt x="196" y="0"/>
                    </a:lnTo>
                    <a:lnTo>
                      <a:pt x="189" y="0"/>
                    </a:lnTo>
                    <a:lnTo>
                      <a:pt x="182" y="1"/>
                    </a:lnTo>
                    <a:lnTo>
                      <a:pt x="175" y="1"/>
                    </a:lnTo>
                    <a:lnTo>
                      <a:pt x="169" y="2"/>
                    </a:lnTo>
                    <a:lnTo>
                      <a:pt x="162" y="3"/>
                    </a:lnTo>
                    <a:lnTo>
                      <a:pt x="156" y="5"/>
                    </a:lnTo>
                    <a:lnTo>
                      <a:pt x="149" y="7"/>
                    </a:lnTo>
                    <a:lnTo>
                      <a:pt x="143" y="9"/>
                    </a:lnTo>
                    <a:lnTo>
                      <a:pt x="136" y="11"/>
                    </a:lnTo>
                    <a:lnTo>
                      <a:pt x="129" y="14"/>
                    </a:lnTo>
                    <a:lnTo>
                      <a:pt x="122" y="17"/>
                    </a:lnTo>
                    <a:lnTo>
                      <a:pt x="115" y="21"/>
                    </a:lnTo>
                    <a:lnTo>
                      <a:pt x="107" y="25"/>
                    </a:lnTo>
                    <a:lnTo>
                      <a:pt x="100" y="30"/>
                    </a:lnTo>
                    <a:lnTo>
                      <a:pt x="92" y="35"/>
                    </a:lnTo>
                    <a:lnTo>
                      <a:pt x="85" y="40"/>
                    </a:lnTo>
                    <a:lnTo>
                      <a:pt x="71" y="50"/>
                    </a:lnTo>
                    <a:lnTo>
                      <a:pt x="64" y="56"/>
                    </a:lnTo>
                    <a:lnTo>
                      <a:pt x="58" y="61"/>
                    </a:lnTo>
                    <a:lnTo>
                      <a:pt x="53" y="66"/>
                    </a:lnTo>
                    <a:lnTo>
                      <a:pt x="47" y="71"/>
                    </a:lnTo>
                    <a:lnTo>
                      <a:pt x="42" y="76"/>
                    </a:lnTo>
                    <a:lnTo>
                      <a:pt x="38" y="81"/>
                    </a:lnTo>
                    <a:lnTo>
                      <a:pt x="33" y="86"/>
                    </a:lnTo>
                    <a:lnTo>
                      <a:pt x="29" y="92"/>
                    </a:lnTo>
                    <a:lnTo>
                      <a:pt x="25" y="97"/>
                    </a:lnTo>
                    <a:lnTo>
                      <a:pt x="22" y="102"/>
                    </a:lnTo>
                    <a:lnTo>
                      <a:pt x="19" y="108"/>
                    </a:lnTo>
                    <a:lnTo>
                      <a:pt x="16" y="113"/>
                    </a:lnTo>
                    <a:lnTo>
                      <a:pt x="13" y="119"/>
                    </a:lnTo>
                    <a:lnTo>
                      <a:pt x="11" y="125"/>
                    </a:lnTo>
                    <a:lnTo>
                      <a:pt x="9" y="130"/>
                    </a:lnTo>
                    <a:lnTo>
                      <a:pt x="7" y="136"/>
                    </a:lnTo>
                    <a:lnTo>
                      <a:pt x="5" y="142"/>
                    </a:lnTo>
                    <a:lnTo>
                      <a:pt x="4" y="149"/>
                    </a:lnTo>
                    <a:lnTo>
                      <a:pt x="3" y="155"/>
                    </a:lnTo>
                    <a:lnTo>
                      <a:pt x="2" y="162"/>
                    </a:lnTo>
                    <a:lnTo>
                      <a:pt x="1" y="168"/>
                    </a:lnTo>
                    <a:lnTo>
                      <a:pt x="1" y="175"/>
                    </a:lnTo>
                    <a:lnTo>
                      <a:pt x="0" y="182"/>
                    </a:lnTo>
                    <a:lnTo>
                      <a:pt x="0" y="190"/>
                    </a:lnTo>
                    <a:lnTo>
                      <a:pt x="0" y="197"/>
                    </a:lnTo>
                    <a:lnTo>
                      <a:pt x="0" y="205"/>
                    </a:lnTo>
                    <a:lnTo>
                      <a:pt x="0" y="213"/>
                    </a:lnTo>
                    <a:lnTo>
                      <a:pt x="1" y="222"/>
                    </a:lnTo>
                    <a:lnTo>
                      <a:pt x="1" y="230"/>
                    </a:lnTo>
                    <a:lnTo>
                      <a:pt x="2" y="239"/>
                    </a:lnTo>
                    <a:lnTo>
                      <a:pt x="4" y="256"/>
                    </a:lnTo>
                    <a:lnTo>
                      <a:pt x="5" y="264"/>
                    </a:lnTo>
                    <a:lnTo>
                      <a:pt x="6" y="272"/>
                    </a:lnTo>
                    <a:lnTo>
                      <a:pt x="7" y="279"/>
                    </a:lnTo>
                    <a:lnTo>
                      <a:pt x="8" y="286"/>
                    </a:lnTo>
                    <a:lnTo>
                      <a:pt x="10" y="293"/>
                    </a:lnTo>
                    <a:lnTo>
                      <a:pt x="11" y="300"/>
                    </a:lnTo>
                    <a:lnTo>
                      <a:pt x="13" y="306"/>
                    </a:lnTo>
                    <a:lnTo>
                      <a:pt x="15" y="312"/>
                    </a:lnTo>
                    <a:lnTo>
                      <a:pt x="17" y="318"/>
                    </a:lnTo>
                    <a:lnTo>
                      <a:pt x="20" y="324"/>
                    </a:lnTo>
                    <a:lnTo>
                      <a:pt x="22" y="329"/>
                    </a:lnTo>
                    <a:lnTo>
                      <a:pt x="25" y="334"/>
                    </a:lnTo>
                    <a:lnTo>
                      <a:pt x="28" y="340"/>
                    </a:lnTo>
                    <a:lnTo>
                      <a:pt x="31" y="344"/>
                    </a:lnTo>
                    <a:lnTo>
                      <a:pt x="34" y="350"/>
                    </a:lnTo>
                    <a:lnTo>
                      <a:pt x="38" y="354"/>
                    </a:lnTo>
                    <a:lnTo>
                      <a:pt x="41" y="359"/>
                    </a:lnTo>
                    <a:lnTo>
                      <a:pt x="46" y="364"/>
                    </a:lnTo>
                    <a:lnTo>
                      <a:pt x="50" y="368"/>
                    </a:lnTo>
                    <a:lnTo>
                      <a:pt x="55" y="373"/>
                    </a:lnTo>
                    <a:lnTo>
                      <a:pt x="59" y="378"/>
                    </a:lnTo>
                    <a:lnTo>
                      <a:pt x="65" y="383"/>
                    </a:lnTo>
                    <a:lnTo>
                      <a:pt x="70" y="388"/>
                    </a:lnTo>
                    <a:lnTo>
                      <a:pt x="76" y="392"/>
                    </a:lnTo>
                    <a:lnTo>
                      <a:pt x="82" y="397"/>
                    </a:lnTo>
                    <a:lnTo>
                      <a:pt x="88" y="402"/>
                    </a:lnTo>
                    <a:lnTo>
                      <a:pt x="95" y="408"/>
                    </a:lnTo>
                    <a:lnTo>
                      <a:pt x="102" y="413"/>
                    </a:lnTo>
                    <a:lnTo>
                      <a:pt x="109" y="418"/>
                    </a:lnTo>
                    <a:lnTo>
                      <a:pt x="117" y="424"/>
                    </a:lnTo>
                    <a:lnTo>
                      <a:pt x="137" y="439"/>
                    </a:lnTo>
                    <a:lnTo>
                      <a:pt x="147" y="446"/>
                    </a:lnTo>
                    <a:lnTo>
                      <a:pt x="157" y="453"/>
                    </a:lnTo>
                    <a:lnTo>
                      <a:pt x="166" y="459"/>
                    </a:lnTo>
                    <a:lnTo>
                      <a:pt x="175" y="465"/>
                    </a:lnTo>
                    <a:lnTo>
                      <a:pt x="184" y="470"/>
                    </a:lnTo>
                    <a:lnTo>
                      <a:pt x="193" y="476"/>
                    </a:lnTo>
                    <a:lnTo>
                      <a:pt x="201" y="481"/>
                    </a:lnTo>
                    <a:lnTo>
                      <a:pt x="209" y="485"/>
                    </a:lnTo>
                    <a:lnTo>
                      <a:pt x="218" y="490"/>
                    </a:lnTo>
                    <a:lnTo>
                      <a:pt x="226" y="494"/>
                    </a:lnTo>
                    <a:lnTo>
                      <a:pt x="234" y="497"/>
                    </a:lnTo>
                    <a:lnTo>
                      <a:pt x="242" y="500"/>
                    </a:lnTo>
                    <a:lnTo>
                      <a:pt x="251" y="503"/>
                    </a:lnTo>
                    <a:lnTo>
                      <a:pt x="259" y="506"/>
                    </a:lnTo>
                    <a:lnTo>
                      <a:pt x="267" y="508"/>
                    </a:lnTo>
                    <a:lnTo>
                      <a:pt x="275" y="510"/>
                    </a:lnTo>
                    <a:lnTo>
                      <a:pt x="284" y="512"/>
                    </a:lnTo>
                    <a:lnTo>
                      <a:pt x="293" y="513"/>
                    </a:lnTo>
                    <a:lnTo>
                      <a:pt x="301" y="514"/>
                    </a:lnTo>
                    <a:lnTo>
                      <a:pt x="310" y="515"/>
                    </a:lnTo>
                    <a:lnTo>
                      <a:pt x="319" y="516"/>
                    </a:lnTo>
                    <a:lnTo>
                      <a:pt x="329" y="516"/>
                    </a:lnTo>
                    <a:lnTo>
                      <a:pt x="339" y="516"/>
                    </a:lnTo>
                    <a:lnTo>
                      <a:pt x="349" y="516"/>
                    </a:lnTo>
                    <a:lnTo>
                      <a:pt x="359" y="515"/>
                    </a:lnTo>
                    <a:lnTo>
                      <a:pt x="370" y="514"/>
                    </a:lnTo>
                    <a:lnTo>
                      <a:pt x="381" y="512"/>
                    </a:lnTo>
                    <a:lnTo>
                      <a:pt x="393" y="511"/>
                    </a:lnTo>
                    <a:lnTo>
                      <a:pt x="405" y="509"/>
                    </a:lnTo>
                    <a:lnTo>
                      <a:pt x="418" y="507"/>
                    </a:lnTo>
                    <a:lnTo>
                      <a:pt x="439" y="503"/>
                    </a:lnTo>
                    <a:lnTo>
                      <a:pt x="448" y="501"/>
                    </a:lnTo>
                    <a:lnTo>
                      <a:pt x="457" y="499"/>
                    </a:lnTo>
                    <a:lnTo>
                      <a:pt x="467" y="496"/>
                    </a:lnTo>
                    <a:lnTo>
                      <a:pt x="475" y="494"/>
                    </a:lnTo>
                    <a:lnTo>
                      <a:pt x="483" y="492"/>
                    </a:lnTo>
                    <a:lnTo>
                      <a:pt x="491" y="489"/>
                    </a:lnTo>
                    <a:lnTo>
                      <a:pt x="499" y="486"/>
                    </a:lnTo>
                    <a:lnTo>
                      <a:pt x="507" y="483"/>
                    </a:lnTo>
                    <a:lnTo>
                      <a:pt x="514" y="480"/>
                    </a:lnTo>
                    <a:lnTo>
                      <a:pt x="521" y="476"/>
                    </a:lnTo>
                    <a:lnTo>
                      <a:pt x="527" y="473"/>
                    </a:lnTo>
                    <a:lnTo>
                      <a:pt x="534" y="469"/>
                    </a:lnTo>
                    <a:lnTo>
                      <a:pt x="540" y="465"/>
                    </a:lnTo>
                    <a:lnTo>
                      <a:pt x="546" y="461"/>
                    </a:lnTo>
                    <a:lnTo>
                      <a:pt x="552" y="457"/>
                    </a:lnTo>
                    <a:lnTo>
                      <a:pt x="557" y="452"/>
                    </a:lnTo>
                    <a:lnTo>
                      <a:pt x="563" y="448"/>
                    </a:lnTo>
                    <a:lnTo>
                      <a:pt x="568" y="442"/>
                    </a:lnTo>
                    <a:lnTo>
                      <a:pt x="573" y="437"/>
                    </a:lnTo>
                    <a:lnTo>
                      <a:pt x="578" y="431"/>
                    </a:lnTo>
                    <a:lnTo>
                      <a:pt x="583" y="426"/>
                    </a:lnTo>
                    <a:lnTo>
                      <a:pt x="587" y="419"/>
                    </a:lnTo>
                    <a:lnTo>
                      <a:pt x="592" y="413"/>
                    </a:lnTo>
                    <a:lnTo>
                      <a:pt x="597" y="406"/>
                    </a:lnTo>
                    <a:lnTo>
                      <a:pt x="601" y="399"/>
                    </a:lnTo>
                    <a:lnTo>
                      <a:pt x="605" y="391"/>
                    </a:lnTo>
                    <a:lnTo>
                      <a:pt x="609" y="384"/>
                    </a:lnTo>
                    <a:lnTo>
                      <a:pt x="614" y="375"/>
                    </a:lnTo>
                    <a:lnTo>
                      <a:pt x="618" y="367"/>
                    </a:lnTo>
                    <a:lnTo>
                      <a:pt x="622" y="358"/>
                    </a:lnTo>
                    <a:lnTo>
                      <a:pt x="629" y="342"/>
                    </a:lnTo>
                    <a:lnTo>
                      <a:pt x="631" y="335"/>
                    </a:lnTo>
                    <a:lnTo>
                      <a:pt x="634" y="328"/>
                    </a:lnTo>
                    <a:lnTo>
                      <a:pt x="636" y="321"/>
                    </a:lnTo>
                    <a:lnTo>
                      <a:pt x="638" y="315"/>
                    </a:lnTo>
                    <a:lnTo>
                      <a:pt x="639" y="308"/>
                    </a:lnTo>
                    <a:lnTo>
                      <a:pt x="640" y="302"/>
                    </a:lnTo>
                    <a:lnTo>
                      <a:pt x="641" y="296"/>
                    </a:lnTo>
                    <a:lnTo>
                      <a:pt x="642" y="290"/>
                    </a:lnTo>
                    <a:lnTo>
                      <a:pt x="642" y="284"/>
                    </a:lnTo>
                    <a:lnTo>
                      <a:pt x="642" y="278"/>
                    </a:lnTo>
                    <a:lnTo>
                      <a:pt x="642" y="273"/>
                    </a:lnTo>
                    <a:lnTo>
                      <a:pt x="641" y="267"/>
                    </a:lnTo>
                    <a:lnTo>
                      <a:pt x="641" y="261"/>
                    </a:lnTo>
                    <a:lnTo>
                      <a:pt x="639" y="256"/>
                    </a:lnTo>
                    <a:lnTo>
                      <a:pt x="638" y="250"/>
                    </a:lnTo>
                    <a:lnTo>
                      <a:pt x="637" y="244"/>
                    </a:lnTo>
                    <a:lnTo>
                      <a:pt x="635" y="238"/>
                    </a:lnTo>
                    <a:lnTo>
                      <a:pt x="633" y="232"/>
                    </a:lnTo>
                    <a:lnTo>
                      <a:pt x="631" y="226"/>
                    </a:lnTo>
                    <a:lnTo>
                      <a:pt x="629" y="220"/>
                    </a:lnTo>
                    <a:lnTo>
                      <a:pt x="626" y="214"/>
                    </a:lnTo>
                    <a:lnTo>
                      <a:pt x="624" y="207"/>
                    </a:lnTo>
                    <a:lnTo>
                      <a:pt x="621" y="201"/>
                    </a:lnTo>
                    <a:lnTo>
                      <a:pt x="618" y="194"/>
                    </a:lnTo>
                    <a:lnTo>
                      <a:pt x="615" y="186"/>
                    </a:lnTo>
                    <a:lnTo>
                      <a:pt x="611" y="179"/>
                    </a:lnTo>
                    <a:lnTo>
                      <a:pt x="608" y="171"/>
                    </a:lnTo>
                    <a:lnTo>
                      <a:pt x="604" y="163"/>
                    </a:lnTo>
                    <a:lnTo>
                      <a:pt x="601" y="155"/>
                    </a:lnTo>
                    <a:lnTo>
                      <a:pt x="597" y="146"/>
                    </a:lnTo>
                    <a:lnTo>
                      <a:pt x="594" y="140"/>
                    </a:lnTo>
                    <a:lnTo>
                      <a:pt x="593" y="138"/>
                    </a:lnTo>
                    <a:lnTo>
                      <a:pt x="592" y="136"/>
                    </a:lnTo>
                    <a:lnTo>
                      <a:pt x="591" y="133"/>
                    </a:lnTo>
                    <a:lnTo>
                      <a:pt x="590" y="131"/>
                    </a:lnTo>
                    <a:lnTo>
                      <a:pt x="589" y="129"/>
                    </a:lnTo>
                    <a:lnTo>
                      <a:pt x="588" y="127"/>
                    </a:lnTo>
                    <a:lnTo>
                      <a:pt x="587" y="125"/>
                    </a:lnTo>
                    <a:lnTo>
                      <a:pt x="586" y="124"/>
                    </a:lnTo>
                    <a:lnTo>
                      <a:pt x="585" y="122"/>
                    </a:lnTo>
                    <a:lnTo>
                      <a:pt x="584" y="120"/>
                    </a:lnTo>
                    <a:lnTo>
                      <a:pt x="583" y="119"/>
                    </a:lnTo>
                    <a:lnTo>
                      <a:pt x="581" y="117"/>
                    </a:lnTo>
                    <a:lnTo>
                      <a:pt x="581" y="116"/>
                    </a:lnTo>
                    <a:lnTo>
                      <a:pt x="579" y="114"/>
                    </a:lnTo>
                    <a:lnTo>
                      <a:pt x="578" y="113"/>
                    </a:lnTo>
                    <a:lnTo>
                      <a:pt x="577" y="112"/>
                    </a:lnTo>
                    <a:lnTo>
                      <a:pt x="575" y="110"/>
                    </a:lnTo>
                    <a:lnTo>
                      <a:pt x="574" y="109"/>
                    </a:lnTo>
                    <a:lnTo>
                      <a:pt x="573" y="108"/>
                    </a:lnTo>
                    <a:lnTo>
                      <a:pt x="571" y="106"/>
                    </a:lnTo>
                    <a:lnTo>
                      <a:pt x="569" y="105"/>
                    </a:lnTo>
                    <a:lnTo>
                      <a:pt x="568" y="104"/>
                    </a:lnTo>
                    <a:lnTo>
                      <a:pt x="566" y="102"/>
                    </a:lnTo>
                    <a:lnTo>
                      <a:pt x="564" y="100"/>
                    </a:lnTo>
                    <a:lnTo>
                      <a:pt x="562" y="99"/>
                    </a:lnTo>
                    <a:lnTo>
                      <a:pt x="560" y="97"/>
                    </a:lnTo>
                    <a:lnTo>
                      <a:pt x="558" y="96"/>
                    </a:lnTo>
                    <a:lnTo>
                      <a:pt x="555" y="94"/>
                    </a:lnTo>
                    <a:lnTo>
                      <a:pt x="553" y="92"/>
                    </a:lnTo>
                    <a:lnTo>
                      <a:pt x="551" y="90"/>
                    </a:lnTo>
                    <a:lnTo>
                      <a:pt x="544" y="85"/>
                    </a:lnTo>
                    <a:lnTo>
                      <a:pt x="541" y="83"/>
                    </a:lnTo>
                    <a:lnTo>
                      <a:pt x="538" y="81"/>
                    </a:lnTo>
                    <a:lnTo>
                      <a:pt x="535" y="79"/>
                    </a:lnTo>
                    <a:lnTo>
                      <a:pt x="533" y="78"/>
                    </a:lnTo>
                    <a:lnTo>
                      <a:pt x="530" y="76"/>
                    </a:lnTo>
                    <a:lnTo>
                      <a:pt x="528" y="74"/>
                    </a:lnTo>
                    <a:lnTo>
                      <a:pt x="525" y="73"/>
                    </a:lnTo>
                    <a:lnTo>
                      <a:pt x="523" y="72"/>
                    </a:lnTo>
                    <a:lnTo>
                      <a:pt x="521" y="71"/>
                    </a:lnTo>
                    <a:lnTo>
                      <a:pt x="519" y="70"/>
                    </a:lnTo>
                    <a:lnTo>
                      <a:pt x="517" y="69"/>
                    </a:lnTo>
                    <a:lnTo>
                      <a:pt x="515" y="68"/>
                    </a:lnTo>
                    <a:lnTo>
                      <a:pt x="513" y="67"/>
                    </a:lnTo>
                    <a:lnTo>
                      <a:pt x="511" y="66"/>
                    </a:lnTo>
                    <a:lnTo>
                      <a:pt x="508" y="65"/>
                    </a:lnTo>
                    <a:lnTo>
                      <a:pt x="506" y="64"/>
                    </a:lnTo>
                    <a:lnTo>
                      <a:pt x="504" y="64"/>
                    </a:lnTo>
                    <a:lnTo>
                      <a:pt x="501" y="63"/>
                    </a:lnTo>
                    <a:lnTo>
                      <a:pt x="499" y="62"/>
                    </a:lnTo>
                    <a:lnTo>
                      <a:pt x="497" y="61"/>
                    </a:lnTo>
                    <a:lnTo>
                      <a:pt x="494" y="60"/>
                    </a:lnTo>
                    <a:lnTo>
                      <a:pt x="491" y="60"/>
                    </a:lnTo>
                    <a:lnTo>
                      <a:pt x="489" y="58"/>
                    </a:lnTo>
                    <a:lnTo>
                      <a:pt x="486" y="58"/>
                    </a:lnTo>
                    <a:lnTo>
                      <a:pt x="483" y="56"/>
                    </a:lnTo>
                    <a:lnTo>
                      <a:pt x="479" y="56"/>
                    </a:lnTo>
                    <a:lnTo>
                      <a:pt x="476" y="54"/>
                    </a:lnTo>
                    <a:lnTo>
                      <a:pt x="472" y="53"/>
                    </a:lnTo>
                    <a:lnTo>
                      <a:pt x="469" y="52"/>
                    </a:lnTo>
                    <a:lnTo>
                      <a:pt x="465" y="50"/>
                    </a:lnTo>
                  </a:path>
                </a:pathLst>
              </a:custGeom>
              <a:solidFill>
                <a:srgbClr val="990033"/>
              </a:solidFill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70" name="Freeform 32"/>
              <p:cNvSpPr>
                <a:spLocks/>
              </p:cNvSpPr>
              <p:nvPr/>
            </p:nvSpPr>
            <p:spPr bwMode="auto">
              <a:xfrm>
                <a:off x="5010" y="873"/>
                <a:ext cx="469" cy="512"/>
              </a:xfrm>
              <a:custGeom>
                <a:avLst/>
                <a:gdLst>
                  <a:gd name="T0" fmla="*/ 129 w 378"/>
                  <a:gd name="T1" fmla="*/ 6 h 413"/>
                  <a:gd name="T2" fmla="*/ 68 w 378"/>
                  <a:gd name="T3" fmla="*/ 41 h 413"/>
                  <a:gd name="T4" fmla="*/ 15 w 378"/>
                  <a:gd name="T5" fmla="*/ 107 h 413"/>
                  <a:gd name="T6" fmla="*/ 0 w 378"/>
                  <a:gd name="T7" fmla="*/ 162 h 413"/>
                  <a:gd name="T8" fmla="*/ 7 w 378"/>
                  <a:gd name="T9" fmla="*/ 229 h 413"/>
                  <a:gd name="T10" fmla="*/ 21 w 378"/>
                  <a:gd name="T11" fmla="*/ 309 h 413"/>
                  <a:gd name="T12" fmla="*/ 42 w 378"/>
                  <a:gd name="T13" fmla="*/ 358 h 413"/>
                  <a:gd name="T14" fmla="*/ 89 w 378"/>
                  <a:gd name="T15" fmla="*/ 425 h 413"/>
                  <a:gd name="T16" fmla="*/ 128 w 378"/>
                  <a:gd name="T17" fmla="*/ 472 h 413"/>
                  <a:gd name="T18" fmla="*/ 174 w 378"/>
                  <a:gd name="T19" fmla="*/ 506 h 413"/>
                  <a:gd name="T20" fmla="*/ 263 w 378"/>
                  <a:gd name="T21" fmla="*/ 564 h 413"/>
                  <a:gd name="T22" fmla="*/ 330 w 378"/>
                  <a:gd name="T23" fmla="*/ 598 h 413"/>
                  <a:gd name="T24" fmla="*/ 424 w 378"/>
                  <a:gd name="T25" fmla="*/ 622 h 413"/>
                  <a:gd name="T26" fmla="*/ 471 w 378"/>
                  <a:gd name="T27" fmla="*/ 632 h 413"/>
                  <a:gd name="T28" fmla="*/ 505 w 378"/>
                  <a:gd name="T29" fmla="*/ 632 h 413"/>
                  <a:gd name="T30" fmla="*/ 546 w 378"/>
                  <a:gd name="T31" fmla="*/ 614 h 413"/>
                  <a:gd name="T32" fmla="*/ 571 w 378"/>
                  <a:gd name="T33" fmla="*/ 591 h 413"/>
                  <a:gd name="T34" fmla="*/ 581 w 378"/>
                  <a:gd name="T35" fmla="*/ 565 h 413"/>
                  <a:gd name="T36" fmla="*/ 558 w 378"/>
                  <a:gd name="T37" fmla="*/ 527 h 413"/>
                  <a:gd name="T38" fmla="*/ 516 w 378"/>
                  <a:gd name="T39" fmla="*/ 506 h 413"/>
                  <a:gd name="T40" fmla="*/ 460 w 378"/>
                  <a:gd name="T41" fmla="*/ 493 h 413"/>
                  <a:gd name="T42" fmla="*/ 442 w 378"/>
                  <a:gd name="T43" fmla="*/ 496 h 413"/>
                  <a:gd name="T44" fmla="*/ 423 w 378"/>
                  <a:gd name="T45" fmla="*/ 502 h 413"/>
                  <a:gd name="T46" fmla="*/ 378 w 378"/>
                  <a:gd name="T47" fmla="*/ 521 h 413"/>
                  <a:gd name="T48" fmla="*/ 345 w 378"/>
                  <a:gd name="T49" fmla="*/ 544 h 413"/>
                  <a:gd name="T50" fmla="*/ 315 w 378"/>
                  <a:gd name="T51" fmla="*/ 544 h 413"/>
                  <a:gd name="T52" fmla="*/ 306 w 378"/>
                  <a:gd name="T53" fmla="*/ 521 h 413"/>
                  <a:gd name="T54" fmla="*/ 309 w 378"/>
                  <a:gd name="T55" fmla="*/ 486 h 413"/>
                  <a:gd name="T56" fmla="*/ 318 w 378"/>
                  <a:gd name="T57" fmla="*/ 455 h 413"/>
                  <a:gd name="T58" fmla="*/ 324 w 378"/>
                  <a:gd name="T59" fmla="*/ 444 h 413"/>
                  <a:gd name="T60" fmla="*/ 330 w 378"/>
                  <a:gd name="T61" fmla="*/ 430 h 413"/>
                  <a:gd name="T62" fmla="*/ 340 w 378"/>
                  <a:gd name="T63" fmla="*/ 408 h 413"/>
                  <a:gd name="T64" fmla="*/ 345 w 378"/>
                  <a:gd name="T65" fmla="*/ 392 h 413"/>
                  <a:gd name="T66" fmla="*/ 335 w 378"/>
                  <a:gd name="T67" fmla="*/ 364 h 413"/>
                  <a:gd name="T68" fmla="*/ 315 w 378"/>
                  <a:gd name="T69" fmla="*/ 340 h 413"/>
                  <a:gd name="T70" fmla="*/ 285 w 378"/>
                  <a:gd name="T71" fmla="*/ 327 h 413"/>
                  <a:gd name="T72" fmla="*/ 249 w 378"/>
                  <a:gd name="T73" fmla="*/ 331 h 413"/>
                  <a:gd name="T74" fmla="*/ 226 w 378"/>
                  <a:gd name="T75" fmla="*/ 348 h 413"/>
                  <a:gd name="T76" fmla="*/ 192 w 378"/>
                  <a:gd name="T77" fmla="*/ 371 h 413"/>
                  <a:gd name="T78" fmla="*/ 174 w 378"/>
                  <a:gd name="T79" fmla="*/ 383 h 413"/>
                  <a:gd name="T80" fmla="*/ 159 w 378"/>
                  <a:gd name="T81" fmla="*/ 389 h 413"/>
                  <a:gd name="T82" fmla="*/ 129 w 378"/>
                  <a:gd name="T83" fmla="*/ 384 h 413"/>
                  <a:gd name="T84" fmla="*/ 108 w 378"/>
                  <a:gd name="T85" fmla="*/ 371 h 413"/>
                  <a:gd name="T86" fmla="*/ 94 w 378"/>
                  <a:gd name="T87" fmla="*/ 347 h 413"/>
                  <a:gd name="T88" fmla="*/ 94 w 378"/>
                  <a:gd name="T89" fmla="*/ 332 h 413"/>
                  <a:gd name="T90" fmla="*/ 102 w 378"/>
                  <a:gd name="T91" fmla="*/ 319 h 413"/>
                  <a:gd name="T92" fmla="*/ 103 w 378"/>
                  <a:gd name="T93" fmla="*/ 294 h 413"/>
                  <a:gd name="T94" fmla="*/ 97 w 378"/>
                  <a:gd name="T95" fmla="*/ 274 h 413"/>
                  <a:gd name="T96" fmla="*/ 97 w 378"/>
                  <a:gd name="T97" fmla="*/ 254 h 413"/>
                  <a:gd name="T98" fmla="*/ 129 w 378"/>
                  <a:gd name="T99" fmla="*/ 229 h 413"/>
                  <a:gd name="T100" fmla="*/ 171 w 378"/>
                  <a:gd name="T101" fmla="*/ 223 h 413"/>
                  <a:gd name="T102" fmla="*/ 217 w 378"/>
                  <a:gd name="T103" fmla="*/ 193 h 413"/>
                  <a:gd name="T104" fmla="*/ 243 w 378"/>
                  <a:gd name="T105" fmla="*/ 166 h 413"/>
                  <a:gd name="T106" fmla="*/ 254 w 378"/>
                  <a:gd name="T107" fmla="*/ 134 h 413"/>
                  <a:gd name="T108" fmla="*/ 248 w 378"/>
                  <a:gd name="T109" fmla="*/ 92 h 413"/>
                  <a:gd name="T110" fmla="*/ 231 w 378"/>
                  <a:gd name="T111" fmla="*/ 69 h 413"/>
                  <a:gd name="T112" fmla="*/ 200 w 378"/>
                  <a:gd name="T113" fmla="*/ 38 h 413"/>
                  <a:gd name="T114" fmla="*/ 179 w 378"/>
                  <a:gd name="T115" fmla="*/ 26 h 413"/>
                  <a:gd name="T116" fmla="*/ 161 w 378"/>
                  <a:gd name="T117" fmla="*/ 15 h 413"/>
                  <a:gd name="T118" fmla="*/ 160 w 378"/>
                  <a:gd name="T119" fmla="*/ 5 h 413"/>
                  <a:gd name="T120" fmla="*/ 164 w 378"/>
                  <a:gd name="T121" fmla="*/ 2 h 413"/>
                  <a:gd name="T122" fmla="*/ 165 w 378"/>
                  <a:gd name="T123" fmla="*/ 1 h 4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78" h="413">
                    <a:moveTo>
                      <a:pt x="108" y="1"/>
                    </a:move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5" y="1"/>
                    </a:lnTo>
                    <a:lnTo>
                      <a:pt x="92" y="1"/>
                    </a:lnTo>
                    <a:lnTo>
                      <a:pt x="90" y="2"/>
                    </a:lnTo>
                    <a:lnTo>
                      <a:pt x="87" y="3"/>
                    </a:lnTo>
                    <a:lnTo>
                      <a:pt x="84" y="4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5" y="8"/>
                    </a:lnTo>
                    <a:lnTo>
                      <a:pt x="71" y="10"/>
                    </a:lnTo>
                    <a:lnTo>
                      <a:pt x="68" y="12"/>
                    </a:lnTo>
                    <a:lnTo>
                      <a:pt x="64" y="13"/>
                    </a:lnTo>
                    <a:lnTo>
                      <a:pt x="61" y="15"/>
                    </a:lnTo>
                    <a:lnTo>
                      <a:pt x="57" y="17"/>
                    </a:lnTo>
                    <a:lnTo>
                      <a:pt x="54" y="20"/>
                    </a:lnTo>
                    <a:lnTo>
                      <a:pt x="51" y="22"/>
                    </a:lnTo>
                    <a:lnTo>
                      <a:pt x="47" y="25"/>
                    </a:lnTo>
                    <a:lnTo>
                      <a:pt x="44" y="27"/>
                    </a:lnTo>
                    <a:lnTo>
                      <a:pt x="41" y="30"/>
                    </a:lnTo>
                    <a:lnTo>
                      <a:pt x="38" y="32"/>
                    </a:lnTo>
                    <a:lnTo>
                      <a:pt x="35" y="35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6" y="44"/>
                    </a:lnTo>
                    <a:lnTo>
                      <a:pt x="23" y="47"/>
                    </a:lnTo>
                    <a:lnTo>
                      <a:pt x="21" y="51"/>
                    </a:lnTo>
                    <a:lnTo>
                      <a:pt x="16" y="59"/>
                    </a:lnTo>
                    <a:lnTo>
                      <a:pt x="14" y="62"/>
                    </a:lnTo>
                    <a:lnTo>
                      <a:pt x="12" y="66"/>
                    </a:lnTo>
                    <a:lnTo>
                      <a:pt x="10" y="69"/>
                    </a:lnTo>
                    <a:lnTo>
                      <a:pt x="8" y="73"/>
                    </a:lnTo>
                    <a:lnTo>
                      <a:pt x="7" y="76"/>
                    </a:lnTo>
                    <a:lnTo>
                      <a:pt x="5" y="79"/>
                    </a:lnTo>
                    <a:lnTo>
                      <a:pt x="4" y="82"/>
                    </a:lnTo>
                    <a:lnTo>
                      <a:pt x="3" y="85"/>
                    </a:lnTo>
                    <a:lnTo>
                      <a:pt x="3" y="88"/>
                    </a:lnTo>
                    <a:lnTo>
                      <a:pt x="2" y="91"/>
                    </a:lnTo>
                    <a:lnTo>
                      <a:pt x="1" y="94"/>
                    </a:lnTo>
                    <a:lnTo>
                      <a:pt x="1" y="97"/>
                    </a:lnTo>
                    <a:lnTo>
                      <a:pt x="1" y="100"/>
                    </a:lnTo>
                    <a:lnTo>
                      <a:pt x="0" y="103"/>
                    </a:lnTo>
                    <a:lnTo>
                      <a:pt x="0" y="106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1" y="125"/>
                    </a:lnTo>
                    <a:lnTo>
                      <a:pt x="2" y="129"/>
                    </a:lnTo>
                    <a:lnTo>
                      <a:pt x="3" y="133"/>
                    </a:lnTo>
                    <a:lnTo>
                      <a:pt x="3" y="136"/>
                    </a:lnTo>
                    <a:lnTo>
                      <a:pt x="4" y="140"/>
                    </a:lnTo>
                    <a:lnTo>
                      <a:pt x="4" y="145"/>
                    </a:lnTo>
                    <a:lnTo>
                      <a:pt x="5" y="149"/>
                    </a:lnTo>
                    <a:lnTo>
                      <a:pt x="6" y="153"/>
                    </a:lnTo>
                    <a:lnTo>
                      <a:pt x="7" y="158"/>
                    </a:lnTo>
                    <a:lnTo>
                      <a:pt x="7" y="163"/>
                    </a:lnTo>
                    <a:lnTo>
                      <a:pt x="9" y="173"/>
                    </a:lnTo>
                    <a:lnTo>
                      <a:pt x="9" y="177"/>
                    </a:lnTo>
                    <a:lnTo>
                      <a:pt x="10" y="181"/>
                    </a:lnTo>
                    <a:lnTo>
                      <a:pt x="11" y="185"/>
                    </a:lnTo>
                    <a:lnTo>
                      <a:pt x="11" y="189"/>
                    </a:lnTo>
                    <a:lnTo>
                      <a:pt x="12" y="192"/>
                    </a:lnTo>
                    <a:lnTo>
                      <a:pt x="13" y="195"/>
                    </a:lnTo>
                    <a:lnTo>
                      <a:pt x="13" y="199"/>
                    </a:lnTo>
                    <a:lnTo>
                      <a:pt x="14" y="201"/>
                    </a:lnTo>
                    <a:lnTo>
                      <a:pt x="15" y="204"/>
                    </a:lnTo>
                    <a:lnTo>
                      <a:pt x="15" y="207"/>
                    </a:lnTo>
                    <a:lnTo>
                      <a:pt x="17" y="210"/>
                    </a:lnTo>
                    <a:lnTo>
                      <a:pt x="17" y="213"/>
                    </a:lnTo>
                    <a:lnTo>
                      <a:pt x="18" y="215"/>
                    </a:lnTo>
                    <a:lnTo>
                      <a:pt x="19" y="218"/>
                    </a:lnTo>
                    <a:lnTo>
                      <a:pt x="21" y="220"/>
                    </a:lnTo>
                    <a:lnTo>
                      <a:pt x="22" y="223"/>
                    </a:lnTo>
                    <a:lnTo>
                      <a:pt x="23" y="225"/>
                    </a:lnTo>
                    <a:lnTo>
                      <a:pt x="25" y="228"/>
                    </a:lnTo>
                    <a:lnTo>
                      <a:pt x="26" y="230"/>
                    </a:lnTo>
                    <a:lnTo>
                      <a:pt x="27" y="233"/>
                    </a:lnTo>
                    <a:lnTo>
                      <a:pt x="29" y="235"/>
                    </a:lnTo>
                    <a:lnTo>
                      <a:pt x="31" y="238"/>
                    </a:lnTo>
                    <a:lnTo>
                      <a:pt x="33" y="241"/>
                    </a:lnTo>
                    <a:lnTo>
                      <a:pt x="35" y="244"/>
                    </a:lnTo>
                    <a:lnTo>
                      <a:pt x="37" y="247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4" y="258"/>
                    </a:lnTo>
                    <a:lnTo>
                      <a:pt x="47" y="262"/>
                    </a:lnTo>
                    <a:lnTo>
                      <a:pt x="50" y="266"/>
                    </a:lnTo>
                    <a:lnTo>
                      <a:pt x="55" y="274"/>
                    </a:lnTo>
                    <a:lnTo>
                      <a:pt x="58" y="277"/>
                    </a:lnTo>
                    <a:lnTo>
                      <a:pt x="61" y="281"/>
                    </a:lnTo>
                    <a:lnTo>
                      <a:pt x="63" y="284"/>
                    </a:lnTo>
                    <a:lnTo>
                      <a:pt x="65" y="287"/>
                    </a:lnTo>
                    <a:lnTo>
                      <a:pt x="67" y="289"/>
                    </a:lnTo>
                    <a:lnTo>
                      <a:pt x="69" y="292"/>
                    </a:lnTo>
                    <a:lnTo>
                      <a:pt x="71" y="295"/>
                    </a:lnTo>
                    <a:lnTo>
                      <a:pt x="73" y="297"/>
                    </a:lnTo>
                    <a:lnTo>
                      <a:pt x="75" y="299"/>
                    </a:lnTo>
                    <a:lnTo>
                      <a:pt x="77" y="301"/>
                    </a:lnTo>
                    <a:lnTo>
                      <a:pt x="79" y="303"/>
                    </a:lnTo>
                    <a:lnTo>
                      <a:pt x="81" y="305"/>
                    </a:lnTo>
                    <a:lnTo>
                      <a:pt x="83" y="307"/>
                    </a:lnTo>
                    <a:lnTo>
                      <a:pt x="85" y="309"/>
                    </a:lnTo>
                    <a:lnTo>
                      <a:pt x="87" y="311"/>
                    </a:lnTo>
                    <a:lnTo>
                      <a:pt x="89" y="313"/>
                    </a:lnTo>
                    <a:lnTo>
                      <a:pt x="92" y="314"/>
                    </a:lnTo>
                    <a:lnTo>
                      <a:pt x="94" y="316"/>
                    </a:lnTo>
                    <a:lnTo>
                      <a:pt x="96" y="318"/>
                    </a:lnTo>
                    <a:lnTo>
                      <a:pt x="99" y="319"/>
                    </a:lnTo>
                    <a:lnTo>
                      <a:pt x="101" y="321"/>
                    </a:lnTo>
                    <a:lnTo>
                      <a:pt x="104" y="323"/>
                    </a:lnTo>
                    <a:lnTo>
                      <a:pt x="107" y="325"/>
                    </a:lnTo>
                    <a:lnTo>
                      <a:pt x="110" y="327"/>
                    </a:lnTo>
                    <a:lnTo>
                      <a:pt x="113" y="329"/>
                    </a:lnTo>
                    <a:lnTo>
                      <a:pt x="117" y="332"/>
                    </a:lnTo>
                    <a:lnTo>
                      <a:pt x="120" y="334"/>
                    </a:lnTo>
                    <a:lnTo>
                      <a:pt x="124" y="337"/>
                    </a:lnTo>
                    <a:lnTo>
                      <a:pt x="128" y="339"/>
                    </a:lnTo>
                    <a:lnTo>
                      <a:pt x="133" y="342"/>
                    </a:lnTo>
                    <a:lnTo>
                      <a:pt x="144" y="349"/>
                    </a:lnTo>
                    <a:lnTo>
                      <a:pt x="149" y="353"/>
                    </a:lnTo>
                    <a:lnTo>
                      <a:pt x="154" y="356"/>
                    </a:lnTo>
                    <a:lnTo>
                      <a:pt x="159" y="359"/>
                    </a:lnTo>
                    <a:lnTo>
                      <a:pt x="163" y="362"/>
                    </a:lnTo>
                    <a:lnTo>
                      <a:pt x="167" y="365"/>
                    </a:lnTo>
                    <a:lnTo>
                      <a:pt x="171" y="367"/>
                    </a:lnTo>
                    <a:lnTo>
                      <a:pt x="175" y="369"/>
                    </a:lnTo>
                    <a:lnTo>
                      <a:pt x="179" y="372"/>
                    </a:lnTo>
                    <a:lnTo>
                      <a:pt x="183" y="374"/>
                    </a:lnTo>
                    <a:lnTo>
                      <a:pt x="186" y="376"/>
                    </a:lnTo>
                    <a:lnTo>
                      <a:pt x="189" y="378"/>
                    </a:lnTo>
                    <a:lnTo>
                      <a:pt x="193" y="380"/>
                    </a:lnTo>
                    <a:lnTo>
                      <a:pt x="196" y="381"/>
                    </a:lnTo>
                    <a:lnTo>
                      <a:pt x="200" y="383"/>
                    </a:lnTo>
                    <a:lnTo>
                      <a:pt x="203" y="385"/>
                    </a:lnTo>
                    <a:lnTo>
                      <a:pt x="207" y="386"/>
                    </a:lnTo>
                    <a:lnTo>
                      <a:pt x="210" y="388"/>
                    </a:lnTo>
                    <a:lnTo>
                      <a:pt x="214" y="389"/>
                    </a:lnTo>
                    <a:lnTo>
                      <a:pt x="218" y="390"/>
                    </a:lnTo>
                    <a:lnTo>
                      <a:pt x="222" y="392"/>
                    </a:lnTo>
                    <a:lnTo>
                      <a:pt x="226" y="393"/>
                    </a:lnTo>
                    <a:lnTo>
                      <a:pt x="231" y="394"/>
                    </a:lnTo>
                    <a:lnTo>
                      <a:pt x="235" y="395"/>
                    </a:lnTo>
                    <a:lnTo>
                      <a:pt x="240" y="397"/>
                    </a:lnTo>
                    <a:lnTo>
                      <a:pt x="245" y="398"/>
                    </a:lnTo>
                    <a:lnTo>
                      <a:pt x="251" y="399"/>
                    </a:lnTo>
                    <a:lnTo>
                      <a:pt x="256" y="401"/>
                    </a:lnTo>
                    <a:lnTo>
                      <a:pt x="262" y="402"/>
                    </a:lnTo>
                    <a:lnTo>
                      <a:pt x="269" y="403"/>
                    </a:lnTo>
                    <a:lnTo>
                      <a:pt x="276" y="405"/>
                    </a:lnTo>
                    <a:lnTo>
                      <a:pt x="281" y="406"/>
                    </a:lnTo>
                    <a:lnTo>
                      <a:pt x="284" y="407"/>
                    </a:lnTo>
                    <a:lnTo>
                      <a:pt x="287" y="407"/>
                    </a:lnTo>
                    <a:lnTo>
                      <a:pt x="289" y="408"/>
                    </a:lnTo>
                    <a:lnTo>
                      <a:pt x="292" y="408"/>
                    </a:lnTo>
                    <a:lnTo>
                      <a:pt x="294" y="409"/>
                    </a:lnTo>
                    <a:lnTo>
                      <a:pt x="296" y="409"/>
                    </a:lnTo>
                    <a:lnTo>
                      <a:pt x="299" y="410"/>
                    </a:lnTo>
                    <a:lnTo>
                      <a:pt x="301" y="410"/>
                    </a:lnTo>
                    <a:lnTo>
                      <a:pt x="303" y="411"/>
                    </a:lnTo>
                    <a:lnTo>
                      <a:pt x="305" y="411"/>
                    </a:lnTo>
                    <a:lnTo>
                      <a:pt x="306" y="411"/>
                    </a:lnTo>
                    <a:lnTo>
                      <a:pt x="308" y="412"/>
                    </a:lnTo>
                    <a:lnTo>
                      <a:pt x="310" y="412"/>
                    </a:lnTo>
                    <a:lnTo>
                      <a:pt x="312" y="412"/>
                    </a:lnTo>
                    <a:lnTo>
                      <a:pt x="314" y="412"/>
                    </a:lnTo>
                    <a:lnTo>
                      <a:pt x="315" y="412"/>
                    </a:lnTo>
                    <a:lnTo>
                      <a:pt x="317" y="412"/>
                    </a:lnTo>
                    <a:lnTo>
                      <a:pt x="319" y="412"/>
                    </a:lnTo>
                    <a:lnTo>
                      <a:pt x="321" y="412"/>
                    </a:lnTo>
                    <a:lnTo>
                      <a:pt x="323" y="412"/>
                    </a:lnTo>
                    <a:lnTo>
                      <a:pt x="325" y="411"/>
                    </a:lnTo>
                    <a:lnTo>
                      <a:pt x="327" y="411"/>
                    </a:lnTo>
                    <a:lnTo>
                      <a:pt x="328" y="411"/>
                    </a:lnTo>
                    <a:lnTo>
                      <a:pt x="330" y="410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7" y="408"/>
                    </a:lnTo>
                    <a:lnTo>
                      <a:pt x="339" y="407"/>
                    </a:lnTo>
                    <a:lnTo>
                      <a:pt x="341" y="406"/>
                    </a:lnTo>
                    <a:lnTo>
                      <a:pt x="344" y="405"/>
                    </a:lnTo>
                    <a:lnTo>
                      <a:pt x="348" y="403"/>
                    </a:lnTo>
                    <a:lnTo>
                      <a:pt x="350" y="402"/>
                    </a:lnTo>
                    <a:lnTo>
                      <a:pt x="351" y="401"/>
                    </a:lnTo>
                    <a:lnTo>
                      <a:pt x="353" y="400"/>
                    </a:lnTo>
                    <a:lnTo>
                      <a:pt x="355" y="399"/>
                    </a:lnTo>
                    <a:lnTo>
                      <a:pt x="357" y="398"/>
                    </a:lnTo>
                    <a:lnTo>
                      <a:pt x="359" y="397"/>
                    </a:lnTo>
                    <a:lnTo>
                      <a:pt x="360" y="395"/>
                    </a:lnTo>
                    <a:lnTo>
                      <a:pt x="361" y="395"/>
                    </a:lnTo>
                    <a:lnTo>
                      <a:pt x="363" y="393"/>
                    </a:lnTo>
                    <a:lnTo>
                      <a:pt x="365" y="392"/>
                    </a:lnTo>
                    <a:lnTo>
                      <a:pt x="366" y="391"/>
                    </a:lnTo>
                    <a:lnTo>
                      <a:pt x="367" y="390"/>
                    </a:lnTo>
                    <a:lnTo>
                      <a:pt x="368" y="389"/>
                    </a:lnTo>
                    <a:lnTo>
                      <a:pt x="369" y="387"/>
                    </a:lnTo>
                    <a:lnTo>
                      <a:pt x="370" y="386"/>
                    </a:lnTo>
                    <a:lnTo>
                      <a:pt x="371" y="385"/>
                    </a:lnTo>
                    <a:lnTo>
                      <a:pt x="372" y="383"/>
                    </a:lnTo>
                    <a:lnTo>
                      <a:pt x="373" y="382"/>
                    </a:lnTo>
                    <a:lnTo>
                      <a:pt x="374" y="381"/>
                    </a:lnTo>
                    <a:lnTo>
                      <a:pt x="375" y="380"/>
                    </a:lnTo>
                    <a:lnTo>
                      <a:pt x="375" y="378"/>
                    </a:lnTo>
                    <a:lnTo>
                      <a:pt x="376" y="377"/>
                    </a:lnTo>
                    <a:lnTo>
                      <a:pt x="376" y="375"/>
                    </a:lnTo>
                    <a:lnTo>
                      <a:pt x="376" y="374"/>
                    </a:lnTo>
                    <a:lnTo>
                      <a:pt x="377" y="373"/>
                    </a:lnTo>
                    <a:lnTo>
                      <a:pt x="377" y="371"/>
                    </a:lnTo>
                    <a:lnTo>
                      <a:pt x="377" y="370"/>
                    </a:lnTo>
                    <a:lnTo>
                      <a:pt x="377" y="368"/>
                    </a:lnTo>
                    <a:lnTo>
                      <a:pt x="377" y="367"/>
                    </a:lnTo>
                    <a:lnTo>
                      <a:pt x="377" y="365"/>
                    </a:lnTo>
                    <a:lnTo>
                      <a:pt x="375" y="360"/>
                    </a:lnTo>
                    <a:lnTo>
                      <a:pt x="374" y="358"/>
                    </a:lnTo>
                    <a:lnTo>
                      <a:pt x="373" y="356"/>
                    </a:lnTo>
                    <a:lnTo>
                      <a:pt x="372" y="354"/>
                    </a:lnTo>
                    <a:lnTo>
                      <a:pt x="371" y="352"/>
                    </a:lnTo>
                    <a:lnTo>
                      <a:pt x="370" y="350"/>
                    </a:lnTo>
                    <a:lnTo>
                      <a:pt x="369" y="348"/>
                    </a:lnTo>
                    <a:lnTo>
                      <a:pt x="367" y="346"/>
                    </a:lnTo>
                    <a:lnTo>
                      <a:pt x="365" y="345"/>
                    </a:lnTo>
                    <a:lnTo>
                      <a:pt x="363" y="343"/>
                    </a:lnTo>
                    <a:lnTo>
                      <a:pt x="362" y="341"/>
                    </a:lnTo>
                    <a:lnTo>
                      <a:pt x="360" y="340"/>
                    </a:lnTo>
                    <a:lnTo>
                      <a:pt x="358" y="339"/>
                    </a:lnTo>
                    <a:lnTo>
                      <a:pt x="355" y="337"/>
                    </a:lnTo>
                    <a:lnTo>
                      <a:pt x="353" y="336"/>
                    </a:lnTo>
                    <a:lnTo>
                      <a:pt x="351" y="335"/>
                    </a:lnTo>
                    <a:lnTo>
                      <a:pt x="348" y="334"/>
                    </a:lnTo>
                    <a:lnTo>
                      <a:pt x="346" y="333"/>
                    </a:lnTo>
                    <a:lnTo>
                      <a:pt x="343" y="331"/>
                    </a:lnTo>
                    <a:lnTo>
                      <a:pt x="340" y="331"/>
                    </a:lnTo>
                    <a:lnTo>
                      <a:pt x="337" y="330"/>
                    </a:lnTo>
                    <a:lnTo>
                      <a:pt x="335" y="329"/>
                    </a:lnTo>
                    <a:lnTo>
                      <a:pt x="331" y="328"/>
                    </a:lnTo>
                    <a:lnTo>
                      <a:pt x="328" y="327"/>
                    </a:lnTo>
                    <a:lnTo>
                      <a:pt x="325" y="326"/>
                    </a:lnTo>
                    <a:lnTo>
                      <a:pt x="322" y="325"/>
                    </a:lnTo>
                    <a:lnTo>
                      <a:pt x="319" y="325"/>
                    </a:lnTo>
                    <a:lnTo>
                      <a:pt x="315" y="324"/>
                    </a:lnTo>
                    <a:lnTo>
                      <a:pt x="312" y="323"/>
                    </a:lnTo>
                    <a:lnTo>
                      <a:pt x="308" y="323"/>
                    </a:lnTo>
                    <a:lnTo>
                      <a:pt x="305" y="322"/>
                    </a:lnTo>
                    <a:lnTo>
                      <a:pt x="301" y="321"/>
                    </a:lnTo>
                    <a:lnTo>
                      <a:pt x="300" y="321"/>
                    </a:lnTo>
                    <a:lnTo>
                      <a:pt x="299" y="321"/>
                    </a:lnTo>
                    <a:lnTo>
                      <a:pt x="298" y="321"/>
                    </a:lnTo>
                    <a:lnTo>
                      <a:pt x="297" y="321"/>
                    </a:lnTo>
                    <a:lnTo>
                      <a:pt x="295" y="321"/>
                    </a:lnTo>
                    <a:lnTo>
                      <a:pt x="294" y="321"/>
                    </a:lnTo>
                    <a:lnTo>
                      <a:pt x="293" y="321"/>
                    </a:lnTo>
                    <a:lnTo>
                      <a:pt x="292" y="321"/>
                    </a:lnTo>
                    <a:lnTo>
                      <a:pt x="291" y="321"/>
                    </a:lnTo>
                    <a:lnTo>
                      <a:pt x="289" y="322"/>
                    </a:lnTo>
                    <a:lnTo>
                      <a:pt x="288" y="322"/>
                    </a:lnTo>
                    <a:lnTo>
                      <a:pt x="287" y="323"/>
                    </a:lnTo>
                    <a:lnTo>
                      <a:pt x="286" y="323"/>
                    </a:lnTo>
                    <a:lnTo>
                      <a:pt x="285" y="323"/>
                    </a:lnTo>
                    <a:lnTo>
                      <a:pt x="284" y="323"/>
                    </a:lnTo>
                    <a:lnTo>
                      <a:pt x="283" y="324"/>
                    </a:lnTo>
                    <a:lnTo>
                      <a:pt x="282" y="324"/>
                    </a:lnTo>
                    <a:lnTo>
                      <a:pt x="281" y="324"/>
                    </a:lnTo>
                    <a:lnTo>
                      <a:pt x="280" y="325"/>
                    </a:lnTo>
                    <a:lnTo>
                      <a:pt x="279" y="325"/>
                    </a:lnTo>
                    <a:lnTo>
                      <a:pt x="278" y="325"/>
                    </a:lnTo>
                    <a:lnTo>
                      <a:pt x="277" y="326"/>
                    </a:lnTo>
                    <a:lnTo>
                      <a:pt x="276" y="327"/>
                    </a:lnTo>
                    <a:lnTo>
                      <a:pt x="275" y="327"/>
                    </a:lnTo>
                    <a:lnTo>
                      <a:pt x="273" y="327"/>
                    </a:lnTo>
                    <a:lnTo>
                      <a:pt x="272" y="328"/>
                    </a:lnTo>
                    <a:lnTo>
                      <a:pt x="270" y="328"/>
                    </a:lnTo>
                    <a:lnTo>
                      <a:pt x="269" y="329"/>
                    </a:lnTo>
                    <a:lnTo>
                      <a:pt x="263" y="331"/>
                    </a:lnTo>
                    <a:lnTo>
                      <a:pt x="260" y="332"/>
                    </a:lnTo>
                    <a:lnTo>
                      <a:pt x="258" y="333"/>
                    </a:lnTo>
                    <a:lnTo>
                      <a:pt x="255" y="334"/>
                    </a:lnTo>
                    <a:lnTo>
                      <a:pt x="253" y="335"/>
                    </a:lnTo>
                    <a:lnTo>
                      <a:pt x="251" y="337"/>
                    </a:lnTo>
                    <a:lnTo>
                      <a:pt x="248" y="338"/>
                    </a:lnTo>
                    <a:lnTo>
                      <a:pt x="246" y="339"/>
                    </a:lnTo>
                    <a:lnTo>
                      <a:pt x="244" y="341"/>
                    </a:lnTo>
                    <a:lnTo>
                      <a:pt x="242" y="342"/>
                    </a:lnTo>
                    <a:lnTo>
                      <a:pt x="240" y="344"/>
                    </a:lnTo>
                    <a:lnTo>
                      <a:pt x="238" y="345"/>
                    </a:lnTo>
                    <a:lnTo>
                      <a:pt x="236" y="346"/>
                    </a:lnTo>
                    <a:lnTo>
                      <a:pt x="234" y="348"/>
                    </a:lnTo>
                    <a:lnTo>
                      <a:pt x="233" y="349"/>
                    </a:lnTo>
                    <a:lnTo>
                      <a:pt x="231" y="350"/>
                    </a:lnTo>
                    <a:lnTo>
                      <a:pt x="229" y="351"/>
                    </a:lnTo>
                    <a:lnTo>
                      <a:pt x="227" y="352"/>
                    </a:lnTo>
                    <a:lnTo>
                      <a:pt x="226" y="353"/>
                    </a:lnTo>
                    <a:lnTo>
                      <a:pt x="224" y="354"/>
                    </a:lnTo>
                    <a:lnTo>
                      <a:pt x="223" y="355"/>
                    </a:lnTo>
                    <a:lnTo>
                      <a:pt x="221" y="355"/>
                    </a:lnTo>
                    <a:lnTo>
                      <a:pt x="220" y="356"/>
                    </a:lnTo>
                    <a:lnTo>
                      <a:pt x="218" y="357"/>
                    </a:lnTo>
                    <a:lnTo>
                      <a:pt x="217" y="357"/>
                    </a:lnTo>
                    <a:lnTo>
                      <a:pt x="215" y="357"/>
                    </a:lnTo>
                    <a:lnTo>
                      <a:pt x="214" y="357"/>
                    </a:lnTo>
                    <a:lnTo>
                      <a:pt x="212" y="357"/>
                    </a:lnTo>
                    <a:lnTo>
                      <a:pt x="211" y="357"/>
                    </a:lnTo>
                    <a:lnTo>
                      <a:pt x="209" y="356"/>
                    </a:lnTo>
                    <a:lnTo>
                      <a:pt x="208" y="355"/>
                    </a:lnTo>
                    <a:lnTo>
                      <a:pt x="205" y="354"/>
                    </a:lnTo>
                    <a:lnTo>
                      <a:pt x="204" y="353"/>
                    </a:lnTo>
                    <a:lnTo>
                      <a:pt x="203" y="352"/>
                    </a:lnTo>
                    <a:lnTo>
                      <a:pt x="203" y="351"/>
                    </a:lnTo>
                    <a:lnTo>
                      <a:pt x="202" y="350"/>
                    </a:lnTo>
                    <a:lnTo>
                      <a:pt x="201" y="349"/>
                    </a:lnTo>
                    <a:lnTo>
                      <a:pt x="201" y="347"/>
                    </a:lnTo>
                    <a:lnTo>
                      <a:pt x="200" y="346"/>
                    </a:lnTo>
                    <a:lnTo>
                      <a:pt x="200" y="345"/>
                    </a:lnTo>
                    <a:lnTo>
                      <a:pt x="199" y="343"/>
                    </a:lnTo>
                    <a:lnTo>
                      <a:pt x="199" y="342"/>
                    </a:lnTo>
                    <a:lnTo>
                      <a:pt x="199" y="340"/>
                    </a:lnTo>
                    <a:lnTo>
                      <a:pt x="199" y="339"/>
                    </a:lnTo>
                    <a:lnTo>
                      <a:pt x="199" y="337"/>
                    </a:lnTo>
                    <a:lnTo>
                      <a:pt x="199" y="335"/>
                    </a:lnTo>
                    <a:lnTo>
                      <a:pt x="199" y="334"/>
                    </a:lnTo>
                    <a:lnTo>
                      <a:pt x="199" y="332"/>
                    </a:lnTo>
                    <a:lnTo>
                      <a:pt x="199" y="330"/>
                    </a:lnTo>
                    <a:lnTo>
                      <a:pt x="200" y="328"/>
                    </a:lnTo>
                    <a:lnTo>
                      <a:pt x="200" y="326"/>
                    </a:lnTo>
                    <a:lnTo>
                      <a:pt x="200" y="324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18"/>
                    </a:lnTo>
                    <a:lnTo>
                      <a:pt x="201" y="316"/>
                    </a:lnTo>
                    <a:lnTo>
                      <a:pt x="202" y="314"/>
                    </a:lnTo>
                    <a:lnTo>
                      <a:pt x="202" y="311"/>
                    </a:lnTo>
                    <a:lnTo>
                      <a:pt x="203" y="309"/>
                    </a:lnTo>
                    <a:lnTo>
                      <a:pt x="203" y="307"/>
                    </a:lnTo>
                    <a:lnTo>
                      <a:pt x="203" y="305"/>
                    </a:lnTo>
                    <a:lnTo>
                      <a:pt x="204" y="303"/>
                    </a:lnTo>
                    <a:lnTo>
                      <a:pt x="205" y="300"/>
                    </a:lnTo>
                    <a:lnTo>
                      <a:pt x="205" y="299"/>
                    </a:lnTo>
                    <a:lnTo>
                      <a:pt x="205" y="298"/>
                    </a:lnTo>
                    <a:lnTo>
                      <a:pt x="205" y="297"/>
                    </a:lnTo>
                    <a:lnTo>
                      <a:pt x="206" y="296"/>
                    </a:lnTo>
                    <a:lnTo>
                      <a:pt x="206" y="295"/>
                    </a:lnTo>
                    <a:lnTo>
                      <a:pt x="207" y="295"/>
                    </a:lnTo>
                    <a:lnTo>
                      <a:pt x="207" y="294"/>
                    </a:lnTo>
                    <a:lnTo>
                      <a:pt x="207" y="293"/>
                    </a:lnTo>
                    <a:lnTo>
                      <a:pt x="208" y="292"/>
                    </a:lnTo>
                    <a:lnTo>
                      <a:pt x="209" y="291"/>
                    </a:lnTo>
                    <a:lnTo>
                      <a:pt x="209" y="290"/>
                    </a:lnTo>
                    <a:lnTo>
                      <a:pt x="210" y="289"/>
                    </a:lnTo>
                    <a:lnTo>
                      <a:pt x="211" y="288"/>
                    </a:lnTo>
                    <a:lnTo>
                      <a:pt x="211" y="287"/>
                    </a:lnTo>
                    <a:lnTo>
                      <a:pt x="212" y="286"/>
                    </a:lnTo>
                    <a:lnTo>
                      <a:pt x="212" y="285"/>
                    </a:lnTo>
                    <a:lnTo>
                      <a:pt x="213" y="285"/>
                    </a:lnTo>
                    <a:lnTo>
                      <a:pt x="213" y="284"/>
                    </a:lnTo>
                    <a:lnTo>
                      <a:pt x="213" y="283"/>
                    </a:lnTo>
                    <a:lnTo>
                      <a:pt x="214" y="282"/>
                    </a:lnTo>
                    <a:lnTo>
                      <a:pt x="214" y="281"/>
                    </a:lnTo>
                    <a:lnTo>
                      <a:pt x="214" y="280"/>
                    </a:lnTo>
                    <a:lnTo>
                      <a:pt x="215" y="279"/>
                    </a:lnTo>
                    <a:lnTo>
                      <a:pt x="216" y="276"/>
                    </a:lnTo>
                    <a:lnTo>
                      <a:pt x="216" y="275"/>
                    </a:lnTo>
                    <a:lnTo>
                      <a:pt x="217" y="274"/>
                    </a:lnTo>
                    <a:lnTo>
                      <a:pt x="217" y="272"/>
                    </a:lnTo>
                    <a:lnTo>
                      <a:pt x="218" y="271"/>
                    </a:lnTo>
                    <a:lnTo>
                      <a:pt x="219" y="270"/>
                    </a:lnTo>
                    <a:lnTo>
                      <a:pt x="219" y="269"/>
                    </a:lnTo>
                    <a:lnTo>
                      <a:pt x="219" y="268"/>
                    </a:lnTo>
                    <a:lnTo>
                      <a:pt x="220" y="267"/>
                    </a:lnTo>
                    <a:lnTo>
                      <a:pt x="221" y="266"/>
                    </a:lnTo>
                    <a:lnTo>
                      <a:pt x="221" y="265"/>
                    </a:lnTo>
                    <a:lnTo>
                      <a:pt x="221" y="264"/>
                    </a:lnTo>
                    <a:lnTo>
                      <a:pt x="222" y="263"/>
                    </a:lnTo>
                    <a:lnTo>
                      <a:pt x="222" y="262"/>
                    </a:lnTo>
                    <a:lnTo>
                      <a:pt x="223" y="261"/>
                    </a:lnTo>
                    <a:lnTo>
                      <a:pt x="223" y="260"/>
                    </a:lnTo>
                    <a:lnTo>
                      <a:pt x="223" y="259"/>
                    </a:lnTo>
                    <a:lnTo>
                      <a:pt x="223" y="258"/>
                    </a:lnTo>
                    <a:lnTo>
                      <a:pt x="224" y="257"/>
                    </a:lnTo>
                    <a:lnTo>
                      <a:pt x="224" y="256"/>
                    </a:lnTo>
                    <a:lnTo>
                      <a:pt x="224" y="255"/>
                    </a:lnTo>
                    <a:lnTo>
                      <a:pt x="224" y="254"/>
                    </a:lnTo>
                    <a:lnTo>
                      <a:pt x="224" y="253"/>
                    </a:lnTo>
                    <a:lnTo>
                      <a:pt x="223" y="252"/>
                    </a:lnTo>
                    <a:lnTo>
                      <a:pt x="223" y="251"/>
                    </a:lnTo>
                    <a:lnTo>
                      <a:pt x="223" y="249"/>
                    </a:lnTo>
                    <a:lnTo>
                      <a:pt x="223" y="247"/>
                    </a:lnTo>
                    <a:lnTo>
                      <a:pt x="222" y="246"/>
                    </a:lnTo>
                    <a:lnTo>
                      <a:pt x="221" y="242"/>
                    </a:lnTo>
                    <a:lnTo>
                      <a:pt x="220" y="240"/>
                    </a:lnTo>
                    <a:lnTo>
                      <a:pt x="219" y="239"/>
                    </a:lnTo>
                    <a:lnTo>
                      <a:pt x="218" y="237"/>
                    </a:lnTo>
                    <a:lnTo>
                      <a:pt x="217" y="235"/>
                    </a:lnTo>
                    <a:lnTo>
                      <a:pt x="216" y="234"/>
                    </a:lnTo>
                    <a:lnTo>
                      <a:pt x="215" y="232"/>
                    </a:lnTo>
                    <a:lnTo>
                      <a:pt x="214" y="231"/>
                    </a:lnTo>
                    <a:lnTo>
                      <a:pt x="213" y="229"/>
                    </a:lnTo>
                    <a:lnTo>
                      <a:pt x="212" y="228"/>
                    </a:lnTo>
                    <a:lnTo>
                      <a:pt x="211" y="227"/>
                    </a:lnTo>
                    <a:lnTo>
                      <a:pt x="210" y="225"/>
                    </a:lnTo>
                    <a:lnTo>
                      <a:pt x="209" y="224"/>
                    </a:lnTo>
                    <a:lnTo>
                      <a:pt x="207" y="223"/>
                    </a:lnTo>
                    <a:lnTo>
                      <a:pt x="206" y="222"/>
                    </a:lnTo>
                    <a:lnTo>
                      <a:pt x="205" y="221"/>
                    </a:lnTo>
                    <a:lnTo>
                      <a:pt x="203" y="220"/>
                    </a:lnTo>
                    <a:lnTo>
                      <a:pt x="202" y="219"/>
                    </a:lnTo>
                    <a:lnTo>
                      <a:pt x="201" y="219"/>
                    </a:lnTo>
                    <a:lnTo>
                      <a:pt x="199" y="218"/>
                    </a:lnTo>
                    <a:lnTo>
                      <a:pt x="197" y="217"/>
                    </a:lnTo>
                    <a:lnTo>
                      <a:pt x="196" y="217"/>
                    </a:lnTo>
                    <a:lnTo>
                      <a:pt x="194" y="216"/>
                    </a:lnTo>
                    <a:lnTo>
                      <a:pt x="193" y="215"/>
                    </a:lnTo>
                    <a:lnTo>
                      <a:pt x="191" y="215"/>
                    </a:lnTo>
                    <a:lnTo>
                      <a:pt x="189" y="214"/>
                    </a:lnTo>
                    <a:lnTo>
                      <a:pt x="187" y="214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3"/>
                    </a:lnTo>
                    <a:lnTo>
                      <a:pt x="179" y="213"/>
                    </a:lnTo>
                    <a:lnTo>
                      <a:pt x="175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69" y="213"/>
                    </a:lnTo>
                    <a:lnTo>
                      <a:pt x="168" y="213"/>
                    </a:lnTo>
                    <a:lnTo>
                      <a:pt x="167" y="214"/>
                    </a:lnTo>
                    <a:lnTo>
                      <a:pt x="165" y="214"/>
                    </a:lnTo>
                    <a:lnTo>
                      <a:pt x="163" y="215"/>
                    </a:lnTo>
                    <a:lnTo>
                      <a:pt x="162" y="215"/>
                    </a:lnTo>
                    <a:lnTo>
                      <a:pt x="161" y="216"/>
                    </a:lnTo>
                    <a:lnTo>
                      <a:pt x="160" y="217"/>
                    </a:lnTo>
                    <a:lnTo>
                      <a:pt x="158" y="218"/>
                    </a:lnTo>
                    <a:lnTo>
                      <a:pt x="157" y="219"/>
                    </a:lnTo>
                    <a:lnTo>
                      <a:pt x="156" y="220"/>
                    </a:lnTo>
                    <a:lnTo>
                      <a:pt x="155" y="221"/>
                    </a:lnTo>
                    <a:lnTo>
                      <a:pt x="153" y="222"/>
                    </a:lnTo>
                    <a:lnTo>
                      <a:pt x="152" y="223"/>
                    </a:lnTo>
                    <a:lnTo>
                      <a:pt x="151" y="224"/>
                    </a:lnTo>
                    <a:lnTo>
                      <a:pt x="150" y="225"/>
                    </a:lnTo>
                    <a:lnTo>
                      <a:pt x="149" y="226"/>
                    </a:lnTo>
                    <a:lnTo>
                      <a:pt x="147" y="227"/>
                    </a:lnTo>
                    <a:lnTo>
                      <a:pt x="146" y="229"/>
                    </a:lnTo>
                    <a:lnTo>
                      <a:pt x="144" y="230"/>
                    </a:lnTo>
                    <a:lnTo>
                      <a:pt x="143" y="231"/>
                    </a:lnTo>
                    <a:lnTo>
                      <a:pt x="141" y="232"/>
                    </a:lnTo>
                    <a:lnTo>
                      <a:pt x="139" y="233"/>
                    </a:lnTo>
                    <a:lnTo>
                      <a:pt x="137" y="235"/>
                    </a:lnTo>
                    <a:lnTo>
                      <a:pt x="135" y="236"/>
                    </a:lnTo>
                    <a:lnTo>
                      <a:pt x="133" y="237"/>
                    </a:lnTo>
                    <a:lnTo>
                      <a:pt x="131" y="238"/>
                    </a:lnTo>
                    <a:lnTo>
                      <a:pt x="129" y="239"/>
                    </a:lnTo>
                    <a:lnTo>
                      <a:pt x="126" y="241"/>
                    </a:lnTo>
                    <a:lnTo>
                      <a:pt x="125" y="241"/>
                    </a:lnTo>
                    <a:lnTo>
                      <a:pt x="123" y="242"/>
                    </a:lnTo>
                    <a:lnTo>
                      <a:pt x="122" y="243"/>
                    </a:lnTo>
                    <a:lnTo>
                      <a:pt x="121" y="243"/>
                    </a:lnTo>
                    <a:lnTo>
                      <a:pt x="120" y="244"/>
                    </a:lnTo>
                    <a:lnTo>
                      <a:pt x="119" y="245"/>
                    </a:lnTo>
                    <a:lnTo>
                      <a:pt x="118" y="245"/>
                    </a:lnTo>
                    <a:lnTo>
                      <a:pt x="117" y="246"/>
                    </a:lnTo>
                    <a:lnTo>
                      <a:pt x="117" y="247"/>
                    </a:lnTo>
                    <a:lnTo>
                      <a:pt x="116" y="247"/>
                    </a:lnTo>
                    <a:lnTo>
                      <a:pt x="115" y="248"/>
                    </a:lnTo>
                    <a:lnTo>
                      <a:pt x="114" y="248"/>
                    </a:lnTo>
                    <a:lnTo>
                      <a:pt x="113" y="249"/>
                    </a:lnTo>
                    <a:lnTo>
                      <a:pt x="112" y="250"/>
                    </a:lnTo>
                    <a:lnTo>
                      <a:pt x="111" y="250"/>
                    </a:lnTo>
                    <a:lnTo>
                      <a:pt x="110" y="251"/>
                    </a:lnTo>
                    <a:lnTo>
                      <a:pt x="109" y="251"/>
                    </a:lnTo>
                    <a:lnTo>
                      <a:pt x="108" y="252"/>
                    </a:lnTo>
                    <a:lnTo>
                      <a:pt x="107" y="252"/>
                    </a:lnTo>
                    <a:lnTo>
                      <a:pt x="106" y="253"/>
                    </a:lnTo>
                    <a:lnTo>
                      <a:pt x="105" y="253"/>
                    </a:lnTo>
                    <a:lnTo>
                      <a:pt x="104" y="253"/>
                    </a:lnTo>
                    <a:lnTo>
                      <a:pt x="103" y="253"/>
                    </a:lnTo>
                    <a:lnTo>
                      <a:pt x="102" y="253"/>
                    </a:lnTo>
                    <a:lnTo>
                      <a:pt x="101" y="253"/>
                    </a:lnTo>
                    <a:lnTo>
                      <a:pt x="99" y="253"/>
                    </a:lnTo>
                    <a:lnTo>
                      <a:pt x="98" y="253"/>
                    </a:lnTo>
                    <a:lnTo>
                      <a:pt x="97" y="253"/>
                    </a:lnTo>
                    <a:lnTo>
                      <a:pt x="93" y="252"/>
                    </a:lnTo>
                    <a:lnTo>
                      <a:pt x="91" y="252"/>
                    </a:lnTo>
                    <a:lnTo>
                      <a:pt x="90" y="252"/>
                    </a:lnTo>
                    <a:lnTo>
                      <a:pt x="88" y="251"/>
                    </a:lnTo>
                    <a:lnTo>
                      <a:pt x="87" y="251"/>
                    </a:lnTo>
                    <a:lnTo>
                      <a:pt x="85" y="251"/>
                    </a:lnTo>
                    <a:lnTo>
                      <a:pt x="84" y="250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80" y="248"/>
                    </a:lnTo>
                    <a:lnTo>
                      <a:pt x="78" y="248"/>
                    </a:lnTo>
                    <a:lnTo>
                      <a:pt x="77" y="247"/>
                    </a:lnTo>
                    <a:lnTo>
                      <a:pt x="76" y="246"/>
                    </a:lnTo>
                    <a:lnTo>
                      <a:pt x="75" y="245"/>
                    </a:lnTo>
                    <a:lnTo>
                      <a:pt x="74" y="245"/>
                    </a:lnTo>
                    <a:lnTo>
                      <a:pt x="73" y="244"/>
                    </a:lnTo>
                    <a:lnTo>
                      <a:pt x="72" y="243"/>
                    </a:lnTo>
                    <a:lnTo>
                      <a:pt x="71" y="242"/>
                    </a:lnTo>
                    <a:lnTo>
                      <a:pt x="70" y="241"/>
                    </a:lnTo>
                    <a:lnTo>
                      <a:pt x="69" y="240"/>
                    </a:lnTo>
                    <a:lnTo>
                      <a:pt x="68" y="239"/>
                    </a:lnTo>
                    <a:lnTo>
                      <a:pt x="67" y="238"/>
                    </a:lnTo>
                    <a:lnTo>
                      <a:pt x="66" y="237"/>
                    </a:lnTo>
                    <a:lnTo>
                      <a:pt x="65" y="236"/>
                    </a:lnTo>
                    <a:lnTo>
                      <a:pt x="65" y="235"/>
                    </a:lnTo>
                    <a:lnTo>
                      <a:pt x="64" y="233"/>
                    </a:lnTo>
                    <a:lnTo>
                      <a:pt x="63" y="232"/>
                    </a:lnTo>
                    <a:lnTo>
                      <a:pt x="63" y="231"/>
                    </a:lnTo>
                    <a:lnTo>
                      <a:pt x="62" y="229"/>
                    </a:lnTo>
                    <a:lnTo>
                      <a:pt x="61" y="227"/>
                    </a:lnTo>
                    <a:lnTo>
                      <a:pt x="61" y="226"/>
                    </a:lnTo>
                    <a:lnTo>
                      <a:pt x="60" y="224"/>
                    </a:lnTo>
                    <a:lnTo>
                      <a:pt x="60" y="223"/>
                    </a:lnTo>
                    <a:lnTo>
                      <a:pt x="60" y="222"/>
                    </a:lnTo>
                    <a:lnTo>
                      <a:pt x="60" y="221"/>
                    </a:lnTo>
                    <a:lnTo>
                      <a:pt x="60" y="220"/>
                    </a:lnTo>
                    <a:lnTo>
                      <a:pt x="60" y="219"/>
                    </a:lnTo>
                    <a:lnTo>
                      <a:pt x="61" y="218"/>
                    </a:lnTo>
                    <a:lnTo>
                      <a:pt x="61" y="217"/>
                    </a:lnTo>
                    <a:lnTo>
                      <a:pt x="61" y="216"/>
                    </a:lnTo>
                    <a:lnTo>
                      <a:pt x="62" y="215"/>
                    </a:lnTo>
                    <a:lnTo>
                      <a:pt x="63" y="214"/>
                    </a:lnTo>
                    <a:lnTo>
                      <a:pt x="63" y="213"/>
                    </a:lnTo>
                    <a:lnTo>
                      <a:pt x="64" y="212"/>
                    </a:lnTo>
                    <a:lnTo>
                      <a:pt x="64" y="211"/>
                    </a:lnTo>
                    <a:lnTo>
                      <a:pt x="65" y="210"/>
                    </a:lnTo>
                    <a:lnTo>
                      <a:pt x="65" y="209"/>
                    </a:lnTo>
                    <a:lnTo>
                      <a:pt x="66" y="208"/>
                    </a:lnTo>
                    <a:lnTo>
                      <a:pt x="66" y="207"/>
                    </a:lnTo>
                    <a:lnTo>
                      <a:pt x="67" y="206"/>
                    </a:lnTo>
                    <a:lnTo>
                      <a:pt x="67" y="205"/>
                    </a:lnTo>
                    <a:lnTo>
                      <a:pt x="67" y="204"/>
                    </a:lnTo>
                    <a:lnTo>
                      <a:pt x="67" y="203"/>
                    </a:lnTo>
                    <a:lnTo>
                      <a:pt x="68" y="202"/>
                    </a:lnTo>
                    <a:lnTo>
                      <a:pt x="68" y="201"/>
                    </a:lnTo>
                    <a:lnTo>
                      <a:pt x="68" y="200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3"/>
                    </a:lnTo>
                    <a:lnTo>
                      <a:pt x="68" y="192"/>
                    </a:lnTo>
                    <a:lnTo>
                      <a:pt x="67" y="191"/>
                    </a:lnTo>
                    <a:lnTo>
                      <a:pt x="67" y="189"/>
                    </a:lnTo>
                    <a:lnTo>
                      <a:pt x="67" y="188"/>
                    </a:lnTo>
                    <a:lnTo>
                      <a:pt x="67" y="187"/>
                    </a:lnTo>
                    <a:lnTo>
                      <a:pt x="66" y="186"/>
                    </a:lnTo>
                    <a:lnTo>
                      <a:pt x="66" y="185"/>
                    </a:lnTo>
                    <a:lnTo>
                      <a:pt x="65" y="184"/>
                    </a:lnTo>
                    <a:lnTo>
                      <a:pt x="65" y="183"/>
                    </a:lnTo>
                    <a:lnTo>
                      <a:pt x="65" y="181"/>
                    </a:lnTo>
                    <a:lnTo>
                      <a:pt x="64" y="181"/>
                    </a:lnTo>
                    <a:lnTo>
                      <a:pt x="64" y="180"/>
                    </a:lnTo>
                    <a:lnTo>
                      <a:pt x="63" y="179"/>
                    </a:lnTo>
                    <a:lnTo>
                      <a:pt x="63" y="178"/>
                    </a:lnTo>
                    <a:lnTo>
                      <a:pt x="63" y="177"/>
                    </a:lnTo>
                    <a:lnTo>
                      <a:pt x="63" y="176"/>
                    </a:lnTo>
                    <a:lnTo>
                      <a:pt x="62" y="175"/>
                    </a:lnTo>
                    <a:lnTo>
                      <a:pt x="62" y="174"/>
                    </a:lnTo>
                    <a:lnTo>
                      <a:pt x="62" y="173"/>
                    </a:lnTo>
                    <a:lnTo>
                      <a:pt x="62" y="172"/>
                    </a:lnTo>
                    <a:lnTo>
                      <a:pt x="62" y="171"/>
                    </a:lnTo>
                    <a:lnTo>
                      <a:pt x="62" y="170"/>
                    </a:lnTo>
                    <a:lnTo>
                      <a:pt x="62" y="169"/>
                    </a:lnTo>
                    <a:lnTo>
                      <a:pt x="62" y="168"/>
                    </a:lnTo>
                    <a:lnTo>
                      <a:pt x="63" y="167"/>
                    </a:lnTo>
                    <a:lnTo>
                      <a:pt x="63" y="165"/>
                    </a:lnTo>
                    <a:lnTo>
                      <a:pt x="64" y="164"/>
                    </a:lnTo>
                    <a:lnTo>
                      <a:pt x="65" y="163"/>
                    </a:lnTo>
                    <a:lnTo>
                      <a:pt x="67" y="159"/>
                    </a:lnTo>
                    <a:lnTo>
                      <a:pt x="69" y="157"/>
                    </a:lnTo>
                    <a:lnTo>
                      <a:pt x="71" y="156"/>
                    </a:lnTo>
                    <a:lnTo>
                      <a:pt x="72" y="154"/>
                    </a:lnTo>
                    <a:lnTo>
                      <a:pt x="74" y="153"/>
                    </a:lnTo>
                    <a:lnTo>
                      <a:pt x="76" y="152"/>
                    </a:lnTo>
                    <a:lnTo>
                      <a:pt x="78" y="151"/>
                    </a:lnTo>
                    <a:lnTo>
                      <a:pt x="80" y="151"/>
                    </a:lnTo>
                    <a:lnTo>
                      <a:pt x="82" y="150"/>
                    </a:lnTo>
                    <a:lnTo>
                      <a:pt x="84" y="149"/>
                    </a:lnTo>
                    <a:lnTo>
                      <a:pt x="86" y="149"/>
                    </a:lnTo>
                    <a:lnTo>
                      <a:pt x="88" y="149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5" y="148"/>
                    </a:lnTo>
                    <a:lnTo>
                      <a:pt x="97" y="147"/>
                    </a:lnTo>
                    <a:lnTo>
                      <a:pt x="99" y="147"/>
                    </a:lnTo>
                    <a:lnTo>
                      <a:pt x="101" y="147"/>
                    </a:lnTo>
                    <a:lnTo>
                      <a:pt x="104" y="147"/>
                    </a:lnTo>
                    <a:lnTo>
                      <a:pt x="106" y="146"/>
                    </a:lnTo>
                    <a:lnTo>
                      <a:pt x="108" y="145"/>
                    </a:lnTo>
                    <a:lnTo>
                      <a:pt x="111" y="145"/>
                    </a:lnTo>
                    <a:lnTo>
                      <a:pt x="113" y="144"/>
                    </a:lnTo>
                    <a:lnTo>
                      <a:pt x="115" y="143"/>
                    </a:lnTo>
                    <a:lnTo>
                      <a:pt x="118" y="143"/>
                    </a:lnTo>
                    <a:lnTo>
                      <a:pt x="120" y="141"/>
                    </a:lnTo>
                    <a:lnTo>
                      <a:pt x="123" y="140"/>
                    </a:lnTo>
                    <a:lnTo>
                      <a:pt x="125" y="139"/>
                    </a:lnTo>
                    <a:lnTo>
                      <a:pt x="127" y="137"/>
                    </a:lnTo>
                    <a:lnTo>
                      <a:pt x="130" y="136"/>
                    </a:lnTo>
                    <a:lnTo>
                      <a:pt x="133" y="134"/>
                    </a:lnTo>
                    <a:lnTo>
                      <a:pt x="137" y="130"/>
                    </a:lnTo>
                    <a:lnTo>
                      <a:pt x="139" y="128"/>
                    </a:lnTo>
                    <a:lnTo>
                      <a:pt x="141" y="126"/>
                    </a:lnTo>
                    <a:lnTo>
                      <a:pt x="143" y="125"/>
                    </a:lnTo>
                    <a:lnTo>
                      <a:pt x="144" y="123"/>
                    </a:lnTo>
                    <a:lnTo>
                      <a:pt x="146" y="121"/>
                    </a:lnTo>
                    <a:lnTo>
                      <a:pt x="147" y="120"/>
                    </a:lnTo>
                    <a:lnTo>
                      <a:pt x="149" y="118"/>
                    </a:lnTo>
                    <a:lnTo>
                      <a:pt x="151" y="117"/>
                    </a:lnTo>
                    <a:lnTo>
                      <a:pt x="152" y="115"/>
                    </a:lnTo>
                    <a:lnTo>
                      <a:pt x="153" y="114"/>
                    </a:lnTo>
                    <a:lnTo>
                      <a:pt x="155" y="112"/>
                    </a:lnTo>
                    <a:lnTo>
                      <a:pt x="156" y="111"/>
                    </a:lnTo>
                    <a:lnTo>
                      <a:pt x="157" y="109"/>
                    </a:lnTo>
                    <a:lnTo>
                      <a:pt x="158" y="108"/>
                    </a:lnTo>
                    <a:lnTo>
                      <a:pt x="159" y="106"/>
                    </a:lnTo>
                    <a:lnTo>
                      <a:pt x="159" y="105"/>
                    </a:lnTo>
                    <a:lnTo>
                      <a:pt x="160" y="103"/>
                    </a:lnTo>
                    <a:lnTo>
                      <a:pt x="161" y="102"/>
                    </a:lnTo>
                    <a:lnTo>
                      <a:pt x="162" y="100"/>
                    </a:lnTo>
                    <a:lnTo>
                      <a:pt x="162" y="98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4" y="93"/>
                    </a:lnTo>
                    <a:lnTo>
                      <a:pt x="164" y="91"/>
                    </a:lnTo>
                    <a:lnTo>
                      <a:pt x="164" y="89"/>
                    </a:lnTo>
                    <a:lnTo>
                      <a:pt x="165" y="87"/>
                    </a:lnTo>
                    <a:lnTo>
                      <a:pt x="165" y="85"/>
                    </a:lnTo>
                    <a:lnTo>
                      <a:pt x="165" y="82"/>
                    </a:lnTo>
                    <a:lnTo>
                      <a:pt x="165" y="80"/>
                    </a:lnTo>
                    <a:lnTo>
                      <a:pt x="165" y="77"/>
                    </a:lnTo>
                    <a:lnTo>
                      <a:pt x="165" y="73"/>
                    </a:lnTo>
                    <a:lnTo>
                      <a:pt x="164" y="71"/>
                    </a:lnTo>
                    <a:lnTo>
                      <a:pt x="164" y="69"/>
                    </a:lnTo>
                    <a:lnTo>
                      <a:pt x="164" y="67"/>
                    </a:lnTo>
                    <a:lnTo>
                      <a:pt x="163" y="65"/>
                    </a:lnTo>
                    <a:lnTo>
                      <a:pt x="163" y="63"/>
                    </a:lnTo>
                    <a:lnTo>
                      <a:pt x="162" y="62"/>
                    </a:lnTo>
                    <a:lnTo>
                      <a:pt x="161" y="60"/>
                    </a:lnTo>
                    <a:lnTo>
                      <a:pt x="161" y="59"/>
                    </a:lnTo>
                    <a:lnTo>
                      <a:pt x="160" y="57"/>
                    </a:lnTo>
                    <a:lnTo>
                      <a:pt x="159" y="56"/>
                    </a:lnTo>
                    <a:lnTo>
                      <a:pt x="159" y="55"/>
                    </a:lnTo>
                    <a:lnTo>
                      <a:pt x="158" y="54"/>
                    </a:lnTo>
                    <a:lnTo>
                      <a:pt x="157" y="53"/>
                    </a:lnTo>
                    <a:lnTo>
                      <a:pt x="156" y="51"/>
                    </a:lnTo>
                    <a:lnTo>
                      <a:pt x="155" y="50"/>
                    </a:lnTo>
                    <a:lnTo>
                      <a:pt x="154" y="49"/>
                    </a:lnTo>
                    <a:lnTo>
                      <a:pt x="153" y="47"/>
                    </a:lnTo>
                    <a:lnTo>
                      <a:pt x="151" y="46"/>
                    </a:lnTo>
                    <a:lnTo>
                      <a:pt x="150" y="45"/>
                    </a:lnTo>
                    <a:lnTo>
                      <a:pt x="149" y="44"/>
                    </a:lnTo>
                    <a:lnTo>
                      <a:pt x="147" y="43"/>
                    </a:lnTo>
                    <a:lnTo>
                      <a:pt x="146" y="41"/>
                    </a:lnTo>
                    <a:lnTo>
                      <a:pt x="144" y="40"/>
                    </a:lnTo>
                    <a:lnTo>
                      <a:pt x="143" y="38"/>
                    </a:lnTo>
                    <a:lnTo>
                      <a:pt x="141" y="37"/>
                    </a:lnTo>
                    <a:lnTo>
                      <a:pt x="139" y="35"/>
                    </a:lnTo>
                    <a:lnTo>
                      <a:pt x="138" y="33"/>
                    </a:lnTo>
                    <a:lnTo>
                      <a:pt x="136" y="31"/>
                    </a:lnTo>
                    <a:lnTo>
                      <a:pt x="134" y="29"/>
                    </a:lnTo>
                    <a:lnTo>
                      <a:pt x="133" y="28"/>
                    </a:lnTo>
                    <a:lnTo>
                      <a:pt x="130" y="25"/>
                    </a:lnTo>
                    <a:lnTo>
                      <a:pt x="129" y="24"/>
                    </a:lnTo>
                    <a:lnTo>
                      <a:pt x="128" y="23"/>
                    </a:lnTo>
                    <a:lnTo>
                      <a:pt x="127" y="22"/>
                    </a:lnTo>
                    <a:lnTo>
                      <a:pt x="125" y="21"/>
                    </a:lnTo>
                    <a:lnTo>
                      <a:pt x="124" y="21"/>
                    </a:lnTo>
                    <a:lnTo>
                      <a:pt x="123" y="20"/>
                    </a:lnTo>
                    <a:lnTo>
                      <a:pt x="122" y="19"/>
                    </a:lnTo>
                    <a:lnTo>
                      <a:pt x="121" y="19"/>
                    </a:lnTo>
                    <a:lnTo>
                      <a:pt x="119" y="18"/>
                    </a:lnTo>
                    <a:lnTo>
                      <a:pt x="118" y="18"/>
                    </a:lnTo>
                    <a:lnTo>
                      <a:pt x="117" y="17"/>
                    </a:lnTo>
                    <a:lnTo>
                      <a:pt x="116" y="17"/>
                    </a:lnTo>
                    <a:lnTo>
                      <a:pt x="115" y="16"/>
                    </a:lnTo>
                    <a:lnTo>
                      <a:pt x="114" y="15"/>
                    </a:lnTo>
                    <a:lnTo>
                      <a:pt x="113" y="15"/>
                    </a:lnTo>
                    <a:lnTo>
                      <a:pt x="112" y="15"/>
                    </a:lnTo>
                    <a:lnTo>
                      <a:pt x="111" y="14"/>
                    </a:lnTo>
                    <a:lnTo>
                      <a:pt x="110" y="13"/>
                    </a:lnTo>
                    <a:lnTo>
                      <a:pt x="109" y="13"/>
                    </a:lnTo>
                    <a:lnTo>
                      <a:pt x="108" y="13"/>
                    </a:lnTo>
                    <a:lnTo>
                      <a:pt x="107" y="12"/>
                    </a:lnTo>
                    <a:lnTo>
                      <a:pt x="107" y="11"/>
                    </a:lnTo>
                    <a:lnTo>
                      <a:pt x="106" y="11"/>
                    </a:lnTo>
                    <a:lnTo>
                      <a:pt x="105" y="10"/>
                    </a:lnTo>
                    <a:lnTo>
                      <a:pt x="105" y="9"/>
                    </a:lnTo>
                    <a:lnTo>
                      <a:pt x="105" y="8"/>
                    </a:lnTo>
                    <a:lnTo>
                      <a:pt x="104" y="7"/>
                    </a:lnTo>
                    <a:lnTo>
                      <a:pt x="104" y="5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5" y="3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7" y="1"/>
                    </a:lnTo>
                    <a:lnTo>
                      <a:pt x="108" y="1"/>
                    </a:lnTo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FF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2771" name="Group 33"/>
              <p:cNvGrpSpPr>
                <a:grpSpLocks/>
              </p:cNvGrpSpPr>
              <p:nvPr/>
            </p:nvGrpSpPr>
            <p:grpSpPr bwMode="auto">
              <a:xfrm>
                <a:off x="5584" y="987"/>
                <a:ext cx="53" cy="49"/>
                <a:chOff x="5464" y="951"/>
                <a:chExt cx="43" cy="39"/>
              </a:xfrm>
            </p:grpSpPr>
            <p:sp>
              <p:nvSpPr>
                <p:cNvPr id="22793" name="Rectangle 34"/>
                <p:cNvSpPr>
                  <a:spLocks noChangeArrowheads="1"/>
                </p:cNvSpPr>
                <p:nvPr/>
              </p:nvSpPr>
              <p:spPr bwMode="auto">
                <a:xfrm flipV="1">
                  <a:off x="5475" y="964"/>
                  <a:ext cx="26" cy="1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94" name="Oval 35"/>
                <p:cNvSpPr>
                  <a:spLocks noChangeArrowheads="1"/>
                </p:cNvSpPr>
                <p:nvPr/>
              </p:nvSpPr>
              <p:spPr bwMode="auto">
                <a:xfrm flipV="1">
                  <a:off x="5464" y="951"/>
                  <a:ext cx="43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2" name="Group 36"/>
              <p:cNvGrpSpPr>
                <a:grpSpLocks/>
              </p:cNvGrpSpPr>
              <p:nvPr/>
            </p:nvGrpSpPr>
            <p:grpSpPr bwMode="auto">
              <a:xfrm>
                <a:off x="5572" y="1284"/>
                <a:ext cx="53" cy="48"/>
                <a:chOff x="5454" y="1190"/>
                <a:chExt cx="43" cy="39"/>
              </a:xfrm>
            </p:grpSpPr>
            <p:sp>
              <p:nvSpPr>
                <p:cNvPr id="22791" name="Rectangle 37"/>
                <p:cNvSpPr>
                  <a:spLocks noChangeArrowheads="1"/>
                </p:cNvSpPr>
                <p:nvPr/>
              </p:nvSpPr>
              <p:spPr bwMode="auto">
                <a:xfrm flipV="1">
                  <a:off x="5465" y="1204"/>
                  <a:ext cx="25" cy="13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92" name="Oval 38"/>
                <p:cNvSpPr>
                  <a:spLocks noChangeArrowheads="1"/>
                </p:cNvSpPr>
                <p:nvPr/>
              </p:nvSpPr>
              <p:spPr bwMode="auto">
                <a:xfrm flipV="1">
                  <a:off x="5454" y="1190"/>
                  <a:ext cx="43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3" name="Group 39"/>
              <p:cNvGrpSpPr>
                <a:grpSpLocks/>
              </p:cNvGrpSpPr>
              <p:nvPr/>
            </p:nvGrpSpPr>
            <p:grpSpPr bwMode="auto">
              <a:xfrm>
                <a:off x="5657" y="1120"/>
                <a:ext cx="53" cy="48"/>
                <a:chOff x="5523" y="1058"/>
                <a:chExt cx="43" cy="39"/>
              </a:xfrm>
            </p:grpSpPr>
            <p:sp>
              <p:nvSpPr>
                <p:cNvPr id="22789" name="Rectangle 40"/>
                <p:cNvSpPr>
                  <a:spLocks noChangeArrowheads="1"/>
                </p:cNvSpPr>
                <p:nvPr/>
              </p:nvSpPr>
              <p:spPr bwMode="auto">
                <a:xfrm flipV="1">
                  <a:off x="5534" y="1072"/>
                  <a:ext cx="25" cy="13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90" name="Oval 41"/>
                <p:cNvSpPr>
                  <a:spLocks noChangeArrowheads="1"/>
                </p:cNvSpPr>
                <p:nvPr/>
              </p:nvSpPr>
              <p:spPr bwMode="auto">
                <a:xfrm flipV="1">
                  <a:off x="5523" y="1058"/>
                  <a:ext cx="43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4" name="Group 42"/>
              <p:cNvGrpSpPr>
                <a:grpSpLocks/>
              </p:cNvGrpSpPr>
              <p:nvPr/>
            </p:nvGrpSpPr>
            <p:grpSpPr bwMode="auto">
              <a:xfrm>
                <a:off x="5423" y="1010"/>
                <a:ext cx="52" cy="49"/>
                <a:chOff x="5334" y="969"/>
                <a:chExt cx="42" cy="40"/>
              </a:xfrm>
            </p:grpSpPr>
            <p:sp>
              <p:nvSpPr>
                <p:cNvPr id="22787" name="Rectangle 43"/>
                <p:cNvSpPr>
                  <a:spLocks noChangeArrowheads="1"/>
                </p:cNvSpPr>
                <p:nvPr/>
              </p:nvSpPr>
              <p:spPr bwMode="auto">
                <a:xfrm flipV="1">
                  <a:off x="5344" y="983"/>
                  <a:ext cx="26" cy="1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8" name="Oval 44"/>
                <p:cNvSpPr>
                  <a:spLocks noChangeArrowheads="1"/>
                </p:cNvSpPr>
                <p:nvPr/>
              </p:nvSpPr>
              <p:spPr bwMode="auto">
                <a:xfrm flipV="1">
                  <a:off x="5334" y="969"/>
                  <a:ext cx="42" cy="40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5" name="Group 45"/>
              <p:cNvGrpSpPr>
                <a:grpSpLocks/>
              </p:cNvGrpSpPr>
              <p:nvPr/>
            </p:nvGrpSpPr>
            <p:grpSpPr bwMode="auto">
              <a:xfrm>
                <a:off x="5237" y="1027"/>
                <a:ext cx="52" cy="48"/>
                <a:chOff x="5184" y="983"/>
                <a:chExt cx="42" cy="39"/>
              </a:xfrm>
            </p:grpSpPr>
            <p:sp>
              <p:nvSpPr>
                <p:cNvPr id="22785" name="Rectangle 46"/>
                <p:cNvSpPr>
                  <a:spLocks noChangeArrowheads="1"/>
                </p:cNvSpPr>
                <p:nvPr/>
              </p:nvSpPr>
              <p:spPr bwMode="auto">
                <a:xfrm flipV="1">
                  <a:off x="5194" y="997"/>
                  <a:ext cx="26" cy="13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6" name="Oval 47"/>
                <p:cNvSpPr>
                  <a:spLocks noChangeArrowheads="1"/>
                </p:cNvSpPr>
                <p:nvPr/>
              </p:nvSpPr>
              <p:spPr bwMode="auto">
                <a:xfrm flipV="1">
                  <a:off x="5184" y="983"/>
                  <a:ext cx="42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6" name="Group 48"/>
              <p:cNvGrpSpPr>
                <a:grpSpLocks/>
              </p:cNvGrpSpPr>
              <p:nvPr/>
            </p:nvGrpSpPr>
            <p:grpSpPr bwMode="auto">
              <a:xfrm>
                <a:off x="5406" y="1171"/>
                <a:ext cx="53" cy="48"/>
                <a:chOff x="5320" y="1099"/>
                <a:chExt cx="43" cy="39"/>
              </a:xfrm>
            </p:grpSpPr>
            <p:sp>
              <p:nvSpPr>
                <p:cNvPr id="22783" name="Rectangle 49"/>
                <p:cNvSpPr>
                  <a:spLocks noChangeArrowheads="1"/>
                </p:cNvSpPr>
                <p:nvPr/>
              </p:nvSpPr>
              <p:spPr bwMode="auto">
                <a:xfrm flipV="1">
                  <a:off x="5330" y="1113"/>
                  <a:ext cx="26" cy="13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4" name="Oval 50"/>
                <p:cNvSpPr>
                  <a:spLocks noChangeArrowheads="1"/>
                </p:cNvSpPr>
                <p:nvPr/>
              </p:nvSpPr>
              <p:spPr bwMode="auto">
                <a:xfrm flipV="1">
                  <a:off x="5320" y="1099"/>
                  <a:ext cx="43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7" name="Group 51"/>
              <p:cNvGrpSpPr>
                <a:grpSpLocks/>
              </p:cNvGrpSpPr>
              <p:nvPr/>
            </p:nvGrpSpPr>
            <p:grpSpPr bwMode="auto">
              <a:xfrm>
                <a:off x="5443" y="884"/>
                <a:ext cx="53" cy="50"/>
                <a:chOff x="5350" y="868"/>
                <a:chExt cx="43" cy="40"/>
              </a:xfrm>
            </p:grpSpPr>
            <p:sp>
              <p:nvSpPr>
                <p:cNvPr id="22781" name="Rectangle 52"/>
                <p:cNvSpPr>
                  <a:spLocks noChangeArrowheads="1"/>
                </p:cNvSpPr>
                <p:nvPr/>
              </p:nvSpPr>
              <p:spPr bwMode="auto">
                <a:xfrm flipV="1">
                  <a:off x="5361" y="882"/>
                  <a:ext cx="26" cy="1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2" name="Oval 53"/>
                <p:cNvSpPr>
                  <a:spLocks noChangeArrowheads="1"/>
                </p:cNvSpPr>
                <p:nvPr/>
              </p:nvSpPr>
              <p:spPr bwMode="auto">
                <a:xfrm flipV="1">
                  <a:off x="5350" y="868"/>
                  <a:ext cx="43" cy="40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778" name="Group 54"/>
              <p:cNvGrpSpPr>
                <a:grpSpLocks/>
              </p:cNvGrpSpPr>
              <p:nvPr/>
            </p:nvGrpSpPr>
            <p:grpSpPr bwMode="auto">
              <a:xfrm>
                <a:off x="5226" y="866"/>
                <a:ext cx="53" cy="48"/>
                <a:chOff x="5175" y="853"/>
                <a:chExt cx="43" cy="39"/>
              </a:xfrm>
            </p:grpSpPr>
            <p:sp>
              <p:nvSpPr>
                <p:cNvPr id="22779" name="Rectangle 55"/>
                <p:cNvSpPr>
                  <a:spLocks noChangeArrowheads="1"/>
                </p:cNvSpPr>
                <p:nvPr/>
              </p:nvSpPr>
              <p:spPr bwMode="auto">
                <a:xfrm flipV="1">
                  <a:off x="5186" y="866"/>
                  <a:ext cx="26" cy="14"/>
                </a:xfrm>
                <a:prstGeom prst="rect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80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5175" y="853"/>
                  <a:ext cx="43" cy="39"/>
                </a:xfrm>
                <a:prstGeom prst="ellipse">
                  <a:avLst/>
                </a:prstGeom>
                <a:solidFill>
                  <a:srgbClr val="990033"/>
                </a:solidFill>
                <a:ln w="28575">
                  <a:solidFill>
                    <a:srgbClr val="FF8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35" name="Group 57"/>
            <p:cNvGrpSpPr>
              <a:grpSpLocks/>
            </p:cNvGrpSpPr>
            <p:nvPr/>
          </p:nvGrpSpPr>
          <p:grpSpPr bwMode="auto">
            <a:xfrm>
              <a:off x="1968" y="1344"/>
              <a:ext cx="384" cy="336"/>
              <a:chOff x="2223" y="891"/>
              <a:chExt cx="571" cy="528"/>
            </a:xfrm>
          </p:grpSpPr>
          <p:sp>
            <p:nvSpPr>
              <p:cNvPr id="22767" name="Oval 58"/>
              <p:cNvSpPr>
                <a:spLocks noChangeArrowheads="1"/>
              </p:cNvSpPr>
              <p:nvPr/>
            </p:nvSpPr>
            <p:spPr bwMode="auto">
              <a:xfrm flipV="1">
                <a:off x="2223" y="891"/>
                <a:ext cx="571" cy="528"/>
              </a:xfrm>
              <a:prstGeom prst="ellipse">
                <a:avLst/>
              </a:prstGeom>
              <a:solidFill>
                <a:srgbClr val="4D45BF"/>
              </a:solidFill>
              <a:ln w="28575">
                <a:solidFill>
                  <a:srgbClr val="00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8" name="Freeform 59"/>
              <p:cNvSpPr>
                <a:spLocks/>
              </p:cNvSpPr>
              <p:nvPr/>
            </p:nvSpPr>
            <p:spPr bwMode="auto">
              <a:xfrm>
                <a:off x="2260" y="945"/>
                <a:ext cx="397" cy="411"/>
              </a:xfrm>
              <a:custGeom>
                <a:avLst/>
                <a:gdLst>
                  <a:gd name="T0" fmla="*/ 130 w 397"/>
                  <a:gd name="T1" fmla="*/ 34 h 411"/>
                  <a:gd name="T2" fmla="*/ 115 w 397"/>
                  <a:gd name="T3" fmla="*/ 40 h 411"/>
                  <a:gd name="T4" fmla="*/ 94 w 397"/>
                  <a:gd name="T5" fmla="*/ 50 h 411"/>
                  <a:gd name="T6" fmla="*/ 70 w 397"/>
                  <a:gd name="T7" fmla="*/ 63 h 411"/>
                  <a:gd name="T8" fmla="*/ 48 w 397"/>
                  <a:gd name="T9" fmla="*/ 81 h 411"/>
                  <a:gd name="T10" fmla="*/ 28 w 397"/>
                  <a:gd name="T11" fmla="*/ 103 h 411"/>
                  <a:gd name="T12" fmla="*/ 12 w 397"/>
                  <a:gd name="T13" fmla="*/ 133 h 411"/>
                  <a:gd name="T14" fmla="*/ 4 w 397"/>
                  <a:gd name="T15" fmla="*/ 155 h 411"/>
                  <a:gd name="T16" fmla="*/ 0 w 397"/>
                  <a:gd name="T17" fmla="*/ 176 h 411"/>
                  <a:gd name="T18" fmla="*/ 1 w 397"/>
                  <a:gd name="T19" fmla="*/ 197 h 411"/>
                  <a:gd name="T20" fmla="*/ 6 w 397"/>
                  <a:gd name="T21" fmla="*/ 218 h 411"/>
                  <a:gd name="T22" fmla="*/ 15 w 397"/>
                  <a:gd name="T23" fmla="*/ 242 h 411"/>
                  <a:gd name="T24" fmla="*/ 30 w 397"/>
                  <a:gd name="T25" fmla="*/ 273 h 411"/>
                  <a:gd name="T26" fmla="*/ 42 w 397"/>
                  <a:gd name="T27" fmla="*/ 293 h 411"/>
                  <a:gd name="T28" fmla="*/ 54 w 397"/>
                  <a:gd name="T29" fmla="*/ 308 h 411"/>
                  <a:gd name="T30" fmla="*/ 68 w 397"/>
                  <a:gd name="T31" fmla="*/ 320 h 411"/>
                  <a:gd name="T32" fmla="*/ 86 w 397"/>
                  <a:gd name="T33" fmla="*/ 330 h 411"/>
                  <a:gd name="T34" fmla="*/ 108 w 397"/>
                  <a:gd name="T35" fmla="*/ 341 h 411"/>
                  <a:gd name="T36" fmla="*/ 149 w 397"/>
                  <a:gd name="T37" fmla="*/ 360 h 411"/>
                  <a:gd name="T38" fmla="*/ 194 w 397"/>
                  <a:gd name="T39" fmla="*/ 380 h 411"/>
                  <a:gd name="T40" fmla="*/ 236 w 397"/>
                  <a:gd name="T41" fmla="*/ 397 h 411"/>
                  <a:gd name="T42" fmla="*/ 275 w 397"/>
                  <a:gd name="T43" fmla="*/ 407 h 411"/>
                  <a:gd name="T44" fmla="*/ 310 w 397"/>
                  <a:gd name="T45" fmla="*/ 410 h 411"/>
                  <a:gd name="T46" fmla="*/ 343 w 397"/>
                  <a:gd name="T47" fmla="*/ 404 h 411"/>
                  <a:gd name="T48" fmla="*/ 375 w 397"/>
                  <a:gd name="T49" fmla="*/ 388 h 411"/>
                  <a:gd name="T50" fmla="*/ 388 w 397"/>
                  <a:gd name="T51" fmla="*/ 373 h 411"/>
                  <a:gd name="T52" fmla="*/ 394 w 397"/>
                  <a:gd name="T53" fmla="*/ 359 h 411"/>
                  <a:gd name="T54" fmla="*/ 396 w 397"/>
                  <a:gd name="T55" fmla="*/ 344 h 411"/>
                  <a:gd name="T56" fmla="*/ 395 w 397"/>
                  <a:gd name="T57" fmla="*/ 326 h 411"/>
                  <a:gd name="T58" fmla="*/ 390 w 397"/>
                  <a:gd name="T59" fmla="*/ 307 h 411"/>
                  <a:gd name="T60" fmla="*/ 383 w 397"/>
                  <a:gd name="T61" fmla="*/ 288 h 411"/>
                  <a:gd name="T62" fmla="*/ 364 w 397"/>
                  <a:gd name="T63" fmla="*/ 258 h 411"/>
                  <a:gd name="T64" fmla="*/ 344 w 397"/>
                  <a:gd name="T65" fmla="*/ 241 h 411"/>
                  <a:gd name="T66" fmla="*/ 322 w 397"/>
                  <a:gd name="T67" fmla="*/ 230 h 411"/>
                  <a:gd name="T68" fmla="*/ 298 w 397"/>
                  <a:gd name="T69" fmla="*/ 220 h 411"/>
                  <a:gd name="T70" fmla="*/ 276 w 397"/>
                  <a:gd name="T71" fmla="*/ 207 h 411"/>
                  <a:gd name="T72" fmla="*/ 256 w 397"/>
                  <a:gd name="T73" fmla="*/ 185 h 411"/>
                  <a:gd name="T74" fmla="*/ 240 w 397"/>
                  <a:gd name="T75" fmla="*/ 149 h 411"/>
                  <a:gd name="T76" fmla="*/ 238 w 397"/>
                  <a:gd name="T77" fmla="*/ 120 h 411"/>
                  <a:gd name="T78" fmla="*/ 243 w 397"/>
                  <a:gd name="T79" fmla="*/ 94 h 411"/>
                  <a:gd name="T80" fmla="*/ 250 w 397"/>
                  <a:gd name="T81" fmla="*/ 69 h 411"/>
                  <a:gd name="T82" fmla="*/ 252 w 397"/>
                  <a:gd name="T83" fmla="*/ 46 h 411"/>
                  <a:gd name="T84" fmla="*/ 245 w 397"/>
                  <a:gd name="T85" fmla="*/ 25 h 411"/>
                  <a:gd name="T86" fmla="*/ 228 w 397"/>
                  <a:gd name="T87" fmla="*/ 9 h 411"/>
                  <a:gd name="T88" fmla="*/ 216 w 397"/>
                  <a:gd name="T89" fmla="*/ 3 h 411"/>
                  <a:gd name="T90" fmla="*/ 204 w 397"/>
                  <a:gd name="T91" fmla="*/ 1 h 411"/>
                  <a:gd name="T92" fmla="*/ 190 w 397"/>
                  <a:gd name="T93" fmla="*/ 1 h 411"/>
                  <a:gd name="T94" fmla="*/ 176 w 397"/>
                  <a:gd name="T95" fmla="*/ 3 h 411"/>
                  <a:gd name="T96" fmla="*/ 161 w 397"/>
                  <a:gd name="T97" fmla="*/ 8 h 411"/>
                  <a:gd name="T98" fmla="*/ 145 w 397"/>
                  <a:gd name="T99" fmla="*/ 16 h 411"/>
                  <a:gd name="T100" fmla="*/ 138 w 397"/>
                  <a:gd name="T101" fmla="*/ 22 h 411"/>
                  <a:gd name="T102" fmla="*/ 132 w 397"/>
                  <a:gd name="T103" fmla="*/ 29 h 411"/>
                  <a:gd name="T104" fmla="*/ 128 w 397"/>
                  <a:gd name="T105" fmla="*/ 37 h 411"/>
                  <a:gd name="T106" fmla="*/ 124 w 397"/>
                  <a:gd name="T107" fmla="*/ 44 h 411"/>
                  <a:gd name="T108" fmla="*/ 123 w 397"/>
                  <a:gd name="T109" fmla="*/ 49 h 411"/>
                  <a:gd name="T110" fmla="*/ 122 w 397"/>
                  <a:gd name="T111" fmla="*/ 51 h 411"/>
                  <a:gd name="T112" fmla="*/ 125 w 397"/>
                  <a:gd name="T113" fmla="*/ 47 h 411"/>
                  <a:gd name="T114" fmla="*/ 127 w 397"/>
                  <a:gd name="T115" fmla="*/ 44 h 411"/>
                  <a:gd name="T116" fmla="*/ 129 w 397"/>
                  <a:gd name="T117" fmla="*/ 41 h 411"/>
                  <a:gd name="T118" fmla="*/ 131 w 397"/>
                  <a:gd name="T119" fmla="*/ 39 h 411"/>
                  <a:gd name="T120" fmla="*/ 133 w 397"/>
                  <a:gd name="T121" fmla="*/ 35 h 411"/>
                  <a:gd name="T122" fmla="*/ 135 w 397"/>
                  <a:gd name="T123" fmla="*/ 33 h 4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97" h="411">
                    <a:moveTo>
                      <a:pt x="136" y="32"/>
                    </a:moveTo>
                    <a:lnTo>
                      <a:pt x="134" y="32"/>
                    </a:lnTo>
                    <a:lnTo>
                      <a:pt x="133" y="33"/>
                    </a:lnTo>
                    <a:lnTo>
                      <a:pt x="132" y="33"/>
                    </a:lnTo>
                    <a:lnTo>
                      <a:pt x="130" y="34"/>
                    </a:lnTo>
                    <a:lnTo>
                      <a:pt x="127" y="35"/>
                    </a:lnTo>
                    <a:lnTo>
                      <a:pt x="125" y="36"/>
                    </a:lnTo>
                    <a:lnTo>
                      <a:pt x="122" y="37"/>
                    </a:lnTo>
                    <a:lnTo>
                      <a:pt x="118" y="39"/>
                    </a:lnTo>
                    <a:lnTo>
                      <a:pt x="115" y="40"/>
                    </a:lnTo>
                    <a:lnTo>
                      <a:pt x="111" y="41"/>
                    </a:lnTo>
                    <a:lnTo>
                      <a:pt x="107" y="43"/>
                    </a:lnTo>
                    <a:lnTo>
                      <a:pt x="103" y="45"/>
                    </a:lnTo>
                    <a:lnTo>
                      <a:pt x="98" y="47"/>
                    </a:lnTo>
                    <a:lnTo>
                      <a:pt x="94" y="50"/>
                    </a:lnTo>
                    <a:lnTo>
                      <a:pt x="90" y="52"/>
                    </a:lnTo>
                    <a:lnTo>
                      <a:pt x="85" y="55"/>
                    </a:lnTo>
                    <a:lnTo>
                      <a:pt x="80" y="57"/>
                    </a:lnTo>
                    <a:lnTo>
                      <a:pt x="75" y="61"/>
                    </a:lnTo>
                    <a:lnTo>
                      <a:pt x="70" y="63"/>
                    </a:lnTo>
                    <a:lnTo>
                      <a:pt x="66" y="67"/>
                    </a:lnTo>
                    <a:lnTo>
                      <a:pt x="61" y="70"/>
                    </a:lnTo>
                    <a:lnTo>
                      <a:pt x="56" y="73"/>
                    </a:lnTo>
                    <a:lnTo>
                      <a:pt x="52" y="77"/>
                    </a:lnTo>
                    <a:lnTo>
                      <a:pt x="48" y="81"/>
                    </a:lnTo>
                    <a:lnTo>
                      <a:pt x="43" y="85"/>
                    </a:lnTo>
                    <a:lnTo>
                      <a:pt x="39" y="89"/>
                    </a:lnTo>
                    <a:lnTo>
                      <a:pt x="36" y="93"/>
                    </a:lnTo>
                    <a:lnTo>
                      <a:pt x="32" y="98"/>
                    </a:lnTo>
                    <a:lnTo>
                      <a:pt x="28" y="103"/>
                    </a:lnTo>
                    <a:lnTo>
                      <a:pt x="25" y="107"/>
                    </a:lnTo>
                    <a:lnTo>
                      <a:pt x="23" y="112"/>
                    </a:lnTo>
                    <a:lnTo>
                      <a:pt x="17" y="123"/>
                    </a:lnTo>
                    <a:lnTo>
                      <a:pt x="14" y="128"/>
                    </a:lnTo>
                    <a:lnTo>
                      <a:pt x="12" y="133"/>
                    </a:lnTo>
                    <a:lnTo>
                      <a:pt x="10" y="137"/>
                    </a:lnTo>
                    <a:lnTo>
                      <a:pt x="8" y="142"/>
                    </a:lnTo>
                    <a:lnTo>
                      <a:pt x="7" y="147"/>
                    </a:lnTo>
                    <a:lnTo>
                      <a:pt x="5" y="151"/>
                    </a:lnTo>
                    <a:lnTo>
                      <a:pt x="4" y="155"/>
                    </a:lnTo>
                    <a:lnTo>
                      <a:pt x="3" y="160"/>
                    </a:lnTo>
                    <a:lnTo>
                      <a:pt x="2" y="164"/>
                    </a:lnTo>
                    <a:lnTo>
                      <a:pt x="1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0" y="189"/>
                    </a:lnTo>
                    <a:lnTo>
                      <a:pt x="0" y="193"/>
                    </a:lnTo>
                    <a:lnTo>
                      <a:pt x="1" y="197"/>
                    </a:lnTo>
                    <a:lnTo>
                      <a:pt x="2" y="201"/>
                    </a:lnTo>
                    <a:lnTo>
                      <a:pt x="2" y="205"/>
                    </a:lnTo>
                    <a:lnTo>
                      <a:pt x="3" y="209"/>
                    </a:lnTo>
                    <a:lnTo>
                      <a:pt x="4" y="214"/>
                    </a:lnTo>
                    <a:lnTo>
                      <a:pt x="6" y="218"/>
                    </a:lnTo>
                    <a:lnTo>
                      <a:pt x="7" y="223"/>
                    </a:lnTo>
                    <a:lnTo>
                      <a:pt x="9" y="227"/>
                    </a:lnTo>
                    <a:lnTo>
                      <a:pt x="11" y="232"/>
                    </a:lnTo>
                    <a:lnTo>
                      <a:pt x="13" y="237"/>
                    </a:lnTo>
                    <a:lnTo>
                      <a:pt x="15" y="242"/>
                    </a:lnTo>
                    <a:lnTo>
                      <a:pt x="18" y="248"/>
                    </a:lnTo>
                    <a:lnTo>
                      <a:pt x="20" y="253"/>
                    </a:lnTo>
                    <a:lnTo>
                      <a:pt x="23" y="259"/>
                    </a:lnTo>
                    <a:lnTo>
                      <a:pt x="28" y="269"/>
                    </a:lnTo>
                    <a:lnTo>
                      <a:pt x="30" y="273"/>
                    </a:lnTo>
                    <a:lnTo>
                      <a:pt x="32" y="278"/>
                    </a:lnTo>
                    <a:lnTo>
                      <a:pt x="34" y="282"/>
                    </a:lnTo>
                    <a:lnTo>
                      <a:pt x="37" y="286"/>
                    </a:lnTo>
                    <a:lnTo>
                      <a:pt x="39" y="290"/>
                    </a:lnTo>
                    <a:lnTo>
                      <a:pt x="42" y="293"/>
                    </a:lnTo>
                    <a:lnTo>
                      <a:pt x="44" y="296"/>
                    </a:lnTo>
                    <a:lnTo>
                      <a:pt x="46" y="299"/>
                    </a:lnTo>
                    <a:lnTo>
                      <a:pt x="49" y="303"/>
                    </a:lnTo>
                    <a:lnTo>
                      <a:pt x="51" y="305"/>
                    </a:lnTo>
                    <a:lnTo>
                      <a:pt x="54" y="308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2" y="315"/>
                    </a:lnTo>
                    <a:lnTo>
                      <a:pt x="65" y="318"/>
                    </a:lnTo>
                    <a:lnTo>
                      <a:pt x="68" y="320"/>
                    </a:lnTo>
                    <a:lnTo>
                      <a:pt x="71" y="322"/>
                    </a:lnTo>
                    <a:lnTo>
                      <a:pt x="75" y="324"/>
                    </a:lnTo>
                    <a:lnTo>
                      <a:pt x="78" y="326"/>
                    </a:lnTo>
                    <a:lnTo>
                      <a:pt x="82" y="328"/>
                    </a:lnTo>
                    <a:lnTo>
                      <a:pt x="86" y="330"/>
                    </a:lnTo>
                    <a:lnTo>
                      <a:pt x="90" y="333"/>
                    </a:lnTo>
                    <a:lnTo>
                      <a:pt x="94" y="335"/>
                    </a:lnTo>
                    <a:lnTo>
                      <a:pt x="98" y="337"/>
                    </a:lnTo>
                    <a:lnTo>
                      <a:pt x="103" y="339"/>
                    </a:lnTo>
                    <a:lnTo>
                      <a:pt x="108" y="341"/>
                    </a:lnTo>
                    <a:lnTo>
                      <a:pt x="112" y="343"/>
                    </a:lnTo>
                    <a:lnTo>
                      <a:pt x="118" y="346"/>
                    </a:lnTo>
                    <a:lnTo>
                      <a:pt x="123" y="348"/>
                    </a:lnTo>
                    <a:lnTo>
                      <a:pt x="129" y="351"/>
                    </a:lnTo>
                    <a:lnTo>
                      <a:pt x="149" y="360"/>
                    </a:lnTo>
                    <a:lnTo>
                      <a:pt x="158" y="364"/>
                    </a:lnTo>
                    <a:lnTo>
                      <a:pt x="168" y="368"/>
                    </a:lnTo>
                    <a:lnTo>
                      <a:pt x="177" y="373"/>
                    </a:lnTo>
                    <a:lnTo>
                      <a:pt x="186" y="377"/>
                    </a:lnTo>
                    <a:lnTo>
                      <a:pt x="194" y="380"/>
                    </a:lnTo>
                    <a:lnTo>
                      <a:pt x="203" y="384"/>
                    </a:lnTo>
                    <a:lnTo>
                      <a:pt x="212" y="387"/>
                    </a:lnTo>
                    <a:lnTo>
                      <a:pt x="220" y="391"/>
                    </a:lnTo>
                    <a:lnTo>
                      <a:pt x="228" y="394"/>
                    </a:lnTo>
                    <a:lnTo>
                      <a:pt x="236" y="397"/>
                    </a:lnTo>
                    <a:lnTo>
                      <a:pt x="244" y="399"/>
                    </a:lnTo>
                    <a:lnTo>
                      <a:pt x="252" y="401"/>
                    </a:lnTo>
                    <a:lnTo>
                      <a:pt x="260" y="404"/>
                    </a:lnTo>
                    <a:lnTo>
                      <a:pt x="268" y="405"/>
                    </a:lnTo>
                    <a:lnTo>
                      <a:pt x="275" y="407"/>
                    </a:lnTo>
                    <a:lnTo>
                      <a:pt x="282" y="408"/>
                    </a:lnTo>
                    <a:lnTo>
                      <a:pt x="289" y="409"/>
                    </a:lnTo>
                    <a:lnTo>
                      <a:pt x="296" y="410"/>
                    </a:lnTo>
                    <a:lnTo>
                      <a:pt x="303" y="410"/>
                    </a:lnTo>
                    <a:lnTo>
                      <a:pt x="310" y="410"/>
                    </a:lnTo>
                    <a:lnTo>
                      <a:pt x="317" y="410"/>
                    </a:lnTo>
                    <a:lnTo>
                      <a:pt x="324" y="409"/>
                    </a:lnTo>
                    <a:lnTo>
                      <a:pt x="330" y="408"/>
                    </a:lnTo>
                    <a:lnTo>
                      <a:pt x="337" y="406"/>
                    </a:lnTo>
                    <a:lnTo>
                      <a:pt x="343" y="404"/>
                    </a:lnTo>
                    <a:lnTo>
                      <a:pt x="350" y="402"/>
                    </a:lnTo>
                    <a:lnTo>
                      <a:pt x="356" y="399"/>
                    </a:lnTo>
                    <a:lnTo>
                      <a:pt x="362" y="396"/>
                    </a:lnTo>
                    <a:lnTo>
                      <a:pt x="368" y="392"/>
                    </a:lnTo>
                    <a:lnTo>
                      <a:pt x="375" y="388"/>
                    </a:lnTo>
                    <a:lnTo>
                      <a:pt x="380" y="383"/>
                    </a:lnTo>
                    <a:lnTo>
                      <a:pt x="382" y="381"/>
                    </a:lnTo>
                    <a:lnTo>
                      <a:pt x="384" y="379"/>
                    </a:lnTo>
                    <a:lnTo>
                      <a:pt x="386" y="376"/>
                    </a:lnTo>
                    <a:lnTo>
                      <a:pt x="388" y="373"/>
                    </a:lnTo>
                    <a:lnTo>
                      <a:pt x="390" y="371"/>
                    </a:lnTo>
                    <a:lnTo>
                      <a:pt x="391" y="368"/>
                    </a:lnTo>
                    <a:lnTo>
                      <a:pt x="392" y="365"/>
                    </a:lnTo>
                    <a:lnTo>
                      <a:pt x="393" y="363"/>
                    </a:lnTo>
                    <a:lnTo>
                      <a:pt x="394" y="359"/>
                    </a:lnTo>
                    <a:lnTo>
                      <a:pt x="395" y="357"/>
                    </a:lnTo>
                    <a:lnTo>
                      <a:pt x="395" y="353"/>
                    </a:lnTo>
                    <a:lnTo>
                      <a:pt x="396" y="350"/>
                    </a:lnTo>
                    <a:lnTo>
                      <a:pt x="396" y="347"/>
                    </a:lnTo>
                    <a:lnTo>
                      <a:pt x="396" y="344"/>
                    </a:lnTo>
                    <a:lnTo>
                      <a:pt x="396" y="340"/>
                    </a:lnTo>
                    <a:lnTo>
                      <a:pt x="396" y="337"/>
                    </a:lnTo>
                    <a:lnTo>
                      <a:pt x="396" y="333"/>
                    </a:lnTo>
                    <a:lnTo>
                      <a:pt x="395" y="330"/>
                    </a:lnTo>
                    <a:lnTo>
                      <a:pt x="395" y="326"/>
                    </a:lnTo>
                    <a:lnTo>
                      <a:pt x="394" y="323"/>
                    </a:lnTo>
                    <a:lnTo>
                      <a:pt x="393" y="319"/>
                    </a:lnTo>
                    <a:lnTo>
                      <a:pt x="392" y="315"/>
                    </a:lnTo>
                    <a:lnTo>
                      <a:pt x="391" y="311"/>
                    </a:lnTo>
                    <a:lnTo>
                      <a:pt x="390" y="307"/>
                    </a:lnTo>
                    <a:lnTo>
                      <a:pt x="389" y="303"/>
                    </a:lnTo>
                    <a:lnTo>
                      <a:pt x="388" y="300"/>
                    </a:lnTo>
                    <a:lnTo>
                      <a:pt x="386" y="296"/>
                    </a:lnTo>
                    <a:lnTo>
                      <a:pt x="384" y="292"/>
                    </a:lnTo>
                    <a:lnTo>
                      <a:pt x="383" y="288"/>
                    </a:lnTo>
                    <a:lnTo>
                      <a:pt x="381" y="284"/>
                    </a:lnTo>
                    <a:lnTo>
                      <a:pt x="375" y="272"/>
                    </a:lnTo>
                    <a:lnTo>
                      <a:pt x="372" y="267"/>
                    </a:lnTo>
                    <a:lnTo>
                      <a:pt x="368" y="262"/>
                    </a:lnTo>
                    <a:lnTo>
                      <a:pt x="364" y="258"/>
                    </a:lnTo>
                    <a:lnTo>
                      <a:pt x="361" y="254"/>
                    </a:lnTo>
                    <a:lnTo>
                      <a:pt x="357" y="250"/>
                    </a:lnTo>
                    <a:lnTo>
                      <a:pt x="353" y="247"/>
                    </a:lnTo>
                    <a:lnTo>
                      <a:pt x="348" y="244"/>
                    </a:lnTo>
                    <a:lnTo>
                      <a:pt x="344" y="241"/>
                    </a:lnTo>
                    <a:lnTo>
                      <a:pt x="340" y="239"/>
                    </a:lnTo>
                    <a:lnTo>
                      <a:pt x="335" y="237"/>
                    </a:lnTo>
                    <a:lnTo>
                      <a:pt x="331" y="234"/>
                    </a:lnTo>
                    <a:lnTo>
                      <a:pt x="326" y="232"/>
                    </a:lnTo>
                    <a:lnTo>
                      <a:pt x="322" y="230"/>
                    </a:lnTo>
                    <a:lnTo>
                      <a:pt x="317" y="229"/>
                    </a:lnTo>
                    <a:lnTo>
                      <a:pt x="312" y="227"/>
                    </a:lnTo>
                    <a:lnTo>
                      <a:pt x="308" y="225"/>
                    </a:lnTo>
                    <a:lnTo>
                      <a:pt x="303" y="222"/>
                    </a:lnTo>
                    <a:lnTo>
                      <a:pt x="298" y="220"/>
                    </a:lnTo>
                    <a:lnTo>
                      <a:pt x="294" y="218"/>
                    </a:lnTo>
                    <a:lnTo>
                      <a:pt x="289" y="215"/>
                    </a:lnTo>
                    <a:lnTo>
                      <a:pt x="285" y="213"/>
                    </a:lnTo>
                    <a:lnTo>
                      <a:pt x="280" y="210"/>
                    </a:lnTo>
                    <a:lnTo>
                      <a:pt x="276" y="207"/>
                    </a:lnTo>
                    <a:lnTo>
                      <a:pt x="272" y="203"/>
                    </a:lnTo>
                    <a:lnTo>
                      <a:pt x="267" y="199"/>
                    </a:lnTo>
                    <a:lnTo>
                      <a:pt x="263" y="195"/>
                    </a:lnTo>
                    <a:lnTo>
                      <a:pt x="259" y="190"/>
                    </a:lnTo>
                    <a:lnTo>
                      <a:pt x="256" y="185"/>
                    </a:lnTo>
                    <a:lnTo>
                      <a:pt x="252" y="179"/>
                    </a:lnTo>
                    <a:lnTo>
                      <a:pt x="248" y="173"/>
                    </a:lnTo>
                    <a:lnTo>
                      <a:pt x="243" y="161"/>
                    </a:lnTo>
                    <a:lnTo>
                      <a:pt x="241" y="155"/>
                    </a:lnTo>
                    <a:lnTo>
                      <a:pt x="240" y="149"/>
                    </a:lnTo>
                    <a:lnTo>
                      <a:pt x="238" y="143"/>
                    </a:lnTo>
                    <a:lnTo>
                      <a:pt x="238" y="137"/>
                    </a:lnTo>
                    <a:lnTo>
                      <a:pt x="238" y="131"/>
                    </a:lnTo>
                    <a:lnTo>
                      <a:pt x="238" y="126"/>
                    </a:lnTo>
                    <a:lnTo>
                      <a:pt x="238" y="120"/>
                    </a:lnTo>
                    <a:lnTo>
                      <a:pt x="239" y="115"/>
                    </a:lnTo>
                    <a:lnTo>
                      <a:pt x="240" y="109"/>
                    </a:lnTo>
                    <a:lnTo>
                      <a:pt x="241" y="104"/>
                    </a:lnTo>
                    <a:lnTo>
                      <a:pt x="242" y="99"/>
                    </a:lnTo>
                    <a:lnTo>
                      <a:pt x="243" y="94"/>
                    </a:lnTo>
                    <a:lnTo>
                      <a:pt x="245" y="89"/>
                    </a:lnTo>
                    <a:lnTo>
                      <a:pt x="246" y="83"/>
                    </a:lnTo>
                    <a:lnTo>
                      <a:pt x="247" y="79"/>
                    </a:lnTo>
                    <a:lnTo>
                      <a:pt x="248" y="74"/>
                    </a:lnTo>
                    <a:lnTo>
                      <a:pt x="250" y="69"/>
                    </a:lnTo>
                    <a:lnTo>
                      <a:pt x="250" y="64"/>
                    </a:lnTo>
                    <a:lnTo>
                      <a:pt x="251" y="60"/>
                    </a:lnTo>
                    <a:lnTo>
                      <a:pt x="252" y="55"/>
                    </a:lnTo>
                    <a:lnTo>
                      <a:pt x="252" y="51"/>
                    </a:lnTo>
                    <a:lnTo>
                      <a:pt x="252" y="46"/>
                    </a:lnTo>
                    <a:lnTo>
                      <a:pt x="251" y="42"/>
                    </a:lnTo>
                    <a:lnTo>
                      <a:pt x="250" y="38"/>
                    </a:lnTo>
                    <a:lnTo>
                      <a:pt x="249" y="33"/>
                    </a:lnTo>
                    <a:lnTo>
                      <a:pt x="248" y="29"/>
                    </a:lnTo>
                    <a:lnTo>
                      <a:pt x="245" y="25"/>
                    </a:lnTo>
                    <a:lnTo>
                      <a:pt x="242" y="21"/>
                    </a:lnTo>
                    <a:lnTo>
                      <a:pt x="239" y="18"/>
                    </a:lnTo>
                    <a:lnTo>
                      <a:pt x="235" y="14"/>
                    </a:lnTo>
                    <a:lnTo>
                      <a:pt x="230" y="11"/>
                    </a:lnTo>
                    <a:lnTo>
                      <a:pt x="228" y="9"/>
                    </a:lnTo>
                    <a:lnTo>
                      <a:pt x="226" y="7"/>
                    </a:lnTo>
                    <a:lnTo>
                      <a:pt x="224" y="6"/>
                    </a:lnTo>
                    <a:lnTo>
                      <a:pt x="221" y="5"/>
                    </a:lnTo>
                    <a:lnTo>
                      <a:pt x="219" y="4"/>
                    </a:lnTo>
                    <a:lnTo>
                      <a:pt x="216" y="3"/>
                    </a:lnTo>
                    <a:lnTo>
                      <a:pt x="214" y="2"/>
                    </a:lnTo>
                    <a:lnTo>
                      <a:pt x="212" y="2"/>
                    </a:lnTo>
                    <a:lnTo>
                      <a:pt x="209" y="1"/>
                    </a:lnTo>
                    <a:lnTo>
                      <a:pt x="206" y="1"/>
                    </a:lnTo>
                    <a:lnTo>
                      <a:pt x="204" y="1"/>
                    </a:lnTo>
                    <a:lnTo>
                      <a:pt x="201" y="0"/>
                    </a:lnTo>
                    <a:lnTo>
                      <a:pt x="198" y="0"/>
                    </a:lnTo>
                    <a:lnTo>
                      <a:pt x="196" y="0"/>
                    </a:lnTo>
                    <a:lnTo>
                      <a:pt x="193" y="0"/>
                    </a:lnTo>
                    <a:lnTo>
                      <a:pt x="190" y="1"/>
                    </a:lnTo>
                    <a:lnTo>
                      <a:pt x="187" y="1"/>
                    </a:lnTo>
                    <a:lnTo>
                      <a:pt x="184" y="1"/>
                    </a:lnTo>
                    <a:lnTo>
                      <a:pt x="182" y="2"/>
                    </a:lnTo>
                    <a:lnTo>
                      <a:pt x="179" y="3"/>
                    </a:lnTo>
                    <a:lnTo>
                      <a:pt x="176" y="3"/>
                    </a:lnTo>
                    <a:lnTo>
                      <a:pt x="173" y="4"/>
                    </a:lnTo>
                    <a:lnTo>
                      <a:pt x="170" y="5"/>
                    </a:lnTo>
                    <a:lnTo>
                      <a:pt x="167" y="6"/>
                    </a:lnTo>
                    <a:lnTo>
                      <a:pt x="164" y="7"/>
                    </a:lnTo>
                    <a:lnTo>
                      <a:pt x="161" y="8"/>
                    </a:lnTo>
                    <a:lnTo>
                      <a:pt x="158" y="10"/>
                    </a:lnTo>
                    <a:lnTo>
                      <a:pt x="155" y="11"/>
                    </a:lnTo>
                    <a:lnTo>
                      <a:pt x="152" y="13"/>
                    </a:lnTo>
                    <a:lnTo>
                      <a:pt x="149" y="14"/>
                    </a:lnTo>
                    <a:lnTo>
                      <a:pt x="145" y="16"/>
                    </a:lnTo>
                    <a:lnTo>
                      <a:pt x="144" y="17"/>
                    </a:lnTo>
                    <a:lnTo>
                      <a:pt x="142" y="18"/>
                    </a:lnTo>
                    <a:lnTo>
                      <a:pt x="140" y="19"/>
                    </a:lnTo>
                    <a:lnTo>
                      <a:pt x="139" y="21"/>
                    </a:lnTo>
                    <a:lnTo>
                      <a:pt x="138" y="22"/>
                    </a:lnTo>
                    <a:lnTo>
                      <a:pt x="136" y="23"/>
                    </a:lnTo>
                    <a:lnTo>
                      <a:pt x="135" y="25"/>
                    </a:lnTo>
                    <a:lnTo>
                      <a:pt x="134" y="27"/>
                    </a:lnTo>
                    <a:lnTo>
                      <a:pt x="133" y="28"/>
                    </a:lnTo>
                    <a:lnTo>
                      <a:pt x="132" y="29"/>
                    </a:lnTo>
                    <a:lnTo>
                      <a:pt x="131" y="31"/>
                    </a:lnTo>
                    <a:lnTo>
                      <a:pt x="130" y="33"/>
                    </a:lnTo>
                    <a:lnTo>
                      <a:pt x="129" y="34"/>
                    </a:lnTo>
                    <a:lnTo>
                      <a:pt x="128" y="36"/>
                    </a:lnTo>
                    <a:lnTo>
                      <a:pt x="128" y="37"/>
                    </a:lnTo>
                    <a:lnTo>
                      <a:pt x="127" y="39"/>
                    </a:lnTo>
                    <a:lnTo>
                      <a:pt x="126" y="40"/>
                    </a:lnTo>
                    <a:lnTo>
                      <a:pt x="126" y="41"/>
                    </a:lnTo>
                    <a:lnTo>
                      <a:pt x="125" y="43"/>
                    </a:lnTo>
                    <a:lnTo>
                      <a:pt x="124" y="44"/>
                    </a:lnTo>
                    <a:lnTo>
                      <a:pt x="124" y="45"/>
                    </a:lnTo>
                    <a:lnTo>
                      <a:pt x="124" y="46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3" y="49"/>
                    </a:lnTo>
                    <a:lnTo>
                      <a:pt x="122" y="49"/>
                    </a:lnTo>
                    <a:lnTo>
                      <a:pt x="122" y="50"/>
                    </a:lnTo>
                    <a:lnTo>
                      <a:pt x="122" y="51"/>
                    </a:lnTo>
                    <a:lnTo>
                      <a:pt x="123" y="49"/>
                    </a:lnTo>
                    <a:lnTo>
                      <a:pt x="124" y="49"/>
                    </a:lnTo>
                    <a:lnTo>
                      <a:pt x="124" y="48"/>
                    </a:lnTo>
                    <a:lnTo>
                      <a:pt x="124" y="47"/>
                    </a:lnTo>
                    <a:lnTo>
                      <a:pt x="125" y="47"/>
                    </a:lnTo>
                    <a:lnTo>
                      <a:pt x="126" y="46"/>
                    </a:lnTo>
                    <a:lnTo>
                      <a:pt x="126" y="45"/>
                    </a:lnTo>
                    <a:lnTo>
                      <a:pt x="127" y="44"/>
                    </a:lnTo>
                    <a:lnTo>
                      <a:pt x="128" y="43"/>
                    </a:lnTo>
                    <a:lnTo>
                      <a:pt x="128" y="42"/>
                    </a:lnTo>
                    <a:lnTo>
                      <a:pt x="129" y="41"/>
                    </a:lnTo>
                    <a:lnTo>
                      <a:pt x="130" y="40"/>
                    </a:lnTo>
                    <a:lnTo>
                      <a:pt x="130" y="39"/>
                    </a:lnTo>
                    <a:lnTo>
                      <a:pt x="131" y="39"/>
                    </a:lnTo>
                    <a:lnTo>
                      <a:pt x="131" y="38"/>
                    </a:lnTo>
                    <a:lnTo>
                      <a:pt x="132" y="37"/>
                    </a:lnTo>
                    <a:lnTo>
                      <a:pt x="132" y="36"/>
                    </a:lnTo>
                    <a:lnTo>
                      <a:pt x="133" y="35"/>
                    </a:lnTo>
                    <a:lnTo>
                      <a:pt x="134" y="34"/>
                    </a:lnTo>
                    <a:lnTo>
                      <a:pt x="134" y="33"/>
                    </a:lnTo>
                    <a:lnTo>
                      <a:pt x="135" y="33"/>
                    </a:lnTo>
                    <a:lnTo>
                      <a:pt x="136" y="32"/>
                    </a:lnTo>
                  </a:path>
                </a:pathLst>
              </a:custGeom>
              <a:solidFill>
                <a:srgbClr val="00FFFF"/>
              </a:solidFill>
              <a:ln w="28575" cap="flat" cmpd="sng">
                <a:solidFill>
                  <a:srgbClr val="0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536" name="Group 60"/>
            <p:cNvGrpSpPr>
              <a:grpSpLocks/>
            </p:cNvGrpSpPr>
            <p:nvPr/>
          </p:nvGrpSpPr>
          <p:grpSpPr bwMode="auto">
            <a:xfrm>
              <a:off x="2352" y="912"/>
              <a:ext cx="561" cy="305"/>
              <a:chOff x="3548" y="857"/>
              <a:chExt cx="897" cy="535"/>
            </a:xfrm>
          </p:grpSpPr>
          <p:sp>
            <p:nvSpPr>
              <p:cNvPr id="22759" name="Freeform 61"/>
              <p:cNvSpPr>
                <a:spLocks/>
              </p:cNvSpPr>
              <p:nvPr/>
            </p:nvSpPr>
            <p:spPr bwMode="auto">
              <a:xfrm>
                <a:off x="3548" y="857"/>
                <a:ext cx="897" cy="535"/>
              </a:xfrm>
              <a:custGeom>
                <a:avLst/>
                <a:gdLst>
                  <a:gd name="T0" fmla="*/ 632 w 897"/>
                  <a:gd name="T1" fmla="*/ 79 h 535"/>
                  <a:gd name="T2" fmla="*/ 588 w 897"/>
                  <a:gd name="T3" fmla="*/ 67 h 535"/>
                  <a:gd name="T4" fmla="*/ 550 w 897"/>
                  <a:gd name="T5" fmla="*/ 56 h 535"/>
                  <a:gd name="T6" fmla="*/ 510 w 897"/>
                  <a:gd name="T7" fmla="*/ 47 h 535"/>
                  <a:gd name="T8" fmla="*/ 456 w 897"/>
                  <a:gd name="T9" fmla="*/ 45 h 535"/>
                  <a:gd name="T10" fmla="*/ 366 w 897"/>
                  <a:gd name="T11" fmla="*/ 40 h 535"/>
                  <a:gd name="T12" fmla="*/ 266 w 897"/>
                  <a:gd name="T13" fmla="*/ 19 h 535"/>
                  <a:gd name="T14" fmla="*/ 166 w 897"/>
                  <a:gd name="T15" fmla="*/ 2 h 535"/>
                  <a:gd name="T16" fmla="*/ 94 w 897"/>
                  <a:gd name="T17" fmla="*/ 6 h 535"/>
                  <a:gd name="T18" fmla="*/ 74 w 897"/>
                  <a:gd name="T19" fmla="*/ 52 h 535"/>
                  <a:gd name="T20" fmla="*/ 104 w 897"/>
                  <a:gd name="T21" fmla="*/ 125 h 535"/>
                  <a:gd name="T22" fmla="*/ 96 w 897"/>
                  <a:gd name="T23" fmla="*/ 155 h 535"/>
                  <a:gd name="T24" fmla="*/ 70 w 897"/>
                  <a:gd name="T25" fmla="*/ 176 h 535"/>
                  <a:gd name="T26" fmla="*/ 37 w 897"/>
                  <a:gd name="T27" fmla="*/ 196 h 535"/>
                  <a:gd name="T28" fmla="*/ 10 w 897"/>
                  <a:gd name="T29" fmla="*/ 225 h 535"/>
                  <a:gd name="T30" fmla="*/ 0 w 897"/>
                  <a:gd name="T31" fmla="*/ 266 h 535"/>
                  <a:gd name="T32" fmla="*/ 13 w 897"/>
                  <a:gd name="T33" fmla="*/ 290 h 535"/>
                  <a:gd name="T34" fmla="*/ 38 w 897"/>
                  <a:gd name="T35" fmla="*/ 310 h 535"/>
                  <a:gd name="T36" fmla="*/ 67 w 897"/>
                  <a:gd name="T37" fmla="*/ 330 h 535"/>
                  <a:gd name="T38" fmla="*/ 96 w 897"/>
                  <a:gd name="T39" fmla="*/ 350 h 535"/>
                  <a:gd name="T40" fmla="*/ 129 w 897"/>
                  <a:gd name="T41" fmla="*/ 383 h 535"/>
                  <a:gd name="T42" fmla="*/ 163 w 897"/>
                  <a:gd name="T43" fmla="*/ 416 h 535"/>
                  <a:gd name="T44" fmla="*/ 193 w 897"/>
                  <a:gd name="T45" fmla="*/ 436 h 535"/>
                  <a:gd name="T46" fmla="*/ 224 w 897"/>
                  <a:gd name="T47" fmla="*/ 448 h 535"/>
                  <a:gd name="T48" fmla="*/ 262 w 897"/>
                  <a:gd name="T49" fmla="*/ 460 h 535"/>
                  <a:gd name="T50" fmla="*/ 312 w 897"/>
                  <a:gd name="T51" fmla="*/ 476 h 535"/>
                  <a:gd name="T52" fmla="*/ 387 w 897"/>
                  <a:gd name="T53" fmla="*/ 504 h 535"/>
                  <a:gd name="T54" fmla="*/ 435 w 897"/>
                  <a:gd name="T55" fmla="*/ 521 h 535"/>
                  <a:gd name="T56" fmla="*/ 477 w 897"/>
                  <a:gd name="T57" fmla="*/ 531 h 535"/>
                  <a:gd name="T58" fmla="*/ 525 w 897"/>
                  <a:gd name="T59" fmla="*/ 534 h 535"/>
                  <a:gd name="T60" fmla="*/ 588 w 897"/>
                  <a:gd name="T61" fmla="*/ 528 h 535"/>
                  <a:gd name="T62" fmla="*/ 684 w 897"/>
                  <a:gd name="T63" fmla="*/ 511 h 535"/>
                  <a:gd name="T64" fmla="*/ 760 w 897"/>
                  <a:gd name="T65" fmla="*/ 492 h 535"/>
                  <a:gd name="T66" fmla="*/ 823 w 897"/>
                  <a:gd name="T67" fmla="*/ 468 h 535"/>
                  <a:gd name="T68" fmla="*/ 869 w 897"/>
                  <a:gd name="T69" fmla="*/ 436 h 535"/>
                  <a:gd name="T70" fmla="*/ 893 w 897"/>
                  <a:gd name="T71" fmla="*/ 397 h 535"/>
                  <a:gd name="T72" fmla="*/ 889 w 897"/>
                  <a:gd name="T73" fmla="*/ 370 h 535"/>
                  <a:gd name="T74" fmla="*/ 868 w 897"/>
                  <a:gd name="T75" fmla="*/ 360 h 535"/>
                  <a:gd name="T76" fmla="*/ 839 w 897"/>
                  <a:gd name="T77" fmla="*/ 352 h 535"/>
                  <a:gd name="T78" fmla="*/ 811 w 897"/>
                  <a:gd name="T79" fmla="*/ 340 h 535"/>
                  <a:gd name="T80" fmla="*/ 790 w 897"/>
                  <a:gd name="T81" fmla="*/ 323 h 535"/>
                  <a:gd name="T82" fmla="*/ 787 w 897"/>
                  <a:gd name="T83" fmla="*/ 291 h 535"/>
                  <a:gd name="T84" fmla="*/ 803 w 897"/>
                  <a:gd name="T85" fmla="*/ 262 h 535"/>
                  <a:gd name="T86" fmla="*/ 828 w 897"/>
                  <a:gd name="T87" fmla="*/ 235 h 535"/>
                  <a:gd name="T88" fmla="*/ 852 w 897"/>
                  <a:gd name="T89" fmla="*/ 210 h 535"/>
                  <a:gd name="T90" fmla="*/ 867 w 897"/>
                  <a:gd name="T91" fmla="*/ 188 h 535"/>
                  <a:gd name="T92" fmla="*/ 863 w 897"/>
                  <a:gd name="T93" fmla="*/ 171 h 535"/>
                  <a:gd name="T94" fmla="*/ 851 w 897"/>
                  <a:gd name="T95" fmla="*/ 170 h 535"/>
                  <a:gd name="T96" fmla="*/ 834 w 897"/>
                  <a:gd name="T97" fmla="*/ 173 h 535"/>
                  <a:gd name="T98" fmla="*/ 817 w 897"/>
                  <a:gd name="T99" fmla="*/ 178 h 535"/>
                  <a:gd name="T100" fmla="*/ 803 w 897"/>
                  <a:gd name="T101" fmla="*/ 179 h 535"/>
                  <a:gd name="T102" fmla="*/ 796 w 897"/>
                  <a:gd name="T103" fmla="*/ 171 h 535"/>
                  <a:gd name="T104" fmla="*/ 804 w 897"/>
                  <a:gd name="T105" fmla="*/ 157 h 535"/>
                  <a:gd name="T106" fmla="*/ 820 w 897"/>
                  <a:gd name="T107" fmla="*/ 141 h 535"/>
                  <a:gd name="T108" fmla="*/ 838 w 897"/>
                  <a:gd name="T109" fmla="*/ 125 h 535"/>
                  <a:gd name="T110" fmla="*/ 852 w 897"/>
                  <a:gd name="T111" fmla="*/ 109 h 535"/>
                  <a:gd name="T112" fmla="*/ 855 w 897"/>
                  <a:gd name="T113" fmla="*/ 96 h 535"/>
                  <a:gd name="T114" fmla="*/ 839 w 897"/>
                  <a:gd name="T115" fmla="*/ 80 h 535"/>
                  <a:gd name="T116" fmla="*/ 814 w 897"/>
                  <a:gd name="T117" fmla="*/ 79 h 535"/>
                  <a:gd name="T118" fmla="*/ 782 w 897"/>
                  <a:gd name="T119" fmla="*/ 83 h 535"/>
                  <a:gd name="T120" fmla="*/ 744 w 897"/>
                  <a:gd name="T121" fmla="*/ 88 h 535"/>
                  <a:gd name="T122" fmla="*/ 701 w 897"/>
                  <a:gd name="T123" fmla="*/ 89 h 53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97" h="535">
                    <a:moveTo>
                      <a:pt x="694" y="89"/>
                    </a:moveTo>
                    <a:lnTo>
                      <a:pt x="670" y="86"/>
                    </a:lnTo>
                    <a:lnTo>
                      <a:pt x="660" y="84"/>
                    </a:lnTo>
                    <a:lnTo>
                      <a:pt x="650" y="82"/>
                    </a:lnTo>
                    <a:lnTo>
                      <a:pt x="641" y="81"/>
                    </a:lnTo>
                    <a:lnTo>
                      <a:pt x="632" y="79"/>
                    </a:lnTo>
                    <a:lnTo>
                      <a:pt x="624" y="77"/>
                    </a:lnTo>
                    <a:lnTo>
                      <a:pt x="616" y="75"/>
                    </a:lnTo>
                    <a:lnTo>
                      <a:pt x="608" y="73"/>
                    </a:lnTo>
                    <a:lnTo>
                      <a:pt x="601" y="71"/>
                    </a:lnTo>
                    <a:lnTo>
                      <a:pt x="594" y="69"/>
                    </a:lnTo>
                    <a:lnTo>
                      <a:pt x="588" y="67"/>
                    </a:lnTo>
                    <a:lnTo>
                      <a:pt x="581" y="65"/>
                    </a:lnTo>
                    <a:lnTo>
                      <a:pt x="575" y="63"/>
                    </a:lnTo>
                    <a:lnTo>
                      <a:pt x="569" y="61"/>
                    </a:lnTo>
                    <a:lnTo>
                      <a:pt x="563" y="59"/>
                    </a:lnTo>
                    <a:lnTo>
                      <a:pt x="556" y="57"/>
                    </a:lnTo>
                    <a:lnTo>
                      <a:pt x="550" y="56"/>
                    </a:lnTo>
                    <a:lnTo>
                      <a:pt x="544" y="54"/>
                    </a:lnTo>
                    <a:lnTo>
                      <a:pt x="538" y="52"/>
                    </a:lnTo>
                    <a:lnTo>
                      <a:pt x="531" y="51"/>
                    </a:lnTo>
                    <a:lnTo>
                      <a:pt x="524" y="50"/>
                    </a:lnTo>
                    <a:lnTo>
                      <a:pt x="517" y="48"/>
                    </a:lnTo>
                    <a:lnTo>
                      <a:pt x="510" y="47"/>
                    </a:lnTo>
                    <a:lnTo>
                      <a:pt x="502" y="46"/>
                    </a:lnTo>
                    <a:lnTo>
                      <a:pt x="494" y="46"/>
                    </a:lnTo>
                    <a:lnTo>
                      <a:pt x="485" y="45"/>
                    </a:lnTo>
                    <a:lnTo>
                      <a:pt x="476" y="45"/>
                    </a:lnTo>
                    <a:lnTo>
                      <a:pt x="466" y="45"/>
                    </a:lnTo>
                    <a:lnTo>
                      <a:pt x="456" y="45"/>
                    </a:lnTo>
                    <a:lnTo>
                      <a:pt x="445" y="45"/>
                    </a:lnTo>
                    <a:lnTo>
                      <a:pt x="434" y="46"/>
                    </a:lnTo>
                    <a:lnTo>
                      <a:pt x="410" y="46"/>
                    </a:lnTo>
                    <a:lnTo>
                      <a:pt x="396" y="44"/>
                    </a:lnTo>
                    <a:lnTo>
                      <a:pt x="382" y="42"/>
                    </a:lnTo>
                    <a:lnTo>
                      <a:pt x="366" y="40"/>
                    </a:lnTo>
                    <a:lnTo>
                      <a:pt x="351" y="37"/>
                    </a:lnTo>
                    <a:lnTo>
                      <a:pt x="334" y="34"/>
                    </a:lnTo>
                    <a:lnTo>
                      <a:pt x="318" y="30"/>
                    </a:lnTo>
                    <a:lnTo>
                      <a:pt x="300" y="26"/>
                    </a:lnTo>
                    <a:lnTo>
                      <a:pt x="283" y="23"/>
                    </a:lnTo>
                    <a:lnTo>
                      <a:pt x="266" y="19"/>
                    </a:lnTo>
                    <a:lnTo>
                      <a:pt x="248" y="16"/>
                    </a:lnTo>
                    <a:lnTo>
                      <a:pt x="231" y="12"/>
                    </a:lnTo>
                    <a:lnTo>
                      <a:pt x="214" y="9"/>
                    </a:lnTo>
                    <a:lnTo>
                      <a:pt x="197" y="6"/>
                    </a:lnTo>
                    <a:lnTo>
                      <a:pt x="181" y="4"/>
                    </a:lnTo>
                    <a:lnTo>
                      <a:pt x="166" y="2"/>
                    </a:lnTo>
                    <a:lnTo>
                      <a:pt x="151" y="0"/>
                    </a:lnTo>
                    <a:lnTo>
                      <a:pt x="137" y="0"/>
                    </a:lnTo>
                    <a:lnTo>
                      <a:pt x="125" y="0"/>
                    </a:lnTo>
                    <a:lnTo>
                      <a:pt x="113" y="1"/>
                    </a:lnTo>
                    <a:lnTo>
                      <a:pt x="102" y="3"/>
                    </a:lnTo>
                    <a:lnTo>
                      <a:pt x="94" y="6"/>
                    </a:lnTo>
                    <a:lnTo>
                      <a:pt x="86" y="10"/>
                    </a:lnTo>
                    <a:lnTo>
                      <a:pt x="80" y="16"/>
                    </a:lnTo>
                    <a:lnTo>
                      <a:pt x="76" y="22"/>
                    </a:lnTo>
                    <a:lnTo>
                      <a:pt x="73" y="31"/>
                    </a:lnTo>
                    <a:lnTo>
                      <a:pt x="73" y="40"/>
                    </a:lnTo>
                    <a:lnTo>
                      <a:pt x="74" y="52"/>
                    </a:lnTo>
                    <a:lnTo>
                      <a:pt x="78" y="64"/>
                    </a:lnTo>
                    <a:lnTo>
                      <a:pt x="84" y="79"/>
                    </a:lnTo>
                    <a:lnTo>
                      <a:pt x="93" y="96"/>
                    </a:lnTo>
                    <a:lnTo>
                      <a:pt x="100" y="112"/>
                    </a:lnTo>
                    <a:lnTo>
                      <a:pt x="102" y="119"/>
                    </a:lnTo>
                    <a:lnTo>
                      <a:pt x="104" y="125"/>
                    </a:lnTo>
                    <a:lnTo>
                      <a:pt x="104" y="131"/>
                    </a:lnTo>
                    <a:lnTo>
                      <a:pt x="104" y="137"/>
                    </a:lnTo>
                    <a:lnTo>
                      <a:pt x="103" y="142"/>
                    </a:lnTo>
                    <a:lnTo>
                      <a:pt x="101" y="146"/>
                    </a:lnTo>
                    <a:lnTo>
                      <a:pt x="99" y="151"/>
                    </a:lnTo>
                    <a:lnTo>
                      <a:pt x="96" y="155"/>
                    </a:lnTo>
                    <a:lnTo>
                      <a:pt x="93" y="159"/>
                    </a:lnTo>
                    <a:lnTo>
                      <a:pt x="89" y="162"/>
                    </a:lnTo>
                    <a:lnTo>
                      <a:pt x="84" y="166"/>
                    </a:lnTo>
                    <a:lnTo>
                      <a:pt x="80" y="169"/>
                    </a:lnTo>
                    <a:lnTo>
                      <a:pt x="75" y="173"/>
                    </a:lnTo>
                    <a:lnTo>
                      <a:pt x="70" y="176"/>
                    </a:lnTo>
                    <a:lnTo>
                      <a:pt x="65" y="179"/>
                    </a:lnTo>
                    <a:lnTo>
                      <a:pt x="59" y="182"/>
                    </a:lnTo>
                    <a:lnTo>
                      <a:pt x="54" y="186"/>
                    </a:lnTo>
                    <a:lnTo>
                      <a:pt x="48" y="189"/>
                    </a:lnTo>
                    <a:lnTo>
                      <a:pt x="43" y="192"/>
                    </a:lnTo>
                    <a:lnTo>
                      <a:pt x="37" y="196"/>
                    </a:lnTo>
                    <a:lnTo>
                      <a:pt x="32" y="200"/>
                    </a:lnTo>
                    <a:lnTo>
                      <a:pt x="27" y="205"/>
                    </a:lnTo>
                    <a:lnTo>
                      <a:pt x="22" y="209"/>
                    </a:lnTo>
                    <a:lnTo>
                      <a:pt x="18" y="214"/>
                    </a:lnTo>
                    <a:lnTo>
                      <a:pt x="13" y="220"/>
                    </a:lnTo>
                    <a:lnTo>
                      <a:pt x="10" y="225"/>
                    </a:lnTo>
                    <a:lnTo>
                      <a:pt x="6" y="232"/>
                    </a:lnTo>
                    <a:lnTo>
                      <a:pt x="4" y="238"/>
                    </a:lnTo>
                    <a:lnTo>
                      <a:pt x="1" y="246"/>
                    </a:lnTo>
                    <a:lnTo>
                      <a:pt x="0" y="254"/>
                    </a:lnTo>
                    <a:lnTo>
                      <a:pt x="0" y="262"/>
                    </a:lnTo>
                    <a:lnTo>
                      <a:pt x="0" y="266"/>
                    </a:lnTo>
                    <a:lnTo>
                      <a:pt x="2" y="270"/>
                    </a:lnTo>
                    <a:lnTo>
                      <a:pt x="3" y="274"/>
                    </a:lnTo>
                    <a:lnTo>
                      <a:pt x="5" y="278"/>
                    </a:lnTo>
                    <a:lnTo>
                      <a:pt x="8" y="282"/>
                    </a:lnTo>
                    <a:lnTo>
                      <a:pt x="10" y="286"/>
                    </a:lnTo>
                    <a:lnTo>
                      <a:pt x="13" y="290"/>
                    </a:lnTo>
                    <a:lnTo>
                      <a:pt x="17" y="293"/>
                    </a:lnTo>
                    <a:lnTo>
                      <a:pt x="20" y="297"/>
                    </a:lnTo>
                    <a:lnTo>
                      <a:pt x="24" y="300"/>
                    </a:lnTo>
                    <a:lnTo>
                      <a:pt x="28" y="304"/>
                    </a:lnTo>
                    <a:lnTo>
                      <a:pt x="33" y="307"/>
                    </a:lnTo>
                    <a:lnTo>
                      <a:pt x="38" y="310"/>
                    </a:lnTo>
                    <a:lnTo>
                      <a:pt x="42" y="314"/>
                    </a:lnTo>
                    <a:lnTo>
                      <a:pt x="47" y="317"/>
                    </a:lnTo>
                    <a:lnTo>
                      <a:pt x="52" y="320"/>
                    </a:lnTo>
                    <a:lnTo>
                      <a:pt x="57" y="324"/>
                    </a:lnTo>
                    <a:lnTo>
                      <a:pt x="62" y="327"/>
                    </a:lnTo>
                    <a:lnTo>
                      <a:pt x="67" y="330"/>
                    </a:lnTo>
                    <a:lnTo>
                      <a:pt x="72" y="334"/>
                    </a:lnTo>
                    <a:lnTo>
                      <a:pt x="77" y="337"/>
                    </a:lnTo>
                    <a:lnTo>
                      <a:pt x="82" y="340"/>
                    </a:lnTo>
                    <a:lnTo>
                      <a:pt x="87" y="344"/>
                    </a:lnTo>
                    <a:lnTo>
                      <a:pt x="92" y="347"/>
                    </a:lnTo>
                    <a:lnTo>
                      <a:pt x="96" y="350"/>
                    </a:lnTo>
                    <a:lnTo>
                      <a:pt x="100" y="354"/>
                    </a:lnTo>
                    <a:lnTo>
                      <a:pt x="104" y="358"/>
                    </a:lnTo>
                    <a:lnTo>
                      <a:pt x="108" y="361"/>
                    </a:lnTo>
                    <a:lnTo>
                      <a:pt x="112" y="364"/>
                    </a:lnTo>
                    <a:lnTo>
                      <a:pt x="116" y="368"/>
                    </a:lnTo>
                    <a:lnTo>
                      <a:pt x="129" y="383"/>
                    </a:lnTo>
                    <a:lnTo>
                      <a:pt x="135" y="390"/>
                    </a:lnTo>
                    <a:lnTo>
                      <a:pt x="141" y="396"/>
                    </a:lnTo>
                    <a:lnTo>
                      <a:pt x="147" y="402"/>
                    </a:lnTo>
                    <a:lnTo>
                      <a:pt x="152" y="407"/>
                    </a:lnTo>
                    <a:lnTo>
                      <a:pt x="158" y="412"/>
                    </a:lnTo>
                    <a:lnTo>
                      <a:pt x="163" y="416"/>
                    </a:lnTo>
                    <a:lnTo>
                      <a:pt x="168" y="420"/>
                    </a:lnTo>
                    <a:lnTo>
                      <a:pt x="173" y="424"/>
                    </a:lnTo>
                    <a:lnTo>
                      <a:pt x="178" y="427"/>
                    </a:lnTo>
                    <a:lnTo>
                      <a:pt x="183" y="430"/>
                    </a:lnTo>
                    <a:lnTo>
                      <a:pt x="188" y="433"/>
                    </a:lnTo>
                    <a:lnTo>
                      <a:pt x="193" y="436"/>
                    </a:lnTo>
                    <a:lnTo>
                      <a:pt x="198" y="438"/>
                    </a:lnTo>
                    <a:lnTo>
                      <a:pt x="203" y="441"/>
                    </a:lnTo>
                    <a:lnTo>
                      <a:pt x="208" y="443"/>
                    </a:lnTo>
                    <a:lnTo>
                      <a:pt x="214" y="445"/>
                    </a:lnTo>
                    <a:lnTo>
                      <a:pt x="219" y="447"/>
                    </a:lnTo>
                    <a:lnTo>
                      <a:pt x="224" y="448"/>
                    </a:lnTo>
                    <a:lnTo>
                      <a:pt x="230" y="450"/>
                    </a:lnTo>
                    <a:lnTo>
                      <a:pt x="236" y="452"/>
                    </a:lnTo>
                    <a:lnTo>
                      <a:pt x="242" y="454"/>
                    </a:lnTo>
                    <a:lnTo>
                      <a:pt x="248" y="456"/>
                    </a:lnTo>
                    <a:lnTo>
                      <a:pt x="255" y="458"/>
                    </a:lnTo>
                    <a:lnTo>
                      <a:pt x="262" y="460"/>
                    </a:lnTo>
                    <a:lnTo>
                      <a:pt x="269" y="462"/>
                    </a:lnTo>
                    <a:lnTo>
                      <a:pt x="277" y="464"/>
                    </a:lnTo>
                    <a:lnTo>
                      <a:pt x="285" y="467"/>
                    </a:lnTo>
                    <a:lnTo>
                      <a:pt x="294" y="470"/>
                    </a:lnTo>
                    <a:lnTo>
                      <a:pt x="302" y="472"/>
                    </a:lnTo>
                    <a:lnTo>
                      <a:pt x="312" y="476"/>
                    </a:lnTo>
                    <a:lnTo>
                      <a:pt x="336" y="485"/>
                    </a:lnTo>
                    <a:lnTo>
                      <a:pt x="348" y="489"/>
                    </a:lnTo>
                    <a:lnTo>
                      <a:pt x="358" y="493"/>
                    </a:lnTo>
                    <a:lnTo>
                      <a:pt x="368" y="497"/>
                    </a:lnTo>
                    <a:lnTo>
                      <a:pt x="378" y="500"/>
                    </a:lnTo>
                    <a:lnTo>
                      <a:pt x="387" y="504"/>
                    </a:lnTo>
                    <a:lnTo>
                      <a:pt x="396" y="507"/>
                    </a:lnTo>
                    <a:lnTo>
                      <a:pt x="404" y="510"/>
                    </a:lnTo>
                    <a:lnTo>
                      <a:pt x="412" y="513"/>
                    </a:lnTo>
                    <a:lnTo>
                      <a:pt x="420" y="516"/>
                    </a:lnTo>
                    <a:lnTo>
                      <a:pt x="428" y="519"/>
                    </a:lnTo>
                    <a:lnTo>
                      <a:pt x="435" y="521"/>
                    </a:lnTo>
                    <a:lnTo>
                      <a:pt x="442" y="523"/>
                    </a:lnTo>
                    <a:lnTo>
                      <a:pt x="449" y="525"/>
                    </a:lnTo>
                    <a:lnTo>
                      <a:pt x="456" y="527"/>
                    </a:lnTo>
                    <a:lnTo>
                      <a:pt x="463" y="528"/>
                    </a:lnTo>
                    <a:lnTo>
                      <a:pt x="470" y="530"/>
                    </a:lnTo>
                    <a:lnTo>
                      <a:pt x="477" y="531"/>
                    </a:lnTo>
                    <a:lnTo>
                      <a:pt x="484" y="532"/>
                    </a:lnTo>
                    <a:lnTo>
                      <a:pt x="492" y="533"/>
                    </a:lnTo>
                    <a:lnTo>
                      <a:pt x="500" y="533"/>
                    </a:lnTo>
                    <a:lnTo>
                      <a:pt x="508" y="534"/>
                    </a:lnTo>
                    <a:lnTo>
                      <a:pt x="516" y="534"/>
                    </a:lnTo>
                    <a:lnTo>
                      <a:pt x="525" y="534"/>
                    </a:lnTo>
                    <a:lnTo>
                      <a:pt x="534" y="533"/>
                    </a:lnTo>
                    <a:lnTo>
                      <a:pt x="544" y="532"/>
                    </a:lnTo>
                    <a:lnTo>
                      <a:pt x="554" y="532"/>
                    </a:lnTo>
                    <a:lnTo>
                      <a:pt x="564" y="530"/>
                    </a:lnTo>
                    <a:lnTo>
                      <a:pt x="576" y="529"/>
                    </a:lnTo>
                    <a:lnTo>
                      <a:pt x="588" y="528"/>
                    </a:lnTo>
                    <a:lnTo>
                      <a:pt x="601" y="526"/>
                    </a:lnTo>
                    <a:lnTo>
                      <a:pt x="629" y="522"/>
                    </a:lnTo>
                    <a:lnTo>
                      <a:pt x="643" y="519"/>
                    </a:lnTo>
                    <a:lnTo>
                      <a:pt x="657" y="517"/>
                    </a:lnTo>
                    <a:lnTo>
                      <a:pt x="670" y="514"/>
                    </a:lnTo>
                    <a:lnTo>
                      <a:pt x="684" y="511"/>
                    </a:lnTo>
                    <a:lnTo>
                      <a:pt x="697" y="508"/>
                    </a:lnTo>
                    <a:lnTo>
                      <a:pt x="710" y="506"/>
                    </a:lnTo>
                    <a:lnTo>
                      <a:pt x="723" y="502"/>
                    </a:lnTo>
                    <a:lnTo>
                      <a:pt x="736" y="499"/>
                    </a:lnTo>
                    <a:lnTo>
                      <a:pt x="748" y="496"/>
                    </a:lnTo>
                    <a:lnTo>
                      <a:pt x="760" y="492"/>
                    </a:lnTo>
                    <a:lnTo>
                      <a:pt x="771" y="488"/>
                    </a:lnTo>
                    <a:lnTo>
                      <a:pt x="782" y="485"/>
                    </a:lnTo>
                    <a:lnTo>
                      <a:pt x="793" y="481"/>
                    </a:lnTo>
                    <a:lnTo>
                      <a:pt x="804" y="476"/>
                    </a:lnTo>
                    <a:lnTo>
                      <a:pt x="814" y="472"/>
                    </a:lnTo>
                    <a:lnTo>
                      <a:pt x="823" y="468"/>
                    </a:lnTo>
                    <a:lnTo>
                      <a:pt x="832" y="463"/>
                    </a:lnTo>
                    <a:lnTo>
                      <a:pt x="841" y="458"/>
                    </a:lnTo>
                    <a:lnTo>
                      <a:pt x="848" y="453"/>
                    </a:lnTo>
                    <a:lnTo>
                      <a:pt x="856" y="448"/>
                    </a:lnTo>
                    <a:lnTo>
                      <a:pt x="863" y="442"/>
                    </a:lnTo>
                    <a:lnTo>
                      <a:pt x="869" y="436"/>
                    </a:lnTo>
                    <a:lnTo>
                      <a:pt x="875" y="430"/>
                    </a:lnTo>
                    <a:lnTo>
                      <a:pt x="880" y="424"/>
                    </a:lnTo>
                    <a:lnTo>
                      <a:pt x="884" y="418"/>
                    </a:lnTo>
                    <a:lnTo>
                      <a:pt x="888" y="411"/>
                    </a:lnTo>
                    <a:lnTo>
                      <a:pt x="891" y="404"/>
                    </a:lnTo>
                    <a:lnTo>
                      <a:pt x="893" y="397"/>
                    </a:lnTo>
                    <a:lnTo>
                      <a:pt x="895" y="390"/>
                    </a:lnTo>
                    <a:lnTo>
                      <a:pt x="896" y="383"/>
                    </a:lnTo>
                    <a:lnTo>
                      <a:pt x="894" y="377"/>
                    </a:lnTo>
                    <a:lnTo>
                      <a:pt x="893" y="374"/>
                    </a:lnTo>
                    <a:lnTo>
                      <a:pt x="891" y="372"/>
                    </a:lnTo>
                    <a:lnTo>
                      <a:pt x="889" y="370"/>
                    </a:lnTo>
                    <a:lnTo>
                      <a:pt x="886" y="368"/>
                    </a:lnTo>
                    <a:lnTo>
                      <a:pt x="883" y="366"/>
                    </a:lnTo>
                    <a:lnTo>
                      <a:pt x="880" y="365"/>
                    </a:lnTo>
                    <a:lnTo>
                      <a:pt x="876" y="363"/>
                    </a:lnTo>
                    <a:lnTo>
                      <a:pt x="872" y="362"/>
                    </a:lnTo>
                    <a:lnTo>
                      <a:pt x="868" y="360"/>
                    </a:lnTo>
                    <a:lnTo>
                      <a:pt x="864" y="359"/>
                    </a:lnTo>
                    <a:lnTo>
                      <a:pt x="859" y="357"/>
                    </a:lnTo>
                    <a:lnTo>
                      <a:pt x="854" y="356"/>
                    </a:lnTo>
                    <a:lnTo>
                      <a:pt x="849" y="354"/>
                    </a:lnTo>
                    <a:lnTo>
                      <a:pt x="844" y="353"/>
                    </a:lnTo>
                    <a:lnTo>
                      <a:pt x="839" y="352"/>
                    </a:lnTo>
                    <a:lnTo>
                      <a:pt x="834" y="350"/>
                    </a:lnTo>
                    <a:lnTo>
                      <a:pt x="830" y="348"/>
                    </a:lnTo>
                    <a:lnTo>
                      <a:pt x="825" y="347"/>
                    </a:lnTo>
                    <a:lnTo>
                      <a:pt x="820" y="345"/>
                    </a:lnTo>
                    <a:lnTo>
                      <a:pt x="815" y="343"/>
                    </a:lnTo>
                    <a:lnTo>
                      <a:pt x="811" y="340"/>
                    </a:lnTo>
                    <a:lnTo>
                      <a:pt x="807" y="338"/>
                    </a:lnTo>
                    <a:lnTo>
                      <a:pt x="803" y="336"/>
                    </a:lnTo>
                    <a:lnTo>
                      <a:pt x="799" y="333"/>
                    </a:lnTo>
                    <a:lnTo>
                      <a:pt x="796" y="330"/>
                    </a:lnTo>
                    <a:lnTo>
                      <a:pt x="793" y="327"/>
                    </a:lnTo>
                    <a:lnTo>
                      <a:pt x="790" y="323"/>
                    </a:lnTo>
                    <a:lnTo>
                      <a:pt x="788" y="320"/>
                    </a:lnTo>
                    <a:lnTo>
                      <a:pt x="787" y="315"/>
                    </a:lnTo>
                    <a:lnTo>
                      <a:pt x="786" y="311"/>
                    </a:lnTo>
                    <a:lnTo>
                      <a:pt x="785" y="301"/>
                    </a:lnTo>
                    <a:lnTo>
                      <a:pt x="786" y="296"/>
                    </a:lnTo>
                    <a:lnTo>
                      <a:pt x="787" y="291"/>
                    </a:lnTo>
                    <a:lnTo>
                      <a:pt x="788" y="286"/>
                    </a:lnTo>
                    <a:lnTo>
                      <a:pt x="790" y="281"/>
                    </a:lnTo>
                    <a:lnTo>
                      <a:pt x="793" y="276"/>
                    </a:lnTo>
                    <a:lnTo>
                      <a:pt x="796" y="272"/>
                    </a:lnTo>
                    <a:lnTo>
                      <a:pt x="799" y="267"/>
                    </a:lnTo>
                    <a:lnTo>
                      <a:pt x="803" y="262"/>
                    </a:lnTo>
                    <a:lnTo>
                      <a:pt x="806" y="258"/>
                    </a:lnTo>
                    <a:lnTo>
                      <a:pt x="810" y="253"/>
                    </a:lnTo>
                    <a:lnTo>
                      <a:pt x="814" y="248"/>
                    </a:lnTo>
                    <a:lnTo>
                      <a:pt x="819" y="244"/>
                    </a:lnTo>
                    <a:lnTo>
                      <a:pt x="823" y="240"/>
                    </a:lnTo>
                    <a:lnTo>
                      <a:pt x="828" y="235"/>
                    </a:lnTo>
                    <a:lnTo>
                      <a:pt x="832" y="231"/>
                    </a:lnTo>
                    <a:lnTo>
                      <a:pt x="836" y="227"/>
                    </a:lnTo>
                    <a:lnTo>
                      <a:pt x="840" y="222"/>
                    </a:lnTo>
                    <a:lnTo>
                      <a:pt x="844" y="218"/>
                    </a:lnTo>
                    <a:lnTo>
                      <a:pt x="848" y="214"/>
                    </a:lnTo>
                    <a:lnTo>
                      <a:pt x="852" y="210"/>
                    </a:lnTo>
                    <a:lnTo>
                      <a:pt x="855" y="206"/>
                    </a:lnTo>
                    <a:lnTo>
                      <a:pt x="858" y="203"/>
                    </a:lnTo>
                    <a:lnTo>
                      <a:pt x="861" y="199"/>
                    </a:lnTo>
                    <a:lnTo>
                      <a:pt x="863" y="195"/>
                    </a:lnTo>
                    <a:lnTo>
                      <a:pt x="865" y="192"/>
                    </a:lnTo>
                    <a:lnTo>
                      <a:pt x="867" y="188"/>
                    </a:lnTo>
                    <a:lnTo>
                      <a:pt x="868" y="184"/>
                    </a:lnTo>
                    <a:lnTo>
                      <a:pt x="868" y="181"/>
                    </a:lnTo>
                    <a:lnTo>
                      <a:pt x="868" y="178"/>
                    </a:lnTo>
                    <a:lnTo>
                      <a:pt x="867" y="175"/>
                    </a:lnTo>
                    <a:lnTo>
                      <a:pt x="865" y="172"/>
                    </a:lnTo>
                    <a:lnTo>
                      <a:pt x="863" y="171"/>
                    </a:lnTo>
                    <a:lnTo>
                      <a:pt x="862" y="170"/>
                    </a:lnTo>
                    <a:lnTo>
                      <a:pt x="860" y="170"/>
                    </a:lnTo>
                    <a:lnTo>
                      <a:pt x="858" y="170"/>
                    </a:lnTo>
                    <a:lnTo>
                      <a:pt x="856" y="170"/>
                    </a:lnTo>
                    <a:lnTo>
                      <a:pt x="854" y="170"/>
                    </a:lnTo>
                    <a:lnTo>
                      <a:pt x="851" y="170"/>
                    </a:lnTo>
                    <a:lnTo>
                      <a:pt x="848" y="170"/>
                    </a:lnTo>
                    <a:lnTo>
                      <a:pt x="846" y="171"/>
                    </a:lnTo>
                    <a:lnTo>
                      <a:pt x="843" y="171"/>
                    </a:lnTo>
                    <a:lnTo>
                      <a:pt x="840" y="172"/>
                    </a:lnTo>
                    <a:lnTo>
                      <a:pt x="837" y="173"/>
                    </a:lnTo>
                    <a:lnTo>
                      <a:pt x="834" y="173"/>
                    </a:lnTo>
                    <a:lnTo>
                      <a:pt x="831" y="174"/>
                    </a:lnTo>
                    <a:lnTo>
                      <a:pt x="828" y="175"/>
                    </a:lnTo>
                    <a:lnTo>
                      <a:pt x="826" y="176"/>
                    </a:lnTo>
                    <a:lnTo>
                      <a:pt x="822" y="176"/>
                    </a:lnTo>
                    <a:lnTo>
                      <a:pt x="820" y="177"/>
                    </a:lnTo>
                    <a:lnTo>
                      <a:pt x="817" y="178"/>
                    </a:lnTo>
                    <a:lnTo>
                      <a:pt x="814" y="178"/>
                    </a:lnTo>
                    <a:lnTo>
                      <a:pt x="812" y="179"/>
                    </a:lnTo>
                    <a:lnTo>
                      <a:pt x="809" y="179"/>
                    </a:lnTo>
                    <a:lnTo>
                      <a:pt x="807" y="179"/>
                    </a:lnTo>
                    <a:lnTo>
                      <a:pt x="805" y="179"/>
                    </a:lnTo>
                    <a:lnTo>
                      <a:pt x="803" y="179"/>
                    </a:lnTo>
                    <a:lnTo>
                      <a:pt x="802" y="178"/>
                    </a:lnTo>
                    <a:lnTo>
                      <a:pt x="800" y="178"/>
                    </a:lnTo>
                    <a:lnTo>
                      <a:pt x="799" y="177"/>
                    </a:lnTo>
                    <a:lnTo>
                      <a:pt x="798" y="176"/>
                    </a:lnTo>
                    <a:lnTo>
                      <a:pt x="797" y="175"/>
                    </a:lnTo>
                    <a:lnTo>
                      <a:pt x="796" y="171"/>
                    </a:lnTo>
                    <a:lnTo>
                      <a:pt x="797" y="168"/>
                    </a:lnTo>
                    <a:lnTo>
                      <a:pt x="798" y="166"/>
                    </a:lnTo>
                    <a:lnTo>
                      <a:pt x="799" y="164"/>
                    </a:lnTo>
                    <a:lnTo>
                      <a:pt x="800" y="162"/>
                    </a:lnTo>
                    <a:lnTo>
                      <a:pt x="802" y="159"/>
                    </a:lnTo>
                    <a:lnTo>
                      <a:pt x="804" y="157"/>
                    </a:lnTo>
                    <a:lnTo>
                      <a:pt x="806" y="154"/>
                    </a:lnTo>
                    <a:lnTo>
                      <a:pt x="809" y="152"/>
                    </a:lnTo>
                    <a:lnTo>
                      <a:pt x="811" y="149"/>
                    </a:lnTo>
                    <a:lnTo>
                      <a:pt x="814" y="146"/>
                    </a:lnTo>
                    <a:lnTo>
                      <a:pt x="817" y="144"/>
                    </a:lnTo>
                    <a:lnTo>
                      <a:pt x="820" y="141"/>
                    </a:lnTo>
                    <a:lnTo>
                      <a:pt x="823" y="138"/>
                    </a:lnTo>
                    <a:lnTo>
                      <a:pt x="826" y="136"/>
                    </a:lnTo>
                    <a:lnTo>
                      <a:pt x="829" y="133"/>
                    </a:lnTo>
                    <a:lnTo>
                      <a:pt x="832" y="130"/>
                    </a:lnTo>
                    <a:lnTo>
                      <a:pt x="835" y="127"/>
                    </a:lnTo>
                    <a:lnTo>
                      <a:pt x="838" y="125"/>
                    </a:lnTo>
                    <a:lnTo>
                      <a:pt x="840" y="122"/>
                    </a:lnTo>
                    <a:lnTo>
                      <a:pt x="843" y="119"/>
                    </a:lnTo>
                    <a:lnTo>
                      <a:pt x="846" y="117"/>
                    </a:lnTo>
                    <a:lnTo>
                      <a:pt x="848" y="114"/>
                    </a:lnTo>
                    <a:lnTo>
                      <a:pt x="850" y="112"/>
                    </a:lnTo>
                    <a:lnTo>
                      <a:pt x="852" y="109"/>
                    </a:lnTo>
                    <a:lnTo>
                      <a:pt x="853" y="107"/>
                    </a:lnTo>
                    <a:lnTo>
                      <a:pt x="854" y="104"/>
                    </a:lnTo>
                    <a:lnTo>
                      <a:pt x="855" y="102"/>
                    </a:lnTo>
                    <a:lnTo>
                      <a:pt x="855" y="100"/>
                    </a:lnTo>
                    <a:lnTo>
                      <a:pt x="855" y="98"/>
                    </a:lnTo>
                    <a:lnTo>
                      <a:pt x="855" y="96"/>
                    </a:lnTo>
                    <a:lnTo>
                      <a:pt x="852" y="90"/>
                    </a:lnTo>
                    <a:lnTo>
                      <a:pt x="850" y="87"/>
                    </a:lnTo>
                    <a:lnTo>
                      <a:pt x="848" y="85"/>
                    </a:lnTo>
                    <a:lnTo>
                      <a:pt x="845" y="83"/>
                    </a:lnTo>
                    <a:lnTo>
                      <a:pt x="842" y="82"/>
                    </a:lnTo>
                    <a:lnTo>
                      <a:pt x="839" y="80"/>
                    </a:lnTo>
                    <a:lnTo>
                      <a:pt x="836" y="80"/>
                    </a:lnTo>
                    <a:lnTo>
                      <a:pt x="832" y="79"/>
                    </a:lnTo>
                    <a:lnTo>
                      <a:pt x="828" y="79"/>
                    </a:lnTo>
                    <a:lnTo>
                      <a:pt x="824" y="78"/>
                    </a:lnTo>
                    <a:lnTo>
                      <a:pt x="819" y="79"/>
                    </a:lnTo>
                    <a:lnTo>
                      <a:pt x="814" y="79"/>
                    </a:lnTo>
                    <a:lnTo>
                      <a:pt x="810" y="80"/>
                    </a:lnTo>
                    <a:lnTo>
                      <a:pt x="805" y="80"/>
                    </a:lnTo>
                    <a:lnTo>
                      <a:pt x="800" y="81"/>
                    </a:lnTo>
                    <a:lnTo>
                      <a:pt x="794" y="82"/>
                    </a:lnTo>
                    <a:lnTo>
                      <a:pt x="788" y="82"/>
                    </a:lnTo>
                    <a:lnTo>
                      <a:pt x="782" y="83"/>
                    </a:lnTo>
                    <a:lnTo>
                      <a:pt x="776" y="84"/>
                    </a:lnTo>
                    <a:lnTo>
                      <a:pt x="770" y="85"/>
                    </a:lnTo>
                    <a:lnTo>
                      <a:pt x="764" y="86"/>
                    </a:lnTo>
                    <a:lnTo>
                      <a:pt x="757" y="87"/>
                    </a:lnTo>
                    <a:lnTo>
                      <a:pt x="751" y="88"/>
                    </a:lnTo>
                    <a:lnTo>
                      <a:pt x="744" y="88"/>
                    </a:lnTo>
                    <a:lnTo>
                      <a:pt x="737" y="89"/>
                    </a:lnTo>
                    <a:lnTo>
                      <a:pt x="730" y="90"/>
                    </a:lnTo>
                    <a:lnTo>
                      <a:pt x="723" y="90"/>
                    </a:lnTo>
                    <a:lnTo>
                      <a:pt x="716" y="90"/>
                    </a:lnTo>
                    <a:lnTo>
                      <a:pt x="708" y="90"/>
                    </a:lnTo>
                    <a:lnTo>
                      <a:pt x="701" y="89"/>
                    </a:lnTo>
                    <a:lnTo>
                      <a:pt x="694" y="89"/>
                    </a:lnTo>
                  </a:path>
                </a:pathLst>
              </a:custGeom>
              <a:solidFill>
                <a:srgbClr val="CC9900"/>
              </a:solidFill>
              <a:ln w="2857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60" name="Freeform 62"/>
              <p:cNvSpPr>
                <a:spLocks/>
              </p:cNvSpPr>
              <p:nvPr/>
            </p:nvSpPr>
            <p:spPr bwMode="auto">
              <a:xfrm>
                <a:off x="3678" y="952"/>
                <a:ext cx="401" cy="366"/>
              </a:xfrm>
              <a:custGeom>
                <a:avLst/>
                <a:gdLst>
                  <a:gd name="T0" fmla="*/ 220 w 401"/>
                  <a:gd name="T1" fmla="*/ 11 h 366"/>
                  <a:gd name="T2" fmla="*/ 197 w 401"/>
                  <a:gd name="T3" fmla="*/ 5 h 366"/>
                  <a:gd name="T4" fmla="*/ 177 w 401"/>
                  <a:gd name="T5" fmla="*/ 0 h 366"/>
                  <a:gd name="T6" fmla="*/ 154 w 401"/>
                  <a:gd name="T7" fmla="*/ 2 h 366"/>
                  <a:gd name="T8" fmla="*/ 112 w 401"/>
                  <a:gd name="T9" fmla="*/ 16 h 366"/>
                  <a:gd name="T10" fmla="*/ 80 w 401"/>
                  <a:gd name="T11" fmla="*/ 31 h 366"/>
                  <a:gd name="T12" fmla="*/ 56 w 401"/>
                  <a:gd name="T13" fmla="*/ 49 h 366"/>
                  <a:gd name="T14" fmla="*/ 35 w 401"/>
                  <a:gd name="T15" fmla="*/ 75 h 366"/>
                  <a:gd name="T16" fmla="*/ 15 w 401"/>
                  <a:gd name="T17" fmla="*/ 115 h 366"/>
                  <a:gd name="T18" fmla="*/ 5 w 401"/>
                  <a:gd name="T19" fmla="*/ 138 h 366"/>
                  <a:gd name="T20" fmla="*/ 1 w 401"/>
                  <a:gd name="T21" fmla="*/ 157 h 366"/>
                  <a:gd name="T22" fmla="*/ 0 w 401"/>
                  <a:gd name="T23" fmla="*/ 174 h 366"/>
                  <a:gd name="T24" fmla="*/ 5 w 401"/>
                  <a:gd name="T25" fmla="*/ 193 h 366"/>
                  <a:gd name="T26" fmla="*/ 18 w 401"/>
                  <a:gd name="T27" fmla="*/ 215 h 366"/>
                  <a:gd name="T28" fmla="*/ 32 w 401"/>
                  <a:gd name="T29" fmla="*/ 226 h 366"/>
                  <a:gd name="T30" fmla="*/ 48 w 401"/>
                  <a:gd name="T31" fmla="*/ 230 h 366"/>
                  <a:gd name="T32" fmla="*/ 68 w 401"/>
                  <a:gd name="T33" fmla="*/ 235 h 366"/>
                  <a:gd name="T34" fmla="*/ 100 w 401"/>
                  <a:gd name="T35" fmla="*/ 250 h 366"/>
                  <a:gd name="T36" fmla="*/ 127 w 401"/>
                  <a:gd name="T37" fmla="*/ 266 h 366"/>
                  <a:gd name="T38" fmla="*/ 147 w 401"/>
                  <a:gd name="T39" fmla="*/ 279 h 366"/>
                  <a:gd name="T40" fmla="*/ 166 w 401"/>
                  <a:gd name="T41" fmla="*/ 290 h 366"/>
                  <a:gd name="T42" fmla="*/ 194 w 401"/>
                  <a:gd name="T43" fmla="*/ 304 h 366"/>
                  <a:gd name="T44" fmla="*/ 229 w 401"/>
                  <a:gd name="T45" fmla="*/ 317 h 366"/>
                  <a:gd name="T46" fmla="*/ 249 w 401"/>
                  <a:gd name="T47" fmla="*/ 324 h 366"/>
                  <a:gd name="T48" fmla="*/ 266 w 401"/>
                  <a:gd name="T49" fmla="*/ 328 h 366"/>
                  <a:gd name="T50" fmla="*/ 288 w 401"/>
                  <a:gd name="T51" fmla="*/ 332 h 366"/>
                  <a:gd name="T52" fmla="*/ 321 w 401"/>
                  <a:gd name="T53" fmla="*/ 341 h 366"/>
                  <a:gd name="T54" fmla="*/ 346 w 401"/>
                  <a:gd name="T55" fmla="*/ 351 h 366"/>
                  <a:gd name="T56" fmla="*/ 367 w 401"/>
                  <a:gd name="T57" fmla="*/ 360 h 366"/>
                  <a:gd name="T58" fmla="*/ 383 w 401"/>
                  <a:gd name="T59" fmla="*/ 365 h 366"/>
                  <a:gd name="T60" fmla="*/ 394 w 401"/>
                  <a:gd name="T61" fmla="*/ 360 h 366"/>
                  <a:gd name="T62" fmla="*/ 400 w 401"/>
                  <a:gd name="T63" fmla="*/ 333 h 366"/>
                  <a:gd name="T64" fmla="*/ 394 w 401"/>
                  <a:gd name="T65" fmla="*/ 297 h 366"/>
                  <a:gd name="T66" fmla="*/ 378 w 401"/>
                  <a:gd name="T67" fmla="*/ 259 h 366"/>
                  <a:gd name="T68" fmla="*/ 354 w 401"/>
                  <a:gd name="T69" fmla="*/ 228 h 366"/>
                  <a:gd name="T70" fmla="*/ 327 w 401"/>
                  <a:gd name="T71" fmla="*/ 212 h 366"/>
                  <a:gd name="T72" fmla="*/ 310 w 401"/>
                  <a:gd name="T73" fmla="*/ 217 h 366"/>
                  <a:gd name="T74" fmla="*/ 293 w 401"/>
                  <a:gd name="T75" fmla="*/ 230 h 366"/>
                  <a:gd name="T76" fmla="*/ 274 w 401"/>
                  <a:gd name="T77" fmla="*/ 242 h 366"/>
                  <a:gd name="T78" fmla="*/ 252 w 401"/>
                  <a:gd name="T79" fmla="*/ 244 h 366"/>
                  <a:gd name="T80" fmla="*/ 223 w 401"/>
                  <a:gd name="T81" fmla="*/ 236 h 366"/>
                  <a:gd name="T82" fmla="*/ 203 w 401"/>
                  <a:gd name="T83" fmla="*/ 225 h 366"/>
                  <a:gd name="T84" fmla="*/ 188 w 401"/>
                  <a:gd name="T85" fmla="*/ 210 h 366"/>
                  <a:gd name="T86" fmla="*/ 178 w 401"/>
                  <a:gd name="T87" fmla="*/ 190 h 366"/>
                  <a:gd name="T88" fmla="*/ 175 w 401"/>
                  <a:gd name="T89" fmla="*/ 158 h 366"/>
                  <a:gd name="T90" fmla="*/ 183 w 401"/>
                  <a:gd name="T91" fmla="*/ 133 h 366"/>
                  <a:gd name="T92" fmla="*/ 198 w 401"/>
                  <a:gd name="T93" fmla="*/ 111 h 366"/>
                  <a:gd name="T94" fmla="*/ 220 w 401"/>
                  <a:gd name="T95" fmla="*/ 85 h 366"/>
                  <a:gd name="T96" fmla="*/ 243 w 401"/>
                  <a:gd name="T97" fmla="*/ 53 h 366"/>
                  <a:gd name="T98" fmla="*/ 254 w 401"/>
                  <a:gd name="T99" fmla="*/ 41 h 366"/>
                  <a:gd name="T100" fmla="*/ 264 w 401"/>
                  <a:gd name="T101" fmla="*/ 31 h 366"/>
                  <a:gd name="T102" fmla="*/ 272 w 401"/>
                  <a:gd name="T103" fmla="*/ 24 h 366"/>
                  <a:gd name="T104" fmla="*/ 274 w 401"/>
                  <a:gd name="T105" fmla="*/ 16 h 366"/>
                  <a:gd name="T106" fmla="*/ 272 w 401"/>
                  <a:gd name="T107" fmla="*/ 13 h 366"/>
                  <a:gd name="T108" fmla="*/ 268 w 401"/>
                  <a:gd name="T109" fmla="*/ 12 h 366"/>
                  <a:gd name="T110" fmla="*/ 263 w 401"/>
                  <a:gd name="T111" fmla="*/ 13 h 366"/>
                  <a:gd name="T112" fmla="*/ 256 w 401"/>
                  <a:gd name="T113" fmla="*/ 14 h 3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1" h="366">
                    <a:moveTo>
                      <a:pt x="252" y="15"/>
                    </a:moveTo>
                    <a:lnTo>
                      <a:pt x="241" y="14"/>
                    </a:lnTo>
                    <a:lnTo>
                      <a:pt x="236" y="14"/>
                    </a:lnTo>
                    <a:lnTo>
                      <a:pt x="232" y="13"/>
                    </a:lnTo>
                    <a:lnTo>
                      <a:pt x="228" y="12"/>
                    </a:lnTo>
                    <a:lnTo>
                      <a:pt x="224" y="12"/>
                    </a:lnTo>
                    <a:lnTo>
                      <a:pt x="220" y="11"/>
                    </a:lnTo>
                    <a:lnTo>
                      <a:pt x="216" y="10"/>
                    </a:lnTo>
                    <a:lnTo>
                      <a:pt x="213" y="9"/>
                    </a:lnTo>
                    <a:lnTo>
                      <a:pt x="210" y="8"/>
                    </a:lnTo>
                    <a:lnTo>
                      <a:pt x="206" y="7"/>
                    </a:lnTo>
                    <a:lnTo>
                      <a:pt x="203" y="6"/>
                    </a:lnTo>
                    <a:lnTo>
                      <a:pt x="200" y="6"/>
                    </a:lnTo>
                    <a:lnTo>
                      <a:pt x="197" y="5"/>
                    </a:lnTo>
                    <a:lnTo>
                      <a:pt x="194" y="4"/>
                    </a:lnTo>
                    <a:lnTo>
                      <a:pt x="192" y="3"/>
                    </a:lnTo>
                    <a:lnTo>
                      <a:pt x="189" y="2"/>
                    </a:lnTo>
                    <a:lnTo>
                      <a:pt x="186" y="2"/>
                    </a:lnTo>
                    <a:lnTo>
                      <a:pt x="183" y="1"/>
                    </a:lnTo>
                    <a:lnTo>
                      <a:pt x="180" y="1"/>
                    </a:lnTo>
                    <a:lnTo>
                      <a:pt x="177" y="0"/>
                    </a:lnTo>
                    <a:lnTo>
                      <a:pt x="174" y="0"/>
                    </a:lnTo>
                    <a:lnTo>
                      <a:pt x="171" y="0"/>
                    </a:lnTo>
                    <a:lnTo>
                      <a:pt x="168" y="0"/>
                    </a:lnTo>
                    <a:lnTo>
                      <a:pt x="164" y="0"/>
                    </a:lnTo>
                    <a:lnTo>
                      <a:pt x="161" y="1"/>
                    </a:lnTo>
                    <a:lnTo>
                      <a:pt x="157" y="1"/>
                    </a:lnTo>
                    <a:lnTo>
                      <a:pt x="154" y="2"/>
                    </a:lnTo>
                    <a:lnTo>
                      <a:pt x="149" y="3"/>
                    </a:lnTo>
                    <a:lnTo>
                      <a:pt x="145" y="4"/>
                    </a:lnTo>
                    <a:lnTo>
                      <a:pt x="140" y="6"/>
                    </a:lnTo>
                    <a:lnTo>
                      <a:pt x="136" y="8"/>
                    </a:lnTo>
                    <a:lnTo>
                      <a:pt x="124" y="12"/>
                    </a:lnTo>
                    <a:lnTo>
                      <a:pt x="118" y="14"/>
                    </a:lnTo>
                    <a:lnTo>
                      <a:pt x="112" y="16"/>
                    </a:lnTo>
                    <a:lnTo>
                      <a:pt x="107" y="18"/>
                    </a:lnTo>
                    <a:lnTo>
                      <a:pt x="102" y="20"/>
                    </a:lnTo>
                    <a:lnTo>
                      <a:pt x="98" y="22"/>
                    </a:lnTo>
                    <a:lnTo>
                      <a:pt x="93" y="24"/>
                    </a:lnTo>
                    <a:lnTo>
                      <a:pt x="88" y="26"/>
                    </a:lnTo>
                    <a:lnTo>
                      <a:pt x="84" y="28"/>
                    </a:lnTo>
                    <a:lnTo>
                      <a:pt x="80" y="31"/>
                    </a:lnTo>
                    <a:lnTo>
                      <a:pt x="76" y="33"/>
                    </a:lnTo>
                    <a:lnTo>
                      <a:pt x="73" y="35"/>
                    </a:lnTo>
                    <a:lnTo>
                      <a:pt x="69" y="38"/>
                    </a:lnTo>
                    <a:lnTo>
                      <a:pt x="66" y="40"/>
                    </a:lnTo>
                    <a:lnTo>
                      <a:pt x="62" y="43"/>
                    </a:lnTo>
                    <a:lnTo>
                      <a:pt x="59" y="46"/>
                    </a:lnTo>
                    <a:lnTo>
                      <a:pt x="56" y="49"/>
                    </a:lnTo>
                    <a:lnTo>
                      <a:pt x="53" y="52"/>
                    </a:lnTo>
                    <a:lnTo>
                      <a:pt x="50" y="55"/>
                    </a:lnTo>
                    <a:lnTo>
                      <a:pt x="47" y="59"/>
                    </a:lnTo>
                    <a:lnTo>
                      <a:pt x="44" y="62"/>
                    </a:lnTo>
                    <a:lnTo>
                      <a:pt x="41" y="66"/>
                    </a:lnTo>
                    <a:lnTo>
                      <a:pt x="38" y="71"/>
                    </a:lnTo>
                    <a:lnTo>
                      <a:pt x="35" y="75"/>
                    </a:lnTo>
                    <a:lnTo>
                      <a:pt x="32" y="80"/>
                    </a:lnTo>
                    <a:lnTo>
                      <a:pt x="30" y="85"/>
                    </a:lnTo>
                    <a:lnTo>
                      <a:pt x="26" y="90"/>
                    </a:lnTo>
                    <a:lnTo>
                      <a:pt x="24" y="96"/>
                    </a:lnTo>
                    <a:lnTo>
                      <a:pt x="21" y="102"/>
                    </a:lnTo>
                    <a:lnTo>
                      <a:pt x="18" y="108"/>
                    </a:lnTo>
                    <a:lnTo>
                      <a:pt x="15" y="115"/>
                    </a:lnTo>
                    <a:lnTo>
                      <a:pt x="12" y="121"/>
                    </a:lnTo>
                    <a:lnTo>
                      <a:pt x="10" y="124"/>
                    </a:lnTo>
                    <a:lnTo>
                      <a:pt x="9" y="127"/>
                    </a:lnTo>
                    <a:lnTo>
                      <a:pt x="8" y="130"/>
                    </a:lnTo>
                    <a:lnTo>
                      <a:pt x="7" y="133"/>
                    </a:lnTo>
                    <a:lnTo>
                      <a:pt x="6" y="136"/>
                    </a:lnTo>
                    <a:lnTo>
                      <a:pt x="5" y="138"/>
                    </a:lnTo>
                    <a:lnTo>
                      <a:pt x="4" y="141"/>
                    </a:lnTo>
                    <a:lnTo>
                      <a:pt x="3" y="144"/>
                    </a:lnTo>
                    <a:lnTo>
                      <a:pt x="3" y="146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1" y="154"/>
                    </a:lnTo>
                    <a:lnTo>
                      <a:pt x="1" y="157"/>
                    </a:lnTo>
                    <a:lnTo>
                      <a:pt x="0" y="160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1" y="177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2" y="185"/>
                    </a:lnTo>
                    <a:lnTo>
                      <a:pt x="3" y="188"/>
                    </a:lnTo>
                    <a:lnTo>
                      <a:pt x="4" y="190"/>
                    </a:lnTo>
                    <a:lnTo>
                      <a:pt x="5" y="193"/>
                    </a:lnTo>
                    <a:lnTo>
                      <a:pt x="6" y="196"/>
                    </a:lnTo>
                    <a:lnTo>
                      <a:pt x="7" y="198"/>
                    </a:lnTo>
                    <a:lnTo>
                      <a:pt x="9" y="201"/>
                    </a:lnTo>
                    <a:lnTo>
                      <a:pt x="12" y="208"/>
                    </a:lnTo>
                    <a:lnTo>
                      <a:pt x="14" y="210"/>
                    </a:lnTo>
                    <a:lnTo>
                      <a:pt x="16" y="213"/>
                    </a:lnTo>
                    <a:lnTo>
                      <a:pt x="18" y="215"/>
                    </a:lnTo>
                    <a:lnTo>
                      <a:pt x="20" y="217"/>
                    </a:lnTo>
                    <a:lnTo>
                      <a:pt x="21" y="219"/>
                    </a:lnTo>
                    <a:lnTo>
                      <a:pt x="23" y="221"/>
                    </a:lnTo>
                    <a:lnTo>
                      <a:pt x="25" y="222"/>
                    </a:lnTo>
                    <a:lnTo>
                      <a:pt x="27" y="223"/>
                    </a:lnTo>
                    <a:lnTo>
                      <a:pt x="30" y="224"/>
                    </a:lnTo>
                    <a:lnTo>
                      <a:pt x="32" y="226"/>
                    </a:lnTo>
                    <a:lnTo>
                      <a:pt x="34" y="226"/>
                    </a:lnTo>
                    <a:lnTo>
                      <a:pt x="36" y="227"/>
                    </a:lnTo>
                    <a:lnTo>
                      <a:pt x="38" y="228"/>
                    </a:lnTo>
                    <a:lnTo>
                      <a:pt x="41" y="228"/>
                    </a:lnTo>
                    <a:lnTo>
                      <a:pt x="43" y="229"/>
                    </a:lnTo>
                    <a:lnTo>
                      <a:pt x="46" y="230"/>
                    </a:lnTo>
                    <a:lnTo>
                      <a:pt x="48" y="230"/>
                    </a:lnTo>
                    <a:lnTo>
                      <a:pt x="51" y="231"/>
                    </a:lnTo>
                    <a:lnTo>
                      <a:pt x="54" y="231"/>
                    </a:lnTo>
                    <a:lnTo>
                      <a:pt x="56" y="232"/>
                    </a:lnTo>
                    <a:lnTo>
                      <a:pt x="59" y="232"/>
                    </a:lnTo>
                    <a:lnTo>
                      <a:pt x="62" y="233"/>
                    </a:lnTo>
                    <a:lnTo>
                      <a:pt x="65" y="234"/>
                    </a:lnTo>
                    <a:lnTo>
                      <a:pt x="68" y="235"/>
                    </a:lnTo>
                    <a:lnTo>
                      <a:pt x="72" y="236"/>
                    </a:lnTo>
                    <a:lnTo>
                      <a:pt x="75" y="237"/>
                    </a:lnTo>
                    <a:lnTo>
                      <a:pt x="78" y="238"/>
                    </a:lnTo>
                    <a:lnTo>
                      <a:pt x="82" y="240"/>
                    </a:lnTo>
                    <a:lnTo>
                      <a:pt x="86" y="242"/>
                    </a:lnTo>
                    <a:lnTo>
                      <a:pt x="90" y="244"/>
                    </a:lnTo>
                    <a:lnTo>
                      <a:pt x="100" y="250"/>
                    </a:lnTo>
                    <a:lnTo>
                      <a:pt x="104" y="252"/>
                    </a:lnTo>
                    <a:lnTo>
                      <a:pt x="108" y="255"/>
                    </a:lnTo>
                    <a:lnTo>
                      <a:pt x="113" y="257"/>
                    </a:lnTo>
                    <a:lnTo>
                      <a:pt x="116" y="259"/>
                    </a:lnTo>
                    <a:lnTo>
                      <a:pt x="120" y="262"/>
                    </a:lnTo>
                    <a:lnTo>
                      <a:pt x="124" y="264"/>
                    </a:lnTo>
                    <a:lnTo>
                      <a:pt x="127" y="266"/>
                    </a:lnTo>
                    <a:lnTo>
                      <a:pt x="130" y="268"/>
                    </a:lnTo>
                    <a:lnTo>
                      <a:pt x="133" y="270"/>
                    </a:lnTo>
                    <a:lnTo>
                      <a:pt x="136" y="272"/>
                    </a:lnTo>
                    <a:lnTo>
                      <a:pt x="138" y="274"/>
                    </a:lnTo>
                    <a:lnTo>
                      <a:pt x="141" y="275"/>
                    </a:lnTo>
                    <a:lnTo>
                      <a:pt x="144" y="277"/>
                    </a:lnTo>
                    <a:lnTo>
                      <a:pt x="147" y="279"/>
                    </a:lnTo>
                    <a:lnTo>
                      <a:pt x="149" y="280"/>
                    </a:lnTo>
                    <a:lnTo>
                      <a:pt x="152" y="282"/>
                    </a:lnTo>
                    <a:lnTo>
                      <a:pt x="155" y="284"/>
                    </a:lnTo>
                    <a:lnTo>
                      <a:pt x="158" y="286"/>
                    </a:lnTo>
                    <a:lnTo>
                      <a:pt x="160" y="287"/>
                    </a:lnTo>
                    <a:lnTo>
                      <a:pt x="164" y="289"/>
                    </a:lnTo>
                    <a:lnTo>
                      <a:pt x="166" y="290"/>
                    </a:lnTo>
                    <a:lnTo>
                      <a:pt x="170" y="292"/>
                    </a:lnTo>
                    <a:lnTo>
                      <a:pt x="174" y="294"/>
                    </a:lnTo>
                    <a:lnTo>
                      <a:pt x="177" y="296"/>
                    </a:lnTo>
                    <a:lnTo>
                      <a:pt x="181" y="298"/>
                    </a:lnTo>
                    <a:lnTo>
                      <a:pt x="185" y="300"/>
                    </a:lnTo>
                    <a:lnTo>
                      <a:pt x="190" y="302"/>
                    </a:lnTo>
                    <a:lnTo>
                      <a:pt x="194" y="304"/>
                    </a:lnTo>
                    <a:lnTo>
                      <a:pt x="200" y="306"/>
                    </a:lnTo>
                    <a:lnTo>
                      <a:pt x="205" y="308"/>
                    </a:lnTo>
                    <a:lnTo>
                      <a:pt x="214" y="312"/>
                    </a:lnTo>
                    <a:lnTo>
                      <a:pt x="218" y="313"/>
                    </a:lnTo>
                    <a:lnTo>
                      <a:pt x="222" y="315"/>
                    </a:lnTo>
                    <a:lnTo>
                      <a:pt x="225" y="316"/>
                    </a:lnTo>
                    <a:lnTo>
                      <a:pt x="229" y="317"/>
                    </a:lnTo>
                    <a:lnTo>
                      <a:pt x="232" y="318"/>
                    </a:lnTo>
                    <a:lnTo>
                      <a:pt x="235" y="320"/>
                    </a:lnTo>
                    <a:lnTo>
                      <a:pt x="238" y="320"/>
                    </a:lnTo>
                    <a:lnTo>
                      <a:pt x="241" y="321"/>
                    </a:lnTo>
                    <a:lnTo>
                      <a:pt x="244" y="322"/>
                    </a:lnTo>
                    <a:lnTo>
                      <a:pt x="246" y="323"/>
                    </a:lnTo>
                    <a:lnTo>
                      <a:pt x="249" y="324"/>
                    </a:lnTo>
                    <a:lnTo>
                      <a:pt x="251" y="324"/>
                    </a:lnTo>
                    <a:lnTo>
                      <a:pt x="254" y="325"/>
                    </a:lnTo>
                    <a:lnTo>
                      <a:pt x="256" y="325"/>
                    </a:lnTo>
                    <a:lnTo>
                      <a:pt x="259" y="326"/>
                    </a:lnTo>
                    <a:lnTo>
                      <a:pt x="261" y="326"/>
                    </a:lnTo>
                    <a:lnTo>
                      <a:pt x="264" y="327"/>
                    </a:lnTo>
                    <a:lnTo>
                      <a:pt x="266" y="328"/>
                    </a:lnTo>
                    <a:lnTo>
                      <a:pt x="269" y="328"/>
                    </a:lnTo>
                    <a:lnTo>
                      <a:pt x="272" y="328"/>
                    </a:lnTo>
                    <a:lnTo>
                      <a:pt x="275" y="329"/>
                    </a:lnTo>
                    <a:lnTo>
                      <a:pt x="278" y="330"/>
                    </a:lnTo>
                    <a:lnTo>
                      <a:pt x="281" y="330"/>
                    </a:lnTo>
                    <a:lnTo>
                      <a:pt x="284" y="331"/>
                    </a:lnTo>
                    <a:lnTo>
                      <a:pt x="288" y="332"/>
                    </a:lnTo>
                    <a:lnTo>
                      <a:pt x="292" y="333"/>
                    </a:lnTo>
                    <a:lnTo>
                      <a:pt x="296" y="334"/>
                    </a:lnTo>
                    <a:lnTo>
                      <a:pt x="300" y="335"/>
                    </a:lnTo>
                    <a:lnTo>
                      <a:pt x="304" y="336"/>
                    </a:lnTo>
                    <a:lnTo>
                      <a:pt x="309" y="338"/>
                    </a:lnTo>
                    <a:lnTo>
                      <a:pt x="317" y="340"/>
                    </a:lnTo>
                    <a:lnTo>
                      <a:pt x="321" y="341"/>
                    </a:lnTo>
                    <a:lnTo>
                      <a:pt x="325" y="342"/>
                    </a:lnTo>
                    <a:lnTo>
                      <a:pt x="328" y="344"/>
                    </a:lnTo>
                    <a:lnTo>
                      <a:pt x="332" y="345"/>
                    </a:lnTo>
                    <a:lnTo>
                      <a:pt x="336" y="347"/>
                    </a:lnTo>
                    <a:lnTo>
                      <a:pt x="339" y="348"/>
                    </a:lnTo>
                    <a:lnTo>
                      <a:pt x="342" y="350"/>
                    </a:lnTo>
                    <a:lnTo>
                      <a:pt x="346" y="351"/>
                    </a:lnTo>
                    <a:lnTo>
                      <a:pt x="349" y="352"/>
                    </a:lnTo>
                    <a:lnTo>
                      <a:pt x="352" y="354"/>
                    </a:lnTo>
                    <a:lnTo>
                      <a:pt x="355" y="356"/>
                    </a:lnTo>
                    <a:lnTo>
                      <a:pt x="358" y="357"/>
                    </a:lnTo>
                    <a:lnTo>
                      <a:pt x="361" y="358"/>
                    </a:lnTo>
                    <a:lnTo>
                      <a:pt x="364" y="360"/>
                    </a:lnTo>
                    <a:lnTo>
                      <a:pt x="367" y="360"/>
                    </a:lnTo>
                    <a:lnTo>
                      <a:pt x="369" y="362"/>
                    </a:lnTo>
                    <a:lnTo>
                      <a:pt x="372" y="362"/>
                    </a:lnTo>
                    <a:lnTo>
                      <a:pt x="374" y="363"/>
                    </a:lnTo>
                    <a:lnTo>
                      <a:pt x="377" y="364"/>
                    </a:lnTo>
                    <a:lnTo>
                      <a:pt x="379" y="364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7" y="365"/>
                    </a:lnTo>
                    <a:lnTo>
                      <a:pt x="388" y="364"/>
                    </a:lnTo>
                    <a:lnTo>
                      <a:pt x="390" y="364"/>
                    </a:lnTo>
                    <a:lnTo>
                      <a:pt x="392" y="363"/>
                    </a:lnTo>
                    <a:lnTo>
                      <a:pt x="393" y="362"/>
                    </a:lnTo>
                    <a:lnTo>
                      <a:pt x="394" y="360"/>
                    </a:lnTo>
                    <a:lnTo>
                      <a:pt x="396" y="359"/>
                    </a:lnTo>
                    <a:lnTo>
                      <a:pt x="398" y="353"/>
                    </a:lnTo>
                    <a:lnTo>
                      <a:pt x="399" y="349"/>
                    </a:lnTo>
                    <a:lnTo>
                      <a:pt x="400" y="346"/>
                    </a:lnTo>
                    <a:lnTo>
                      <a:pt x="400" y="341"/>
                    </a:lnTo>
                    <a:lnTo>
                      <a:pt x="400" y="337"/>
                    </a:lnTo>
                    <a:lnTo>
                      <a:pt x="400" y="333"/>
                    </a:lnTo>
                    <a:lnTo>
                      <a:pt x="400" y="328"/>
                    </a:lnTo>
                    <a:lnTo>
                      <a:pt x="400" y="323"/>
                    </a:lnTo>
                    <a:lnTo>
                      <a:pt x="399" y="318"/>
                    </a:lnTo>
                    <a:lnTo>
                      <a:pt x="398" y="313"/>
                    </a:lnTo>
                    <a:lnTo>
                      <a:pt x="397" y="308"/>
                    </a:lnTo>
                    <a:lnTo>
                      <a:pt x="395" y="302"/>
                    </a:lnTo>
                    <a:lnTo>
                      <a:pt x="394" y="297"/>
                    </a:lnTo>
                    <a:lnTo>
                      <a:pt x="392" y="291"/>
                    </a:lnTo>
                    <a:lnTo>
                      <a:pt x="390" y="286"/>
                    </a:lnTo>
                    <a:lnTo>
                      <a:pt x="388" y="280"/>
                    </a:lnTo>
                    <a:lnTo>
                      <a:pt x="386" y="275"/>
                    </a:lnTo>
                    <a:lnTo>
                      <a:pt x="383" y="270"/>
                    </a:lnTo>
                    <a:lnTo>
                      <a:pt x="380" y="264"/>
                    </a:lnTo>
                    <a:lnTo>
                      <a:pt x="378" y="259"/>
                    </a:lnTo>
                    <a:lnTo>
                      <a:pt x="375" y="254"/>
                    </a:lnTo>
                    <a:lnTo>
                      <a:pt x="372" y="249"/>
                    </a:lnTo>
                    <a:lnTo>
                      <a:pt x="368" y="244"/>
                    </a:lnTo>
                    <a:lnTo>
                      <a:pt x="365" y="240"/>
                    </a:lnTo>
                    <a:lnTo>
                      <a:pt x="362" y="236"/>
                    </a:lnTo>
                    <a:lnTo>
                      <a:pt x="358" y="232"/>
                    </a:lnTo>
                    <a:lnTo>
                      <a:pt x="354" y="228"/>
                    </a:lnTo>
                    <a:lnTo>
                      <a:pt x="350" y="224"/>
                    </a:lnTo>
                    <a:lnTo>
                      <a:pt x="346" y="221"/>
                    </a:lnTo>
                    <a:lnTo>
                      <a:pt x="342" y="218"/>
                    </a:lnTo>
                    <a:lnTo>
                      <a:pt x="338" y="216"/>
                    </a:lnTo>
                    <a:lnTo>
                      <a:pt x="332" y="213"/>
                    </a:lnTo>
                    <a:lnTo>
                      <a:pt x="329" y="212"/>
                    </a:lnTo>
                    <a:lnTo>
                      <a:pt x="327" y="212"/>
                    </a:lnTo>
                    <a:lnTo>
                      <a:pt x="324" y="212"/>
                    </a:lnTo>
                    <a:lnTo>
                      <a:pt x="322" y="212"/>
                    </a:lnTo>
                    <a:lnTo>
                      <a:pt x="319" y="213"/>
                    </a:lnTo>
                    <a:lnTo>
                      <a:pt x="316" y="214"/>
                    </a:lnTo>
                    <a:lnTo>
                      <a:pt x="314" y="214"/>
                    </a:lnTo>
                    <a:lnTo>
                      <a:pt x="312" y="216"/>
                    </a:lnTo>
                    <a:lnTo>
                      <a:pt x="310" y="217"/>
                    </a:lnTo>
                    <a:lnTo>
                      <a:pt x="307" y="219"/>
                    </a:lnTo>
                    <a:lnTo>
                      <a:pt x="305" y="220"/>
                    </a:lnTo>
                    <a:lnTo>
                      <a:pt x="302" y="222"/>
                    </a:lnTo>
                    <a:lnTo>
                      <a:pt x="300" y="224"/>
                    </a:lnTo>
                    <a:lnTo>
                      <a:pt x="298" y="226"/>
                    </a:lnTo>
                    <a:lnTo>
                      <a:pt x="295" y="228"/>
                    </a:lnTo>
                    <a:lnTo>
                      <a:pt x="293" y="230"/>
                    </a:lnTo>
                    <a:lnTo>
                      <a:pt x="290" y="232"/>
                    </a:lnTo>
                    <a:lnTo>
                      <a:pt x="288" y="234"/>
                    </a:lnTo>
                    <a:lnTo>
                      <a:pt x="285" y="236"/>
                    </a:lnTo>
                    <a:lnTo>
                      <a:pt x="283" y="238"/>
                    </a:lnTo>
                    <a:lnTo>
                      <a:pt x="280" y="239"/>
                    </a:lnTo>
                    <a:lnTo>
                      <a:pt x="277" y="240"/>
                    </a:lnTo>
                    <a:lnTo>
                      <a:pt x="274" y="242"/>
                    </a:lnTo>
                    <a:lnTo>
                      <a:pt x="272" y="243"/>
                    </a:lnTo>
                    <a:lnTo>
                      <a:pt x="268" y="244"/>
                    </a:lnTo>
                    <a:lnTo>
                      <a:pt x="265" y="244"/>
                    </a:lnTo>
                    <a:lnTo>
                      <a:pt x="262" y="245"/>
                    </a:lnTo>
                    <a:lnTo>
                      <a:pt x="259" y="245"/>
                    </a:lnTo>
                    <a:lnTo>
                      <a:pt x="255" y="244"/>
                    </a:lnTo>
                    <a:lnTo>
                      <a:pt x="252" y="244"/>
                    </a:lnTo>
                    <a:lnTo>
                      <a:pt x="244" y="242"/>
                    </a:lnTo>
                    <a:lnTo>
                      <a:pt x="240" y="241"/>
                    </a:lnTo>
                    <a:lnTo>
                      <a:pt x="237" y="240"/>
                    </a:lnTo>
                    <a:lnTo>
                      <a:pt x="233" y="239"/>
                    </a:lnTo>
                    <a:lnTo>
                      <a:pt x="230" y="238"/>
                    </a:lnTo>
                    <a:lnTo>
                      <a:pt x="226" y="237"/>
                    </a:lnTo>
                    <a:lnTo>
                      <a:pt x="223" y="236"/>
                    </a:lnTo>
                    <a:lnTo>
                      <a:pt x="220" y="234"/>
                    </a:lnTo>
                    <a:lnTo>
                      <a:pt x="217" y="233"/>
                    </a:lnTo>
                    <a:lnTo>
                      <a:pt x="214" y="232"/>
                    </a:lnTo>
                    <a:lnTo>
                      <a:pt x="211" y="230"/>
                    </a:lnTo>
                    <a:lnTo>
                      <a:pt x="208" y="228"/>
                    </a:lnTo>
                    <a:lnTo>
                      <a:pt x="206" y="227"/>
                    </a:lnTo>
                    <a:lnTo>
                      <a:pt x="203" y="225"/>
                    </a:lnTo>
                    <a:lnTo>
                      <a:pt x="201" y="223"/>
                    </a:lnTo>
                    <a:lnTo>
                      <a:pt x="198" y="221"/>
                    </a:lnTo>
                    <a:lnTo>
                      <a:pt x="196" y="219"/>
                    </a:lnTo>
                    <a:lnTo>
                      <a:pt x="194" y="217"/>
                    </a:lnTo>
                    <a:lnTo>
                      <a:pt x="192" y="215"/>
                    </a:lnTo>
                    <a:lnTo>
                      <a:pt x="190" y="213"/>
                    </a:lnTo>
                    <a:lnTo>
                      <a:pt x="188" y="210"/>
                    </a:lnTo>
                    <a:lnTo>
                      <a:pt x="186" y="208"/>
                    </a:lnTo>
                    <a:lnTo>
                      <a:pt x="185" y="205"/>
                    </a:lnTo>
                    <a:lnTo>
                      <a:pt x="183" y="202"/>
                    </a:lnTo>
                    <a:lnTo>
                      <a:pt x="182" y="200"/>
                    </a:lnTo>
                    <a:lnTo>
                      <a:pt x="180" y="196"/>
                    </a:lnTo>
                    <a:lnTo>
                      <a:pt x="180" y="193"/>
                    </a:lnTo>
                    <a:lnTo>
                      <a:pt x="178" y="190"/>
                    </a:lnTo>
                    <a:lnTo>
                      <a:pt x="178" y="187"/>
                    </a:lnTo>
                    <a:lnTo>
                      <a:pt x="177" y="183"/>
                    </a:lnTo>
                    <a:lnTo>
                      <a:pt x="176" y="180"/>
                    </a:lnTo>
                    <a:lnTo>
                      <a:pt x="175" y="170"/>
                    </a:lnTo>
                    <a:lnTo>
                      <a:pt x="175" y="166"/>
                    </a:lnTo>
                    <a:lnTo>
                      <a:pt x="175" y="162"/>
                    </a:lnTo>
                    <a:lnTo>
                      <a:pt x="175" y="158"/>
                    </a:lnTo>
                    <a:lnTo>
                      <a:pt x="176" y="154"/>
                    </a:lnTo>
                    <a:lnTo>
                      <a:pt x="176" y="150"/>
                    </a:lnTo>
                    <a:lnTo>
                      <a:pt x="178" y="147"/>
                    </a:lnTo>
                    <a:lnTo>
                      <a:pt x="178" y="143"/>
                    </a:lnTo>
                    <a:lnTo>
                      <a:pt x="180" y="140"/>
                    </a:lnTo>
                    <a:lnTo>
                      <a:pt x="181" y="136"/>
                    </a:lnTo>
                    <a:lnTo>
                      <a:pt x="183" y="133"/>
                    </a:lnTo>
                    <a:lnTo>
                      <a:pt x="185" y="130"/>
                    </a:lnTo>
                    <a:lnTo>
                      <a:pt x="187" y="127"/>
                    </a:lnTo>
                    <a:lnTo>
                      <a:pt x="189" y="124"/>
                    </a:lnTo>
                    <a:lnTo>
                      <a:pt x="191" y="120"/>
                    </a:lnTo>
                    <a:lnTo>
                      <a:pt x="193" y="117"/>
                    </a:lnTo>
                    <a:lnTo>
                      <a:pt x="196" y="114"/>
                    </a:lnTo>
                    <a:lnTo>
                      <a:pt x="198" y="111"/>
                    </a:lnTo>
                    <a:lnTo>
                      <a:pt x="201" y="107"/>
                    </a:lnTo>
                    <a:lnTo>
                      <a:pt x="204" y="104"/>
                    </a:lnTo>
                    <a:lnTo>
                      <a:pt x="207" y="100"/>
                    </a:lnTo>
                    <a:lnTo>
                      <a:pt x="210" y="97"/>
                    </a:lnTo>
                    <a:lnTo>
                      <a:pt x="213" y="93"/>
                    </a:lnTo>
                    <a:lnTo>
                      <a:pt x="216" y="89"/>
                    </a:lnTo>
                    <a:lnTo>
                      <a:pt x="220" y="85"/>
                    </a:lnTo>
                    <a:lnTo>
                      <a:pt x="223" y="81"/>
                    </a:lnTo>
                    <a:lnTo>
                      <a:pt x="226" y="77"/>
                    </a:lnTo>
                    <a:lnTo>
                      <a:pt x="230" y="72"/>
                    </a:lnTo>
                    <a:lnTo>
                      <a:pt x="233" y="68"/>
                    </a:lnTo>
                    <a:lnTo>
                      <a:pt x="236" y="62"/>
                    </a:lnTo>
                    <a:lnTo>
                      <a:pt x="240" y="58"/>
                    </a:lnTo>
                    <a:lnTo>
                      <a:pt x="243" y="53"/>
                    </a:lnTo>
                    <a:lnTo>
                      <a:pt x="244" y="51"/>
                    </a:lnTo>
                    <a:lnTo>
                      <a:pt x="246" y="49"/>
                    </a:lnTo>
                    <a:lnTo>
                      <a:pt x="247" y="48"/>
                    </a:lnTo>
                    <a:lnTo>
                      <a:pt x="249" y="46"/>
                    </a:lnTo>
                    <a:lnTo>
                      <a:pt x="250" y="44"/>
                    </a:lnTo>
                    <a:lnTo>
                      <a:pt x="252" y="42"/>
                    </a:lnTo>
                    <a:lnTo>
                      <a:pt x="254" y="41"/>
                    </a:lnTo>
                    <a:lnTo>
                      <a:pt x="255" y="39"/>
                    </a:lnTo>
                    <a:lnTo>
                      <a:pt x="257" y="38"/>
                    </a:lnTo>
                    <a:lnTo>
                      <a:pt x="258" y="36"/>
                    </a:lnTo>
                    <a:lnTo>
                      <a:pt x="260" y="35"/>
                    </a:lnTo>
                    <a:lnTo>
                      <a:pt x="261" y="34"/>
                    </a:lnTo>
                    <a:lnTo>
                      <a:pt x="263" y="32"/>
                    </a:lnTo>
                    <a:lnTo>
                      <a:pt x="264" y="31"/>
                    </a:lnTo>
                    <a:lnTo>
                      <a:pt x="265" y="30"/>
                    </a:lnTo>
                    <a:lnTo>
                      <a:pt x="266" y="29"/>
                    </a:lnTo>
                    <a:lnTo>
                      <a:pt x="268" y="28"/>
                    </a:lnTo>
                    <a:lnTo>
                      <a:pt x="269" y="27"/>
                    </a:lnTo>
                    <a:lnTo>
                      <a:pt x="270" y="26"/>
                    </a:lnTo>
                    <a:lnTo>
                      <a:pt x="271" y="25"/>
                    </a:lnTo>
                    <a:lnTo>
                      <a:pt x="272" y="24"/>
                    </a:lnTo>
                    <a:lnTo>
                      <a:pt x="272" y="22"/>
                    </a:lnTo>
                    <a:lnTo>
                      <a:pt x="273" y="22"/>
                    </a:lnTo>
                    <a:lnTo>
                      <a:pt x="274" y="20"/>
                    </a:lnTo>
                    <a:lnTo>
                      <a:pt x="274" y="18"/>
                    </a:lnTo>
                    <a:lnTo>
                      <a:pt x="274" y="16"/>
                    </a:lnTo>
                    <a:lnTo>
                      <a:pt x="274" y="15"/>
                    </a:lnTo>
                    <a:lnTo>
                      <a:pt x="274" y="14"/>
                    </a:lnTo>
                    <a:lnTo>
                      <a:pt x="274" y="13"/>
                    </a:lnTo>
                    <a:lnTo>
                      <a:pt x="273" y="13"/>
                    </a:lnTo>
                    <a:lnTo>
                      <a:pt x="272" y="13"/>
                    </a:lnTo>
                    <a:lnTo>
                      <a:pt x="272" y="12"/>
                    </a:lnTo>
                    <a:lnTo>
                      <a:pt x="271" y="12"/>
                    </a:lnTo>
                    <a:lnTo>
                      <a:pt x="270" y="12"/>
                    </a:lnTo>
                    <a:lnTo>
                      <a:pt x="269" y="12"/>
                    </a:lnTo>
                    <a:lnTo>
                      <a:pt x="268" y="12"/>
                    </a:lnTo>
                    <a:lnTo>
                      <a:pt x="267" y="13"/>
                    </a:lnTo>
                    <a:lnTo>
                      <a:pt x="266" y="13"/>
                    </a:lnTo>
                    <a:lnTo>
                      <a:pt x="265" y="13"/>
                    </a:lnTo>
                    <a:lnTo>
                      <a:pt x="264" y="13"/>
                    </a:lnTo>
                    <a:lnTo>
                      <a:pt x="263" y="13"/>
                    </a:lnTo>
                    <a:lnTo>
                      <a:pt x="262" y="14"/>
                    </a:lnTo>
                    <a:lnTo>
                      <a:pt x="261" y="14"/>
                    </a:lnTo>
                    <a:lnTo>
                      <a:pt x="260" y="14"/>
                    </a:lnTo>
                    <a:lnTo>
                      <a:pt x="258" y="14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5"/>
                    </a:lnTo>
                    <a:lnTo>
                      <a:pt x="252" y="15"/>
                    </a:lnTo>
                  </a:path>
                </a:pathLst>
              </a:custGeom>
              <a:solidFill>
                <a:srgbClr val="FFFF00"/>
              </a:solidFill>
              <a:ln w="2159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61" name="Oval 63"/>
              <p:cNvSpPr>
                <a:spLocks noChangeArrowheads="1"/>
              </p:cNvSpPr>
              <p:nvPr/>
            </p:nvSpPr>
            <p:spPr bwMode="auto">
              <a:xfrm flipV="1">
                <a:off x="4080" y="967"/>
                <a:ext cx="69" cy="28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2" name="Oval 64"/>
              <p:cNvSpPr>
                <a:spLocks noChangeArrowheads="1"/>
              </p:cNvSpPr>
              <p:nvPr/>
            </p:nvSpPr>
            <p:spPr bwMode="auto">
              <a:xfrm flipV="1">
                <a:off x="3988" y="1032"/>
                <a:ext cx="69" cy="53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3" name="Oval 65"/>
              <p:cNvSpPr>
                <a:spLocks noChangeArrowheads="1"/>
              </p:cNvSpPr>
              <p:nvPr/>
            </p:nvSpPr>
            <p:spPr bwMode="auto">
              <a:xfrm flipV="1">
                <a:off x="4162" y="1073"/>
                <a:ext cx="70" cy="29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4" name="Oval 66"/>
              <p:cNvSpPr>
                <a:spLocks noChangeArrowheads="1"/>
              </p:cNvSpPr>
              <p:nvPr/>
            </p:nvSpPr>
            <p:spPr bwMode="auto">
              <a:xfrm flipV="1">
                <a:off x="4129" y="1229"/>
                <a:ext cx="69" cy="28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5" name="Oval 67"/>
              <p:cNvSpPr>
                <a:spLocks noChangeArrowheads="1"/>
              </p:cNvSpPr>
              <p:nvPr/>
            </p:nvSpPr>
            <p:spPr bwMode="auto">
              <a:xfrm flipV="1">
                <a:off x="4268" y="985"/>
                <a:ext cx="70" cy="14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66" name="Oval 68"/>
              <p:cNvSpPr>
                <a:spLocks noChangeArrowheads="1"/>
              </p:cNvSpPr>
              <p:nvPr/>
            </p:nvSpPr>
            <p:spPr bwMode="auto">
              <a:xfrm flipV="1">
                <a:off x="4287" y="1224"/>
                <a:ext cx="69" cy="29"/>
              </a:xfrm>
              <a:prstGeom prst="ellipse">
                <a:avLst/>
              </a:prstGeom>
              <a:noFill/>
              <a:ln w="21590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7" name="Text Box 69"/>
            <p:cNvSpPr txBox="1">
              <a:spLocks noChangeArrowheads="1"/>
            </p:cNvSpPr>
            <p:nvPr/>
          </p:nvSpPr>
          <p:spPr bwMode="auto">
            <a:xfrm>
              <a:off x="3456" y="1731"/>
              <a:ext cx="845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Eosinophil</a:t>
              </a:r>
            </a:p>
          </p:txBody>
        </p:sp>
        <p:sp>
          <p:nvSpPr>
            <p:cNvPr id="22538" name="Text Box 70"/>
            <p:cNvSpPr txBox="1">
              <a:spLocks noChangeArrowheads="1"/>
            </p:cNvSpPr>
            <p:nvPr/>
          </p:nvSpPr>
          <p:spPr bwMode="auto">
            <a:xfrm>
              <a:off x="3936" y="819"/>
              <a:ext cx="74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Mast cell</a:t>
              </a:r>
            </a:p>
          </p:txBody>
        </p:sp>
        <p:sp>
          <p:nvSpPr>
            <p:cNvPr id="22539" name="Text Box 71"/>
            <p:cNvSpPr txBox="1">
              <a:spLocks noChangeArrowheads="1"/>
            </p:cNvSpPr>
            <p:nvPr/>
          </p:nvSpPr>
          <p:spPr bwMode="auto">
            <a:xfrm>
              <a:off x="2832" y="435"/>
              <a:ext cx="75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>
                  <a:solidFill>
                    <a:srgbClr val="CCFF33"/>
                  </a:solidFill>
                  <a:latin typeface="Arial Unicode MS" pitchFamily="34" charset="-128"/>
                </a:rPr>
                <a:t>Allergen</a:t>
              </a:r>
              <a:endParaRPr lang="en-US" sz="2600">
                <a:solidFill>
                  <a:srgbClr val="CCFF33"/>
                </a:solidFill>
                <a:latin typeface="Arial Unicode MS" pitchFamily="34" charset="-128"/>
              </a:endParaRPr>
            </a:p>
          </p:txBody>
        </p:sp>
        <p:sp>
          <p:nvSpPr>
            <p:cNvPr id="22540" name="Text Box 72"/>
            <p:cNvSpPr txBox="1">
              <a:spLocks noChangeArrowheads="1"/>
            </p:cNvSpPr>
            <p:nvPr/>
          </p:nvSpPr>
          <p:spPr bwMode="auto">
            <a:xfrm>
              <a:off x="1248" y="1347"/>
              <a:ext cx="672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Th2 cell</a:t>
              </a:r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1344" y="4"/>
              <a:ext cx="4088" cy="3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95300" defTabSz="992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92188" defTabSz="992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87488" defTabSz="992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82788" defTabSz="992188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39988" defTabSz="992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97188" defTabSz="992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54388" defTabSz="992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11588" defTabSz="99218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defRPr/>
              </a:pPr>
              <a:r>
                <a:rPr lang="en-US" sz="35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pitchFamily="34" charset="-128"/>
                </a:rPr>
                <a:t>ASTHMA PATHOPHYSIOLOGY</a:t>
              </a:r>
            </a:p>
          </p:txBody>
        </p:sp>
        <p:grpSp>
          <p:nvGrpSpPr>
            <p:cNvPr id="22542" name="Group 74"/>
            <p:cNvGrpSpPr>
              <a:grpSpLocks/>
            </p:cNvGrpSpPr>
            <p:nvPr/>
          </p:nvGrpSpPr>
          <p:grpSpPr bwMode="auto">
            <a:xfrm rot="173111">
              <a:off x="1536" y="3792"/>
              <a:ext cx="2688" cy="418"/>
              <a:chOff x="1584" y="3024"/>
              <a:chExt cx="3226" cy="802"/>
            </a:xfrm>
          </p:grpSpPr>
          <p:grpSp>
            <p:nvGrpSpPr>
              <p:cNvPr id="22675" name="Group 75"/>
              <p:cNvGrpSpPr>
                <a:grpSpLocks/>
              </p:cNvGrpSpPr>
              <p:nvPr/>
            </p:nvGrpSpPr>
            <p:grpSpPr bwMode="auto">
              <a:xfrm>
                <a:off x="2016" y="3504"/>
                <a:ext cx="1306" cy="322"/>
                <a:chOff x="1860" y="2830"/>
                <a:chExt cx="1894" cy="467"/>
              </a:xfrm>
            </p:grpSpPr>
            <p:sp>
              <p:nvSpPr>
                <p:cNvPr id="22746" name="Freeform 76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7" name="Freeform 77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8" name="Freeform 78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9" name="Freeform 79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0" name="Freeform 80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1" name="Freeform 81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2" name="Freeform 82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3" name="Freeform 83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4" name="Freeform 84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5" name="Freeform 85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56" name="Oval 86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7" name="Oval 87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58" name="Oval 88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76" name="Group 89"/>
              <p:cNvGrpSpPr>
                <a:grpSpLocks/>
              </p:cNvGrpSpPr>
              <p:nvPr/>
            </p:nvGrpSpPr>
            <p:grpSpPr bwMode="auto">
              <a:xfrm>
                <a:off x="3504" y="3216"/>
                <a:ext cx="1306" cy="322"/>
                <a:chOff x="1860" y="2830"/>
                <a:chExt cx="1894" cy="467"/>
              </a:xfrm>
            </p:grpSpPr>
            <p:sp>
              <p:nvSpPr>
                <p:cNvPr id="22733" name="Freeform 90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4" name="Freeform 91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5" name="Freeform 92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6" name="Freeform 93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7" name="Freeform 94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8" name="Freeform 95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9" name="Freeform 96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0" name="Freeform 97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1" name="Freeform 98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2" name="Freeform 99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43" name="Oval 100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4" name="Oval 101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45" name="Oval 102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77" name="Group 103"/>
              <p:cNvGrpSpPr>
                <a:grpSpLocks/>
              </p:cNvGrpSpPr>
              <p:nvPr/>
            </p:nvGrpSpPr>
            <p:grpSpPr bwMode="auto">
              <a:xfrm>
                <a:off x="2736" y="3360"/>
                <a:ext cx="1306" cy="322"/>
                <a:chOff x="1860" y="2830"/>
                <a:chExt cx="1894" cy="467"/>
              </a:xfrm>
            </p:grpSpPr>
            <p:sp>
              <p:nvSpPr>
                <p:cNvPr id="22720" name="Freeform 104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1" name="Freeform 105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2" name="Freeform 106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3" name="Freeform 107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4" name="Freeform 108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5" name="Freeform 109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6" name="Freeform 110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7" name="Freeform 111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8" name="Freeform 112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29" name="Freeform 113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30" name="Oval 114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1" name="Oval 115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32" name="Oval 116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78" name="Group 117"/>
              <p:cNvGrpSpPr>
                <a:grpSpLocks/>
              </p:cNvGrpSpPr>
              <p:nvPr/>
            </p:nvGrpSpPr>
            <p:grpSpPr bwMode="auto">
              <a:xfrm>
                <a:off x="2448" y="3168"/>
                <a:ext cx="1306" cy="322"/>
                <a:chOff x="1860" y="2830"/>
                <a:chExt cx="1894" cy="467"/>
              </a:xfrm>
            </p:grpSpPr>
            <p:sp>
              <p:nvSpPr>
                <p:cNvPr id="22707" name="Freeform 118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8" name="Freeform 119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9" name="Freeform 120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0" name="Freeform 121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1" name="Freeform 122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2" name="Freeform 123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3" name="Freeform 124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4" name="Freeform 125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5" name="Freeform 126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6" name="Freeform 127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17" name="Oval 128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8" name="Oval 129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19" name="Oval 130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79" name="Group 131"/>
              <p:cNvGrpSpPr>
                <a:grpSpLocks/>
              </p:cNvGrpSpPr>
              <p:nvPr/>
            </p:nvGrpSpPr>
            <p:grpSpPr bwMode="auto">
              <a:xfrm>
                <a:off x="1584" y="3312"/>
                <a:ext cx="1306" cy="322"/>
                <a:chOff x="1860" y="2830"/>
                <a:chExt cx="1894" cy="467"/>
              </a:xfrm>
            </p:grpSpPr>
            <p:sp>
              <p:nvSpPr>
                <p:cNvPr id="22694" name="Freeform 132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5" name="Freeform 133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6" name="Freeform 134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7" name="Freeform 135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8" name="Freeform 136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9" name="Freeform 137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0" name="Freeform 138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1" name="Freeform 139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2" name="Freeform 140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3" name="Freeform 141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04" name="Oval 142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5" name="Oval 143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706" name="Oval 144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680" name="Group 145"/>
              <p:cNvGrpSpPr>
                <a:grpSpLocks/>
              </p:cNvGrpSpPr>
              <p:nvPr/>
            </p:nvGrpSpPr>
            <p:grpSpPr bwMode="auto">
              <a:xfrm>
                <a:off x="3264" y="3024"/>
                <a:ext cx="1306" cy="322"/>
                <a:chOff x="1860" y="2830"/>
                <a:chExt cx="1894" cy="467"/>
              </a:xfrm>
            </p:grpSpPr>
            <p:sp>
              <p:nvSpPr>
                <p:cNvPr id="22681" name="Freeform 146"/>
                <p:cNvSpPr>
                  <a:spLocks/>
                </p:cNvSpPr>
                <p:nvPr/>
              </p:nvSpPr>
              <p:spPr bwMode="auto">
                <a:xfrm>
                  <a:off x="1860" y="2830"/>
                  <a:ext cx="1894" cy="467"/>
                </a:xfrm>
                <a:custGeom>
                  <a:avLst/>
                  <a:gdLst>
                    <a:gd name="T0" fmla="*/ 1812 w 1894"/>
                    <a:gd name="T1" fmla="*/ 204 h 467"/>
                    <a:gd name="T2" fmla="*/ 1732 w 1894"/>
                    <a:gd name="T3" fmla="*/ 204 h 467"/>
                    <a:gd name="T4" fmla="*/ 1652 w 1894"/>
                    <a:gd name="T5" fmla="*/ 188 h 467"/>
                    <a:gd name="T6" fmla="*/ 1573 w 1894"/>
                    <a:gd name="T7" fmla="*/ 158 h 467"/>
                    <a:gd name="T8" fmla="*/ 1495 w 1894"/>
                    <a:gd name="T9" fmla="*/ 122 h 467"/>
                    <a:gd name="T10" fmla="*/ 1418 w 1894"/>
                    <a:gd name="T11" fmla="*/ 82 h 467"/>
                    <a:gd name="T12" fmla="*/ 1342 w 1894"/>
                    <a:gd name="T13" fmla="*/ 46 h 467"/>
                    <a:gd name="T14" fmla="*/ 1268 w 1894"/>
                    <a:gd name="T15" fmla="*/ 17 h 467"/>
                    <a:gd name="T16" fmla="*/ 1166 w 1894"/>
                    <a:gd name="T17" fmla="*/ 0 h 467"/>
                    <a:gd name="T18" fmla="*/ 1083 w 1894"/>
                    <a:gd name="T19" fmla="*/ 6 h 467"/>
                    <a:gd name="T20" fmla="*/ 999 w 1894"/>
                    <a:gd name="T21" fmla="*/ 24 h 467"/>
                    <a:gd name="T22" fmla="*/ 916 w 1894"/>
                    <a:gd name="T23" fmla="*/ 50 h 467"/>
                    <a:gd name="T24" fmla="*/ 832 w 1894"/>
                    <a:gd name="T25" fmla="*/ 81 h 467"/>
                    <a:gd name="T26" fmla="*/ 750 w 1894"/>
                    <a:gd name="T27" fmla="*/ 114 h 467"/>
                    <a:gd name="T28" fmla="*/ 671 w 1894"/>
                    <a:gd name="T29" fmla="*/ 143 h 467"/>
                    <a:gd name="T30" fmla="*/ 575 w 1894"/>
                    <a:gd name="T31" fmla="*/ 171 h 467"/>
                    <a:gd name="T32" fmla="*/ 500 w 1894"/>
                    <a:gd name="T33" fmla="*/ 188 h 467"/>
                    <a:gd name="T34" fmla="*/ 424 w 1894"/>
                    <a:gd name="T35" fmla="*/ 203 h 467"/>
                    <a:gd name="T36" fmla="*/ 347 w 1894"/>
                    <a:gd name="T37" fmla="*/ 216 h 467"/>
                    <a:gd name="T38" fmla="*/ 270 w 1894"/>
                    <a:gd name="T39" fmla="*/ 225 h 467"/>
                    <a:gd name="T40" fmla="*/ 193 w 1894"/>
                    <a:gd name="T41" fmla="*/ 231 h 467"/>
                    <a:gd name="T42" fmla="*/ 115 w 1894"/>
                    <a:gd name="T43" fmla="*/ 234 h 467"/>
                    <a:gd name="T44" fmla="*/ 38 w 1894"/>
                    <a:gd name="T45" fmla="*/ 234 h 467"/>
                    <a:gd name="T46" fmla="*/ 32 w 1894"/>
                    <a:gd name="T47" fmla="*/ 232 h 467"/>
                    <a:gd name="T48" fmla="*/ 76 w 1894"/>
                    <a:gd name="T49" fmla="*/ 235 h 467"/>
                    <a:gd name="T50" fmla="*/ 120 w 1894"/>
                    <a:gd name="T51" fmla="*/ 244 h 467"/>
                    <a:gd name="T52" fmla="*/ 164 w 1894"/>
                    <a:gd name="T53" fmla="*/ 257 h 467"/>
                    <a:gd name="T54" fmla="*/ 207 w 1894"/>
                    <a:gd name="T55" fmla="*/ 272 h 467"/>
                    <a:gd name="T56" fmla="*/ 250 w 1894"/>
                    <a:gd name="T57" fmla="*/ 288 h 467"/>
                    <a:gd name="T58" fmla="*/ 292 w 1894"/>
                    <a:gd name="T59" fmla="*/ 305 h 467"/>
                    <a:gd name="T60" fmla="*/ 333 w 1894"/>
                    <a:gd name="T61" fmla="*/ 321 h 467"/>
                    <a:gd name="T62" fmla="*/ 394 w 1894"/>
                    <a:gd name="T63" fmla="*/ 343 h 467"/>
                    <a:gd name="T64" fmla="*/ 446 w 1894"/>
                    <a:gd name="T65" fmla="*/ 362 h 467"/>
                    <a:gd name="T66" fmla="*/ 497 w 1894"/>
                    <a:gd name="T67" fmla="*/ 382 h 467"/>
                    <a:gd name="T68" fmla="*/ 549 w 1894"/>
                    <a:gd name="T69" fmla="*/ 400 h 467"/>
                    <a:gd name="T70" fmla="*/ 600 w 1894"/>
                    <a:gd name="T71" fmla="*/ 417 h 467"/>
                    <a:gd name="T72" fmla="*/ 653 w 1894"/>
                    <a:gd name="T73" fmla="*/ 433 h 467"/>
                    <a:gd name="T74" fmla="*/ 706 w 1894"/>
                    <a:gd name="T75" fmla="*/ 446 h 467"/>
                    <a:gd name="T76" fmla="*/ 760 w 1894"/>
                    <a:gd name="T77" fmla="*/ 456 h 467"/>
                    <a:gd name="T78" fmla="*/ 872 w 1894"/>
                    <a:gd name="T79" fmla="*/ 466 h 467"/>
                    <a:gd name="T80" fmla="*/ 963 w 1894"/>
                    <a:gd name="T81" fmla="*/ 465 h 467"/>
                    <a:gd name="T82" fmla="*/ 1054 w 1894"/>
                    <a:gd name="T83" fmla="*/ 457 h 467"/>
                    <a:gd name="T84" fmla="*/ 1145 w 1894"/>
                    <a:gd name="T85" fmla="*/ 442 h 467"/>
                    <a:gd name="T86" fmla="*/ 1235 w 1894"/>
                    <a:gd name="T87" fmla="*/ 422 h 467"/>
                    <a:gd name="T88" fmla="*/ 1324 w 1894"/>
                    <a:gd name="T89" fmla="*/ 396 h 467"/>
                    <a:gd name="T90" fmla="*/ 1412 w 1894"/>
                    <a:gd name="T91" fmla="*/ 368 h 467"/>
                    <a:gd name="T92" fmla="*/ 1502 w 1894"/>
                    <a:gd name="T93" fmla="*/ 334 h 467"/>
                    <a:gd name="T94" fmla="*/ 1555 w 1894"/>
                    <a:gd name="T95" fmla="*/ 314 h 467"/>
                    <a:gd name="T96" fmla="*/ 1608 w 1894"/>
                    <a:gd name="T97" fmla="*/ 295 h 467"/>
                    <a:gd name="T98" fmla="*/ 1660 w 1894"/>
                    <a:gd name="T99" fmla="*/ 275 h 467"/>
                    <a:gd name="T100" fmla="*/ 1712 w 1894"/>
                    <a:gd name="T101" fmla="*/ 254 h 467"/>
                    <a:gd name="T102" fmla="*/ 1764 w 1894"/>
                    <a:gd name="T103" fmla="*/ 233 h 467"/>
                    <a:gd name="T104" fmla="*/ 1816 w 1894"/>
                    <a:gd name="T105" fmla="*/ 210 h 467"/>
                    <a:gd name="T106" fmla="*/ 1867 w 1894"/>
                    <a:gd name="T107" fmla="*/ 186 h 46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894" h="467">
                      <a:moveTo>
                        <a:pt x="1893" y="180"/>
                      </a:moveTo>
                      <a:lnTo>
                        <a:pt x="1852" y="195"/>
                      </a:lnTo>
                      <a:lnTo>
                        <a:pt x="1832" y="200"/>
                      </a:lnTo>
                      <a:lnTo>
                        <a:pt x="1812" y="204"/>
                      </a:lnTo>
                      <a:lnTo>
                        <a:pt x="1792" y="206"/>
                      </a:lnTo>
                      <a:lnTo>
                        <a:pt x="1772" y="207"/>
                      </a:lnTo>
                      <a:lnTo>
                        <a:pt x="1752" y="206"/>
                      </a:lnTo>
                      <a:lnTo>
                        <a:pt x="1732" y="204"/>
                      </a:lnTo>
                      <a:lnTo>
                        <a:pt x="1712" y="202"/>
                      </a:lnTo>
                      <a:lnTo>
                        <a:pt x="1692" y="198"/>
                      </a:lnTo>
                      <a:lnTo>
                        <a:pt x="1672" y="193"/>
                      </a:lnTo>
                      <a:lnTo>
                        <a:pt x="1652" y="188"/>
                      </a:lnTo>
                      <a:lnTo>
                        <a:pt x="1632" y="181"/>
                      </a:lnTo>
                      <a:lnTo>
                        <a:pt x="1612" y="174"/>
                      </a:lnTo>
                      <a:lnTo>
                        <a:pt x="1593" y="167"/>
                      </a:lnTo>
                      <a:lnTo>
                        <a:pt x="1573" y="158"/>
                      </a:lnTo>
                      <a:lnTo>
                        <a:pt x="1554" y="150"/>
                      </a:lnTo>
                      <a:lnTo>
                        <a:pt x="1534" y="140"/>
                      </a:lnTo>
                      <a:lnTo>
                        <a:pt x="1515" y="131"/>
                      </a:lnTo>
                      <a:lnTo>
                        <a:pt x="1495" y="122"/>
                      </a:lnTo>
                      <a:lnTo>
                        <a:pt x="1476" y="112"/>
                      </a:lnTo>
                      <a:lnTo>
                        <a:pt x="1457" y="102"/>
                      </a:lnTo>
                      <a:lnTo>
                        <a:pt x="1438" y="92"/>
                      </a:lnTo>
                      <a:lnTo>
                        <a:pt x="1418" y="82"/>
                      </a:lnTo>
                      <a:lnTo>
                        <a:pt x="1399" y="72"/>
                      </a:lnTo>
                      <a:lnTo>
                        <a:pt x="1380" y="63"/>
                      </a:lnTo>
                      <a:lnTo>
                        <a:pt x="1361" y="54"/>
                      </a:lnTo>
                      <a:lnTo>
                        <a:pt x="1342" y="46"/>
                      </a:lnTo>
                      <a:lnTo>
                        <a:pt x="1324" y="37"/>
                      </a:lnTo>
                      <a:lnTo>
                        <a:pt x="1305" y="30"/>
                      </a:lnTo>
                      <a:lnTo>
                        <a:pt x="1286" y="23"/>
                      </a:lnTo>
                      <a:lnTo>
                        <a:pt x="1268" y="17"/>
                      </a:lnTo>
                      <a:lnTo>
                        <a:pt x="1228" y="6"/>
                      </a:lnTo>
                      <a:lnTo>
                        <a:pt x="1207" y="3"/>
                      </a:lnTo>
                      <a:lnTo>
                        <a:pt x="1187" y="1"/>
                      </a:lnTo>
                      <a:lnTo>
                        <a:pt x="1166" y="0"/>
                      </a:lnTo>
                      <a:lnTo>
                        <a:pt x="1146" y="0"/>
                      </a:lnTo>
                      <a:lnTo>
                        <a:pt x="1125" y="1"/>
                      </a:lnTo>
                      <a:lnTo>
                        <a:pt x="1104" y="3"/>
                      </a:lnTo>
                      <a:lnTo>
                        <a:pt x="1083" y="6"/>
                      </a:lnTo>
                      <a:lnTo>
                        <a:pt x="1062" y="9"/>
                      </a:lnTo>
                      <a:lnTo>
                        <a:pt x="1041" y="13"/>
                      </a:lnTo>
                      <a:lnTo>
                        <a:pt x="1020" y="18"/>
                      </a:lnTo>
                      <a:lnTo>
                        <a:pt x="999" y="24"/>
                      </a:lnTo>
                      <a:lnTo>
                        <a:pt x="978" y="30"/>
                      </a:lnTo>
                      <a:lnTo>
                        <a:pt x="957" y="36"/>
                      </a:lnTo>
                      <a:lnTo>
                        <a:pt x="936" y="43"/>
                      </a:lnTo>
                      <a:lnTo>
                        <a:pt x="916" y="50"/>
                      </a:lnTo>
                      <a:lnTo>
                        <a:pt x="894" y="58"/>
                      </a:lnTo>
                      <a:lnTo>
                        <a:pt x="874" y="65"/>
                      </a:lnTo>
                      <a:lnTo>
                        <a:pt x="853" y="73"/>
                      </a:lnTo>
                      <a:lnTo>
                        <a:pt x="832" y="81"/>
                      </a:lnTo>
                      <a:lnTo>
                        <a:pt x="812" y="89"/>
                      </a:lnTo>
                      <a:lnTo>
                        <a:pt x="791" y="98"/>
                      </a:lnTo>
                      <a:lnTo>
                        <a:pt x="771" y="106"/>
                      </a:lnTo>
                      <a:lnTo>
                        <a:pt x="750" y="114"/>
                      </a:lnTo>
                      <a:lnTo>
                        <a:pt x="730" y="121"/>
                      </a:lnTo>
                      <a:lnTo>
                        <a:pt x="710" y="129"/>
                      </a:lnTo>
                      <a:lnTo>
                        <a:pt x="690" y="136"/>
                      </a:lnTo>
                      <a:lnTo>
                        <a:pt x="671" y="143"/>
                      </a:lnTo>
                      <a:lnTo>
                        <a:pt x="651" y="150"/>
                      </a:lnTo>
                      <a:lnTo>
                        <a:pt x="632" y="156"/>
                      </a:lnTo>
                      <a:lnTo>
                        <a:pt x="613" y="161"/>
                      </a:lnTo>
                      <a:lnTo>
                        <a:pt x="575" y="171"/>
                      </a:lnTo>
                      <a:lnTo>
                        <a:pt x="556" y="175"/>
                      </a:lnTo>
                      <a:lnTo>
                        <a:pt x="538" y="180"/>
                      </a:lnTo>
                      <a:lnTo>
                        <a:pt x="519" y="184"/>
                      </a:lnTo>
                      <a:lnTo>
                        <a:pt x="500" y="188"/>
                      </a:lnTo>
                      <a:lnTo>
                        <a:pt x="481" y="192"/>
                      </a:lnTo>
                      <a:lnTo>
                        <a:pt x="462" y="196"/>
                      </a:lnTo>
                      <a:lnTo>
                        <a:pt x="443" y="200"/>
                      </a:lnTo>
                      <a:lnTo>
                        <a:pt x="424" y="203"/>
                      </a:lnTo>
                      <a:lnTo>
                        <a:pt x="405" y="207"/>
                      </a:lnTo>
                      <a:lnTo>
                        <a:pt x="386" y="210"/>
                      </a:lnTo>
                      <a:lnTo>
                        <a:pt x="366" y="213"/>
                      </a:lnTo>
                      <a:lnTo>
                        <a:pt x="347" y="216"/>
                      </a:lnTo>
                      <a:lnTo>
                        <a:pt x="328" y="218"/>
                      </a:lnTo>
                      <a:lnTo>
                        <a:pt x="309" y="221"/>
                      </a:lnTo>
                      <a:lnTo>
                        <a:pt x="289" y="223"/>
                      </a:lnTo>
                      <a:lnTo>
                        <a:pt x="270" y="225"/>
                      </a:lnTo>
                      <a:lnTo>
                        <a:pt x="251" y="227"/>
                      </a:lnTo>
                      <a:lnTo>
                        <a:pt x="231" y="228"/>
                      </a:lnTo>
                      <a:lnTo>
                        <a:pt x="212" y="230"/>
                      </a:lnTo>
                      <a:lnTo>
                        <a:pt x="193" y="231"/>
                      </a:lnTo>
                      <a:lnTo>
                        <a:pt x="173" y="232"/>
                      </a:lnTo>
                      <a:lnTo>
                        <a:pt x="154" y="233"/>
                      </a:lnTo>
                      <a:lnTo>
                        <a:pt x="134" y="234"/>
                      </a:lnTo>
                      <a:lnTo>
                        <a:pt x="115" y="234"/>
                      </a:lnTo>
                      <a:lnTo>
                        <a:pt x="96" y="234"/>
                      </a:lnTo>
                      <a:lnTo>
                        <a:pt x="77" y="234"/>
                      </a:lnTo>
                      <a:lnTo>
                        <a:pt x="58" y="234"/>
                      </a:lnTo>
                      <a:lnTo>
                        <a:pt x="38" y="234"/>
                      </a:lnTo>
                      <a:lnTo>
                        <a:pt x="19" y="234"/>
                      </a:lnTo>
                      <a:lnTo>
                        <a:pt x="0" y="233"/>
                      </a:lnTo>
                      <a:lnTo>
                        <a:pt x="22" y="232"/>
                      </a:lnTo>
                      <a:lnTo>
                        <a:pt x="32" y="232"/>
                      </a:lnTo>
                      <a:lnTo>
                        <a:pt x="43" y="232"/>
                      </a:lnTo>
                      <a:lnTo>
                        <a:pt x="54" y="233"/>
                      </a:lnTo>
                      <a:lnTo>
                        <a:pt x="65" y="234"/>
                      </a:lnTo>
                      <a:lnTo>
                        <a:pt x="76" y="235"/>
                      </a:lnTo>
                      <a:lnTo>
                        <a:pt x="87" y="237"/>
                      </a:lnTo>
                      <a:lnTo>
                        <a:pt x="98" y="239"/>
                      </a:lnTo>
                      <a:lnTo>
                        <a:pt x="109" y="242"/>
                      </a:lnTo>
                      <a:lnTo>
                        <a:pt x="120" y="244"/>
                      </a:lnTo>
                      <a:lnTo>
                        <a:pt x="131" y="247"/>
                      </a:lnTo>
                      <a:lnTo>
                        <a:pt x="142" y="250"/>
                      </a:lnTo>
                      <a:lnTo>
                        <a:pt x="153" y="253"/>
                      </a:lnTo>
                      <a:lnTo>
                        <a:pt x="164" y="257"/>
                      </a:lnTo>
                      <a:lnTo>
                        <a:pt x="175" y="260"/>
                      </a:lnTo>
                      <a:lnTo>
                        <a:pt x="186" y="264"/>
                      </a:lnTo>
                      <a:lnTo>
                        <a:pt x="196" y="268"/>
                      </a:lnTo>
                      <a:lnTo>
                        <a:pt x="207" y="272"/>
                      </a:lnTo>
                      <a:lnTo>
                        <a:pt x="218" y="276"/>
                      </a:lnTo>
                      <a:lnTo>
                        <a:pt x="229" y="280"/>
                      </a:lnTo>
                      <a:lnTo>
                        <a:pt x="239" y="284"/>
                      </a:lnTo>
                      <a:lnTo>
                        <a:pt x="250" y="288"/>
                      </a:lnTo>
                      <a:lnTo>
                        <a:pt x="260" y="293"/>
                      </a:lnTo>
                      <a:lnTo>
                        <a:pt x="271" y="297"/>
                      </a:lnTo>
                      <a:lnTo>
                        <a:pt x="282" y="301"/>
                      </a:lnTo>
                      <a:lnTo>
                        <a:pt x="292" y="305"/>
                      </a:lnTo>
                      <a:lnTo>
                        <a:pt x="302" y="309"/>
                      </a:lnTo>
                      <a:lnTo>
                        <a:pt x="312" y="313"/>
                      </a:lnTo>
                      <a:lnTo>
                        <a:pt x="323" y="317"/>
                      </a:lnTo>
                      <a:lnTo>
                        <a:pt x="333" y="321"/>
                      </a:lnTo>
                      <a:lnTo>
                        <a:pt x="343" y="325"/>
                      </a:lnTo>
                      <a:lnTo>
                        <a:pt x="369" y="334"/>
                      </a:lnTo>
                      <a:lnTo>
                        <a:pt x="382" y="338"/>
                      </a:lnTo>
                      <a:lnTo>
                        <a:pt x="394" y="343"/>
                      </a:lnTo>
                      <a:lnTo>
                        <a:pt x="407" y="348"/>
                      </a:lnTo>
                      <a:lnTo>
                        <a:pt x="420" y="353"/>
                      </a:lnTo>
                      <a:lnTo>
                        <a:pt x="433" y="358"/>
                      </a:lnTo>
                      <a:lnTo>
                        <a:pt x="446" y="362"/>
                      </a:lnTo>
                      <a:lnTo>
                        <a:pt x="458" y="367"/>
                      </a:lnTo>
                      <a:lnTo>
                        <a:pt x="471" y="372"/>
                      </a:lnTo>
                      <a:lnTo>
                        <a:pt x="484" y="377"/>
                      </a:lnTo>
                      <a:lnTo>
                        <a:pt x="497" y="382"/>
                      </a:lnTo>
                      <a:lnTo>
                        <a:pt x="510" y="386"/>
                      </a:lnTo>
                      <a:lnTo>
                        <a:pt x="523" y="391"/>
                      </a:lnTo>
                      <a:lnTo>
                        <a:pt x="536" y="396"/>
                      </a:lnTo>
                      <a:lnTo>
                        <a:pt x="549" y="400"/>
                      </a:lnTo>
                      <a:lnTo>
                        <a:pt x="562" y="404"/>
                      </a:lnTo>
                      <a:lnTo>
                        <a:pt x="574" y="409"/>
                      </a:lnTo>
                      <a:lnTo>
                        <a:pt x="588" y="413"/>
                      </a:lnTo>
                      <a:lnTo>
                        <a:pt x="600" y="417"/>
                      </a:lnTo>
                      <a:lnTo>
                        <a:pt x="614" y="421"/>
                      </a:lnTo>
                      <a:lnTo>
                        <a:pt x="627" y="425"/>
                      </a:lnTo>
                      <a:lnTo>
                        <a:pt x="640" y="429"/>
                      </a:lnTo>
                      <a:lnTo>
                        <a:pt x="653" y="433"/>
                      </a:lnTo>
                      <a:lnTo>
                        <a:pt x="666" y="436"/>
                      </a:lnTo>
                      <a:lnTo>
                        <a:pt x="679" y="440"/>
                      </a:lnTo>
                      <a:lnTo>
                        <a:pt x="692" y="443"/>
                      </a:lnTo>
                      <a:lnTo>
                        <a:pt x="706" y="446"/>
                      </a:lnTo>
                      <a:lnTo>
                        <a:pt x="719" y="448"/>
                      </a:lnTo>
                      <a:lnTo>
                        <a:pt x="732" y="451"/>
                      </a:lnTo>
                      <a:lnTo>
                        <a:pt x="746" y="454"/>
                      </a:lnTo>
                      <a:lnTo>
                        <a:pt x="760" y="456"/>
                      </a:lnTo>
                      <a:lnTo>
                        <a:pt x="804" y="462"/>
                      </a:lnTo>
                      <a:lnTo>
                        <a:pt x="827" y="464"/>
                      </a:lnTo>
                      <a:lnTo>
                        <a:pt x="850" y="465"/>
                      </a:lnTo>
                      <a:lnTo>
                        <a:pt x="872" y="466"/>
                      </a:lnTo>
                      <a:lnTo>
                        <a:pt x="895" y="466"/>
                      </a:lnTo>
                      <a:lnTo>
                        <a:pt x="918" y="466"/>
                      </a:lnTo>
                      <a:lnTo>
                        <a:pt x="940" y="466"/>
                      </a:lnTo>
                      <a:lnTo>
                        <a:pt x="963" y="465"/>
                      </a:lnTo>
                      <a:lnTo>
                        <a:pt x="986" y="464"/>
                      </a:lnTo>
                      <a:lnTo>
                        <a:pt x="1009" y="462"/>
                      </a:lnTo>
                      <a:lnTo>
                        <a:pt x="1032" y="460"/>
                      </a:lnTo>
                      <a:lnTo>
                        <a:pt x="1054" y="457"/>
                      </a:lnTo>
                      <a:lnTo>
                        <a:pt x="1077" y="454"/>
                      </a:lnTo>
                      <a:lnTo>
                        <a:pt x="1100" y="450"/>
                      </a:lnTo>
                      <a:lnTo>
                        <a:pt x="1122" y="446"/>
                      </a:lnTo>
                      <a:lnTo>
                        <a:pt x="1145" y="442"/>
                      </a:lnTo>
                      <a:lnTo>
                        <a:pt x="1168" y="437"/>
                      </a:lnTo>
                      <a:lnTo>
                        <a:pt x="1190" y="432"/>
                      </a:lnTo>
                      <a:lnTo>
                        <a:pt x="1213" y="427"/>
                      </a:lnTo>
                      <a:lnTo>
                        <a:pt x="1235" y="422"/>
                      </a:lnTo>
                      <a:lnTo>
                        <a:pt x="1258" y="416"/>
                      </a:lnTo>
                      <a:lnTo>
                        <a:pt x="1280" y="410"/>
                      </a:lnTo>
                      <a:lnTo>
                        <a:pt x="1302" y="403"/>
                      </a:lnTo>
                      <a:lnTo>
                        <a:pt x="1324" y="396"/>
                      </a:lnTo>
                      <a:lnTo>
                        <a:pt x="1346" y="390"/>
                      </a:lnTo>
                      <a:lnTo>
                        <a:pt x="1368" y="382"/>
                      </a:lnTo>
                      <a:lnTo>
                        <a:pt x="1390" y="375"/>
                      </a:lnTo>
                      <a:lnTo>
                        <a:pt x="1412" y="368"/>
                      </a:lnTo>
                      <a:lnTo>
                        <a:pt x="1433" y="360"/>
                      </a:lnTo>
                      <a:lnTo>
                        <a:pt x="1454" y="352"/>
                      </a:lnTo>
                      <a:lnTo>
                        <a:pt x="1476" y="344"/>
                      </a:lnTo>
                      <a:lnTo>
                        <a:pt x="1502" y="334"/>
                      </a:lnTo>
                      <a:lnTo>
                        <a:pt x="1515" y="329"/>
                      </a:lnTo>
                      <a:lnTo>
                        <a:pt x="1528" y="324"/>
                      </a:lnTo>
                      <a:lnTo>
                        <a:pt x="1542" y="319"/>
                      </a:lnTo>
                      <a:lnTo>
                        <a:pt x="1555" y="314"/>
                      </a:lnTo>
                      <a:lnTo>
                        <a:pt x="1568" y="310"/>
                      </a:lnTo>
                      <a:lnTo>
                        <a:pt x="1581" y="304"/>
                      </a:lnTo>
                      <a:lnTo>
                        <a:pt x="1594" y="300"/>
                      </a:lnTo>
                      <a:lnTo>
                        <a:pt x="1608" y="295"/>
                      </a:lnTo>
                      <a:lnTo>
                        <a:pt x="1620" y="290"/>
                      </a:lnTo>
                      <a:lnTo>
                        <a:pt x="1634" y="285"/>
                      </a:lnTo>
                      <a:lnTo>
                        <a:pt x="1647" y="280"/>
                      </a:lnTo>
                      <a:lnTo>
                        <a:pt x="1660" y="275"/>
                      </a:lnTo>
                      <a:lnTo>
                        <a:pt x="1673" y="270"/>
                      </a:lnTo>
                      <a:lnTo>
                        <a:pt x="1686" y="264"/>
                      </a:lnTo>
                      <a:lnTo>
                        <a:pt x="1699" y="259"/>
                      </a:lnTo>
                      <a:lnTo>
                        <a:pt x="1712" y="254"/>
                      </a:lnTo>
                      <a:lnTo>
                        <a:pt x="1725" y="249"/>
                      </a:lnTo>
                      <a:lnTo>
                        <a:pt x="1738" y="244"/>
                      </a:lnTo>
                      <a:lnTo>
                        <a:pt x="1751" y="238"/>
                      </a:lnTo>
                      <a:lnTo>
                        <a:pt x="1764" y="233"/>
                      </a:lnTo>
                      <a:lnTo>
                        <a:pt x="1777" y="227"/>
                      </a:lnTo>
                      <a:lnTo>
                        <a:pt x="1790" y="222"/>
                      </a:lnTo>
                      <a:lnTo>
                        <a:pt x="1803" y="216"/>
                      </a:lnTo>
                      <a:lnTo>
                        <a:pt x="1816" y="210"/>
                      </a:lnTo>
                      <a:lnTo>
                        <a:pt x="1829" y="204"/>
                      </a:lnTo>
                      <a:lnTo>
                        <a:pt x="1842" y="198"/>
                      </a:lnTo>
                      <a:lnTo>
                        <a:pt x="1854" y="192"/>
                      </a:lnTo>
                      <a:lnTo>
                        <a:pt x="1867" y="186"/>
                      </a:lnTo>
                      <a:lnTo>
                        <a:pt x="1880" y="180"/>
                      </a:lnTo>
                      <a:lnTo>
                        <a:pt x="1893" y="174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2" name="Freeform 147"/>
                <p:cNvSpPr>
                  <a:spLocks/>
                </p:cNvSpPr>
                <p:nvPr/>
              </p:nvSpPr>
              <p:spPr bwMode="auto">
                <a:xfrm>
                  <a:off x="2124" y="3012"/>
                  <a:ext cx="1452" cy="105"/>
                </a:xfrm>
                <a:custGeom>
                  <a:avLst/>
                  <a:gdLst>
                    <a:gd name="T0" fmla="*/ 1428 w 1452"/>
                    <a:gd name="T1" fmla="*/ 35 h 105"/>
                    <a:gd name="T2" fmla="*/ 1406 w 1452"/>
                    <a:gd name="T3" fmla="*/ 32 h 105"/>
                    <a:gd name="T4" fmla="*/ 1383 w 1452"/>
                    <a:gd name="T5" fmla="*/ 28 h 105"/>
                    <a:gd name="T6" fmla="*/ 1360 w 1452"/>
                    <a:gd name="T7" fmla="*/ 24 h 105"/>
                    <a:gd name="T8" fmla="*/ 1338 w 1452"/>
                    <a:gd name="T9" fmla="*/ 20 h 105"/>
                    <a:gd name="T10" fmla="*/ 1316 w 1452"/>
                    <a:gd name="T11" fmla="*/ 16 h 105"/>
                    <a:gd name="T12" fmla="*/ 1293 w 1452"/>
                    <a:gd name="T13" fmla="*/ 12 h 105"/>
                    <a:gd name="T14" fmla="*/ 1271 w 1452"/>
                    <a:gd name="T15" fmla="*/ 9 h 105"/>
                    <a:gd name="T16" fmla="*/ 1249 w 1452"/>
                    <a:gd name="T17" fmla="*/ 6 h 105"/>
                    <a:gd name="T18" fmla="*/ 1226 w 1452"/>
                    <a:gd name="T19" fmla="*/ 3 h 105"/>
                    <a:gd name="T20" fmla="*/ 1204 w 1452"/>
                    <a:gd name="T21" fmla="*/ 1 h 105"/>
                    <a:gd name="T22" fmla="*/ 1181 w 1452"/>
                    <a:gd name="T23" fmla="*/ 0 h 105"/>
                    <a:gd name="T24" fmla="*/ 1158 w 1452"/>
                    <a:gd name="T25" fmla="*/ 0 h 105"/>
                    <a:gd name="T26" fmla="*/ 1136 w 1452"/>
                    <a:gd name="T27" fmla="*/ 0 h 105"/>
                    <a:gd name="T28" fmla="*/ 1113 w 1452"/>
                    <a:gd name="T29" fmla="*/ 2 h 105"/>
                    <a:gd name="T30" fmla="*/ 1090 w 1452"/>
                    <a:gd name="T31" fmla="*/ 5 h 105"/>
                    <a:gd name="T32" fmla="*/ 1049 w 1452"/>
                    <a:gd name="T33" fmla="*/ 11 h 105"/>
                    <a:gd name="T34" fmla="*/ 1022 w 1452"/>
                    <a:gd name="T35" fmla="*/ 14 h 105"/>
                    <a:gd name="T36" fmla="*/ 995 w 1452"/>
                    <a:gd name="T37" fmla="*/ 16 h 105"/>
                    <a:gd name="T38" fmla="*/ 968 w 1452"/>
                    <a:gd name="T39" fmla="*/ 19 h 105"/>
                    <a:gd name="T40" fmla="*/ 940 w 1452"/>
                    <a:gd name="T41" fmla="*/ 21 h 105"/>
                    <a:gd name="T42" fmla="*/ 913 w 1452"/>
                    <a:gd name="T43" fmla="*/ 22 h 105"/>
                    <a:gd name="T44" fmla="*/ 886 w 1452"/>
                    <a:gd name="T45" fmla="*/ 24 h 105"/>
                    <a:gd name="T46" fmla="*/ 858 w 1452"/>
                    <a:gd name="T47" fmla="*/ 26 h 105"/>
                    <a:gd name="T48" fmla="*/ 831 w 1452"/>
                    <a:gd name="T49" fmla="*/ 27 h 105"/>
                    <a:gd name="T50" fmla="*/ 804 w 1452"/>
                    <a:gd name="T51" fmla="*/ 29 h 105"/>
                    <a:gd name="T52" fmla="*/ 777 w 1452"/>
                    <a:gd name="T53" fmla="*/ 31 h 105"/>
                    <a:gd name="T54" fmla="*/ 750 w 1452"/>
                    <a:gd name="T55" fmla="*/ 33 h 105"/>
                    <a:gd name="T56" fmla="*/ 722 w 1452"/>
                    <a:gd name="T57" fmla="*/ 36 h 105"/>
                    <a:gd name="T58" fmla="*/ 695 w 1452"/>
                    <a:gd name="T59" fmla="*/ 39 h 105"/>
                    <a:gd name="T60" fmla="*/ 668 w 1452"/>
                    <a:gd name="T61" fmla="*/ 42 h 105"/>
                    <a:gd name="T62" fmla="*/ 628 w 1452"/>
                    <a:gd name="T63" fmla="*/ 48 h 105"/>
                    <a:gd name="T64" fmla="*/ 602 w 1452"/>
                    <a:gd name="T65" fmla="*/ 53 h 105"/>
                    <a:gd name="T66" fmla="*/ 575 w 1452"/>
                    <a:gd name="T67" fmla="*/ 58 h 105"/>
                    <a:gd name="T68" fmla="*/ 548 w 1452"/>
                    <a:gd name="T69" fmla="*/ 63 h 105"/>
                    <a:gd name="T70" fmla="*/ 522 w 1452"/>
                    <a:gd name="T71" fmla="*/ 68 h 105"/>
                    <a:gd name="T72" fmla="*/ 495 w 1452"/>
                    <a:gd name="T73" fmla="*/ 72 h 105"/>
                    <a:gd name="T74" fmla="*/ 468 w 1452"/>
                    <a:gd name="T75" fmla="*/ 77 h 105"/>
                    <a:gd name="T76" fmla="*/ 442 w 1452"/>
                    <a:gd name="T77" fmla="*/ 82 h 105"/>
                    <a:gd name="T78" fmla="*/ 415 w 1452"/>
                    <a:gd name="T79" fmla="*/ 86 h 105"/>
                    <a:gd name="T80" fmla="*/ 388 w 1452"/>
                    <a:gd name="T81" fmla="*/ 90 h 105"/>
                    <a:gd name="T82" fmla="*/ 361 w 1452"/>
                    <a:gd name="T83" fmla="*/ 94 h 105"/>
                    <a:gd name="T84" fmla="*/ 334 w 1452"/>
                    <a:gd name="T85" fmla="*/ 97 h 105"/>
                    <a:gd name="T86" fmla="*/ 307 w 1452"/>
                    <a:gd name="T87" fmla="*/ 99 h 105"/>
                    <a:gd name="T88" fmla="*/ 280 w 1452"/>
                    <a:gd name="T89" fmla="*/ 101 h 105"/>
                    <a:gd name="T90" fmla="*/ 253 w 1452"/>
                    <a:gd name="T91" fmla="*/ 103 h 105"/>
                    <a:gd name="T92" fmla="*/ 226 w 1452"/>
                    <a:gd name="T93" fmla="*/ 104 h 105"/>
                    <a:gd name="T94" fmla="*/ 205 w 1452"/>
                    <a:gd name="T95" fmla="*/ 103 h 105"/>
                    <a:gd name="T96" fmla="*/ 190 w 1452"/>
                    <a:gd name="T97" fmla="*/ 102 h 105"/>
                    <a:gd name="T98" fmla="*/ 176 w 1452"/>
                    <a:gd name="T99" fmla="*/ 101 h 105"/>
                    <a:gd name="T100" fmla="*/ 162 w 1452"/>
                    <a:gd name="T101" fmla="*/ 100 h 105"/>
                    <a:gd name="T102" fmla="*/ 148 w 1452"/>
                    <a:gd name="T103" fmla="*/ 99 h 105"/>
                    <a:gd name="T104" fmla="*/ 134 w 1452"/>
                    <a:gd name="T105" fmla="*/ 97 h 105"/>
                    <a:gd name="T106" fmla="*/ 120 w 1452"/>
                    <a:gd name="T107" fmla="*/ 96 h 105"/>
                    <a:gd name="T108" fmla="*/ 106 w 1452"/>
                    <a:gd name="T109" fmla="*/ 94 h 105"/>
                    <a:gd name="T110" fmla="*/ 92 w 1452"/>
                    <a:gd name="T111" fmla="*/ 93 h 105"/>
                    <a:gd name="T112" fmla="*/ 78 w 1452"/>
                    <a:gd name="T113" fmla="*/ 92 h 105"/>
                    <a:gd name="T114" fmla="*/ 64 w 1452"/>
                    <a:gd name="T115" fmla="*/ 91 h 105"/>
                    <a:gd name="T116" fmla="*/ 49 w 1452"/>
                    <a:gd name="T117" fmla="*/ 90 h 105"/>
                    <a:gd name="T118" fmla="*/ 35 w 1452"/>
                    <a:gd name="T119" fmla="*/ 90 h 105"/>
                    <a:gd name="T120" fmla="*/ 21 w 1452"/>
                    <a:gd name="T121" fmla="*/ 89 h 105"/>
                    <a:gd name="T122" fmla="*/ 6 w 1452"/>
                    <a:gd name="T123" fmla="*/ 90 h 105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52" h="105">
                      <a:moveTo>
                        <a:pt x="1451" y="38"/>
                      </a:moveTo>
                      <a:lnTo>
                        <a:pt x="1428" y="35"/>
                      </a:lnTo>
                      <a:lnTo>
                        <a:pt x="1417" y="33"/>
                      </a:lnTo>
                      <a:lnTo>
                        <a:pt x="1406" y="32"/>
                      </a:lnTo>
                      <a:lnTo>
                        <a:pt x="1394" y="30"/>
                      </a:lnTo>
                      <a:lnTo>
                        <a:pt x="1383" y="28"/>
                      </a:lnTo>
                      <a:lnTo>
                        <a:pt x="1372" y="26"/>
                      </a:lnTo>
                      <a:lnTo>
                        <a:pt x="1360" y="24"/>
                      </a:lnTo>
                      <a:lnTo>
                        <a:pt x="1349" y="22"/>
                      </a:lnTo>
                      <a:lnTo>
                        <a:pt x="1338" y="20"/>
                      </a:lnTo>
                      <a:lnTo>
                        <a:pt x="1327" y="18"/>
                      </a:lnTo>
                      <a:lnTo>
                        <a:pt x="1316" y="16"/>
                      </a:lnTo>
                      <a:lnTo>
                        <a:pt x="1304" y="14"/>
                      </a:lnTo>
                      <a:lnTo>
                        <a:pt x="1293" y="12"/>
                      </a:lnTo>
                      <a:lnTo>
                        <a:pt x="1282" y="10"/>
                      </a:lnTo>
                      <a:lnTo>
                        <a:pt x="1271" y="9"/>
                      </a:lnTo>
                      <a:lnTo>
                        <a:pt x="1260" y="7"/>
                      </a:lnTo>
                      <a:lnTo>
                        <a:pt x="1249" y="6"/>
                      </a:lnTo>
                      <a:lnTo>
                        <a:pt x="1238" y="4"/>
                      </a:lnTo>
                      <a:lnTo>
                        <a:pt x="1226" y="3"/>
                      </a:lnTo>
                      <a:lnTo>
                        <a:pt x="1215" y="2"/>
                      </a:lnTo>
                      <a:lnTo>
                        <a:pt x="1204" y="1"/>
                      </a:lnTo>
                      <a:lnTo>
                        <a:pt x="1192" y="0"/>
                      </a:lnTo>
                      <a:lnTo>
                        <a:pt x="1181" y="0"/>
                      </a:lnTo>
                      <a:lnTo>
                        <a:pt x="1170" y="0"/>
                      </a:lnTo>
                      <a:lnTo>
                        <a:pt x="1158" y="0"/>
                      </a:lnTo>
                      <a:lnTo>
                        <a:pt x="1147" y="0"/>
                      </a:lnTo>
                      <a:lnTo>
                        <a:pt x="1136" y="0"/>
                      </a:lnTo>
                      <a:lnTo>
                        <a:pt x="1124" y="1"/>
                      </a:lnTo>
                      <a:lnTo>
                        <a:pt x="1113" y="2"/>
                      </a:lnTo>
                      <a:lnTo>
                        <a:pt x="1101" y="3"/>
                      </a:lnTo>
                      <a:lnTo>
                        <a:pt x="1090" y="5"/>
                      </a:lnTo>
                      <a:lnTo>
                        <a:pt x="1063" y="9"/>
                      </a:lnTo>
                      <a:lnTo>
                        <a:pt x="1049" y="11"/>
                      </a:lnTo>
                      <a:lnTo>
                        <a:pt x="1036" y="12"/>
                      </a:lnTo>
                      <a:lnTo>
                        <a:pt x="1022" y="14"/>
                      </a:lnTo>
                      <a:lnTo>
                        <a:pt x="1008" y="15"/>
                      </a:lnTo>
                      <a:lnTo>
                        <a:pt x="995" y="16"/>
                      </a:lnTo>
                      <a:lnTo>
                        <a:pt x="982" y="18"/>
                      </a:lnTo>
                      <a:lnTo>
                        <a:pt x="968" y="19"/>
                      </a:lnTo>
                      <a:lnTo>
                        <a:pt x="954" y="20"/>
                      </a:lnTo>
                      <a:lnTo>
                        <a:pt x="940" y="21"/>
                      </a:lnTo>
                      <a:lnTo>
                        <a:pt x="927" y="22"/>
                      </a:lnTo>
                      <a:lnTo>
                        <a:pt x="913" y="22"/>
                      </a:lnTo>
                      <a:lnTo>
                        <a:pt x="900" y="23"/>
                      </a:lnTo>
                      <a:lnTo>
                        <a:pt x="886" y="24"/>
                      </a:lnTo>
                      <a:lnTo>
                        <a:pt x="872" y="25"/>
                      </a:lnTo>
                      <a:lnTo>
                        <a:pt x="858" y="26"/>
                      </a:lnTo>
                      <a:lnTo>
                        <a:pt x="845" y="26"/>
                      </a:lnTo>
                      <a:lnTo>
                        <a:pt x="831" y="27"/>
                      </a:lnTo>
                      <a:lnTo>
                        <a:pt x="818" y="28"/>
                      </a:lnTo>
                      <a:lnTo>
                        <a:pt x="804" y="29"/>
                      </a:lnTo>
                      <a:lnTo>
                        <a:pt x="790" y="30"/>
                      </a:lnTo>
                      <a:lnTo>
                        <a:pt x="777" y="31"/>
                      </a:lnTo>
                      <a:lnTo>
                        <a:pt x="763" y="32"/>
                      </a:lnTo>
                      <a:lnTo>
                        <a:pt x="750" y="33"/>
                      </a:lnTo>
                      <a:lnTo>
                        <a:pt x="736" y="34"/>
                      </a:lnTo>
                      <a:lnTo>
                        <a:pt x="722" y="36"/>
                      </a:lnTo>
                      <a:lnTo>
                        <a:pt x="709" y="37"/>
                      </a:lnTo>
                      <a:lnTo>
                        <a:pt x="695" y="39"/>
                      </a:lnTo>
                      <a:lnTo>
                        <a:pt x="682" y="40"/>
                      </a:lnTo>
                      <a:lnTo>
                        <a:pt x="668" y="42"/>
                      </a:lnTo>
                      <a:lnTo>
                        <a:pt x="655" y="44"/>
                      </a:lnTo>
                      <a:lnTo>
                        <a:pt x="628" y="48"/>
                      </a:lnTo>
                      <a:lnTo>
                        <a:pt x="615" y="51"/>
                      </a:lnTo>
                      <a:lnTo>
                        <a:pt x="602" y="53"/>
                      </a:lnTo>
                      <a:lnTo>
                        <a:pt x="588" y="56"/>
                      </a:lnTo>
                      <a:lnTo>
                        <a:pt x="575" y="58"/>
                      </a:lnTo>
                      <a:lnTo>
                        <a:pt x="562" y="60"/>
                      </a:lnTo>
                      <a:lnTo>
                        <a:pt x="548" y="63"/>
                      </a:lnTo>
                      <a:lnTo>
                        <a:pt x="535" y="65"/>
                      </a:lnTo>
                      <a:lnTo>
                        <a:pt x="522" y="68"/>
                      </a:lnTo>
                      <a:lnTo>
                        <a:pt x="508" y="70"/>
                      </a:lnTo>
                      <a:lnTo>
                        <a:pt x="495" y="72"/>
                      </a:lnTo>
                      <a:lnTo>
                        <a:pt x="482" y="75"/>
                      </a:lnTo>
                      <a:lnTo>
                        <a:pt x="468" y="77"/>
                      </a:lnTo>
                      <a:lnTo>
                        <a:pt x="455" y="79"/>
                      </a:lnTo>
                      <a:lnTo>
                        <a:pt x="442" y="82"/>
                      </a:lnTo>
                      <a:lnTo>
                        <a:pt x="428" y="84"/>
                      </a:lnTo>
                      <a:lnTo>
                        <a:pt x="415" y="86"/>
                      </a:lnTo>
                      <a:lnTo>
                        <a:pt x="401" y="88"/>
                      </a:lnTo>
                      <a:lnTo>
                        <a:pt x="388" y="90"/>
                      </a:lnTo>
                      <a:lnTo>
                        <a:pt x="374" y="92"/>
                      </a:lnTo>
                      <a:lnTo>
                        <a:pt x="361" y="94"/>
                      </a:lnTo>
                      <a:lnTo>
                        <a:pt x="348" y="95"/>
                      </a:lnTo>
                      <a:lnTo>
                        <a:pt x="334" y="97"/>
                      </a:lnTo>
                      <a:lnTo>
                        <a:pt x="321" y="98"/>
                      </a:lnTo>
                      <a:lnTo>
                        <a:pt x="307" y="99"/>
                      </a:lnTo>
                      <a:lnTo>
                        <a:pt x="294" y="100"/>
                      </a:lnTo>
                      <a:lnTo>
                        <a:pt x="280" y="101"/>
                      </a:lnTo>
                      <a:lnTo>
                        <a:pt x="267" y="102"/>
                      </a:lnTo>
                      <a:lnTo>
                        <a:pt x="253" y="103"/>
                      </a:lnTo>
                      <a:lnTo>
                        <a:pt x="240" y="103"/>
                      </a:lnTo>
                      <a:lnTo>
                        <a:pt x="226" y="104"/>
                      </a:lnTo>
                      <a:lnTo>
                        <a:pt x="212" y="103"/>
                      </a:lnTo>
                      <a:lnTo>
                        <a:pt x="205" y="103"/>
                      </a:lnTo>
                      <a:lnTo>
                        <a:pt x="198" y="103"/>
                      </a:lnTo>
                      <a:lnTo>
                        <a:pt x="190" y="102"/>
                      </a:lnTo>
                      <a:lnTo>
                        <a:pt x="184" y="102"/>
                      </a:lnTo>
                      <a:lnTo>
                        <a:pt x="176" y="101"/>
                      </a:lnTo>
                      <a:lnTo>
                        <a:pt x="169" y="101"/>
                      </a:lnTo>
                      <a:lnTo>
                        <a:pt x="162" y="100"/>
                      </a:lnTo>
                      <a:lnTo>
                        <a:pt x="155" y="100"/>
                      </a:lnTo>
                      <a:lnTo>
                        <a:pt x="148" y="99"/>
                      </a:lnTo>
                      <a:lnTo>
                        <a:pt x="141" y="98"/>
                      </a:lnTo>
                      <a:lnTo>
                        <a:pt x="134" y="97"/>
                      </a:lnTo>
                      <a:lnTo>
                        <a:pt x="127" y="97"/>
                      </a:lnTo>
                      <a:lnTo>
                        <a:pt x="120" y="96"/>
                      </a:lnTo>
                      <a:lnTo>
                        <a:pt x="113" y="95"/>
                      </a:lnTo>
                      <a:lnTo>
                        <a:pt x="106" y="94"/>
                      </a:lnTo>
                      <a:lnTo>
                        <a:pt x="99" y="94"/>
                      </a:lnTo>
                      <a:lnTo>
                        <a:pt x="92" y="93"/>
                      </a:lnTo>
                      <a:lnTo>
                        <a:pt x="85" y="92"/>
                      </a:lnTo>
                      <a:lnTo>
                        <a:pt x="78" y="92"/>
                      </a:lnTo>
                      <a:lnTo>
                        <a:pt x="71" y="91"/>
                      </a:lnTo>
                      <a:lnTo>
                        <a:pt x="64" y="91"/>
                      </a:lnTo>
                      <a:lnTo>
                        <a:pt x="56" y="90"/>
                      </a:lnTo>
                      <a:lnTo>
                        <a:pt x="49" y="90"/>
                      </a:lnTo>
                      <a:lnTo>
                        <a:pt x="42" y="90"/>
                      </a:lnTo>
                      <a:lnTo>
                        <a:pt x="35" y="90"/>
                      </a:lnTo>
                      <a:lnTo>
                        <a:pt x="28" y="89"/>
                      </a:lnTo>
                      <a:lnTo>
                        <a:pt x="21" y="89"/>
                      </a:lnTo>
                      <a:lnTo>
                        <a:pt x="14" y="90"/>
                      </a:lnTo>
                      <a:lnTo>
                        <a:pt x="6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3" name="Freeform 148"/>
                <p:cNvSpPr>
                  <a:spLocks/>
                </p:cNvSpPr>
                <p:nvPr/>
              </p:nvSpPr>
              <p:spPr bwMode="auto">
                <a:xfrm>
                  <a:off x="2277" y="3068"/>
                  <a:ext cx="1213" cy="107"/>
                </a:xfrm>
                <a:custGeom>
                  <a:avLst/>
                  <a:gdLst>
                    <a:gd name="T0" fmla="*/ 1194 w 1213"/>
                    <a:gd name="T1" fmla="*/ 0 h 107"/>
                    <a:gd name="T2" fmla="*/ 1175 w 1213"/>
                    <a:gd name="T3" fmla="*/ 0 h 107"/>
                    <a:gd name="T4" fmla="*/ 1155 w 1213"/>
                    <a:gd name="T5" fmla="*/ 2 h 107"/>
                    <a:gd name="T6" fmla="*/ 1135 w 1213"/>
                    <a:gd name="T7" fmla="*/ 4 h 107"/>
                    <a:gd name="T8" fmla="*/ 1114 w 1213"/>
                    <a:gd name="T9" fmla="*/ 8 h 107"/>
                    <a:gd name="T10" fmla="*/ 1093 w 1213"/>
                    <a:gd name="T11" fmla="*/ 12 h 107"/>
                    <a:gd name="T12" fmla="*/ 1071 w 1213"/>
                    <a:gd name="T13" fmla="*/ 16 h 107"/>
                    <a:gd name="T14" fmla="*/ 1049 w 1213"/>
                    <a:gd name="T15" fmla="*/ 21 h 107"/>
                    <a:gd name="T16" fmla="*/ 1027 w 1213"/>
                    <a:gd name="T17" fmla="*/ 26 h 107"/>
                    <a:gd name="T18" fmla="*/ 1006 w 1213"/>
                    <a:gd name="T19" fmla="*/ 32 h 107"/>
                    <a:gd name="T20" fmla="*/ 984 w 1213"/>
                    <a:gd name="T21" fmla="*/ 37 h 107"/>
                    <a:gd name="T22" fmla="*/ 963 w 1213"/>
                    <a:gd name="T23" fmla="*/ 42 h 107"/>
                    <a:gd name="T24" fmla="*/ 942 w 1213"/>
                    <a:gd name="T25" fmla="*/ 46 h 107"/>
                    <a:gd name="T26" fmla="*/ 921 w 1213"/>
                    <a:gd name="T27" fmla="*/ 49 h 107"/>
                    <a:gd name="T28" fmla="*/ 901 w 1213"/>
                    <a:gd name="T29" fmla="*/ 52 h 107"/>
                    <a:gd name="T30" fmla="*/ 882 w 1213"/>
                    <a:gd name="T31" fmla="*/ 54 h 107"/>
                    <a:gd name="T32" fmla="*/ 843 w 1213"/>
                    <a:gd name="T33" fmla="*/ 56 h 107"/>
                    <a:gd name="T34" fmla="*/ 818 w 1213"/>
                    <a:gd name="T35" fmla="*/ 58 h 107"/>
                    <a:gd name="T36" fmla="*/ 793 w 1213"/>
                    <a:gd name="T37" fmla="*/ 59 h 107"/>
                    <a:gd name="T38" fmla="*/ 767 w 1213"/>
                    <a:gd name="T39" fmla="*/ 61 h 107"/>
                    <a:gd name="T40" fmla="*/ 742 w 1213"/>
                    <a:gd name="T41" fmla="*/ 62 h 107"/>
                    <a:gd name="T42" fmla="*/ 717 w 1213"/>
                    <a:gd name="T43" fmla="*/ 64 h 107"/>
                    <a:gd name="T44" fmla="*/ 691 w 1213"/>
                    <a:gd name="T45" fmla="*/ 66 h 107"/>
                    <a:gd name="T46" fmla="*/ 666 w 1213"/>
                    <a:gd name="T47" fmla="*/ 67 h 107"/>
                    <a:gd name="T48" fmla="*/ 641 w 1213"/>
                    <a:gd name="T49" fmla="*/ 69 h 107"/>
                    <a:gd name="T50" fmla="*/ 616 w 1213"/>
                    <a:gd name="T51" fmla="*/ 71 h 107"/>
                    <a:gd name="T52" fmla="*/ 591 w 1213"/>
                    <a:gd name="T53" fmla="*/ 73 h 107"/>
                    <a:gd name="T54" fmla="*/ 565 w 1213"/>
                    <a:gd name="T55" fmla="*/ 76 h 107"/>
                    <a:gd name="T56" fmla="*/ 540 w 1213"/>
                    <a:gd name="T57" fmla="*/ 78 h 107"/>
                    <a:gd name="T58" fmla="*/ 515 w 1213"/>
                    <a:gd name="T59" fmla="*/ 82 h 107"/>
                    <a:gd name="T60" fmla="*/ 490 w 1213"/>
                    <a:gd name="T61" fmla="*/ 85 h 107"/>
                    <a:gd name="T62" fmla="*/ 446 w 1213"/>
                    <a:gd name="T63" fmla="*/ 91 h 107"/>
                    <a:gd name="T64" fmla="*/ 415 w 1213"/>
                    <a:gd name="T65" fmla="*/ 95 h 107"/>
                    <a:gd name="T66" fmla="*/ 384 w 1213"/>
                    <a:gd name="T67" fmla="*/ 98 h 107"/>
                    <a:gd name="T68" fmla="*/ 354 w 1213"/>
                    <a:gd name="T69" fmla="*/ 101 h 107"/>
                    <a:gd name="T70" fmla="*/ 324 w 1213"/>
                    <a:gd name="T71" fmla="*/ 103 h 107"/>
                    <a:gd name="T72" fmla="*/ 295 w 1213"/>
                    <a:gd name="T73" fmla="*/ 105 h 107"/>
                    <a:gd name="T74" fmla="*/ 265 w 1213"/>
                    <a:gd name="T75" fmla="*/ 106 h 107"/>
                    <a:gd name="T76" fmla="*/ 236 w 1213"/>
                    <a:gd name="T77" fmla="*/ 106 h 107"/>
                    <a:gd name="T78" fmla="*/ 207 w 1213"/>
                    <a:gd name="T79" fmla="*/ 106 h 107"/>
                    <a:gd name="T80" fmla="*/ 178 w 1213"/>
                    <a:gd name="T81" fmla="*/ 105 h 107"/>
                    <a:gd name="T82" fmla="*/ 149 w 1213"/>
                    <a:gd name="T83" fmla="*/ 104 h 107"/>
                    <a:gd name="T84" fmla="*/ 119 w 1213"/>
                    <a:gd name="T85" fmla="*/ 102 h 107"/>
                    <a:gd name="T86" fmla="*/ 90 w 1213"/>
                    <a:gd name="T87" fmla="*/ 99 h 107"/>
                    <a:gd name="T88" fmla="*/ 60 w 1213"/>
                    <a:gd name="T89" fmla="*/ 96 h 107"/>
                    <a:gd name="T90" fmla="*/ 30 w 1213"/>
                    <a:gd name="T91" fmla="*/ 92 h 107"/>
                    <a:gd name="T92" fmla="*/ 0 w 1213"/>
                    <a:gd name="T93" fmla="*/ 87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13" h="107">
                      <a:moveTo>
                        <a:pt x="1212" y="2"/>
                      </a:moveTo>
                      <a:lnTo>
                        <a:pt x="1194" y="0"/>
                      </a:lnTo>
                      <a:lnTo>
                        <a:pt x="1184" y="0"/>
                      </a:lnTo>
                      <a:lnTo>
                        <a:pt x="1175" y="0"/>
                      </a:lnTo>
                      <a:lnTo>
                        <a:pt x="1165" y="1"/>
                      </a:lnTo>
                      <a:lnTo>
                        <a:pt x="1155" y="2"/>
                      </a:lnTo>
                      <a:lnTo>
                        <a:pt x="1145" y="3"/>
                      </a:lnTo>
                      <a:lnTo>
                        <a:pt x="1135" y="4"/>
                      </a:lnTo>
                      <a:lnTo>
                        <a:pt x="1124" y="6"/>
                      </a:lnTo>
                      <a:lnTo>
                        <a:pt x="1114" y="8"/>
                      </a:lnTo>
                      <a:lnTo>
                        <a:pt x="1103" y="10"/>
                      </a:lnTo>
                      <a:lnTo>
                        <a:pt x="1093" y="12"/>
                      </a:lnTo>
                      <a:lnTo>
                        <a:pt x="1082" y="14"/>
                      </a:lnTo>
                      <a:lnTo>
                        <a:pt x="1071" y="16"/>
                      </a:lnTo>
                      <a:lnTo>
                        <a:pt x="1060" y="19"/>
                      </a:lnTo>
                      <a:lnTo>
                        <a:pt x="1049" y="21"/>
                      </a:lnTo>
                      <a:lnTo>
                        <a:pt x="1039" y="24"/>
                      </a:lnTo>
                      <a:lnTo>
                        <a:pt x="1027" y="26"/>
                      </a:lnTo>
                      <a:lnTo>
                        <a:pt x="1017" y="29"/>
                      </a:lnTo>
                      <a:lnTo>
                        <a:pt x="1006" y="32"/>
                      </a:lnTo>
                      <a:lnTo>
                        <a:pt x="995" y="34"/>
                      </a:lnTo>
                      <a:lnTo>
                        <a:pt x="984" y="37"/>
                      </a:lnTo>
                      <a:lnTo>
                        <a:pt x="973" y="39"/>
                      </a:lnTo>
                      <a:lnTo>
                        <a:pt x="963" y="42"/>
                      </a:lnTo>
                      <a:lnTo>
                        <a:pt x="952" y="44"/>
                      </a:lnTo>
                      <a:lnTo>
                        <a:pt x="942" y="46"/>
                      </a:lnTo>
                      <a:lnTo>
                        <a:pt x="931" y="48"/>
                      </a:lnTo>
                      <a:lnTo>
                        <a:pt x="921" y="49"/>
                      </a:lnTo>
                      <a:lnTo>
                        <a:pt x="911" y="51"/>
                      </a:lnTo>
                      <a:lnTo>
                        <a:pt x="901" y="52"/>
                      </a:lnTo>
                      <a:lnTo>
                        <a:pt x="891" y="53"/>
                      </a:lnTo>
                      <a:lnTo>
                        <a:pt x="882" y="54"/>
                      </a:lnTo>
                      <a:lnTo>
                        <a:pt x="856" y="55"/>
                      </a:lnTo>
                      <a:lnTo>
                        <a:pt x="843" y="56"/>
                      </a:lnTo>
                      <a:lnTo>
                        <a:pt x="831" y="57"/>
                      </a:lnTo>
                      <a:lnTo>
                        <a:pt x="818" y="58"/>
                      </a:lnTo>
                      <a:lnTo>
                        <a:pt x="805" y="58"/>
                      </a:lnTo>
                      <a:lnTo>
                        <a:pt x="793" y="59"/>
                      </a:lnTo>
                      <a:lnTo>
                        <a:pt x="780" y="60"/>
                      </a:lnTo>
                      <a:lnTo>
                        <a:pt x="767" y="61"/>
                      </a:lnTo>
                      <a:lnTo>
                        <a:pt x="755" y="62"/>
                      </a:lnTo>
                      <a:lnTo>
                        <a:pt x="742" y="62"/>
                      </a:lnTo>
                      <a:lnTo>
                        <a:pt x="729" y="63"/>
                      </a:lnTo>
                      <a:lnTo>
                        <a:pt x="717" y="64"/>
                      </a:lnTo>
                      <a:lnTo>
                        <a:pt x="704" y="64"/>
                      </a:lnTo>
                      <a:lnTo>
                        <a:pt x="691" y="66"/>
                      </a:lnTo>
                      <a:lnTo>
                        <a:pt x="679" y="66"/>
                      </a:lnTo>
                      <a:lnTo>
                        <a:pt x="666" y="67"/>
                      </a:lnTo>
                      <a:lnTo>
                        <a:pt x="654" y="68"/>
                      </a:lnTo>
                      <a:lnTo>
                        <a:pt x="641" y="69"/>
                      </a:lnTo>
                      <a:lnTo>
                        <a:pt x="629" y="70"/>
                      </a:lnTo>
                      <a:lnTo>
                        <a:pt x="616" y="71"/>
                      </a:lnTo>
                      <a:lnTo>
                        <a:pt x="603" y="72"/>
                      </a:lnTo>
                      <a:lnTo>
                        <a:pt x="591" y="73"/>
                      </a:lnTo>
                      <a:lnTo>
                        <a:pt x="578" y="75"/>
                      </a:lnTo>
                      <a:lnTo>
                        <a:pt x="565" y="76"/>
                      </a:lnTo>
                      <a:lnTo>
                        <a:pt x="553" y="77"/>
                      </a:lnTo>
                      <a:lnTo>
                        <a:pt x="540" y="78"/>
                      </a:lnTo>
                      <a:lnTo>
                        <a:pt x="528" y="80"/>
                      </a:lnTo>
                      <a:lnTo>
                        <a:pt x="515" y="82"/>
                      </a:lnTo>
                      <a:lnTo>
                        <a:pt x="503" y="83"/>
                      </a:lnTo>
                      <a:lnTo>
                        <a:pt x="490" y="85"/>
                      </a:lnTo>
                      <a:lnTo>
                        <a:pt x="477" y="87"/>
                      </a:lnTo>
                      <a:lnTo>
                        <a:pt x="446" y="91"/>
                      </a:lnTo>
                      <a:lnTo>
                        <a:pt x="430" y="93"/>
                      </a:lnTo>
                      <a:lnTo>
                        <a:pt x="415" y="95"/>
                      </a:lnTo>
                      <a:lnTo>
                        <a:pt x="399" y="96"/>
                      </a:lnTo>
                      <a:lnTo>
                        <a:pt x="384" y="98"/>
                      </a:lnTo>
                      <a:lnTo>
                        <a:pt x="369" y="100"/>
                      </a:lnTo>
                      <a:lnTo>
                        <a:pt x="354" y="101"/>
                      </a:lnTo>
                      <a:lnTo>
                        <a:pt x="339" y="102"/>
                      </a:lnTo>
                      <a:lnTo>
                        <a:pt x="324" y="103"/>
                      </a:lnTo>
                      <a:lnTo>
                        <a:pt x="309" y="104"/>
                      </a:lnTo>
                      <a:lnTo>
                        <a:pt x="295" y="105"/>
                      </a:lnTo>
                      <a:lnTo>
                        <a:pt x="280" y="105"/>
                      </a:lnTo>
                      <a:lnTo>
                        <a:pt x="265" y="106"/>
                      </a:lnTo>
                      <a:lnTo>
                        <a:pt x="251" y="106"/>
                      </a:lnTo>
                      <a:lnTo>
                        <a:pt x="236" y="106"/>
                      </a:lnTo>
                      <a:lnTo>
                        <a:pt x="221" y="106"/>
                      </a:lnTo>
                      <a:lnTo>
                        <a:pt x="207" y="106"/>
                      </a:lnTo>
                      <a:lnTo>
                        <a:pt x="192" y="106"/>
                      </a:lnTo>
                      <a:lnTo>
                        <a:pt x="178" y="105"/>
                      </a:lnTo>
                      <a:lnTo>
                        <a:pt x="163" y="105"/>
                      </a:lnTo>
                      <a:lnTo>
                        <a:pt x="149" y="104"/>
                      </a:lnTo>
                      <a:lnTo>
                        <a:pt x="134" y="103"/>
                      </a:lnTo>
                      <a:lnTo>
                        <a:pt x="119" y="102"/>
                      </a:lnTo>
                      <a:lnTo>
                        <a:pt x="105" y="100"/>
                      </a:lnTo>
                      <a:lnTo>
                        <a:pt x="90" y="99"/>
                      </a:lnTo>
                      <a:lnTo>
                        <a:pt x="75" y="98"/>
                      </a:lnTo>
                      <a:lnTo>
                        <a:pt x="60" y="96"/>
                      </a:lnTo>
                      <a:lnTo>
                        <a:pt x="45" y="94"/>
                      </a:lnTo>
                      <a:lnTo>
                        <a:pt x="30" y="92"/>
                      </a:lnTo>
                      <a:lnTo>
                        <a:pt x="1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4" name="Freeform 149"/>
                <p:cNvSpPr>
                  <a:spLocks/>
                </p:cNvSpPr>
                <p:nvPr/>
              </p:nvSpPr>
              <p:spPr bwMode="auto">
                <a:xfrm>
                  <a:off x="2166" y="2939"/>
                  <a:ext cx="1337" cy="158"/>
                </a:xfrm>
                <a:custGeom>
                  <a:avLst/>
                  <a:gdLst>
                    <a:gd name="T0" fmla="*/ 1321 w 1337"/>
                    <a:gd name="T1" fmla="*/ 93 h 158"/>
                    <a:gd name="T2" fmla="*/ 1306 w 1337"/>
                    <a:gd name="T3" fmla="*/ 94 h 158"/>
                    <a:gd name="T4" fmla="*/ 1291 w 1337"/>
                    <a:gd name="T5" fmla="*/ 94 h 158"/>
                    <a:gd name="T6" fmla="*/ 1276 w 1337"/>
                    <a:gd name="T7" fmla="*/ 92 h 158"/>
                    <a:gd name="T8" fmla="*/ 1261 w 1337"/>
                    <a:gd name="T9" fmla="*/ 89 h 158"/>
                    <a:gd name="T10" fmla="*/ 1245 w 1337"/>
                    <a:gd name="T11" fmla="*/ 85 h 158"/>
                    <a:gd name="T12" fmla="*/ 1230 w 1337"/>
                    <a:gd name="T13" fmla="*/ 80 h 158"/>
                    <a:gd name="T14" fmla="*/ 1214 w 1337"/>
                    <a:gd name="T15" fmla="*/ 74 h 158"/>
                    <a:gd name="T16" fmla="*/ 1198 w 1337"/>
                    <a:gd name="T17" fmla="*/ 68 h 158"/>
                    <a:gd name="T18" fmla="*/ 1183 w 1337"/>
                    <a:gd name="T19" fmla="*/ 62 h 158"/>
                    <a:gd name="T20" fmla="*/ 1168 w 1337"/>
                    <a:gd name="T21" fmla="*/ 55 h 158"/>
                    <a:gd name="T22" fmla="*/ 1153 w 1337"/>
                    <a:gd name="T23" fmla="*/ 49 h 158"/>
                    <a:gd name="T24" fmla="*/ 1138 w 1337"/>
                    <a:gd name="T25" fmla="*/ 42 h 158"/>
                    <a:gd name="T26" fmla="*/ 1124 w 1337"/>
                    <a:gd name="T27" fmla="*/ 36 h 158"/>
                    <a:gd name="T28" fmla="*/ 1110 w 1337"/>
                    <a:gd name="T29" fmla="*/ 31 h 158"/>
                    <a:gd name="T30" fmla="*/ 1097 w 1337"/>
                    <a:gd name="T31" fmla="*/ 26 h 158"/>
                    <a:gd name="T32" fmla="*/ 1038 w 1337"/>
                    <a:gd name="T33" fmla="*/ 9 h 158"/>
                    <a:gd name="T34" fmla="*/ 999 w 1337"/>
                    <a:gd name="T35" fmla="*/ 3 h 158"/>
                    <a:gd name="T36" fmla="*/ 961 w 1337"/>
                    <a:gd name="T37" fmla="*/ 1 h 158"/>
                    <a:gd name="T38" fmla="*/ 923 w 1337"/>
                    <a:gd name="T39" fmla="*/ 1 h 158"/>
                    <a:gd name="T40" fmla="*/ 885 w 1337"/>
                    <a:gd name="T41" fmla="*/ 3 h 158"/>
                    <a:gd name="T42" fmla="*/ 847 w 1337"/>
                    <a:gd name="T43" fmla="*/ 8 h 158"/>
                    <a:gd name="T44" fmla="*/ 810 w 1337"/>
                    <a:gd name="T45" fmla="*/ 15 h 158"/>
                    <a:gd name="T46" fmla="*/ 772 w 1337"/>
                    <a:gd name="T47" fmla="*/ 23 h 158"/>
                    <a:gd name="T48" fmla="*/ 734 w 1337"/>
                    <a:gd name="T49" fmla="*/ 31 h 158"/>
                    <a:gd name="T50" fmla="*/ 697 w 1337"/>
                    <a:gd name="T51" fmla="*/ 41 h 158"/>
                    <a:gd name="T52" fmla="*/ 659 w 1337"/>
                    <a:gd name="T53" fmla="*/ 51 h 158"/>
                    <a:gd name="T54" fmla="*/ 620 w 1337"/>
                    <a:gd name="T55" fmla="*/ 61 h 158"/>
                    <a:gd name="T56" fmla="*/ 582 w 1337"/>
                    <a:gd name="T57" fmla="*/ 71 h 158"/>
                    <a:gd name="T58" fmla="*/ 543 w 1337"/>
                    <a:gd name="T59" fmla="*/ 80 h 158"/>
                    <a:gd name="T60" fmla="*/ 504 w 1337"/>
                    <a:gd name="T61" fmla="*/ 87 h 158"/>
                    <a:gd name="T62" fmla="*/ 460 w 1337"/>
                    <a:gd name="T63" fmla="*/ 95 h 158"/>
                    <a:gd name="T64" fmla="*/ 434 w 1337"/>
                    <a:gd name="T65" fmla="*/ 99 h 158"/>
                    <a:gd name="T66" fmla="*/ 409 w 1337"/>
                    <a:gd name="T67" fmla="*/ 103 h 158"/>
                    <a:gd name="T68" fmla="*/ 384 w 1337"/>
                    <a:gd name="T69" fmla="*/ 108 h 158"/>
                    <a:gd name="T70" fmla="*/ 358 w 1337"/>
                    <a:gd name="T71" fmla="*/ 113 h 158"/>
                    <a:gd name="T72" fmla="*/ 332 w 1337"/>
                    <a:gd name="T73" fmla="*/ 117 h 158"/>
                    <a:gd name="T74" fmla="*/ 306 w 1337"/>
                    <a:gd name="T75" fmla="*/ 121 h 158"/>
                    <a:gd name="T76" fmla="*/ 279 w 1337"/>
                    <a:gd name="T77" fmla="*/ 126 h 158"/>
                    <a:gd name="T78" fmla="*/ 253 w 1337"/>
                    <a:gd name="T79" fmla="*/ 129 h 158"/>
                    <a:gd name="T80" fmla="*/ 227 w 1337"/>
                    <a:gd name="T81" fmla="*/ 133 h 158"/>
                    <a:gd name="T82" fmla="*/ 201 w 1337"/>
                    <a:gd name="T83" fmla="*/ 136 h 158"/>
                    <a:gd name="T84" fmla="*/ 175 w 1337"/>
                    <a:gd name="T85" fmla="*/ 139 h 158"/>
                    <a:gd name="T86" fmla="*/ 149 w 1337"/>
                    <a:gd name="T87" fmla="*/ 141 h 158"/>
                    <a:gd name="T88" fmla="*/ 124 w 1337"/>
                    <a:gd name="T89" fmla="*/ 143 h 158"/>
                    <a:gd name="T90" fmla="*/ 99 w 1337"/>
                    <a:gd name="T91" fmla="*/ 143 h 158"/>
                    <a:gd name="T92" fmla="*/ 74 w 1337"/>
                    <a:gd name="T93" fmla="*/ 144 h 158"/>
                    <a:gd name="T94" fmla="*/ 66 w 1337"/>
                    <a:gd name="T95" fmla="*/ 143 h 158"/>
                    <a:gd name="T96" fmla="*/ 62 w 1337"/>
                    <a:gd name="T97" fmla="*/ 143 h 158"/>
                    <a:gd name="T98" fmla="*/ 57 w 1337"/>
                    <a:gd name="T99" fmla="*/ 143 h 158"/>
                    <a:gd name="T100" fmla="*/ 52 w 1337"/>
                    <a:gd name="T101" fmla="*/ 143 h 158"/>
                    <a:gd name="T102" fmla="*/ 47 w 1337"/>
                    <a:gd name="T103" fmla="*/ 143 h 158"/>
                    <a:gd name="T104" fmla="*/ 42 w 1337"/>
                    <a:gd name="T105" fmla="*/ 143 h 158"/>
                    <a:gd name="T106" fmla="*/ 38 w 1337"/>
                    <a:gd name="T107" fmla="*/ 143 h 158"/>
                    <a:gd name="T108" fmla="*/ 33 w 1337"/>
                    <a:gd name="T109" fmla="*/ 143 h 158"/>
                    <a:gd name="T110" fmla="*/ 28 w 1337"/>
                    <a:gd name="T111" fmla="*/ 144 h 158"/>
                    <a:gd name="T112" fmla="*/ 24 w 1337"/>
                    <a:gd name="T113" fmla="*/ 145 h 158"/>
                    <a:gd name="T114" fmla="*/ 20 w 1337"/>
                    <a:gd name="T115" fmla="*/ 146 h 158"/>
                    <a:gd name="T116" fmla="*/ 15 w 1337"/>
                    <a:gd name="T117" fmla="*/ 147 h 158"/>
                    <a:gd name="T118" fmla="*/ 11 w 1337"/>
                    <a:gd name="T119" fmla="*/ 150 h 158"/>
                    <a:gd name="T120" fmla="*/ 6 w 1337"/>
                    <a:gd name="T121" fmla="*/ 152 h 158"/>
                    <a:gd name="T122" fmla="*/ 2 w 1337"/>
                    <a:gd name="T123" fmla="*/ 155 h 15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337" h="158">
                      <a:moveTo>
                        <a:pt x="1336" y="91"/>
                      </a:moveTo>
                      <a:lnTo>
                        <a:pt x="1321" y="93"/>
                      </a:lnTo>
                      <a:lnTo>
                        <a:pt x="1314" y="94"/>
                      </a:lnTo>
                      <a:lnTo>
                        <a:pt x="1306" y="94"/>
                      </a:lnTo>
                      <a:lnTo>
                        <a:pt x="1299" y="94"/>
                      </a:lnTo>
                      <a:lnTo>
                        <a:pt x="1291" y="94"/>
                      </a:lnTo>
                      <a:lnTo>
                        <a:pt x="1284" y="93"/>
                      </a:lnTo>
                      <a:lnTo>
                        <a:pt x="1276" y="92"/>
                      </a:lnTo>
                      <a:lnTo>
                        <a:pt x="1268" y="90"/>
                      </a:lnTo>
                      <a:lnTo>
                        <a:pt x="1261" y="89"/>
                      </a:lnTo>
                      <a:lnTo>
                        <a:pt x="1253" y="87"/>
                      </a:lnTo>
                      <a:lnTo>
                        <a:pt x="1245" y="85"/>
                      </a:lnTo>
                      <a:lnTo>
                        <a:pt x="1237" y="82"/>
                      </a:lnTo>
                      <a:lnTo>
                        <a:pt x="1230" y="80"/>
                      </a:lnTo>
                      <a:lnTo>
                        <a:pt x="1222" y="77"/>
                      </a:lnTo>
                      <a:lnTo>
                        <a:pt x="1214" y="74"/>
                      </a:lnTo>
                      <a:lnTo>
                        <a:pt x="1206" y="71"/>
                      </a:lnTo>
                      <a:lnTo>
                        <a:pt x="1198" y="68"/>
                      </a:lnTo>
                      <a:lnTo>
                        <a:pt x="1190" y="65"/>
                      </a:lnTo>
                      <a:lnTo>
                        <a:pt x="1183" y="62"/>
                      </a:lnTo>
                      <a:lnTo>
                        <a:pt x="1175" y="59"/>
                      </a:lnTo>
                      <a:lnTo>
                        <a:pt x="1168" y="55"/>
                      </a:lnTo>
                      <a:lnTo>
                        <a:pt x="1160" y="52"/>
                      </a:lnTo>
                      <a:lnTo>
                        <a:pt x="1153" y="49"/>
                      </a:lnTo>
                      <a:lnTo>
                        <a:pt x="1145" y="45"/>
                      </a:lnTo>
                      <a:lnTo>
                        <a:pt x="1138" y="42"/>
                      </a:lnTo>
                      <a:lnTo>
                        <a:pt x="1131" y="39"/>
                      </a:lnTo>
                      <a:lnTo>
                        <a:pt x="1124" y="36"/>
                      </a:lnTo>
                      <a:lnTo>
                        <a:pt x="1117" y="33"/>
                      </a:lnTo>
                      <a:lnTo>
                        <a:pt x="1110" y="31"/>
                      </a:lnTo>
                      <a:lnTo>
                        <a:pt x="1103" y="28"/>
                      </a:lnTo>
                      <a:lnTo>
                        <a:pt x="1097" y="26"/>
                      </a:lnTo>
                      <a:lnTo>
                        <a:pt x="1057" y="14"/>
                      </a:lnTo>
                      <a:lnTo>
                        <a:pt x="1038" y="9"/>
                      </a:lnTo>
                      <a:lnTo>
                        <a:pt x="1018" y="6"/>
                      </a:lnTo>
                      <a:lnTo>
                        <a:pt x="999" y="3"/>
                      </a:lnTo>
                      <a:lnTo>
                        <a:pt x="980" y="1"/>
                      </a:lnTo>
                      <a:lnTo>
                        <a:pt x="961" y="1"/>
                      </a:lnTo>
                      <a:lnTo>
                        <a:pt x="942" y="0"/>
                      </a:lnTo>
                      <a:lnTo>
                        <a:pt x="923" y="1"/>
                      </a:lnTo>
                      <a:lnTo>
                        <a:pt x="904" y="1"/>
                      </a:lnTo>
                      <a:lnTo>
                        <a:pt x="885" y="3"/>
                      </a:lnTo>
                      <a:lnTo>
                        <a:pt x="866" y="5"/>
                      </a:lnTo>
                      <a:lnTo>
                        <a:pt x="847" y="8"/>
                      </a:lnTo>
                      <a:lnTo>
                        <a:pt x="828" y="11"/>
                      </a:lnTo>
                      <a:lnTo>
                        <a:pt x="810" y="15"/>
                      </a:lnTo>
                      <a:lnTo>
                        <a:pt x="791" y="18"/>
                      </a:lnTo>
                      <a:lnTo>
                        <a:pt x="772" y="23"/>
                      </a:lnTo>
                      <a:lnTo>
                        <a:pt x="753" y="27"/>
                      </a:lnTo>
                      <a:lnTo>
                        <a:pt x="734" y="31"/>
                      </a:lnTo>
                      <a:lnTo>
                        <a:pt x="716" y="36"/>
                      </a:lnTo>
                      <a:lnTo>
                        <a:pt x="697" y="41"/>
                      </a:lnTo>
                      <a:lnTo>
                        <a:pt x="678" y="46"/>
                      </a:lnTo>
                      <a:lnTo>
                        <a:pt x="659" y="51"/>
                      </a:lnTo>
                      <a:lnTo>
                        <a:pt x="640" y="57"/>
                      </a:lnTo>
                      <a:lnTo>
                        <a:pt x="620" y="61"/>
                      </a:lnTo>
                      <a:lnTo>
                        <a:pt x="601" y="66"/>
                      </a:lnTo>
                      <a:lnTo>
                        <a:pt x="582" y="71"/>
                      </a:lnTo>
                      <a:lnTo>
                        <a:pt x="563" y="75"/>
                      </a:lnTo>
                      <a:lnTo>
                        <a:pt x="543" y="80"/>
                      </a:lnTo>
                      <a:lnTo>
                        <a:pt x="524" y="84"/>
                      </a:lnTo>
                      <a:lnTo>
                        <a:pt x="504" y="87"/>
                      </a:lnTo>
                      <a:lnTo>
                        <a:pt x="484" y="91"/>
                      </a:lnTo>
                      <a:lnTo>
                        <a:pt x="460" y="95"/>
                      </a:lnTo>
                      <a:lnTo>
                        <a:pt x="447" y="97"/>
                      </a:lnTo>
                      <a:lnTo>
                        <a:pt x="434" y="99"/>
                      </a:lnTo>
                      <a:lnTo>
                        <a:pt x="422" y="101"/>
                      </a:lnTo>
                      <a:lnTo>
                        <a:pt x="409" y="103"/>
                      </a:lnTo>
                      <a:lnTo>
                        <a:pt x="396" y="106"/>
                      </a:lnTo>
                      <a:lnTo>
                        <a:pt x="384" y="108"/>
                      </a:lnTo>
                      <a:lnTo>
                        <a:pt x="370" y="110"/>
                      </a:lnTo>
                      <a:lnTo>
                        <a:pt x="358" y="113"/>
                      </a:lnTo>
                      <a:lnTo>
                        <a:pt x="344" y="115"/>
                      </a:lnTo>
                      <a:lnTo>
                        <a:pt x="332" y="117"/>
                      </a:lnTo>
                      <a:lnTo>
                        <a:pt x="318" y="119"/>
                      </a:lnTo>
                      <a:lnTo>
                        <a:pt x="306" y="121"/>
                      </a:lnTo>
                      <a:lnTo>
                        <a:pt x="292" y="123"/>
                      </a:lnTo>
                      <a:lnTo>
                        <a:pt x="279" y="126"/>
                      </a:lnTo>
                      <a:lnTo>
                        <a:pt x="266" y="127"/>
                      </a:lnTo>
                      <a:lnTo>
                        <a:pt x="253" y="129"/>
                      </a:lnTo>
                      <a:lnTo>
                        <a:pt x="240" y="131"/>
                      </a:lnTo>
                      <a:lnTo>
                        <a:pt x="227" y="133"/>
                      </a:lnTo>
                      <a:lnTo>
                        <a:pt x="214" y="135"/>
                      </a:lnTo>
                      <a:lnTo>
                        <a:pt x="201" y="136"/>
                      </a:lnTo>
                      <a:lnTo>
                        <a:pt x="188" y="138"/>
                      </a:lnTo>
                      <a:lnTo>
                        <a:pt x="175" y="139"/>
                      </a:lnTo>
                      <a:lnTo>
                        <a:pt x="162" y="140"/>
                      </a:lnTo>
                      <a:lnTo>
                        <a:pt x="149" y="141"/>
                      </a:lnTo>
                      <a:lnTo>
                        <a:pt x="136" y="142"/>
                      </a:lnTo>
                      <a:lnTo>
                        <a:pt x="124" y="143"/>
                      </a:lnTo>
                      <a:lnTo>
                        <a:pt x="111" y="143"/>
                      </a:lnTo>
                      <a:lnTo>
                        <a:pt x="99" y="143"/>
                      </a:lnTo>
                      <a:lnTo>
                        <a:pt x="86" y="144"/>
                      </a:lnTo>
                      <a:lnTo>
                        <a:pt x="74" y="144"/>
                      </a:lnTo>
                      <a:lnTo>
                        <a:pt x="69" y="143"/>
                      </a:lnTo>
                      <a:lnTo>
                        <a:pt x="66" y="143"/>
                      </a:lnTo>
                      <a:lnTo>
                        <a:pt x="64" y="143"/>
                      </a:lnTo>
                      <a:lnTo>
                        <a:pt x="62" y="143"/>
                      </a:lnTo>
                      <a:lnTo>
                        <a:pt x="59" y="143"/>
                      </a:lnTo>
                      <a:lnTo>
                        <a:pt x="57" y="143"/>
                      </a:lnTo>
                      <a:lnTo>
                        <a:pt x="54" y="143"/>
                      </a:lnTo>
                      <a:lnTo>
                        <a:pt x="52" y="143"/>
                      </a:lnTo>
                      <a:lnTo>
                        <a:pt x="50" y="143"/>
                      </a:lnTo>
                      <a:lnTo>
                        <a:pt x="47" y="143"/>
                      </a:lnTo>
                      <a:lnTo>
                        <a:pt x="45" y="143"/>
                      </a:lnTo>
                      <a:lnTo>
                        <a:pt x="42" y="143"/>
                      </a:lnTo>
                      <a:lnTo>
                        <a:pt x="40" y="143"/>
                      </a:lnTo>
                      <a:lnTo>
                        <a:pt x="38" y="143"/>
                      </a:lnTo>
                      <a:lnTo>
                        <a:pt x="36" y="143"/>
                      </a:lnTo>
                      <a:lnTo>
                        <a:pt x="33" y="143"/>
                      </a:lnTo>
                      <a:lnTo>
                        <a:pt x="31" y="143"/>
                      </a:lnTo>
                      <a:lnTo>
                        <a:pt x="28" y="144"/>
                      </a:lnTo>
                      <a:lnTo>
                        <a:pt x="26" y="144"/>
                      </a:lnTo>
                      <a:lnTo>
                        <a:pt x="24" y="145"/>
                      </a:lnTo>
                      <a:lnTo>
                        <a:pt x="22" y="145"/>
                      </a:lnTo>
                      <a:lnTo>
                        <a:pt x="20" y="146"/>
                      </a:lnTo>
                      <a:lnTo>
                        <a:pt x="17" y="147"/>
                      </a:lnTo>
                      <a:lnTo>
                        <a:pt x="15" y="147"/>
                      </a:lnTo>
                      <a:lnTo>
                        <a:pt x="13" y="149"/>
                      </a:lnTo>
                      <a:lnTo>
                        <a:pt x="11" y="150"/>
                      </a:lnTo>
                      <a:lnTo>
                        <a:pt x="8" y="151"/>
                      </a:lnTo>
                      <a:lnTo>
                        <a:pt x="6" y="152"/>
                      </a:lnTo>
                      <a:lnTo>
                        <a:pt x="4" y="153"/>
                      </a:lnTo>
                      <a:lnTo>
                        <a:pt x="2" y="155"/>
                      </a:lnTo>
                      <a:lnTo>
                        <a:pt x="0" y="15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5" name="Freeform 150"/>
                <p:cNvSpPr>
                  <a:spLocks/>
                </p:cNvSpPr>
                <p:nvPr/>
              </p:nvSpPr>
              <p:spPr bwMode="auto">
                <a:xfrm>
                  <a:off x="2166" y="3080"/>
                  <a:ext cx="1429" cy="149"/>
                </a:xfrm>
                <a:custGeom>
                  <a:avLst/>
                  <a:gdLst>
                    <a:gd name="T0" fmla="*/ 1416 w 1429"/>
                    <a:gd name="T1" fmla="*/ 1 h 149"/>
                    <a:gd name="T2" fmla="*/ 1406 w 1429"/>
                    <a:gd name="T3" fmla="*/ 0 h 149"/>
                    <a:gd name="T4" fmla="*/ 1396 w 1429"/>
                    <a:gd name="T5" fmla="*/ 0 h 149"/>
                    <a:gd name="T6" fmla="*/ 1386 w 1429"/>
                    <a:gd name="T7" fmla="*/ 1 h 149"/>
                    <a:gd name="T8" fmla="*/ 1376 w 1429"/>
                    <a:gd name="T9" fmla="*/ 2 h 149"/>
                    <a:gd name="T10" fmla="*/ 1367 w 1429"/>
                    <a:gd name="T11" fmla="*/ 4 h 149"/>
                    <a:gd name="T12" fmla="*/ 1357 w 1429"/>
                    <a:gd name="T13" fmla="*/ 6 h 149"/>
                    <a:gd name="T14" fmla="*/ 1348 w 1429"/>
                    <a:gd name="T15" fmla="*/ 9 h 149"/>
                    <a:gd name="T16" fmla="*/ 1339 w 1429"/>
                    <a:gd name="T17" fmla="*/ 12 h 149"/>
                    <a:gd name="T18" fmla="*/ 1330 w 1429"/>
                    <a:gd name="T19" fmla="*/ 16 h 149"/>
                    <a:gd name="T20" fmla="*/ 1321 w 1429"/>
                    <a:gd name="T21" fmla="*/ 20 h 149"/>
                    <a:gd name="T22" fmla="*/ 1312 w 1429"/>
                    <a:gd name="T23" fmla="*/ 24 h 149"/>
                    <a:gd name="T24" fmla="*/ 1302 w 1429"/>
                    <a:gd name="T25" fmla="*/ 28 h 149"/>
                    <a:gd name="T26" fmla="*/ 1293 w 1429"/>
                    <a:gd name="T27" fmla="*/ 33 h 149"/>
                    <a:gd name="T28" fmla="*/ 1284 w 1429"/>
                    <a:gd name="T29" fmla="*/ 37 h 149"/>
                    <a:gd name="T30" fmla="*/ 1274 w 1429"/>
                    <a:gd name="T31" fmla="*/ 42 h 149"/>
                    <a:gd name="T32" fmla="*/ 1256 w 1429"/>
                    <a:gd name="T33" fmla="*/ 50 h 149"/>
                    <a:gd name="T34" fmla="*/ 1243 w 1429"/>
                    <a:gd name="T35" fmla="*/ 54 h 149"/>
                    <a:gd name="T36" fmla="*/ 1231 w 1429"/>
                    <a:gd name="T37" fmla="*/ 58 h 149"/>
                    <a:gd name="T38" fmla="*/ 1220 w 1429"/>
                    <a:gd name="T39" fmla="*/ 62 h 149"/>
                    <a:gd name="T40" fmla="*/ 1208 w 1429"/>
                    <a:gd name="T41" fmla="*/ 65 h 149"/>
                    <a:gd name="T42" fmla="*/ 1196 w 1429"/>
                    <a:gd name="T43" fmla="*/ 68 h 149"/>
                    <a:gd name="T44" fmla="*/ 1184 w 1429"/>
                    <a:gd name="T45" fmla="*/ 70 h 149"/>
                    <a:gd name="T46" fmla="*/ 1172 w 1429"/>
                    <a:gd name="T47" fmla="*/ 71 h 149"/>
                    <a:gd name="T48" fmla="*/ 1161 w 1429"/>
                    <a:gd name="T49" fmla="*/ 72 h 149"/>
                    <a:gd name="T50" fmla="*/ 1149 w 1429"/>
                    <a:gd name="T51" fmla="*/ 74 h 149"/>
                    <a:gd name="T52" fmla="*/ 1136 w 1429"/>
                    <a:gd name="T53" fmla="*/ 74 h 149"/>
                    <a:gd name="T54" fmla="*/ 1124 w 1429"/>
                    <a:gd name="T55" fmla="*/ 75 h 149"/>
                    <a:gd name="T56" fmla="*/ 1111 w 1429"/>
                    <a:gd name="T57" fmla="*/ 75 h 149"/>
                    <a:gd name="T58" fmla="*/ 1098 w 1429"/>
                    <a:gd name="T59" fmla="*/ 75 h 149"/>
                    <a:gd name="T60" fmla="*/ 1085 w 1429"/>
                    <a:gd name="T61" fmla="*/ 75 h 149"/>
                    <a:gd name="T62" fmla="*/ 1052 w 1429"/>
                    <a:gd name="T63" fmla="*/ 74 h 149"/>
                    <a:gd name="T64" fmla="*/ 1026 w 1429"/>
                    <a:gd name="T65" fmla="*/ 76 h 149"/>
                    <a:gd name="T66" fmla="*/ 1000 w 1429"/>
                    <a:gd name="T67" fmla="*/ 78 h 149"/>
                    <a:gd name="T68" fmla="*/ 974 w 1429"/>
                    <a:gd name="T69" fmla="*/ 81 h 149"/>
                    <a:gd name="T70" fmla="*/ 949 w 1429"/>
                    <a:gd name="T71" fmla="*/ 84 h 149"/>
                    <a:gd name="T72" fmla="*/ 923 w 1429"/>
                    <a:gd name="T73" fmla="*/ 89 h 149"/>
                    <a:gd name="T74" fmla="*/ 898 w 1429"/>
                    <a:gd name="T75" fmla="*/ 94 h 149"/>
                    <a:gd name="T76" fmla="*/ 872 w 1429"/>
                    <a:gd name="T77" fmla="*/ 99 h 149"/>
                    <a:gd name="T78" fmla="*/ 847 w 1429"/>
                    <a:gd name="T79" fmla="*/ 104 h 149"/>
                    <a:gd name="T80" fmla="*/ 822 w 1429"/>
                    <a:gd name="T81" fmla="*/ 110 h 149"/>
                    <a:gd name="T82" fmla="*/ 796 w 1429"/>
                    <a:gd name="T83" fmla="*/ 116 h 149"/>
                    <a:gd name="T84" fmla="*/ 770 w 1429"/>
                    <a:gd name="T85" fmla="*/ 122 h 149"/>
                    <a:gd name="T86" fmla="*/ 745 w 1429"/>
                    <a:gd name="T87" fmla="*/ 127 h 149"/>
                    <a:gd name="T88" fmla="*/ 719 w 1429"/>
                    <a:gd name="T89" fmla="*/ 132 h 149"/>
                    <a:gd name="T90" fmla="*/ 694 w 1429"/>
                    <a:gd name="T91" fmla="*/ 136 h 149"/>
                    <a:gd name="T92" fmla="*/ 668 w 1429"/>
                    <a:gd name="T93" fmla="*/ 140 h 149"/>
                    <a:gd name="T94" fmla="*/ 601 w 1429"/>
                    <a:gd name="T95" fmla="*/ 147 h 149"/>
                    <a:gd name="T96" fmla="*/ 557 w 1429"/>
                    <a:gd name="T97" fmla="*/ 148 h 149"/>
                    <a:gd name="T98" fmla="*/ 514 w 1429"/>
                    <a:gd name="T99" fmla="*/ 148 h 149"/>
                    <a:gd name="T100" fmla="*/ 472 w 1429"/>
                    <a:gd name="T101" fmla="*/ 145 h 149"/>
                    <a:gd name="T102" fmla="*/ 430 w 1429"/>
                    <a:gd name="T103" fmla="*/ 141 h 149"/>
                    <a:gd name="T104" fmla="*/ 389 w 1429"/>
                    <a:gd name="T105" fmla="*/ 135 h 149"/>
                    <a:gd name="T106" fmla="*/ 348 w 1429"/>
                    <a:gd name="T107" fmla="*/ 128 h 149"/>
                    <a:gd name="T108" fmla="*/ 308 w 1429"/>
                    <a:gd name="T109" fmla="*/ 119 h 149"/>
                    <a:gd name="T110" fmla="*/ 267 w 1429"/>
                    <a:gd name="T111" fmla="*/ 109 h 149"/>
                    <a:gd name="T112" fmla="*/ 226 w 1429"/>
                    <a:gd name="T113" fmla="*/ 98 h 149"/>
                    <a:gd name="T114" fmla="*/ 186 w 1429"/>
                    <a:gd name="T115" fmla="*/ 87 h 149"/>
                    <a:gd name="T116" fmla="*/ 145 w 1429"/>
                    <a:gd name="T117" fmla="*/ 74 h 149"/>
                    <a:gd name="T118" fmla="*/ 104 w 1429"/>
                    <a:gd name="T119" fmla="*/ 62 h 149"/>
                    <a:gd name="T120" fmla="*/ 63 w 1429"/>
                    <a:gd name="T121" fmla="*/ 48 h 149"/>
                    <a:gd name="T122" fmla="*/ 21 w 1429"/>
                    <a:gd name="T123" fmla="*/ 35 h 149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429" h="149">
                      <a:moveTo>
                        <a:pt x="1428" y="3"/>
                      </a:moveTo>
                      <a:lnTo>
                        <a:pt x="1416" y="1"/>
                      </a:lnTo>
                      <a:lnTo>
                        <a:pt x="1411" y="0"/>
                      </a:lnTo>
                      <a:lnTo>
                        <a:pt x="1406" y="0"/>
                      </a:lnTo>
                      <a:lnTo>
                        <a:pt x="1401" y="0"/>
                      </a:lnTo>
                      <a:lnTo>
                        <a:pt x="1396" y="0"/>
                      </a:lnTo>
                      <a:lnTo>
                        <a:pt x="1391" y="0"/>
                      </a:lnTo>
                      <a:lnTo>
                        <a:pt x="1386" y="1"/>
                      </a:lnTo>
                      <a:lnTo>
                        <a:pt x="1381" y="1"/>
                      </a:lnTo>
                      <a:lnTo>
                        <a:pt x="1376" y="2"/>
                      </a:lnTo>
                      <a:lnTo>
                        <a:pt x="1371" y="3"/>
                      </a:lnTo>
                      <a:lnTo>
                        <a:pt x="1367" y="4"/>
                      </a:lnTo>
                      <a:lnTo>
                        <a:pt x="1362" y="5"/>
                      </a:lnTo>
                      <a:lnTo>
                        <a:pt x="1357" y="6"/>
                      </a:lnTo>
                      <a:lnTo>
                        <a:pt x="1353" y="8"/>
                      </a:lnTo>
                      <a:lnTo>
                        <a:pt x="1348" y="9"/>
                      </a:lnTo>
                      <a:lnTo>
                        <a:pt x="1344" y="11"/>
                      </a:lnTo>
                      <a:lnTo>
                        <a:pt x="1339" y="12"/>
                      </a:lnTo>
                      <a:lnTo>
                        <a:pt x="1334" y="14"/>
                      </a:lnTo>
                      <a:lnTo>
                        <a:pt x="1330" y="16"/>
                      </a:lnTo>
                      <a:lnTo>
                        <a:pt x="1325" y="18"/>
                      </a:lnTo>
                      <a:lnTo>
                        <a:pt x="1321" y="20"/>
                      </a:lnTo>
                      <a:lnTo>
                        <a:pt x="1316" y="22"/>
                      </a:lnTo>
                      <a:lnTo>
                        <a:pt x="1312" y="24"/>
                      </a:lnTo>
                      <a:lnTo>
                        <a:pt x="1307" y="26"/>
                      </a:lnTo>
                      <a:lnTo>
                        <a:pt x="1302" y="28"/>
                      </a:lnTo>
                      <a:lnTo>
                        <a:pt x="1298" y="30"/>
                      </a:lnTo>
                      <a:lnTo>
                        <a:pt x="1293" y="33"/>
                      </a:lnTo>
                      <a:lnTo>
                        <a:pt x="1288" y="35"/>
                      </a:lnTo>
                      <a:lnTo>
                        <a:pt x="1284" y="37"/>
                      </a:lnTo>
                      <a:lnTo>
                        <a:pt x="1279" y="40"/>
                      </a:lnTo>
                      <a:lnTo>
                        <a:pt x="1274" y="42"/>
                      </a:lnTo>
                      <a:lnTo>
                        <a:pt x="1262" y="47"/>
                      </a:lnTo>
                      <a:lnTo>
                        <a:pt x="1256" y="50"/>
                      </a:lnTo>
                      <a:lnTo>
                        <a:pt x="1249" y="52"/>
                      </a:lnTo>
                      <a:lnTo>
                        <a:pt x="1243" y="54"/>
                      </a:lnTo>
                      <a:lnTo>
                        <a:pt x="1237" y="56"/>
                      </a:lnTo>
                      <a:lnTo>
                        <a:pt x="1231" y="58"/>
                      </a:lnTo>
                      <a:lnTo>
                        <a:pt x="1226" y="60"/>
                      </a:lnTo>
                      <a:lnTo>
                        <a:pt x="1220" y="62"/>
                      </a:lnTo>
                      <a:lnTo>
                        <a:pt x="1214" y="64"/>
                      </a:lnTo>
                      <a:lnTo>
                        <a:pt x="1208" y="65"/>
                      </a:lnTo>
                      <a:lnTo>
                        <a:pt x="1202" y="66"/>
                      </a:lnTo>
                      <a:lnTo>
                        <a:pt x="1196" y="68"/>
                      </a:lnTo>
                      <a:lnTo>
                        <a:pt x="1190" y="69"/>
                      </a:lnTo>
                      <a:lnTo>
                        <a:pt x="1184" y="70"/>
                      </a:lnTo>
                      <a:lnTo>
                        <a:pt x="1178" y="70"/>
                      </a:lnTo>
                      <a:lnTo>
                        <a:pt x="1172" y="71"/>
                      </a:lnTo>
                      <a:lnTo>
                        <a:pt x="1167" y="72"/>
                      </a:lnTo>
                      <a:lnTo>
                        <a:pt x="1161" y="72"/>
                      </a:lnTo>
                      <a:lnTo>
                        <a:pt x="1155" y="73"/>
                      </a:lnTo>
                      <a:lnTo>
                        <a:pt x="1149" y="74"/>
                      </a:lnTo>
                      <a:lnTo>
                        <a:pt x="1143" y="74"/>
                      </a:lnTo>
                      <a:lnTo>
                        <a:pt x="1136" y="74"/>
                      </a:lnTo>
                      <a:lnTo>
                        <a:pt x="1130" y="74"/>
                      </a:lnTo>
                      <a:lnTo>
                        <a:pt x="1124" y="75"/>
                      </a:lnTo>
                      <a:lnTo>
                        <a:pt x="1118" y="75"/>
                      </a:lnTo>
                      <a:lnTo>
                        <a:pt x="1111" y="75"/>
                      </a:lnTo>
                      <a:lnTo>
                        <a:pt x="1105" y="75"/>
                      </a:lnTo>
                      <a:lnTo>
                        <a:pt x="1098" y="75"/>
                      </a:lnTo>
                      <a:lnTo>
                        <a:pt x="1092" y="75"/>
                      </a:lnTo>
                      <a:lnTo>
                        <a:pt x="1085" y="75"/>
                      </a:lnTo>
                      <a:lnTo>
                        <a:pt x="1078" y="75"/>
                      </a:lnTo>
                      <a:lnTo>
                        <a:pt x="1052" y="74"/>
                      </a:lnTo>
                      <a:lnTo>
                        <a:pt x="1039" y="75"/>
                      </a:lnTo>
                      <a:lnTo>
                        <a:pt x="1026" y="76"/>
                      </a:lnTo>
                      <a:lnTo>
                        <a:pt x="1013" y="77"/>
                      </a:lnTo>
                      <a:lnTo>
                        <a:pt x="1000" y="78"/>
                      </a:lnTo>
                      <a:lnTo>
                        <a:pt x="988" y="79"/>
                      </a:lnTo>
                      <a:lnTo>
                        <a:pt x="974" y="81"/>
                      </a:lnTo>
                      <a:lnTo>
                        <a:pt x="962" y="82"/>
                      </a:lnTo>
                      <a:lnTo>
                        <a:pt x="949" y="84"/>
                      </a:lnTo>
                      <a:lnTo>
                        <a:pt x="936" y="87"/>
                      </a:lnTo>
                      <a:lnTo>
                        <a:pt x="923" y="89"/>
                      </a:lnTo>
                      <a:lnTo>
                        <a:pt x="911" y="91"/>
                      </a:lnTo>
                      <a:lnTo>
                        <a:pt x="898" y="94"/>
                      </a:lnTo>
                      <a:lnTo>
                        <a:pt x="885" y="96"/>
                      </a:lnTo>
                      <a:lnTo>
                        <a:pt x="872" y="99"/>
                      </a:lnTo>
                      <a:lnTo>
                        <a:pt x="860" y="102"/>
                      </a:lnTo>
                      <a:lnTo>
                        <a:pt x="847" y="104"/>
                      </a:lnTo>
                      <a:lnTo>
                        <a:pt x="834" y="107"/>
                      </a:lnTo>
                      <a:lnTo>
                        <a:pt x="822" y="110"/>
                      </a:lnTo>
                      <a:lnTo>
                        <a:pt x="809" y="113"/>
                      </a:lnTo>
                      <a:lnTo>
                        <a:pt x="796" y="116"/>
                      </a:lnTo>
                      <a:lnTo>
                        <a:pt x="783" y="119"/>
                      </a:lnTo>
                      <a:lnTo>
                        <a:pt x="770" y="122"/>
                      </a:lnTo>
                      <a:lnTo>
                        <a:pt x="758" y="124"/>
                      </a:lnTo>
                      <a:lnTo>
                        <a:pt x="745" y="127"/>
                      </a:lnTo>
                      <a:lnTo>
                        <a:pt x="732" y="129"/>
                      </a:lnTo>
                      <a:lnTo>
                        <a:pt x="719" y="132"/>
                      </a:lnTo>
                      <a:lnTo>
                        <a:pt x="706" y="134"/>
                      </a:lnTo>
                      <a:lnTo>
                        <a:pt x="694" y="136"/>
                      </a:lnTo>
                      <a:lnTo>
                        <a:pt x="681" y="138"/>
                      </a:lnTo>
                      <a:lnTo>
                        <a:pt x="668" y="140"/>
                      </a:lnTo>
                      <a:lnTo>
                        <a:pt x="623" y="145"/>
                      </a:lnTo>
                      <a:lnTo>
                        <a:pt x="601" y="147"/>
                      </a:lnTo>
                      <a:lnTo>
                        <a:pt x="579" y="148"/>
                      </a:lnTo>
                      <a:lnTo>
                        <a:pt x="557" y="148"/>
                      </a:lnTo>
                      <a:lnTo>
                        <a:pt x="536" y="148"/>
                      </a:lnTo>
                      <a:lnTo>
                        <a:pt x="514" y="148"/>
                      </a:lnTo>
                      <a:lnTo>
                        <a:pt x="493" y="147"/>
                      </a:lnTo>
                      <a:lnTo>
                        <a:pt x="472" y="145"/>
                      </a:lnTo>
                      <a:lnTo>
                        <a:pt x="451" y="144"/>
                      </a:lnTo>
                      <a:lnTo>
                        <a:pt x="430" y="141"/>
                      </a:lnTo>
                      <a:lnTo>
                        <a:pt x="410" y="138"/>
                      </a:lnTo>
                      <a:lnTo>
                        <a:pt x="389" y="135"/>
                      </a:lnTo>
                      <a:lnTo>
                        <a:pt x="368" y="132"/>
                      </a:lnTo>
                      <a:lnTo>
                        <a:pt x="348" y="128"/>
                      </a:lnTo>
                      <a:lnTo>
                        <a:pt x="328" y="124"/>
                      </a:lnTo>
                      <a:lnTo>
                        <a:pt x="308" y="119"/>
                      </a:lnTo>
                      <a:lnTo>
                        <a:pt x="287" y="114"/>
                      </a:lnTo>
                      <a:lnTo>
                        <a:pt x="267" y="109"/>
                      </a:lnTo>
                      <a:lnTo>
                        <a:pt x="247" y="104"/>
                      </a:lnTo>
                      <a:lnTo>
                        <a:pt x="226" y="98"/>
                      </a:lnTo>
                      <a:lnTo>
                        <a:pt x="206" y="93"/>
                      </a:lnTo>
                      <a:lnTo>
                        <a:pt x="186" y="87"/>
                      </a:lnTo>
                      <a:lnTo>
                        <a:pt x="166" y="81"/>
                      </a:lnTo>
                      <a:lnTo>
                        <a:pt x="145" y="74"/>
                      </a:lnTo>
                      <a:lnTo>
                        <a:pt x="125" y="68"/>
                      </a:lnTo>
                      <a:lnTo>
                        <a:pt x="104" y="62"/>
                      </a:lnTo>
                      <a:lnTo>
                        <a:pt x="84" y="55"/>
                      </a:lnTo>
                      <a:lnTo>
                        <a:pt x="63" y="48"/>
                      </a:lnTo>
                      <a:lnTo>
                        <a:pt x="42" y="42"/>
                      </a:lnTo>
                      <a:lnTo>
                        <a:pt x="21" y="35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6" name="Freeform 151"/>
                <p:cNvSpPr>
                  <a:spLocks/>
                </p:cNvSpPr>
                <p:nvPr/>
              </p:nvSpPr>
              <p:spPr bwMode="auto">
                <a:xfrm>
                  <a:off x="2050" y="2879"/>
                  <a:ext cx="1495" cy="197"/>
                </a:xfrm>
                <a:custGeom>
                  <a:avLst/>
                  <a:gdLst>
                    <a:gd name="T0" fmla="*/ 1473 w 1495"/>
                    <a:gd name="T1" fmla="*/ 137 h 197"/>
                    <a:gd name="T2" fmla="*/ 1454 w 1495"/>
                    <a:gd name="T3" fmla="*/ 136 h 197"/>
                    <a:gd name="T4" fmla="*/ 1434 w 1495"/>
                    <a:gd name="T5" fmla="*/ 134 h 197"/>
                    <a:gd name="T6" fmla="*/ 1416 w 1495"/>
                    <a:gd name="T7" fmla="*/ 131 h 197"/>
                    <a:gd name="T8" fmla="*/ 1398 w 1495"/>
                    <a:gd name="T9" fmla="*/ 128 h 197"/>
                    <a:gd name="T10" fmla="*/ 1380 w 1495"/>
                    <a:gd name="T11" fmla="*/ 124 h 197"/>
                    <a:gd name="T12" fmla="*/ 1362 w 1495"/>
                    <a:gd name="T13" fmla="*/ 120 h 197"/>
                    <a:gd name="T14" fmla="*/ 1343 w 1495"/>
                    <a:gd name="T15" fmla="*/ 115 h 197"/>
                    <a:gd name="T16" fmla="*/ 1325 w 1495"/>
                    <a:gd name="T17" fmla="*/ 109 h 197"/>
                    <a:gd name="T18" fmla="*/ 1306 w 1495"/>
                    <a:gd name="T19" fmla="*/ 103 h 197"/>
                    <a:gd name="T20" fmla="*/ 1276 w 1495"/>
                    <a:gd name="T21" fmla="*/ 93 h 197"/>
                    <a:gd name="T22" fmla="*/ 1250 w 1495"/>
                    <a:gd name="T23" fmla="*/ 82 h 197"/>
                    <a:gd name="T24" fmla="*/ 1225 w 1495"/>
                    <a:gd name="T25" fmla="*/ 70 h 197"/>
                    <a:gd name="T26" fmla="*/ 1199 w 1495"/>
                    <a:gd name="T27" fmla="*/ 57 h 197"/>
                    <a:gd name="T28" fmla="*/ 1174 w 1495"/>
                    <a:gd name="T29" fmla="*/ 45 h 197"/>
                    <a:gd name="T30" fmla="*/ 1148 w 1495"/>
                    <a:gd name="T31" fmla="*/ 33 h 197"/>
                    <a:gd name="T32" fmla="*/ 1122 w 1495"/>
                    <a:gd name="T33" fmla="*/ 22 h 197"/>
                    <a:gd name="T34" fmla="*/ 1096 w 1495"/>
                    <a:gd name="T35" fmla="*/ 13 h 197"/>
                    <a:gd name="T36" fmla="*/ 1070 w 1495"/>
                    <a:gd name="T37" fmla="*/ 5 h 197"/>
                    <a:gd name="T38" fmla="*/ 1043 w 1495"/>
                    <a:gd name="T39" fmla="*/ 1 h 197"/>
                    <a:gd name="T40" fmla="*/ 1017 w 1495"/>
                    <a:gd name="T41" fmla="*/ 1 h 197"/>
                    <a:gd name="T42" fmla="*/ 984 w 1495"/>
                    <a:gd name="T43" fmla="*/ 3 h 197"/>
                    <a:gd name="T44" fmla="*/ 960 w 1495"/>
                    <a:gd name="T45" fmla="*/ 6 h 197"/>
                    <a:gd name="T46" fmla="*/ 936 w 1495"/>
                    <a:gd name="T47" fmla="*/ 9 h 197"/>
                    <a:gd name="T48" fmla="*/ 914 w 1495"/>
                    <a:gd name="T49" fmla="*/ 14 h 197"/>
                    <a:gd name="T50" fmla="*/ 891 w 1495"/>
                    <a:gd name="T51" fmla="*/ 20 h 197"/>
                    <a:gd name="T52" fmla="*/ 869 w 1495"/>
                    <a:gd name="T53" fmla="*/ 27 h 197"/>
                    <a:gd name="T54" fmla="*/ 847 w 1495"/>
                    <a:gd name="T55" fmla="*/ 34 h 197"/>
                    <a:gd name="T56" fmla="*/ 825 w 1495"/>
                    <a:gd name="T57" fmla="*/ 43 h 197"/>
                    <a:gd name="T58" fmla="*/ 802 w 1495"/>
                    <a:gd name="T59" fmla="*/ 52 h 197"/>
                    <a:gd name="T60" fmla="*/ 780 w 1495"/>
                    <a:gd name="T61" fmla="*/ 62 h 197"/>
                    <a:gd name="T62" fmla="*/ 735 w 1495"/>
                    <a:gd name="T63" fmla="*/ 81 h 197"/>
                    <a:gd name="T64" fmla="*/ 696 w 1495"/>
                    <a:gd name="T65" fmla="*/ 94 h 197"/>
                    <a:gd name="T66" fmla="*/ 655 w 1495"/>
                    <a:gd name="T67" fmla="*/ 104 h 197"/>
                    <a:gd name="T68" fmla="*/ 612 w 1495"/>
                    <a:gd name="T69" fmla="*/ 113 h 197"/>
                    <a:gd name="T70" fmla="*/ 569 w 1495"/>
                    <a:gd name="T71" fmla="*/ 121 h 197"/>
                    <a:gd name="T72" fmla="*/ 526 w 1495"/>
                    <a:gd name="T73" fmla="*/ 128 h 197"/>
                    <a:gd name="T74" fmla="*/ 482 w 1495"/>
                    <a:gd name="T75" fmla="*/ 134 h 197"/>
                    <a:gd name="T76" fmla="*/ 439 w 1495"/>
                    <a:gd name="T77" fmla="*/ 140 h 197"/>
                    <a:gd name="T78" fmla="*/ 397 w 1495"/>
                    <a:gd name="T79" fmla="*/ 146 h 197"/>
                    <a:gd name="T80" fmla="*/ 356 w 1495"/>
                    <a:gd name="T81" fmla="*/ 153 h 197"/>
                    <a:gd name="T82" fmla="*/ 309 w 1495"/>
                    <a:gd name="T83" fmla="*/ 162 h 197"/>
                    <a:gd name="T84" fmla="*/ 278 w 1495"/>
                    <a:gd name="T85" fmla="*/ 169 h 197"/>
                    <a:gd name="T86" fmla="*/ 247 w 1495"/>
                    <a:gd name="T87" fmla="*/ 175 h 197"/>
                    <a:gd name="T88" fmla="*/ 217 w 1495"/>
                    <a:gd name="T89" fmla="*/ 181 h 197"/>
                    <a:gd name="T90" fmla="*/ 187 w 1495"/>
                    <a:gd name="T91" fmla="*/ 186 h 197"/>
                    <a:gd name="T92" fmla="*/ 158 w 1495"/>
                    <a:gd name="T93" fmla="*/ 191 h 197"/>
                    <a:gd name="T94" fmla="*/ 128 w 1495"/>
                    <a:gd name="T95" fmla="*/ 194 h 197"/>
                    <a:gd name="T96" fmla="*/ 97 w 1495"/>
                    <a:gd name="T97" fmla="*/ 196 h 197"/>
                    <a:gd name="T98" fmla="*/ 66 w 1495"/>
                    <a:gd name="T99" fmla="*/ 196 h 197"/>
                    <a:gd name="T100" fmla="*/ 34 w 1495"/>
                    <a:gd name="T101" fmla="*/ 194 h 197"/>
                    <a:gd name="T102" fmla="*/ 0 w 1495"/>
                    <a:gd name="T103" fmla="*/ 191 h 19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1495" h="197">
                      <a:moveTo>
                        <a:pt x="1494" y="138"/>
                      </a:moveTo>
                      <a:lnTo>
                        <a:pt x="1480" y="137"/>
                      </a:lnTo>
                      <a:lnTo>
                        <a:pt x="1473" y="137"/>
                      </a:lnTo>
                      <a:lnTo>
                        <a:pt x="1467" y="137"/>
                      </a:lnTo>
                      <a:lnTo>
                        <a:pt x="1460" y="136"/>
                      </a:lnTo>
                      <a:lnTo>
                        <a:pt x="1454" y="136"/>
                      </a:lnTo>
                      <a:lnTo>
                        <a:pt x="1447" y="135"/>
                      </a:lnTo>
                      <a:lnTo>
                        <a:pt x="1441" y="135"/>
                      </a:lnTo>
                      <a:lnTo>
                        <a:pt x="1434" y="134"/>
                      </a:lnTo>
                      <a:lnTo>
                        <a:pt x="1428" y="133"/>
                      </a:lnTo>
                      <a:lnTo>
                        <a:pt x="1422" y="132"/>
                      </a:lnTo>
                      <a:lnTo>
                        <a:pt x="1416" y="131"/>
                      </a:lnTo>
                      <a:lnTo>
                        <a:pt x="1410" y="130"/>
                      </a:lnTo>
                      <a:lnTo>
                        <a:pt x="1404" y="129"/>
                      </a:lnTo>
                      <a:lnTo>
                        <a:pt x="1398" y="128"/>
                      </a:lnTo>
                      <a:lnTo>
                        <a:pt x="1392" y="127"/>
                      </a:lnTo>
                      <a:lnTo>
                        <a:pt x="1386" y="125"/>
                      </a:lnTo>
                      <a:lnTo>
                        <a:pt x="1380" y="124"/>
                      </a:lnTo>
                      <a:lnTo>
                        <a:pt x="1374" y="123"/>
                      </a:lnTo>
                      <a:lnTo>
                        <a:pt x="1368" y="121"/>
                      </a:lnTo>
                      <a:lnTo>
                        <a:pt x="1362" y="120"/>
                      </a:lnTo>
                      <a:lnTo>
                        <a:pt x="1356" y="118"/>
                      </a:lnTo>
                      <a:lnTo>
                        <a:pt x="1349" y="117"/>
                      </a:lnTo>
                      <a:lnTo>
                        <a:pt x="1343" y="115"/>
                      </a:lnTo>
                      <a:lnTo>
                        <a:pt x="1337" y="113"/>
                      </a:lnTo>
                      <a:lnTo>
                        <a:pt x="1331" y="111"/>
                      </a:lnTo>
                      <a:lnTo>
                        <a:pt x="1325" y="109"/>
                      </a:lnTo>
                      <a:lnTo>
                        <a:pt x="1318" y="107"/>
                      </a:lnTo>
                      <a:lnTo>
                        <a:pt x="1312" y="105"/>
                      </a:lnTo>
                      <a:lnTo>
                        <a:pt x="1306" y="103"/>
                      </a:lnTo>
                      <a:lnTo>
                        <a:pt x="1299" y="101"/>
                      </a:lnTo>
                      <a:lnTo>
                        <a:pt x="1292" y="99"/>
                      </a:lnTo>
                      <a:lnTo>
                        <a:pt x="1276" y="93"/>
                      </a:lnTo>
                      <a:lnTo>
                        <a:pt x="1267" y="89"/>
                      </a:lnTo>
                      <a:lnTo>
                        <a:pt x="1259" y="86"/>
                      </a:lnTo>
                      <a:lnTo>
                        <a:pt x="1250" y="82"/>
                      </a:lnTo>
                      <a:lnTo>
                        <a:pt x="1242" y="78"/>
                      </a:lnTo>
                      <a:lnTo>
                        <a:pt x="1233" y="74"/>
                      </a:lnTo>
                      <a:lnTo>
                        <a:pt x="1225" y="70"/>
                      </a:lnTo>
                      <a:lnTo>
                        <a:pt x="1216" y="66"/>
                      </a:lnTo>
                      <a:lnTo>
                        <a:pt x="1208" y="62"/>
                      </a:lnTo>
                      <a:lnTo>
                        <a:pt x="1199" y="57"/>
                      </a:lnTo>
                      <a:lnTo>
                        <a:pt x="1191" y="53"/>
                      </a:lnTo>
                      <a:lnTo>
                        <a:pt x="1182" y="49"/>
                      </a:lnTo>
                      <a:lnTo>
                        <a:pt x="1174" y="45"/>
                      </a:lnTo>
                      <a:lnTo>
                        <a:pt x="1165" y="41"/>
                      </a:lnTo>
                      <a:lnTo>
                        <a:pt x="1156" y="37"/>
                      </a:lnTo>
                      <a:lnTo>
                        <a:pt x="1148" y="33"/>
                      </a:lnTo>
                      <a:lnTo>
                        <a:pt x="1139" y="29"/>
                      </a:lnTo>
                      <a:lnTo>
                        <a:pt x="1130" y="25"/>
                      </a:lnTo>
                      <a:lnTo>
                        <a:pt x="1122" y="22"/>
                      </a:lnTo>
                      <a:lnTo>
                        <a:pt x="1113" y="19"/>
                      </a:lnTo>
                      <a:lnTo>
                        <a:pt x="1104" y="15"/>
                      </a:lnTo>
                      <a:lnTo>
                        <a:pt x="1096" y="13"/>
                      </a:lnTo>
                      <a:lnTo>
                        <a:pt x="1087" y="10"/>
                      </a:lnTo>
                      <a:lnTo>
                        <a:pt x="1078" y="7"/>
                      </a:lnTo>
                      <a:lnTo>
                        <a:pt x="1070" y="5"/>
                      </a:lnTo>
                      <a:lnTo>
                        <a:pt x="1061" y="4"/>
                      </a:lnTo>
                      <a:lnTo>
                        <a:pt x="1052" y="2"/>
                      </a:lnTo>
                      <a:lnTo>
                        <a:pt x="1043" y="1"/>
                      </a:lnTo>
                      <a:lnTo>
                        <a:pt x="1034" y="1"/>
                      </a:lnTo>
                      <a:lnTo>
                        <a:pt x="1026" y="0"/>
                      </a:lnTo>
                      <a:lnTo>
                        <a:pt x="1017" y="1"/>
                      </a:lnTo>
                      <a:lnTo>
                        <a:pt x="1000" y="1"/>
                      </a:lnTo>
                      <a:lnTo>
                        <a:pt x="992" y="2"/>
                      </a:lnTo>
                      <a:lnTo>
                        <a:pt x="984" y="3"/>
                      </a:lnTo>
                      <a:lnTo>
                        <a:pt x="975" y="4"/>
                      </a:lnTo>
                      <a:lnTo>
                        <a:pt x="968" y="5"/>
                      </a:lnTo>
                      <a:lnTo>
                        <a:pt x="960" y="6"/>
                      </a:lnTo>
                      <a:lnTo>
                        <a:pt x="952" y="7"/>
                      </a:lnTo>
                      <a:lnTo>
                        <a:pt x="944" y="8"/>
                      </a:lnTo>
                      <a:lnTo>
                        <a:pt x="936" y="9"/>
                      </a:lnTo>
                      <a:lnTo>
                        <a:pt x="929" y="11"/>
                      </a:lnTo>
                      <a:lnTo>
                        <a:pt x="921" y="13"/>
                      </a:lnTo>
                      <a:lnTo>
                        <a:pt x="914" y="14"/>
                      </a:lnTo>
                      <a:lnTo>
                        <a:pt x="906" y="16"/>
                      </a:lnTo>
                      <a:lnTo>
                        <a:pt x="899" y="18"/>
                      </a:lnTo>
                      <a:lnTo>
                        <a:pt x="891" y="20"/>
                      </a:lnTo>
                      <a:lnTo>
                        <a:pt x="884" y="22"/>
                      </a:lnTo>
                      <a:lnTo>
                        <a:pt x="876" y="25"/>
                      </a:lnTo>
                      <a:lnTo>
                        <a:pt x="869" y="27"/>
                      </a:lnTo>
                      <a:lnTo>
                        <a:pt x="862" y="29"/>
                      </a:lnTo>
                      <a:lnTo>
                        <a:pt x="854" y="32"/>
                      </a:lnTo>
                      <a:lnTo>
                        <a:pt x="847" y="34"/>
                      </a:lnTo>
                      <a:lnTo>
                        <a:pt x="840" y="37"/>
                      </a:lnTo>
                      <a:lnTo>
                        <a:pt x="832" y="40"/>
                      </a:lnTo>
                      <a:lnTo>
                        <a:pt x="825" y="43"/>
                      </a:lnTo>
                      <a:lnTo>
                        <a:pt x="818" y="46"/>
                      </a:lnTo>
                      <a:lnTo>
                        <a:pt x="810" y="49"/>
                      </a:lnTo>
                      <a:lnTo>
                        <a:pt x="802" y="52"/>
                      </a:lnTo>
                      <a:lnTo>
                        <a:pt x="795" y="55"/>
                      </a:lnTo>
                      <a:lnTo>
                        <a:pt x="787" y="59"/>
                      </a:lnTo>
                      <a:lnTo>
                        <a:pt x="780" y="62"/>
                      </a:lnTo>
                      <a:lnTo>
                        <a:pt x="772" y="66"/>
                      </a:lnTo>
                      <a:lnTo>
                        <a:pt x="748" y="76"/>
                      </a:lnTo>
                      <a:lnTo>
                        <a:pt x="735" y="81"/>
                      </a:lnTo>
                      <a:lnTo>
                        <a:pt x="722" y="85"/>
                      </a:lnTo>
                      <a:lnTo>
                        <a:pt x="709" y="90"/>
                      </a:lnTo>
                      <a:lnTo>
                        <a:pt x="696" y="94"/>
                      </a:lnTo>
                      <a:lnTo>
                        <a:pt x="682" y="97"/>
                      </a:lnTo>
                      <a:lnTo>
                        <a:pt x="669" y="101"/>
                      </a:lnTo>
                      <a:lnTo>
                        <a:pt x="655" y="104"/>
                      </a:lnTo>
                      <a:lnTo>
                        <a:pt x="641" y="107"/>
                      </a:lnTo>
                      <a:lnTo>
                        <a:pt x="627" y="111"/>
                      </a:lnTo>
                      <a:lnTo>
                        <a:pt x="612" y="113"/>
                      </a:lnTo>
                      <a:lnTo>
                        <a:pt x="598" y="116"/>
                      </a:lnTo>
                      <a:lnTo>
                        <a:pt x="584" y="119"/>
                      </a:lnTo>
                      <a:lnTo>
                        <a:pt x="569" y="121"/>
                      </a:lnTo>
                      <a:lnTo>
                        <a:pt x="555" y="123"/>
                      </a:lnTo>
                      <a:lnTo>
                        <a:pt x="540" y="126"/>
                      </a:lnTo>
                      <a:lnTo>
                        <a:pt x="526" y="128"/>
                      </a:lnTo>
                      <a:lnTo>
                        <a:pt x="511" y="130"/>
                      </a:lnTo>
                      <a:lnTo>
                        <a:pt x="496" y="132"/>
                      </a:lnTo>
                      <a:lnTo>
                        <a:pt x="482" y="134"/>
                      </a:lnTo>
                      <a:lnTo>
                        <a:pt x="467" y="136"/>
                      </a:lnTo>
                      <a:lnTo>
                        <a:pt x="453" y="138"/>
                      </a:lnTo>
                      <a:lnTo>
                        <a:pt x="439" y="140"/>
                      </a:lnTo>
                      <a:lnTo>
                        <a:pt x="424" y="142"/>
                      </a:lnTo>
                      <a:lnTo>
                        <a:pt x="410" y="144"/>
                      </a:lnTo>
                      <a:lnTo>
                        <a:pt x="397" y="146"/>
                      </a:lnTo>
                      <a:lnTo>
                        <a:pt x="383" y="148"/>
                      </a:lnTo>
                      <a:lnTo>
                        <a:pt x="370" y="151"/>
                      </a:lnTo>
                      <a:lnTo>
                        <a:pt x="356" y="153"/>
                      </a:lnTo>
                      <a:lnTo>
                        <a:pt x="343" y="155"/>
                      </a:lnTo>
                      <a:lnTo>
                        <a:pt x="331" y="158"/>
                      </a:lnTo>
                      <a:lnTo>
                        <a:pt x="309" y="162"/>
                      </a:lnTo>
                      <a:lnTo>
                        <a:pt x="298" y="164"/>
                      </a:lnTo>
                      <a:lnTo>
                        <a:pt x="288" y="166"/>
                      </a:lnTo>
                      <a:lnTo>
                        <a:pt x="278" y="169"/>
                      </a:lnTo>
                      <a:lnTo>
                        <a:pt x="267" y="171"/>
                      </a:lnTo>
                      <a:lnTo>
                        <a:pt x="257" y="173"/>
                      </a:lnTo>
                      <a:lnTo>
                        <a:pt x="247" y="175"/>
                      </a:lnTo>
                      <a:lnTo>
                        <a:pt x="237" y="177"/>
                      </a:lnTo>
                      <a:lnTo>
                        <a:pt x="227" y="179"/>
                      </a:lnTo>
                      <a:lnTo>
                        <a:pt x="217" y="181"/>
                      </a:lnTo>
                      <a:lnTo>
                        <a:pt x="207" y="183"/>
                      </a:lnTo>
                      <a:lnTo>
                        <a:pt x="197" y="185"/>
                      </a:lnTo>
                      <a:lnTo>
                        <a:pt x="187" y="186"/>
                      </a:lnTo>
                      <a:lnTo>
                        <a:pt x="177" y="188"/>
                      </a:lnTo>
                      <a:lnTo>
                        <a:pt x="168" y="189"/>
                      </a:lnTo>
                      <a:lnTo>
                        <a:pt x="158" y="191"/>
                      </a:lnTo>
                      <a:lnTo>
                        <a:pt x="148" y="192"/>
                      </a:lnTo>
                      <a:lnTo>
                        <a:pt x="138" y="193"/>
                      </a:lnTo>
                      <a:lnTo>
                        <a:pt x="128" y="194"/>
                      </a:lnTo>
                      <a:lnTo>
                        <a:pt x="118" y="195"/>
                      </a:lnTo>
                      <a:lnTo>
                        <a:pt x="107" y="195"/>
                      </a:lnTo>
                      <a:lnTo>
                        <a:pt x="97" y="196"/>
                      </a:lnTo>
                      <a:lnTo>
                        <a:pt x="87" y="196"/>
                      </a:lnTo>
                      <a:lnTo>
                        <a:pt x="76" y="196"/>
                      </a:lnTo>
                      <a:lnTo>
                        <a:pt x="66" y="196"/>
                      </a:lnTo>
                      <a:lnTo>
                        <a:pt x="55" y="195"/>
                      </a:lnTo>
                      <a:lnTo>
                        <a:pt x="44" y="195"/>
                      </a:lnTo>
                      <a:lnTo>
                        <a:pt x="34" y="194"/>
                      </a:lnTo>
                      <a:lnTo>
                        <a:pt x="22" y="193"/>
                      </a:lnTo>
                      <a:lnTo>
                        <a:pt x="11" y="192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7" name="Freeform 152"/>
                <p:cNvSpPr>
                  <a:spLocks/>
                </p:cNvSpPr>
                <p:nvPr/>
              </p:nvSpPr>
              <p:spPr bwMode="auto">
                <a:xfrm>
                  <a:off x="2289" y="3048"/>
                  <a:ext cx="1281" cy="104"/>
                </a:xfrm>
                <a:custGeom>
                  <a:avLst/>
                  <a:gdLst>
                    <a:gd name="T0" fmla="*/ 1254 w 1281"/>
                    <a:gd name="T1" fmla="*/ 6 h 104"/>
                    <a:gd name="T2" fmla="*/ 1228 w 1281"/>
                    <a:gd name="T3" fmla="*/ 4 h 104"/>
                    <a:gd name="T4" fmla="*/ 1202 w 1281"/>
                    <a:gd name="T5" fmla="*/ 3 h 104"/>
                    <a:gd name="T6" fmla="*/ 1176 w 1281"/>
                    <a:gd name="T7" fmla="*/ 2 h 104"/>
                    <a:gd name="T8" fmla="*/ 1151 w 1281"/>
                    <a:gd name="T9" fmla="*/ 1 h 104"/>
                    <a:gd name="T10" fmla="*/ 1125 w 1281"/>
                    <a:gd name="T11" fmla="*/ 0 h 104"/>
                    <a:gd name="T12" fmla="*/ 1099 w 1281"/>
                    <a:gd name="T13" fmla="*/ 0 h 104"/>
                    <a:gd name="T14" fmla="*/ 1074 w 1281"/>
                    <a:gd name="T15" fmla="*/ 0 h 104"/>
                    <a:gd name="T16" fmla="*/ 1049 w 1281"/>
                    <a:gd name="T17" fmla="*/ 1 h 104"/>
                    <a:gd name="T18" fmla="*/ 1023 w 1281"/>
                    <a:gd name="T19" fmla="*/ 2 h 104"/>
                    <a:gd name="T20" fmla="*/ 998 w 1281"/>
                    <a:gd name="T21" fmla="*/ 3 h 104"/>
                    <a:gd name="T22" fmla="*/ 972 w 1281"/>
                    <a:gd name="T23" fmla="*/ 4 h 104"/>
                    <a:gd name="T24" fmla="*/ 947 w 1281"/>
                    <a:gd name="T25" fmla="*/ 6 h 104"/>
                    <a:gd name="T26" fmla="*/ 921 w 1281"/>
                    <a:gd name="T27" fmla="*/ 9 h 104"/>
                    <a:gd name="T28" fmla="*/ 895 w 1281"/>
                    <a:gd name="T29" fmla="*/ 12 h 104"/>
                    <a:gd name="T30" fmla="*/ 870 w 1281"/>
                    <a:gd name="T31" fmla="*/ 15 h 104"/>
                    <a:gd name="T32" fmla="*/ 805 w 1281"/>
                    <a:gd name="T33" fmla="*/ 22 h 104"/>
                    <a:gd name="T34" fmla="*/ 761 w 1281"/>
                    <a:gd name="T35" fmla="*/ 27 h 104"/>
                    <a:gd name="T36" fmla="*/ 718 w 1281"/>
                    <a:gd name="T37" fmla="*/ 31 h 104"/>
                    <a:gd name="T38" fmla="*/ 675 w 1281"/>
                    <a:gd name="T39" fmla="*/ 35 h 104"/>
                    <a:gd name="T40" fmla="*/ 631 w 1281"/>
                    <a:gd name="T41" fmla="*/ 38 h 104"/>
                    <a:gd name="T42" fmla="*/ 587 w 1281"/>
                    <a:gd name="T43" fmla="*/ 42 h 104"/>
                    <a:gd name="T44" fmla="*/ 544 w 1281"/>
                    <a:gd name="T45" fmla="*/ 46 h 104"/>
                    <a:gd name="T46" fmla="*/ 500 w 1281"/>
                    <a:gd name="T47" fmla="*/ 49 h 104"/>
                    <a:gd name="T48" fmla="*/ 457 w 1281"/>
                    <a:gd name="T49" fmla="*/ 53 h 104"/>
                    <a:gd name="T50" fmla="*/ 413 w 1281"/>
                    <a:gd name="T51" fmla="*/ 57 h 104"/>
                    <a:gd name="T52" fmla="*/ 370 w 1281"/>
                    <a:gd name="T53" fmla="*/ 62 h 104"/>
                    <a:gd name="T54" fmla="*/ 327 w 1281"/>
                    <a:gd name="T55" fmla="*/ 68 h 104"/>
                    <a:gd name="T56" fmla="*/ 284 w 1281"/>
                    <a:gd name="T57" fmla="*/ 74 h 104"/>
                    <a:gd name="T58" fmla="*/ 241 w 1281"/>
                    <a:gd name="T59" fmla="*/ 81 h 104"/>
                    <a:gd name="T60" fmla="*/ 198 w 1281"/>
                    <a:gd name="T61" fmla="*/ 89 h 104"/>
                    <a:gd name="T62" fmla="*/ 167 w 1281"/>
                    <a:gd name="T63" fmla="*/ 96 h 104"/>
                    <a:gd name="T64" fmla="*/ 156 w 1281"/>
                    <a:gd name="T65" fmla="*/ 97 h 104"/>
                    <a:gd name="T66" fmla="*/ 145 w 1281"/>
                    <a:gd name="T67" fmla="*/ 99 h 104"/>
                    <a:gd name="T68" fmla="*/ 134 w 1281"/>
                    <a:gd name="T69" fmla="*/ 100 h 104"/>
                    <a:gd name="T70" fmla="*/ 123 w 1281"/>
                    <a:gd name="T71" fmla="*/ 102 h 104"/>
                    <a:gd name="T72" fmla="*/ 111 w 1281"/>
                    <a:gd name="T73" fmla="*/ 102 h 104"/>
                    <a:gd name="T74" fmla="*/ 100 w 1281"/>
                    <a:gd name="T75" fmla="*/ 103 h 104"/>
                    <a:gd name="T76" fmla="*/ 88 w 1281"/>
                    <a:gd name="T77" fmla="*/ 103 h 104"/>
                    <a:gd name="T78" fmla="*/ 76 w 1281"/>
                    <a:gd name="T79" fmla="*/ 102 h 104"/>
                    <a:gd name="T80" fmla="*/ 65 w 1281"/>
                    <a:gd name="T81" fmla="*/ 102 h 104"/>
                    <a:gd name="T82" fmla="*/ 53 w 1281"/>
                    <a:gd name="T83" fmla="*/ 100 h 104"/>
                    <a:gd name="T84" fmla="*/ 42 w 1281"/>
                    <a:gd name="T85" fmla="*/ 99 h 104"/>
                    <a:gd name="T86" fmla="*/ 31 w 1281"/>
                    <a:gd name="T87" fmla="*/ 97 h 104"/>
                    <a:gd name="T88" fmla="*/ 20 w 1281"/>
                    <a:gd name="T89" fmla="*/ 94 h 104"/>
                    <a:gd name="T90" fmla="*/ 10 w 1281"/>
                    <a:gd name="T91" fmla="*/ 91 h 104"/>
                    <a:gd name="T92" fmla="*/ 0 w 1281"/>
                    <a:gd name="T93" fmla="*/ 87 h 104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81" h="104">
                      <a:moveTo>
                        <a:pt x="1280" y="8"/>
                      </a:moveTo>
                      <a:lnTo>
                        <a:pt x="1254" y="6"/>
                      </a:lnTo>
                      <a:lnTo>
                        <a:pt x="1241" y="5"/>
                      </a:lnTo>
                      <a:lnTo>
                        <a:pt x="1228" y="4"/>
                      </a:lnTo>
                      <a:lnTo>
                        <a:pt x="1215" y="4"/>
                      </a:lnTo>
                      <a:lnTo>
                        <a:pt x="1202" y="3"/>
                      </a:lnTo>
                      <a:lnTo>
                        <a:pt x="1189" y="2"/>
                      </a:lnTo>
                      <a:lnTo>
                        <a:pt x="1176" y="2"/>
                      </a:lnTo>
                      <a:lnTo>
                        <a:pt x="1163" y="2"/>
                      </a:lnTo>
                      <a:lnTo>
                        <a:pt x="1151" y="1"/>
                      </a:lnTo>
                      <a:lnTo>
                        <a:pt x="1138" y="1"/>
                      </a:lnTo>
                      <a:lnTo>
                        <a:pt x="1125" y="0"/>
                      </a:lnTo>
                      <a:lnTo>
                        <a:pt x="1112" y="0"/>
                      </a:lnTo>
                      <a:lnTo>
                        <a:pt x="1099" y="0"/>
                      </a:lnTo>
                      <a:lnTo>
                        <a:pt x="1087" y="0"/>
                      </a:lnTo>
                      <a:lnTo>
                        <a:pt x="1074" y="0"/>
                      </a:lnTo>
                      <a:lnTo>
                        <a:pt x="1061" y="1"/>
                      </a:lnTo>
                      <a:lnTo>
                        <a:pt x="1049" y="1"/>
                      </a:lnTo>
                      <a:lnTo>
                        <a:pt x="1036" y="1"/>
                      </a:lnTo>
                      <a:lnTo>
                        <a:pt x="1023" y="2"/>
                      </a:lnTo>
                      <a:lnTo>
                        <a:pt x="1011" y="2"/>
                      </a:lnTo>
                      <a:lnTo>
                        <a:pt x="998" y="3"/>
                      </a:lnTo>
                      <a:lnTo>
                        <a:pt x="985" y="4"/>
                      </a:lnTo>
                      <a:lnTo>
                        <a:pt x="972" y="4"/>
                      </a:lnTo>
                      <a:lnTo>
                        <a:pt x="959" y="5"/>
                      </a:lnTo>
                      <a:lnTo>
                        <a:pt x="947" y="6"/>
                      </a:lnTo>
                      <a:lnTo>
                        <a:pt x="934" y="8"/>
                      </a:lnTo>
                      <a:lnTo>
                        <a:pt x="921" y="9"/>
                      </a:lnTo>
                      <a:lnTo>
                        <a:pt x="908" y="10"/>
                      </a:lnTo>
                      <a:lnTo>
                        <a:pt x="895" y="12"/>
                      </a:lnTo>
                      <a:lnTo>
                        <a:pt x="883" y="13"/>
                      </a:lnTo>
                      <a:lnTo>
                        <a:pt x="870" y="15"/>
                      </a:lnTo>
                      <a:lnTo>
                        <a:pt x="827" y="20"/>
                      </a:lnTo>
                      <a:lnTo>
                        <a:pt x="805" y="22"/>
                      </a:lnTo>
                      <a:lnTo>
                        <a:pt x="783" y="25"/>
                      </a:lnTo>
                      <a:lnTo>
                        <a:pt x="761" y="27"/>
                      </a:lnTo>
                      <a:lnTo>
                        <a:pt x="740" y="29"/>
                      </a:lnTo>
                      <a:lnTo>
                        <a:pt x="718" y="31"/>
                      </a:lnTo>
                      <a:lnTo>
                        <a:pt x="696" y="33"/>
                      </a:lnTo>
                      <a:lnTo>
                        <a:pt x="675" y="35"/>
                      </a:lnTo>
                      <a:lnTo>
                        <a:pt x="653" y="37"/>
                      </a:lnTo>
                      <a:lnTo>
                        <a:pt x="631" y="38"/>
                      </a:lnTo>
                      <a:lnTo>
                        <a:pt x="609" y="40"/>
                      </a:lnTo>
                      <a:lnTo>
                        <a:pt x="587" y="42"/>
                      </a:lnTo>
                      <a:lnTo>
                        <a:pt x="565" y="44"/>
                      </a:lnTo>
                      <a:lnTo>
                        <a:pt x="544" y="46"/>
                      </a:lnTo>
                      <a:lnTo>
                        <a:pt x="522" y="47"/>
                      </a:lnTo>
                      <a:lnTo>
                        <a:pt x="500" y="49"/>
                      </a:lnTo>
                      <a:lnTo>
                        <a:pt x="478" y="51"/>
                      </a:lnTo>
                      <a:lnTo>
                        <a:pt x="457" y="53"/>
                      </a:lnTo>
                      <a:lnTo>
                        <a:pt x="435" y="55"/>
                      </a:lnTo>
                      <a:lnTo>
                        <a:pt x="413" y="57"/>
                      </a:lnTo>
                      <a:lnTo>
                        <a:pt x="391" y="60"/>
                      </a:lnTo>
                      <a:lnTo>
                        <a:pt x="370" y="62"/>
                      </a:lnTo>
                      <a:lnTo>
                        <a:pt x="348" y="65"/>
                      </a:lnTo>
                      <a:lnTo>
                        <a:pt x="327" y="68"/>
                      </a:lnTo>
                      <a:lnTo>
                        <a:pt x="305" y="70"/>
                      </a:lnTo>
                      <a:lnTo>
                        <a:pt x="284" y="74"/>
                      </a:lnTo>
                      <a:lnTo>
                        <a:pt x="262" y="77"/>
                      </a:lnTo>
                      <a:lnTo>
                        <a:pt x="241" y="81"/>
                      </a:lnTo>
                      <a:lnTo>
                        <a:pt x="220" y="85"/>
                      </a:lnTo>
                      <a:lnTo>
                        <a:pt x="198" y="89"/>
                      </a:lnTo>
                      <a:lnTo>
                        <a:pt x="177" y="94"/>
                      </a:lnTo>
                      <a:lnTo>
                        <a:pt x="167" y="96"/>
                      </a:lnTo>
                      <a:lnTo>
                        <a:pt x="162" y="96"/>
                      </a:lnTo>
                      <a:lnTo>
                        <a:pt x="156" y="97"/>
                      </a:lnTo>
                      <a:lnTo>
                        <a:pt x="151" y="98"/>
                      </a:lnTo>
                      <a:lnTo>
                        <a:pt x="145" y="99"/>
                      </a:lnTo>
                      <a:lnTo>
                        <a:pt x="140" y="100"/>
                      </a:lnTo>
                      <a:lnTo>
                        <a:pt x="134" y="100"/>
                      </a:lnTo>
                      <a:lnTo>
                        <a:pt x="129" y="101"/>
                      </a:lnTo>
                      <a:lnTo>
                        <a:pt x="123" y="102"/>
                      </a:lnTo>
                      <a:lnTo>
                        <a:pt x="117" y="102"/>
                      </a:lnTo>
                      <a:lnTo>
                        <a:pt x="111" y="102"/>
                      </a:lnTo>
                      <a:lnTo>
                        <a:pt x="105" y="102"/>
                      </a:lnTo>
                      <a:lnTo>
                        <a:pt x="100" y="103"/>
                      </a:lnTo>
                      <a:lnTo>
                        <a:pt x="94" y="103"/>
                      </a:lnTo>
                      <a:lnTo>
                        <a:pt x="88" y="103"/>
                      </a:lnTo>
                      <a:lnTo>
                        <a:pt x="82" y="103"/>
                      </a:lnTo>
                      <a:lnTo>
                        <a:pt x="76" y="102"/>
                      </a:lnTo>
                      <a:lnTo>
                        <a:pt x="71" y="102"/>
                      </a:lnTo>
                      <a:lnTo>
                        <a:pt x="65" y="102"/>
                      </a:lnTo>
                      <a:lnTo>
                        <a:pt x="59" y="101"/>
                      </a:lnTo>
                      <a:lnTo>
                        <a:pt x="53" y="100"/>
                      </a:lnTo>
                      <a:lnTo>
                        <a:pt x="47" y="100"/>
                      </a:lnTo>
                      <a:lnTo>
                        <a:pt x="42" y="99"/>
                      </a:lnTo>
                      <a:lnTo>
                        <a:pt x="36" y="98"/>
                      </a:lnTo>
                      <a:lnTo>
                        <a:pt x="31" y="97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5" y="92"/>
                      </a:lnTo>
                      <a:lnTo>
                        <a:pt x="10" y="91"/>
                      </a:lnTo>
                      <a:lnTo>
                        <a:pt x="5" y="89"/>
                      </a:lnTo>
                      <a:lnTo>
                        <a:pt x="0" y="87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8" name="Freeform 153"/>
                <p:cNvSpPr>
                  <a:spLocks/>
                </p:cNvSpPr>
                <p:nvPr/>
              </p:nvSpPr>
              <p:spPr bwMode="auto">
                <a:xfrm>
                  <a:off x="2326" y="3135"/>
                  <a:ext cx="1023" cy="129"/>
                </a:xfrm>
                <a:custGeom>
                  <a:avLst/>
                  <a:gdLst>
                    <a:gd name="T0" fmla="*/ 1000 w 1023"/>
                    <a:gd name="T1" fmla="*/ 1 h 129"/>
                    <a:gd name="T2" fmla="*/ 976 w 1023"/>
                    <a:gd name="T3" fmla="*/ 0 h 129"/>
                    <a:gd name="T4" fmla="*/ 952 w 1023"/>
                    <a:gd name="T5" fmla="*/ 2 h 129"/>
                    <a:gd name="T6" fmla="*/ 927 w 1023"/>
                    <a:gd name="T7" fmla="*/ 7 h 129"/>
                    <a:gd name="T8" fmla="*/ 901 w 1023"/>
                    <a:gd name="T9" fmla="*/ 13 h 129"/>
                    <a:gd name="T10" fmla="*/ 874 w 1023"/>
                    <a:gd name="T11" fmla="*/ 22 h 129"/>
                    <a:gd name="T12" fmla="*/ 847 w 1023"/>
                    <a:gd name="T13" fmla="*/ 32 h 129"/>
                    <a:gd name="T14" fmla="*/ 820 w 1023"/>
                    <a:gd name="T15" fmla="*/ 44 h 129"/>
                    <a:gd name="T16" fmla="*/ 792 w 1023"/>
                    <a:gd name="T17" fmla="*/ 55 h 129"/>
                    <a:gd name="T18" fmla="*/ 765 w 1023"/>
                    <a:gd name="T19" fmla="*/ 67 h 129"/>
                    <a:gd name="T20" fmla="*/ 738 w 1023"/>
                    <a:gd name="T21" fmla="*/ 79 h 129"/>
                    <a:gd name="T22" fmla="*/ 711 w 1023"/>
                    <a:gd name="T23" fmla="*/ 90 h 129"/>
                    <a:gd name="T24" fmla="*/ 685 w 1023"/>
                    <a:gd name="T25" fmla="*/ 100 h 129"/>
                    <a:gd name="T26" fmla="*/ 660 w 1023"/>
                    <a:gd name="T27" fmla="*/ 108 h 129"/>
                    <a:gd name="T28" fmla="*/ 636 w 1023"/>
                    <a:gd name="T29" fmla="*/ 114 h 129"/>
                    <a:gd name="T30" fmla="*/ 612 w 1023"/>
                    <a:gd name="T31" fmla="*/ 118 h 129"/>
                    <a:gd name="T32" fmla="*/ 576 w 1023"/>
                    <a:gd name="T33" fmla="*/ 121 h 129"/>
                    <a:gd name="T34" fmla="*/ 552 w 1023"/>
                    <a:gd name="T35" fmla="*/ 123 h 129"/>
                    <a:gd name="T36" fmla="*/ 526 w 1023"/>
                    <a:gd name="T37" fmla="*/ 125 h 129"/>
                    <a:gd name="T38" fmla="*/ 500 w 1023"/>
                    <a:gd name="T39" fmla="*/ 126 h 129"/>
                    <a:gd name="T40" fmla="*/ 474 w 1023"/>
                    <a:gd name="T41" fmla="*/ 127 h 129"/>
                    <a:gd name="T42" fmla="*/ 447 w 1023"/>
                    <a:gd name="T43" fmla="*/ 128 h 129"/>
                    <a:gd name="T44" fmla="*/ 420 w 1023"/>
                    <a:gd name="T45" fmla="*/ 128 h 129"/>
                    <a:gd name="T46" fmla="*/ 393 w 1023"/>
                    <a:gd name="T47" fmla="*/ 128 h 129"/>
                    <a:gd name="T48" fmla="*/ 366 w 1023"/>
                    <a:gd name="T49" fmla="*/ 128 h 129"/>
                    <a:gd name="T50" fmla="*/ 340 w 1023"/>
                    <a:gd name="T51" fmla="*/ 127 h 129"/>
                    <a:gd name="T52" fmla="*/ 313 w 1023"/>
                    <a:gd name="T53" fmla="*/ 127 h 129"/>
                    <a:gd name="T54" fmla="*/ 287 w 1023"/>
                    <a:gd name="T55" fmla="*/ 125 h 129"/>
                    <a:gd name="T56" fmla="*/ 262 w 1023"/>
                    <a:gd name="T57" fmla="*/ 124 h 129"/>
                    <a:gd name="T58" fmla="*/ 237 w 1023"/>
                    <a:gd name="T59" fmla="*/ 122 h 129"/>
                    <a:gd name="T60" fmla="*/ 213 w 1023"/>
                    <a:gd name="T61" fmla="*/ 119 h 129"/>
                    <a:gd name="T62" fmla="*/ 188 w 1023"/>
                    <a:gd name="T63" fmla="*/ 116 h 129"/>
                    <a:gd name="T64" fmla="*/ 174 w 1023"/>
                    <a:gd name="T65" fmla="*/ 113 h 129"/>
                    <a:gd name="T66" fmla="*/ 161 w 1023"/>
                    <a:gd name="T67" fmla="*/ 109 h 129"/>
                    <a:gd name="T68" fmla="*/ 148 w 1023"/>
                    <a:gd name="T69" fmla="*/ 104 h 129"/>
                    <a:gd name="T70" fmla="*/ 136 w 1023"/>
                    <a:gd name="T71" fmla="*/ 99 h 129"/>
                    <a:gd name="T72" fmla="*/ 124 w 1023"/>
                    <a:gd name="T73" fmla="*/ 93 h 129"/>
                    <a:gd name="T74" fmla="*/ 111 w 1023"/>
                    <a:gd name="T75" fmla="*/ 87 h 129"/>
                    <a:gd name="T76" fmla="*/ 99 w 1023"/>
                    <a:gd name="T77" fmla="*/ 81 h 129"/>
                    <a:gd name="T78" fmla="*/ 87 w 1023"/>
                    <a:gd name="T79" fmla="*/ 74 h 129"/>
                    <a:gd name="T80" fmla="*/ 75 w 1023"/>
                    <a:gd name="T81" fmla="*/ 68 h 129"/>
                    <a:gd name="T82" fmla="*/ 63 w 1023"/>
                    <a:gd name="T83" fmla="*/ 62 h 129"/>
                    <a:gd name="T84" fmla="*/ 51 w 1023"/>
                    <a:gd name="T85" fmla="*/ 56 h 129"/>
                    <a:gd name="T86" fmla="*/ 38 w 1023"/>
                    <a:gd name="T87" fmla="*/ 51 h 129"/>
                    <a:gd name="T88" fmla="*/ 26 w 1023"/>
                    <a:gd name="T89" fmla="*/ 46 h 129"/>
                    <a:gd name="T90" fmla="*/ 13 w 1023"/>
                    <a:gd name="T91" fmla="*/ 42 h 129"/>
                    <a:gd name="T92" fmla="*/ 0 w 1023"/>
                    <a:gd name="T93" fmla="*/ 39 h 12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23" h="129">
                      <a:moveTo>
                        <a:pt x="1022" y="7"/>
                      </a:moveTo>
                      <a:lnTo>
                        <a:pt x="1000" y="1"/>
                      </a:lnTo>
                      <a:lnTo>
                        <a:pt x="988" y="1"/>
                      </a:lnTo>
                      <a:lnTo>
                        <a:pt x="976" y="0"/>
                      </a:lnTo>
                      <a:lnTo>
                        <a:pt x="964" y="1"/>
                      </a:lnTo>
                      <a:lnTo>
                        <a:pt x="952" y="2"/>
                      </a:lnTo>
                      <a:lnTo>
                        <a:pt x="940" y="4"/>
                      </a:lnTo>
                      <a:lnTo>
                        <a:pt x="927" y="7"/>
                      </a:lnTo>
                      <a:lnTo>
                        <a:pt x="914" y="10"/>
                      </a:lnTo>
                      <a:lnTo>
                        <a:pt x="901" y="13"/>
                      </a:lnTo>
                      <a:lnTo>
                        <a:pt x="887" y="18"/>
                      </a:lnTo>
                      <a:lnTo>
                        <a:pt x="874" y="22"/>
                      </a:lnTo>
                      <a:lnTo>
                        <a:pt x="860" y="27"/>
                      </a:lnTo>
                      <a:lnTo>
                        <a:pt x="847" y="32"/>
                      </a:lnTo>
                      <a:lnTo>
                        <a:pt x="833" y="38"/>
                      </a:lnTo>
                      <a:lnTo>
                        <a:pt x="820" y="44"/>
                      </a:lnTo>
                      <a:lnTo>
                        <a:pt x="806" y="49"/>
                      </a:lnTo>
                      <a:lnTo>
                        <a:pt x="792" y="55"/>
                      </a:lnTo>
                      <a:lnTo>
                        <a:pt x="778" y="61"/>
                      </a:lnTo>
                      <a:lnTo>
                        <a:pt x="765" y="67"/>
                      </a:lnTo>
                      <a:lnTo>
                        <a:pt x="751" y="73"/>
                      </a:lnTo>
                      <a:lnTo>
                        <a:pt x="738" y="79"/>
                      </a:lnTo>
                      <a:lnTo>
                        <a:pt x="724" y="85"/>
                      </a:lnTo>
                      <a:lnTo>
                        <a:pt x="711" y="90"/>
                      </a:lnTo>
                      <a:lnTo>
                        <a:pt x="698" y="95"/>
                      </a:lnTo>
                      <a:lnTo>
                        <a:pt x="685" y="100"/>
                      </a:lnTo>
                      <a:lnTo>
                        <a:pt x="672" y="104"/>
                      </a:lnTo>
                      <a:lnTo>
                        <a:pt x="660" y="108"/>
                      </a:lnTo>
                      <a:lnTo>
                        <a:pt x="648" y="111"/>
                      </a:lnTo>
                      <a:lnTo>
                        <a:pt x="636" y="114"/>
                      </a:lnTo>
                      <a:lnTo>
                        <a:pt x="624" y="117"/>
                      </a:lnTo>
                      <a:lnTo>
                        <a:pt x="612" y="118"/>
                      </a:lnTo>
                      <a:lnTo>
                        <a:pt x="589" y="120"/>
                      </a:lnTo>
                      <a:lnTo>
                        <a:pt x="576" y="121"/>
                      </a:lnTo>
                      <a:lnTo>
                        <a:pt x="564" y="122"/>
                      </a:lnTo>
                      <a:lnTo>
                        <a:pt x="552" y="123"/>
                      </a:lnTo>
                      <a:lnTo>
                        <a:pt x="539" y="124"/>
                      </a:lnTo>
                      <a:lnTo>
                        <a:pt x="526" y="125"/>
                      </a:lnTo>
                      <a:lnTo>
                        <a:pt x="514" y="125"/>
                      </a:lnTo>
                      <a:lnTo>
                        <a:pt x="500" y="126"/>
                      </a:lnTo>
                      <a:lnTo>
                        <a:pt x="487" y="127"/>
                      </a:lnTo>
                      <a:lnTo>
                        <a:pt x="474" y="127"/>
                      </a:lnTo>
                      <a:lnTo>
                        <a:pt x="460" y="127"/>
                      </a:lnTo>
                      <a:lnTo>
                        <a:pt x="447" y="128"/>
                      </a:lnTo>
                      <a:lnTo>
                        <a:pt x="434" y="128"/>
                      </a:lnTo>
                      <a:lnTo>
                        <a:pt x="420" y="128"/>
                      </a:lnTo>
                      <a:lnTo>
                        <a:pt x="407" y="128"/>
                      </a:lnTo>
                      <a:lnTo>
                        <a:pt x="393" y="128"/>
                      </a:lnTo>
                      <a:lnTo>
                        <a:pt x="380" y="128"/>
                      </a:lnTo>
                      <a:lnTo>
                        <a:pt x="366" y="128"/>
                      </a:lnTo>
                      <a:lnTo>
                        <a:pt x="353" y="128"/>
                      </a:lnTo>
                      <a:lnTo>
                        <a:pt x="340" y="127"/>
                      </a:lnTo>
                      <a:lnTo>
                        <a:pt x="326" y="127"/>
                      </a:lnTo>
                      <a:lnTo>
                        <a:pt x="313" y="127"/>
                      </a:lnTo>
                      <a:lnTo>
                        <a:pt x="300" y="126"/>
                      </a:lnTo>
                      <a:lnTo>
                        <a:pt x="287" y="125"/>
                      </a:lnTo>
                      <a:lnTo>
                        <a:pt x="274" y="125"/>
                      </a:lnTo>
                      <a:lnTo>
                        <a:pt x="262" y="124"/>
                      </a:lnTo>
                      <a:lnTo>
                        <a:pt x="250" y="123"/>
                      </a:lnTo>
                      <a:lnTo>
                        <a:pt x="237" y="122"/>
                      </a:lnTo>
                      <a:lnTo>
                        <a:pt x="225" y="121"/>
                      </a:lnTo>
                      <a:lnTo>
                        <a:pt x="213" y="119"/>
                      </a:lnTo>
                      <a:lnTo>
                        <a:pt x="202" y="118"/>
                      </a:lnTo>
                      <a:lnTo>
                        <a:pt x="188" y="116"/>
                      </a:lnTo>
                      <a:lnTo>
                        <a:pt x="181" y="114"/>
                      </a:lnTo>
                      <a:lnTo>
                        <a:pt x="174" y="113"/>
                      </a:lnTo>
                      <a:lnTo>
                        <a:pt x="168" y="111"/>
                      </a:lnTo>
                      <a:lnTo>
                        <a:pt x="161" y="109"/>
                      </a:lnTo>
                      <a:lnTo>
                        <a:pt x="155" y="106"/>
                      </a:lnTo>
                      <a:lnTo>
                        <a:pt x="148" y="104"/>
                      </a:lnTo>
                      <a:lnTo>
                        <a:pt x="142" y="101"/>
                      </a:lnTo>
                      <a:lnTo>
                        <a:pt x="136" y="99"/>
                      </a:lnTo>
                      <a:lnTo>
                        <a:pt x="130" y="96"/>
                      </a:lnTo>
                      <a:lnTo>
                        <a:pt x="124" y="93"/>
                      </a:lnTo>
                      <a:lnTo>
                        <a:pt x="118" y="90"/>
                      </a:lnTo>
                      <a:lnTo>
                        <a:pt x="111" y="87"/>
                      </a:lnTo>
                      <a:lnTo>
                        <a:pt x="105" y="84"/>
                      </a:lnTo>
                      <a:lnTo>
                        <a:pt x="99" y="81"/>
                      </a:lnTo>
                      <a:lnTo>
                        <a:pt x="93" y="77"/>
                      </a:lnTo>
                      <a:lnTo>
                        <a:pt x="87" y="74"/>
                      </a:lnTo>
                      <a:lnTo>
                        <a:pt x="81" y="71"/>
                      </a:lnTo>
                      <a:lnTo>
                        <a:pt x="75" y="68"/>
                      </a:lnTo>
                      <a:lnTo>
                        <a:pt x="69" y="65"/>
                      </a:lnTo>
                      <a:lnTo>
                        <a:pt x="63" y="62"/>
                      </a:lnTo>
                      <a:lnTo>
                        <a:pt x="57" y="59"/>
                      </a:lnTo>
                      <a:lnTo>
                        <a:pt x="51" y="56"/>
                      </a:lnTo>
                      <a:lnTo>
                        <a:pt x="44" y="53"/>
                      </a:lnTo>
                      <a:lnTo>
                        <a:pt x="38" y="51"/>
                      </a:lnTo>
                      <a:lnTo>
                        <a:pt x="32" y="49"/>
                      </a:lnTo>
                      <a:lnTo>
                        <a:pt x="26" y="46"/>
                      </a:lnTo>
                      <a:lnTo>
                        <a:pt x="19" y="44"/>
                      </a:lnTo>
                      <a:lnTo>
                        <a:pt x="13" y="42"/>
                      </a:lnTo>
                      <a:lnTo>
                        <a:pt x="6" y="4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89" name="Freeform 154"/>
                <p:cNvSpPr>
                  <a:spLocks/>
                </p:cNvSpPr>
                <p:nvPr/>
              </p:nvSpPr>
              <p:spPr bwMode="auto">
                <a:xfrm>
                  <a:off x="2320" y="2984"/>
                  <a:ext cx="1085" cy="93"/>
                </a:xfrm>
                <a:custGeom>
                  <a:avLst/>
                  <a:gdLst>
                    <a:gd name="T0" fmla="*/ 1084 w 1085"/>
                    <a:gd name="T1" fmla="*/ 40 h 93"/>
                    <a:gd name="T2" fmla="*/ 1033 w 1085"/>
                    <a:gd name="T3" fmla="*/ 25 h 93"/>
                    <a:gd name="T4" fmla="*/ 1008 w 1085"/>
                    <a:gd name="T5" fmla="*/ 18 h 93"/>
                    <a:gd name="T6" fmla="*/ 983 w 1085"/>
                    <a:gd name="T7" fmla="*/ 14 h 93"/>
                    <a:gd name="T8" fmla="*/ 958 w 1085"/>
                    <a:gd name="T9" fmla="*/ 9 h 93"/>
                    <a:gd name="T10" fmla="*/ 932 w 1085"/>
                    <a:gd name="T11" fmla="*/ 6 h 93"/>
                    <a:gd name="T12" fmla="*/ 906 w 1085"/>
                    <a:gd name="T13" fmla="*/ 3 h 93"/>
                    <a:gd name="T14" fmla="*/ 881 w 1085"/>
                    <a:gd name="T15" fmla="*/ 2 h 93"/>
                    <a:gd name="T16" fmla="*/ 856 w 1085"/>
                    <a:gd name="T17" fmla="*/ 0 h 93"/>
                    <a:gd name="T18" fmla="*/ 830 w 1085"/>
                    <a:gd name="T19" fmla="*/ 0 h 93"/>
                    <a:gd name="T20" fmla="*/ 804 w 1085"/>
                    <a:gd name="T21" fmla="*/ 0 h 93"/>
                    <a:gd name="T22" fmla="*/ 778 w 1085"/>
                    <a:gd name="T23" fmla="*/ 1 h 93"/>
                    <a:gd name="T24" fmla="*/ 753 w 1085"/>
                    <a:gd name="T25" fmla="*/ 2 h 93"/>
                    <a:gd name="T26" fmla="*/ 727 w 1085"/>
                    <a:gd name="T27" fmla="*/ 4 h 93"/>
                    <a:gd name="T28" fmla="*/ 701 w 1085"/>
                    <a:gd name="T29" fmla="*/ 6 h 93"/>
                    <a:gd name="T30" fmla="*/ 676 w 1085"/>
                    <a:gd name="T31" fmla="*/ 8 h 93"/>
                    <a:gd name="T32" fmla="*/ 650 w 1085"/>
                    <a:gd name="T33" fmla="*/ 11 h 93"/>
                    <a:gd name="T34" fmla="*/ 624 w 1085"/>
                    <a:gd name="T35" fmla="*/ 14 h 93"/>
                    <a:gd name="T36" fmla="*/ 598 w 1085"/>
                    <a:gd name="T37" fmla="*/ 17 h 93"/>
                    <a:gd name="T38" fmla="*/ 572 w 1085"/>
                    <a:gd name="T39" fmla="*/ 21 h 93"/>
                    <a:gd name="T40" fmla="*/ 547 w 1085"/>
                    <a:gd name="T41" fmla="*/ 24 h 93"/>
                    <a:gd name="T42" fmla="*/ 521 w 1085"/>
                    <a:gd name="T43" fmla="*/ 28 h 93"/>
                    <a:gd name="T44" fmla="*/ 496 w 1085"/>
                    <a:gd name="T45" fmla="*/ 32 h 93"/>
                    <a:gd name="T46" fmla="*/ 470 w 1085"/>
                    <a:gd name="T47" fmla="*/ 36 h 93"/>
                    <a:gd name="T48" fmla="*/ 445 w 1085"/>
                    <a:gd name="T49" fmla="*/ 39 h 93"/>
                    <a:gd name="T50" fmla="*/ 419 w 1085"/>
                    <a:gd name="T51" fmla="*/ 43 h 93"/>
                    <a:gd name="T52" fmla="*/ 394 w 1085"/>
                    <a:gd name="T53" fmla="*/ 46 h 93"/>
                    <a:gd name="T54" fmla="*/ 369 w 1085"/>
                    <a:gd name="T55" fmla="*/ 50 h 93"/>
                    <a:gd name="T56" fmla="*/ 344 w 1085"/>
                    <a:gd name="T57" fmla="*/ 52 h 93"/>
                    <a:gd name="T58" fmla="*/ 319 w 1085"/>
                    <a:gd name="T59" fmla="*/ 55 h 93"/>
                    <a:gd name="T60" fmla="*/ 294 w 1085"/>
                    <a:gd name="T61" fmla="*/ 58 h 93"/>
                    <a:gd name="T62" fmla="*/ 269 w 1085"/>
                    <a:gd name="T63" fmla="*/ 60 h 93"/>
                    <a:gd name="T64" fmla="*/ 252 w 1085"/>
                    <a:gd name="T65" fmla="*/ 60 h 93"/>
                    <a:gd name="T66" fmla="*/ 244 w 1085"/>
                    <a:gd name="T67" fmla="*/ 60 h 93"/>
                    <a:gd name="T68" fmla="*/ 235 w 1085"/>
                    <a:gd name="T69" fmla="*/ 61 h 93"/>
                    <a:gd name="T70" fmla="*/ 227 w 1085"/>
                    <a:gd name="T71" fmla="*/ 61 h 93"/>
                    <a:gd name="T72" fmla="*/ 218 w 1085"/>
                    <a:gd name="T73" fmla="*/ 61 h 93"/>
                    <a:gd name="T74" fmla="*/ 210 w 1085"/>
                    <a:gd name="T75" fmla="*/ 61 h 93"/>
                    <a:gd name="T76" fmla="*/ 201 w 1085"/>
                    <a:gd name="T77" fmla="*/ 61 h 93"/>
                    <a:gd name="T78" fmla="*/ 192 w 1085"/>
                    <a:gd name="T79" fmla="*/ 62 h 93"/>
                    <a:gd name="T80" fmla="*/ 184 w 1085"/>
                    <a:gd name="T81" fmla="*/ 62 h 93"/>
                    <a:gd name="T82" fmla="*/ 175 w 1085"/>
                    <a:gd name="T83" fmla="*/ 62 h 93"/>
                    <a:gd name="T84" fmla="*/ 166 w 1085"/>
                    <a:gd name="T85" fmla="*/ 62 h 93"/>
                    <a:gd name="T86" fmla="*/ 158 w 1085"/>
                    <a:gd name="T87" fmla="*/ 62 h 93"/>
                    <a:gd name="T88" fmla="*/ 149 w 1085"/>
                    <a:gd name="T89" fmla="*/ 62 h 93"/>
                    <a:gd name="T90" fmla="*/ 140 w 1085"/>
                    <a:gd name="T91" fmla="*/ 62 h 93"/>
                    <a:gd name="T92" fmla="*/ 132 w 1085"/>
                    <a:gd name="T93" fmla="*/ 63 h 93"/>
                    <a:gd name="T94" fmla="*/ 123 w 1085"/>
                    <a:gd name="T95" fmla="*/ 63 h 93"/>
                    <a:gd name="T96" fmla="*/ 114 w 1085"/>
                    <a:gd name="T97" fmla="*/ 64 h 93"/>
                    <a:gd name="T98" fmla="*/ 106 w 1085"/>
                    <a:gd name="T99" fmla="*/ 65 h 93"/>
                    <a:gd name="T100" fmla="*/ 98 w 1085"/>
                    <a:gd name="T101" fmla="*/ 66 h 93"/>
                    <a:gd name="T102" fmla="*/ 89 w 1085"/>
                    <a:gd name="T103" fmla="*/ 67 h 93"/>
                    <a:gd name="T104" fmla="*/ 80 w 1085"/>
                    <a:gd name="T105" fmla="*/ 68 h 93"/>
                    <a:gd name="T106" fmla="*/ 72 w 1085"/>
                    <a:gd name="T107" fmla="*/ 69 h 93"/>
                    <a:gd name="T108" fmla="*/ 64 w 1085"/>
                    <a:gd name="T109" fmla="*/ 71 h 93"/>
                    <a:gd name="T110" fmla="*/ 56 w 1085"/>
                    <a:gd name="T111" fmla="*/ 73 h 93"/>
                    <a:gd name="T112" fmla="*/ 47 w 1085"/>
                    <a:gd name="T113" fmla="*/ 75 h 93"/>
                    <a:gd name="T114" fmla="*/ 39 w 1085"/>
                    <a:gd name="T115" fmla="*/ 77 h 93"/>
                    <a:gd name="T116" fmla="*/ 31 w 1085"/>
                    <a:gd name="T117" fmla="*/ 80 h 93"/>
                    <a:gd name="T118" fmla="*/ 23 w 1085"/>
                    <a:gd name="T119" fmla="*/ 82 h 93"/>
                    <a:gd name="T120" fmla="*/ 15 w 1085"/>
                    <a:gd name="T121" fmla="*/ 85 h 93"/>
                    <a:gd name="T122" fmla="*/ 7 w 1085"/>
                    <a:gd name="T123" fmla="*/ 88 h 93"/>
                    <a:gd name="T124" fmla="*/ 0 w 1085"/>
                    <a:gd name="T125" fmla="*/ 92 h 9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85" h="93">
                      <a:moveTo>
                        <a:pt x="1084" y="40"/>
                      </a:moveTo>
                      <a:lnTo>
                        <a:pt x="1033" y="25"/>
                      </a:lnTo>
                      <a:lnTo>
                        <a:pt x="1008" y="18"/>
                      </a:lnTo>
                      <a:lnTo>
                        <a:pt x="983" y="14"/>
                      </a:lnTo>
                      <a:lnTo>
                        <a:pt x="958" y="9"/>
                      </a:lnTo>
                      <a:lnTo>
                        <a:pt x="932" y="6"/>
                      </a:lnTo>
                      <a:lnTo>
                        <a:pt x="906" y="3"/>
                      </a:lnTo>
                      <a:lnTo>
                        <a:pt x="881" y="2"/>
                      </a:lnTo>
                      <a:lnTo>
                        <a:pt x="856" y="0"/>
                      </a:lnTo>
                      <a:lnTo>
                        <a:pt x="830" y="0"/>
                      </a:lnTo>
                      <a:lnTo>
                        <a:pt x="804" y="0"/>
                      </a:lnTo>
                      <a:lnTo>
                        <a:pt x="778" y="1"/>
                      </a:lnTo>
                      <a:lnTo>
                        <a:pt x="753" y="2"/>
                      </a:lnTo>
                      <a:lnTo>
                        <a:pt x="727" y="4"/>
                      </a:lnTo>
                      <a:lnTo>
                        <a:pt x="701" y="6"/>
                      </a:lnTo>
                      <a:lnTo>
                        <a:pt x="676" y="8"/>
                      </a:lnTo>
                      <a:lnTo>
                        <a:pt x="650" y="11"/>
                      </a:lnTo>
                      <a:lnTo>
                        <a:pt x="624" y="14"/>
                      </a:lnTo>
                      <a:lnTo>
                        <a:pt x="598" y="17"/>
                      </a:lnTo>
                      <a:lnTo>
                        <a:pt x="572" y="21"/>
                      </a:lnTo>
                      <a:lnTo>
                        <a:pt x="547" y="24"/>
                      </a:lnTo>
                      <a:lnTo>
                        <a:pt x="521" y="28"/>
                      </a:lnTo>
                      <a:lnTo>
                        <a:pt x="496" y="32"/>
                      </a:lnTo>
                      <a:lnTo>
                        <a:pt x="470" y="36"/>
                      </a:lnTo>
                      <a:lnTo>
                        <a:pt x="445" y="39"/>
                      </a:lnTo>
                      <a:lnTo>
                        <a:pt x="419" y="43"/>
                      </a:lnTo>
                      <a:lnTo>
                        <a:pt x="394" y="46"/>
                      </a:lnTo>
                      <a:lnTo>
                        <a:pt x="369" y="50"/>
                      </a:lnTo>
                      <a:lnTo>
                        <a:pt x="344" y="52"/>
                      </a:lnTo>
                      <a:lnTo>
                        <a:pt x="319" y="55"/>
                      </a:lnTo>
                      <a:lnTo>
                        <a:pt x="294" y="58"/>
                      </a:lnTo>
                      <a:lnTo>
                        <a:pt x="269" y="60"/>
                      </a:lnTo>
                      <a:lnTo>
                        <a:pt x="252" y="60"/>
                      </a:lnTo>
                      <a:lnTo>
                        <a:pt x="244" y="60"/>
                      </a:lnTo>
                      <a:lnTo>
                        <a:pt x="235" y="61"/>
                      </a:lnTo>
                      <a:lnTo>
                        <a:pt x="227" y="61"/>
                      </a:lnTo>
                      <a:lnTo>
                        <a:pt x="218" y="61"/>
                      </a:lnTo>
                      <a:lnTo>
                        <a:pt x="210" y="61"/>
                      </a:lnTo>
                      <a:lnTo>
                        <a:pt x="201" y="61"/>
                      </a:lnTo>
                      <a:lnTo>
                        <a:pt x="192" y="62"/>
                      </a:lnTo>
                      <a:lnTo>
                        <a:pt x="184" y="62"/>
                      </a:lnTo>
                      <a:lnTo>
                        <a:pt x="175" y="62"/>
                      </a:lnTo>
                      <a:lnTo>
                        <a:pt x="166" y="62"/>
                      </a:lnTo>
                      <a:lnTo>
                        <a:pt x="158" y="62"/>
                      </a:lnTo>
                      <a:lnTo>
                        <a:pt x="149" y="62"/>
                      </a:lnTo>
                      <a:lnTo>
                        <a:pt x="140" y="62"/>
                      </a:lnTo>
                      <a:lnTo>
                        <a:pt x="132" y="63"/>
                      </a:lnTo>
                      <a:lnTo>
                        <a:pt x="123" y="63"/>
                      </a:lnTo>
                      <a:lnTo>
                        <a:pt x="114" y="64"/>
                      </a:lnTo>
                      <a:lnTo>
                        <a:pt x="106" y="65"/>
                      </a:lnTo>
                      <a:lnTo>
                        <a:pt x="98" y="66"/>
                      </a:lnTo>
                      <a:lnTo>
                        <a:pt x="89" y="67"/>
                      </a:lnTo>
                      <a:lnTo>
                        <a:pt x="80" y="68"/>
                      </a:lnTo>
                      <a:lnTo>
                        <a:pt x="72" y="69"/>
                      </a:lnTo>
                      <a:lnTo>
                        <a:pt x="64" y="71"/>
                      </a:lnTo>
                      <a:lnTo>
                        <a:pt x="56" y="73"/>
                      </a:lnTo>
                      <a:lnTo>
                        <a:pt x="47" y="75"/>
                      </a:lnTo>
                      <a:lnTo>
                        <a:pt x="39" y="77"/>
                      </a:lnTo>
                      <a:lnTo>
                        <a:pt x="31" y="80"/>
                      </a:lnTo>
                      <a:lnTo>
                        <a:pt x="23" y="82"/>
                      </a:lnTo>
                      <a:lnTo>
                        <a:pt x="15" y="85"/>
                      </a:lnTo>
                      <a:lnTo>
                        <a:pt x="7" y="88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0" name="Freeform 155"/>
                <p:cNvSpPr>
                  <a:spLocks/>
                </p:cNvSpPr>
                <p:nvPr/>
              </p:nvSpPr>
              <p:spPr bwMode="auto">
                <a:xfrm>
                  <a:off x="2411" y="3044"/>
                  <a:ext cx="1232" cy="180"/>
                </a:xfrm>
                <a:custGeom>
                  <a:avLst/>
                  <a:gdLst>
                    <a:gd name="T0" fmla="*/ 22 w 1232"/>
                    <a:gd name="T1" fmla="*/ 131 h 180"/>
                    <a:gd name="T2" fmla="*/ 44 w 1232"/>
                    <a:gd name="T3" fmla="*/ 133 h 180"/>
                    <a:gd name="T4" fmla="*/ 65 w 1232"/>
                    <a:gd name="T5" fmla="*/ 136 h 180"/>
                    <a:gd name="T6" fmla="*/ 87 w 1232"/>
                    <a:gd name="T7" fmla="*/ 140 h 180"/>
                    <a:gd name="T8" fmla="*/ 108 w 1232"/>
                    <a:gd name="T9" fmla="*/ 144 h 180"/>
                    <a:gd name="T10" fmla="*/ 129 w 1232"/>
                    <a:gd name="T11" fmla="*/ 149 h 180"/>
                    <a:gd name="T12" fmla="*/ 149 w 1232"/>
                    <a:gd name="T13" fmla="*/ 154 h 180"/>
                    <a:gd name="T14" fmla="*/ 171 w 1232"/>
                    <a:gd name="T15" fmla="*/ 159 h 180"/>
                    <a:gd name="T16" fmla="*/ 191 w 1232"/>
                    <a:gd name="T17" fmla="*/ 164 h 180"/>
                    <a:gd name="T18" fmla="*/ 212 w 1232"/>
                    <a:gd name="T19" fmla="*/ 169 h 180"/>
                    <a:gd name="T20" fmla="*/ 233 w 1232"/>
                    <a:gd name="T21" fmla="*/ 173 h 180"/>
                    <a:gd name="T22" fmla="*/ 255 w 1232"/>
                    <a:gd name="T23" fmla="*/ 176 h 180"/>
                    <a:gd name="T24" fmla="*/ 276 w 1232"/>
                    <a:gd name="T25" fmla="*/ 178 h 180"/>
                    <a:gd name="T26" fmla="*/ 298 w 1232"/>
                    <a:gd name="T27" fmla="*/ 179 h 180"/>
                    <a:gd name="T28" fmla="*/ 321 w 1232"/>
                    <a:gd name="T29" fmla="*/ 178 h 180"/>
                    <a:gd name="T30" fmla="*/ 343 w 1232"/>
                    <a:gd name="T31" fmla="*/ 176 h 180"/>
                    <a:gd name="T32" fmla="*/ 374 w 1232"/>
                    <a:gd name="T33" fmla="*/ 172 h 180"/>
                    <a:gd name="T34" fmla="*/ 394 w 1232"/>
                    <a:gd name="T35" fmla="*/ 168 h 180"/>
                    <a:gd name="T36" fmla="*/ 414 w 1232"/>
                    <a:gd name="T37" fmla="*/ 165 h 180"/>
                    <a:gd name="T38" fmla="*/ 433 w 1232"/>
                    <a:gd name="T39" fmla="*/ 162 h 180"/>
                    <a:gd name="T40" fmla="*/ 453 w 1232"/>
                    <a:gd name="T41" fmla="*/ 158 h 180"/>
                    <a:gd name="T42" fmla="*/ 472 w 1232"/>
                    <a:gd name="T43" fmla="*/ 154 h 180"/>
                    <a:gd name="T44" fmla="*/ 491 w 1232"/>
                    <a:gd name="T45" fmla="*/ 151 h 180"/>
                    <a:gd name="T46" fmla="*/ 511 w 1232"/>
                    <a:gd name="T47" fmla="*/ 148 h 180"/>
                    <a:gd name="T48" fmla="*/ 530 w 1232"/>
                    <a:gd name="T49" fmla="*/ 144 h 180"/>
                    <a:gd name="T50" fmla="*/ 550 w 1232"/>
                    <a:gd name="T51" fmla="*/ 141 h 180"/>
                    <a:gd name="T52" fmla="*/ 570 w 1232"/>
                    <a:gd name="T53" fmla="*/ 138 h 180"/>
                    <a:gd name="T54" fmla="*/ 589 w 1232"/>
                    <a:gd name="T55" fmla="*/ 136 h 180"/>
                    <a:gd name="T56" fmla="*/ 610 w 1232"/>
                    <a:gd name="T57" fmla="*/ 134 h 180"/>
                    <a:gd name="T58" fmla="*/ 630 w 1232"/>
                    <a:gd name="T59" fmla="*/ 132 h 180"/>
                    <a:gd name="T60" fmla="*/ 651 w 1232"/>
                    <a:gd name="T61" fmla="*/ 131 h 180"/>
                    <a:gd name="T62" fmla="*/ 699 w 1232"/>
                    <a:gd name="T63" fmla="*/ 128 h 180"/>
                    <a:gd name="T64" fmla="*/ 735 w 1232"/>
                    <a:gd name="T65" fmla="*/ 124 h 180"/>
                    <a:gd name="T66" fmla="*/ 771 w 1232"/>
                    <a:gd name="T67" fmla="*/ 119 h 180"/>
                    <a:gd name="T68" fmla="*/ 807 w 1232"/>
                    <a:gd name="T69" fmla="*/ 113 h 180"/>
                    <a:gd name="T70" fmla="*/ 842 w 1232"/>
                    <a:gd name="T71" fmla="*/ 106 h 180"/>
                    <a:gd name="T72" fmla="*/ 877 w 1232"/>
                    <a:gd name="T73" fmla="*/ 98 h 180"/>
                    <a:gd name="T74" fmla="*/ 913 w 1232"/>
                    <a:gd name="T75" fmla="*/ 90 h 180"/>
                    <a:gd name="T76" fmla="*/ 948 w 1232"/>
                    <a:gd name="T77" fmla="*/ 81 h 180"/>
                    <a:gd name="T78" fmla="*/ 983 w 1232"/>
                    <a:gd name="T79" fmla="*/ 71 h 180"/>
                    <a:gd name="T80" fmla="*/ 1019 w 1232"/>
                    <a:gd name="T81" fmla="*/ 61 h 180"/>
                    <a:gd name="T82" fmla="*/ 1054 w 1232"/>
                    <a:gd name="T83" fmla="*/ 50 h 180"/>
                    <a:gd name="T84" fmla="*/ 1089 w 1232"/>
                    <a:gd name="T85" fmla="*/ 40 h 180"/>
                    <a:gd name="T86" fmla="*/ 1125 w 1232"/>
                    <a:gd name="T87" fmla="*/ 30 h 180"/>
                    <a:gd name="T88" fmla="*/ 1160 w 1232"/>
                    <a:gd name="T89" fmla="*/ 19 h 180"/>
                    <a:gd name="T90" fmla="*/ 1195 w 1232"/>
                    <a:gd name="T91" fmla="*/ 9 h 180"/>
                    <a:gd name="T92" fmla="*/ 1231 w 1232"/>
                    <a:gd name="T93" fmla="*/ 0 h 180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232" h="180">
                      <a:moveTo>
                        <a:pt x="0" y="130"/>
                      </a:moveTo>
                      <a:lnTo>
                        <a:pt x="22" y="131"/>
                      </a:lnTo>
                      <a:lnTo>
                        <a:pt x="33" y="132"/>
                      </a:lnTo>
                      <a:lnTo>
                        <a:pt x="44" y="133"/>
                      </a:lnTo>
                      <a:lnTo>
                        <a:pt x="55" y="134"/>
                      </a:lnTo>
                      <a:lnTo>
                        <a:pt x="65" y="136"/>
                      </a:lnTo>
                      <a:lnTo>
                        <a:pt x="76" y="138"/>
                      </a:lnTo>
                      <a:lnTo>
                        <a:pt x="87" y="140"/>
                      </a:lnTo>
                      <a:lnTo>
                        <a:pt x="97" y="142"/>
                      </a:lnTo>
                      <a:lnTo>
                        <a:pt x="108" y="144"/>
                      </a:lnTo>
                      <a:lnTo>
                        <a:pt x="118" y="146"/>
                      </a:lnTo>
                      <a:lnTo>
                        <a:pt x="129" y="149"/>
                      </a:lnTo>
                      <a:lnTo>
                        <a:pt x="139" y="152"/>
                      </a:lnTo>
                      <a:lnTo>
                        <a:pt x="149" y="154"/>
                      </a:lnTo>
                      <a:lnTo>
                        <a:pt x="160" y="157"/>
                      </a:lnTo>
                      <a:lnTo>
                        <a:pt x="171" y="159"/>
                      </a:lnTo>
                      <a:lnTo>
                        <a:pt x="181" y="162"/>
                      </a:lnTo>
                      <a:lnTo>
                        <a:pt x="191" y="164"/>
                      </a:lnTo>
                      <a:lnTo>
                        <a:pt x="202" y="167"/>
                      </a:lnTo>
                      <a:lnTo>
                        <a:pt x="212" y="169"/>
                      </a:lnTo>
                      <a:lnTo>
                        <a:pt x="223" y="171"/>
                      </a:lnTo>
                      <a:lnTo>
                        <a:pt x="233" y="173"/>
                      </a:lnTo>
                      <a:lnTo>
                        <a:pt x="244" y="174"/>
                      </a:lnTo>
                      <a:lnTo>
                        <a:pt x="255" y="176"/>
                      </a:lnTo>
                      <a:lnTo>
                        <a:pt x="265" y="177"/>
                      </a:lnTo>
                      <a:lnTo>
                        <a:pt x="276" y="178"/>
                      </a:lnTo>
                      <a:lnTo>
                        <a:pt x="287" y="179"/>
                      </a:lnTo>
                      <a:lnTo>
                        <a:pt x="298" y="179"/>
                      </a:lnTo>
                      <a:lnTo>
                        <a:pt x="309" y="179"/>
                      </a:lnTo>
                      <a:lnTo>
                        <a:pt x="321" y="178"/>
                      </a:lnTo>
                      <a:lnTo>
                        <a:pt x="332" y="178"/>
                      </a:lnTo>
                      <a:lnTo>
                        <a:pt x="343" y="176"/>
                      </a:lnTo>
                      <a:lnTo>
                        <a:pt x="364" y="173"/>
                      </a:lnTo>
                      <a:lnTo>
                        <a:pt x="374" y="172"/>
                      </a:lnTo>
                      <a:lnTo>
                        <a:pt x="384" y="170"/>
                      </a:lnTo>
                      <a:lnTo>
                        <a:pt x="394" y="168"/>
                      </a:lnTo>
                      <a:lnTo>
                        <a:pt x="404" y="167"/>
                      </a:lnTo>
                      <a:lnTo>
                        <a:pt x="414" y="165"/>
                      </a:lnTo>
                      <a:lnTo>
                        <a:pt x="423" y="163"/>
                      </a:lnTo>
                      <a:lnTo>
                        <a:pt x="433" y="162"/>
                      </a:lnTo>
                      <a:lnTo>
                        <a:pt x="443" y="160"/>
                      </a:lnTo>
                      <a:lnTo>
                        <a:pt x="453" y="158"/>
                      </a:lnTo>
                      <a:lnTo>
                        <a:pt x="463" y="156"/>
                      </a:lnTo>
                      <a:lnTo>
                        <a:pt x="472" y="154"/>
                      </a:lnTo>
                      <a:lnTo>
                        <a:pt x="482" y="153"/>
                      </a:lnTo>
                      <a:lnTo>
                        <a:pt x="491" y="151"/>
                      </a:lnTo>
                      <a:lnTo>
                        <a:pt x="501" y="149"/>
                      </a:lnTo>
                      <a:lnTo>
                        <a:pt x="511" y="148"/>
                      </a:lnTo>
                      <a:lnTo>
                        <a:pt x="521" y="146"/>
                      </a:lnTo>
                      <a:lnTo>
                        <a:pt x="530" y="144"/>
                      </a:lnTo>
                      <a:lnTo>
                        <a:pt x="540" y="143"/>
                      </a:lnTo>
                      <a:lnTo>
                        <a:pt x="550" y="141"/>
                      </a:lnTo>
                      <a:lnTo>
                        <a:pt x="560" y="140"/>
                      </a:lnTo>
                      <a:lnTo>
                        <a:pt x="570" y="138"/>
                      </a:lnTo>
                      <a:lnTo>
                        <a:pt x="580" y="137"/>
                      </a:lnTo>
                      <a:lnTo>
                        <a:pt x="589" y="136"/>
                      </a:lnTo>
                      <a:lnTo>
                        <a:pt x="600" y="135"/>
                      </a:lnTo>
                      <a:lnTo>
                        <a:pt x="610" y="134"/>
                      </a:lnTo>
                      <a:lnTo>
                        <a:pt x="620" y="133"/>
                      </a:lnTo>
                      <a:lnTo>
                        <a:pt x="630" y="132"/>
                      </a:lnTo>
                      <a:lnTo>
                        <a:pt x="641" y="131"/>
                      </a:lnTo>
                      <a:lnTo>
                        <a:pt x="651" y="131"/>
                      </a:lnTo>
                      <a:lnTo>
                        <a:pt x="662" y="130"/>
                      </a:lnTo>
                      <a:lnTo>
                        <a:pt x="699" y="128"/>
                      </a:lnTo>
                      <a:lnTo>
                        <a:pt x="717" y="126"/>
                      </a:lnTo>
                      <a:lnTo>
                        <a:pt x="735" y="124"/>
                      </a:lnTo>
                      <a:lnTo>
                        <a:pt x="753" y="122"/>
                      </a:lnTo>
                      <a:lnTo>
                        <a:pt x="771" y="119"/>
                      </a:lnTo>
                      <a:lnTo>
                        <a:pt x="789" y="116"/>
                      </a:lnTo>
                      <a:lnTo>
                        <a:pt x="807" y="113"/>
                      </a:lnTo>
                      <a:lnTo>
                        <a:pt x="824" y="110"/>
                      </a:lnTo>
                      <a:lnTo>
                        <a:pt x="842" y="106"/>
                      </a:lnTo>
                      <a:lnTo>
                        <a:pt x="860" y="102"/>
                      </a:lnTo>
                      <a:lnTo>
                        <a:pt x="877" y="98"/>
                      </a:lnTo>
                      <a:lnTo>
                        <a:pt x="895" y="94"/>
                      </a:lnTo>
                      <a:lnTo>
                        <a:pt x="913" y="90"/>
                      </a:lnTo>
                      <a:lnTo>
                        <a:pt x="931" y="85"/>
                      </a:lnTo>
                      <a:lnTo>
                        <a:pt x="948" y="81"/>
                      </a:lnTo>
                      <a:lnTo>
                        <a:pt x="966" y="76"/>
                      </a:lnTo>
                      <a:lnTo>
                        <a:pt x="983" y="71"/>
                      </a:lnTo>
                      <a:lnTo>
                        <a:pt x="1001" y="66"/>
                      </a:lnTo>
                      <a:lnTo>
                        <a:pt x="1019" y="61"/>
                      </a:lnTo>
                      <a:lnTo>
                        <a:pt x="1036" y="56"/>
                      </a:lnTo>
                      <a:lnTo>
                        <a:pt x="1054" y="50"/>
                      </a:lnTo>
                      <a:lnTo>
                        <a:pt x="1071" y="45"/>
                      </a:lnTo>
                      <a:lnTo>
                        <a:pt x="1089" y="40"/>
                      </a:lnTo>
                      <a:lnTo>
                        <a:pt x="1107" y="35"/>
                      </a:lnTo>
                      <a:lnTo>
                        <a:pt x="1125" y="30"/>
                      </a:lnTo>
                      <a:lnTo>
                        <a:pt x="1142" y="24"/>
                      </a:lnTo>
                      <a:lnTo>
                        <a:pt x="1160" y="19"/>
                      </a:lnTo>
                      <a:lnTo>
                        <a:pt x="1178" y="14"/>
                      </a:lnTo>
                      <a:lnTo>
                        <a:pt x="1195" y="9"/>
                      </a:lnTo>
                      <a:lnTo>
                        <a:pt x="1213" y="4"/>
                      </a:lnTo>
                      <a:lnTo>
                        <a:pt x="1231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00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91" name="Oval 156"/>
                <p:cNvSpPr>
                  <a:spLocks noChangeArrowheads="1"/>
                </p:cNvSpPr>
                <p:nvPr/>
              </p:nvSpPr>
              <p:spPr bwMode="auto">
                <a:xfrm rot="21279375" flipV="1">
                  <a:off x="2705" y="3037"/>
                  <a:ext cx="417" cy="65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92" name="Oval 157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93" name="Oval 158"/>
                <p:cNvSpPr>
                  <a:spLocks noChangeArrowheads="1"/>
                </p:cNvSpPr>
                <p:nvPr/>
              </p:nvSpPr>
              <p:spPr bwMode="auto">
                <a:xfrm flipV="1">
                  <a:off x="2981" y="3076"/>
                  <a:ext cx="0" cy="0"/>
                </a:xfrm>
                <a:prstGeom prst="ellipse">
                  <a:avLst/>
                </a:prstGeom>
                <a:solidFill>
                  <a:srgbClr val="00FF00"/>
                </a:solidFill>
                <a:ln w="3175">
                  <a:solidFill>
                    <a:srgbClr val="00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2543" name="Group 159"/>
            <p:cNvGrpSpPr>
              <a:grpSpLocks/>
            </p:cNvGrpSpPr>
            <p:nvPr/>
          </p:nvGrpSpPr>
          <p:grpSpPr bwMode="auto">
            <a:xfrm>
              <a:off x="3822" y="2208"/>
              <a:ext cx="733" cy="487"/>
              <a:chOff x="4383" y="1212"/>
              <a:chExt cx="733" cy="487"/>
            </a:xfrm>
          </p:grpSpPr>
          <p:sp>
            <p:nvSpPr>
              <p:cNvPr id="22660" name="AutoShape 160"/>
              <p:cNvSpPr>
                <a:spLocks noChangeArrowheads="1"/>
              </p:cNvSpPr>
              <p:nvPr/>
            </p:nvSpPr>
            <p:spPr bwMode="auto">
              <a:xfrm flipV="1">
                <a:off x="4383" y="1332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1" name="Oval 161"/>
              <p:cNvSpPr>
                <a:spLocks noChangeArrowheads="1"/>
              </p:cNvSpPr>
              <p:nvPr/>
            </p:nvSpPr>
            <p:spPr bwMode="auto">
              <a:xfrm flipV="1">
                <a:off x="4433" y="1586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2" name="Line 162"/>
              <p:cNvSpPr>
                <a:spLocks noChangeShapeType="1"/>
              </p:cNvSpPr>
              <p:nvPr/>
            </p:nvSpPr>
            <p:spPr bwMode="auto">
              <a:xfrm flipH="1">
                <a:off x="4433" y="1214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3" name="Line 163"/>
              <p:cNvSpPr>
                <a:spLocks noChangeShapeType="1"/>
              </p:cNvSpPr>
              <p:nvPr/>
            </p:nvSpPr>
            <p:spPr bwMode="auto">
              <a:xfrm flipH="1">
                <a:off x="4507" y="1219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4" name="Line 164"/>
              <p:cNvSpPr>
                <a:spLocks noChangeShapeType="1"/>
              </p:cNvSpPr>
              <p:nvPr/>
            </p:nvSpPr>
            <p:spPr bwMode="auto">
              <a:xfrm flipH="1">
                <a:off x="4557" y="1224"/>
                <a:ext cx="67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5" name="AutoShape 165"/>
              <p:cNvSpPr>
                <a:spLocks noChangeArrowheads="1"/>
              </p:cNvSpPr>
              <p:nvPr/>
            </p:nvSpPr>
            <p:spPr bwMode="auto">
              <a:xfrm flipV="1">
                <a:off x="4876" y="1330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6" name="Oval 166"/>
              <p:cNvSpPr>
                <a:spLocks noChangeArrowheads="1"/>
              </p:cNvSpPr>
              <p:nvPr/>
            </p:nvSpPr>
            <p:spPr bwMode="auto">
              <a:xfrm flipV="1">
                <a:off x="4926" y="1584"/>
                <a:ext cx="116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7" name="Line 167"/>
              <p:cNvSpPr>
                <a:spLocks noChangeShapeType="1"/>
              </p:cNvSpPr>
              <p:nvPr/>
            </p:nvSpPr>
            <p:spPr bwMode="auto">
              <a:xfrm flipH="1">
                <a:off x="4926" y="1212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8" name="Line 168"/>
              <p:cNvSpPr>
                <a:spLocks noChangeShapeType="1"/>
              </p:cNvSpPr>
              <p:nvPr/>
            </p:nvSpPr>
            <p:spPr bwMode="auto">
              <a:xfrm flipH="1">
                <a:off x="5000" y="1217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69" name="Line 169"/>
              <p:cNvSpPr>
                <a:spLocks noChangeShapeType="1"/>
              </p:cNvSpPr>
              <p:nvPr/>
            </p:nvSpPr>
            <p:spPr bwMode="auto">
              <a:xfrm flipH="1">
                <a:off x="5050" y="1222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70" name="AutoShape 170"/>
              <p:cNvSpPr>
                <a:spLocks noChangeArrowheads="1"/>
              </p:cNvSpPr>
              <p:nvPr/>
            </p:nvSpPr>
            <p:spPr bwMode="auto">
              <a:xfrm flipV="1">
                <a:off x="4630" y="1331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1" name="Oval 171"/>
              <p:cNvSpPr>
                <a:spLocks noChangeArrowheads="1"/>
              </p:cNvSpPr>
              <p:nvPr/>
            </p:nvSpPr>
            <p:spPr bwMode="auto">
              <a:xfrm flipV="1">
                <a:off x="4680" y="1585"/>
                <a:ext cx="116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2" name="Line 172"/>
              <p:cNvSpPr>
                <a:spLocks noChangeShapeType="1"/>
              </p:cNvSpPr>
              <p:nvPr/>
            </p:nvSpPr>
            <p:spPr bwMode="auto">
              <a:xfrm flipH="1">
                <a:off x="4680" y="1212"/>
                <a:ext cx="50" cy="130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73" name="Line 173"/>
              <p:cNvSpPr>
                <a:spLocks noChangeShapeType="1"/>
              </p:cNvSpPr>
              <p:nvPr/>
            </p:nvSpPr>
            <p:spPr bwMode="auto">
              <a:xfrm flipH="1">
                <a:off x="4755" y="1218"/>
                <a:ext cx="41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74" name="Line 174"/>
              <p:cNvSpPr>
                <a:spLocks noChangeShapeType="1"/>
              </p:cNvSpPr>
              <p:nvPr/>
            </p:nvSpPr>
            <p:spPr bwMode="auto">
              <a:xfrm flipH="1">
                <a:off x="4804" y="1223"/>
                <a:ext cx="67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44" name="Group 175"/>
            <p:cNvGrpSpPr>
              <a:grpSpLocks/>
            </p:cNvGrpSpPr>
            <p:nvPr/>
          </p:nvGrpSpPr>
          <p:grpSpPr bwMode="auto">
            <a:xfrm>
              <a:off x="4512" y="2208"/>
              <a:ext cx="719" cy="498"/>
              <a:chOff x="5121" y="1212"/>
              <a:chExt cx="719" cy="498"/>
            </a:xfrm>
          </p:grpSpPr>
          <p:sp>
            <p:nvSpPr>
              <p:cNvPr id="22645" name="AutoShape 176"/>
              <p:cNvSpPr>
                <a:spLocks noChangeArrowheads="1"/>
              </p:cNvSpPr>
              <p:nvPr/>
            </p:nvSpPr>
            <p:spPr bwMode="auto">
              <a:xfrm flipV="1">
                <a:off x="5121" y="1343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6" name="Oval 177"/>
              <p:cNvSpPr>
                <a:spLocks noChangeArrowheads="1"/>
              </p:cNvSpPr>
              <p:nvPr/>
            </p:nvSpPr>
            <p:spPr bwMode="auto">
              <a:xfrm flipV="1">
                <a:off x="5171" y="1596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7" name="Line 178"/>
              <p:cNvSpPr>
                <a:spLocks noChangeShapeType="1"/>
              </p:cNvSpPr>
              <p:nvPr/>
            </p:nvSpPr>
            <p:spPr bwMode="auto">
              <a:xfrm flipH="1">
                <a:off x="5171" y="1224"/>
                <a:ext cx="50" cy="130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48" name="Line 179"/>
              <p:cNvSpPr>
                <a:spLocks noChangeShapeType="1"/>
              </p:cNvSpPr>
              <p:nvPr/>
            </p:nvSpPr>
            <p:spPr bwMode="auto">
              <a:xfrm flipH="1">
                <a:off x="5246" y="1230"/>
                <a:ext cx="41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49" name="Line 180"/>
              <p:cNvSpPr>
                <a:spLocks noChangeShapeType="1"/>
              </p:cNvSpPr>
              <p:nvPr/>
            </p:nvSpPr>
            <p:spPr bwMode="auto">
              <a:xfrm flipH="1">
                <a:off x="5296" y="1235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0" name="AutoShape 181"/>
              <p:cNvSpPr>
                <a:spLocks noChangeArrowheads="1"/>
              </p:cNvSpPr>
              <p:nvPr/>
            </p:nvSpPr>
            <p:spPr bwMode="auto">
              <a:xfrm flipV="1">
                <a:off x="5599" y="1331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1" name="Oval 182"/>
              <p:cNvSpPr>
                <a:spLocks noChangeArrowheads="1"/>
              </p:cNvSpPr>
              <p:nvPr/>
            </p:nvSpPr>
            <p:spPr bwMode="auto">
              <a:xfrm flipV="1">
                <a:off x="5649" y="1585"/>
                <a:ext cx="116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2" name="Line 183"/>
              <p:cNvSpPr>
                <a:spLocks noChangeShapeType="1"/>
              </p:cNvSpPr>
              <p:nvPr/>
            </p:nvSpPr>
            <p:spPr bwMode="auto">
              <a:xfrm flipH="1">
                <a:off x="5649" y="1212"/>
                <a:ext cx="50" cy="130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3" name="Line 184"/>
              <p:cNvSpPr>
                <a:spLocks noChangeShapeType="1"/>
              </p:cNvSpPr>
              <p:nvPr/>
            </p:nvSpPr>
            <p:spPr bwMode="auto">
              <a:xfrm flipH="1">
                <a:off x="5724" y="1218"/>
                <a:ext cx="41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4" name="Line 185"/>
              <p:cNvSpPr>
                <a:spLocks noChangeShapeType="1"/>
              </p:cNvSpPr>
              <p:nvPr/>
            </p:nvSpPr>
            <p:spPr bwMode="auto">
              <a:xfrm flipH="1">
                <a:off x="5774" y="1223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5" name="AutoShape 186"/>
              <p:cNvSpPr>
                <a:spLocks noChangeArrowheads="1"/>
              </p:cNvSpPr>
              <p:nvPr/>
            </p:nvSpPr>
            <p:spPr bwMode="auto">
              <a:xfrm flipV="1">
                <a:off x="5354" y="1332"/>
                <a:ext cx="215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6" name="Oval 187"/>
              <p:cNvSpPr>
                <a:spLocks noChangeArrowheads="1"/>
              </p:cNvSpPr>
              <p:nvPr/>
            </p:nvSpPr>
            <p:spPr bwMode="auto">
              <a:xfrm flipV="1">
                <a:off x="5404" y="1586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7" name="Line 188"/>
              <p:cNvSpPr>
                <a:spLocks noChangeShapeType="1"/>
              </p:cNvSpPr>
              <p:nvPr/>
            </p:nvSpPr>
            <p:spPr bwMode="auto">
              <a:xfrm flipH="1">
                <a:off x="5404" y="1214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8" name="Line 189"/>
              <p:cNvSpPr>
                <a:spLocks noChangeShapeType="1"/>
              </p:cNvSpPr>
              <p:nvPr/>
            </p:nvSpPr>
            <p:spPr bwMode="auto">
              <a:xfrm flipH="1">
                <a:off x="5478" y="1219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59" name="Line 190"/>
              <p:cNvSpPr>
                <a:spLocks noChangeShapeType="1"/>
              </p:cNvSpPr>
              <p:nvPr/>
            </p:nvSpPr>
            <p:spPr bwMode="auto">
              <a:xfrm flipH="1">
                <a:off x="5528" y="1224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45" name="Group 191"/>
            <p:cNvGrpSpPr>
              <a:grpSpLocks/>
            </p:cNvGrpSpPr>
            <p:nvPr/>
          </p:nvGrpSpPr>
          <p:grpSpPr bwMode="auto">
            <a:xfrm>
              <a:off x="336" y="2160"/>
              <a:ext cx="1948" cy="499"/>
              <a:chOff x="288" y="1200"/>
              <a:chExt cx="1948" cy="499"/>
            </a:xfrm>
          </p:grpSpPr>
          <p:sp>
            <p:nvSpPr>
              <p:cNvPr id="22605" name="AutoShape 192"/>
              <p:cNvSpPr>
                <a:spLocks noChangeArrowheads="1"/>
              </p:cNvSpPr>
              <p:nvPr/>
            </p:nvSpPr>
            <p:spPr bwMode="auto">
              <a:xfrm flipV="1">
                <a:off x="534" y="1318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Oval 193"/>
              <p:cNvSpPr>
                <a:spLocks noChangeArrowheads="1"/>
              </p:cNvSpPr>
              <p:nvPr/>
            </p:nvSpPr>
            <p:spPr bwMode="auto">
              <a:xfrm flipV="1">
                <a:off x="584" y="1572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7" name="Line 194"/>
              <p:cNvSpPr>
                <a:spLocks noChangeShapeType="1"/>
              </p:cNvSpPr>
              <p:nvPr/>
            </p:nvSpPr>
            <p:spPr bwMode="auto">
              <a:xfrm flipH="1">
                <a:off x="584" y="1200"/>
                <a:ext cx="50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08" name="Line 195"/>
              <p:cNvSpPr>
                <a:spLocks noChangeShapeType="1"/>
              </p:cNvSpPr>
              <p:nvPr/>
            </p:nvSpPr>
            <p:spPr bwMode="auto">
              <a:xfrm flipH="1">
                <a:off x="659" y="1205"/>
                <a:ext cx="41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09" name="Line 196"/>
              <p:cNvSpPr>
                <a:spLocks noChangeShapeType="1"/>
              </p:cNvSpPr>
              <p:nvPr/>
            </p:nvSpPr>
            <p:spPr bwMode="auto">
              <a:xfrm flipH="1">
                <a:off x="708" y="1210"/>
                <a:ext cx="67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0" name="AutoShape 197"/>
              <p:cNvSpPr>
                <a:spLocks noChangeArrowheads="1"/>
              </p:cNvSpPr>
              <p:nvPr/>
            </p:nvSpPr>
            <p:spPr bwMode="auto">
              <a:xfrm flipV="1">
                <a:off x="288" y="1319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1" name="Oval 198"/>
              <p:cNvSpPr>
                <a:spLocks noChangeArrowheads="1"/>
              </p:cNvSpPr>
              <p:nvPr/>
            </p:nvSpPr>
            <p:spPr bwMode="auto">
              <a:xfrm flipV="1">
                <a:off x="338" y="1573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2" name="Line 199"/>
              <p:cNvSpPr>
                <a:spLocks noChangeShapeType="1"/>
              </p:cNvSpPr>
              <p:nvPr/>
            </p:nvSpPr>
            <p:spPr bwMode="auto">
              <a:xfrm flipH="1">
                <a:off x="338" y="1201"/>
                <a:ext cx="50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3" name="Line 200"/>
              <p:cNvSpPr>
                <a:spLocks noChangeShapeType="1"/>
              </p:cNvSpPr>
              <p:nvPr/>
            </p:nvSpPr>
            <p:spPr bwMode="auto">
              <a:xfrm flipH="1">
                <a:off x="413" y="1206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4" name="Line 201"/>
              <p:cNvSpPr>
                <a:spLocks noChangeShapeType="1"/>
              </p:cNvSpPr>
              <p:nvPr/>
            </p:nvSpPr>
            <p:spPr bwMode="auto">
              <a:xfrm flipH="1">
                <a:off x="463" y="1212"/>
                <a:ext cx="66" cy="11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5" name="AutoShape 202"/>
              <p:cNvSpPr>
                <a:spLocks noChangeArrowheads="1"/>
              </p:cNvSpPr>
              <p:nvPr/>
            </p:nvSpPr>
            <p:spPr bwMode="auto">
              <a:xfrm flipV="1">
                <a:off x="780" y="1331"/>
                <a:ext cx="215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6" name="Oval 203"/>
              <p:cNvSpPr>
                <a:spLocks noChangeArrowheads="1"/>
              </p:cNvSpPr>
              <p:nvPr/>
            </p:nvSpPr>
            <p:spPr bwMode="auto">
              <a:xfrm flipV="1">
                <a:off x="829" y="1585"/>
                <a:ext cx="117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7" name="Line 204"/>
              <p:cNvSpPr>
                <a:spLocks noChangeShapeType="1"/>
              </p:cNvSpPr>
              <p:nvPr/>
            </p:nvSpPr>
            <p:spPr bwMode="auto">
              <a:xfrm flipH="1">
                <a:off x="830" y="1212"/>
                <a:ext cx="49" cy="130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8" name="Line 205"/>
              <p:cNvSpPr>
                <a:spLocks noChangeShapeType="1"/>
              </p:cNvSpPr>
              <p:nvPr/>
            </p:nvSpPr>
            <p:spPr bwMode="auto">
              <a:xfrm flipH="1">
                <a:off x="904" y="1218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19" name="Line 206"/>
              <p:cNvSpPr>
                <a:spLocks noChangeShapeType="1"/>
              </p:cNvSpPr>
              <p:nvPr/>
            </p:nvSpPr>
            <p:spPr bwMode="auto">
              <a:xfrm flipH="1">
                <a:off x="954" y="1223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0" name="AutoShape 207"/>
              <p:cNvSpPr>
                <a:spLocks noChangeArrowheads="1"/>
              </p:cNvSpPr>
              <p:nvPr/>
            </p:nvSpPr>
            <p:spPr bwMode="auto">
              <a:xfrm flipV="1">
                <a:off x="1257" y="1319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1" name="Oval 208"/>
              <p:cNvSpPr>
                <a:spLocks noChangeArrowheads="1"/>
              </p:cNvSpPr>
              <p:nvPr/>
            </p:nvSpPr>
            <p:spPr bwMode="auto">
              <a:xfrm flipV="1">
                <a:off x="1307" y="1573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2" name="Line 209"/>
              <p:cNvSpPr>
                <a:spLocks noChangeShapeType="1"/>
              </p:cNvSpPr>
              <p:nvPr/>
            </p:nvSpPr>
            <p:spPr bwMode="auto">
              <a:xfrm flipH="1">
                <a:off x="1307" y="1201"/>
                <a:ext cx="50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3" name="Line 210"/>
              <p:cNvSpPr>
                <a:spLocks noChangeShapeType="1"/>
              </p:cNvSpPr>
              <p:nvPr/>
            </p:nvSpPr>
            <p:spPr bwMode="auto">
              <a:xfrm flipH="1">
                <a:off x="1382" y="1206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4" name="Line 211"/>
              <p:cNvSpPr>
                <a:spLocks noChangeShapeType="1"/>
              </p:cNvSpPr>
              <p:nvPr/>
            </p:nvSpPr>
            <p:spPr bwMode="auto">
              <a:xfrm flipH="1">
                <a:off x="1432" y="1212"/>
                <a:ext cx="66" cy="11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5" name="AutoShape 212"/>
              <p:cNvSpPr>
                <a:spLocks noChangeArrowheads="1"/>
              </p:cNvSpPr>
              <p:nvPr/>
            </p:nvSpPr>
            <p:spPr bwMode="auto">
              <a:xfrm flipV="1">
                <a:off x="1012" y="1320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6" name="Oval 213"/>
              <p:cNvSpPr>
                <a:spLocks noChangeArrowheads="1"/>
              </p:cNvSpPr>
              <p:nvPr/>
            </p:nvSpPr>
            <p:spPr bwMode="auto">
              <a:xfrm flipV="1">
                <a:off x="1062" y="1574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7" name="Line 214"/>
              <p:cNvSpPr>
                <a:spLocks noChangeShapeType="1"/>
              </p:cNvSpPr>
              <p:nvPr/>
            </p:nvSpPr>
            <p:spPr bwMode="auto">
              <a:xfrm flipH="1">
                <a:off x="1062" y="1202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8" name="Line 215"/>
              <p:cNvSpPr>
                <a:spLocks noChangeShapeType="1"/>
              </p:cNvSpPr>
              <p:nvPr/>
            </p:nvSpPr>
            <p:spPr bwMode="auto">
              <a:xfrm flipH="1">
                <a:off x="1136" y="1207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29" name="Line 216"/>
              <p:cNvSpPr>
                <a:spLocks noChangeShapeType="1"/>
              </p:cNvSpPr>
              <p:nvPr/>
            </p:nvSpPr>
            <p:spPr bwMode="auto">
              <a:xfrm flipH="1">
                <a:off x="1186" y="1212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0" name="AutoShape 217"/>
              <p:cNvSpPr>
                <a:spLocks noChangeArrowheads="1"/>
              </p:cNvSpPr>
              <p:nvPr/>
            </p:nvSpPr>
            <p:spPr bwMode="auto">
              <a:xfrm flipV="1">
                <a:off x="1503" y="1332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1" name="Oval 218"/>
              <p:cNvSpPr>
                <a:spLocks noChangeArrowheads="1"/>
              </p:cNvSpPr>
              <p:nvPr/>
            </p:nvSpPr>
            <p:spPr bwMode="auto">
              <a:xfrm flipV="1">
                <a:off x="1553" y="1586"/>
                <a:ext cx="116" cy="76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Line 219"/>
              <p:cNvSpPr>
                <a:spLocks noChangeShapeType="1"/>
              </p:cNvSpPr>
              <p:nvPr/>
            </p:nvSpPr>
            <p:spPr bwMode="auto">
              <a:xfrm flipH="1">
                <a:off x="1553" y="1214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3" name="Line 220"/>
              <p:cNvSpPr>
                <a:spLocks noChangeShapeType="1"/>
              </p:cNvSpPr>
              <p:nvPr/>
            </p:nvSpPr>
            <p:spPr bwMode="auto">
              <a:xfrm flipH="1">
                <a:off x="1627" y="1219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4" name="Line 221"/>
              <p:cNvSpPr>
                <a:spLocks noChangeShapeType="1"/>
              </p:cNvSpPr>
              <p:nvPr/>
            </p:nvSpPr>
            <p:spPr bwMode="auto">
              <a:xfrm flipH="1">
                <a:off x="1677" y="1224"/>
                <a:ext cx="67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5" name="AutoShape 222"/>
              <p:cNvSpPr>
                <a:spLocks noChangeArrowheads="1"/>
              </p:cNvSpPr>
              <p:nvPr/>
            </p:nvSpPr>
            <p:spPr bwMode="auto">
              <a:xfrm flipV="1">
                <a:off x="1996" y="1330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6" name="Oval 223"/>
              <p:cNvSpPr>
                <a:spLocks noChangeArrowheads="1"/>
              </p:cNvSpPr>
              <p:nvPr/>
            </p:nvSpPr>
            <p:spPr bwMode="auto">
              <a:xfrm flipV="1">
                <a:off x="2046" y="1584"/>
                <a:ext cx="116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7" name="Line 224"/>
              <p:cNvSpPr>
                <a:spLocks noChangeShapeType="1"/>
              </p:cNvSpPr>
              <p:nvPr/>
            </p:nvSpPr>
            <p:spPr bwMode="auto">
              <a:xfrm flipH="1">
                <a:off x="2046" y="1212"/>
                <a:ext cx="49" cy="12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8" name="Line 225"/>
              <p:cNvSpPr>
                <a:spLocks noChangeShapeType="1"/>
              </p:cNvSpPr>
              <p:nvPr/>
            </p:nvSpPr>
            <p:spPr bwMode="auto">
              <a:xfrm flipH="1">
                <a:off x="2120" y="1217"/>
                <a:ext cx="42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39" name="Line 226"/>
              <p:cNvSpPr>
                <a:spLocks noChangeShapeType="1"/>
              </p:cNvSpPr>
              <p:nvPr/>
            </p:nvSpPr>
            <p:spPr bwMode="auto">
              <a:xfrm flipH="1">
                <a:off x="2170" y="1222"/>
                <a:ext cx="66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40" name="AutoShape 227"/>
              <p:cNvSpPr>
                <a:spLocks noChangeArrowheads="1"/>
              </p:cNvSpPr>
              <p:nvPr/>
            </p:nvSpPr>
            <p:spPr bwMode="auto">
              <a:xfrm flipV="1">
                <a:off x="1750" y="1331"/>
                <a:ext cx="216" cy="367"/>
              </a:xfrm>
              <a:prstGeom prst="roundRect">
                <a:avLst>
                  <a:gd name="adj" fmla="val 43463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B8B8B"/>
                  </a:gs>
                </a:gsLst>
                <a:lin ang="5400000" scaled="1"/>
              </a:gra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1" name="Oval 228"/>
              <p:cNvSpPr>
                <a:spLocks noChangeArrowheads="1"/>
              </p:cNvSpPr>
              <p:nvPr/>
            </p:nvSpPr>
            <p:spPr bwMode="auto">
              <a:xfrm flipV="1">
                <a:off x="1800" y="1585"/>
                <a:ext cx="116" cy="75"/>
              </a:xfrm>
              <a:prstGeom prst="ellipse">
                <a:avLst/>
              </a:prstGeom>
              <a:solidFill>
                <a:schemeClr val="bg1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2" name="Line 229"/>
              <p:cNvSpPr>
                <a:spLocks noChangeShapeType="1"/>
              </p:cNvSpPr>
              <p:nvPr/>
            </p:nvSpPr>
            <p:spPr bwMode="auto">
              <a:xfrm flipH="1">
                <a:off x="1800" y="1212"/>
                <a:ext cx="50" cy="130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43" name="Line 230"/>
              <p:cNvSpPr>
                <a:spLocks noChangeShapeType="1"/>
              </p:cNvSpPr>
              <p:nvPr/>
            </p:nvSpPr>
            <p:spPr bwMode="auto">
              <a:xfrm flipH="1">
                <a:off x="1875" y="1218"/>
                <a:ext cx="41" cy="108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644" name="Line 231"/>
              <p:cNvSpPr>
                <a:spLocks noChangeShapeType="1"/>
              </p:cNvSpPr>
              <p:nvPr/>
            </p:nvSpPr>
            <p:spPr bwMode="auto">
              <a:xfrm flipH="1">
                <a:off x="1924" y="1223"/>
                <a:ext cx="67" cy="119"/>
              </a:xfrm>
              <a:prstGeom prst="line">
                <a:avLst/>
              </a:prstGeom>
              <a:noFill/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46" name="Group 232"/>
            <p:cNvGrpSpPr>
              <a:grpSpLocks/>
            </p:cNvGrpSpPr>
            <p:nvPr/>
          </p:nvGrpSpPr>
          <p:grpSpPr bwMode="auto">
            <a:xfrm>
              <a:off x="192" y="1872"/>
              <a:ext cx="875" cy="1488"/>
              <a:chOff x="4827" y="3138"/>
              <a:chExt cx="1067" cy="960"/>
            </a:xfrm>
          </p:grpSpPr>
          <p:sp>
            <p:nvSpPr>
              <p:cNvPr id="22603" name="Freeform 233"/>
              <p:cNvSpPr>
                <a:spLocks/>
              </p:cNvSpPr>
              <p:nvPr/>
            </p:nvSpPr>
            <p:spPr bwMode="auto">
              <a:xfrm>
                <a:off x="5044" y="3381"/>
                <a:ext cx="707" cy="717"/>
              </a:xfrm>
              <a:custGeom>
                <a:avLst/>
                <a:gdLst>
                  <a:gd name="T0" fmla="*/ 364 w 707"/>
                  <a:gd name="T1" fmla="*/ 94 h 717"/>
                  <a:gd name="T2" fmla="*/ 369 w 707"/>
                  <a:gd name="T3" fmla="*/ 150 h 717"/>
                  <a:gd name="T4" fmla="*/ 373 w 707"/>
                  <a:gd name="T5" fmla="*/ 204 h 717"/>
                  <a:gd name="T6" fmla="*/ 364 w 707"/>
                  <a:gd name="T7" fmla="*/ 257 h 717"/>
                  <a:gd name="T8" fmla="*/ 330 w 707"/>
                  <a:gd name="T9" fmla="*/ 309 h 717"/>
                  <a:gd name="T10" fmla="*/ 298 w 707"/>
                  <a:gd name="T11" fmla="*/ 351 h 717"/>
                  <a:gd name="T12" fmla="*/ 270 w 707"/>
                  <a:gd name="T13" fmla="*/ 397 h 717"/>
                  <a:gd name="T14" fmla="*/ 252 w 707"/>
                  <a:gd name="T15" fmla="*/ 445 h 717"/>
                  <a:gd name="T16" fmla="*/ 252 w 707"/>
                  <a:gd name="T17" fmla="*/ 495 h 717"/>
                  <a:gd name="T18" fmla="*/ 298 w 707"/>
                  <a:gd name="T19" fmla="*/ 555 h 717"/>
                  <a:gd name="T20" fmla="*/ 368 w 707"/>
                  <a:gd name="T21" fmla="*/ 589 h 717"/>
                  <a:gd name="T22" fmla="*/ 444 w 707"/>
                  <a:gd name="T23" fmla="*/ 596 h 717"/>
                  <a:gd name="T24" fmla="*/ 502 w 707"/>
                  <a:gd name="T25" fmla="*/ 564 h 717"/>
                  <a:gd name="T26" fmla="*/ 519 w 707"/>
                  <a:gd name="T27" fmla="*/ 462 h 717"/>
                  <a:gd name="T28" fmla="*/ 489 w 707"/>
                  <a:gd name="T29" fmla="*/ 346 h 717"/>
                  <a:gd name="T30" fmla="*/ 447 w 707"/>
                  <a:gd name="T31" fmla="*/ 225 h 717"/>
                  <a:gd name="T32" fmla="*/ 424 w 707"/>
                  <a:gd name="T33" fmla="*/ 115 h 717"/>
                  <a:gd name="T34" fmla="*/ 445 w 707"/>
                  <a:gd name="T35" fmla="*/ 34 h 717"/>
                  <a:gd name="T36" fmla="*/ 454 w 707"/>
                  <a:gd name="T37" fmla="*/ 27 h 717"/>
                  <a:gd name="T38" fmla="*/ 464 w 707"/>
                  <a:gd name="T39" fmla="*/ 23 h 717"/>
                  <a:gd name="T40" fmla="*/ 476 w 707"/>
                  <a:gd name="T41" fmla="*/ 20 h 717"/>
                  <a:gd name="T42" fmla="*/ 488 w 707"/>
                  <a:gd name="T43" fmla="*/ 17 h 717"/>
                  <a:gd name="T44" fmla="*/ 502 w 707"/>
                  <a:gd name="T45" fmla="*/ 71 h 717"/>
                  <a:gd name="T46" fmla="*/ 521 w 707"/>
                  <a:gd name="T47" fmla="*/ 153 h 717"/>
                  <a:gd name="T48" fmla="*/ 547 w 707"/>
                  <a:gd name="T49" fmla="*/ 239 h 717"/>
                  <a:gd name="T50" fmla="*/ 580 w 707"/>
                  <a:gd name="T51" fmla="*/ 313 h 717"/>
                  <a:gd name="T52" fmla="*/ 628 w 707"/>
                  <a:gd name="T53" fmla="*/ 363 h 717"/>
                  <a:gd name="T54" fmla="*/ 661 w 707"/>
                  <a:gd name="T55" fmla="*/ 393 h 717"/>
                  <a:gd name="T56" fmla="*/ 684 w 707"/>
                  <a:gd name="T57" fmla="*/ 421 h 717"/>
                  <a:gd name="T58" fmla="*/ 699 w 707"/>
                  <a:gd name="T59" fmla="*/ 453 h 717"/>
                  <a:gd name="T60" fmla="*/ 706 w 707"/>
                  <a:gd name="T61" fmla="*/ 497 h 717"/>
                  <a:gd name="T62" fmla="*/ 675 w 707"/>
                  <a:gd name="T63" fmla="*/ 589 h 717"/>
                  <a:gd name="T64" fmla="*/ 594 w 707"/>
                  <a:gd name="T65" fmla="*/ 655 h 717"/>
                  <a:gd name="T66" fmla="*/ 486 w 707"/>
                  <a:gd name="T67" fmla="*/ 699 h 717"/>
                  <a:gd name="T68" fmla="*/ 371 w 707"/>
                  <a:gd name="T69" fmla="*/ 716 h 717"/>
                  <a:gd name="T70" fmla="*/ 272 w 707"/>
                  <a:gd name="T71" fmla="*/ 703 h 717"/>
                  <a:gd name="T72" fmla="*/ 182 w 707"/>
                  <a:gd name="T73" fmla="*/ 665 h 717"/>
                  <a:gd name="T74" fmla="*/ 90 w 707"/>
                  <a:gd name="T75" fmla="*/ 608 h 717"/>
                  <a:gd name="T76" fmla="*/ 21 w 707"/>
                  <a:gd name="T77" fmla="*/ 541 h 717"/>
                  <a:gd name="T78" fmla="*/ 2 w 707"/>
                  <a:gd name="T79" fmla="*/ 474 h 717"/>
                  <a:gd name="T80" fmla="*/ 55 w 707"/>
                  <a:gd name="T81" fmla="*/ 388 h 717"/>
                  <a:gd name="T82" fmla="*/ 135 w 707"/>
                  <a:gd name="T83" fmla="*/ 329 h 717"/>
                  <a:gd name="T84" fmla="*/ 220 w 707"/>
                  <a:gd name="T85" fmla="*/ 273 h 717"/>
                  <a:gd name="T86" fmla="*/ 284 w 707"/>
                  <a:gd name="T87" fmla="*/ 206 h 717"/>
                  <a:gd name="T88" fmla="*/ 302 w 707"/>
                  <a:gd name="T89" fmla="*/ 151 h 717"/>
                  <a:gd name="T90" fmla="*/ 304 w 707"/>
                  <a:gd name="T91" fmla="*/ 110 h 717"/>
                  <a:gd name="T92" fmla="*/ 306 w 707"/>
                  <a:gd name="T93" fmla="*/ 64 h 717"/>
                  <a:gd name="T94" fmla="*/ 312 w 707"/>
                  <a:gd name="T95" fmla="*/ 25 h 717"/>
                  <a:gd name="T96" fmla="*/ 326 w 707"/>
                  <a:gd name="T97" fmla="*/ 4 h 717"/>
                  <a:gd name="T98" fmla="*/ 336 w 707"/>
                  <a:gd name="T99" fmla="*/ 1 h 717"/>
                  <a:gd name="T100" fmla="*/ 347 w 707"/>
                  <a:gd name="T101" fmla="*/ 0 h 717"/>
                  <a:gd name="T102" fmla="*/ 358 w 707"/>
                  <a:gd name="T103" fmla="*/ 2 h 717"/>
                  <a:gd name="T104" fmla="*/ 369 w 707"/>
                  <a:gd name="T105" fmla="*/ 4 h 717"/>
                  <a:gd name="T106" fmla="*/ 372 w 707"/>
                  <a:gd name="T107" fmla="*/ 11 h 717"/>
                  <a:gd name="T108" fmla="*/ 372 w 707"/>
                  <a:gd name="T109" fmla="*/ 18 h 717"/>
                  <a:gd name="T110" fmla="*/ 372 w 707"/>
                  <a:gd name="T111" fmla="*/ 25 h 717"/>
                  <a:gd name="T112" fmla="*/ 372 w 707"/>
                  <a:gd name="T113" fmla="*/ 31 h 7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707" h="717">
                    <a:moveTo>
                      <a:pt x="372" y="37"/>
                    </a:moveTo>
                    <a:lnTo>
                      <a:pt x="368" y="53"/>
                    </a:lnTo>
                    <a:lnTo>
                      <a:pt x="366" y="61"/>
                    </a:lnTo>
                    <a:lnTo>
                      <a:pt x="365" y="69"/>
                    </a:lnTo>
                    <a:lnTo>
                      <a:pt x="364" y="78"/>
                    </a:lnTo>
                    <a:lnTo>
                      <a:pt x="364" y="86"/>
                    </a:lnTo>
                    <a:lnTo>
                      <a:pt x="364" y="94"/>
                    </a:lnTo>
                    <a:lnTo>
                      <a:pt x="364" y="102"/>
                    </a:lnTo>
                    <a:lnTo>
                      <a:pt x="365" y="110"/>
                    </a:lnTo>
                    <a:lnTo>
                      <a:pt x="366" y="118"/>
                    </a:lnTo>
                    <a:lnTo>
                      <a:pt x="366" y="126"/>
                    </a:lnTo>
                    <a:lnTo>
                      <a:pt x="367" y="134"/>
                    </a:lnTo>
                    <a:lnTo>
                      <a:pt x="368" y="142"/>
                    </a:lnTo>
                    <a:lnTo>
                      <a:pt x="369" y="150"/>
                    </a:lnTo>
                    <a:lnTo>
                      <a:pt x="370" y="158"/>
                    </a:lnTo>
                    <a:lnTo>
                      <a:pt x="371" y="166"/>
                    </a:lnTo>
                    <a:lnTo>
                      <a:pt x="372" y="173"/>
                    </a:lnTo>
                    <a:lnTo>
                      <a:pt x="372" y="181"/>
                    </a:lnTo>
                    <a:lnTo>
                      <a:pt x="373" y="189"/>
                    </a:lnTo>
                    <a:lnTo>
                      <a:pt x="373" y="197"/>
                    </a:lnTo>
                    <a:lnTo>
                      <a:pt x="373" y="204"/>
                    </a:lnTo>
                    <a:lnTo>
                      <a:pt x="373" y="212"/>
                    </a:lnTo>
                    <a:lnTo>
                      <a:pt x="372" y="219"/>
                    </a:lnTo>
                    <a:lnTo>
                      <a:pt x="372" y="227"/>
                    </a:lnTo>
                    <a:lnTo>
                      <a:pt x="370" y="235"/>
                    </a:lnTo>
                    <a:lnTo>
                      <a:pt x="369" y="242"/>
                    </a:lnTo>
                    <a:lnTo>
                      <a:pt x="366" y="249"/>
                    </a:lnTo>
                    <a:lnTo>
                      <a:pt x="364" y="257"/>
                    </a:lnTo>
                    <a:lnTo>
                      <a:pt x="361" y="264"/>
                    </a:lnTo>
                    <a:lnTo>
                      <a:pt x="357" y="271"/>
                    </a:lnTo>
                    <a:lnTo>
                      <a:pt x="353" y="279"/>
                    </a:lnTo>
                    <a:lnTo>
                      <a:pt x="348" y="286"/>
                    </a:lnTo>
                    <a:lnTo>
                      <a:pt x="339" y="297"/>
                    </a:lnTo>
                    <a:lnTo>
                      <a:pt x="335" y="303"/>
                    </a:lnTo>
                    <a:lnTo>
                      <a:pt x="330" y="309"/>
                    </a:lnTo>
                    <a:lnTo>
                      <a:pt x="326" y="315"/>
                    </a:lnTo>
                    <a:lnTo>
                      <a:pt x="321" y="320"/>
                    </a:lnTo>
                    <a:lnTo>
                      <a:pt x="317" y="326"/>
                    </a:lnTo>
                    <a:lnTo>
                      <a:pt x="312" y="333"/>
                    </a:lnTo>
                    <a:lnTo>
                      <a:pt x="307" y="339"/>
                    </a:lnTo>
                    <a:lnTo>
                      <a:pt x="303" y="345"/>
                    </a:lnTo>
                    <a:lnTo>
                      <a:pt x="298" y="351"/>
                    </a:lnTo>
                    <a:lnTo>
                      <a:pt x="294" y="357"/>
                    </a:lnTo>
                    <a:lnTo>
                      <a:pt x="289" y="364"/>
                    </a:lnTo>
                    <a:lnTo>
                      <a:pt x="285" y="370"/>
                    </a:lnTo>
                    <a:lnTo>
                      <a:pt x="281" y="377"/>
                    </a:lnTo>
                    <a:lnTo>
                      <a:pt x="277" y="383"/>
                    </a:lnTo>
                    <a:lnTo>
                      <a:pt x="273" y="390"/>
                    </a:lnTo>
                    <a:lnTo>
                      <a:pt x="270" y="397"/>
                    </a:lnTo>
                    <a:lnTo>
                      <a:pt x="266" y="403"/>
                    </a:lnTo>
                    <a:lnTo>
                      <a:pt x="263" y="410"/>
                    </a:lnTo>
                    <a:lnTo>
                      <a:pt x="260" y="417"/>
                    </a:lnTo>
                    <a:lnTo>
                      <a:pt x="258" y="424"/>
                    </a:lnTo>
                    <a:lnTo>
                      <a:pt x="255" y="431"/>
                    </a:lnTo>
                    <a:lnTo>
                      <a:pt x="253" y="438"/>
                    </a:lnTo>
                    <a:lnTo>
                      <a:pt x="252" y="445"/>
                    </a:lnTo>
                    <a:lnTo>
                      <a:pt x="250" y="452"/>
                    </a:lnTo>
                    <a:lnTo>
                      <a:pt x="250" y="459"/>
                    </a:lnTo>
                    <a:lnTo>
                      <a:pt x="249" y="466"/>
                    </a:lnTo>
                    <a:lnTo>
                      <a:pt x="249" y="473"/>
                    </a:lnTo>
                    <a:lnTo>
                      <a:pt x="250" y="480"/>
                    </a:lnTo>
                    <a:lnTo>
                      <a:pt x="251" y="487"/>
                    </a:lnTo>
                    <a:lnTo>
                      <a:pt x="252" y="495"/>
                    </a:lnTo>
                    <a:lnTo>
                      <a:pt x="258" y="511"/>
                    </a:lnTo>
                    <a:lnTo>
                      <a:pt x="263" y="519"/>
                    </a:lnTo>
                    <a:lnTo>
                      <a:pt x="268" y="527"/>
                    </a:lnTo>
                    <a:lnTo>
                      <a:pt x="274" y="534"/>
                    </a:lnTo>
                    <a:lnTo>
                      <a:pt x="282" y="541"/>
                    </a:lnTo>
                    <a:lnTo>
                      <a:pt x="289" y="548"/>
                    </a:lnTo>
                    <a:lnTo>
                      <a:pt x="298" y="555"/>
                    </a:lnTo>
                    <a:lnTo>
                      <a:pt x="307" y="561"/>
                    </a:lnTo>
                    <a:lnTo>
                      <a:pt x="316" y="567"/>
                    </a:lnTo>
                    <a:lnTo>
                      <a:pt x="326" y="572"/>
                    </a:lnTo>
                    <a:lnTo>
                      <a:pt x="336" y="577"/>
                    </a:lnTo>
                    <a:lnTo>
                      <a:pt x="347" y="582"/>
                    </a:lnTo>
                    <a:lnTo>
                      <a:pt x="358" y="586"/>
                    </a:lnTo>
                    <a:lnTo>
                      <a:pt x="368" y="589"/>
                    </a:lnTo>
                    <a:lnTo>
                      <a:pt x="380" y="592"/>
                    </a:lnTo>
                    <a:lnTo>
                      <a:pt x="390" y="595"/>
                    </a:lnTo>
                    <a:lnTo>
                      <a:pt x="402" y="596"/>
                    </a:lnTo>
                    <a:lnTo>
                      <a:pt x="412" y="597"/>
                    </a:lnTo>
                    <a:lnTo>
                      <a:pt x="423" y="597"/>
                    </a:lnTo>
                    <a:lnTo>
                      <a:pt x="434" y="597"/>
                    </a:lnTo>
                    <a:lnTo>
                      <a:pt x="444" y="596"/>
                    </a:lnTo>
                    <a:lnTo>
                      <a:pt x="454" y="594"/>
                    </a:lnTo>
                    <a:lnTo>
                      <a:pt x="463" y="591"/>
                    </a:lnTo>
                    <a:lnTo>
                      <a:pt x="472" y="587"/>
                    </a:lnTo>
                    <a:lnTo>
                      <a:pt x="480" y="583"/>
                    </a:lnTo>
                    <a:lnTo>
                      <a:pt x="488" y="577"/>
                    </a:lnTo>
                    <a:lnTo>
                      <a:pt x="495" y="571"/>
                    </a:lnTo>
                    <a:lnTo>
                      <a:pt x="502" y="564"/>
                    </a:lnTo>
                    <a:lnTo>
                      <a:pt x="507" y="556"/>
                    </a:lnTo>
                    <a:lnTo>
                      <a:pt x="512" y="546"/>
                    </a:lnTo>
                    <a:lnTo>
                      <a:pt x="515" y="536"/>
                    </a:lnTo>
                    <a:lnTo>
                      <a:pt x="520" y="508"/>
                    </a:lnTo>
                    <a:lnTo>
                      <a:pt x="521" y="493"/>
                    </a:lnTo>
                    <a:lnTo>
                      <a:pt x="520" y="478"/>
                    </a:lnTo>
                    <a:lnTo>
                      <a:pt x="519" y="462"/>
                    </a:lnTo>
                    <a:lnTo>
                      <a:pt x="517" y="446"/>
                    </a:lnTo>
                    <a:lnTo>
                      <a:pt x="514" y="430"/>
                    </a:lnTo>
                    <a:lnTo>
                      <a:pt x="510" y="413"/>
                    </a:lnTo>
                    <a:lnTo>
                      <a:pt x="505" y="397"/>
                    </a:lnTo>
                    <a:lnTo>
                      <a:pt x="500" y="380"/>
                    </a:lnTo>
                    <a:lnTo>
                      <a:pt x="495" y="363"/>
                    </a:lnTo>
                    <a:lnTo>
                      <a:pt x="489" y="346"/>
                    </a:lnTo>
                    <a:lnTo>
                      <a:pt x="483" y="328"/>
                    </a:lnTo>
                    <a:lnTo>
                      <a:pt x="477" y="311"/>
                    </a:lnTo>
                    <a:lnTo>
                      <a:pt x="471" y="294"/>
                    </a:lnTo>
                    <a:lnTo>
                      <a:pt x="465" y="277"/>
                    </a:lnTo>
                    <a:lnTo>
                      <a:pt x="459" y="259"/>
                    </a:lnTo>
                    <a:lnTo>
                      <a:pt x="453" y="242"/>
                    </a:lnTo>
                    <a:lnTo>
                      <a:pt x="447" y="225"/>
                    </a:lnTo>
                    <a:lnTo>
                      <a:pt x="442" y="209"/>
                    </a:lnTo>
                    <a:lnTo>
                      <a:pt x="437" y="192"/>
                    </a:lnTo>
                    <a:lnTo>
                      <a:pt x="433" y="176"/>
                    </a:lnTo>
                    <a:lnTo>
                      <a:pt x="430" y="160"/>
                    </a:lnTo>
                    <a:lnTo>
                      <a:pt x="427" y="145"/>
                    </a:lnTo>
                    <a:lnTo>
                      <a:pt x="425" y="129"/>
                    </a:lnTo>
                    <a:lnTo>
                      <a:pt x="424" y="115"/>
                    </a:lnTo>
                    <a:lnTo>
                      <a:pt x="424" y="100"/>
                    </a:lnTo>
                    <a:lnTo>
                      <a:pt x="426" y="86"/>
                    </a:lnTo>
                    <a:lnTo>
                      <a:pt x="428" y="73"/>
                    </a:lnTo>
                    <a:lnTo>
                      <a:pt x="432" y="60"/>
                    </a:lnTo>
                    <a:lnTo>
                      <a:pt x="437" y="48"/>
                    </a:lnTo>
                    <a:lnTo>
                      <a:pt x="444" y="37"/>
                    </a:lnTo>
                    <a:lnTo>
                      <a:pt x="445" y="34"/>
                    </a:lnTo>
                    <a:lnTo>
                      <a:pt x="446" y="33"/>
                    </a:lnTo>
                    <a:lnTo>
                      <a:pt x="447" y="32"/>
                    </a:lnTo>
                    <a:lnTo>
                      <a:pt x="448" y="31"/>
                    </a:lnTo>
                    <a:lnTo>
                      <a:pt x="450" y="30"/>
                    </a:lnTo>
                    <a:lnTo>
                      <a:pt x="451" y="29"/>
                    </a:lnTo>
                    <a:lnTo>
                      <a:pt x="452" y="28"/>
                    </a:lnTo>
                    <a:lnTo>
                      <a:pt x="454" y="27"/>
                    </a:lnTo>
                    <a:lnTo>
                      <a:pt x="455" y="27"/>
                    </a:lnTo>
                    <a:lnTo>
                      <a:pt x="456" y="26"/>
                    </a:lnTo>
                    <a:lnTo>
                      <a:pt x="458" y="26"/>
                    </a:lnTo>
                    <a:lnTo>
                      <a:pt x="460" y="25"/>
                    </a:lnTo>
                    <a:lnTo>
                      <a:pt x="461" y="25"/>
                    </a:lnTo>
                    <a:lnTo>
                      <a:pt x="463" y="24"/>
                    </a:lnTo>
                    <a:lnTo>
                      <a:pt x="464" y="23"/>
                    </a:lnTo>
                    <a:lnTo>
                      <a:pt x="466" y="23"/>
                    </a:lnTo>
                    <a:lnTo>
                      <a:pt x="468" y="23"/>
                    </a:lnTo>
                    <a:lnTo>
                      <a:pt x="470" y="22"/>
                    </a:lnTo>
                    <a:lnTo>
                      <a:pt x="471" y="21"/>
                    </a:lnTo>
                    <a:lnTo>
                      <a:pt x="473" y="21"/>
                    </a:lnTo>
                    <a:lnTo>
                      <a:pt x="475" y="21"/>
                    </a:lnTo>
                    <a:lnTo>
                      <a:pt x="476" y="20"/>
                    </a:lnTo>
                    <a:lnTo>
                      <a:pt x="478" y="20"/>
                    </a:lnTo>
                    <a:lnTo>
                      <a:pt x="480" y="19"/>
                    </a:lnTo>
                    <a:lnTo>
                      <a:pt x="482" y="19"/>
                    </a:lnTo>
                    <a:lnTo>
                      <a:pt x="483" y="18"/>
                    </a:lnTo>
                    <a:lnTo>
                      <a:pt x="485" y="18"/>
                    </a:lnTo>
                    <a:lnTo>
                      <a:pt x="486" y="17"/>
                    </a:lnTo>
                    <a:lnTo>
                      <a:pt x="488" y="17"/>
                    </a:lnTo>
                    <a:lnTo>
                      <a:pt x="490" y="16"/>
                    </a:lnTo>
                    <a:lnTo>
                      <a:pt x="491" y="16"/>
                    </a:lnTo>
                    <a:lnTo>
                      <a:pt x="494" y="32"/>
                    </a:lnTo>
                    <a:lnTo>
                      <a:pt x="496" y="41"/>
                    </a:lnTo>
                    <a:lnTo>
                      <a:pt x="498" y="51"/>
                    </a:lnTo>
                    <a:lnTo>
                      <a:pt x="500" y="61"/>
                    </a:lnTo>
                    <a:lnTo>
                      <a:pt x="502" y="71"/>
                    </a:lnTo>
                    <a:lnTo>
                      <a:pt x="504" y="83"/>
                    </a:lnTo>
                    <a:lnTo>
                      <a:pt x="507" y="94"/>
                    </a:lnTo>
                    <a:lnTo>
                      <a:pt x="510" y="105"/>
                    </a:lnTo>
                    <a:lnTo>
                      <a:pt x="512" y="117"/>
                    </a:lnTo>
                    <a:lnTo>
                      <a:pt x="515" y="129"/>
                    </a:lnTo>
                    <a:lnTo>
                      <a:pt x="518" y="141"/>
                    </a:lnTo>
                    <a:lnTo>
                      <a:pt x="521" y="153"/>
                    </a:lnTo>
                    <a:lnTo>
                      <a:pt x="524" y="166"/>
                    </a:lnTo>
                    <a:lnTo>
                      <a:pt x="528" y="178"/>
                    </a:lnTo>
                    <a:lnTo>
                      <a:pt x="531" y="191"/>
                    </a:lnTo>
                    <a:lnTo>
                      <a:pt x="535" y="203"/>
                    </a:lnTo>
                    <a:lnTo>
                      <a:pt x="539" y="215"/>
                    </a:lnTo>
                    <a:lnTo>
                      <a:pt x="542" y="227"/>
                    </a:lnTo>
                    <a:lnTo>
                      <a:pt x="547" y="239"/>
                    </a:lnTo>
                    <a:lnTo>
                      <a:pt x="551" y="251"/>
                    </a:lnTo>
                    <a:lnTo>
                      <a:pt x="556" y="262"/>
                    </a:lnTo>
                    <a:lnTo>
                      <a:pt x="560" y="273"/>
                    </a:lnTo>
                    <a:lnTo>
                      <a:pt x="565" y="283"/>
                    </a:lnTo>
                    <a:lnTo>
                      <a:pt x="570" y="294"/>
                    </a:lnTo>
                    <a:lnTo>
                      <a:pt x="575" y="303"/>
                    </a:lnTo>
                    <a:lnTo>
                      <a:pt x="580" y="313"/>
                    </a:lnTo>
                    <a:lnTo>
                      <a:pt x="586" y="321"/>
                    </a:lnTo>
                    <a:lnTo>
                      <a:pt x="592" y="329"/>
                    </a:lnTo>
                    <a:lnTo>
                      <a:pt x="598" y="336"/>
                    </a:lnTo>
                    <a:lnTo>
                      <a:pt x="604" y="343"/>
                    </a:lnTo>
                    <a:lnTo>
                      <a:pt x="610" y="349"/>
                    </a:lnTo>
                    <a:lnTo>
                      <a:pt x="622" y="359"/>
                    </a:lnTo>
                    <a:lnTo>
                      <a:pt x="628" y="363"/>
                    </a:lnTo>
                    <a:lnTo>
                      <a:pt x="633" y="368"/>
                    </a:lnTo>
                    <a:lnTo>
                      <a:pt x="638" y="372"/>
                    </a:lnTo>
                    <a:lnTo>
                      <a:pt x="643" y="377"/>
                    </a:lnTo>
                    <a:lnTo>
                      <a:pt x="648" y="381"/>
                    </a:lnTo>
                    <a:lnTo>
                      <a:pt x="652" y="385"/>
                    </a:lnTo>
                    <a:lnTo>
                      <a:pt x="657" y="389"/>
                    </a:lnTo>
                    <a:lnTo>
                      <a:pt x="661" y="393"/>
                    </a:lnTo>
                    <a:lnTo>
                      <a:pt x="665" y="397"/>
                    </a:lnTo>
                    <a:lnTo>
                      <a:pt x="668" y="401"/>
                    </a:lnTo>
                    <a:lnTo>
                      <a:pt x="672" y="405"/>
                    </a:lnTo>
                    <a:lnTo>
                      <a:pt x="676" y="409"/>
                    </a:lnTo>
                    <a:lnTo>
                      <a:pt x="679" y="412"/>
                    </a:lnTo>
                    <a:lnTo>
                      <a:pt x="682" y="417"/>
                    </a:lnTo>
                    <a:lnTo>
                      <a:pt x="684" y="421"/>
                    </a:lnTo>
                    <a:lnTo>
                      <a:pt x="687" y="425"/>
                    </a:lnTo>
                    <a:lnTo>
                      <a:pt x="690" y="429"/>
                    </a:lnTo>
                    <a:lnTo>
                      <a:pt x="692" y="433"/>
                    </a:lnTo>
                    <a:lnTo>
                      <a:pt x="694" y="438"/>
                    </a:lnTo>
                    <a:lnTo>
                      <a:pt x="696" y="443"/>
                    </a:lnTo>
                    <a:lnTo>
                      <a:pt x="698" y="448"/>
                    </a:lnTo>
                    <a:lnTo>
                      <a:pt x="699" y="453"/>
                    </a:lnTo>
                    <a:lnTo>
                      <a:pt x="700" y="459"/>
                    </a:lnTo>
                    <a:lnTo>
                      <a:pt x="702" y="464"/>
                    </a:lnTo>
                    <a:lnTo>
                      <a:pt x="703" y="470"/>
                    </a:lnTo>
                    <a:lnTo>
                      <a:pt x="704" y="477"/>
                    </a:lnTo>
                    <a:lnTo>
                      <a:pt x="704" y="483"/>
                    </a:lnTo>
                    <a:lnTo>
                      <a:pt x="705" y="490"/>
                    </a:lnTo>
                    <a:lnTo>
                      <a:pt x="706" y="497"/>
                    </a:lnTo>
                    <a:lnTo>
                      <a:pt x="706" y="505"/>
                    </a:lnTo>
                    <a:lnTo>
                      <a:pt x="704" y="531"/>
                    </a:lnTo>
                    <a:lnTo>
                      <a:pt x="700" y="543"/>
                    </a:lnTo>
                    <a:lnTo>
                      <a:pt x="696" y="555"/>
                    </a:lnTo>
                    <a:lnTo>
                      <a:pt x="690" y="567"/>
                    </a:lnTo>
                    <a:lnTo>
                      <a:pt x="683" y="579"/>
                    </a:lnTo>
                    <a:lnTo>
                      <a:pt x="675" y="589"/>
                    </a:lnTo>
                    <a:lnTo>
                      <a:pt x="666" y="600"/>
                    </a:lnTo>
                    <a:lnTo>
                      <a:pt x="656" y="610"/>
                    </a:lnTo>
                    <a:lnTo>
                      <a:pt x="646" y="620"/>
                    </a:lnTo>
                    <a:lnTo>
                      <a:pt x="634" y="629"/>
                    </a:lnTo>
                    <a:lnTo>
                      <a:pt x="622" y="639"/>
                    </a:lnTo>
                    <a:lnTo>
                      <a:pt x="608" y="647"/>
                    </a:lnTo>
                    <a:lnTo>
                      <a:pt x="594" y="655"/>
                    </a:lnTo>
                    <a:lnTo>
                      <a:pt x="580" y="663"/>
                    </a:lnTo>
                    <a:lnTo>
                      <a:pt x="565" y="670"/>
                    </a:lnTo>
                    <a:lnTo>
                      <a:pt x="550" y="677"/>
                    </a:lnTo>
                    <a:lnTo>
                      <a:pt x="534" y="683"/>
                    </a:lnTo>
                    <a:lnTo>
                      <a:pt x="518" y="689"/>
                    </a:lnTo>
                    <a:lnTo>
                      <a:pt x="502" y="694"/>
                    </a:lnTo>
                    <a:lnTo>
                      <a:pt x="486" y="699"/>
                    </a:lnTo>
                    <a:lnTo>
                      <a:pt x="469" y="703"/>
                    </a:lnTo>
                    <a:lnTo>
                      <a:pt x="452" y="706"/>
                    </a:lnTo>
                    <a:lnTo>
                      <a:pt x="436" y="709"/>
                    </a:lnTo>
                    <a:lnTo>
                      <a:pt x="419" y="712"/>
                    </a:lnTo>
                    <a:lnTo>
                      <a:pt x="403" y="714"/>
                    </a:lnTo>
                    <a:lnTo>
                      <a:pt x="387" y="715"/>
                    </a:lnTo>
                    <a:lnTo>
                      <a:pt x="371" y="716"/>
                    </a:lnTo>
                    <a:lnTo>
                      <a:pt x="356" y="716"/>
                    </a:lnTo>
                    <a:lnTo>
                      <a:pt x="340" y="715"/>
                    </a:lnTo>
                    <a:lnTo>
                      <a:pt x="326" y="715"/>
                    </a:lnTo>
                    <a:lnTo>
                      <a:pt x="312" y="713"/>
                    </a:lnTo>
                    <a:lnTo>
                      <a:pt x="293" y="709"/>
                    </a:lnTo>
                    <a:lnTo>
                      <a:pt x="283" y="706"/>
                    </a:lnTo>
                    <a:lnTo>
                      <a:pt x="272" y="703"/>
                    </a:lnTo>
                    <a:lnTo>
                      <a:pt x="260" y="699"/>
                    </a:lnTo>
                    <a:lnTo>
                      <a:pt x="248" y="695"/>
                    </a:lnTo>
                    <a:lnTo>
                      <a:pt x="236" y="689"/>
                    </a:lnTo>
                    <a:lnTo>
                      <a:pt x="222" y="684"/>
                    </a:lnTo>
                    <a:lnTo>
                      <a:pt x="209" y="678"/>
                    </a:lnTo>
                    <a:lnTo>
                      <a:pt x="196" y="672"/>
                    </a:lnTo>
                    <a:lnTo>
                      <a:pt x="182" y="665"/>
                    </a:lnTo>
                    <a:lnTo>
                      <a:pt x="169" y="658"/>
                    </a:lnTo>
                    <a:lnTo>
                      <a:pt x="155" y="650"/>
                    </a:lnTo>
                    <a:lnTo>
                      <a:pt x="142" y="642"/>
                    </a:lnTo>
                    <a:lnTo>
                      <a:pt x="128" y="634"/>
                    </a:lnTo>
                    <a:lnTo>
                      <a:pt x="115" y="626"/>
                    </a:lnTo>
                    <a:lnTo>
                      <a:pt x="102" y="617"/>
                    </a:lnTo>
                    <a:lnTo>
                      <a:pt x="90" y="608"/>
                    </a:lnTo>
                    <a:lnTo>
                      <a:pt x="78" y="599"/>
                    </a:lnTo>
                    <a:lnTo>
                      <a:pt x="67" y="590"/>
                    </a:lnTo>
                    <a:lnTo>
                      <a:pt x="56" y="580"/>
                    </a:lnTo>
                    <a:lnTo>
                      <a:pt x="46" y="571"/>
                    </a:lnTo>
                    <a:lnTo>
                      <a:pt x="37" y="561"/>
                    </a:lnTo>
                    <a:lnTo>
                      <a:pt x="29" y="551"/>
                    </a:lnTo>
                    <a:lnTo>
                      <a:pt x="21" y="541"/>
                    </a:lnTo>
                    <a:lnTo>
                      <a:pt x="15" y="531"/>
                    </a:lnTo>
                    <a:lnTo>
                      <a:pt x="10" y="522"/>
                    </a:lnTo>
                    <a:lnTo>
                      <a:pt x="5" y="512"/>
                    </a:lnTo>
                    <a:lnTo>
                      <a:pt x="2" y="502"/>
                    </a:lnTo>
                    <a:lnTo>
                      <a:pt x="0" y="493"/>
                    </a:lnTo>
                    <a:lnTo>
                      <a:pt x="0" y="483"/>
                    </a:lnTo>
                    <a:lnTo>
                      <a:pt x="2" y="474"/>
                    </a:lnTo>
                    <a:lnTo>
                      <a:pt x="9" y="449"/>
                    </a:lnTo>
                    <a:lnTo>
                      <a:pt x="14" y="438"/>
                    </a:lnTo>
                    <a:lnTo>
                      <a:pt x="21" y="427"/>
                    </a:lnTo>
                    <a:lnTo>
                      <a:pt x="28" y="417"/>
                    </a:lnTo>
                    <a:lnTo>
                      <a:pt x="36" y="407"/>
                    </a:lnTo>
                    <a:lnTo>
                      <a:pt x="45" y="397"/>
                    </a:lnTo>
                    <a:lnTo>
                      <a:pt x="55" y="388"/>
                    </a:lnTo>
                    <a:lnTo>
                      <a:pt x="65" y="379"/>
                    </a:lnTo>
                    <a:lnTo>
                      <a:pt x="76" y="370"/>
                    </a:lnTo>
                    <a:lnTo>
                      <a:pt x="87" y="361"/>
                    </a:lnTo>
                    <a:lnTo>
                      <a:pt x="98" y="353"/>
                    </a:lnTo>
                    <a:lnTo>
                      <a:pt x="110" y="345"/>
                    </a:lnTo>
                    <a:lnTo>
                      <a:pt x="122" y="337"/>
                    </a:lnTo>
                    <a:lnTo>
                      <a:pt x="135" y="329"/>
                    </a:lnTo>
                    <a:lnTo>
                      <a:pt x="147" y="321"/>
                    </a:lnTo>
                    <a:lnTo>
                      <a:pt x="160" y="313"/>
                    </a:lnTo>
                    <a:lnTo>
                      <a:pt x="172" y="305"/>
                    </a:lnTo>
                    <a:lnTo>
                      <a:pt x="184" y="297"/>
                    </a:lnTo>
                    <a:lnTo>
                      <a:pt x="196" y="289"/>
                    </a:lnTo>
                    <a:lnTo>
                      <a:pt x="208" y="281"/>
                    </a:lnTo>
                    <a:lnTo>
                      <a:pt x="220" y="273"/>
                    </a:lnTo>
                    <a:lnTo>
                      <a:pt x="231" y="264"/>
                    </a:lnTo>
                    <a:lnTo>
                      <a:pt x="242" y="255"/>
                    </a:lnTo>
                    <a:lnTo>
                      <a:pt x="252" y="246"/>
                    </a:lnTo>
                    <a:lnTo>
                      <a:pt x="261" y="237"/>
                    </a:lnTo>
                    <a:lnTo>
                      <a:pt x="270" y="227"/>
                    </a:lnTo>
                    <a:lnTo>
                      <a:pt x="278" y="217"/>
                    </a:lnTo>
                    <a:lnTo>
                      <a:pt x="284" y="206"/>
                    </a:lnTo>
                    <a:lnTo>
                      <a:pt x="291" y="195"/>
                    </a:lnTo>
                    <a:lnTo>
                      <a:pt x="296" y="184"/>
                    </a:lnTo>
                    <a:lnTo>
                      <a:pt x="300" y="172"/>
                    </a:lnTo>
                    <a:lnTo>
                      <a:pt x="301" y="165"/>
                    </a:lnTo>
                    <a:lnTo>
                      <a:pt x="302" y="161"/>
                    </a:lnTo>
                    <a:lnTo>
                      <a:pt x="302" y="156"/>
                    </a:lnTo>
                    <a:lnTo>
                      <a:pt x="302" y="151"/>
                    </a:lnTo>
                    <a:lnTo>
                      <a:pt x="303" y="146"/>
                    </a:lnTo>
                    <a:lnTo>
                      <a:pt x="303" y="141"/>
                    </a:lnTo>
                    <a:lnTo>
                      <a:pt x="303" y="135"/>
                    </a:lnTo>
                    <a:lnTo>
                      <a:pt x="304" y="129"/>
                    </a:lnTo>
                    <a:lnTo>
                      <a:pt x="304" y="123"/>
                    </a:lnTo>
                    <a:lnTo>
                      <a:pt x="304" y="117"/>
                    </a:lnTo>
                    <a:lnTo>
                      <a:pt x="304" y="110"/>
                    </a:lnTo>
                    <a:lnTo>
                      <a:pt x="304" y="104"/>
                    </a:lnTo>
                    <a:lnTo>
                      <a:pt x="304" y="97"/>
                    </a:lnTo>
                    <a:lnTo>
                      <a:pt x="304" y="90"/>
                    </a:lnTo>
                    <a:lnTo>
                      <a:pt x="305" y="84"/>
                    </a:lnTo>
                    <a:lnTo>
                      <a:pt x="305" y="77"/>
                    </a:lnTo>
                    <a:lnTo>
                      <a:pt x="305" y="71"/>
                    </a:lnTo>
                    <a:lnTo>
                      <a:pt x="306" y="64"/>
                    </a:lnTo>
                    <a:lnTo>
                      <a:pt x="306" y="58"/>
                    </a:lnTo>
                    <a:lnTo>
                      <a:pt x="307" y="52"/>
                    </a:lnTo>
                    <a:lnTo>
                      <a:pt x="308" y="46"/>
                    </a:lnTo>
                    <a:lnTo>
                      <a:pt x="308" y="40"/>
                    </a:lnTo>
                    <a:lnTo>
                      <a:pt x="310" y="35"/>
                    </a:lnTo>
                    <a:lnTo>
                      <a:pt x="311" y="29"/>
                    </a:lnTo>
                    <a:lnTo>
                      <a:pt x="312" y="25"/>
                    </a:lnTo>
                    <a:lnTo>
                      <a:pt x="314" y="20"/>
                    </a:lnTo>
                    <a:lnTo>
                      <a:pt x="315" y="16"/>
                    </a:lnTo>
                    <a:lnTo>
                      <a:pt x="317" y="13"/>
                    </a:lnTo>
                    <a:lnTo>
                      <a:pt x="319" y="10"/>
                    </a:lnTo>
                    <a:lnTo>
                      <a:pt x="321" y="7"/>
                    </a:lnTo>
                    <a:lnTo>
                      <a:pt x="324" y="5"/>
                    </a:lnTo>
                    <a:lnTo>
                      <a:pt x="326" y="4"/>
                    </a:lnTo>
                    <a:lnTo>
                      <a:pt x="328" y="3"/>
                    </a:lnTo>
                    <a:lnTo>
                      <a:pt x="329" y="3"/>
                    </a:lnTo>
                    <a:lnTo>
                      <a:pt x="330" y="2"/>
                    </a:lnTo>
                    <a:lnTo>
                      <a:pt x="332" y="2"/>
                    </a:lnTo>
                    <a:lnTo>
                      <a:pt x="333" y="1"/>
                    </a:lnTo>
                    <a:lnTo>
                      <a:pt x="334" y="1"/>
                    </a:lnTo>
                    <a:lnTo>
                      <a:pt x="336" y="1"/>
                    </a:lnTo>
                    <a:lnTo>
                      <a:pt x="338" y="1"/>
                    </a:lnTo>
                    <a:lnTo>
                      <a:pt x="339" y="0"/>
                    </a:lnTo>
                    <a:lnTo>
                      <a:pt x="340" y="0"/>
                    </a:lnTo>
                    <a:lnTo>
                      <a:pt x="342" y="0"/>
                    </a:lnTo>
                    <a:lnTo>
                      <a:pt x="344" y="0"/>
                    </a:lnTo>
                    <a:lnTo>
                      <a:pt x="345" y="0"/>
                    </a:lnTo>
                    <a:lnTo>
                      <a:pt x="347" y="0"/>
                    </a:lnTo>
                    <a:lnTo>
                      <a:pt x="348" y="0"/>
                    </a:lnTo>
                    <a:lnTo>
                      <a:pt x="350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5" y="1"/>
                    </a:lnTo>
                    <a:lnTo>
                      <a:pt x="356" y="1"/>
                    </a:lnTo>
                    <a:lnTo>
                      <a:pt x="358" y="2"/>
                    </a:lnTo>
                    <a:lnTo>
                      <a:pt x="360" y="2"/>
                    </a:lnTo>
                    <a:lnTo>
                      <a:pt x="361" y="2"/>
                    </a:lnTo>
                    <a:lnTo>
                      <a:pt x="363" y="3"/>
                    </a:lnTo>
                    <a:lnTo>
                      <a:pt x="364" y="3"/>
                    </a:lnTo>
                    <a:lnTo>
                      <a:pt x="366" y="3"/>
                    </a:lnTo>
                    <a:lnTo>
                      <a:pt x="367" y="4"/>
                    </a:lnTo>
                    <a:lnTo>
                      <a:pt x="369" y="4"/>
                    </a:lnTo>
                    <a:lnTo>
                      <a:pt x="370" y="5"/>
                    </a:lnTo>
                    <a:lnTo>
                      <a:pt x="372" y="5"/>
                    </a:lnTo>
                    <a:lnTo>
                      <a:pt x="372" y="7"/>
                    </a:lnTo>
                    <a:lnTo>
                      <a:pt x="372" y="8"/>
                    </a:lnTo>
                    <a:lnTo>
                      <a:pt x="372" y="9"/>
                    </a:lnTo>
                    <a:lnTo>
                      <a:pt x="372" y="10"/>
                    </a:lnTo>
                    <a:lnTo>
                      <a:pt x="372" y="11"/>
                    </a:lnTo>
                    <a:lnTo>
                      <a:pt x="372" y="12"/>
                    </a:lnTo>
                    <a:lnTo>
                      <a:pt x="372" y="13"/>
                    </a:lnTo>
                    <a:lnTo>
                      <a:pt x="372" y="14"/>
                    </a:lnTo>
                    <a:lnTo>
                      <a:pt x="372" y="15"/>
                    </a:lnTo>
                    <a:lnTo>
                      <a:pt x="372" y="16"/>
                    </a:lnTo>
                    <a:lnTo>
                      <a:pt x="372" y="17"/>
                    </a:lnTo>
                    <a:lnTo>
                      <a:pt x="372" y="18"/>
                    </a:lnTo>
                    <a:lnTo>
                      <a:pt x="372" y="19"/>
                    </a:lnTo>
                    <a:lnTo>
                      <a:pt x="372" y="20"/>
                    </a:lnTo>
                    <a:lnTo>
                      <a:pt x="372" y="21"/>
                    </a:lnTo>
                    <a:lnTo>
                      <a:pt x="372" y="22"/>
                    </a:lnTo>
                    <a:lnTo>
                      <a:pt x="372" y="23"/>
                    </a:lnTo>
                    <a:lnTo>
                      <a:pt x="372" y="24"/>
                    </a:lnTo>
                    <a:lnTo>
                      <a:pt x="372" y="25"/>
                    </a:lnTo>
                    <a:lnTo>
                      <a:pt x="372" y="26"/>
                    </a:lnTo>
                    <a:lnTo>
                      <a:pt x="372" y="27"/>
                    </a:lnTo>
                    <a:lnTo>
                      <a:pt x="372" y="28"/>
                    </a:lnTo>
                    <a:lnTo>
                      <a:pt x="372" y="29"/>
                    </a:lnTo>
                    <a:lnTo>
                      <a:pt x="372" y="31"/>
                    </a:lnTo>
                    <a:lnTo>
                      <a:pt x="372" y="33"/>
                    </a:lnTo>
                    <a:lnTo>
                      <a:pt x="372" y="35"/>
                    </a:lnTo>
                    <a:lnTo>
                      <a:pt x="372" y="37"/>
                    </a:lnTo>
                  </a:path>
                </a:pathLst>
              </a:custGeom>
              <a:solidFill>
                <a:srgbClr val="FFBF7F"/>
              </a:solidFill>
              <a:ln w="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4" name="Freeform 234"/>
              <p:cNvSpPr>
                <a:spLocks/>
              </p:cNvSpPr>
              <p:nvPr/>
            </p:nvSpPr>
            <p:spPr bwMode="auto">
              <a:xfrm>
                <a:off x="4827" y="3138"/>
                <a:ext cx="1067" cy="778"/>
              </a:xfrm>
              <a:custGeom>
                <a:avLst/>
                <a:gdLst>
                  <a:gd name="T0" fmla="*/ 607 w 1067"/>
                  <a:gd name="T1" fmla="*/ 772 h 778"/>
                  <a:gd name="T2" fmla="*/ 589 w 1067"/>
                  <a:gd name="T3" fmla="*/ 768 h 778"/>
                  <a:gd name="T4" fmla="*/ 571 w 1067"/>
                  <a:gd name="T5" fmla="*/ 766 h 778"/>
                  <a:gd name="T6" fmla="*/ 553 w 1067"/>
                  <a:gd name="T7" fmla="*/ 766 h 778"/>
                  <a:gd name="T8" fmla="*/ 535 w 1067"/>
                  <a:gd name="T9" fmla="*/ 766 h 778"/>
                  <a:gd name="T10" fmla="*/ 546 w 1067"/>
                  <a:gd name="T11" fmla="*/ 729 h 778"/>
                  <a:gd name="T12" fmla="*/ 567 w 1067"/>
                  <a:gd name="T13" fmla="*/ 683 h 778"/>
                  <a:gd name="T14" fmla="*/ 586 w 1067"/>
                  <a:gd name="T15" fmla="*/ 635 h 778"/>
                  <a:gd name="T16" fmla="*/ 599 w 1067"/>
                  <a:gd name="T17" fmla="*/ 584 h 778"/>
                  <a:gd name="T18" fmla="*/ 603 w 1067"/>
                  <a:gd name="T19" fmla="*/ 527 h 778"/>
                  <a:gd name="T20" fmla="*/ 601 w 1067"/>
                  <a:gd name="T21" fmla="*/ 463 h 778"/>
                  <a:gd name="T22" fmla="*/ 610 w 1067"/>
                  <a:gd name="T23" fmla="*/ 403 h 778"/>
                  <a:gd name="T24" fmla="*/ 623 w 1067"/>
                  <a:gd name="T25" fmla="*/ 337 h 778"/>
                  <a:gd name="T26" fmla="*/ 631 w 1067"/>
                  <a:gd name="T27" fmla="*/ 276 h 778"/>
                  <a:gd name="T28" fmla="*/ 626 w 1067"/>
                  <a:gd name="T29" fmla="*/ 226 h 778"/>
                  <a:gd name="T30" fmla="*/ 585 w 1067"/>
                  <a:gd name="T31" fmla="*/ 187 h 778"/>
                  <a:gd name="T32" fmla="*/ 512 w 1067"/>
                  <a:gd name="T33" fmla="*/ 159 h 778"/>
                  <a:gd name="T34" fmla="*/ 423 w 1067"/>
                  <a:gd name="T35" fmla="*/ 141 h 778"/>
                  <a:gd name="T36" fmla="*/ 329 w 1067"/>
                  <a:gd name="T37" fmla="*/ 132 h 778"/>
                  <a:gd name="T38" fmla="*/ 241 w 1067"/>
                  <a:gd name="T39" fmla="*/ 129 h 778"/>
                  <a:gd name="T40" fmla="*/ 177 w 1067"/>
                  <a:gd name="T41" fmla="*/ 132 h 778"/>
                  <a:gd name="T42" fmla="*/ 152 w 1067"/>
                  <a:gd name="T43" fmla="*/ 137 h 778"/>
                  <a:gd name="T44" fmla="*/ 121 w 1067"/>
                  <a:gd name="T45" fmla="*/ 144 h 778"/>
                  <a:gd name="T46" fmla="*/ 89 w 1067"/>
                  <a:gd name="T47" fmla="*/ 150 h 778"/>
                  <a:gd name="T48" fmla="*/ 60 w 1067"/>
                  <a:gd name="T49" fmla="*/ 154 h 778"/>
                  <a:gd name="T50" fmla="*/ 40 w 1067"/>
                  <a:gd name="T51" fmla="*/ 153 h 778"/>
                  <a:gd name="T52" fmla="*/ 31 w 1067"/>
                  <a:gd name="T53" fmla="*/ 147 h 778"/>
                  <a:gd name="T54" fmla="*/ 26 w 1067"/>
                  <a:gd name="T55" fmla="*/ 139 h 778"/>
                  <a:gd name="T56" fmla="*/ 23 w 1067"/>
                  <a:gd name="T57" fmla="*/ 130 h 778"/>
                  <a:gd name="T58" fmla="*/ 20 w 1067"/>
                  <a:gd name="T59" fmla="*/ 121 h 778"/>
                  <a:gd name="T60" fmla="*/ 16 w 1067"/>
                  <a:gd name="T61" fmla="*/ 112 h 778"/>
                  <a:gd name="T62" fmla="*/ 23 w 1067"/>
                  <a:gd name="T63" fmla="*/ 21 h 778"/>
                  <a:gd name="T64" fmla="*/ 164 w 1067"/>
                  <a:gd name="T65" fmla="*/ 0 h 778"/>
                  <a:gd name="T66" fmla="*/ 385 w 1067"/>
                  <a:gd name="T67" fmla="*/ 22 h 778"/>
                  <a:gd name="T68" fmla="*/ 635 w 1067"/>
                  <a:gd name="T69" fmla="*/ 59 h 778"/>
                  <a:gd name="T70" fmla="*/ 861 w 1067"/>
                  <a:gd name="T71" fmla="*/ 87 h 778"/>
                  <a:gd name="T72" fmla="*/ 947 w 1067"/>
                  <a:gd name="T73" fmla="*/ 90 h 778"/>
                  <a:gd name="T74" fmla="*/ 975 w 1067"/>
                  <a:gd name="T75" fmla="*/ 92 h 778"/>
                  <a:gd name="T76" fmla="*/ 1002 w 1067"/>
                  <a:gd name="T77" fmla="*/ 96 h 778"/>
                  <a:gd name="T78" fmla="*/ 1028 w 1067"/>
                  <a:gd name="T79" fmla="*/ 103 h 778"/>
                  <a:gd name="T80" fmla="*/ 1053 w 1067"/>
                  <a:gd name="T81" fmla="*/ 114 h 778"/>
                  <a:gd name="T82" fmla="*/ 1025 w 1067"/>
                  <a:gd name="T83" fmla="*/ 136 h 778"/>
                  <a:gd name="T84" fmla="*/ 961 w 1067"/>
                  <a:gd name="T85" fmla="*/ 142 h 778"/>
                  <a:gd name="T86" fmla="*/ 897 w 1067"/>
                  <a:gd name="T87" fmla="*/ 137 h 778"/>
                  <a:gd name="T88" fmla="*/ 833 w 1067"/>
                  <a:gd name="T89" fmla="*/ 132 h 778"/>
                  <a:gd name="T90" fmla="*/ 771 w 1067"/>
                  <a:gd name="T91" fmla="*/ 138 h 778"/>
                  <a:gd name="T92" fmla="*/ 688 w 1067"/>
                  <a:gd name="T93" fmla="*/ 186 h 778"/>
                  <a:gd name="T94" fmla="*/ 626 w 1067"/>
                  <a:gd name="T95" fmla="*/ 285 h 778"/>
                  <a:gd name="T96" fmla="*/ 597 w 1067"/>
                  <a:gd name="T97" fmla="*/ 409 h 778"/>
                  <a:gd name="T98" fmla="*/ 602 w 1067"/>
                  <a:gd name="T99" fmla="*/ 539 h 778"/>
                  <a:gd name="T100" fmla="*/ 640 w 1067"/>
                  <a:gd name="T101" fmla="*/ 654 h 778"/>
                  <a:gd name="T102" fmla="*/ 693 w 1067"/>
                  <a:gd name="T103" fmla="*/ 731 h 778"/>
                  <a:gd name="T104" fmla="*/ 683 w 1067"/>
                  <a:gd name="T105" fmla="*/ 748 h 778"/>
                  <a:gd name="T106" fmla="*/ 669 w 1067"/>
                  <a:gd name="T107" fmla="*/ 761 h 778"/>
                  <a:gd name="T108" fmla="*/ 653 w 1067"/>
                  <a:gd name="T109" fmla="*/ 770 h 778"/>
                  <a:gd name="T110" fmla="*/ 634 w 1067"/>
                  <a:gd name="T111" fmla="*/ 775 h 778"/>
                  <a:gd name="T112" fmla="*/ 613 w 1067"/>
                  <a:gd name="T113" fmla="*/ 777 h 778"/>
                  <a:gd name="T114" fmla="*/ 615 w 1067"/>
                  <a:gd name="T115" fmla="*/ 777 h 778"/>
                  <a:gd name="T116" fmla="*/ 617 w 1067"/>
                  <a:gd name="T117" fmla="*/ 777 h 778"/>
                  <a:gd name="T118" fmla="*/ 619 w 1067"/>
                  <a:gd name="T119" fmla="*/ 777 h 778"/>
                  <a:gd name="T120" fmla="*/ 622 w 1067"/>
                  <a:gd name="T121" fmla="*/ 777 h 778"/>
                  <a:gd name="T122" fmla="*/ 624 w 1067"/>
                  <a:gd name="T123" fmla="*/ 777 h 7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67" h="778">
                    <a:moveTo>
                      <a:pt x="625" y="777"/>
                    </a:moveTo>
                    <a:lnTo>
                      <a:pt x="619" y="775"/>
                    </a:lnTo>
                    <a:lnTo>
                      <a:pt x="615" y="774"/>
                    </a:lnTo>
                    <a:lnTo>
                      <a:pt x="613" y="774"/>
                    </a:lnTo>
                    <a:lnTo>
                      <a:pt x="610" y="773"/>
                    </a:lnTo>
                    <a:lnTo>
                      <a:pt x="607" y="772"/>
                    </a:lnTo>
                    <a:lnTo>
                      <a:pt x="604" y="771"/>
                    </a:lnTo>
                    <a:lnTo>
                      <a:pt x="601" y="771"/>
                    </a:lnTo>
                    <a:lnTo>
                      <a:pt x="598" y="770"/>
                    </a:lnTo>
                    <a:lnTo>
                      <a:pt x="595" y="770"/>
                    </a:lnTo>
                    <a:lnTo>
                      <a:pt x="592" y="769"/>
                    </a:lnTo>
                    <a:lnTo>
                      <a:pt x="589" y="768"/>
                    </a:lnTo>
                    <a:lnTo>
                      <a:pt x="586" y="768"/>
                    </a:lnTo>
                    <a:lnTo>
                      <a:pt x="583" y="768"/>
                    </a:lnTo>
                    <a:lnTo>
                      <a:pt x="580" y="767"/>
                    </a:lnTo>
                    <a:lnTo>
                      <a:pt x="577" y="767"/>
                    </a:lnTo>
                    <a:lnTo>
                      <a:pt x="574" y="766"/>
                    </a:lnTo>
                    <a:lnTo>
                      <a:pt x="571" y="766"/>
                    </a:lnTo>
                    <a:lnTo>
                      <a:pt x="568" y="766"/>
                    </a:lnTo>
                    <a:lnTo>
                      <a:pt x="565" y="766"/>
                    </a:lnTo>
                    <a:lnTo>
                      <a:pt x="562" y="766"/>
                    </a:lnTo>
                    <a:lnTo>
                      <a:pt x="559" y="766"/>
                    </a:lnTo>
                    <a:lnTo>
                      <a:pt x="556" y="766"/>
                    </a:lnTo>
                    <a:lnTo>
                      <a:pt x="553" y="766"/>
                    </a:lnTo>
                    <a:lnTo>
                      <a:pt x="550" y="766"/>
                    </a:lnTo>
                    <a:lnTo>
                      <a:pt x="547" y="766"/>
                    </a:lnTo>
                    <a:lnTo>
                      <a:pt x="544" y="766"/>
                    </a:lnTo>
                    <a:lnTo>
                      <a:pt x="541" y="766"/>
                    </a:lnTo>
                    <a:lnTo>
                      <a:pt x="538" y="766"/>
                    </a:lnTo>
                    <a:lnTo>
                      <a:pt x="535" y="766"/>
                    </a:lnTo>
                    <a:lnTo>
                      <a:pt x="532" y="767"/>
                    </a:lnTo>
                    <a:lnTo>
                      <a:pt x="529" y="767"/>
                    </a:lnTo>
                    <a:lnTo>
                      <a:pt x="536" y="752"/>
                    </a:lnTo>
                    <a:lnTo>
                      <a:pt x="539" y="744"/>
                    </a:lnTo>
                    <a:lnTo>
                      <a:pt x="543" y="736"/>
                    </a:lnTo>
                    <a:lnTo>
                      <a:pt x="546" y="729"/>
                    </a:lnTo>
                    <a:lnTo>
                      <a:pt x="550" y="721"/>
                    </a:lnTo>
                    <a:lnTo>
                      <a:pt x="553" y="714"/>
                    </a:lnTo>
                    <a:lnTo>
                      <a:pt x="557" y="706"/>
                    </a:lnTo>
                    <a:lnTo>
                      <a:pt x="561" y="698"/>
                    </a:lnTo>
                    <a:lnTo>
                      <a:pt x="564" y="691"/>
                    </a:lnTo>
                    <a:lnTo>
                      <a:pt x="567" y="683"/>
                    </a:lnTo>
                    <a:lnTo>
                      <a:pt x="571" y="675"/>
                    </a:lnTo>
                    <a:lnTo>
                      <a:pt x="574" y="667"/>
                    </a:lnTo>
                    <a:lnTo>
                      <a:pt x="577" y="660"/>
                    </a:lnTo>
                    <a:lnTo>
                      <a:pt x="580" y="652"/>
                    </a:lnTo>
                    <a:lnTo>
                      <a:pt x="583" y="644"/>
                    </a:lnTo>
                    <a:lnTo>
                      <a:pt x="586" y="635"/>
                    </a:lnTo>
                    <a:lnTo>
                      <a:pt x="589" y="627"/>
                    </a:lnTo>
                    <a:lnTo>
                      <a:pt x="591" y="619"/>
                    </a:lnTo>
                    <a:lnTo>
                      <a:pt x="593" y="610"/>
                    </a:lnTo>
                    <a:lnTo>
                      <a:pt x="595" y="602"/>
                    </a:lnTo>
                    <a:lnTo>
                      <a:pt x="597" y="593"/>
                    </a:lnTo>
                    <a:lnTo>
                      <a:pt x="599" y="584"/>
                    </a:lnTo>
                    <a:lnTo>
                      <a:pt x="600" y="575"/>
                    </a:lnTo>
                    <a:lnTo>
                      <a:pt x="601" y="566"/>
                    </a:lnTo>
                    <a:lnTo>
                      <a:pt x="602" y="556"/>
                    </a:lnTo>
                    <a:lnTo>
                      <a:pt x="603" y="547"/>
                    </a:lnTo>
                    <a:lnTo>
                      <a:pt x="603" y="537"/>
                    </a:lnTo>
                    <a:lnTo>
                      <a:pt x="603" y="527"/>
                    </a:lnTo>
                    <a:lnTo>
                      <a:pt x="603" y="517"/>
                    </a:lnTo>
                    <a:lnTo>
                      <a:pt x="602" y="507"/>
                    </a:lnTo>
                    <a:lnTo>
                      <a:pt x="601" y="496"/>
                    </a:lnTo>
                    <a:lnTo>
                      <a:pt x="600" y="480"/>
                    </a:lnTo>
                    <a:lnTo>
                      <a:pt x="600" y="472"/>
                    </a:lnTo>
                    <a:lnTo>
                      <a:pt x="601" y="463"/>
                    </a:lnTo>
                    <a:lnTo>
                      <a:pt x="602" y="454"/>
                    </a:lnTo>
                    <a:lnTo>
                      <a:pt x="603" y="444"/>
                    </a:lnTo>
                    <a:lnTo>
                      <a:pt x="604" y="434"/>
                    </a:lnTo>
                    <a:lnTo>
                      <a:pt x="606" y="424"/>
                    </a:lnTo>
                    <a:lnTo>
                      <a:pt x="608" y="413"/>
                    </a:lnTo>
                    <a:lnTo>
                      <a:pt x="610" y="403"/>
                    </a:lnTo>
                    <a:lnTo>
                      <a:pt x="612" y="392"/>
                    </a:lnTo>
                    <a:lnTo>
                      <a:pt x="614" y="381"/>
                    </a:lnTo>
                    <a:lnTo>
                      <a:pt x="616" y="370"/>
                    </a:lnTo>
                    <a:lnTo>
                      <a:pt x="618" y="359"/>
                    </a:lnTo>
                    <a:lnTo>
                      <a:pt x="621" y="348"/>
                    </a:lnTo>
                    <a:lnTo>
                      <a:pt x="623" y="337"/>
                    </a:lnTo>
                    <a:lnTo>
                      <a:pt x="624" y="326"/>
                    </a:lnTo>
                    <a:lnTo>
                      <a:pt x="626" y="316"/>
                    </a:lnTo>
                    <a:lnTo>
                      <a:pt x="628" y="305"/>
                    </a:lnTo>
                    <a:lnTo>
                      <a:pt x="629" y="295"/>
                    </a:lnTo>
                    <a:lnTo>
                      <a:pt x="630" y="285"/>
                    </a:lnTo>
                    <a:lnTo>
                      <a:pt x="631" y="276"/>
                    </a:lnTo>
                    <a:lnTo>
                      <a:pt x="631" y="266"/>
                    </a:lnTo>
                    <a:lnTo>
                      <a:pt x="631" y="257"/>
                    </a:lnTo>
                    <a:lnTo>
                      <a:pt x="631" y="249"/>
                    </a:lnTo>
                    <a:lnTo>
                      <a:pt x="630" y="241"/>
                    </a:lnTo>
                    <a:lnTo>
                      <a:pt x="628" y="233"/>
                    </a:lnTo>
                    <a:lnTo>
                      <a:pt x="626" y="226"/>
                    </a:lnTo>
                    <a:lnTo>
                      <a:pt x="624" y="220"/>
                    </a:lnTo>
                    <a:lnTo>
                      <a:pt x="621" y="214"/>
                    </a:lnTo>
                    <a:lnTo>
                      <a:pt x="617" y="209"/>
                    </a:lnTo>
                    <a:lnTo>
                      <a:pt x="613" y="205"/>
                    </a:lnTo>
                    <a:lnTo>
                      <a:pt x="595" y="192"/>
                    </a:lnTo>
                    <a:lnTo>
                      <a:pt x="585" y="187"/>
                    </a:lnTo>
                    <a:lnTo>
                      <a:pt x="575" y="182"/>
                    </a:lnTo>
                    <a:lnTo>
                      <a:pt x="563" y="176"/>
                    </a:lnTo>
                    <a:lnTo>
                      <a:pt x="551" y="172"/>
                    </a:lnTo>
                    <a:lnTo>
                      <a:pt x="539" y="167"/>
                    </a:lnTo>
                    <a:lnTo>
                      <a:pt x="526" y="163"/>
                    </a:lnTo>
                    <a:lnTo>
                      <a:pt x="512" y="159"/>
                    </a:lnTo>
                    <a:lnTo>
                      <a:pt x="498" y="156"/>
                    </a:lnTo>
                    <a:lnTo>
                      <a:pt x="483" y="152"/>
                    </a:lnTo>
                    <a:lnTo>
                      <a:pt x="469" y="149"/>
                    </a:lnTo>
                    <a:lnTo>
                      <a:pt x="454" y="146"/>
                    </a:lnTo>
                    <a:lnTo>
                      <a:pt x="438" y="144"/>
                    </a:lnTo>
                    <a:lnTo>
                      <a:pt x="423" y="141"/>
                    </a:lnTo>
                    <a:lnTo>
                      <a:pt x="407" y="139"/>
                    </a:lnTo>
                    <a:lnTo>
                      <a:pt x="391" y="137"/>
                    </a:lnTo>
                    <a:lnTo>
                      <a:pt x="375" y="135"/>
                    </a:lnTo>
                    <a:lnTo>
                      <a:pt x="360" y="134"/>
                    </a:lnTo>
                    <a:lnTo>
                      <a:pt x="344" y="132"/>
                    </a:lnTo>
                    <a:lnTo>
                      <a:pt x="329" y="132"/>
                    </a:lnTo>
                    <a:lnTo>
                      <a:pt x="313" y="131"/>
                    </a:lnTo>
                    <a:lnTo>
                      <a:pt x="298" y="130"/>
                    </a:lnTo>
                    <a:lnTo>
                      <a:pt x="283" y="130"/>
                    </a:lnTo>
                    <a:lnTo>
                      <a:pt x="269" y="129"/>
                    </a:lnTo>
                    <a:lnTo>
                      <a:pt x="255" y="129"/>
                    </a:lnTo>
                    <a:lnTo>
                      <a:pt x="241" y="129"/>
                    </a:lnTo>
                    <a:lnTo>
                      <a:pt x="229" y="129"/>
                    </a:lnTo>
                    <a:lnTo>
                      <a:pt x="216" y="130"/>
                    </a:lnTo>
                    <a:lnTo>
                      <a:pt x="204" y="130"/>
                    </a:lnTo>
                    <a:lnTo>
                      <a:pt x="193" y="131"/>
                    </a:lnTo>
                    <a:lnTo>
                      <a:pt x="183" y="132"/>
                    </a:lnTo>
                    <a:lnTo>
                      <a:pt x="177" y="132"/>
                    </a:lnTo>
                    <a:lnTo>
                      <a:pt x="173" y="133"/>
                    </a:lnTo>
                    <a:lnTo>
                      <a:pt x="169" y="134"/>
                    </a:lnTo>
                    <a:lnTo>
                      <a:pt x="165" y="134"/>
                    </a:lnTo>
                    <a:lnTo>
                      <a:pt x="161" y="135"/>
                    </a:lnTo>
                    <a:lnTo>
                      <a:pt x="157" y="136"/>
                    </a:lnTo>
                    <a:lnTo>
                      <a:pt x="152" y="137"/>
                    </a:lnTo>
                    <a:lnTo>
                      <a:pt x="147" y="138"/>
                    </a:lnTo>
                    <a:lnTo>
                      <a:pt x="142" y="139"/>
                    </a:lnTo>
                    <a:lnTo>
                      <a:pt x="137" y="140"/>
                    </a:lnTo>
                    <a:lnTo>
                      <a:pt x="131" y="142"/>
                    </a:lnTo>
                    <a:lnTo>
                      <a:pt x="126" y="143"/>
                    </a:lnTo>
                    <a:lnTo>
                      <a:pt x="121" y="144"/>
                    </a:lnTo>
                    <a:lnTo>
                      <a:pt x="115" y="145"/>
                    </a:lnTo>
                    <a:lnTo>
                      <a:pt x="110" y="146"/>
                    </a:lnTo>
                    <a:lnTo>
                      <a:pt x="105" y="147"/>
                    </a:lnTo>
                    <a:lnTo>
                      <a:pt x="99" y="148"/>
                    </a:lnTo>
                    <a:lnTo>
                      <a:pt x="94" y="149"/>
                    </a:lnTo>
                    <a:lnTo>
                      <a:pt x="89" y="150"/>
                    </a:lnTo>
                    <a:lnTo>
                      <a:pt x="83" y="151"/>
                    </a:lnTo>
                    <a:lnTo>
                      <a:pt x="78" y="152"/>
                    </a:lnTo>
                    <a:lnTo>
                      <a:pt x="73" y="153"/>
                    </a:lnTo>
                    <a:lnTo>
                      <a:pt x="69" y="153"/>
                    </a:lnTo>
                    <a:lnTo>
                      <a:pt x="64" y="154"/>
                    </a:lnTo>
                    <a:lnTo>
                      <a:pt x="60" y="154"/>
                    </a:lnTo>
                    <a:lnTo>
                      <a:pt x="56" y="154"/>
                    </a:lnTo>
                    <a:lnTo>
                      <a:pt x="52" y="154"/>
                    </a:lnTo>
                    <a:lnTo>
                      <a:pt x="48" y="154"/>
                    </a:lnTo>
                    <a:lnTo>
                      <a:pt x="45" y="154"/>
                    </a:lnTo>
                    <a:lnTo>
                      <a:pt x="42" y="153"/>
                    </a:lnTo>
                    <a:lnTo>
                      <a:pt x="40" y="153"/>
                    </a:lnTo>
                    <a:lnTo>
                      <a:pt x="37" y="151"/>
                    </a:lnTo>
                    <a:lnTo>
                      <a:pt x="35" y="150"/>
                    </a:lnTo>
                    <a:lnTo>
                      <a:pt x="34" y="150"/>
                    </a:lnTo>
                    <a:lnTo>
                      <a:pt x="33" y="149"/>
                    </a:lnTo>
                    <a:lnTo>
                      <a:pt x="32" y="148"/>
                    </a:lnTo>
                    <a:lnTo>
                      <a:pt x="31" y="147"/>
                    </a:lnTo>
                    <a:lnTo>
                      <a:pt x="30" y="146"/>
                    </a:lnTo>
                    <a:lnTo>
                      <a:pt x="29" y="144"/>
                    </a:lnTo>
                    <a:lnTo>
                      <a:pt x="28" y="143"/>
                    </a:lnTo>
                    <a:lnTo>
                      <a:pt x="27" y="142"/>
                    </a:lnTo>
                    <a:lnTo>
                      <a:pt x="27" y="140"/>
                    </a:lnTo>
                    <a:lnTo>
                      <a:pt x="26" y="139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5"/>
                    </a:lnTo>
                    <a:lnTo>
                      <a:pt x="24" y="133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2" y="129"/>
                    </a:lnTo>
                    <a:lnTo>
                      <a:pt x="22" y="127"/>
                    </a:lnTo>
                    <a:lnTo>
                      <a:pt x="21" y="126"/>
                    </a:lnTo>
                    <a:lnTo>
                      <a:pt x="21" y="124"/>
                    </a:lnTo>
                    <a:lnTo>
                      <a:pt x="21" y="122"/>
                    </a:lnTo>
                    <a:lnTo>
                      <a:pt x="20" y="121"/>
                    </a:lnTo>
                    <a:lnTo>
                      <a:pt x="19" y="119"/>
                    </a:lnTo>
                    <a:lnTo>
                      <a:pt x="19" y="118"/>
                    </a:lnTo>
                    <a:lnTo>
                      <a:pt x="18" y="116"/>
                    </a:lnTo>
                    <a:lnTo>
                      <a:pt x="18" y="115"/>
                    </a:lnTo>
                    <a:lnTo>
                      <a:pt x="17" y="114"/>
                    </a:lnTo>
                    <a:lnTo>
                      <a:pt x="16" y="112"/>
                    </a:lnTo>
                    <a:lnTo>
                      <a:pt x="16" y="111"/>
                    </a:lnTo>
                    <a:lnTo>
                      <a:pt x="0" y="72"/>
                    </a:lnTo>
                    <a:lnTo>
                      <a:pt x="0" y="56"/>
                    </a:lnTo>
                    <a:lnTo>
                      <a:pt x="3" y="42"/>
                    </a:lnTo>
                    <a:lnTo>
                      <a:pt x="11" y="30"/>
                    </a:lnTo>
                    <a:lnTo>
                      <a:pt x="23" y="21"/>
                    </a:lnTo>
                    <a:lnTo>
                      <a:pt x="39" y="13"/>
                    </a:lnTo>
                    <a:lnTo>
                      <a:pt x="58" y="8"/>
                    </a:lnTo>
                    <a:lnTo>
                      <a:pt x="80" y="4"/>
                    </a:lnTo>
                    <a:lnTo>
                      <a:pt x="105" y="1"/>
                    </a:lnTo>
                    <a:lnTo>
                      <a:pt x="133" y="0"/>
                    </a:lnTo>
                    <a:lnTo>
                      <a:pt x="164" y="0"/>
                    </a:lnTo>
                    <a:lnTo>
                      <a:pt x="196" y="1"/>
                    </a:lnTo>
                    <a:lnTo>
                      <a:pt x="231" y="4"/>
                    </a:lnTo>
                    <a:lnTo>
                      <a:pt x="267" y="7"/>
                    </a:lnTo>
                    <a:lnTo>
                      <a:pt x="305" y="11"/>
                    </a:lnTo>
                    <a:lnTo>
                      <a:pt x="345" y="16"/>
                    </a:lnTo>
                    <a:lnTo>
                      <a:pt x="385" y="22"/>
                    </a:lnTo>
                    <a:lnTo>
                      <a:pt x="426" y="27"/>
                    </a:lnTo>
                    <a:lnTo>
                      <a:pt x="467" y="34"/>
                    </a:lnTo>
                    <a:lnTo>
                      <a:pt x="509" y="40"/>
                    </a:lnTo>
                    <a:lnTo>
                      <a:pt x="551" y="46"/>
                    </a:lnTo>
                    <a:lnTo>
                      <a:pt x="593" y="53"/>
                    </a:lnTo>
                    <a:lnTo>
                      <a:pt x="635" y="59"/>
                    </a:lnTo>
                    <a:lnTo>
                      <a:pt x="675" y="65"/>
                    </a:lnTo>
                    <a:lnTo>
                      <a:pt x="715" y="71"/>
                    </a:lnTo>
                    <a:lnTo>
                      <a:pt x="754" y="76"/>
                    </a:lnTo>
                    <a:lnTo>
                      <a:pt x="791" y="81"/>
                    </a:lnTo>
                    <a:lnTo>
                      <a:pt x="827" y="84"/>
                    </a:lnTo>
                    <a:lnTo>
                      <a:pt x="861" y="87"/>
                    </a:lnTo>
                    <a:lnTo>
                      <a:pt x="893" y="89"/>
                    </a:lnTo>
                    <a:lnTo>
                      <a:pt x="923" y="90"/>
                    </a:lnTo>
                    <a:lnTo>
                      <a:pt x="933" y="90"/>
                    </a:lnTo>
                    <a:lnTo>
                      <a:pt x="937" y="90"/>
                    </a:lnTo>
                    <a:lnTo>
                      <a:pt x="942" y="90"/>
                    </a:lnTo>
                    <a:lnTo>
                      <a:pt x="947" y="90"/>
                    </a:lnTo>
                    <a:lnTo>
                      <a:pt x="952" y="90"/>
                    </a:lnTo>
                    <a:lnTo>
                      <a:pt x="956" y="91"/>
                    </a:lnTo>
                    <a:lnTo>
                      <a:pt x="961" y="91"/>
                    </a:lnTo>
                    <a:lnTo>
                      <a:pt x="965" y="91"/>
                    </a:lnTo>
                    <a:lnTo>
                      <a:pt x="970" y="92"/>
                    </a:lnTo>
                    <a:lnTo>
                      <a:pt x="975" y="92"/>
                    </a:lnTo>
                    <a:lnTo>
                      <a:pt x="979" y="93"/>
                    </a:lnTo>
                    <a:lnTo>
                      <a:pt x="984" y="93"/>
                    </a:lnTo>
                    <a:lnTo>
                      <a:pt x="988" y="94"/>
                    </a:lnTo>
                    <a:lnTo>
                      <a:pt x="993" y="95"/>
                    </a:lnTo>
                    <a:lnTo>
                      <a:pt x="997" y="96"/>
                    </a:lnTo>
                    <a:lnTo>
                      <a:pt x="1002" y="96"/>
                    </a:lnTo>
                    <a:lnTo>
                      <a:pt x="1006" y="97"/>
                    </a:lnTo>
                    <a:lnTo>
                      <a:pt x="1011" y="98"/>
                    </a:lnTo>
                    <a:lnTo>
                      <a:pt x="1015" y="99"/>
                    </a:lnTo>
                    <a:lnTo>
                      <a:pt x="1019" y="100"/>
                    </a:lnTo>
                    <a:lnTo>
                      <a:pt x="1023" y="102"/>
                    </a:lnTo>
                    <a:lnTo>
                      <a:pt x="1028" y="103"/>
                    </a:lnTo>
                    <a:lnTo>
                      <a:pt x="1032" y="105"/>
                    </a:lnTo>
                    <a:lnTo>
                      <a:pt x="1036" y="106"/>
                    </a:lnTo>
                    <a:lnTo>
                      <a:pt x="1041" y="108"/>
                    </a:lnTo>
                    <a:lnTo>
                      <a:pt x="1045" y="110"/>
                    </a:lnTo>
                    <a:lnTo>
                      <a:pt x="1049" y="112"/>
                    </a:lnTo>
                    <a:lnTo>
                      <a:pt x="1053" y="114"/>
                    </a:lnTo>
                    <a:lnTo>
                      <a:pt x="1057" y="116"/>
                    </a:lnTo>
                    <a:lnTo>
                      <a:pt x="1062" y="119"/>
                    </a:lnTo>
                    <a:lnTo>
                      <a:pt x="1066" y="122"/>
                    </a:lnTo>
                    <a:lnTo>
                      <a:pt x="1046" y="130"/>
                    </a:lnTo>
                    <a:lnTo>
                      <a:pt x="1035" y="134"/>
                    </a:lnTo>
                    <a:lnTo>
                      <a:pt x="1025" y="136"/>
                    </a:lnTo>
                    <a:lnTo>
                      <a:pt x="1015" y="139"/>
                    </a:lnTo>
                    <a:lnTo>
                      <a:pt x="1004" y="140"/>
                    </a:lnTo>
                    <a:lnTo>
                      <a:pt x="993" y="141"/>
                    </a:lnTo>
                    <a:lnTo>
                      <a:pt x="983" y="142"/>
                    </a:lnTo>
                    <a:lnTo>
                      <a:pt x="972" y="142"/>
                    </a:lnTo>
                    <a:lnTo>
                      <a:pt x="961" y="142"/>
                    </a:lnTo>
                    <a:lnTo>
                      <a:pt x="951" y="142"/>
                    </a:lnTo>
                    <a:lnTo>
                      <a:pt x="940" y="141"/>
                    </a:lnTo>
                    <a:lnTo>
                      <a:pt x="929" y="140"/>
                    </a:lnTo>
                    <a:lnTo>
                      <a:pt x="918" y="139"/>
                    </a:lnTo>
                    <a:lnTo>
                      <a:pt x="907" y="138"/>
                    </a:lnTo>
                    <a:lnTo>
                      <a:pt x="897" y="137"/>
                    </a:lnTo>
                    <a:lnTo>
                      <a:pt x="886" y="136"/>
                    </a:lnTo>
                    <a:lnTo>
                      <a:pt x="875" y="135"/>
                    </a:lnTo>
                    <a:lnTo>
                      <a:pt x="865" y="134"/>
                    </a:lnTo>
                    <a:lnTo>
                      <a:pt x="854" y="133"/>
                    </a:lnTo>
                    <a:lnTo>
                      <a:pt x="843" y="132"/>
                    </a:lnTo>
                    <a:lnTo>
                      <a:pt x="833" y="132"/>
                    </a:lnTo>
                    <a:lnTo>
                      <a:pt x="822" y="132"/>
                    </a:lnTo>
                    <a:lnTo>
                      <a:pt x="812" y="132"/>
                    </a:lnTo>
                    <a:lnTo>
                      <a:pt x="801" y="132"/>
                    </a:lnTo>
                    <a:lnTo>
                      <a:pt x="791" y="134"/>
                    </a:lnTo>
                    <a:lnTo>
                      <a:pt x="781" y="135"/>
                    </a:lnTo>
                    <a:lnTo>
                      <a:pt x="771" y="138"/>
                    </a:lnTo>
                    <a:lnTo>
                      <a:pt x="761" y="140"/>
                    </a:lnTo>
                    <a:lnTo>
                      <a:pt x="751" y="144"/>
                    </a:lnTo>
                    <a:lnTo>
                      <a:pt x="741" y="148"/>
                    </a:lnTo>
                    <a:lnTo>
                      <a:pt x="732" y="153"/>
                    </a:lnTo>
                    <a:lnTo>
                      <a:pt x="702" y="174"/>
                    </a:lnTo>
                    <a:lnTo>
                      <a:pt x="688" y="186"/>
                    </a:lnTo>
                    <a:lnTo>
                      <a:pt x="675" y="200"/>
                    </a:lnTo>
                    <a:lnTo>
                      <a:pt x="663" y="215"/>
                    </a:lnTo>
                    <a:lnTo>
                      <a:pt x="653" y="231"/>
                    </a:lnTo>
                    <a:lnTo>
                      <a:pt x="643" y="248"/>
                    </a:lnTo>
                    <a:lnTo>
                      <a:pt x="634" y="266"/>
                    </a:lnTo>
                    <a:lnTo>
                      <a:pt x="626" y="285"/>
                    </a:lnTo>
                    <a:lnTo>
                      <a:pt x="619" y="304"/>
                    </a:lnTo>
                    <a:lnTo>
                      <a:pt x="613" y="324"/>
                    </a:lnTo>
                    <a:lnTo>
                      <a:pt x="607" y="345"/>
                    </a:lnTo>
                    <a:lnTo>
                      <a:pt x="603" y="366"/>
                    </a:lnTo>
                    <a:lnTo>
                      <a:pt x="600" y="388"/>
                    </a:lnTo>
                    <a:lnTo>
                      <a:pt x="597" y="409"/>
                    </a:lnTo>
                    <a:lnTo>
                      <a:pt x="596" y="431"/>
                    </a:lnTo>
                    <a:lnTo>
                      <a:pt x="595" y="453"/>
                    </a:lnTo>
                    <a:lnTo>
                      <a:pt x="596" y="475"/>
                    </a:lnTo>
                    <a:lnTo>
                      <a:pt x="597" y="496"/>
                    </a:lnTo>
                    <a:lnTo>
                      <a:pt x="599" y="518"/>
                    </a:lnTo>
                    <a:lnTo>
                      <a:pt x="602" y="539"/>
                    </a:lnTo>
                    <a:lnTo>
                      <a:pt x="607" y="560"/>
                    </a:lnTo>
                    <a:lnTo>
                      <a:pt x="611" y="580"/>
                    </a:lnTo>
                    <a:lnTo>
                      <a:pt x="617" y="600"/>
                    </a:lnTo>
                    <a:lnTo>
                      <a:pt x="624" y="619"/>
                    </a:lnTo>
                    <a:lnTo>
                      <a:pt x="631" y="637"/>
                    </a:lnTo>
                    <a:lnTo>
                      <a:pt x="640" y="654"/>
                    </a:lnTo>
                    <a:lnTo>
                      <a:pt x="649" y="671"/>
                    </a:lnTo>
                    <a:lnTo>
                      <a:pt x="660" y="686"/>
                    </a:lnTo>
                    <a:lnTo>
                      <a:pt x="671" y="700"/>
                    </a:lnTo>
                    <a:lnTo>
                      <a:pt x="683" y="714"/>
                    </a:lnTo>
                    <a:lnTo>
                      <a:pt x="696" y="725"/>
                    </a:lnTo>
                    <a:lnTo>
                      <a:pt x="693" y="731"/>
                    </a:lnTo>
                    <a:lnTo>
                      <a:pt x="691" y="734"/>
                    </a:lnTo>
                    <a:lnTo>
                      <a:pt x="690" y="737"/>
                    </a:lnTo>
                    <a:lnTo>
                      <a:pt x="688" y="740"/>
                    </a:lnTo>
                    <a:lnTo>
                      <a:pt x="687" y="743"/>
                    </a:lnTo>
                    <a:lnTo>
                      <a:pt x="685" y="746"/>
                    </a:lnTo>
                    <a:lnTo>
                      <a:pt x="683" y="748"/>
                    </a:lnTo>
                    <a:lnTo>
                      <a:pt x="681" y="750"/>
                    </a:lnTo>
                    <a:lnTo>
                      <a:pt x="679" y="753"/>
                    </a:lnTo>
                    <a:lnTo>
                      <a:pt x="676" y="755"/>
                    </a:lnTo>
                    <a:lnTo>
                      <a:pt x="674" y="757"/>
                    </a:lnTo>
                    <a:lnTo>
                      <a:pt x="672" y="759"/>
                    </a:lnTo>
                    <a:lnTo>
                      <a:pt x="669" y="761"/>
                    </a:lnTo>
                    <a:lnTo>
                      <a:pt x="667" y="763"/>
                    </a:lnTo>
                    <a:lnTo>
                      <a:pt x="664" y="764"/>
                    </a:lnTo>
                    <a:lnTo>
                      <a:pt x="661" y="766"/>
                    </a:lnTo>
                    <a:lnTo>
                      <a:pt x="659" y="767"/>
                    </a:lnTo>
                    <a:lnTo>
                      <a:pt x="656" y="769"/>
                    </a:lnTo>
                    <a:lnTo>
                      <a:pt x="653" y="770"/>
                    </a:lnTo>
                    <a:lnTo>
                      <a:pt x="650" y="771"/>
                    </a:lnTo>
                    <a:lnTo>
                      <a:pt x="647" y="772"/>
                    </a:lnTo>
                    <a:lnTo>
                      <a:pt x="644" y="773"/>
                    </a:lnTo>
                    <a:lnTo>
                      <a:pt x="641" y="774"/>
                    </a:lnTo>
                    <a:lnTo>
                      <a:pt x="637" y="775"/>
                    </a:lnTo>
                    <a:lnTo>
                      <a:pt x="634" y="775"/>
                    </a:lnTo>
                    <a:lnTo>
                      <a:pt x="631" y="776"/>
                    </a:lnTo>
                    <a:lnTo>
                      <a:pt x="627" y="776"/>
                    </a:lnTo>
                    <a:lnTo>
                      <a:pt x="623" y="777"/>
                    </a:lnTo>
                    <a:lnTo>
                      <a:pt x="620" y="777"/>
                    </a:lnTo>
                    <a:lnTo>
                      <a:pt x="616" y="777"/>
                    </a:lnTo>
                    <a:lnTo>
                      <a:pt x="613" y="777"/>
                    </a:lnTo>
                    <a:lnTo>
                      <a:pt x="614" y="777"/>
                    </a:lnTo>
                    <a:lnTo>
                      <a:pt x="615" y="777"/>
                    </a:lnTo>
                    <a:lnTo>
                      <a:pt x="616" y="777"/>
                    </a:lnTo>
                    <a:lnTo>
                      <a:pt x="617" y="777"/>
                    </a:lnTo>
                    <a:lnTo>
                      <a:pt x="618" y="777"/>
                    </a:lnTo>
                    <a:lnTo>
                      <a:pt x="619" y="777"/>
                    </a:lnTo>
                    <a:lnTo>
                      <a:pt x="620" y="777"/>
                    </a:lnTo>
                    <a:lnTo>
                      <a:pt x="621" y="777"/>
                    </a:lnTo>
                    <a:lnTo>
                      <a:pt x="622" y="777"/>
                    </a:lnTo>
                    <a:lnTo>
                      <a:pt x="623" y="777"/>
                    </a:lnTo>
                    <a:lnTo>
                      <a:pt x="624" y="777"/>
                    </a:lnTo>
                    <a:lnTo>
                      <a:pt x="625" y="777"/>
                    </a:lnTo>
                  </a:path>
                </a:pathLst>
              </a:custGeom>
              <a:solidFill>
                <a:srgbClr val="7F7F7F"/>
              </a:solidFill>
              <a:ln w="0" cap="flat" cmpd="sng">
                <a:solidFill>
                  <a:srgbClr val="AAAAA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547" name="Group 235"/>
            <p:cNvGrpSpPr>
              <a:grpSpLocks/>
            </p:cNvGrpSpPr>
            <p:nvPr/>
          </p:nvGrpSpPr>
          <p:grpSpPr bwMode="auto">
            <a:xfrm>
              <a:off x="2217" y="3065"/>
              <a:ext cx="506" cy="454"/>
              <a:chOff x="626" y="3154"/>
              <a:chExt cx="851" cy="732"/>
            </a:xfrm>
          </p:grpSpPr>
          <p:sp>
            <p:nvSpPr>
              <p:cNvPr id="22600" name="Freeform 236"/>
              <p:cNvSpPr>
                <a:spLocks/>
              </p:cNvSpPr>
              <p:nvPr/>
            </p:nvSpPr>
            <p:spPr bwMode="auto">
              <a:xfrm>
                <a:off x="626" y="3154"/>
                <a:ext cx="383" cy="464"/>
              </a:xfrm>
              <a:custGeom>
                <a:avLst/>
                <a:gdLst>
                  <a:gd name="T0" fmla="*/ 329 w 383"/>
                  <a:gd name="T1" fmla="*/ 0 h 464"/>
                  <a:gd name="T2" fmla="*/ 310 w 383"/>
                  <a:gd name="T3" fmla="*/ 1 h 464"/>
                  <a:gd name="T4" fmla="*/ 290 w 383"/>
                  <a:gd name="T5" fmla="*/ 4 h 464"/>
                  <a:gd name="T6" fmla="*/ 270 w 383"/>
                  <a:gd name="T7" fmla="*/ 8 h 464"/>
                  <a:gd name="T8" fmla="*/ 252 w 383"/>
                  <a:gd name="T9" fmla="*/ 14 h 464"/>
                  <a:gd name="T10" fmla="*/ 234 w 383"/>
                  <a:gd name="T11" fmla="*/ 22 h 464"/>
                  <a:gd name="T12" fmla="*/ 202 w 383"/>
                  <a:gd name="T13" fmla="*/ 45 h 464"/>
                  <a:gd name="T14" fmla="*/ 163 w 383"/>
                  <a:gd name="T15" fmla="*/ 75 h 464"/>
                  <a:gd name="T16" fmla="*/ 122 w 383"/>
                  <a:gd name="T17" fmla="*/ 112 h 464"/>
                  <a:gd name="T18" fmla="*/ 84 w 383"/>
                  <a:gd name="T19" fmla="*/ 151 h 464"/>
                  <a:gd name="T20" fmla="*/ 52 w 383"/>
                  <a:gd name="T21" fmla="*/ 192 h 464"/>
                  <a:gd name="T22" fmla="*/ 30 w 383"/>
                  <a:gd name="T23" fmla="*/ 232 h 464"/>
                  <a:gd name="T24" fmla="*/ 22 w 383"/>
                  <a:gd name="T25" fmla="*/ 268 h 464"/>
                  <a:gd name="T26" fmla="*/ 16 w 383"/>
                  <a:gd name="T27" fmla="*/ 298 h 464"/>
                  <a:gd name="T28" fmla="*/ 9 w 383"/>
                  <a:gd name="T29" fmla="*/ 335 h 464"/>
                  <a:gd name="T30" fmla="*/ 3 w 383"/>
                  <a:gd name="T31" fmla="*/ 374 h 464"/>
                  <a:gd name="T32" fmla="*/ 0 w 383"/>
                  <a:gd name="T33" fmla="*/ 411 h 464"/>
                  <a:gd name="T34" fmla="*/ 4 w 383"/>
                  <a:gd name="T35" fmla="*/ 441 h 464"/>
                  <a:gd name="T36" fmla="*/ 15 w 383"/>
                  <a:gd name="T37" fmla="*/ 458 h 464"/>
                  <a:gd name="T38" fmla="*/ 18 w 383"/>
                  <a:gd name="T39" fmla="*/ 460 h 464"/>
                  <a:gd name="T40" fmla="*/ 21 w 383"/>
                  <a:gd name="T41" fmla="*/ 461 h 464"/>
                  <a:gd name="T42" fmla="*/ 25 w 383"/>
                  <a:gd name="T43" fmla="*/ 461 h 464"/>
                  <a:gd name="T44" fmla="*/ 28 w 383"/>
                  <a:gd name="T45" fmla="*/ 462 h 464"/>
                  <a:gd name="T46" fmla="*/ 32 w 383"/>
                  <a:gd name="T47" fmla="*/ 462 h 464"/>
                  <a:gd name="T48" fmla="*/ 36 w 383"/>
                  <a:gd name="T49" fmla="*/ 463 h 464"/>
                  <a:gd name="T50" fmla="*/ 33 w 383"/>
                  <a:gd name="T51" fmla="*/ 417 h 464"/>
                  <a:gd name="T52" fmla="*/ 37 w 383"/>
                  <a:gd name="T53" fmla="*/ 368 h 464"/>
                  <a:gd name="T54" fmla="*/ 45 w 383"/>
                  <a:gd name="T55" fmla="*/ 315 h 464"/>
                  <a:gd name="T56" fmla="*/ 57 w 383"/>
                  <a:gd name="T57" fmla="*/ 262 h 464"/>
                  <a:gd name="T58" fmla="*/ 71 w 383"/>
                  <a:gd name="T59" fmla="*/ 215 h 464"/>
                  <a:gd name="T60" fmla="*/ 87 w 383"/>
                  <a:gd name="T61" fmla="*/ 179 h 464"/>
                  <a:gd name="T62" fmla="*/ 109 w 383"/>
                  <a:gd name="T63" fmla="*/ 149 h 464"/>
                  <a:gd name="T64" fmla="*/ 132 w 383"/>
                  <a:gd name="T65" fmla="*/ 126 h 464"/>
                  <a:gd name="T66" fmla="*/ 160 w 383"/>
                  <a:gd name="T67" fmla="*/ 104 h 464"/>
                  <a:gd name="T68" fmla="*/ 189 w 383"/>
                  <a:gd name="T69" fmla="*/ 85 h 464"/>
                  <a:gd name="T70" fmla="*/ 219 w 383"/>
                  <a:gd name="T71" fmla="*/ 68 h 464"/>
                  <a:gd name="T72" fmla="*/ 249 w 383"/>
                  <a:gd name="T73" fmla="*/ 56 h 464"/>
                  <a:gd name="T74" fmla="*/ 276 w 383"/>
                  <a:gd name="T75" fmla="*/ 47 h 464"/>
                  <a:gd name="T76" fmla="*/ 298 w 383"/>
                  <a:gd name="T77" fmla="*/ 42 h 464"/>
                  <a:gd name="T78" fmla="*/ 320 w 383"/>
                  <a:gd name="T79" fmla="*/ 37 h 464"/>
                  <a:gd name="T80" fmla="*/ 341 w 383"/>
                  <a:gd name="T81" fmla="*/ 31 h 464"/>
                  <a:gd name="T82" fmla="*/ 360 w 383"/>
                  <a:gd name="T83" fmla="*/ 22 h 464"/>
                  <a:gd name="T84" fmla="*/ 375 w 383"/>
                  <a:gd name="T85" fmla="*/ 10 h 464"/>
                  <a:gd name="T86" fmla="*/ 380 w 383"/>
                  <a:gd name="T87" fmla="*/ 1 h 464"/>
                  <a:gd name="T88" fmla="*/ 376 w 383"/>
                  <a:gd name="T89" fmla="*/ 1 h 464"/>
                  <a:gd name="T90" fmla="*/ 372 w 383"/>
                  <a:gd name="T91" fmla="*/ 0 h 464"/>
                  <a:gd name="T92" fmla="*/ 369 w 383"/>
                  <a:gd name="T93" fmla="*/ 0 h 464"/>
                  <a:gd name="T94" fmla="*/ 366 w 383"/>
                  <a:gd name="T95" fmla="*/ 0 h 464"/>
                  <a:gd name="T96" fmla="*/ 362 w 383"/>
                  <a:gd name="T97" fmla="*/ 0 h 464"/>
                  <a:gd name="T98" fmla="*/ 359 w 383"/>
                  <a:gd name="T99" fmla="*/ 1 h 464"/>
                  <a:gd name="T100" fmla="*/ 357 w 383"/>
                  <a:gd name="T101" fmla="*/ 1 h 464"/>
                  <a:gd name="T102" fmla="*/ 356 w 383"/>
                  <a:gd name="T103" fmla="*/ 1 h 464"/>
                  <a:gd name="T104" fmla="*/ 354 w 383"/>
                  <a:gd name="T105" fmla="*/ 1 h 464"/>
                  <a:gd name="T106" fmla="*/ 352 w 383"/>
                  <a:gd name="T107" fmla="*/ 1 h 464"/>
                  <a:gd name="T108" fmla="*/ 350 w 383"/>
                  <a:gd name="T109" fmla="*/ 1 h 464"/>
                  <a:gd name="T110" fmla="*/ 349 w 383"/>
                  <a:gd name="T111" fmla="*/ 1 h 4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83" h="464">
                    <a:moveTo>
                      <a:pt x="349" y="1"/>
                    </a:moveTo>
                    <a:lnTo>
                      <a:pt x="341" y="1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29" y="0"/>
                    </a:lnTo>
                    <a:lnTo>
                      <a:pt x="325" y="0"/>
                    </a:lnTo>
                    <a:lnTo>
                      <a:pt x="321" y="0"/>
                    </a:lnTo>
                    <a:lnTo>
                      <a:pt x="317" y="1"/>
                    </a:lnTo>
                    <a:lnTo>
                      <a:pt x="313" y="1"/>
                    </a:lnTo>
                    <a:lnTo>
                      <a:pt x="310" y="1"/>
                    </a:lnTo>
                    <a:lnTo>
                      <a:pt x="306" y="2"/>
                    </a:lnTo>
                    <a:lnTo>
                      <a:pt x="302" y="2"/>
                    </a:lnTo>
                    <a:lnTo>
                      <a:pt x="298" y="2"/>
                    </a:lnTo>
                    <a:lnTo>
                      <a:pt x="294" y="3"/>
                    </a:lnTo>
                    <a:lnTo>
                      <a:pt x="290" y="4"/>
                    </a:lnTo>
                    <a:lnTo>
                      <a:pt x="286" y="4"/>
                    </a:lnTo>
                    <a:lnTo>
                      <a:pt x="282" y="5"/>
                    </a:lnTo>
                    <a:lnTo>
                      <a:pt x="278" y="6"/>
                    </a:lnTo>
                    <a:lnTo>
                      <a:pt x="274" y="6"/>
                    </a:lnTo>
                    <a:lnTo>
                      <a:pt x="270" y="8"/>
                    </a:lnTo>
                    <a:lnTo>
                      <a:pt x="266" y="8"/>
                    </a:lnTo>
                    <a:lnTo>
                      <a:pt x="263" y="10"/>
                    </a:lnTo>
                    <a:lnTo>
                      <a:pt x="259" y="11"/>
                    </a:lnTo>
                    <a:lnTo>
                      <a:pt x="256" y="12"/>
                    </a:lnTo>
                    <a:lnTo>
                      <a:pt x="252" y="14"/>
                    </a:lnTo>
                    <a:lnTo>
                      <a:pt x="248" y="15"/>
                    </a:lnTo>
                    <a:lnTo>
                      <a:pt x="245" y="17"/>
                    </a:lnTo>
                    <a:lnTo>
                      <a:pt x="241" y="18"/>
                    </a:lnTo>
                    <a:lnTo>
                      <a:pt x="238" y="20"/>
                    </a:lnTo>
                    <a:lnTo>
                      <a:pt x="234" y="22"/>
                    </a:lnTo>
                    <a:lnTo>
                      <a:pt x="231" y="24"/>
                    </a:lnTo>
                    <a:lnTo>
                      <a:pt x="228" y="26"/>
                    </a:lnTo>
                    <a:lnTo>
                      <a:pt x="215" y="35"/>
                    </a:lnTo>
                    <a:lnTo>
                      <a:pt x="208" y="40"/>
                    </a:lnTo>
                    <a:lnTo>
                      <a:pt x="202" y="45"/>
                    </a:lnTo>
                    <a:lnTo>
                      <a:pt x="194" y="50"/>
                    </a:lnTo>
                    <a:lnTo>
                      <a:pt x="186" y="56"/>
                    </a:lnTo>
                    <a:lnTo>
                      <a:pt x="179" y="62"/>
                    </a:lnTo>
                    <a:lnTo>
                      <a:pt x="171" y="69"/>
                    </a:lnTo>
                    <a:lnTo>
                      <a:pt x="163" y="75"/>
                    </a:lnTo>
                    <a:lnTo>
                      <a:pt x="155" y="82"/>
                    </a:lnTo>
                    <a:lnTo>
                      <a:pt x="147" y="89"/>
                    </a:lnTo>
                    <a:lnTo>
                      <a:pt x="138" y="96"/>
                    </a:lnTo>
                    <a:lnTo>
                      <a:pt x="130" y="104"/>
                    </a:lnTo>
                    <a:lnTo>
                      <a:pt x="122" y="112"/>
                    </a:lnTo>
                    <a:lnTo>
                      <a:pt x="114" y="119"/>
                    </a:lnTo>
                    <a:lnTo>
                      <a:pt x="106" y="127"/>
                    </a:lnTo>
                    <a:lnTo>
                      <a:pt x="99" y="135"/>
                    </a:lnTo>
                    <a:lnTo>
                      <a:pt x="91" y="143"/>
                    </a:lnTo>
                    <a:lnTo>
                      <a:pt x="84" y="151"/>
                    </a:lnTo>
                    <a:lnTo>
                      <a:pt x="77" y="159"/>
                    </a:lnTo>
                    <a:lnTo>
                      <a:pt x="70" y="168"/>
                    </a:lnTo>
                    <a:lnTo>
                      <a:pt x="64" y="176"/>
                    </a:lnTo>
                    <a:lnTo>
                      <a:pt x="57" y="184"/>
                    </a:lnTo>
                    <a:lnTo>
                      <a:pt x="52" y="192"/>
                    </a:lnTo>
                    <a:lnTo>
                      <a:pt x="46" y="200"/>
                    </a:lnTo>
                    <a:lnTo>
                      <a:pt x="42" y="208"/>
                    </a:lnTo>
                    <a:lnTo>
                      <a:pt x="37" y="216"/>
                    </a:lnTo>
                    <a:lnTo>
                      <a:pt x="34" y="224"/>
                    </a:lnTo>
                    <a:lnTo>
                      <a:pt x="30" y="232"/>
                    </a:lnTo>
                    <a:lnTo>
                      <a:pt x="28" y="240"/>
                    </a:lnTo>
                    <a:lnTo>
                      <a:pt x="26" y="247"/>
                    </a:lnTo>
                    <a:lnTo>
                      <a:pt x="25" y="255"/>
                    </a:lnTo>
                    <a:lnTo>
                      <a:pt x="23" y="263"/>
                    </a:lnTo>
                    <a:lnTo>
                      <a:pt x="22" y="268"/>
                    </a:lnTo>
                    <a:lnTo>
                      <a:pt x="21" y="273"/>
                    </a:lnTo>
                    <a:lnTo>
                      <a:pt x="20" y="279"/>
                    </a:lnTo>
                    <a:lnTo>
                      <a:pt x="19" y="285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5" y="305"/>
                    </a:lnTo>
                    <a:lnTo>
                      <a:pt x="13" y="312"/>
                    </a:lnTo>
                    <a:lnTo>
                      <a:pt x="12" y="320"/>
                    </a:lnTo>
                    <a:lnTo>
                      <a:pt x="10" y="328"/>
                    </a:lnTo>
                    <a:lnTo>
                      <a:pt x="9" y="335"/>
                    </a:lnTo>
                    <a:lnTo>
                      <a:pt x="7" y="343"/>
                    </a:lnTo>
                    <a:lnTo>
                      <a:pt x="6" y="351"/>
                    </a:lnTo>
                    <a:lnTo>
                      <a:pt x="5" y="358"/>
                    </a:lnTo>
                    <a:lnTo>
                      <a:pt x="4" y="366"/>
                    </a:lnTo>
                    <a:lnTo>
                      <a:pt x="3" y="374"/>
                    </a:lnTo>
                    <a:lnTo>
                      <a:pt x="2" y="382"/>
                    </a:lnTo>
                    <a:lnTo>
                      <a:pt x="1" y="389"/>
                    </a:lnTo>
                    <a:lnTo>
                      <a:pt x="1" y="397"/>
                    </a:lnTo>
                    <a:lnTo>
                      <a:pt x="0" y="404"/>
                    </a:lnTo>
                    <a:lnTo>
                      <a:pt x="0" y="411"/>
                    </a:lnTo>
                    <a:lnTo>
                      <a:pt x="1" y="418"/>
                    </a:lnTo>
                    <a:lnTo>
                      <a:pt x="1" y="424"/>
                    </a:lnTo>
                    <a:lnTo>
                      <a:pt x="2" y="430"/>
                    </a:lnTo>
                    <a:lnTo>
                      <a:pt x="3" y="436"/>
                    </a:lnTo>
                    <a:lnTo>
                      <a:pt x="4" y="441"/>
                    </a:lnTo>
                    <a:lnTo>
                      <a:pt x="6" y="446"/>
                    </a:lnTo>
                    <a:lnTo>
                      <a:pt x="8" y="450"/>
                    </a:lnTo>
                    <a:lnTo>
                      <a:pt x="11" y="454"/>
                    </a:lnTo>
                    <a:lnTo>
                      <a:pt x="14" y="458"/>
                    </a:lnTo>
                    <a:lnTo>
                      <a:pt x="15" y="458"/>
                    </a:lnTo>
                    <a:lnTo>
                      <a:pt x="15" y="459"/>
                    </a:lnTo>
                    <a:lnTo>
                      <a:pt x="16" y="459"/>
                    </a:lnTo>
                    <a:lnTo>
                      <a:pt x="17" y="460"/>
                    </a:lnTo>
                    <a:lnTo>
                      <a:pt x="18" y="460"/>
                    </a:lnTo>
                    <a:lnTo>
                      <a:pt x="19" y="460"/>
                    </a:lnTo>
                    <a:lnTo>
                      <a:pt x="20" y="460"/>
                    </a:lnTo>
                    <a:lnTo>
                      <a:pt x="20" y="461"/>
                    </a:lnTo>
                    <a:lnTo>
                      <a:pt x="21" y="461"/>
                    </a:lnTo>
                    <a:lnTo>
                      <a:pt x="22" y="461"/>
                    </a:lnTo>
                    <a:lnTo>
                      <a:pt x="23" y="461"/>
                    </a:lnTo>
                    <a:lnTo>
                      <a:pt x="24" y="461"/>
                    </a:lnTo>
                    <a:lnTo>
                      <a:pt x="25" y="461"/>
                    </a:lnTo>
                    <a:lnTo>
                      <a:pt x="26" y="462"/>
                    </a:lnTo>
                    <a:lnTo>
                      <a:pt x="27" y="462"/>
                    </a:lnTo>
                    <a:lnTo>
                      <a:pt x="28" y="462"/>
                    </a:lnTo>
                    <a:lnTo>
                      <a:pt x="29" y="462"/>
                    </a:lnTo>
                    <a:lnTo>
                      <a:pt x="30" y="462"/>
                    </a:lnTo>
                    <a:lnTo>
                      <a:pt x="31" y="462"/>
                    </a:lnTo>
                    <a:lnTo>
                      <a:pt x="32" y="462"/>
                    </a:lnTo>
                    <a:lnTo>
                      <a:pt x="33" y="462"/>
                    </a:lnTo>
                    <a:lnTo>
                      <a:pt x="34" y="462"/>
                    </a:lnTo>
                    <a:lnTo>
                      <a:pt x="35" y="462"/>
                    </a:lnTo>
                    <a:lnTo>
                      <a:pt x="36" y="463"/>
                    </a:lnTo>
                    <a:lnTo>
                      <a:pt x="34" y="449"/>
                    </a:lnTo>
                    <a:lnTo>
                      <a:pt x="34" y="442"/>
                    </a:lnTo>
                    <a:lnTo>
                      <a:pt x="33" y="434"/>
                    </a:lnTo>
                    <a:lnTo>
                      <a:pt x="33" y="426"/>
                    </a:lnTo>
                    <a:lnTo>
                      <a:pt x="33" y="417"/>
                    </a:lnTo>
                    <a:lnTo>
                      <a:pt x="34" y="408"/>
                    </a:lnTo>
                    <a:lnTo>
                      <a:pt x="34" y="398"/>
                    </a:lnTo>
                    <a:lnTo>
                      <a:pt x="35" y="388"/>
                    </a:lnTo>
                    <a:lnTo>
                      <a:pt x="36" y="378"/>
                    </a:lnTo>
                    <a:lnTo>
                      <a:pt x="37" y="368"/>
                    </a:lnTo>
                    <a:lnTo>
                      <a:pt x="38" y="358"/>
                    </a:lnTo>
                    <a:lnTo>
                      <a:pt x="40" y="347"/>
                    </a:lnTo>
                    <a:lnTo>
                      <a:pt x="42" y="336"/>
                    </a:lnTo>
                    <a:lnTo>
                      <a:pt x="43" y="326"/>
                    </a:lnTo>
                    <a:lnTo>
                      <a:pt x="45" y="315"/>
                    </a:lnTo>
                    <a:lnTo>
                      <a:pt x="47" y="304"/>
                    </a:lnTo>
                    <a:lnTo>
                      <a:pt x="50" y="294"/>
                    </a:lnTo>
                    <a:lnTo>
                      <a:pt x="52" y="283"/>
                    </a:lnTo>
                    <a:lnTo>
                      <a:pt x="54" y="272"/>
                    </a:lnTo>
                    <a:lnTo>
                      <a:pt x="57" y="262"/>
                    </a:lnTo>
                    <a:lnTo>
                      <a:pt x="60" y="252"/>
                    </a:lnTo>
                    <a:lnTo>
                      <a:pt x="62" y="242"/>
                    </a:lnTo>
                    <a:lnTo>
                      <a:pt x="65" y="233"/>
                    </a:lnTo>
                    <a:lnTo>
                      <a:pt x="68" y="224"/>
                    </a:lnTo>
                    <a:lnTo>
                      <a:pt x="71" y="215"/>
                    </a:lnTo>
                    <a:lnTo>
                      <a:pt x="74" y="207"/>
                    </a:lnTo>
                    <a:lnTo>
                      <a:pt x="78" y="199"/>
                    </a:lnTo>
                    <a:lnTo>
                      <a:pt x="81" y="192"/>
                    </a:lnTo>
                    <a:lnTo>
                      <a:pt x="84" y="185"/>
                    </a:lnTo>
                    <a:lnTo>
                      <a:pt x="87" y="179"/>
                    </a:lnTo>
                    <a:lnTo>
                      <a:pt x="91" y="174"/>
                    </a:lnTo>
                    <a:lnTo>
                      <a:pt x="97" y="164"/>
                    </a:lnTo>
                    <a:lnTo>
                      <a:pt x="101" y="159"/>
                    </a:lnTo>
                    <a:lnTo>
                      <a:pt x="105" y="154"/>
                    </a:lnTo>
                    <a:lnTo>
                      <a:pt x="109" y="149"/>
                    </a:lnTo>
                    <a:lnTo>
                      <a:pt x="114" y="144"/>
                    </a:lnTo>
                    <a:lnTo>
                      <a:pt x="118" y="140"/>
                    </a:lnTo>
                    <a:lnTo>
                      <a:pt x="123" y="135"/>
                    </a:lnTo>
                    <a:lnTo>
                      <a:pt x="128" y="131"/>
                    </a:lnTo>
                    <a:lnTo>
                      <a:pt x="132" y="126"/>
                    </a:lnTo>
                    <a:lnTo>
                      <a:pt x="138" y="122"/>
                    </a:lnTo>
                    <a:lnTo>
                      <a:pt x="143" y="117"/>
                    </a:lnTo>
                    <a:lnTo>
                      <a:pt x="148" y="113"/>
                    </a:lnTo>
                    <a:lnTo>
                      <a:pt x="154" y="109"/>
                    </a:lnTo>
                    <a:lnTo>
                      <a:pt x="160" y="104"/>
                    </a:lnTo>
                    <a:lnTo>
                      <a:pt x="165" y="100"/>
                    </a:lnTo>
                    <a:lnTo>
                      <a:pt x="171" y="96"/>
                    </a:lnTo>
                    <a:lnTo>
                      <a:pt x="177" y="92"/>
                    </a:lnTo>
                    <a:lnTo>
                      <a:pt x="183" y="89"/>
                    </a:lnTo>
                    <a:lnTo>
                      <a:pt x="189" y="85"/>
                    </a:lnTo>
                    <a:lnTo>
                      <a:pt x="195" y="82"/>
                    </a:lnTo>
                    <a:lnTo>
                      <a:pt x="201" y="78"/>
                    </a:lnTo>
                    <a:lnTo>
                      <a:pt x="207" y="75"/>
                    </a:lnTo>
                    <a:lnTo>
                      <a:pt x="213" y="72"/>
                    </a:lnTo>
                    <a:lnTo>
                      <a:pt x="219" y="68"/>
                    </a:lnTo>
                    <a:lnTo>
                      <a:pt x="225" y="66"/>
                    </a:lnTo>
                    <a:lnTo>
                      <a:pt x="231" y="63"/>
                    </a:lnTo>
                    <a:lnTo>
                      <a:pt x="237" y="60"/>
                    </a:lnTo>
                    <a:lnTo>
                      <a:pt x="243" y="58"/>
                    </a:lnTo>
                    <a:lnTo>
                      <a:pt x="249" y="56"/>
                    </a:lnTo>
                    <a:lnTo>
                      <a:pt x="255" y="53"/>
                    </a:lnTo>
                    <a:lnTo>
                      <a:pt x="261" y="52"/>
                    </a:lnTo>
                    <a:lnTo>
                      <a:pt x="268" y="49"/>
                    </a:lnTo>
                    <a:lnTo>
                      <a:pt x="272" y="48"/>
                    </a:lnTo>
                    <a:lnTo>
                      <a:pt x="276" y="47"/>
                    </a:lnTo>
                    <a:lnTo>
                      <a:pt x="281" y="46"/>
                    </a:lnTo>
                    <a:lnTo>
                      <a:pt x="285" y="45"/>
                    </a:lnTo>
                    <a:lnTo>
                      <a:pt x="289" y="44"/>
                    </a:lnTo>
                    <a:lnTo>
                      <a:pt x="294" y="43"/>
                    </a:lnTo>
                    <a:lnTo>
                      <a:pt x="298" y="42"/>
                    </a:lnTo>
                    <a:lnTo>
                      <a:pt x="302" y="41"/>
                    </a:lnTo>
                    <a:lnTo>
                      <a:pt x="307" y="40"/>
                    </a:lnTo>
                    <a:lnTo>
                      <a:pt x="311" y="39"/>
                    </a:lnTo>
                    <a:lnTo>
                      <a:pt x="316" y="38"/>
                    </a:lnTo>
                    <a:lnTo>
                      <a:pt x="320" y="37"/>
                    </a:lnTo>
                    <a:lnTo>
                      <a:pt x="324" y="36"/>
                    </a:lnTo>
                    <a:lnTo>
                      <a:pt x="329" y="35"/>
                    </a:lnTo>
                    <a:lnTo>
                      <a:pt x="333" y="34"/>
                    </a:lnTo>
                    <a:lnTo>
                      <a:pt x="337" y="32"/>
                    </a:lnTo>
                    <a:lnTo>
                      <a:pt x="341" y="31"/>
                    </a:lnTo>
                    <a:lnTo>
                      <a:pt x="345" y="29"/>
                    </a:lnTo>
                    <a:lnTo>
                      <a:pt x="349" y="28"/>
                    </a:lnTo>
                    <a:lnTo>
                      <a:pt x="353" y="26"/>
                    </a:lnTo>
                    <a:lnTo>
                      <a:pt x="356" y="24"/>
                    </a:lnTo>
                    <a:lnTo>
                      <a:pt x="360" y="22"/>
                    </a:lnTo>
                    <a:lnTo>
                      <a:pt x="363" y="20"/>
                    </a:lnTo>
                    <a:lnTo>
                      <a:pt x="366" y="18"/>
                    </a:lnTo>
                    <a:lnTo>
                      <a:pt x="370" y="15"/>
                    </a:lnTo>
                    <a:lnTo>
                      <a:pt x="372" y="13"/>
                    </a:lnTo>
                    <a:lnTo>
                      <a:pt x="375" y="10"/>
                    </a:lnTo>
                    <a:lnTo>
                      <a:pt x="378" y="7"/>
                    </a:lnTo>
                    <a:lnTo>
                      <a:pt x="380" y="4"/>
                    </a:lnTo>
                    <a:lnTo>
                      <a:pt x="382" y="1"/>
                    </a:lnTo>
                    <a:lnTo>
                      <a:pt x="380" y="1"/>
                    </a:lnTo>
                    <a:lnTo>
                      <a:pt x="379" y="1"/>
                    </a:lnTo>
                    <a:lnTo>
                      <a:pt x="378" y="1"/>
                    </a:lnTo>
                    <a:lnTo>
                      <a:pt x="377" y="1"/>
                    </a:lnTo>
                    <a:lnTo>
                      <a:pt x="376" y="1"/>
                    </a:lnTo>
                    <a:lnTo>
                      <a:pt x="375" y="1"/>
                    </a:lnTo>
                    <a:lnTo>
                      <a:pt x="375" y="0"/>
                    </a:lnTo>
                    <a:lnTo>
                      <a:pt x="374" y="0"/>
                    </a:lnTo>
                    <a:lnTo>
                      <a:pt x="373" y="0"/>
                    </a:lnTo>
                    <a:lnTo>
                      <a:pt x="372" y="0"/>
                    </a:lnTo>
                    <a:lnTo>
                      <a:pt x="371" y="0"/>
                    </a:lnTo>
                    <a:lnTo>
                      <a:pt x="370" y="0"/>
                    </a:lnTo>
                    <a:lnTo>
                      <a:pt x="369" y="0"/>
                    </a:lnTo>
                    <a:lnTo>
                      <a:pt x="368" y="0"/>
                    </a:lnTo>
                    <a:lnTo>
                      <a:pt x="367" y="0"/>
                    </a:lnTo>
                    <a:lnTo>
                      <a:pt x="366" y="0"/>
                    </a:lnTo>
                    <a:lnTo>
                      <a:pt x="365" y="0"/>
                    </a:lnTo>
                    <a:lnTo>
                      <a:pt x="364" y="0"/>
                    </a:lnTo>
                    <a:lnTo>
                      <a:pt x="363" y="0"/>
                    </a:lnTo>
                    <a:lnTo>
                      <a:pt x="362" y="0"/>
                    </a:lnTo>
                    <a:lnTo>
                      <a:pt x="361" y="1"/>
                    </a:lnTo>
                    <a:lnTo>
                      <a:pt x="360" y="1"/>
                    </a:lnTo>
                    <a:lnTo>
                      <a:pt x="359" y="1"/>
                    </a:lnTo>
                    <a:lnTo>
                      <a:pt x="358" y="1"/>
                    </a:lnTo>
                    <a:lnTo>
                      <a:pt x="357" y="1"/>
                    </a:lnTo>
                    <a:lnTo>
                      <a:pt x="356" y="1"/>
                    </a:lnTo>
                    <a:lnTo>
                      <a:pt x="355" y="1"/>
                    </a:lnTo>
                    <a:lnTo>
                      <a:pt x="354" y="1"/>
                    </a:lnTo>
                    <a:lnTo>
                      <a:pt x="353" y="1"/>
                    </a:lnTo>
                    <a:lnTo>
                      <a:pt x="352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9" y="1"/>
                    </a:lnTo>
                  </a:path>
                </a:pathLst>
              </a:custGeom>
              <a:solidFill>
                <a:srgbClr val="FF0000"/>
              </a:solidFill>
              <a:ln w="698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1" name="Freeform 237"/>
              <p:cNvSpPr>
                <a:spLocks/>
              </p:cNvSpPr>
              <p:nvPr/>
            </p:nvSpPr>
            <p:spPr bwMode="auto">
              <a:xfrm>
                <a:off x="1075" y="3154"/>
                <a:ext cx="402" cy="636"/>
              </a:xfrm>
              <a:custGeom>
                <a:avLst/>
                <a:gdLst>
                  <a:gd name="T0" fmla="*/ 96 w 402"/>
                  <a:gd name="T1" fmla="*/ 2 h 636"/>
                  <a:gd name="T2" fmla="*/ 165 w 402"/>
                  <a:gd name="T3" fmla="*/ 19 h 636"/>
                  <a:gd name="T4" fmla="*/ 227 w 402"/>
                  <a:gd name="T5" fmla="*/ 51 h 636"/>
                  <a:gd name="T6" fmla="*/ 282 w 402"/>
                  <a:gd name="T7" fmla="*/ 95 h 636"/>
                  <a:gd name="T8" fmla="*/ 328 w 402"/>
                  <a:gd name="T9" fmla="*/ 150 h 636"/>
                  <a:gd name="T10" fmla="*/ 365 w 402"/>
                  <a:gd name="T11" fmla="*/ 212 h 636"/>
                  <a:gd name="T12" fmla="*/ 389 w 402"/>
                  <a:gd name="T13" fmla="*/ 280 h 636"/>
                  <a:gd name="T14" fmla="*/ 401 w 402"/>
                  <a:gd name="T15" fmla="*/ 351 h 636"/>
                  <a:gd name="T16" fmla="*/ 401 w 402"/>
                  <a:gd name="T17" fmla="*/ 378 h 636"/>
                  <a:gd name="T18" fmla="*/ 397 w 402"/>
                  <a:gd name="T19" fmla="*/ 399 h 636"/>
                  <a:gd name="T20" fmla="*/ 392 w 402"/>
                  <a:gd name="T21" fmla="*/ 421 h 636"/>
                  <a:gd name="T22" fmla="*/ 384 w 402"/>
                  <a:gd name="T23" fmla="*/ 442 h 636"/>
                  <a:gd name="T24" fmla="*/ 375 w 402"/>
                  <a:gd name="T25" fmla="*/ 462 h 636"/>
                  <a:gd name="T26" fmla="*/ 365 w 402"/>
                  <a:gd name="T27" fmla="*/ 482 h 636"/>
                  <a:gd name="T28" fmla="*/ 353 w 402"/>
                  <a:gd name="T29" fmla="*/ 500 h 636"/>
                  <a:gd name="T30" fmla="*/ 339 w 402"/>
                  <a:gd name="T31" fmla="*/ 521 h 636"/>
                  <a:gd name="T32" fmla="*/ 327 w 402"/>
                  <a:gd name="T33" fmla="*/ 541 h 636"/>
                  <a:gd name="T34" fmla="*/ 315 w 402"/>
                  <a:gd name="T35" fmla="*/ 563 h 636"/>
                  <a:gd name="T36" fmla="*/ 302 w 402"/>
                  <a:gd name="T37" fmla="*/ 585 h 636"/>
                  <a:gd name="T38" fmla="*/ 287 w 402"/>
                  <a:gd name="T39" fmla="*/ 606 h 636"/>
                  <a:gd name="T40" fmla="*/ 269 w 402"/>
                  <a:gd name="T41" fmla="*/ 622 h 636"/>
                  <a:gd name="T42" fmla="*/ 249 w 402"/>
                  <a:gd name="T43" fmla="*/ 632 h 636"/>
                  <a:gd name="T44" fmla="*/ 227 w 402"/>
                  <a:gd name="T45" fmla="*/ 634 h 636"/>
                  <a:gd name="T46" fmla="*/ 223 w 402"/>
                  <a:gd name="T47" fmla="*/ 608 h 636"/>
                  <a:gd name="T48" fmla="*/ 237 w 402"/>
                  <a:gd name="T49" fmla="*/ 576 h 636"/>
                  <a:gd name="T50" fmla="*/ 252 w 402"/>
                  <a:gd name="T51" fmla="*/ 542 h 636"/>
                  <a:gd name="T52" fmla="*/ 268 w 402"/>
                  <a:gd name="T53" fmla="*/ 508 h 636"/>
                  <a:gd name="T54" fmla="*/ 283 w 402"/>
                  <a:gd name="T55" fmla="*/ 474 h 636"/>
                  <a:gd name="T56" fmla="*/ 297 w 402"/>
                  <a:gd name="T57" fmla="*/ 438 h 636"/>
                  <a:gd name="T58" fmla="*/ 307 w 402"/>
                  <a:gd name="T59" fmla="*/ 402 h 636"/>
                  <a:gd name="T60" fmla="*/ 315 w 402"/>
                  <a:gd name="T61" fmla="*/ 366 h 636"/>
                  <a:gd name="T62" fmla="*/ 319 w 402"/>
                  <a:gd name="T63" fmla="*/ 339 h 636"/>
                  <a:gd name="T64" fmla="*/ 323 w 402"/>
                  <a:gd name="T65" fmla="*/ 320 h 636"/>
                  <a:gd name="T66" fmla="*/ 326 w 402"/>
                  <a:gd name="T67" fmla="*/ 300 h 636"/>
                  <a:gd name="T68" fmla="*/ 329 w 402"/>
                  <a:gd name="T69" fmla="*/ 279 h 636"/>
                  <a:gd name="T70" fmla="*/ 330 w 402"/>
                  <a:gd name="T71" fmla="*/ 259 h 636"/>
                  <a:gd name="T72" fmla="*/ 329 w 402"/>
                  <a:gd name="T73" fmla="*/ 238 h 636"/>
                  <a:gd name="T74" fmla="*/ 325 w 402"/>
                  <a:gd name="T75" fmla="*/ 220 h 636"/>
                  <a:gd name="T76" fmla="*/ 317 w 402"/>
                  <a:gd name="T77" fmla="*/ 202 h 636"/>
                  <a:gd name="T78" fmla="*/ 296 w 402"/>
                  <a:gd name="T79" fmla="*/ 173 h 636"/>
                  <a:gd name="T80" fmla="*/ 274 w 402"/>
                  <a:gd name="T81" fmla="*/ 149 h 636"/>
                  <a:gd name="T82" fmla="*/ 249 w 402"/>
                  <a:gd name="T83" fmla="*/ 125 h 636"/>
                  <a:gd name="T84" fmla="*/ 221 w 402"/>
                  <a:gd name="T85" fmla="*/ 102 h 636"/>
                  <a:gd name="T86" fmla="*/ 193 w 402"/>
                  <a:gd name="T87" fmla="*/ 80 h 636"/>
                  <a:gd name="T88" fmla="*/ 165 w 402"/>
                  <a:gd name="T89" fmla="*/ 61 h 636"/>
                  <a:gd name="T90" fmla="*/ 139 w 402"/>
                  <a:gd name="T91" fmla="*/ 46 h 636"/>
                  <a:gd name="T92" fmla="*/ 113 w 402"/>
                  <a:gd name="T93" fmla="*/ 35 h 636"/>
                  <a:gd name="T94" fmla="*/ 98 w 402"/>
                  <a:gd name="T95" fmla="*/ 30 h 636"/>
                  <a:gd name="T96" fmla="*/ 82 w 402"/>
                  <a:gd name="T97" fmla="*/ 26 h 636"/>
                  <a:gd name="T98" fmla="*/ 67 w 402"/>
                  <a:gd name="T99" fmla="*/ 23 h 636"/>
                  <a:gd name="T100" fmla="*/ 52 w 402"/>
                  <a:gd name="T101" fmla="*/ 19 h 636"/>
                  <a:gd name="T102" fmla="*/ 37 w 402"/>
                  <a:gd name="T103" fmla="*/ 15 h 636"/>
                  <a:gd name="T104" fmla="*/ 22 w 402"/>
                  <a:gd name="T105" fmla="*/ 10 h 636"/>
                  <a:gd name="T106" fmla="*/ 7 w 402"/>
                  <a:gd name="T107" fmla="*/ 4 h 636"/>
                  <a:gd name="T108" fmla="*/ 2 w 402"/>
                  <a:gd name="T109" fmla="*/ 0 h 636"/>
                  <a:gd name="T110" fmla="*/ 5 w 402"/>
                  <a:gd name="T111" fmla="*/ 0 h 636"/>
                  <a:gd name="T112" fmla="*/ 8 w 402"/>
                  <a:gd name="T113" fmla="*/ 0 h 636"/>
                  <a:gd name="T114" fmla="*/ 11 w 402"/>
                  <a:gd name="T115" fmla="*/ 1 h 636"/>
                  <a:gd name="T116" fmla="*/ 14 w 402"/>
                  <a:gd name="T117" fmla="*/ 1 h 636"/>
                  <a:gd name="T118" fmla="*/ 17 w 402"/>
                  <a:gd name="T119" fmla="*/ 1 h 636"/>
                  <a:gd name="T120" fmla="*/ 20 w 402"/>
                  <a:gd name="T121" fmla="*/ 2 h 636"/>
                  <a:gd name="T122" fmla="*/ 23 w 402"/>
                  <a:gd name="T123" fmla="*/ 2 h 6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02" h="636">
                    <a:moveTo>
                      <a:pt x="24" y="2"/>
                    </a:moveTo>
                    <a:lnTo>
                      <a:pt x="61" y="0"/>
                    </a:lnTo>
                    <a:lnTo>
                      <a:pt x="79" y="0"/>
                    </a:lnTo>
                    <a:lnTo>
                      <a:pt x="96" y="2"/>
                    </a:lnTo>
                    <a:lnTo>
                      <a:pt x="114" y="4"/>
                    </a:lnTo>
                    <a:lnTo>
                      <a:pt x="131" y="8"/>
                    </a:lnTo>
                    <a:lnTo>
                      <a:pt x="148" y="13"/>
                    </a:lnTo>
                    <a:lnTo>
                      <a:pt x="165" y="19"/>
                    </a:lnTo>
                    <a:lnTo>
                      <a:pt x="181" y="26"/>
                    </a:lnTo>
                    <a:lnTo>
                      <a:pt x="196" y="33"/>
                    </a:lnTo>
                    <a:lnTo>
                      <a:pt x="212" y="42"/>
                    </a:lnTo>
                    <a:lnTo>
                      <a:pt x="227" y="51"/>
                    </a:lnTo>
                    <a:lnTo>
                      <a:pt x="241" y="61"/>
                    </a:lnTo>
                    <a:lnTo>
                      <a:pt x="255" y="72"/>
                    </a:lnTo>
                    <a:lnTo>
                      <a:pt x="269" y="83"/>
                    </a:lnTo>
                    <a:lnTo>
                      <a:pt x="282" y="95"/>
                    </a:lnTo>
                    <a:lnTo>
                      <a:pt x="294" y="108"/>
                    </a:lnTo>
                    <a:lnTo>
                      <a:pt x="306" y="121"/>
                    </a:lnTo>
                    <a:lnTo>
                      <a:pt x="317" y="135"/>
                    </a:lnTo>
                    <a:lnTo>
                      <a:pt x="328" y="150"/>
                    </a:lnTo>
                    <a:lnTo>
                      <a:pt x="338" y="164"/>
                    </a:lnTo>
                    <a:lnTo>
                      <a:pt x="348" y="180"/>
                    </a:lnTo>
                    <a:lnTo>
                      <a:pt x="356" y="196"/>
                    </a:lnTo>
                    <a:lnTo>
                      <a:pt x="365" y="212"/>
                    </a:lnTo>
                    <a:lnTo>
                      <a:pt x="372" y="228"/>
                    </a:lnTo>
                    <a:lnTo>
                      <a:pt x="379" y="245"/>
                    </a:lnTo>
                    <a:lnTo>
                      <a:pt x="384" y="262"/>
                    </a:lnTo>
                    <a:lnTo>
                      <a:pt x="389" y="280"/>
                    </a:lnTo>
                    <a:lnTo>
                      <a:pt x="393" y="297"/>
                    </a:lnTo>
                    <a:lnTo>
                      <a:pt x="397" y="315"/>
                    </a:lnTo>
                    <a:lnTo>
                      <a:pt x="399" y="333"/>
                    </a:lnTo>
                    <a:lnTo>
                      <a:pt x="401" y="351"/>
                    </a:lnTo>
                    <a:lnTo>
                      <a:pt x="401" y="362"/>
                    </a:lnTo>
                    <a:lnTo>
                      <a:pt x="401" y="367"/>
                    </a:lnTo>
                    <a:lnTo>
                      <a:pt x="401" y="372"/>
                    </a:lnTo>
                    <a:lnTo>
                      <a:pt x="401" y="378"/>
                    </a:lnTo>
                    <a:lnTo>
                      <a:pt x="400" y="383"/>
                    </a:lnTo>
                    <a:lnTo>
                      <a:pt x="399" y="388"/>
                    </a:lnTo>
                    <a:lnTo>
                      <a:pt x="399" y="394"/>
                    </a:lnTo>
                    <a:lnTo>
                      <a:pt x="397" y="399"/>
                    </a:lnTo>
                    <a:lnTo>
                      <a:pt x="396" y="405"/>
                    </a:lnTo>
                    <a:lnTo>
                      <a:pt x="395" y="410"/>
                    </a:lnTo>
                    <a:lnTo>
                      <a:pt x="393" y="416"/>
                    </a:lnTo>
                    <a:lnTo>
                      <a:pt x="392" y="421"/>
                    </a:lnTo>
                    <a:lnTo>
                      <a:pt x="390" y="426"/>
                    </a:lnTo>
                    <a:lnTo>
                      <a:pt x="388" y="432"/>
                    </a:lnTo>
                    <a:lnTo>
                      <a:pt x="386" y="437"/>
                    </a:lnTo>
                    <a:lnTo>
                      <a:pt x="384" y="442"/>
                    </a:lnTo>
                    <a:lnTo>
                      <a:pt x="382" y="447"/>
                    </a:lnTo>
                    <a:lnTo>
                      <a:pt x="380" y="452"/>
                    </a:lnTo>
                    <a:lnTo>
                      <a:pt x="377" y="458"/>
                    </a:lnTo>
                    <a:lnTo>
                      <a:pt x="375" y="462"/>
                    </a:lnTo>
                    <a:lnTo>
                      <a:pt x="373" y="468"/>
                    </a:lnTo>
                    <a:lnTo>
                      <a:pt x="370" y="472"/>
                    </a:lnTo>
                    <a:lnTo>
                      <a:pt x="367" y="477"/>
                    </a:lnTo>
                    <a:lnTo>
                      <a:pt x="365" y="482"/>
                    </a:lnTo>
                    <a:lnTo>
                      <a:pt x="362" y="487"/>
                    </a:lnTo>
                    <a:lnTo>
                      <a:pt x="359" y="491"/>
                    </a:lnTo>
                    <a:lnTo>
                      <a:pt x="356" y="496"/>
                    </a:lnTo>
                    <a:lnTo>
                      <a:pt x="353" y="500"/>
                    </a:lnTo>
                    <a:lnTo>
                      <a:pt x="350" y="505"/>
                    </a:lnTo>
                    <a:lnTo>
                      <a:pt x="347" y="509"/>
                    </a:lnTo>
                    <a:lnTo>
                      <a:pt x="345" y="513"/>
                    </a:lnTo>
                    <a:lnTo>
                      <a:pt x="339" y="521"/>
                    </a:lnTo>
                    <a:lnTo>
                      <a:pt x="336" y="526"/>
                    </a:lnTo>
                    <a:lnTo>
                      <a:pt x="333" y="531"/>
                    </a:lnTo>
                    <a:lnTo>
                      <a:pt x="330" y="536"/>
                    </a:lnTo>
                    <a:lnTo>
                      <a:pt x="327" y="541"/>
                    </a:lnTo>
                    <a:lnTo>
                      <a:pt x="325" y="546"/>
                    </a:lnTo>
                    <a:lnTo>
                      <a:pt x="321" y="552"/>
                    </a:lnTo>
                    <a:lnTo>
                      <a:pt x="318" y="558"/>
                    </a:lnTo>
                    <a:lnTo>
                      <a:pt x="315" y="563"/>
                    </a:lnTo>
                    <a:lnTo>
                      <a:pt x="312" y="569"/>
                    </a:lnTo>
                    <a:lnTo>
                      <a:pt x="309" y="574"/>
                    </a:lnTo>
                    <a:lnTo>
                      <a:pt x="305" y="580"/>
                    </a:lnTo>
                    <a:lnTo>
                      <a:pt x="302" y="585"/>
                    </a:lnTo>
                    <a:lnTo>
                      <a:pt x="298" y="591"/>
                    </a:lnTo>
                    <a:lnTo>
                      <a:pt x="294" y="596"/>
                    </a:lnTo>
                    <a:lnTo>
                      <a:pt x="291" y="601"/>
                    </a:lnTo>
                    <a:lnTo>
                      <a:pt x="287" y="606"/>
                    </a:lnTo>
                    <a:lnTo>
                      <a:pt x="282" y="610"/>
                    </a:lnTo>
                    <a:lnTo>
                      <a:pt x="278" y="615"/>
                    </a:lnTo>
                    <a:lnTo>
                      <a:pt x="274" y="618"/>
                    </a:lnTo>
                    <a:lnTo>
                      <a:pt x="269" y="622"/>
                    </a:lnTo>
                    <a:lnTo>
                      <a:pt x="265" y="626"/>
                    </a:lnTo>
                    <a:lnTo>
                      <a:pt x="260" y="628"/>
                    </a:lnTo>
                    <a:lnTo>
                      <a:pt x="255" y="630"/>
                    </a:lnTo>
                    <a:lnTo>
                      <a:pt x="249" y="632"/>
                    </a:lnTo>
                    <a:lnTo>
                      <a:pt x="244" y="634"/>
                    </a:lnTo>
                    <a:lnTo>
                      <a:pt x="238" y="635"/>
                    </a:lnTo>
                    <a:lnTo>
                      <a:pt x="233" y="635"/>
                    </a:lnTo>
                    <a:lnTo>
                      <a:pt x="227" y="634"/>
                    </a:lnTo>
                    <a:lnTo>
                      <a:pt x="221" y="634"/>
                    </a:lnTo>
                    <a:lnTo>
                      <a:pt x="214" y="632"/>
                    </a:lnTo>
                    <a:lnTo>
                      <a:pt x="220" y="616"/>
                    </a:lnTo>
                    <a:lnTo>
                      <a:pt x="223" y="608"/>
                    </a:lnTo>
                    <a:lnTo>
                      <a:pt x="226" y="600"/>
                    </a:lnTo>
                    <a:lnTo>
                      <a:pt x="229" y="592"/>
                    </a:lnTo>
                    <a:lnTo>
                      <a:pt x="233" y="584"/>
                    </a:lnTo>
                    <a:lnTo>
                      <a:pt x="237" y="576"/>
                    </a:lnTo>
                    <a:lnTo>
                      <a:pt x="241" y="568"/>
                    </a:lnTo>
                    <a:lnTo>
                      <a:pt x="244" y="559"/>
                    </a:lnTo>
                    <a:lnTo>
                      <a:pt x="248" y="551"/>
                    </a:lnTo>
                    <a:lnTo>
                      <a:pt x="252" y="542"/>
                    </a:lnTo>
                    <a:lnTo>
                      <a:pt x="256" y="534"/>
                    </a:lnTo>
                    <a:lnTo>
                      <a:pt x="260" y="526"/>
                    </a:lnTo>
                    <a:lnTo>
                      <a:pt x="264" y="517"/>
                    </a:lnTo>
                    <a:lnTo>
                      <a:pt x="268" y="508"/>
                    </a:lnTo>
                    <a:lnTo>
                      <a:pt x="272" y="500"/>
                    </a:lnTo>
                    <a:lnTo>
                      <a:pt x="275" y="491"/>
                    </a:lnTo>
                    <a:lnTo>
                      <a:pt x="279" y="482"/>
                    </a:lnTo>
                    <a:lnTo>
                      <a:pt x="283" y="474"/>
                    </a:lnTo>
                    <a:lnTo>
                      <a:pt x="287" y="465"/>
                    </a:lnTo>
                    <a:lnTo>
                      <a:pt x="290" y="456"/>
                    </a:lnTo>
                    <a:lnTo>
                      <a:pt x="293" y="447"/>
                    </a:lnTo>
                    <a:lnTo>
                      <a:pt x="297" y="438"/>
                    </a:lnTo>
                    <a:lnTo>
                      <a:pt x="299" y="429"/>
                    </a:lnTo>
                    <a:lnTo>
                      <a:pt x="303" y="420"/>
                    </a:lnTo>
                    <a:lnTo>
                      <a:pt x="305" y="411"/>
                    </a:lnTo>
                    <a:lnTo>
                      <a:pt x="307" y="402"/>
                    </a:lnTo>
                    <a:lnTo>
                      <a:pt x="310" y="393"/>
                    </a:lnTo>
                    <a:lnTo>
                      <a:pt x="312" y="384"/>
                    </a:lnTo>
                    <a:lnTo>
                      <a:pt x="314" y="375"/>
                    </a:lnTo>
                    <a:lnTo>
                      <a:pt x="315" y="366"/>
                    </a:lnTo>
                    <a:lnTo>
                      <a:pt x="317" y="357"/>
                    </a:lnTo>
                    <a:lnTo>
                      <a:pt x="317" y="348"/>
                    </a:lnTo>
                    <a:lnTo>
                      <a:pt x="318" y="344"/>
                    </a:lnTo>
                    <a:lnTo>
                      <a:pt x="319" y="339"/>
                    </a:lnTo>
                    <a:lnTo>
                      <a:pt x="320" y="334"/>
                    </a:lnTo>
                    <a:lnTo>
                      <a:pt x="321" y="330"/>
                    </a:lnTo>
                    <a:lnTo>
                      <a:pt x="322" y="325"/>
                    </a:lnTo>
                    <a:lnTo>
                      <a:pt x="323" y="320"/>
                    </a:lnTo>
                    <a:lnTo>
                      <a:pt x="323" y="315"/>
                    </a:lnTo>
                    <a:lnTo>
                      <a:pt x="325" y="310"/>
                    </a:lnTo>
                    <a:lnTo>
                      <a:pt x="325" y="305"/>
                    </a:lnTo>
                    <a:lnTo>
                      <a:pt x="326" y="300"/>
                    </a:lnTo>
                    <a:lnTo>
                      <a:pt x="327" y="295"/>
                    </a:lnTo>
                    <a:lnTo>
                      <a:pt x="328" y="290"/>
                    </a:lnTo>
                    <a:lnTo>
                      <a:pt x="329" y="284"/>
                    </a:lnTo>
                    <a:lnTo>
                      <a:pt x="329" y="279"/>
                    </a:lnTo>
                    <a:lnTo>
                      <a:pt x="329" y="274"/>
                    </a:lnTo>
                    <a:lnTo>
                      <a:pt x="330" y="269"/>
                    </a:lnTo>
                    <a:lnTo>
                      <a:pt x="330" y="264"/>
                    </a:lnTo>
                    <a:lnTo>
                      <a:pt x="330" y="259"/>
                    </a:lnTo>
                    <a:lnTo>
                      <a:pt x="330" y="254"/>
                    </a:lnTo>
                    <a:lnTo>
                      <a:pt x="330" y="248"/>
                    </a:lnTo>
                    <a:lnTo>
                      <a:pt x="330" y="244"/>
                    </a:lnTo>
                    <a:lnTo>
                      <a:pt x="329" y="238"/>
                    </a:lnTo>
                    <a:lnTo>
                      <a:pt x="329" y="234"/>
                    </a:lnTo>
                    <a:lnTo>
                      <a:pt x="327" y="229"/>
                    </a:lnTo>
                    <a:lnTo>
                      <a:pt x="327" y="224"/>
                    </a:lnTo>
                    <a:lnTo>
                      <a:pt x="325" y="220"/>
                    </a:lnTo>
                    <a:lnTo>
                      <a:pt x="323" y="215"/>
                    </a:lnTo>
                    <a:lnTo>
                      <a:pt x="321" y="210"/>
                    </a:lnTo>
                    <a:lnTo>
                      <a:pt x="319" y="206"/>
                    </a:lnTo>
                    <a:lnTo>
                      <a:pt x="317" y="202"/>
                    </a:lnTo>
                    <a:lnTo>
                      <a:pt x="309" y="191"/>
                    </a:lnTo>
                    <a:lnTo>
                      <a:pt x="305" y="185"/>
                    </a:lnTo>
                    <a:lnTo>
                      <a:pt x="301" y="179"/>
                    </a:lnTo>
                    <a:lnTo>
                      <a:pt x="296" y="173"/>
                    </a:lnTo>
                    <a:lnTo>
                      <a:pt x="291" y="167"/>
                    </a:lnTo>
                    <a:lnTo>
                      <a:pt x="285" y="161"/>
                    </a:lnTo>
                    <a:lnTo>
                      <a:pt x="280" y="155"/>
                    </a:lnTo>
                    <a:lnTo>
                      <a:pt x="274" y="149"/>
                    </a:lnTo>
                    <a:lnTo>
                      <a:pt x="268" y="143"/>
                    </a:lnTo>
                    <a:lnTo>
                      <a:pt x="262" y="137"/>
                    </a:lnTo>
                    <a:lnTo>
                      <a:pt x="255" y="131"/>
                    </a:lnTo>
                    <a:lnTo>
                      <a:pt x="249" y="125"/>
                    </a:lnTo>
                    <a:lnTo>
                      <a:pt x="242" y="119"/>
                    </a:lnTo>
                    <a:lnTo>
                      <a:pt x="235" y="113"/>
                    </a:lnTo>
                    <a:lnTo>
                      <a:pt x="229" y="108"/>
                    </a:lnTo>
                    <a:lnTo>
                      <a:pt x="221" y="102"/>
                    </a:lnTo>
                    <a:lnTo>
                      <a:pt x="215" y="96"/>
                    </a:lnTo>
                    <a:lnTo>
                      <a:pt x="207" y="91"/>
                    </a:lnTo>
                    <a:lnTo>
                      <a:pt x="200" y="85"/>
                    </a:lnTo>
                    <a:lnTo>
                      <a:pt x="193" y="80"/>
                    </a:lnTo>
                    <a:lnTo>
                      <a:pt x="186" y="75"/>
                    </a:lnTo>
                    <a:lnTo>
                      <a:pt x="179" y="70"/>
                    </a:lnTo>
                    <a:lnTo>
                      <a:pt x="172" y="66"/>
                    </a:lnTo>
                    <a:lnTo>
                      <a:pt x="165" y="61"/>
                    </a:lnTo>
                    <a:lnTo>
                      <a:pt x="159" y="57"/>
                    </a:lnTo>
                    <a:lnTo>
                      <a:pt x="152" y="53"/>
                    </a:lnTo>
                    <a:lnTo>
                      <a:pt x="145" y="50"/>
                    </a:lnTo>
                    <a:lnTo>
                      <a:pt x="139" y="46"/>
                    </a:lnTo>
                    <a:lnTo>
                      <a:pt x="133" y="43"/>
                    </a:lnTo>
                    <a:lnTo>
                      <a:pt x="126" y="40"/>
                    </a:lnTo>
                    <a:lnTo>
                      <a:pt x="121" y="38"/>
                    </a:lnTo>
                    <a:lnTo>
                      <a:pt x="113" y="35"/>
                    </a:lnTo>
                    <a:lnTo>
                      <a:pt x="109" y="34"/>
                    </a:lnTo>
                    <a:lnTo>
                      <a:pt x="105" y="32"/>
                    </a:lnTo>
                    <a:lnTo>
                      <a:pt x="101" y="31"/>
                    </a:lnTo>
                    <a:lnTo>
                      <a:pt x="98" y="30"/>
                    </a:lnTo>
                    <a:lnTo>
                      <a:pt x="94" y="29"/>
                    </a:lnTo>
                    <a:lnTo>
                      <a:pt x="90" y="28"/>
                    </a:lnTo>
                    <a:lnTo>
                      <a:pt x="86" y="27"/>
                    </a:lnTo>
                    <a:lnTo>
                      <a:pt x="82" y="26"/>
                    </a:lnTo>
                    <a:lnTo>
                      <a:pt x="79" y="26"/>
                    </a:lnTo>
                    <a:lnTo>
                      <a:pt x="75" y="24"/>
                    </a:lnTo>
                    <a:lnTo>
                      <a:pt x="71" y="24"/>
                    </a:lnTo>
                    <a:lnTo>
                      <a:pt x="67" y="23"/>
                    </a:lnTo>
                    <a:lnTo>
                      <a:pt x="63" y="22"/>
                    </a:lnTo>
                    <a:lnTo>
                      <a:pt x="59" y="21"/>
                    </a:lnTo>
                    <a:lnTo>
                      <a:pt x="56" y="20"/>
                    </a:lnTo>
                    <a:lnTo>
                      <a:pt x="52" y="19"/>
                    </a:lnTo>
                    <a:lnTo>
                      <a:pt x="48" y="18"/>
                    </a:lnTo>
                    <a:lnTo>
                      <a:pt x="44" y="17"/>
                    </a:lnTo>
                    <a:lnTo>
                      <a:pt x="41" y="16"/>
                    </a:lnTo>
                    <a:lnTo>
                      <a:pt x="37" y="15"/>
                    </a:lnTo>
                    <a:lnTo>
                      <a:pt x="33" y="14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10"/>
                    </a:lnTo>
                    <a:lnTo>
                      <a:pt x="18" y="9"/>
                    </a:lnTo>
                    <a:lnTo>
                      <a:pt x="15" y="7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2"/>
                    </a:lnTo>
                  </a:path>
                </a:pathLst>
              </a:custGeom>
              <a:solidFill>
                <a:srgbClr val="FF0000"/>
              </a:solidFill>
              <a:ln w="698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02" name="Freeform 238"/>
              <p:cNvSpPr>
                <a:spLocks/>
              </p:cNvSpPr>
              <p:nvPr/>
            </p:nvSpPr>
            <p:spPr bwMode="auto">
              <a:xfrm>
                <a:off x="660" y="3663"/>
                <a:ext cx="623" cy="223"/>
              </a:xfrm>
              <a:custGeom>
                <a:avLst/>
                <a:gdLst>
                  <a:gd name="T0" fmla="*/ 568 w 623"/>
                  <a:gd name="T1" fmla="*/ 200 h 223"/>
                  <a:gd name="T2" fmla="*/ 540 w 623"/>
                  <a:gd name="T3" fmla="*/ 203 h 223"/>
                  <a:gd name="T4" fmla="*/ 512 w 623"/>
                  <a:gd name="T5" fmla="*/ 207 h 223"/>
                  <a:gd name="T6" fmla="*/ 484 w 623"/>
                  <a:gd name="T7" fmla="*/ 211 h 223"/>
                  <a:gd name="T8" fmla="*/ 455 w 623"/>
                  <a:gd name="T9" fmla="*/ 215 h 223"/>
                  <a:gd name="T10" fmla="*/ 427 w 623"/>
                  <a:gd name="T11" fmla="*/ 219 h 223"/>
                  <a:gd name="T12" fmla="*/ 398 w 623"/>
                  <a:gd name="T13" fmla="*/ 221 h 223"/>
                  <a:gd name="T14" fmla="*/ 370 w 623"/>
                  <a:gd name="T15" fmla="*/ 222 h 223"/>
                  <a:gd name="T16" fmla="*/ 342 w 623"/>
                  <a:gd name="T17" fmla="*/ 221 h 223"/>
                  <a:gd name="T18" fmla="*/ 313 w 623"/>
                  <a:gd name="T19" fmla="*/ 218 h 223"/>
                  <a:gd name="T20" fmla="*/ 273 w 623"/>
                  <a:gd name="T21" fmla="*/ 209 h 223"/>
                  <a:gd name="T22" fmla="*/ 240 w 623"/>
                  <a:gd name="T23" fmla="*/ 199 h 223"/>
                  <a:gd name="T24" fmla="*/ 205 w 623"/>
                  <a:gd name="T25" fmla="*/ 187 h 223"/>
                  <a:gd name="T26" fmla="*/ 170 w 623"/>
                  <a:gd name="T27" fmla="*/ 173 h 223"/>
                  <a:gd name="T28" fmla="*/ 135 w 623"/>
                  <a:gd name="T29" fmla="*/ 157 h 223"/>
                  <a:gd name="T30" fmla="*/ 102 w 623"/>
                  <a:gd name="T31" fmla="*/ 139 h 223"/>
                  <a:gd name="T32" fmla="*/ 72 w 623"/>
                  <a:gd name="T33" fmla="*/ 120 h 223"/>
                  <a:gd name="T34" fmla="*/ 46 w 623"/>
                  <a:gd name="T35" fmla="*/ 100 h 223"/>
                  <a:gd name="T36" fmla="*/ 24 w 623"/>
                  <a:gd name="T37" fmla="*/ 79 h 223"/>
                  <a:gd name="T38" fmla="*/ 8 w 623"/>
                  <a:gd name="T39" fmla="*/ 57 h 223"/>
                  <a:gd name="T40" fmla="*/ 0 w 623"/>
                  <a:gd name="T41" fmla="*/ 34 h 223"/>
                  <a:gd name="T42" fmla="*/ 0 w 623"/>
                  <a:gd name="T43" fmla="*/ 33 h 223"/>
                  <a:gd name="T44" fmla="*/ 0 w 623"/>
                  <a:gd name="T45" fmla="*/ 30 h 223"/>
                  <a:gd name="T46" fmla="*/ 0 w 623"/>
                  <a:gd name="T47" fmla="*/ 26 h 223"/>
                  <a:gd name="T48" fmla="*/ 0 w 623"/>
                  <a:gd name="T49" fmla="*/ 22 h 223"/>
                  <a:gd name="T50" fmla="*/ 0 w 623"/>
                  <a:gd name="T51" fmla="*/ 17 h 223"/>
                  <a:gd name="T52" fmla="*/ 0 w 623"/>
                  <a:gd name="T53" fmla="*/ 12 h 223"/>
                  <a:gd name="T54" fmla="*/ 0 w 623"/>
                  <a:gd name="T55" fmla="*/ 8 h 223"/>
                  <a:gd name="T56" fmla="*/ 0 w 623"/>
                  <a:gd name="T57" fmla="*/ 4 h 223"/>
                  <a:gd name="T58" fmla="*/ 0 w 623"/>
                  <a:gd name="T59" fmla="*/ 1 h 223"/>
                  <a:gd name="T60" fmla="*/ 0 w 623"/>
                  <a:gd name="T61" fmla="*/ 0 h 223"/>
                  <a:gd name="T62" fmla="*/ 28 w 623"/>
                  <a:gd name="T63" fmla="*/ 9 h 223"/>
                  <a:gd name="T64" fmla="*/ 55 w 623"/>
                  <a:gd name="T65" fmla="*/ 22 h 223"/>
                  <a:gd name="T66" fmla="*/ 80 w 623"/>
                  <a:gd name="T67" fmla="*/ 37 h 223"/>
                  <a:gd name="T68" fmla="*/ 103 w 623"/>
                  <a:gd name="T69" fmla="*/ 53 h 223"/>
                  <a:gd name="T70" fmla="*/ 126 w 623"/>
                  <a:gd name="T71" fmla="*/ 71 h 223"/>
                  <a:gd name="T72" fmla="*/ 150 w 623"/>
                  <a:gd name="T73" fmla="*/ 89 h 223"/>
                  <a:gd name="T74" fmla="*/ 173 w 623"/>
                  <a:gd name="T75" fmla="*/ 107 h 223"/>
                  <a:gd name="T76" fmla="*/ 198 w 623"/>
                  <a:gd name="T77" fmla="*/ 124 h 223"/>
                  <a:gd name="T78" fmla="*/ 225 w 623"/>
                  <a:gd name="T79" fmla="*/ 139 h 223"/>
                  <a:gd name="T80" fmla="*/ 254 w 623"/>
                  <a:gd name="T81" fmla="*/ 152 h 223"/>
                  <a:gd name="T82" fmla="*/ 295 w 623"/>
                  <a:gd name="T83" fmla="*/ 164 h 223"/>
                  <a:gd name="T84" fmla="*/ 327 w 623"/>
                  <a:gd name="T85" fmla="*/ 169 h 223"/>
                  <a:gd name="T86" fmla="*/ 360 w 623"/>
                  <a:gd name="T87" fmla="*/ 173 h 223"/>
                  <a:gd name="T88" fmla="*/ 392 w 623"/>
                  <a:gd name="T89" fmla="*/ 175 h 223"/>
                  <a:gd name="T90" fmla="*/ 426 w 623"/>
                  <a:gd name="T91" fmla="*/ 176 h 223"/>
                  <a:gd name="T92" fmla="*/ 460 w 623"/>
                  <a:gd name="T93" fmla="*/ 177 h 223"/>
                  <a:gd name="T94" fmla="*/ 493 w 623"/>
                  <a:gd name="T95" fmla="*/ 177 h 223"/>
                  <a:gd name="T96" fmla="*/ 526 w 623"/>
                  <a:gd name="T97" fmla="*/ 178 h 223"/>
                  <a:gd name="T98" fmla="*/ 559 w 623"/>
                  <a:gd name="T99" fmla="*/ 180 h 223"/>
                  <a:gd name="T100" fmla="*/ 591 w 623"/>
                  <a:gd name="T101" fmla="*/ 183 h 223"/>
                  <a:gd name="T102" fmla="*/ 622 w 623"/>
                  <a:gd name="T103" fmla="*/ 189 h 223"/>
                  <a:gd name="T104" fmla="*/ 619 w 623"/>
                  <a:gd name="T105" fmla="*/ 190 h 223"/>
                  <a:gd name="T106" fmla="*/ 616 w 623"/>
                  <a:gd name="T107" fmla="*/ 191 h 223"/>
                  <a:gd name="T108" fmla="*/ 614 w 623"/>
                  <a:gd name="T109" fmla="*/ 191 h 223"/>
                  <a:gd name="T110" fmla="*/ 612 w 623"/>
                  <a:gd name="T111" fmla="*/ 192 h 223"/>
                  <a:gd name="T112" fmla="*/ 609 w 623"/>
                  <a:gd name="T113" fmla="*/ 193 h 223"/>
                  <a:gd name="T114" fmla="*/ 606 w 623"/>
                  <a:gd name="T115" fmla="*/ 194 h 223"/>
                  <a:gd name="T116" fmla="*/ 604 w 623"/>
                  <a:gd name="T117" fmla="*/ 195 h 223"/>
                  <a:gd name="T118" fmla="*/ 602 w 623"/>
                  <a:gd name="T119" fmla="*/ 195 h 223"/>
                  <a:gd name="T120" fmla="*/ 599 w 623"/>
                  <a:gd name="T121" fmla="*/ 196 h 223"/>
                  <a:gd name="T122" fmla="*/ 597 w 623"/>
                  <a:gd name="T123" fmla="*/ 197 h 2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23" h="223">
                    <a:moveTo>
                      <a:pt x="596" y="197"/>
                    </a:moveTo>
                    <a:lnTo>
                      <a:pt x="578" y="199"/>
                    </a:lnTo>
                    <a:lnTo>
                      <a:pt x="568" y="200"/>
                    </a:lnTo>
                    <a:lnTo>
                      <a:pt x="559" y="201"/>
                    </a:lnTo>
                    <a:lnTo>
                      <a:pt x="550" y="202"/>
                    </a:lnTo>
                    <a:lnTo>
                      <a:pt x="540" y="203"/>
                    </a:lnTo>
                    <a:lnTo>
                      <a:pt x="531" y="205"/>
                    </a:lnTo>
                    <a:lnTo>
                      <a:pt x="522" y="206"/>
                    </a:lnTo>
                    <a:lnTo>
                      <a:pt x="512" y="207"/>
                    </a:lnTo>
                    <a:lnTo>
                      <a:pt x="503" y="209"/>
                    </a:lnTo>
                    <a:lnTo>
                      <a:pt x="493" y="210"/>
                    </a:lnTo>
                    <a:lnTo>
                      <a:pt x="484" y="211"/>
                    </a:lnTo>
                    <a:lnTo>
                      <a:pt x="474" y="213"/>
                    </a:lnTo>
                    <a:lnTo>
                      <a:pt x="465" y="214"/>
                    </a:lnTo>
                    <a:lnTo>
                      <a:pt x="455" y="215"/>
                    </a:lnTo>
                    <a:lnTo>
                      <a:pt x="446" y="217"/>
                    </a:lnTo>
                    <a:lnTo>
                      <a:pt x="436" y="218"/>
                    </a:lnTo>
                    <a:lnTo>
                      <a:pt x="427" y="219"/>
                    </a:lnTo>
                    <a:lnTo>
                      <a:pt x="417" y="220"/>
                    </a:lnTo>
                    <a:lnTo>
                      <a:pt x="408" y="221"/>
                    </a:lnTo>
                    <a:lnTo>
                      <a:pt x="398" y="221"/>
                    </a:lnTo>
                    <a:lnTo>
                      <a:pt x="389" y="222"/>
                    </a:lnTo>
                    <a:lnTo>
                      <a:pt x="379" y="222"/>
                    </a:lnTo>
                    <a:lnTo>
                      <a:pt x="370" y="222"/>
                    </a:lnTo>
                    <a:lnTo>
                      <a:pt x="360" y="222"/>
                    </a:lnTo>
                    <a:lnTo>
                      <a:pt x="351" y="222"/>
                    </a:lnTo>
                    <a:lnTo>
                      <a:pt x="342" y="221"/>
                    </a:lnTo>
                    <a:lnTo>
                      <a:pt x="332" y="221"/>
                    </a:lnTo>
                    <a:lnTo>
                      <a:pt x="323" y="219"/>
                    </a:lnTo>
                    <a:lnTo>
                      <a:pt x="313" y="218"/>
                    </a:lnTo>
                    <a:lnTo>
                      <a:pt x="304" y="216"/>
                    </a:lnTo>
                    <a:lnTo>
                      <a:pt x="295" y="215"/>
                    </a:lnTo>
                    <a:lnTo>
                      <a:pt x="273" y="209"/>
                    </a:lnTo>
                    <a:lnTo>
                      <a:pt x="262" y="206"/>
                    </a:lnTo>
                    <a:lnTo>
                      <a:pt x="251" y="203"/>
                    </a:lnTo>
                    <a:lnTo>
                      <a:pt x="240" y="199"/>
                    </a:lnTo>
                    <a:lnTo>
                      <a:pt x="228" y="195"/>
                    </a:lnTo>
                    <a:lnTo>
                      <a:pt x="216" y="191"/>
                    </a:lnTo>
                    <a:lnTo>
                      <a:pt x="205" y="187"/>
                    </a:lnTo>
                    <a:lnTo>
                      <a:pt x="193" y="183"/>
                    </a:lnTo>
                    <a:lnTo>
                      <a:pt x="181" y="178"/>
                    </a:lnTo>
                    <a:lnTo>
                      <a:pt x="170" y="173"/>
                    </a:lnTo>
                    <a:lnTo>
                      <a:pt x="158" y="168"/>
                    </a:lnTo>
                    <a:lnTo>
                      <a:pt x="146" y="162"/>
                    </a:lnTo>
                    <a:lnTo>
                      <a:pt x="135" y="157"/>
                    </a:lnTo>
                    <a:lnTo>
                      <a:pt x="124" y="151"/>
                    </a:lnTo>
                    <a:lnTo>
                      <a:pt x="113" y="145"/>
                    </a:lnTo>
                    <a:lnTo>
                      <a:pt x="102" y="139"/>
                    </a:lnTo>
                    <a:lnTo>
                      <a:pt x="92" y="133"/>
                    </a:lnTo>
                    <a:lnTo>
                      <a:pt x="82" y="127"/>
                    </a:lnTo>
                    <a:lnTo>
                      <a:pt x="72" y="120"/>
                    </a:lnTo>
                    <a:lnTo>
                      <a:pt x="63" y="113"/>
                    </a:lnTo>
                    <a:lnTo>
                      <a:pt x="54" y="107"/>
                    </a:lnTo>
                    <a:lnTo>
                      <a:pt x="46" y="100"/>
                    </a:lnTo>
                    <a:lnTo>
                      <a:pt x="38" y="93"/>
                    </a:lnTo>
                    <a:lnTo>
                      <a:pt x="31" y="86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13" y="64"/>
                    </a:lnTo>
                    <a:lnTo>
                      <a:pt x="8" y="57"/>
                    </a:lnTo>
                    <a:lnTo>
                      <a:pt x="5" y="49"/>
                    </a:lnTo>
                    <a:lnTo>
                      <a:pt x="2" y="41"/>
                    </a:lnTo>
                    <a:lnTo>
                      <a:pt x="0" y="34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9" y="6"/>
                    </a:lnTo>
                    <a:lnTo>
                      <a:pt x="28" y="9"/>
                    </a:lnTo>
                    <a:lnTo>
                      <a:pt x="37" y="13"/>
                    </a:lnTo>
                    <a:lnTo>
                      <a:pt x="46" y="17"/>
                    </a:lnTo>
                    <a:lnTo>
                      <a:pt x="55" y="22"/>
                    </a:lnTo>
                    <a:lnTo>
                      <a:pt x="63" y="27"/>
                    </a:lnTo>
                    <a:lnTo>
                      <a:pt x="71" y="32"/>
                    </a:lnTo>
                    <a:lnTo>
                      <a:pt x="80" y="37"/>
                    </a:lnTo>
                    <a:lnTo>
                      <a:pt x="88" y="42"/>
                    </a:lnTo>
                    <a:lnTo>
                      <a:pt x="95" y="48"/>
                    </a:lnTo>
                    <a:lnTo>
                      <a:pt x="103" y="53"/>
                    </a:lnTo>
                    <a:lnTo>
                      <a:pt x="111" y="59"/>
                    </a:lnTo>
                    <a:lnTo>
                      <a:pt x="119" y="65"/>
                    </a:lnTo>
                    <a:lnTo>
                      <a:pt x="126" y="71"/>
                    </a:lnTo>
                    <a:lnTo>
                      <a:pt x="134" y="77"/>
                    </a:lnTo>
                    <a:lnTo>
                      <a:pt x="142" y="83"/>
                    </a:lnTo>
                    <a:lnTo>
                      <a:pt x="150" y="89"/>
                    </a:lnTo>
                    <a:lnTo>
                      <a:pt x="158" y="95"/>
                    </a:lnTo>
                    <a:lnTo>
                      <a:pt x="166" y="101"/>
                    </a:lnTo>
                    <a:lnTo>
                      <a:pt x="173" y="107"/>
                    </a:lnTo>
                    <a:lnTo>
                      <a:pt x="182" y="113"/>
                    </a:lnTo>
                    <a:lnTo>
                      <a:pt x="190" y="118"/>
                    </a:lnTo>
                    <a:lnTo>
                      <a:pt x="198" y="124"/>
                    </a:lnTo>
                    <a:lnTo>
                      <a:pt x="207" y="129"/>
                    </a:lnTo>
                    <a:lnTo>
                      <a:pt x="216" y="134"/>
                    </a:lnTo>
                    <a:lnTo>
                      <a:pt x="225" y="139"/>
                    </a:lnTo>
                    <a:lnTo>
                      <a:pt x="234" y="143"/>
                    </a:lnTo>
                    <a:lnTo>
                      <a:pt x="244" y="148"/>
                    </a:lnTo>
                    <a:lnTo>
                      <a:pt x="254" y="152"/>
                    </a:lnTo>
                    <a:lnTo>
                      <a:pt x="264" y="155"/>
                    </a:lnTo>
                    <a:lnTo>
                      <a:pt x="275" y="159"/>
                    </a:lnTo>
                    <a:lnTo>
                      <a:pt x="295" y="164"/>
                    </a:lnTo>
                    <a:lnTo>
                      <a:pt x="306" y="166"/>
                    </a:lnTo>
                    <a:lnTo>
                      <a:pt x="316" y="168"/>
                    </a:lnTo>
                    <a:lnTo>
                      <a:pt x="327" y="169"/>
                    </a:lnTo>
                    <a:lnTo>
                      <a:pt x="338" y="171"/>
                    </a:lnTo>
                    <a:lnTo>
                      <a:pt x="348" y="172"/>
                    </a:lnTo>
                    <a:lnTo>
                      <a:pt x="360" y="173"/>
                    </a:lnTo>
                    <a:lnTo>
                      <a:pt x="370" y="174"/>
                    </a:lnTo>
                    <a:lnTo>
                      <a:pt x="382" y="175"/>
                    </a:lnTo>
                    <a:lnTo>
                      <a:pt x="392" y="175"/>
                    </a:lnTo>
                    <a:lnTo>
                      <a:pt x="404" y="176"/>
                    </a:lnTo>
                    <a:lnTo>
                      <a:pt x="415" y="176"/>
                    </a:lnTo>
                    <a:lnTo>
                      <a:pt x="426" y="176"/>
                    </a:lnTo>
                    <a:lnTo>
                      <a:pt x="437" y="177"/>
                    </a:lnTo>
                    <a:lnTo>
                      <a:pt x="448" y="177"/>
                    </a:lnTo>
                    <a:lnTo>
                      <a:pt x="460" y="177"/>
                    </a:lnTo>
                    <a:lnTo>
                      <a:pt x="471" y="177"/>
                    </a:lnTo>
                    <a:lnTo>
                      <a:pt x="482" y="177"/>
                    </a:lnTo>
                    <a:lnTo>
                      <a:pt x="493" y="177"/>
                    </a:lnTo>
                    <a:lnTo>
                      <a:pt x="504" y="177"/>
                    </a:lnTo>
                    <a:lnTo>
                      <a:pt x="516" y="178"/>
                    </a:lnTo>
                    <a:lnTo>
                      <a:pt x="526" y="178"/>
                    </a:lnTo>
                    <a:lnTo>
                      <a:pt x="538" y="179"/>
                    </a:lnTo>
                    <a:lnTo>
                      <a:pt x="548" y="179"/>
                    </a:lnTo>
                    <a:lnTo>
                      <a:pt x="559" y="180"/>
                    </a:lnTo>
                    <a:lnTo>
                      <a:pt x="570" y="181"/>
                    </a:lnTo>
                    <a:lnTo>
                      <a:pt x="581" y="182"/>
                    </a:lnTo>
                    <a:lnTo>
                      <a:pt x="591" y="183"/>
                    </a:lnTo>
                    <a:lnTo>
                      <a:pt x="602" y="185"/>
                    </a:lnTo>
                    <a:lnTo>
                      <a:pt x="612" y="187"/>
                    </a:lnTo>
                    <a:lnTo>
                      <a:pt x="622" y="189"/>
                    </a:lnTo>
                    <a:lnTo>
                      <a:pt x="620" y="189"/>
                    </a:lnTo>
                    <a:lnTo>
                      <a:pt x="619" y="190"/>
                    </a:lnTo>
                    <a:lnTo>
                      <a:pt x="618" y="190"/>
                    </a:lnTo>
                    <a:lnTo>
                      <a:pt x="617" y="190"/>
                    </a:lnTo>
                    <a:lnTo>
                      <a:pt x="616" y="191"/>
                    </a:lnTo>
                    <a:lnTo>
                      <a:pt x="615" y="191"/>
                    </a:lnTo>
                    <a:lnTo>
                      <a:pt x="614" y="191"/>
                    </a:lnTo>
                    <a:lnTo>
                      <a:pt x="613" y="192"/>
                    </a:lnTo>
                    <a:lnTo>
                      <a:pt x="612" y="192"/>
                    </a:lnTo>
                    <a:lnTo>
                      <a:pt x="611" y="193"/>
                    </a:lnTo>
                    <a:lnTo>
                      <a:pt x="610" y="193"/>
                    </a:lnTo>
                    <a:lnTo>
                      <a:pt x="609" y="193"/>
                    </a:lnTo>
                    <a:lnTo>
                      <a:pt x="608" y="193"/>
                    </a:lnTo>
                    <a:lnTo>
                      <a:pt x="607" y="193"/>
                    </a:lnTo>
                    <a:lnTo>
                      <a:pt x="606" y="194"/>
                    </a:lnTo>
                    <a:lnTo>
                      <a:pt x="605" y="194"/>
                    </a:lnTo>
                    <a:lnTo>
                      <a:pt x="604" y="195"/>
                    </a:lnTo>
                    <a:lnTo>
                      <a:pt x="603" y="195"/>
                    </a:lnTo>
                    <a:lnTo>
                      <a:pt x="602" y="195"/>
                    </a:lnTo>
                    <a:lnTo>
                      <a:pt x="601" y="196"/>
                    </a:lnTo>
                    <a:lnTo>
                      <a:pt x="600" y="196"/>
                    </a:lnTo>
                    <a:lnTo>
                      <a:pt x="599" y="196"/>
                    </a:lnTo>
                    <a:lnTo>
                      <a:pt x="598" y="196"/>
                    </a:lnTo>
                    <a:lnTo>
                      <a:pt x="598" y="197"/>
                    </a:lnTo>
                    <a:lnTo>
                      <a:pt x="597" y="197"/>
                    </a:lnTo>
                    <a:lnTo>
                      <a:pt x="596" y="197"/>
                    </a:lnTo>
                  </a:path>
                </a:pathLst>
              </a:custGeom>
              <a:solidFill>
                <a:srgbClr val="FF0000"/>
              </a:solidFill>
              <a:ln w="6985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548" name="Group 239"/>
            <p:cNvGrpSpPr>
              <a:grpSpLocks/>
            </p:cNvGrpSpPr>
            <p:nvPr/>
          </p:nvGrpSpPr>
          <p:grpSpPr bwMode="auto">
            <a:xfrm>
              <a:off x="3216" y="2496"/>
              <a:ext cx="1968" cy="1392"/>
              <a:chOff x="3859" y="1936"/>
              <a:chExt cx="2356" cy="1568"/>
            </a:xfrm>
          </p:grpSpPr>
          <p:sp>
            <p:nvSpPr>
              <p:cNvPr id="22596" name="Freeform 240"/>
              <p:cNvSpPr>
                <a:spLocks/>
              </p:cNvSpPr>
              <p:nvPr/>
            </p:nvSpPr>
            <p:spPr bwMode="auto">
              <a:xfrm>
                <a:off x="4071" y="1936"/>
                <a:ext cx="2144" cy="733"/>
              </a:xfrm>
              <a:custGeom>
                <a:avLst/>
                <a:gdLst>
                  <a:gd name="T0" fmla="*/ 133 w 2144"/>
                  <a:gd name="T1" fmla="*/ 0 h 733"/>
                  <a:gd name="T2" fmla="*/ 33 w 2144"/>
                  <a:gd name="T3" fmla="*/ 100 h 733"/>
                  <a:gd name="T4" fmla="*/ 22 w 2144"/>
                  <a:gd name="T5" fmla="*/ 278 h 733"/>
                  <a:gd name="T6" fmla="*/ 88 w 2144"/>
                  <a:gd name="T7" fmla="*/ 489 h 733"/>
                  <a:gd name="T8" fmla="*/ 188 w 2144"/>
                  <a:gd name="T9" fmla="*/ 633 h 733"/>
                  <a:gd name="T10" fmla="*/ 233 w 2144"/>
                  <a:gd name="T11" fmla="*/ 678 h 733"/>
                  <a:gd name="T12" fmla="*/ 533 w 2144"/>
                  <a:gd name="T13" fmla="*/ 733 h 733"/>
                  <a:gd name="T14" fmla="*/ 1833 w 2144"/>
                  <a:gd name="T15" fmla="*/ 689 h 733"/>
                  <a:gd name="T16" fmla="*/ 2100 w 2144"/>
                  <a:gd name="T17" fmla="*/ 655 h 733"/>
                  <a:gd name="T18" fmla="*/ 2144 w 2144"/>
                  <a:gd name="T19" fmla="*/ 644 h 7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44" h="733">
                    <a:moveTo>
                      <a:pt x="133" y="0"/>
                    </a:moveTo>
                    <a:cubicBezTo>
                      <a:pt x="105" y="42"/>
                      <a:pt x="74" y="72"/>
                      <a:pt x="33" y="100"/>
                    </a:cubicBezTo>
                    <a:cubicBezTo>
                      <a:pt x="0" y="200"/>
                      <a:pt x="8" y="147"/>
                      <a:pt x="22" y="278"/>
                    </a:cubicBezTo>
                    <a:cubicBezTo>
                      <a:pt x="30" y="350"/>
                      <a:pt x="36" y="434"/>
                      <a:pt x="88" y="489"/>
                    </a:cubicBezTo>
                    <a:cubicBezTo>
                      <a:pt x="115" y="567"/>
                      <a:pt x="126" y="580"/>
                      <a:pt x="188" y="633"/>
                    </a:cubicBezTo>
                    <a:cubicBezTo>
                      <a:pt x="204" y="647"/>
                      <a:pt x="213" y="671"/>
                      <a:pt x="233" y="678"/>
                    </a:cubicBezTo>
                    <a:cubicBezTo>
                      <a:pt x="326" y="709"/>
                      <a:pt x="436" y="721"/>
                      <a:pt x="533" y="733"/>
                    </a:cubicBezTo>
                    <a:cubicBezTo>
                      <a:pt x="970" y="726"/>
                      <a:pt x="1399" y="722"/>
                      <a:pt x="1833" y="689"/>
                    </a:cubicBezTo>
                    <a:cubicBezTo>
                      <a:pt x="1916" y="661"/>
                      <a:pt x="2013" y="663"/>
                      <a:pt x="2100" y="655"/>
                    </a:cubicBezTo>
                    <a:cubicBezTo>
                      <a:pt x="2115" y="651"/>
                      <a:pt x="2144" y="644"/>
                      <a:pt x="2144" y="644"/>
                    </a:cubicBezTo>
                  </a:path>
                </a:pathLst>
              </a:custGeom>
              <a:noFill/>
              <a:ln w="28575" cmpd="sng">
                <a:solidFill>
                  <a:srgbClr val="66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97" name="Group 241"/>
              <p:cNvGrpSpPr>
                <a:grpSpLocks/>
              </p:cNvGrpSpPr>
              <p:nvPr/>
            </p:nvGrpSpPr>
            <p:grpSpPr bwMode="auto">
              <a:xfrm>
                <a:off x="3859" y="2014"/>
                <a:ext cx="868" cy="1490"/>
                <a:chOff x="3859" y="2014"/>
                <a:chExt cx="868" cy="1490"/>
              </a:xfrm>
            </p:grpSpPr>
            <p:sp>
              <p:nvSpPr>
                <p:cNvPr id="22598" name="Freeform 242"/>
                <p:cNvSpPr>
                  <a:spLocks/>
                </p:cNvSpPr>
                <p:nvPr/>
              </p:nvSpPr>
              <p:spPr bwMode="auto">
                <a:xfrm>
                  <a:off x="3859" y="2014"/>
                  <a:ext cx="234" cy="322"/>
                </a:xfrm>
                <a:custGeom>
                  <a:avLst/>
                  <a:gdLst>
                    <a:gd name="T0" fmla="*/ 234 w 234"/>
                    <a:gd name="T1" fmla="*/ 322 h 322"/>
                    <a:gd name="T2" fmla="*/ 78 w 234"/>
                    <a:gd name="T3" fmla="*/ 244 h 322"/>
                    <a:gd name="T4" fmla="*/ 23 w 234"/>
                    <a:gd name="T5" fmla="*/ 189 h 322"/>
                    <a:gd name="T6" fmla="*/ 0 w 234"/>
                    <a:gd name="T7" fmla="*/ 122 h 322"/>
                    <a:gd name="T8" fmla="*/ 11 w 234"/>
                    <a:gd name="T9" fmla="*/ 66 h 322"/>
                    <a:gd name="T10" fmla="*/ 34 w 234"/>
                    <a:gd name="T11" fmla="*/ 0 h 3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4" h="322">
                      <a:moveTo>
                        <a:pt x="234" y="322"/>
                      </a:moveTo>
                      <a:cubicBezTo>
                        <a:pt x="175" y="263"/>
                        <a:pt x="157" y="263"/>
                        <a:pt x="78" y="244"/>
                      </a:cubicBezTo>
                      <a:cubicBezTo>
                        <a:pt x="48" y="224"/>
                        <a:pt x="39" y="224"/>
                        <a:pt x="23" y="189"/>
                      </a:cubicBezTo>
                      <a:cubicBezTo>
                        <a:pt x="13" y="167"/>
                        <a:pt x="0" y="122"/>
                        <a:pt x="0" y="122"/>
                      </a:cubicBezTo>
                      <a:cubicBezTo>
                        <a:pt x="4" y="103"/>
                        <a:pt x="6" y="84"/>
                        <a:pt x="11" y="66"/>
                      </a:cubicBezTo>
                      <a:cubicBezTo>
                        <a:pt x="17" y="44"/>
                        <a:pt x="34" y="0"/>
                        <a:pt x="34" y="0"/>
                      </a:cubicBezTo>
                    </a:path>
                  </a:pathLst>
                </a:custGeom>
                <a:noFill/>
                <a:ln w="28575" cmpd="sng">
                  <a:solidFill>
                    <a:srgbClr val="66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599" name="Freeform 243"/>
                <p:cNvSpPr>
                  <a:spLocks/>
                </p:cNvSpPr>
                <p:nvPr/>
              </p:nvSpPr>
              <p:spPr bwMode="auto">
                <a:xfrm>
                  <a:off x="3888" y="2688"/>
                  <a:ext cx="839" cy="816"/>
                </a:xfrm>
                <a:custGeom>
                  <a:avLst/>
                  <a:gdLst>
                    <a:gd name="T0" fmla="*/ 823 w 839"/>
                    <a:gd name="T1" fmla="*/ 3 h 1061"/>
                    <a:gd name="T2" fmla="*/ 700 w 839"/>
                    <a:gd name="T3" fmla="*/ 29 h 1061"/>
                    <a:gd name="T4" fmla="*/ 667 w 839"/>
                    <a:gd name="T5" fmla="*/ 42 h 1061"/>
                    <a:gd name="T6" fmla="*/ 589 w 839"/>
                    <a:gd name="T7" fmla="*/ 55 h 1061"/>
                    <a:gd name="T8" fmla="*/ 378 w 839"/>
                    <a:gd name="T9" fmla="*/ 102 h 1061"/>
                    <a:gd name="T10" fmla="*/ 300 w 839"/>
                    <a:gd name="T11" fmla="*/ 148 h 1061"/>
                    <a:gd name="T12" fmla="*/ 245 w 839"/>
                    <a:gd name="T13" fmla="*/ 181 h 1061"/>
                    <a:gd name="T14" fmla="*/ 112 w 839"/>
                    <a:gd name="T15" fmla="*/ 279 h 1061"/>
                    <a:gd name="T16" fmla="*/ 23 w 839"/>
                    <a:gd name="T17" fmla="*/ 371 h 1061"/>
                    <a:gd name="T18" fmla="*/ 0 w 839"/>
                    <a:gd name="T19" fmla="*/ 417 h 1061"/>
                    <a:gd name="T20" fmla="*/ 45 w 839"/>
                    <a:gd name="T21" fmla="*/ 575 h 1061"/>
                    <a:gd name="T22" fmla="*/ 89 w 839"/>
                    <a:gd name="T23" fmla="*/ 628 h 10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39" h="1061">
                      <a:moveTo>
                        <a:pt x="823" y="5"/>
                      </a:moveTo>
                      <a:cubicBezTo>
                        <a:pt x="747" y="56"/>
                        <a:pt x="839" y="0"/>
                        <a:pt x="700" y="50"/>
                      </a:cubicBezTo>
                      <a:cubicBezTo>
                        <a:pt x="688" y="54"/>
                        <a:pt x="679" y="67"/>
                        <a:pt x="667" y="72"/>
                      </a:cubicBezTo>
                      <a:cubicBezTo>
                        <a:pt x="642" y="83"/>
                        <a:pt x="615" y="86"/>
                        <a:pt x="589" y="94"/>
                      </a:cubicBezTo>
                      <a:cubicBezTo>
                        <a:pt x="523" y="140"/>
                        <a:pt x="457" y="159"/>
                        <a:pt x="378" y="172"/>
                      </a:cubicBezTo>
                      <a:cubicBezTo>
                        <a:pt x="355" y="206"/>
                        <a:pt x="325" y="219"/>
                        <a:pt x="300" y="250"/>
                      </a:cubicBezTo>
                      <a:cubicBezTo>
                        <a:pt x="256" y="304"/>
                        <a:pt x="304" y="266"/>
                        <a:pt x="245" y="305"/>
                      </a:cubicBezTo>
                      <a:cubicBezTo>
                        <a:pt x="207" y="364"/>
                        <a:pt x="137" y="403"/>
                        <a:pt x="112" y="472"/>
                      </a:cubicBezTo>
                      <a:cubicBezTo>
                        <a:pt x="97" y="512"/>
                        <a:pt x="55" y="595"/>
                        <a:pt x="23" y="628"/>
                      </a:cubicBezTo>
                      <a:cubicBezTo>
                        <a:pt x="17" y="654"/>
                        <a:pt x="0" y="678"/>
                        <a:pt x="0" y="705"/>
                      </a:cubicBezTo>
                      <a:cubicBezTo>
                        <a:pt x="0" y="799"/>
                        <a:pt x="19" y="884"/>
                        <a:pt x="45" y="972"/>
                      </a:cubicBezTo>
                      <a:cubicBezTo>
                        <a:pt x="71" y="1059"/>
                        <a:pt x="42" y="1038"/>
                        <a:pt x="89" y="1061"/>
                      </a:cubicBezTo>
                    </a:path>
                  </a:pathLst>
                </a:custGeom>
                <a:noFill/>
                <a:ln w="28575" cmpd="sng">
                  <a:solidFill>
                    <a:srgbClr val="66FF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22549" name="Group 244"/>
            <p:cNvGrpSpPr>
              <a:grpSpLocks/>
            </p:cNvGrpSpPr>
            <p:nvPr/>
          </p:nvGrpSpPr>
          <p:grpSpPr bwMode="auto">
            <a:xfrm>
              <a:off x="1248" y="2880"/>
              <a:ext cx="576" cy="548"/>
              <a:chOff x="1179" y="2431"/>
              <a:chExt cx="1133" cy="1092"/>
            </a:xfrm>
          </p:grpSpPr>
          <p:sp>
            <p:nvSpPr>
              <p:cNvPr id="22594" name="Oval 245"/>
              <p:cNvSpPr>
                <a:spLocks noChangeArrowheads="1"/>
              </p:cNvSpPr>
              <p:nvPr/>
            </p:nvSpPr>
            <p:spPr bwMode="auto">
              <a:xfrm flipV="1">
                <a:off x="1179" y="2431"/>
                <a:ext cx="1133" cy="109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 useBgFill="1">
            <p:nvSpPr>
              <p:cNvPr id="22595" name="Oval 246"/>
              <p:cNvSpPr>
                <a:spLocks noChangeArrowheads="1"/>
              </p:cNvSpPr>
              <p:nvPr/>
            </p:nvSpPr>
            <p:spPr bwMode="auto">
              <a:xfrm flipV="1">
                <a:off x="1390" y="2632"/>
                <a:ext cx="711" cy="710"/>
              </a:xfrm>
              <a:prstGeom prst="ellipse">
                <a:avLst/>
              </a:prstGeom>
              <a:ln w="80010">
                <a:solidFill>
                  <a:srgbClr val="FF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0" name="Group 247"/>
            <p:cNvGrpSpPr>
              <a:grpSpLocks/>
            </p:cNvGrpSpPr>
            <p:nvPr/>
          </p:nvGrpSpPr>
          <p:grpSpPr bwMode="auto">
            <a:xfrm>
              <a:off x="4080" y="2832"/>
              <a:ext cx="1178" cy="261"/>
              <a:chOff x="391" y="1827"/>
              <a:chExt cx="1514" cy="693"/>
            </a:xfrm>
          </p:grpSpPr>
          <p:sp>
            <p:nvSpPr>
              <p:cNvPr id="22592" name="Freeform 248"/>
              <p:cNvSpPr>
                <a:spLocks/>
              </p:cNvSpPr>
              <p:nvPr/>
            </p:nvSpPr>
            <p:spPr bwMode="auto">
              <a:xfrm>
                <a:off x="391" y="1827"/>
                <a:ext cx="1514" cy="693"/>
              </a:xfrm>
              <a:custGeom>
                <a:avLst/>
                <a:gdLst>
                  <a:gd name="T0" fmla="*/ 480 w 1514"/>
                  <a:gd name="T1" fmla="*/ 303 h 693"/>
                  <a:gd name="T2" fmla="*/ 411 w 1514"/>
                  <a:gd name="T3" fmla="*/ 261 h 693"/>
                  <a:gd name="T4" fmla="*/ 352 w 1514"/>
                  <a:gd name="T5" fmla="*/ 206 h 693"/>
                  <a:gd name="T6" fmla="*/ 303 w 1514"/>
                  <a:gd name="T7" fmla="*/ 140 h 693"/>
                  <a:gd name="T8" fmla="*/ 309 w 1514"/>
                  <a:gd name="T9" fmla="*/ 139 h 693"/>
                  <a:gd name="T10" fmla="*/ 374 w 1514"/>
                  <a:gd name="T11" fmla="*/ 222 h 693"/>
                  <a:gd name="T12" fmla="*/ 439 w 1514"/>
                  <a:gd name="T13" fmla="*/ 312 h 693"/>
                  <a:gd name="T14" fmla="*/ 485 w 1514"/>
                  <a:gd name="T15" fmla="*/ 406 h 693"/>
                  <a:gd name="T16" fmla="*/ 494 w 1514"/>
                  <a:gd name="T17" fmla="*/ 497 h 693"/>
                  <a:gd name="T18" fmla="*/ 368 w 1514"/>
                  <a:gd name="T19" fmla="*/ 527 h 693"/>
                  <a:gd name="T20" fmla="*/ 257 w 1514"/>
                  <a:gd name="T21" fmla="*/ 561 h 693"/>
                  <a:gd name="T22" fmla="*/ 148 w 1514"/>
                  <a:gd name="T23" fmla="*/ 602 h 693"/>
                  <a:gd name="T24" fmla="*/ 43 w 1514"/>
                  <a:gd name="T25" fmla="*/ 648 h 693"/>
                  <a:gd name="T26" fmla="*/ 83 w 1514"/>
                  <a:gd name="T27" fmla="*/ 631 h 693"/>
                  <a:gd name="T28" fmla="*/ 234 w 1514"/>
                  <a:gd name="T29" fmla="*/ 588 h 693"/>
                  <a:gd name="T30" fmla="*/ 402 w 1514"/>
                  <a:gd name="T31" fmla="*/ 559 h 693"/>
                  <a:gd name="T32" fmla="*/ 563 w 1514"/>
                  <a:gd name="T33" fmla="*/ 547 h 693"/>
                  <a:gd name="T34" fmla="*/ 697 w 1514"/>
                  <a:gd name="T35" fmla="*/ 554 h 693"/>
                  <a:gd name="T36" fmla="*/ 775 w 1514"/>
                  <a:gd name="T37" fmla="*/ 574 h 693"/>
                  <a:gd name="T38" fmla="*/ 859 w 1514"/>
                  <a:gd name="T39" fmla="*/ 605 h 693"/>
                  <a:gd name="T40" fmla="*/ 940 w 1514"/>
                  <a:gd name="T41" fmla="*/ 642 h 693"/>
                  <a:gd name="T42" fmla="*/ 1012 w 1514"/>
                  <a:gd name="T43" fmla="*/ 681 h 693"/>
                  <a:gd name="T44" fmla="*/ 975 w 1514"/>
                  <a:gd name="T45" fmla="*/ 659 h 693"/>
                  <a:gd name="T46" fmla="*/ 901 w 1514"/>
                  <a:gd name="T47" fmla="*/ 614 h 693"/>
                  <a:gd name="T48" fmla="*/ 831 w 1514"/>
                  <a:gd name="T49" fmla="*/ 563 h 693"/>
                  <a:gd name="T50" fmla="*/ 775 w 1514"/>
                  <a:gd name="T51" fmla="*/ 507 h 693"/>
                  <a:gd name="T52" fmla="*/ 825 w 1514"/>
                  <a:gd name="T53" fmla="*/ 459 h 693"/>
                  <a:gd name="T54" fmla="*/ 995 w 1514"/>
                  <a:gd name="T55" fmla="*/ 438 h 693"/>
                  <a:gd name="T56" fmla="*/ 1163 w 1514"/>
                  <a:gd name="T57" fmla="*/ 407 h 693"/>
                  <a:gd name="T58" fmla="*/ 1328 w 1514"/>
                  <a:gd name="T59" fmla="*/ 365 h 693"/>
                  <a:gd name="T60" fmla="*/ 1490 w 1514"/>
                  <a:gd name="T61" fmla="*/ 311 h 693"/>
                  <a:gd name="T62" fmla="*/ 1354 w 1514"/>
                  <a:gd name="T63" fmla="*/ 307 h 693"/>
                  <a:gd name="T64" fmla="*/ 1191 w 1514"/>
                  <a:gd name="T65" fmla="*/ 333 h 693"/>
                  <a:gd name="T66" fmla="*/ 1027 w 1514"/>
                  <a:gd name="T67" fmla="*/ 367 h 693"/>
                  <a:gd name="T68" fmla="*/ 864 w 1514"/>
                  <a:gd name="T69" fmla="*/ 393 h 693"/>
                  <a:gd name="T70" fmla="*/ 755 w 1514"/>
                  <a:gd name="T71" fmla="*/ 400 h 693"/>
                  <a:gd name="T72" fmla="*/ 725 w 1514"/>
                  <a:gd name="T73" fmla="*/ 399 h 693"/>
                  <a:gd name="T74" fmla="*/ 698 w 1514"/>
                  <a:gd name="T75" fmla="*/ 393 h 693"/>
                  <a:gd name="T76" fmla="*/ 677 w 1514"/>
                  <a:gd name="T77" fmla="*/ 377 h 693"/>
                  <a:gd name="T78" fmla="*/ 666 w 1514"/>
                  <a:gd name="T79" fmla="*/ 346 h 693"/>
                  <a:gd name="T80" fmla="*/ 785 w 1514"/>
                  <a:gd name="T81" fmla="*/ 279 h 693"/>
                  <a:gd name="T82" fmla="*/ 890 w 1514"/>
                  <a:gd name="T83" fmla="*/ 223 h 693"/>
                  <a:gd name="T84" fmla="*/ 992 w 1514"/>
                  <a:gd name="T85" fmla="*/ 161 h 693"/>
                  <a:gd name="T86" fmla="*/ 1088 w 1514"/>
                  <a:gd name="T87" fmla="*/ 89 h 693"/>
                  <a:gd name="T88" fmla="*/ 1134 w 1514"/>
                  <a:gd name="T89" fmla="*/ 46 h 693"/>
                  <a:gd name="T90" fmla="*/ 1144 w 1514"/>
                  <a:gd name="T91" fmla="*/ 34 h 693"/>
                  <a:gd name="T92" fmla="*/ 1153 w 1514"/>
                  <a:gd name="T93" fmla="*/ 22 h 693"/>
                  <a:gd name="T94" fmla="*/ 1162 w 1514"/>
                  <a:gd name="T95" fmla="*/ 10 h 693"/>
                  <a:gd name="T96" fmla="*/ 1135 w 1514"/>
                  <a:gd name="T97" fmla="*/ 17 h 693"/>
                  <a:gd name="T98" fmla="*/ 1014 w 1514"/>
                  <a:gd name="T99" fmla="*/ 95 h 693"/>
                  <a:gd name="T100" fmla="*/ 891 w 1514"/>
                  <a:gd name="T101" fmla="*/ 183 h 693"/>
                  <a:gd name="T102" fmla="*/ 767 w 1514"/>
                  <a:gd name="T103" fmla="*/ 263 h 693"/>
                  <a:gd name="T104" fmla="*/ 638 w 1514"/>
                  <a:gd name="T105" fmla="*/ 317 h 693"/>
                  <a:gd name="T106" fmla="*/ 593 w 1514"/>
                  <a:gd name="T107" fmla="*/ 325 h 693"/>
                  <a:gd name="T108" fmla="*/ 583 w 1514"/>
                  <a:gd name="T109" fmla="*/ 326 h 693"/>
                  <a:gd name="T110" fmla="*/ 574 w 1514"/>
                  <a:gd name="T111" fmla="*/ 326 h 693"/>
                  <a:gd name="T112" fmla="*/ 565 w 1514"/>
                  <a:gd name="T113" fmla="*/ 325 h 693"/>
                  <a:gd name="T114" fmla="*/ 559 w 1514"/>
                  <a:gd name="T115" fmla="*/ 325 h 693"/>
                  <a:gd name="T116" fmla="*/ 559 w 1514"/>
                  <a:gd name="T117" fmla="*/ 327 h 693"/>
                  <a:gd name="T118" fmla="*/ 559 w 1514"/>
                  <a:gd name="T119" fmla="*/ 330 h 693"/>
                  <a:gd name="T120" fmla="*/ 559 w 1514"/>
                  <a:gd name="T121" fmla="*/ 332 h 693"/>
                  <a:gd name="T122" fmla="*/ 559 w 1514"/>
                  <a:gd name="T123" fmla="*/ 334 h 6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14" h="693">
                    <a:moveTo>
                      <a:pt x="559" y="335"/>
                    </a:moveTo>
                    <a:lnTo>
                      <a:pt x="535" y="327"/>
                    </a:lnTo>
                    <a:lnTo>
                      <a:pt x="524" y="323"/>
                    </a:lnTo>
                    <a:lnTo>
                      <a:pt x="513" y="318"/>
                    </a:lnTo>
                    <a:lnTo>
                      <a:pt x="501" y="313"/>
                    </a:lnTo>
                    <a:lnTo>
                      <a:pt x="491" y="309"/>
                    </a:lnTo>
                    <a:lnTo>
                      <a:pt x="480" y="303"/>
                    </a:lnTo>
                    <a:lnTo>
                      <a:pt x="469" y="298"/>
                    </a:lnTo>
                    <a:lnTo>
                      <a:pt x="459" y="292"/>
                    </a:lnTo>
                    <a:lnTo>
                      <a:pt x="449" y="287"/>
                    </a:lnTo>
                    <a:lnTo>
                      <a:pt x="439" y="281"/>
                    </a:lnTo>
                    <a:lnTo>
                      <a:pt x="430" y="274"/>
                    </a:lnTo>
                    <a:lnTo>
                      <a:pt x="420" y="267"/>
                    </a:lnTo>
                    <a:lnTo>
                      <a:pt x="411" y="261"/>
                    </a:lnTo>
                    <a:lnTo>
                      <a:pt x="402" y="254"/>
                    </a:lnTo>
                    <a:lnTo>
                      <a:pt x="393" y="247"/>
                    </a:lnTo>
                    <a:lnTo>
                      <a:pt x="384" y="239"/>
                    </a:lnTo>
                    <a:lnTo>
                      <a:pt x="376" y="231"/>
                    </a:lnTo>
                    <a:lnTo>
                      <a:pt x="367" y="223"/>
                    </a:lnTo>
                    <a:lnTo>
                      <a:pt x="359" y="215"/>
                    </a:lnTo>
                    <a:lnTo>
                      <a:pt x="352" y="206"/>
                    </a:lnTo>
                    <a:lnTo>
                      <a:pt x="344" y="198"/>
                    </a:lnTo>
                    <a:lnTo>
                      <a:pt x="337" y="189"/>
                    </a:lnTo>
                    <a:lnTo>
                      <a:pt x="329" y="179"/>
                    </a:lnTo>
                    <a:lnTo>
                      <a:pt x="322" y="170"/>
                    </a:lnTo>
                    <a:lnTo>
                      <a:pt x="315" y="160"/>
                    </a:lnTo>
                    <a:lnTo>
                      <a:pt x="309" y="151"/>
                    </a:lnTo>
                    <a:lnTo>
                      <a:pt x="303" y="140"/>
                    </a:lnTo>
                    <a:lnTo>
                      <a:pt x="296" y="130"/>
                    </a:lnTo>
                    <a:lnTo>
                      <a:pt x="291" y="119"/>
                    </a:lnTo>
                    <a:lnTo>
                      <a:pt x="285" y="108"/>
                    </a:lnTo>
                    <a:lnTo>
                      <a:pt x="279" y="97"/>
                    </a:lnTo>
                    <a:lnTo>
                      <a:pt x="293" y="117"/>
                    </a:lnTo>
                    <a:lnTo>
                      <a:pt x="301" y="128"/>
                    </a:lnTo>
                    <a:lnTo>
                      <a:pt x="309" y="139"/>
                    </a:lnTo>
                    <a:lnTo>
                      <a:pt x="318" y="150"/>
                    </a:lnTo>
                    <a:lnTo>
                      <a:pt x="327" y="162"/>
                    </a:lnTo>
                    <a:lnTo>
                      <a:pt x="336" y="173"/>
                    </a:lnTo>
                    <a:lnTo>
                      <a:pt x="345" y="185"/>
                    </a:lnTo>
                    <a:lnTo>
                      <a:pt x="355" y="197"/>
                    </a:lnTo>
                    <a:lnTo>
                      <a:pt x="365" y="209"/>
                    </a:lnTo>
                    <a:lnTo>
                      <a:pt x="374" y="222"/>
                    </a:lnTo>
                    <a:lnTo>
                      <a:pt x="384" y="235"/>
                    </a:lnTo>
                    <a:lnTo>
                      <a:pt x="394" y="247"/>
                    </a:lnTo>
                    <a:lnTo>
                      <a:pt x="403" y="260"/>
                    </a:lnTo>
                    <a:lnTo>
                      <a:pt x="413" y="273"/>
                    </a:lnTo>
                    <a:lnTo>
                      <a:pt x="422" y="286"/>
                    </a:lnTo>
                    <a:lnTo>
                      <a:pt x="431" y="299"/>
                    </a:lnTo>
                    <a:lnTo>
                      <a:pt x="439" y="312"/>
                    </a:lnTo>
                    <a:lnTo>
                      <a:pt x="447" y="326"/>
                    </a:lnTo>
                    <a:lnTo>
                      <a:pt x="455" y="339"/>
                    </a:lnTo>
                    <a:lnTo>
                      <a:pt x="463" y="352"/>
                    </a:lnTo>
                    <a:lnTo>
                      <a:pt x="469" y="366"/>
                    </a:lnTo>
                    <a:lnTo>
                      <a:pt x="475" y="379"/>
                    </a:lnTo>
                    <a:lnTo>
                      <a:pt x="481" y="392"/>
                    </a:lnTo>
                    <a:lnTo>
                      <a:pt x="485" y="406"/>
                    </a:lnTo>
                    <a:lnTo>
                      <a:pt x="489" y="419"/>
                    </a:lnTo>
                    <a:lnTo>
                      <a:pt x="493" y="432"/>
                    </a:lnTo>
                    <a:lnTo>
                      <a:pt x="495" y="445"/>
                    </a:lnTo>
                    <a:lnTo>
                      <a:pt x="496" y="458"/>
                    </a:lnTo>
                    <a:lnTo>
                      <a:pt x="497" y="471"/>
                    </a:lnTo>
                    <a:lnTo>
                      <a:pt x="496" y="484"/>
                    </a:lnTo>
                    <a:lnTo>
                      <a:pt x="494" y="497"/>
                    </a:lnTo>
                    <a:lnTo>
                      <a:pt x="463" y="503"/>
                    </a:lnTo>
                    <a:lnTo>
                      <a:pt x="447" y="507"/>
                    </a:lnTo>
                    <a:lnTo>
                      <a:pt x="431" y="511"/>
                    </a:lnTo>
                    <a:lnTo>
                      <a:pt x="416" y="515"/>
                    </a:lnTo>
                    <a:lnTo>
                      <a:pt x="400" y="519"/>
                    </a:lnTo>
                    <a:lnTo>
                      <a:pt x="384" y="523"/>
                    </a:lnTo>
                    <a:lnTo>
                      <a:pt x="368" y="527"/>
                    </a:lnTo>
                    <a:lnTo>
                      <a:pt x="352" y="532"/>
                    </a:lnTo>
                    <a:lnTo>
                      <a:pt x="337" y="536"/>
                    </a:lnTo>
                    <a:lnTo>
                      <a:pt x="321" y="541"/>
                    </a:lnTo>
                    <a:lnTo>
                      <a:pt x="305" y="546"/>
                    </a:lnTo>
                    <a:lnTo>
                      <a:pt x="289" y="551"/>
                    </a:lnTo>
                    <a:lnTo>
                      <a:pt x="273" y="556"/>
                    </a:lnTo>
                    <a:lnTo>
                      <a:pt x="257" y="561"/>
                    </a:lnTo>
                    <a:lnTo>
                      <a:pt x="241" y="567"/>
                    </a:lnTo>
                    <a:lnTo>
                      <a:pt x="225" y="572"/>
                    </a:lnTo>
                    <a:lnTo>
                      <a:pt x="210" y="578"/>
                    </a:lnTo>
                    <a:lnTo>
                      <a:pt x="194" y="584"/>
                    </a:lnTo>
                    <a:lnTo>
                      <a:pt x="179" y="590"/>
                    </a:lnTo>
                    <a:lnTo>
                      <a:pt x="163" y="596"/>
                    </a:lnTo>
                    <a:lnTo>
                      <a:pt x="148" y="602"/>
                    </a:lnTo>
                    <a:lnTo>
                      <a:pt x="133" y="608"/>
                    </a:lnTo>
                    <a:lnTo>
                      <a:pt x="117" y="615"/>
                    </a:lnTo>
                    <a:lnTo>
                      <a:pt x="102" y="621"/>
                    </a:lnTo>
                    <a:lnTo>
                      <a:pt x="87" y="628"/>
                    </a:lnTo>
                    <a:lnTo>
                      <a:pt x="72" y="635"/>
                    </a:lnTo>
                    <a:lnTo>
                      <a:pt x="57" y="641"/>
                    </a:lnTo>
                    <a:lnTo>
                      <a:pt x="43" y="648"/>
                    </a:lnTo>
                    <a:lnTo>
                      <a:pt x="29" y="655"/>
                    </a:lnTo>
                    <a:lnTo>
                      <a:pt x="14" y="662"/>
                    </a:lnTo>
                    <a:lnTo>
                      <a:pt x="0" y="670"/>
                    </a:lnTo>
                    <a:lnTo>
                      <a:pt x="30" y="654"/>
                    </a:lnTo>
                    <a:lnTo>
                      <a:pt x="47" y="646"/>
                    </a:lnTo>
                    <a:lnTo>
                      <a:pt x="64" y="639"/>
                    </a:lnTo>
                    <a:lnTo>
                      <a:pt x="83" y="631"/>
                    </a:lnTo>
                    <a:lnTo>
                      <a:pt x="103" y="625"/>
                    </a:lnTo>
                    <a:lnTo>
                      <a:pt x="123" y="618"/>
                    </a:lnTo>
                    <a:lnTo>
                      <a:pt x="144" y="611"/>
                    </a:lnTo>
                    <a:lnTo>
                      <a:pt x="165" y="605"/>
                    </a:lnTo>
                    <a:lnTo>
                      <a:pt x="188" y="599"/>
                    </a:lnTo>
                    <a:lnTo>
                      <a:pt x="211" y="594"/>
                    </a:lnTo>
                    <a:lnTo>
                      <a:pt x="234" y="588"/>
                    </a:lnTo>
                    <a:lnTo>
                      <a:pt x="257" y="583"/>
                    </a:lnTo>
                    <a:lnTo>
                      <a:pt x="281" y="579"/>
                    </a:lnTo>
                    <a:lnTo>
                      <a:pt x="305" y="574"/>
                    </a:lnTo>
                    <a:lnTo>
                      <a:pt x="329" y="570"/>
                    </a:lnTo>
                    <a:lnTo>
                      <a:pt x="354" y="566"/>
                    </a:lnTo>
                    <a:lnTo>
                      <a:pt x="378" y="563"/>
                    </a:lnTo>
                    <a:lnTo>
                      <a:pt x="402" y="559"/>
                    </a:lnTo>
                    <a:lnTo>
                      <a:pt x="426" y="557"/>
                    </a:lnTo>
                    <a:lnTo>
                      <a:pt x="450" y="554"/>
                    </a:lnTo>
                    <a:lnTo>
                      <a:pt x="473" y="552"/>
                    </a:lnTo>
                    <a:lnTo>
                      <a:pt x="497" y="550"/>
                    </a:lnTo>
                    <a:lnTo>
                      <a:pt x="519" y="549"/>
                    </a:lnTo>
                    <a:lnTo>
                      <a:pt x="541" y="547"/>
                    </a:lnTo>
                    <a:lnTo>
                      <a:pt x="563" y="547"/>
                    </a:lnTo>
                    <a:lnTo>
                      <a:pt x="584" y="546"/>
                    </a:lnTo>
                    <a:lnTo>
                      <a:pt x="604" y="547"/>
                    </a:lnTo>
                    <a:lnTo>
                      <a:pt x="623" y="547"/>
                    </a:lnTo>
                    <a:lnTo>
                      <a:pt x="642" y="548"/>
                    </a:lnTo>
                    <a:lnTo>
                      <a:pt x="659" y="549"/>
                    </a:lnTo>
                    <a:lnTo>
                      <a:pt x="676" y="551"/>
                    </a:lnTo>
                    <a:lnTo>
                      <a:pt x="697" y="554"/>
                    </a:lnTo>
                    <a:lnTo>
                      <a:pt x="707" y="556"/>
                    </a:lnTo>
                    <a:lnTo>
                      <a:pt x="718" y="558"/>
                    </a:lnTo>
                    <a:lnTo>
                      <a:pt x="729" y="561"/>
                    </a:lnTo>
                    <a:lnTo>
                      <a:pt x="740" y="564"/>
                    </a:lnTo>
                    <a:lnTo>
                      <a:pt x="752" y="567"/>
                    </a:lnTo>
                    <a:lnTo>
                      <a:pt x="763" y="570"/>
                    </a:lnTo>
                    <a:lnTo>
                      <a:pt x="775" y="574"/>
                    </a:lnTo>
                    <a:lnTo>
                      <a:pt x="787" y="578"/>
                    </a:lnTo>
                    <a:lnTo>
                      <a:pt x="799" y="582"/>
                    </a:lnTo>
                    <a:lnTo>
                      <a:pt x="811" y="586"/>
                    </a:lnTo>
                    <a:lnTo>
                      <a:pt x="823" y="591"/>
                    </a:lnTo>
                    <a:lnTo>
                      <a:pt x="835" y="595"/>
                    </a:lnTo>
                    <a:lnTo>
                      <a:pt x="847" y="600"/>
                    </a:lnTo>
                    <a:lnTo>
                      <a:pt x="859" y="605"/>
                    </a:lnTo>
                    <a:lnTo>
                      <a:pt x="870" y="610"/>
                    </a:lnTo>
                    <a:lnTo>
                      <a:pt x="882" y="615"/>
                    </a:lnTo>
                    <a:lnTo>
                      <a:pt x="894" y="621"/>
                    </a:lnTo>
                    <a:lnTo>
                      <a:pt x="906" y="626"/>
                    </a:lnTo>
                    <a:lnTo>
                      <a:pt x="917" y="631"/>
                    </a:lnTo>
                    <a:lnTo>
                      <a:pt x="929" y="637"/>
                    </a:lnTo>
                    <a:lnTo>
                      <a:pt x="940" y="642"/>
                    </a:lnTo>
                    <a:lnTo>
                      <a:pt x="951" y="648"/>
                    </a:lnTo>
                    <a:lnTo>
                      <a:pt x="962" y="653"/>
                    </a:lnTo>
                    <a:lnTo>
                      <a:pt x="973" y="659"/>
                    </a:lnTo>
                    <a:lnTo>
                      <a:pt x="983" y="665"/>
                    </a:lnTo>
                    <a:lnTo>
                      <a:pt x="993" y="670"/>
                    </a:lnTo>
                    <a:lnTo>
                      <a:pt x="1003" y="675"/>
                    </a:lnTo>
                    <a:lnTo>
                      <a:pt x="1012" y="681"/>
                    </a:lnTo>
                    <a:lnTo>
                      <a:pt x="1021" y="686"/>
                    </a:lnTo>
                    <a:lnTo>
                      <a:pt x="1031" y="692"/>
                    </a:lnTo>
                    <a:lnTo>
                      <a:pt x="1013" y="681"/>
                    </a:lnTo>
                    <a:lnTo>
                      <a:pt x="1004" y="676"/>
                    </a:lnTo>
                    <a:lnTo>
                      <a:pt x="995" y="671"/>
                    </a:lnTo>
                    <a:lnTo>
                      <a:pt x="985" y="665"/>
                    </a:lnTo>
                    <a:lnTo>
                      <a:pt x="975" y="659"/>
                    </a:lnTo>
                    <a:lnTo>
                      <a:pt x="965" y="653"/>
                    </a:lnTo>
                    <a:lnTo>
                      <a:pt x="954" y="647"/>
                    </a:lnTo>
                    <a:lnTo>
                      <a:pt x="944" y="641"/>
                    </a:lnTo>
                    <a:lnTo>
                      <a:pt x="933" y="635"/>
                    </a:lnTo>
                    <a:lnTo>
                      <a:pt x="923" y="628"/>
                    </a:lnTo>
                    <a:lnTo>
                      <a:pt x="912" y="621"/>
                    </a:lnTo>
                    <a:lnTo>
                      <a:pt x="901" y="614"/>
                    </a:lnTo>
                    <a:lnTo>
                      <a:pt x="891" y="607"/>
                    </a:lnTo>
                    <a:lnTo>
                      <a:pt x="881" y="600"/>
                    </a:lnTo>
                    <a:lnTo>
                      <a:pt x="870" y="593"/>
                    </a:lnTo>
                    <a:lnTo>
                      <a:pt x="860" y="586"/>
                    </a:lnTo>
                    <a:lnTo>
                      <a:pt x="850" y="578"/>
                    </a:lnTo>
                    <a:lnTo>
                      <a:pt x="841" y="571"/>
                    </a:lnTo>
                    <a:lnTo>
                      <a:pt x="831" y="563"/>
                    </a:lnTo>
                    <a:lnTo>
                      <a:pt x="822" y="555"/>
                    </a:lnTo>
                    <a:lnTo>
                      <a:pt x="813" y="547"/>
                    </a:lnTo>
                    <a:lnTo>
                      <a:pt x="805" y="539"/>
                    </a:lnTo>
                    <a:lnTo>
                      <a:pt x="797" y="531"/>
                    </a:lnTo>
                    <a:lnTo>
                      <a:pt x="789" y="523"/>
                    </a:lnTo>
                    <a:lnTo>
                      <a:pt x="782" y="515"/>
                    </a:lnTo>
                    <a:lnTo>
                      <a:pt x="775" y="507"/>
                    </a:lnTo>
                    <a:lnTo>
                      <a:pt x="769" y="499"/>
                    </a:lnTo>
                    <a:lnTo>
                      <a:pt x="764" y="490"/>
                    </a:lnTo>
                    <a:lnTo>
                      <a:pt x="759" y="482"/>
                    </a:lnTo>
                    <a:lnTo>
                      <a:pt x="755" y="473"/>
                    </a:lnTo>
                    <a:lnTo>
                      <a:pt x="751" y="465"/>
                    </a:lnTo>
                    <a:lnTo>
                      <a:pt x="801" y="461"/>
                    </a:lnTo>
                    <a:lnTo>
                      <a:pt x="825" y="459"/>
                    </a:lnTo>
                    <a:lnTo>
                      <a:pt x="849" y="456"/>
                    </a:lnTo>
                    <a:lnTo>
                      <a:pt x="874" y="453"/>
                    </a:lnTo>
                    <a:lnTo>
                      <a:pt x="898" y="451"/>
                    </a:lnTo>
                    <a:lnTo>
                      <a:pt x="923" y="448"/>
                    </a:lnTo>
                    <a:lnTo>
                      <a:pt x="947" y="445"/>
                    </a:lnTo>
                    <a:lnTo>
                      <a:pt x="971" y="441"/>
                    </a:lnTo>
                    <a:lnTo>
                      <a:pt x="995" y="438"/>
                    </a:lnTo>
                    <a:lnTo>
                      <a:pt x="1019" y="434"/>
                    </a:lnTo>
                    <a:lnTo>
                      <a:pt x="1043" y="430"/>
                    </a:lnTo>
                    <a:lnTo>
                      <a:pt x="1067" y="426"/>
                    </a:lnTo>
                    <a:lnTo>
                      <a:pt x="1091" y="421"/>
                    </a:lnTo>
                    <a:lnTo>
                      <a:pt x="1115" y="417"/>
                    </a:lnTo>
                    <a:lnTo>
                      <a:pt x="1139" y="412"/>
                    </a:lnTo>
                    <a:lnTo>
                      <a:pt x="1163" y="407"/>
                    </a:lnTo>
                    <a:lnTo>
                      <a:pt x="1187" y="401"/>
                    </a:lnTo>
                    <a:lnTo>
                      <a:pt x="1210" y="396"/>
                    </a:lnTo>
                    <a:lnTo>
                      <a:pt x="1234" y="390"/>
                    </a:lnTo>
                    <a:lnTo>
                      <a:pt x="1257" y="384"/>
                    </a:lnTo>
                    <a:lnTo>
                      <a:pt x="1281" y="378"/>
                    </a:lnTo>
                    <a:lnTo>
                      <a:pt x="1304" y="371"/>
                    </a:lnTo>
                    <a:lnTo>
                      <a:pt x="1328" y="365"/>
                    </a:lnTo>
                    <a:lnTo>
                      <a:pt x="1351" y="358"/>
                    </a:lnTo>
                    <a:lnTo>
                      <a:pt x="1374" y="351"/>
                    </a:lnTo>
                    <a:lnTo>
                      <a:pt x="1398" y="343"/>
                    </a:lnTo>
                    <a:lnTo>
                      <a:pt x="1421" y="336"/>
                    </a:lnTo>
                    <a:lnTo>
                      <a:pt x="1444" y="328"/>
                    </a:lnTo>
                    <a:lnTo>
                      <a:pt x="1467" y="319"/>
                    </a:lnTo>
                    <a:lnTo>
                      <a:pt x="1490" y="311"/>
                    </a:lnTo>
                    <a:lnTo>
                      <a:pt x="1513" y="303"/>
                    </a:lnTo>
                    <a:lnTo>
                      <a:pt x="1468" y="301"/>
                    </a:lnTo>
                    <a:lnTo>
                      <a:pt x="1446" y="301"/>
                    </a:lnTo>
                    <a:lnTo>
                      <a:pt x="1423" y="301"/>
                    </a:lnTo>
                    <a:lnTo>
                      <a:pt x="1400" y="303"/>
                    </a:lnTo>
                    <a:lnTo>
                      <a:pt x="1377" y="304"/>
                    </a:lnTo>
                    <a:lnTo>
                      <a:pt x="1354" y="307"/>
                    </a:lnTo>
                    <a:lnTo>
                      <a:pt x="1331" y="309"/>
                    </a:lnTo>
                    <a:lnTo>
                      <a:pt x="1308" y="313"/>
                    </a:lnTo>
                    <a:lnTo>
                      <a:pt x="1285" y="316"/>
                    </a:lnTo>
                    <a:lnTo>
                      <a:pt x="1261" y="320"/>
                    </a:lnTo>
                    <a:lnTo>
                      <a:pt x="1238" y="324"/>
                    </a:lnTo>
                    <a:lnTo>
                      <a:pt x="1215" y="328"/>
                    </a:lnTo>
                    <a:lnTo>
                      <a:pt x="1191" y="333"/>
                    </a:lnTo>
                    <a:lnTo>
                      <a:pt x="1168" y="337"/>
                    </a:lnTo>
                    <a:lnTo>
                      <a:pt x="1145" y="342"/>
                    </a:lnTo>
                    <a:lnTo>
                      <a:pt x="1121" y="347"/>
                    </a:lnTo>
                    <a:lnTo>
                      <a:pt x="1097" y="352"/>
                    </a:lnTo>
                    <a:lnTo>
                      <a:pt x="1074" y="357"/>
                    </a:lnTo>
                    <a:lnTo>
                      <a:pt x="1051" y="362"/>
                    </a:lnTo>
                    <a:lnTo>
                      <a:pt x="1027" y="367"/>
                    </a:lnTo>
                    <a:lnTo>
                      <a:pt x="1004" y="371"/>
                    </a:lnTo>
                    <a:lnTo>
                      <a:pt x="981" y="375"/>
                    </a:lnTo>
                    <a:lnTo>
                      <a:pt x="957" y="379"/>
                    </a:lnTo>
                    <a:lnTo>
                      <a:pt x="934" y="383"/>
                    </a:lnTo>
                    <a:lnTo>
                      <a:pt x="911" y="387"/>
                    </a:lnTo>
                    <a:lnTo>
                      <a:pt x="887" y="390"/>
                    </a:lnTo>
                    <a:lnTo>
                      <a:pt x="864" y="393"/>
                    </a:lnTo>
                    <a:lnTo>
                      <a:pt x="841" y="395"/>
                    </a:lnTo>
                    <a:lnTo>
                      <a:pt x="818" y="397"/>
                    </a:lnTo>
                    <a:lnTo>
                      <a:pt x="795" y="399"/>
                    </a:lnTo>
                    <a:lnTo>
                      <a:pt x="773" y="400"/>
                    </a:lnTo>
                    <a:lnTo>
                      <a:pt x="764" y="400"/>
                    </a:lnTo>
                    <a:lnTo>
                      <a:pt x="760" y="400"/>
                    </a:lnTo>
                    <a:lnTo>
                      <a:pt x="755" y="400"/>
                    </a:lnTo>
                    <a:lnTo>
                      <a:pt x="751" y="400"/>
                    </a:lnTo>
                    <a:lnTo>
                      <a:pt x="747" y="400"/>
                    </a:lnTo>
                    <a:lnTo>
                      <a:pt x="742" y="400"/>
                    </a:lnTo>
                    <a:lnTo>
                      <a:pt x="738" y="400"/>
                    </a:lnTo>
                    <a:lnTo>
                      <a:pt x="734" y="400"/>
                    </a:lnTo>
                    <a:lnTo>
                      <a:pt x="729" y="400"/>
                    </a:lnTo>
                    <a:lnTo>
                      <a:pt x="725" y="399"/>
                    </a:lnTo>
                    <a:lnTo>
                      <a:pt x="721" y="399"/>
                    </a:lnTo>
                    <a:lnTo>
                      <a:pt x="717" y="398"/>
                    </a:lnTo>
                    <a:lnTo>
                      <a:pt x="713" y="397"/>
                    </a:lnTo>
                    <a:lnTo>
                      <a:pt x="709" y="397"/>
                    </a:lnTo>
                    <a:lnTo>
                      <a:pt x="705" y="396"/>
                    </a:lnTo>
                    <a:lnTo>
                      <a:pt x="701" y="395"/>
                    </a:lnTo>
                    <a:lnTo>
                      <a:pt x="698" y="393"/>
                    </a:lnTo>
                    <a:lnTo>
                      <a:pt x="695" y="391"/>
                    </a:lnTo>
                    <a:lnTo>
                      <a:pt x="691" y="390"/>
                    </a:lnTo>
                    <a:lnTo>
                      <a:pt x="688" y="387"/>
                    </a:lnTo>
                    <a:lnTo>
                      <a:pt x="685" y="385"/>
                    </a:lnTo>
                    <a:lnTo>
                      <a:pt x="682" y="383"/>
                    </a:lnTo>
                    <a:lnTo>
                      <a:pt x="679" y="380"/>
                    </a:lnTo>
                    <a:lnTo>
                      <a:pt x="677" y="377"/>
                    </a:lnTo>
                    <a:lnTo>
                      <a:pt x="675" y="373"/>
                    </a:lnTo>
                    <a:lnTo>
                      <a:pt x="673" y="369"/>
                    </a:lnTo>
                    <a:lnTo>
                      <a:pt x="671" y="365"/>
                    </a:lnTo>
                    <a:lnTo>
                      <a:pt x="669" y="361"/>
                    </a:lnTo>
                    <a:lnTo>
                      <a:pt x="668" y="356"/>
                    </a:lnTo>
                    <a:lnTo>
                      <a:pt x="667" y="351"/>
                    </a:lnTo>
                    <a:lnTo>
                      <a:pt x="666" y="346"/>
                    </a:lnTo>
                    <a:lnTo>
                      <a:pt x="695" y="329"/>
                    </a:lnTo>
                    <a:lnTo>
                      <a:pt x="710" y="320"/>
                    </a:lnTo>
                    <a:lnTo>
                      <a:pt x="725" y="312"/>
                    </a:lnTo>
                    <a:lnTo>
                      <a:pt x="740" y="303"/>
                    </a:lnTo>
                    <a:lnTo>
                      <a:pt x="755" y="295"/>
                    </a:lnTo>
                    <a:lnTo>
                      <a:pt x="770" y="287"/>
                    </a:lnTo>
                    <a:lnTo>
                      <a:pt x="785" y="279"/>
                    </a:lnTo>
                    <a:lnTo>
                      <a:pt x="801" y="271"/>
                    </a:lnTo>
                    <a:lnTo>
                      <a:pt x="815" y="263"/>
                    </a:lnTo>
                    <a:lnTo>
                      <a:pt x="831" y="255"/>
                    </a:lnTo>
                    <a:lnTo>
                      <a:pt x="845" y="247"/>
                    </a:lnTo>
                    <a:lnTo>
                      <a:pt x="861" y="239"/>
                    </a:lnTo>
                    <a:lnTo>
                      <a:pt x="875" y="231"/>
                    </a:lnTo>
                    <a:lnTo>
                      <a:pt x="890" y="223"/>
                    </a:lnTo>
                    <a:lnTo>
                      <a:pt x="905" y="214"/>
                    </a:lnTo>
                    <a:lnTo>
                      <a:pt x="920" y="206"/>
                    </a:lnTo>
                    <a:lnTo>
                      <a:pt x="935" y="197"/>
                    </a:lnTo>
                    <a:lnTo>
                      <a:pt x="949" y="189"/>
                    </a:lnTo>
                    <a:lnTo>
                      <a:pt x="964" y="179"/>
                    </a:lnTo>
                    <a:lnTo>
                      <a:pt x="978" y="170"/>
                    </a:lnTo>
                    <a:lnTo>
                      <a:pt x="992" y="161"/>
                    </a:lnTo>
                    <a:lnTo>
                      <a:pt x="1007" y="151"/>
                    </a:lnTo>
                    <a:lnTo>
                      <a:pt x="1021" y="142"/>
                    </a:lnTo>
                    <a:lnTo>
                      <a:pt x="1034" y="132"/>
                    </a:lnTo>
                    <a:lnTo>
                      <a:pt x="1048" y="121"/>
                    </a:lnTo>
                    <a:lnTo>
                      <a:pt x="1062" y="111"/>
                    </a:lnTo>
                    <a:lnTo>
                      <a:pt x="1075" y="100"/>
                    </a:lnTo>
                    <a:lnTo>
                      <a:pt x="1088" y="89"/>
                    </a:lnTo>
                    <a:lnTo>
                      <a:pt x="1101" y="77"/>
                    </a:lnTo>
                    <a:lnTo>
                      <a:pt x="1114" y="66"/>
                    </a:lnTo>
                    <a:lnTo>
                      <a:pt x="1127" y="54"/>
                    </a:lnTo>
                    <a:lnTo>
                      <a:pt x="1130" y="51"/>
                    </a:lnTo>
                    <a:lnTo>
                      <a:pt x="1131" y="49"/>
                    </a:lnTo>
                    <a:lnTo>
                      <a:pt x="1133" y="47"/>
                    </a:lnTo>
                    <a:lnTo>
                      <a:pt x="1134" y="46"/>
                    </a:lnTo>
                    <a:lnTo>
                      <a:pt x="1136" y="44"/>
                    </a:lnTo>
                    <a:lnTo>
                      <a:pt x="1137" y="43"/>
                    </a:lnTo>
                    <a:lnTo>
                      <a:pt x="1139" y="41"/>
                    </a:lnTo>
                    <a:lnTo>
                      <a:pt x="1140" y="39"/>
                    </a:lnTo>
                    <a:lnTo>
                      <a:pt x="1141" y="37"/>
                    </a:lnTo>
                    <a:lnTo>
                      <a:pt x="1143" y="36"/>
                    </a:lnTo>
                    <a:lnTo>
                      <a:pt x="1144" y="34"/>
                    </a:lnTo>
                    <a:lnTo>
                      <a:pt x="1145" y="33"/>
                    </a:lnTo>
                    <a:lnTo>
                      <a:pt x="1147" y="31"/>
                    </a:lnTo>
                    <a:lnTo>
                      <a:pt x="1148" y="29"/>
                    </a:lnTo>
                    <a:lnTo>
                      <a:pt x="1149" y="27"/>
                    </a:lnTo>
                    <a:lnTo>
                      <a:pt x="1151" y="25"/>
                    </a:lnTo>
                    <a:lnTo>
                      <a:pt x="1152" y="24"/>
                    </a:lnTo>
                    <a:lnTo>
                      <a:pt x="1153" y="22"/>
                    </a:lnTo>
                    <a:lnTo>
                      <a:pt x="1154" y="20"/>
                    </a:lnTo>
                    <a:lnTo>
                      <a:pt x="1155" y="19"/>
                    </a:lnTo>
                    <a:lnTo>
                      <a:pt x="1157" y="17"/>
                    </a:lnTo>
                    <a:lnTo>
                      <a:pt x="1158" y="15"/>
                    </a:lnTo>
                    <a:lnTo>
                      <a:pt x="1159" y="13"/>
                    </a:lnTo>
                    <a:lnTo>
                      <a:pt x="1161" y="12"/>
                    </a:lnTo>
                    <a:lnTo>
                      <a:pt x="1162" y="10"/>
                    </a:lnTo>
                    <a:lnTo>
                      <a:pt x="1163" y="8"/>
                    </a:lnTo>
                    <a:lnTo>
                      <a:pt x="1165" y="7"/>
                    </a:lnTo>
                    <a:lnTo>
                      <a:pt x="1166" y="5"/>
                    </a:lnTo>
                    <a:lnTo>
                      <a:pt x="1167" y="3"/>
                    </a:lnTo>
                    <a:lnTo>
                      <a:pt x="1169" y="1"/>
                    </a:lnTo>
                    <a:lnTo>
                      <a:pt x="1170" y="0"/>
                    </a:lnTo>
                    <a:lnTo>
                      <a:pt x="1135" y="17"/>
                    </a:lnTo>
                    <a:lnTo>
                      <a:pt x="1118" y="27"/>
                    </a:lnTo>
                    <a:lnTo>
                      <a:pt x="1101" y="37"/>
                    </a:lnTo>
                    <a:lnTo>
                      <a:pt x="1083" y="48"/>
                    </a:lnTo>
                    <a:lnTo>
                      <a:pt x="1066" y="59"/>
                    </a:lnTo>
                    <a:lnTo>
                      <a:pt x="1049" y="71"/>
                    </a:lnTo>
                    <a:lnTo>
                      <a:pt x="1031" y="83"/>
                    </a:lnTo>
                    <a:lnTo>
                      <a:pt x="1014" y="95"/>
                    </a:lnTo>
                    <a:lnTo>
                      <a:pt x="997" y="107"/>
                    </a:lnTo>
                    <a:lnTo>
                      <a:pt x="979" y="120"/>
                    </a:lnTo>
                    <a:lnTo>
                      <a:pt x="962" y="133"/>
                    </a:lnTo>
                    <a:lnTo>
                      <a:pt x="944" y="145"/>
                    </a:lnTo>
                    <a:lnTo>
                      <a:pt x="927" y="158"/>
                    </a:lnTo>
                    <a:lnTo>
                      <a:pt x="909" y="171"/>
                    </a:lnTo>
                    <a:lnTo>
                      <a:pt x="891" y="183"/>
                    </a:lnTo>
                    <a:lnTo>
                      <a:pt x="874" y="196"/>
                    </a:lnTo>
                    <a:lnTo>
                      <a:pt x="856" y="208"/>
                    </a:lnTo>
                    <a:lnTo>
                      <a:pt x="838" y="220"/>
                    </a:lnTo>
                    <a:lnTo>
                      <a:pt x="821" y="231"/>
                    </a:lnTo>
                    <a:lnTo>
                      <a:pt x="803" y="243"/>
                    </a:lnTo>
                    <a:lnTo>
                      <a:pt x="785" y="253"/>
                    </a:lnTo>
                    <a:lnTo>
                      <a:pt x="767" y="263"/>
                    </a:lnTo>
                    <a:lnTo>
                      <a:pt x="749" y="273"/>
                    </a:lnTo>
                    <a:lnTo>
                      <a:pt x="730" y="282"/>
                    </a:lnTo>
                    <a:lnTo>
                      <a:pt x="712" y="291"/>
                    </a:lnTo>
                    <a:lnTo>
                      <a:pt x="694" y="298"/>
                    </a:lnTo>
                    <a:lnTo>
                      <a:pt x="675" y="305"/>
                    </a:lnTo>
                    <a:lnTo>
                      <a:pt x="657" y="311"/>
                    </a:lnTo>
                    <a:lnTo>
                      <a:pt x="638" y="317"/>
                    </a:lnTo>
                    <a:lnTo>
                      <a:pt x="619" y="321"/>
                    </a:lnTo>
                    <a:lnTo>
                      <a:pt x="601" y="324"/>
                    </a:lnTo>
                    <a:lnTo>
                      <a:pt x="598" y="324"/>
                    </a:lnTo>
                    <a:lnTo>
                      <a:pt x="597" y="325"/>
                    </a:lnTo>
                    <a:lnTo>
                      <a:pt x="595" y="325"/>
                    </a:lnTo>
                    <a:lnTo>
                      <a:pt x="594" y="325"/>
                    </a:lnTo>
                    <a:lnTo>
                      <a:pt x="593" y="325"/>
                    </a:lnTo>
                    <a:lnTo>
                      <a:pt x="591" y="325"/>
                    </a:lnTo>
                    <a:lnTo>
                      <a:pt x="590" y="325"/>
                    </a:lnTo>
                    <a:lnTo>
                      <a:pt x="589" y="325"/>
                    </a:lnTo>
                    <a:lnTo>
                      <a:pt x="587" y="325"/>
                    </a:lnTo>
                    <a:lnTo>
                      <a:pt x="586" y="325"/>
                    </a:lnTo>
                    <a:lnTo>
                      <a:pt x="585" y="326"/>
                    </a:lnTo>
                    <a:lnTo>
                      <a:pt x="583" y="326"/>
                    </a:lnTo>
                    <a:lnTo>
                      <a:pt x="582" y="326"/>
                    </a:lnTo>
                    <a:lnTo>
                      <a:pt x="581" y="326"/>
                    </a:lnTo>
                    <a:lnTo>
                      <a:pt x="579" y="326"/>
                    </a:lnTo>
                    <a:lnTo>
                      <a:pt x="578" y="326"/>
                    </a:lnTo>
                    <a:lnTo>
                      <a:pt x="577" y="326"/>
                    </a:lnTo>
                    <a:lnTo>
                      <a:pt x="575" y="326"/>
                    </a:lnTo>
                    <a:lnTo>
                      <a:pt x="574" y="326"/>
                    </a:lnTo>
                    <a:lnTo>
                      <a:pt x="573" y="326"/>
                    </a:lnTo>
                    <a:lnTo>
                      <a:pt x="571" y="326"/>
                    </a:lnTo>
                    <a:lnTo>
                      <a:pt x="570" y="325"/>
                    </a:lnTo>
                    <a:lnTo>
                      <a:pt x="569" y="325"/>
                    </a:lnTo>
                    <a:lnTo>
                      <a:pt x="567" y="325"/>
                    </a:lnTo>
                    <a:lnTo>
                      <a:pt x="566" y="325"/>
                    </a:lnTo>
                    <a:lnTo>
                      <a:pt x="565" y="325"/>
                    </a:lnTo>
                    <a:lnTo>
                      <a:pt x="563" y="325"/>
                    </a:lnTo>
                    <a:lnTo>
                      <a:pt x="562" y="325"/>
                    </a:lnTo>
                    <a:lnTo>
                      <a:pt x="561" y="325"/>
                    </a:lnTo>
                    <a:lnTo>
                      <a:pt x="560" y="324"/>
                    </a:lnTo>
                    <a:lnTo>
                      <a:pt x="559" y="324"/>
                    </a:lnTo>
                    <a:lnTo>
                      <a:pt x="559" y="325"/>
                    </a:lnTo>
                    <a:lnTo>
                      <a:pt x="559" y="326"/>
                    </a:lnTo>
                    <a:lnTo>
                      <a:pt x="559" y="327"/>
                    </a:lnTo>
                    <a:lnTo>
                      <a:pt x="559" y="328"/>
                    </a:lnTo>
                    <a:lnTo>
                      <a:pt x="559" y="329"/>
                    </a:lnTo>
                    <a:lnTo>
                      <a:pt x="559" y="330"/>
                    </a:lnTo>
                    <a:lnTo>
                      <a:pt x="559" y="331"/>
                    </a:lnTo>
                    <a:lnTo>
                      <a:pt x="559" y="332"/>
                    </a:lnTo>
                    <a:lnTo>
                      <a:pt x="559" y="333"/>
                    </a:lnTo>
                    <a:lnTo>
                      <a:pt x="559" y="334"/>
                    </a:lnTo>
                    <a:lnTo>
                      <a:pt x="559" y="335"/>
                    </a:lnTo>
                  </a:path>
                </a:pathLst>
              </a:custGeom>
              <a:solidFill>
                <a:srgbClr val="DFA659"/>
              </a:solidFill>
              <a:ln w="698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3" name="Oval 249"/>
              <p:cNvSpPr>
                <a:spLocks noChangeArrowheads="1"/>
              </p:cNvSpPr>
              <p:nvPr/>
            </p:nvSpPr>
            <p:spPr bwMode="auto">
              <a:xfrm flipV="1">
                <a:off x="944" y="2193"/>
                <a:ext cx="86" cy="131"/>
              </a:xfrm>
              <a:prstGeom prst="ellipse">
                <a:avLst/>
              </a:prstGeom>
              <a:solidFill>
                <a:srgbClr val="4D45BF"/>
              </a:solidFill>
              <a:ln w="698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51" name="Group 250"/>
            <p:cNvGrpSpPr>
              <a:grpSpLocks/>
            </p:cNvGrpSpPr>
            <p:nvPr/>
          </p:nvGrpSpPr>
          <p:grpSpPr bwMode="auto">
            <a:xfrm>
              <a:off x="4272" y="1344"/>
              <a:ext cx="476" cy="418"/>
              <a:chOff x="2886" y="1492"/>
              <a:chExt cx="764" cy="671"/>
            </a:xfrm>
          </p:grpSpPr>
          <p:sp>
            <p:nvSpPr>
              <p:cNvPr id="22585" name="Oval 251"/>
              <p:cNvSpPr>
                <a:spLocks noChangeArrowheads="1"/>
              </p:cNvSpPr>
              <p:nvPr/>
            </p:nvSpPr>
            <p:spPr bwMode="auto">
              <a:xfrm flipV="1">
                <a:off x="2886" y="1492"/>
                <a:ext cx="764" cy="671"/>
              </a:xfrm>
              <a:prstGeom prst="ellipse">
                <a:avLst/>
              </a:prstGeom>
              <a:solidFill>
                <a:srgbClr val="4D45BF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6" name="Freeform 252"/>
              <p:cNvSpPr>
                <a:spLocks/>
              </p:cNvSpPr>
              <p:nvPr/>
            </p:nvSpPr>
            <p:spPr bwMode="auto">
              <a:xfrm>
                <a:off x="3155" y="1544"/>
                <a:ext cx="127" cy="84"/>
              </a:xfrm>
              <a:custGeom>
                <a:avLst/>
                <a:gdLst>
                  <a:gd name="T0" fmla="*/ 118 w 127"/>
                  <a:gd name="T1" fmla="*/ 20 h 84"/>
                  <a:gd name="T2" fmla="*/ 109 w 127"/>
                  <a:gd name="T3" fmla="*/ 14 h 84"/>
                  <a:gd name="T4" fmla="*/ 99 w 127"/>
                  <a:gd name="T5" fmla="*/ 9 h 84"/>
                  <a:gd name="T6" fmla="*/ 89 w 127"/>
                  <a:gd name="T7" fmla="*/ 5 h 84"/>
                  <a:gd name="T8" fmla="*/ 78 w 127"/>
                  <a:gd name="T9" fmla="*/ 2 h 84"/>
                  <a:gd name="T10" fmla="*/ 67 w 127"/>
                  <a:gd name="T11" fmla="*/ 0 h 84"/>
                  <a:gd name="T12" fmla="*/ 56 w 127"/>
                  <a:gd name="T13" fmla="*/ 0 h 84"/>
                  <a:gd name="T14" fmla="*/ 45 w 127"/>
                  <a:gd name="T15" fmla="*/ 1 h 84"/>
                  <a:gd name="T16" fmla="*/ 35 w 127"/>
                  <a:gd name="T17" fmla="*/ 3 h 84"/>
                  <a:gd name="T18" fmla="*/ 26 w 127"/>
                  <a:gd name="T19" fmla="*/ 7 h 84"/>
                  <a:gd name="T20" fmla="*/ 17 w 127"/>
                  <a:gd name="T21" fmla="*/ 12 h 84"/>
                  <a:gd name="T22" fmla="*/ 11 w 127"/>
                  <a:gd name="T23" fmla="*/ 18 h 84"/>
                  <a:gd name="T24" fmla="*/ 5 w 127"/>
                  <a:gd name="T25" fmla="*/ 26 h 84"/>
                  <a:gd name="T26" fmla="*/ 2 w 127"/>
                  <a:gd name="T27" fmla="*/ 36 h 84"/>
                  <a:gd name="T28" fmla="*/ 0 w 127"/>
                  <a:gd name="T29" fmla="*/ 47 h 84"/>
                  <a:gd name="T30" fmla="*/ 1 w 127"/>
                  <a:gd name="T31" fmla="*/ 60 h 84"/>
                  <a:gd name="T32" fmla="*/ 9 w 127"/>
                  <a:gd name="T33" fmla="*/ 67 h 84"/>
                  <a:gd name="T34" fmla="*/ 16 w 127"/>
                  <a:gd name="T35" fmla="*/ 72 h 84"/>
                  <a:gd name="T36" fmla="*/ 25 w 127"/>
                  <a:gd name="T37" fmla="*/ 75 h 84"/>
                  <a:gd name="T38" fmla="*/ 34 w 127"/>
                  <a:gd name="T39" fmla="*/ 78 h 84"/>
                  <a:gd name="T40" fmla="*/ 43 w 127"/>
                  <a:gd name="T41" fmla="*/ 81 h 84"/>
                  <a:gd name="T42" fmla="*/ 53 w 127"/>
                  <a:gd name="T43" fmla="*/ 82 h 84"/>
                  <a:gd name="T44" fmla="*/ 64 w 127"/>
                  <a:gd name="T45" fmla="*/ 83 h 84"/>
                  <a:gd name="T46" fmla="*/ 74 w 127"/>
                  <a:gd name="T47" fmla="*/ 83 h 84"/>
                  <a:gd name="T48" fmla="*/ 83 w 127"/>
                  <a:gd name="T49" fmla="*/ 82 h 84"/>
                  <a:gd name="T50" fmla="*/ 92 w 127"/>
                  <a:gd name="T51" fmla="*/ 80 h 84"/>
                  <a:gd name="T52" fmla="*/ 100 w 127"/>
                  <a:gd name="T53" fmla="*/ 76 h 84"/>
                  <a:gd name="T54" fmla="*/ 107 w 127"/>
                  <a:gd name="T55" fmla="*/ 72 h 84"/>
                  <a:gd name="T56" fmla="*/ 113 w 127"/>
                  <a:gd name="T57" fmla="*/ 66 h 84"/>
                  <a:gd name="T58" fmla="*/ 117 w 127"/>
                  <a:gd name="T59" fmla="*/ 60 h 84"/>
                  <a:gd name="T60" fmla="*/ 119 w 127"/>
                  <a:gd name="T61" fmla="*/ 51 h 84"/>
                  <a:gd name="T62" fmla="*/ 119 w 127"/>
                  <a:gd name="T63" fmla="*/ 45 h 84"/>
                  <a:gd name="T64" fmla="*/ 120 w 127"/>
                  <a:gd name="T65" fmla="*/ 44 h 84"/>
                  <a:gd name="T66" fmla="*/ 120 w 127"/>
                  <a:gd name="T67" fmla="*/ 43 h 84"/>
                  <a:gd name="T68" fmla="*/ 121 w 127"/>
                  <a:gd name="T69" fmla="*/ 42 h 84"/>
                  <a:gd name="T70" fmla="*/ 121 w 127"/>
                  <a:gd name="T71" fmla="*/ 40 h 84"/>
                  <a:gd name="T72" fmla="*/ 121 w 127"/>
                  <a:gd name="T73" fmla="*/ 39 h 84"/>
                  <a:gd name="T74" fmla="*/ 122 w 127"/>
                  <a:gd name="T75" fmla="*/ 38 h 84"/>
                  <a:gd name="T76" fmla="*/ 123 w 127"/>
                  <a:gd name="T77" fmla="*/ 37 h 84"/>
                  <a:gd name="T78" fmla="*/ 123 w 127"/>
                  <a:gd name="T79" fmla="*/ 36 h 84"/>
                  <a:gd name="T80" fmla="*/ 123 w 127"/>
                  <a:gd name="T81" fmla="*/ 34 h 84"/>
                  <a:gd name="T82" fmla="*/ 123 w 127"/>
                  <a:gd name="T83" fmla="*/ 33 h 84"/>
                  <a:gd name="T84" fmla="*/ 124 w 127"/>
                  <a:gd name="T85" fmla="*/ 32 h 84"/>
                  <a:gd name="T86" fmla="*/ 125 w 127"/>
                  <a:gd name="T87" fmla="*/ 31 h 84"/>
                  <a:gd name="T88" fmla="*/ 125 w 127"/>
                  <a:gd name="T89" fmla="*/ 30 h 84"/>
                  <a:gd name="T90" fmla="*/ 125 w 127"/>
                  <a:gd name="T91" fmla="*/ 28 h 84"/>
                  <a:gd name="T92" fmla="*/ 126 w 127"/>
                  <a:gd name="T93" fmla="*/ 27 h 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27" h="84">
                    <a:moveTo>
                      <a:pt x="126" y="27"/>
                    </a:moveTo>
                    <a:lnTo>
                      <a:pt x="118" y="20"/>
                    </a:lnTo>
                    <a:lnTo>
                      <a:pt x="113" y="17"/>
                    </a:lnTo>
                    <a:lnTo>
                      <a:pt x="109" y="14"/>
                    </a:lnTo>
                    <a:lnTo>
                      <a:pt x="104" y="11"/>
                    </a:lnTo>
                    <a:lnTo>
                      <a:pt x="99" y="9"/>
                    </a:lnTo>
                    <a:lnTo>
                      <a:pt x="94" y="7"/>
                    </a:lnTo>
                    <a:lnTo>
                      <a:pt x="89" y="5"/>
                    </a:lnTo>
                    <a:lnTo>
                      <a:pt x="83" y="4"/>
                    </a:lnTo>
                    <a:lnTo>
                      <a:pt x="78" y="2"/>
                    </a:lnTo>
                    <a:lnTo>
                      <a:pt x="72" y="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1"/>
                    </a:lnTo>
                    <a:lnTo>
                      <a:pt x="40" y="2"/>
                    </a:lnTo>
                    <a:lnTo>
                      <a:pt x="35" y="3"/>
                    </a:lnTo>
                    <a:lnTo>
                      <a:pt x="30" y="5"/>
                    </a:lnTo>
                    <a:lnTo>
                      <a:pt x="26" y="7"/>
                    </a:lnTo>
                    <a:lnTo>
                      <a:pt x="21" y="9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1" y="18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30"/>
                    </a:lnTo>
                    <a:lnTo>
                      <a:pt x="2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1" y="60"/>
                    </a:lnTo>
                    <a:lnTo>
                      <a:pt x="6" y="65"/>
                    </a:lnTo>
                    <a:lnTo>
                      <a:pt x="9" y="67"/>
                    </a:lnTo>
                    <a:lnTo>
                      <a:pt x="13" y="70"/>
                    </a:lnTo>
                    <a:lnTo>
                      <a:pt x="16" y="72"/>
                    </a:lnTo>
                    <a:lnTo>
                      <a:pt x="21" y="74"/>
                    </a:lnTo>
                    <a:lnTo>
                      <a:pt x="25" y="75"/>
                    </a:lnTo>
                    <a:lnTo>
                      <a:pt x="29" y="77"/>
                    </a:lnTo>
                    <a:lnTo>
                      <a:pt x="34" y="78"/>
                    </a:lnTo>
                    <a:lnTo>
                      <a:pt x="39" y="80"/>
                    </a:lnTo>
                    <a:lnTo>
                      <a:pt x="43" y="81"/>
                    </a:lnTo>
                    <a:lnTo>
                      <a:pt x="49" y="82"/>
                    </a:lnTo>
                    <a:lnTo>
                      <a:pt x="53" y="82"/>
                    </a:lnTo>
                    <a:lnTo>
                      <a:pt x="59" y="83"/>
                    </a:lnTo>
                    <a:lnTo>
                      <a:pt x="64" y="83"/>
                    </a:lnTo>
                    <a:lnTo>
                      <a:pt x="69" y="83"/>
                    </a:lnTo>
                    <a:lnTo>
                      <a:pt x="74" y="83"/>
                    </a:lnTo>
                    <a:lnTo>
                      <a:pt x="79" y="82"/>
                    </a:lnTo>
                    <a:lnTo>
                      <a:pt x="83" y="82"/>
                    </a:lnTo>
                    <a:lnTo>
                      <a:pt x="88" y="81"/>
                    </a:lnTo>
                    <a:lnTo>
                      <a:pt x="92" y="80"/>
                    </a:lnTo>
                    <a:lnTo>
                      <a:pt x="96" y="78"/>
                    </a:lnTo>
                    <a:lnTo>
                      <a:pt x="100" y="76"/>
                    </a:lnTo>
                    <a:lnTo>
                      <a:pt x="104" y="74"/>
                    </a:lnTo>
                    <a:lnTo>
                      <a:pt x="107" y="72"/>
                    </a:lnTo>
                    <a:lnTo>
                      <a:pt x="110" y="69"/>
                    </a:lnTo>
                    <a:lnTo>
                      <a:pt x="113" y="66"/>
                    </a:lnTo>
                    <a:lnTo>
                      <a:pt x="115" y="63"/>
                    </a:lnTo>
                    <a:lnTo>
                      <a:pt x="117" y="60"/>
                    </a:lnTo>
                    <a:lnTo>
                      <a:pt x="118" y="56"/>
                    </a:lnTo>
                    <a:lnTo>
                      <a:pt x="119" y="51"/>
                    </a:lnTo>
                    <a:lnTo>
                      <a:pt x="119" y="47"/>
                    </a:lnTo>
                    <a:lnTo>
                      <a:pt x="119" y="45"/>
                    </a:lnTo>
                    <a:lnTo>
                      <a:pt x="120" y="45"/>
                    </a:lnTo>
                    <a:lnTo>
                      <a:pt x="120" y="44"/>
                    </a:lnTo>
                    <a:lnTo>
                      <a:pt x="120" y="43"/>
                    </a:lnTo>
                    <a:lnTo>
                      <a:pt x="121" y="42"/>
                    </a:lnTo>
                    <a:lnTo>
                      <a:pt x="121" y="41"/>
                    </a:lnTo>
                    <a:lnTo>
                      <a:pt x="121" y="40"/>
                    </a:lnTo>
                    <a:lnTo>
                      <a:pt x="121" y="39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3" y="35"/>
                    </a:lnTo>
                    <a:lnTo>
                      <a:pt x="123" y="34"/>
                    </a:lnTo>
                    <a:lnTo>
                      <a:pt x="123" y="33"/>
                    </a:lnTo>
                    <a:lnTo>
                      <a:pt x="124" y="32"/>
                    </a:lnTo>
                    <a:lnTo>
                      <a:pt x="124" y="31"/>
                    </a:lnTo>
                    <a:lnTo>
                      <a:pt x="125" y="31"/>
                    </a:lnTo>
                    <a:lnTo>
                      <a:pt x="125" y="30"/>
                    </a:lnTo>
                    <a:lnTo>
                      <a:pt x="125" y="29"/>
                    </a:lnTo>
                    <a:lnTo>
                      <a:pt x="125" y="28"/>
                    </a:lnTo>
                    <a:lnTo>
                      <a:pt x="126" y="27"/>
                    </a:lnTo>
                  </a:path>
                </a:pathLst>
              </a:custGeom>
              <a:solidFill>
                <a:srgbClr val="80FFFF"/>
              </a:solidFill>
              <a:ln w="6985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87" name="Freeform 253"/>
              <p:cNvSpPr>
                <a:spLocks/>
              </p:cNvSpPr>
              <p:nvPr/>
            </p:nvSpPr>
            <p:spPr bwMode="auto">
              <a:xfrm>
                <a:off x="3077" y="1604"/>
                <a:ext cx="86" cy="60"/>
              </a:xfrm>
              <a:custGeom>
                <a:avLst/>
                <a:gdLst>
                  <a:gd name="T0" fmla="*/ 85 w 86"/>
                  <a:gd name="T1" fmla="*/ 0 h 60"/>
                  <a:gd name="T2" fmla="*/ 79 w 86"/>
                  <a:gd name="T3" fmla="*/ 2 h 60"/>
                  <a:gd name="T4" fmla="*/ 76 w 86"/>
                  <a:gd name="T5" fmla="*/ 4 h 60"/>
                  <a:gd name="T6" fmla="*/ 73 w 86"/>
                  <a:gd name="T7" fmla="*/ 5 h 60"/>
                  <a:gd name="T8" fmla="*/ 71 w 86"/>
                  <a:gd name="T9" fmla="*/ 7 h 60"/>
                  <a:gd name="T10" fmla="*/ 68 w 86"/>
                  <a:gd name="T11" fmla="*/ 8 h 60"/>
                  <a:gd name="T12" fmla="*/ 65 w 86"/>
                  <a:gd name="T13" fmla="*/ 10 h 60"/>
                  <a:gd name="T14" fmla="*/ 62 w 86"/>
                  <a:gd name="T15" fmla="*/ 12 h 60"/>
                  <a:gd name="T16" fmla="*/ 59 w 86"/>
                  <a:gd name="T17" fmla="*/ 13 h 60"/>
                  <a:gd name="T18" fmla="*/ 57 w 86"/>
                  <a:gd name="T19" fmla="*/ 15 h 60"/>
                  <a:gd name="T20" fmla="*/ 54 w 86"/>
                  <a:gd name="T21" fmla="*/ 17 h 60"/>
                  <a:gd name="T22" fmla="*/ 51 w 86"/>
                  <a:gd name="T23" fmla="*/ 18 h 60"/>
                  <a:gd name="T24" fmla="*/ 48 w 86"/>
                  <a:gd name="T25" fmla="*/ 20 h 60"/>
                  <a:gd name="T26" fmla="*/ 46 w 86"/>
                  <a:gd name="T27" fmla="*/ 22 h 60"/>
                  <a:gd name="T28" fmla="*/ 43 w 86"/>
                  <a:gd name="T29" fmla="*/ 24 h 60"/>
                  <a:gd name="T30" fmla="*/ 40 w 86"/>
                  <a:gd name="T31" fmla="*/ 26 h 60"/>
                  <a:gd name="T32" fmla="*/ 38 w 86"/>
                  <a:gd name="T33" fmla="*/ 28 h 60"/>
                  <a:gd name="T34" fmla="*/ 35 w 86"/>
                  <a:gd name="T35" fmla="*/ 30 h 60"/>
                  <a:gd name="T36" fmla="*/ 33 w 86"/>
                  <a:gd name="T37" fmla="*/ 32 h 60"/>
                  <a:gd name="T38" fmla="*/ 30 w 86"/>
                  <a:gd name="T39" fmla="*/ 34 h 60"/>
                  <a:gd name="T40" fmla="*/ 27 w 86"/>
                  <a:gd name="T41" fmla="*/ 36 h 60"/>
                  <a:gd name="T42" fmla="*/ 25 w 86"/>
                  <a:gd name="T43" fmla="*/ 38 h 60"/>
                  <a:gd name="T44" fmla="*/ 22 w 86"/>
                  <a:gd name="T45" fmla="*/ 40 h 60"/>
                  <a:gd name="T46" fmla="*/ 20 w 86"/>
                  <a:gd name="T47" fmla="*/ 42 h 60"/>
                  <a:gd name="T48" fmla="*/ 17 w 86"/>
                  <a:gd name="T49" fmla="*/ 44 h 60"/>
                  <a:gd name="T50" fmla="*/ 15 w 86"/>
                  <a:gd name="T51" fmla="*/ 46 h 60"/>
                  <a:gd name="T52" fmla="*/ 12 w 86"/>
                  <a:gd name="T53" fmla="*/ 49 h 60"/>
                  <a:gd name="T54" fmla="*/ 9 w 86"/>
                  <a:gd name="T55" fmla="*/ 51 h 60"/>
                  <a:gd name="T56" fmla="*/ 7 w 86"/>
                  <a:gd name="T57" fmla="*/ 53 h 60"/>
                  <a:gd name="T58" fmla="*/ 5 w 86"/>
                  <a:gd name="T59" fmla="*/ 55 h 60"/>
                  <a:gd name="T60" fmla="*/ 2 w 86"/>
                  <a:gd name="T61" fmla="*/ 57 h 60"/>
                  <a:gd name="T62" fmla="*/ 0 w 86"/>
                  <a:gd name="T63" fmla="*/ 59 h 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6" h="60">
                    <a:moveTo>
                      <a:pt x="85" y="0"/>
                    </a:moveTo>
                    <a:lnTo>
                      <a:pt x="79" y="2"/>
                    </a:lnTo>
                    <a:lnTo>
                      <a:pt x="76" y="4"/>
                    </a:lnTo>
                    <a:lnTo>
                      <a:pt x="73" y="5"/>
                    </a:lnTo>
                    <a:lnTo>
                      <a:pt x="71" y="7"/>
                    </a:lnTo>
                    <a:lnTo>
                      <a:pt x="68" y="8"/>
                    </a:lnTo>
                    <a:lnTo>
                      <a:pt x="65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4" y="17"/>
                    </a:lnTo>
                    <a:lnTo>
                      <a:pt x="51" y="18"/>
                    </a:lnTo>
                    <a:lnTo>
                      <a:pt x="48" y="20"/>
                    </a:lnTo>
                    <a:lnTo>
                      <a:pt x="46" y="22"/>
                    </a:lnTo>
                    <a:lnTo>
                      <a:pt x="43" y="24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5" y="30"/>
                    </a:lnTo>
                    <a:lnTo>
                      <a:pt x="33" y="32"/>
                    </a:lnTo>
                    <a:lnTo>
                      <a:pt x="30" y="34"/>
                    </a:lnTo>
                    <a:lnTo>
                      <a:pt x="27" y="36"/>
                    </a:lnTo>
                    <a:lnTo>
                      <a:pt x="25" y="38"/>
                    </a:lnTo>
                    <a:lnTo>
                      <a:pt x="22" y="40"/>
                    </a:lnTo>
                    <a:lnTo>
                      <a:pt x="20" y="42"/>
                    </a:lnTo>
                    <a:lnTo>
                      <a:pt x="17" y="44"/>
                    </a:lnTo>
                    <a:lnTo>
                      <a:pt x="15" y="46"/>
                    </a:lnTo>
                    <a:lnTo>
                      <a:pt x="12" y="49"/>
                    </a:lnTo>
                    <a:lnTo>
                      <a:pt x="9" y="51"/>
                    </a:lnTo>
                    <a:lnTo>
                      <a:pt x="7" y="53"/>
                    </a:lnTo>
                    <a:lnTo>
                      <a:pt x="5" y="55"/>
                    </a:lnTo>
                    <a:lnTo>
                      <a:pt x="2" y="57"/>
                    </a:lnTo>
                    <a:lnTo>
                      <a:pt x="0" y="59"/>
                    </a:lnTo>
                  </a:path>
                </a:pathLst>
              </a:custGeom>
              <a:noFill/>
              <a:ln w="43180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88" name="Freeform 254"/>
              <p:cNvSpPr>
                <a:spLocks/>
              </p:cNvSpPr>
              <p:nvPr/>
            </p:nvSpPr>
            <p:spPr bwMode="auto">
              <a:xfrm>
                <a:off x="2943" y="1669"/>
                <a:ext cx="162" cy="107"/>
              </a:xfrm>
              <a:custGeom>
                <a:avLst/>
                <a:gdLst>
                  <a:gd name="T0" fmla="*/ 112 w 162"/>
                  <a:gd name="T1" fmla="*/ 8 h 107"/>
                  <a:gd name="T2" fmla="*/ 103 w 162"/>
                  <a:gd name="T3" fmla="*/ 3 h 107"/>
                  <a:gd name="T4" fmla="*/ 92 w 162"/>
                  <a:gd name="T5" fmla="*/ 1 h 107"/>
                  <a:gd name="T6" fmla="*/ 82 w 162"/>
                  <a:gd name="T7" fmla="*/ 0 h 107"/>
                  <a:gd name="T8" fmla="*/ 71 w 162"/>
                  <a:gd name="T9" fmla="*/ 1 h 107"/>
                  <a:gd name="T10" fmla="*/ 60 w 162"/>
                  <a:gd name="T11" fmla="*/ 3 h 107"/>
                  <a:gd name="T12" fmla="*/ 50 w 162"/>
                  <a:gd name="T13" fmla="*/ 6 h 107"/>
                  <a:gd name="T14" fmla="*/ 40 w 162"/>
                  <a:gd name="T15" fmla="*/ 11 h 107"/>
                  <a:gd name="T16" fmla="*/ 30 w 162"/>
                  <a:gd name="T17" fmla="*/ 16 h 107"/>
                  <a:gd name="T18" fmla="*/ 22 w 162"/>
                  <a:gd name="T19" fmla="*/ 23 h 107"/>
                  <a:gd name="T20" fmla="*/ 14 w 162"/>
                  <a:gd name="T21" fmla="*/ 31 h 107"/>
                  <a:gd name="T22" fmla="*/ 8 w 162"/>
                  <a:gd name="T23" fmla="*/ 39 h 107"/>
                  <a:gd name="T24" fmla="*/ 4 w 162"/>
                  <a:gd name="T25" fmla="*/ 48 h 107"/>
                  <a:gd name="T26" fmla="*/ 1 w 162"/>
                  <a:gd name="T27" fmla="*/ 58 h 107"/>
                  <a:gd name="T28" fmla="*/ 0 w 162"/>
                  <a:gd name="T29" fmla="*/ 69 h 107"/>
                  <a:gd name="T30" fmla="*/ 2 w 162"/>
                  <a:gd name="T31" fmla="*/ 80 h 107"/>
                  <a:gd name="T32" fmla="*/ 13 w 162"/>
                  <a:gd name="T33" fmla="*/ 89 h 107"/>
                  <a:gd name="T34" fmla="*/ 21 w 162"/>
                  <a:gd name="T35" fmla="*/ 94 h 107"/>
                  <a:gd name="T36" fmla="*/ 30 w 162"/>
                  <a:gd name="T37" fmla="*/ 98 h 107"/>
                  <a:gd name="T38" fmla="*/ 39 w 162"/>
                  <a:gd name="T39" fmla="*/ 101 h 107"/>
                  <a:gd name="T40" fmla="*/ 48 w 162"/>
                  <a:gd name="T41" fmla="*/ 103 h 107"/>
                  <a:gd name="T42" fmla="*/ 57 w 162"/>
                  <a:gd name="T43" fmla="*/ 105 h 107"/>
                  <a:gd name="T44" fmla="*/ 66 w 162"/>
                  <a:gd name="T45" fmla="*/ 106 h 107"/>
                  <a:gd name="T46" fmla="*/ 76 w 162"/>
                  <a:gd name="T47" fmla="*/ 106 h 107"/>
                  <a:gd name="T48" fmla="*/ 85 w 162"/>
                  <a:gd name="T49" fmla="*/ 106 h 107"/>
                  <a:gd name="T50" fmla="*/ 95 w 162"/>
                  <a:gd name="T51" fmla="*/ 106 h 107"/>
                  <a:gd name="T52" fmla="*/ 104 w 162"/>
                  <a:gd name="T53" fmla="*/ 106 h 107"/>
                  <a:gd name="T54" fmla="*/ 114 w 162"/>
                  <a:gd name="T55" fmla="*/ 106 h 107"/>
                  <a:gd name="T56" fmla="*/ 123 w 162"/>
                  <a:gd name="T57" fmla="*/ 105 h 107"/>
                  <a:gd name="T58" fmla="*/ 133 w 162"/>
                  <a:gd name="T59" fmla="*/ 105 h 107"/>
                  <a:gd name="T60" fmla="*/ 142 w 162"/>
                  <a:gd name="T61" fmla="*/ 106 h 107"/>
                  <a:gd name="T62" fmla="*/ 152 w 162"/>
                  <a:gd name="T63" fmla="*/ 100 h 107"/>
                  <a:gd name="T64" fmla="*/ 155 w 162"/>
                  <a:gd name="T65" fmla="*/ 93 h 107"/>
                  <a:gd name="T66" fmla="*/ 158 w 162"/>
                  <a:gd name="T67" fmla="*/ 87 h 107"/>
                  <a:gd name="T68" fmla="*/ 160 w 162"/>
                  <a:gd name="T69" fmla="*/ 79 h 107"/>
                  <a:gd name="T70" fmla="*/ 161 w 162"/>
                  <a:gd name="T71" fmla="*/ 72 h 107"/>
                  <a:gd name="T72" fmla="*/ 161 w 162"/>
                  <a:gd name="T73" fmla="*/ 65 h 107"/>
                  <a:gd name="T74" fmla="*/ 160 w 162"/>
                  <a:gd name="T75" fmla="*/ 57 h 107"/>
                  <a:gd name="T76" fmla="*/ 159 w 162"/>
                  <a:gd name="T77" fmla="*/ 50 h 107"/>
                  <a:gd name="T78" fmla="*/ 156 w 162"/>
                  <a:gd name="T79" fmla="*/ 43 h 107"/>
                  <a:gd name="T80" fmla="*/ 153 w 162"/>
                  <a:gd name="T81" fmla="*/ 36 h 107"/>
                  <a:gd name="T82" fmla="*/ 149 w 162"/>
                  <a:gd name="T83" fmla="*/ 30 h 107"/>
                  <a:gd name="T84" fmla="*/ 145 w 162"/>
                  <a:gd name="T85" fmla="*/ 24 h 107"/>
                  <a:gd name="T86" fmla="*/ 139 w 162"/>
                  <a:gd name="T87" fmla="*/ 19 h 107"/>
                  <a:gd name="T88" fmla="*/ 134 w 162"/>
                  <a:gd name="T89" fmla="*/ 14 h 107"/>
                  <a:gd name="T90" fmla="*/ 127 w 162"/>
                  <a:gd name="T91" fmla="*/ 10 h 107"/>
                  <a:gd name="T92" fmla="*/ 121 w 162"/>
                  <a:gd name="T93" fmla="*/ 7 h 107"/>
                  <a:gd name="T94" fmla="*/ 121 w 162"/>
                  <a:gd name="T95" fmla="*/ 8 h 107"/>
                  <a:gd name="T96" fmla="*/ 121 w 162"/>
                  <a:gd name="T97" fmla="*/ 8 h 107"/>
                  <a:gd name="T98" fmla="*/ 121 w 162"/>
                  <a:gd name="T99" fmla="*/ 9 h 107"/>
                  <a:gd name="T100" fmla="*/ 121 w 162"/>
                  <a:gd name="T101" fmla="*/ 9 h 107"/>
                  <a:gd name="T102" fmla="*/ 121 w 162"/>
                  <a:gd name="T103" fmla="*/ 9 h 107"/>
                  <a:gd name="T104" fmla="*/ 121 w 162"/>
                  <a:gd name="T105" fmla="*/ 10 h 107"/>
                  <a:gd name="T106" fmla="*/ 121 w 162"/>
                  <a:gd name="T107" fmla="*/ 10 h 107"/>
                  <a:gd name="T108" fmla="*/ 121 w 162"/>
                  <a:gd name="T109" fmla="*/ 11 h 107"/>
                  <a:gd name="T110" fmla="*/ 121 w 162"/>
                  <a:gd name="T111" fmla="*/ 11 h 107"/>
                  <a:gd name="T112" fmla="*/ 121 w 162"/>
                  <a:gd name="T113" fmla="*/ 11 h 107"/>
                  <a:gd name="T114" fmla="*/ 121 w 162"/>
                  <a:gd name="T115" fmla="*/ 12 h 107"/>
                  <a:gd name="T116" fmla="*/ 121 w 162"/>
                  <a:gd name="T117" fmla="*/ 12 h 107"/>
                  <a:gd name="T118" fmla="*/ 121 w 162"/>
                  <a:gd name="T119" fmla="*/ 13 h 107"/>
                  <a:gd name="T120" fmla="*/ 121 w 162"/>
                  <a:gd name="T121" fmla="*/ 13 h 107"/>
                  <a:gd name="T122" fmla="*/ 121 w 162"/>
                  <a:gd name="T123" fmla="*/ 13 h 1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2" h="107">
                    <a:moveTo>
                      <a:pt x="121" y="14"/>
                    </a:moveTo>
                    <a:lnTo>
                      <a:pt x="112" y="8"/>
                    </a:lnTo>
                    <a:lnTo>
                      <a:pt x="107" y="5"/>
                    </a:lnTo>
                    <a:lnTo>
                      <a:pt x="103" y="3"/>
                    </a:lnTo>
                    <a:lnTo>
                      <a:pt x="97" y="2"/>
                    </a:lnTo>
                    <a:lnTo>
                      <a:pt x="92" y="1"/>
                    </a:lnTo>
                    <a:lnTo>
                      <a:pt x="87" y="1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1" y="1"/>
                    </a:lnTo>
                    <a:lnTo>
                      <a:pt x="66" y="2"/>
                    </a:lnTo>
                    <a:lnTo>
                      <a:pt x="60" y="3"/>
                    </a:lnTo>
                    <a:lnTo>
                      <a:pt x="55" y="4"/>
                    </a:lnTo>
                    <a:lnTo>
                      <a:pt x="50" y="6"/>
                    </a:lnTo>
                    <a:lnTo>
                      <a:pt x="45" y="8"/>
                    </a:lnTo>
                    <a:lnTo>
                      <a:pt x="40" y="11"/>
                    </a:lnTo>
                    <a:lnTo>
                      <a:pt x="35" y="13"/>
                    </a:lnTo>
                    <a:lnTo>
                      <a:pt x="30" y="16"/>
                    </a:lnTo>
                    <a:lnTo>
                      <a:pt x="26" y="19"/>
                    </a:lnTo>
                    <a:lnTo>
                      <a:pt x="22" y="23"/>
                    </a:lnTo>
                    <a:lnTo>
                      <a:pt x="18" y="27"/>
                    </a:lnTo>
                    <a:lnTo>
                      <a:pt x="14" y="31"/>
                    </a:lnTo>
                    <a:lnTo>
                      <a:pt x="11" y="35"/>
                    </a:lnTo>
                    <a:lnTo>
                      <a:pt x="8" y="39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3"/>
                    </a:lnTo>
                    <a:lnTo>
                      <a:pt x="1" y="58"/>
                    </a:lnTo>
                    <a:lnTo>
                      <a:pt x="0" y="63"/>
                    </a:lnTo>
                    <a:lnTo>
                      <a:pt x="0" y="69"/>
                    </a:lnTo>
                    <a:lnTo>
                      <a:pt x="1" y="74"/>
                    </a:lnTo>
                    <a:lnTo>
                      <a:pt x="2" y="80"/>
                    </a:lnTo>
                    <a:lnTo>
                      <a:pt x="9" y="86"/>
                    </a:lnTo>
                    <a:lnTo>
                      <a:pt x="13" y="89"/>
                    </a:lnTo>
                    <a:lnTo>
                      <a:pt x="17" y="92"/>
                    </a:lnTo>
                    <a:lnTo>
                      <a:pt x="21" y="94"/>
                    </a:lnTo>
                    <a:lnTo>
                      <a:pt x="26" y="96"/>
                    </a:lnTo>
                    <a:lnTo>
                      <a:pt x="30" y="98"/>
                    </a:lnTo>
                    <a:lnTo>
                      <a:pt x="34" y="99"/>
                    </a:lnTo>
                    <a:lnTo>
                      <a:pt x="39" y="101"/>
                    </a:lnTo>
                    <a:lnTo>
                      <a:pt x="43" y="102"/>
                    </a:lnTo>
                    <a:lnTo>
                      <a:pt x="48" y="103"/>
                    </a:lnTo>
                    <a:lnTo>
                      <a:pt x="52" y="104"/>
                    </a:lnTo>
                    <a:lnTo>
                      <a:pt x="57" y="105"/>
                    </a:lnTo>
                    <a:lnTo>
                      <a:pt x="61" y="105"/>
                    </a:lnTo>
                    <a:lnTo>
                      <a:pt x="66" y="106"/>
                    </a:lnTo>
                    <a:lnTo>
                      <a:pt x="71" y="106"/>
                    </a:lnTo>
                    <a:lnTo>
                      <a:pt x="76" y="106"/>
                    </a:lnTo>
                    <a:lnTo>
                      <a:pt x="80" y="106"/>
                    </a:lnTo>
                    <a:lnTo>
                      <a:pt x="85" y="106"/>
                    </a:lnTo>
                    <a:lnTo>
                      <a:pt x="90" y="106"/>
                    </a:lnTo>
                    <a:lnTo>
                      <a:pt x="95" y="106"/>
                    </a:lnTo>
                    <a:lnTo>
                      <a:pt x="99" y="106"/>
                    </a:lnTo>
                    <a:lnTo>
                      <a:pt x="104" y="106"/>
                    </a:lnTo>
                    <a:lnTo>
                      <a:pt x="109" y="106"/>
                    </a:lnTo>
                    <a:lnTo>
                      <a:pt x="114" y="106"/>
                    </a:lnTo>
                    <a:lnTo>
                      <a:pt x="119" y="106"/>
                    </a:lnTo>
                    <a:lnTo>
                      <a:pt x="123" y="105"/>
                    </a:lnTo>
                    <a:lnTo>
                      <a:pt x="128" y="105"/>
                    </a:lnTo>
                    <a:lnTo>
                      <a:pt x="133" y="105"/>
                    </a:lnTo>
                    <a:lnTo>
                      <a:pt x="137" y="105"/>
                    </a:lnTo>
                    <a:lnTo>
                      <a:pt x="142" y="106"/>
                    </a:lnTo>
                    <a:lnTo>
                      <a:pt x="147" y="106"/>
                    </a:lnTo>
                    <a:lnTo>
                      <a:pt x="152" y="100"/>
                    </a:lnTo>
                    <a:lnTo>
                      <a:pt x="154" y="97"/>
                    </a:lnTo>
                    <a:lnTo>
                      <a:pt x="155" y="93"/>
                    </a:lnTo>
                    <a:lnTo>
                      <a:pt x="157" y="90"/>
                    </a:lnTo>
                    <a:lnTo>
                      <a:pt x="158" y="87"/>
                    </a:lnTo>
                    <a:lnTo>
                      <a:pt x="159" y="83"/>
                    </a:lnTo>
                    <a:lnTo>
                      <a:pt x="160" y="79"/>
                    </a:lnTo>
                    <a:lnTo>
                      <a:pt x="161" y="76"/>
                    </a:lnTo>
                    <a:lnTo>
                      <a:pt x="161" y="72"/>
                    </a:lnTo>
                    <a:lnTo>
                      <a:pt x="161" y="68"/>
                    </a:lnTo>
                    <a:lnTo>
                      <a:pt x="161" y="65"/>
                    </a:lnTo>
                    <a:lnTo>
                      <a:pt x="161" y="61"/>
                    </a:lnTo>
                    <a:lnTo>
                      <a:pt x="160" y="57"/>
                    </a:lnTo>
                    <a:lnTo>
                      <a:pt x="159" y="54"/>
                    </a:lnTo>
                    <a:lnTo>
                      <a:pt x="159" y="50"/>
                    </a:lnTo>
                    <a:lnTo>
                      <a:pt x="157" y="47"/>
                    </a:lnTo>
                    <a:lnTo>
                      <a:pt x="156" y="43"/>
                    </a:lnTo>
                    <a:lnTo>
                      <a:pt x="155" y="40"/>
                    </a:lnTo>
                    <a:lnTo>
                      <a:pt x="153" y="36"/>
                    </a:lnTo>
                    <a:lnTo>
                      <a:pt x="151" y="33"/>
                    </a:lnTo>
                    <a:lnTo>
                      <a:pt x="149" y="30"/>
                    </a:lnTo>
                    <a:lnTo>
                      <a:pt x="147" y="27"/>
                    </a:lnTo>
                    <a:lnTo>
                      <a:pt x="145" y="24"/>
                    </a:lnTo>
                    <a:lnTo>
                      <a:pt x="142" y="21"/>
                    </a:lnTo>
                    <a:lnTo>
                      <a:pt x="139" y="19"/>
                    </a:lnTo>
                    <a:lnTo>
                      <a:pt x="137" y="16"/>
                    </a:lnTo>
                    <a:lnTo>
                      <a:pt x="134" y="14"/>
                    </a:lnTo>
                    <a:lnTo>
                      <a:pt x="131" y="12"/>
                    </a:lnTo>
                    <a:lnTo>
                      <a:pt x="127" y="10"/>
                    </a:lnTo>
                    <a:lnTo>
                      <a:pt x="124" y="9"/>
                    </a:lnTo>
                    <a:lnTo>
                      <a:pt x="121" y="7"/>
                    </a:lnTo>
                    <a:lnTo>
                      <a:pt x="121" y="8"/>
                    </a:lnTo>
                    <a:lnTo>
                      <a:pt x="121" y="9"/>
                    </a:lnTo>
                    <a:lnTo>
                      <a:pt x="121" y="10"/>
                    </a:lnTo>
                    <a:lnTo>
                      <a:pt x="121" y="11"/>
                    </a:lnTo>
                    <a:lnTo>
                      <a:pt x="121" y="12"/>
                    </a:lnTo>
                    <a:lnTo>
                      <a:pt x="121" y="13"/>
                    </a:lnTo>
                    <a:lnTo>
                      <a:pt x="121" y="14"/>
                    </a:lnTo>
                  </a:path>
                </a:pathLst>
              </a:custGeom>
              <a:solidFill>
                <a:srgbClr val="80FFFF"/>
              </a:solidFill>
              <a:ln w="6985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89" name="Freeform 255"/>
              <p:cNvSpPr>
                <a:spLocks/>
              </p:cNvSpPr>
              <p:nvPr/>
            </p:nvSpPr>
            <p:spPr bwMode="auto">
              <a:xfrm>
                <a:off x="2983" y="1775"/>
                <a:ext cx="29" cy="139"/>
              </a:xfrm>
              <a:custGeom>
                <a:avLst/>
                <a:gdLst>
                  <a:gd name="T0" fmla="*/ 28 w 29"/>
                  <a:gd name="T1" fmla="*/ 0 h 139"/>
                  <a:gd name="T2" fmla="*/ 25 w 29"/>
                  <a:gd name="T3" fmla="*/ 8 h 139"/>
                  <a:gd name="T4" fmla="*/ 24 w 29"/>
                  <a:gd name="T5" fmla="*/ 13 h 139"/>
                  <a:gd name="T6" fmla="*/ 23 w 29"/>
                  <a:gd name="T7" fmla="*/ 17 h 139"/>
                  <a:gd name="T8" fmla="*/ 21 w 29"/>
                  <a:gd name="T9" fmla="*/ 21 h 139"/>
                  <a:gd name="T10" fmla="*/ 20 w 29"/>
                  <a:gd name="T11" fmla="*/ 26 h 139"/>
                  <a:gd name="T12" fmla="*/ 18 w 29"/>
                  <a:gd name="T13" fmla="*/ 30 h 139"/>
                  <a:gd name="T14" fmla="*/ 16 w 29"/>
                  <a:gd name="T15" fmla="*/ 35 h 139"/>
                  <a:gd name="T16" fmla="*/ 14 w 29"/>
                  <a:gd name="T17" fmla="*/ 39 h 139"/>
                  <a:gd name="T18" fmla="*/ 13 w 29"/>
                  <a:gd name="T19" fmla="*/ 44 h 139"/>
                  <a:gd name="T20" fmla="*/ 11 w 29"/>
                  <a:gd name="T21" fmla="*/ 48 h 139"/>
                  <a:gd name="T22" fmla="*/ 9 w 29"/>
                  <a:gd name="T23" fmla="*/ 53 h 139"/>
                  <a:gd name="T24" fmla="*/ 7 w 29"/>
                  <a:gd name="T25" fmla="*/ 57 h 139"/>
                  <a:gd name="T26" fmla="*/ 6 w 29"/>
                  <a:gd name="T27" fmla="*/ 62 h 139"/>
                  <a:gd name="T28" fmla="*/ 5 w 29"/>
                  <a:gd name="T29" fmla="*/ 67 h 139"/>
                  <a:gd name="T30" fmla="*/ 3 w 29"/>
                  <a:gd name="T31" fmla="*/ 71 h 139"/>
                  <a:gd name="T32" fmla="*/ 2 w 29"/>
                  <a:gd name="T33" fmla="*/ 76 h 139"/>
                  <a:gd name="T34" fmla="*/ 1 w 29"/>
                  <a:gd name="T35" fmla="*/ 80 h 139"/>
                  <a:gd name="T36" fmla="*/ 1 w 29"/>
                  <a:gd name="T37" fmla="*/ 85 h 139"/>
                  <a:gd name="T38" fmla="*/ 0 w 29"/>
                  <a:gd name="T39" fmla="*/ 89 h 139"/>
                  <a:gd name="T40" fmla="*/ 0 w 29"/>
                  <a:gd name="T41" fmla="*/ 93 h 139"/>
                  <a:gd name="T42" fmla="*/ 0 w 29"/>
                  <a:gd name="T43" fmla="*/ 98 h 139"/>
                  <a:gd name="T44" fmla="*/ 0 w 29"/>
                  <a:gd name="T45" fmla="*/ 102 h 139"/>
                  <a:gd name="T46" fmla="*/ 1 w 29"/>
                  <a:gd name="T47" fmla="*/ 107 h 139"/>
                  <a:gd name="T48" fmla="*/ 2 w 29"/>
                  <a:gd name="T49" fmla="*/ 111 h 139"/>
                  <a:gd name="T50" fmla="*/ 3 w 29"/>
                  <a:gd name="T51" fmla="*/ 115 h 139"/>
                  <a:gd name="T52" fmla="*/ 5 w 29"/>
                  <a:gd name="T53" fmla="*/ 119 h 139"/>
                  <a:gd name="T54" fmla="*/ 7 w 29"/>
                  <a:gd name="T55" fmla="*/ 123 h 139"/>
                  <a:gd name="T56" fmla="*/ 10 w 29"/>
                  <a:gd name="T57" fmla="*/ 127 h 139"/>
                  <a:gd name="T58" fmla="*/ 13 w 29"/>
                  <a:gd name="T59" fmla="*/ 131 h 139"/>
                  <a:gd name="T60" fmla="*/ 17 w 29"/>
                  <a:gd name="T61" fmla="*/ 134 h 139"/>
                  <a:gd name="T62" fmla="*/ 21 w 29"/>
                  <a:gd name="T63" fmla="*/ 138 h 1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" h="139">
                    <a:moveTo>
                      <a:pt x="28" y="0"/>
                    </a:moveTo>
                    <a:lnTo>
                      <a:pt x="25" y="8"/>
                    </a:lnTo>
                    <a:lnTo>
                      <a:pt x="24" y="13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20" y="26"/>
                    </a:lnTo>
                    <a:lnTo>
                      <a:pt x="18" y="30"/>
                    </a:lnTo>
                    <a:lnTo>
                      <a:pt x="16" y="35"/>
                    </a:lnTo>
                    <a:lnTo>
                      <a:pt x="14" y="39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9" y="53"/>
                    </a:lnTo>
                    <a:lnTo>
                      <a:pt x="7" y="57"/>
                    </a:lnTo>
                    <a:lnTo>
                      <a:pt x="6" y="62"/>
                    </a:lnTo>
                    <a:lnTo>
                      <a:pt x="5" y="67"/>
                    </a:lnTo>
                    <a:lnTo>
                      <a:pt x="3" y="71"/>
                    </a:lnTo>
                    <a:lnTo>
                      <a:pt x="2" y="76"/>
                    </a:lnTo>
                    <a:lnTo>
                      <a:pt x="1" y="80"/>
                    </a:lnTo>
                    <a:lnTo>
                      <a:pt x="1" y="85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1" y="107"/>
                    </a:lnTo>
                    <a:lnTo>
                      <a:pt x="2" y="111"/>
                    </a:lnTo>
                    <a:lnTo>
                      <a:pt x="3" y="115"/>
                    </a:lnTo>
                    <a:lnTo>
                      <a:pt x="5" y="119"/>
                    </a:lnTo>
                    <a:lnTo>
                      <a:pt x="7" y="123"/>
                    </a:lnTo>
                    <a:lnTo>
                      <a:pt x="10" y="127"/>
                    </a:lnTo>
                    <a:lnTo>
                      <a:pt x="13" y="131"/>
                    </a:lnTo>
                    <a:lnTo>
                      <a:pt x="17" y="134"/>
                    </a:lnTo>
                    <a:lnTo>
                      <a:pt x="21" y="138"/>
                    </a:lnTo>
                  </a:path>
                </a:pathLst>
              </a:custGeom>
              <a:noFill/>
              <a:ln w="43180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0" name="Freeform 256"/>
              <p:cNvSpPr>
                <a:spLocks/>
              </p:cNvSpPr>
              <p:nvPr/>
            </p:nvSpPr>
            <p:spPr bwMode="auto">
              <a:xfrm>
                <a:off x="2998" y="1913"/>
                <a:ext cx="132" cy="114"/>
              </a:xfrm>
              <a:custGeom>
                <a:avLst/>
                <a:gdLst>
                  <a:gd name="T0" fmla="*/ 22 w 132"/>
                  <a:gd name="T1" fmla="*/ 17 h 114"/>
                  <a:gd name="T2" fmla="*/ 18 w 132"/>
                  <a:gd name="T3" fmla="*/ 21 h 114"/>
                  <a:gd name="T4" fmla="*/ 14 w 132"/>
                  <a:gd name="T5" fmla="*/ 26 h 114"/>
                  <a:gd name="T6" fmla="*/ 11 w 132"/>
                  <a:gd name="T7" fmla="*/ 31 h 114"/>
                  <a:gd name="T8" fmla="*/ 8 w 132"/>
                  <a:gd name="T9" fmla="*/ 35 h 114"/>
                  <a:gd name="T10" fmla="*/ 5 w 132"/>
                  <a:gd name="T11" fmla="*/ 40 h 114"/>
                  <a:gd name="T12" fmla="*/ 3 w 132"/>
                  <a:gd name="T13" fmla="*/ 45 h 114"/>
                  <a:gd name="T14" fmla="*/ 2 w 132"/>
                  <a:gd name="T15" fmla="*/ 51 h 114"/>
                  <a:gd name="T16" fmla="*/ 1 w 132"/>
                  <a:gd name="T17" fmla="*/ 56 h 114"/>
                  <a:gd name="T18" fmla="*/ 0 w 132"/>
                  <a:gd name="T19" fmla="*/ 61 h 114"/>
                  <a:gd name="T20" fmla="*/ 0 w 132"/>
                  <a:gd name="T21" fmla="*/ 67 h 114"/>
                  <a:gd name="T22" fmla="*/ 1 w 132"/>
                  <a:gd name="T23" fmla="*/ 72 h 114"/>
                  <a:gd name="T24" fmla="*/ 3 w 132"/>
                  <a:gd name="T25" fmla="*/ 77 h 114"/>
                  <a:gd name="T26" fmla="*/ 5 w 132"/>
                  <a:gd name="T27" fmla="*/ 82 h 114"/>
                  <a:gd name="T28" fmla="*/ 8 w 132"/>
                  <a:gd name="T29" fmla="*/ 87 h 114"/>
                  <a:gd name="T30" fmla="*/ 13 w 132"/>
                  <a:gd name="T31" fmla="*/ 92 h 114"/>
                  <a:gd name="T32" fmla="*/ 49 w 132"/>
                  <a:gd name="T33" fmla="*/ 109 h 114"/>
                  <a:gd name="T34" fmla="*/ 70 w 132"/>
                  <a:gd name="T35" fmla="*/ 113 h 114"/>
                  <a:gd name="T36" fmla="*/ 88 w 132"/>
                  <a:gd name="T37" fmla="*/ 112 h 114"/>
                  <a:gd name="T38" fmla="*/ 102 w 132"/>
                  <a:gd name="T39" fmla="*/ 107 h 114"/>
                  <a:gd name="T40" fmla="*/ 114 w 132"/>
                  <a:gd name="T41" fmla="*/ 98 h 114"/>
                  <a:gd name="T42" fmla="*/ 123 w 132"/>
                  <a:gd name="T43" fmla="*/ 86 h 114"/>
                  <a:gd name="T44" fmla="*/ 128 w 132"/>
                  <a:gd name="T45" fmla="*/ 73 h 114"/>
                  <a:gd name="T46" fmla="*/ 131 w 132"/>
                  <a:gd name="T47" fmla="*/ 59 h 114"/>
                  <a:gd name="T48" fmla="*/ 130 w 132"/>
                  <a:gd name="T49" fmla="*/ 44 h 114"/>
                  <a:gd name="T50" fmla="*/ 127 w 132"/>
                  <a:gd name="T51" fmla="*/ 30 h 114"/>
                  <a:gd name="T52" fmla="*/ 120 w 132"/>
                  <a:gd name="T53" fmla="*/ 18 h 114"/>
                  <a:gd name="T54" fmla="*/ 111 w 132"/>
                  <a:gd name="T55" fmla="*/ 9 h 114"/>
                  <a:gd name="T56" fmla="*/ 98 w 132"/>
                  <a:gd name="T57" fmla="*/ 2 h 114"/>
                  <a:gd name="T58" fmla="*/ 82 w 132"/>
                  <a:gd name="T59" fmla="*/ 0 h 114"/>
                  <a:gd name="T60" fmla="*/ 63 w 132"/>
                  <a:gd name="T61" fmla="*/ 3 h 114"/>
                  <a:gd name="T62" fmla="*/ 50 w 132"/>
                  <a:gd name="T63" fmla="*/ 7 h 114"/>
                  <a:gd name="T64" fmla="*/ 49 w 132"/>
                  <a:gd name="T65" fmla="*/ 7 h 114"/>
                  <a:gd name="T66" fmla="*/ 47 w 132"/>
                  <a:gd name="T67" fmla="*/ 8 h 114"/>
                  <a:gd name="T68" fmla="*/ 46 w 132"/>
                  <a:gd name="T69" fmla="*/ 8 h 114"/>
                  <a:gd name="T70" fmla="*/ 44 w 132"/>
                  <a:gd name="T71" fmla="*/ 9 h 114"/>
                  <a:gd name="T72" fmla="*/ 42 w 132"/>
                  <a:gd name="T73" fmla="*/ 9 h 114"/>
                  <a:gd name="T74" fmla="*/ 41 w 132"/>
                  <a:gd name="T75" fmla="*/ 9 h 114"/>
                  <a:gd name="T76" fmla="*/ 39 w 132"/>
                  <a:gd name="T77" fmla="*/ 10 h 114"/>
                  <a:gd name="T78" fmla="*/ 37 w 132"/>
                  <a:gd name="T79" fmla="*/ 10 h 114"/>
                  <a:gd name="T80" fmla="*/ 36 w 132"/>
                  <a:gd name="T81" fmla="*/ 11 h 114"/>
                  <a:gd name="T82" fmla="*/ 34 w 132"/>
                  <a:gd name="T83" fmla="*/ 11 h 114"/>
                  <a:gd name="T84" fmla="*/ 32 w 132"/>
                  <a:gd name="T85" fmla="*/ 12 h 114"/>
                  <a:gd name="T86" fmla="*/ 31 w 132"/>
                  <a:gd name="T87" fmla="*/ 12 h 114"/>
                  <a:gd name="T88" fmla="*/ 29 w 132"/>
                  <a:gd name="T89" fmla="*/ 13 h 114"/>
                  <a:gd name="T90" fmla="*/ 28 w 132"/>
                  <a:gd name="T91" fmla="*/ 13 h 114"/>
                  <a:gd name="T92" fmla="*/ 26 w 132"/>
                  <a:gd name="T93" fmla="*/ 13 h 11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2" h="114">
                    <a:moveTo>
                      <a:pt x="26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8" y="21"/>
                    </a:lnTo>
                    <a:lnTo>
                      <a:pt x="16" y="23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11" y="31"/>
                    </a:lnTo>
                    <a:lnTo>
                      <a:pt x="9" y="33"/>
                    </a:lnTo>
                    <a:lnTo>
                      <a:pt x="8" y="35"/>
                    </a:lnTo>
                    <a:lnTo>
                      <a:pt x="6" y="38"/>
                    </a:lnTo>
                    <a:lnTo>
                      <a:pt x="5" y="40"/>
                    </a:lnTo>
                    <a:lnTo>
                      <a:pt x="4" y="43"/>
                    </a:lnTo>
                    <a:lnTo>
                      <a:pt x="3" y="45"/>
                    </a:lnTo>
                    <a:lnTo>
                      <a:pt x="2" y="48"/>
                    </a:lnTo>
                    <a:lnTo>
                      <a:pt x="2" y="51"/>
                    </a:lnTo>
                    <a:lnTo>
                      <a:pt x="1" y="53"/>
                    </a:lnTo>
                    <a:lnTo>
                      <a:pt x="1" y="56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2" y="75"/>
                    </a:lnTo>
                    <a:lnTo>
                      <a:pt x="3" y="77"/>
                    </a:lnTo>
                    <a:lnTo>
                      <a:pt x="4" y="80"/>
                    </a:lnTo>
                    <a:lnTo>
                      <a:pt x="5" y="82"/>
                    </a:lnTo>
                    <a:lnTo>
                      <a:pt x="7" y="85"/>
                    </a:lnTo>
                    <a:lnTo>
                      <a:pt x="8" y="87"/>
                    </a:lnTo>
                    <a:lnTo>
                      <a:pt x="10" y="89"/>
                    </a:lnTo>
                    <a:lnTo>
                      <a:pt x="13" y="92"/>
                    </a:lnTo>
                    <a:lnTo>
                      <a:pt x="38" y="105"/>
                    </a:lnTo>
                    <a:lnTo>
                      <a:pt x="49" y="109"/>
                    </a:lnTo>
                    <a:lnTo>
                      <a:pt x="60" y="112"/>
                    </a:lnTo>
                    <a:lnTo>
                      <a:pt x="70" y="113"/>
                    </a:lnTo>
                    <a:lnTo>
                      <a:pt x="79" y="113"/>
                    </a:lnTo>
                    <a:lnTo>
                      <a:pt x="88" y="112"/>
                    </a:lnTo>
                    <a:lnTo>
                      <a:pt x="95" y="110"/>
                    </a:lnTo>
                    <a:lnTo>
                      <a:pt x="102" y="107"/>
                    </a:lnTo>
                    <a:lnTo>
                      <a:pt x="108" y="103"/>
                    </a:lnTo>
                    <a:lnTo>
                      <a:pt x="114" y="98"/>
                    </a:lnTo>
                    <a:lnTo>
                      <a:pt x="119" y="92"/>
                    </a:lnTo>
                    <a:lnTo>
                      <a:pt x="123" y="86"/>
                    </a:lnTo>
                    <a:lnTo>
                      <a:pt x="126" y="80"/>
                    </a:lnTo>
                    <a:lnTo>
                      <a:pt x="128" y="73"/>
                    </a:lnTo>
                    <a:lnTo>
                      <a:pt x="130" y="66"/>
                    </a:lnTo>
                    <a:lnTo>
                      <a:pt x="131" y="59"/>
                    </a:lnTo>
                    <a:lnTo>
                      <a:pt x="131" y="51"/>
                    </a:lnTo>
                    <a:lnTo>
                      <a:pt x="130" y="44"/>
                    </a:lnTo>
                    <a:lnTo>
                      <a:pt x="129" y="37"/>
                    </a:lnTo>
                    <a:lnTo>
                      <a:pt x="127" y="30"/>
                    </a:lnTo>
                    <a:lnTo>
                      <a:pt x="124" y="24"/>
                    </a:lnTo>
                    <a:lnTo>
                      <a:pt x="120" y="18"/>
                    </a:lnTo>
                    <a:lnTo>
                      <a:pt x="116" y="13"/>
                    </a:lnTo>
                    <a:lnTo>
                      <a:pt x="111" y="9"/>
                    </a:lnTo>
                    <a:lnTo>
                      <a:pt x="105" y="5"/>
                    </a:lnTo>
                    <a:lnTo>
                      <a:pt x="98" y="2"/>
                    </a:lnTo>
                    <a:lnTo>
                      <a:pt x="90" y="1"/>
                    </a:lnTo>
                    <a:lnTo>
                      <a:pt x="82" y="0"/>
                    </a:lnTo>
                    <a:lnTo>
                      <a:pt x="73" y="1"/>
                    </a:lnTo>
                    <a:lnTo>
                      <a:pt x="63" y="3"/>
                    </a:lnTo>
                    <a:lnTo>
                      <a:pt x="52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8" y="7"/>
                    </a:lnTo>
                    <a:lnTo>
                      <a:pt x="47" y="8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9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0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7" y="13"/>
                    </a:lnTo>
                    <a:lnTo>
                      <a:pt x="26" y="13"/>
                    </a:lnTo>
                  </a:path>
                </a:pathLst>
              </a:custGeom>
              <a:solidFill>
                <a:srgbClr val="80FFFF"/>
              </a:solidFill>
              <a:ln w="6985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91" name="Freeform 257"/>
              <p:cNvSpPr>
                <a:spLocks/>
              </p:cNvSpPr>
              <p:nvPr/>
            </p:nvSpPr>
            <p:spPr bwMode="auto">
              <a:xfrm>
                <a:off x="3110" y="1995"/>
                <a:ext cx="243" cy="116"/>
              </a:xfrm>
              <a:custGeom>
                <a:avLst/>
                <a:gdLst>
                  <a:gd name="T0" fmla="*/ 17 w 243"/>
                  <a:gd name="T1" fmla="*/ 37 h 116"/>
                  <a:gd name="T2" fmla="*/ 33 w 243"/>
                  <a:gd name="T3" fmla="*/ 46 h 116"/>
                  <a:gd name="T4" fmla="*/ 47 w 243"/>
                  <a:gd name="T5" fmla="*/ 51 h 116"/>
                  <a:gd name="T6" fmla="*/ 61 w 243"/>
                  <a:gd name="T7" fmla="*/ 53 h 116"/>
                  <a:gd name="T8" fmla="*/ 74 w 243"/>
                  <a:gd name="T9" fmla="*/ 52 h 116"/>
                  <a:gd name="T10" fmla="*/ 86 w 243"/>
                  <a:gd name="T11" fmla="*/ 48 h 116"/>
                  <a:gd name="T12" fmla="*/ 98 w 243"/>
                  <a:gd name="T13" fmla="*/ 43 h 116"/>
                  <a:gd name="T14" fmla="*/ 110 w 243"/>
                  <a:gd name="T15" fmla="*/ 36 h 116"/>
                  <a:gd name="T16" fmla="*/ 121 w 243"/>
                  <a:gd name="T17" fmla="*/ 29 h 116"/>
                  <a:gd name="T18" fmla="*/ 133 w 243"/>
                  <a:gd name="T19" fmla="*/ 21 h 116"/>
                  <a:gd name="T20" fmla="*/ 144 w 243"/>
                  <a:gd name="T21" fmla="*/ 14 h 116"/>
                  <a:gd name="T22" fmla="*/ 156 w 243"/>
                  <a:gd name="T23" fmla="*/ 8 h 116"/>
                  <a:gd name="T24" fmla="*/ 168 w 243"/>
                  <a:gd name="T25" fmla="*/ 3 h 116"/>
                  <a:gd name="T26" fmla="*/ 182 w 243"/>
                  <a:gd name="T27" fmla="*/ 1 h 116"/>
                  <a:gd name="T28" fmla="*/ 196 w 243"/>
                  <a:gd name="T29" fmla="*/ 1 h 116"/>
                  <a:gd name="T30" fmla="*/ 210 w 243"/>
                  <a:gd name="T31" fmla="*/ 4 h 116"/>
                  <a:gd name="T32" fmla="*/ 226 w 243"/>
                  <a:gd name="T33" fmla="*/ 13 h 116"/>
                  <a:gd name="T34" fmla="*/ 234 w 243"/>
                  <a:gd name="T35" fmla="*/ 21 h 116"/>
                  <a:gd name="T36" fmla="*/ 239 w 243"/>
                  <a:gd name="T37" fmla="*/ 29 h 116"/>
                  <a:gd name="T38" fmla="*/ 242 w 243"/>
                  <a:gd name="T39" fmla="*/ 38 h 116"/>
                  <a:gd name="T40" fmla="*/ 242 w 243"/>
                  <a:gd name="T41" fmla="*/ 47 h 116"/>
                  <a:gd name="T42" fmla="*/ 240 w 243"/>
                  <a:gd name="T43" fmla="*/ 57 h 116"/>
                  <a:gd name="T44" fmla="*/ 237 w 243"/>
                  <a:gd name="T45" fmla="*/ 66 h 116"/>
                  <a:gd name="T46" fmla="*/ 232 w 243"/>
                  <a:gd name="T47" fmla="*/ 75 h 116"/>
                  <a:gd name="T48" fmla="*/ 226 w 243"/>
                  <a:gd name="T49" fmla="*/ 84 h 116"/>
                  <a:gd name="T50" fmla="*/ 219 w 243"/>
                  <a:gd name="T51" fmla="*/ 92 h 116"/>
                  <a:gd name="T52" fmla="*/ 210 w 243"/>
                  <a:gd name="T53" fmla="*/ 99 h 116"/>
                  <a:gd name="T54" fmla="*/ 201 w 243"/>
                  <a:gd name="T55" fmla="*/ 105 h 116"/>
                  <a:gd name="T56" fmla="*/ 191 w 243"/>
                  <a:gd name="T57" fmla="*/ 110 h 116"/>
                  <a:gd name="T58" fmla="*/ 180 w 243"/>
                  <a:gd name="T59" fmla="*/ 113 h 116"/>
                  <a:gd name="T60" fmla="*/ 170 w 243"/>
                  <a:gd name="T61" fmla="*/ 115 h 116"/>
                  <a:gd name="T62" fmla="*/ 156 w 243"/>
                  <a:gd name="T63" fmla="*/ 115 h 116"/>
                  <a:gd name="T64" fmla="*/ 149 w 243"/>
                  <a:gd name="T65" fmla="*/ 113 h 116"/>
                  <a:gd name="T66" fmla="*/ 142 w 243"/>
                  <a:gd name="T67" fmla="*/ 111 h 116"/>
                  <a:gd name="T68" fmla="*/ 136 w 243"/>
                  <a:gd name="T69" fmla="*/ 109 h 116"/>
                  <a:gd name="T70" fmla="*/ 130 w 243"/>
                  <a:gd name="T71" fmla="*/ 105 h 116"/>
                  <a:gd name="T72" fmla="*/ 124 w 243"/>
                  <a:gd name="T73" fmla="*/ 101 h 116"/>
                  <a:gd name="T74" fmla="*/ 119 w 243"/>
                  <a:gd name="T75" fmla="*/ 97 h 116"/>
                  <a:gd name="T76" fmla="*/ 115 w 243"/>
                  <a:gd name="T77" fmla="*/ 92 h 116"/>
                  <a:gd name="T78" fmla="*/ 111 w 243"/>
                  <a:gd name="T79" fmla="*/ 87 h 116"/>
                  <a:gd name="T80" fmla="*/ 108 w 243"/>
                  <a:gd name="T81" fmla="*/ 81 h 116"/>
                  <a:gd name="T82" fmla="*/ 106 w 243"/>
                  <a:gd name="T83" fmla="*/ 74 h 116"/>
                  <a:gd name="T84" fmla="*/ 104 w 243"/>
                  <a:gd name="T85" fmla="*/ 67 h 116"/>
                  <a:gd name="T86" fmla="*/ 103 w 243"/>
                  <a:gd name="T87" fmla="*/ 60 h 116"/>
                  <a:gd name="T88" fmla="*/ 103 w 243"/>
                  <a:gd name="T89" fmla="*/ 53 h 116"/>
                  <a:gd name="T90" fmla="*/ 104 w 243"/>
                  <a:gd name="T91" fmla="*/ 45 h 116"/>
                  <a:gd name="T92" fmla="*/ 105 w 243"/>
                  <a:gd name="T93" fmla="*/ 37 h 116"/>
                  <a:gd name="T94" fmla="*/ 95 w 243"/>
                  <a:gd name="T95" fmla="*/ 35 h 116"/>
                  <a:gd name="T96" fmla="*/ 88 w 243"/>
                  <a:gd name="T97" fmla="*/ 34 h 116"/>
                  <a:gd name="T98" fmla="*/ 82 w 243"/>
                  <a:gd name="T99" fmla="*/ 33 h 116"/>
                  <a:gd name="T100" fmla="*/ 75 w 243"/>
                  <a:gd name="T101" fmla="*/ 33 h 116"/>
                  <a:gd name="T102" fmla="*/ 69 w 243"/>
                  <a:gd name="T103" fmla="*/ 32 h 116"/>
                  <a:gd name="T104" fmla="*/ 62 w 243"/>
                  <a:gd name="T105" fmla="*/ 31 h 116"/>
                  <a:gd name="T106" fmla="*/ 56 w 243"/>
                  <a:gd name="T107" fmla="*/ 30 h 116"/>
                  <a:gd name="T108" fmla="*/ 49 w 243"/>
                  <a:gd name="T109" fmla="*/ 29 h 116"/>
                  <a:gd name="T110" fmla="*/ 42 w 243"/>
                  <a:gd name="T111" fmla="*/ 29 h 116"/>
                  <a:gd name="T112" fmla="*/ 36 w 243"/>
                  <a:gd name="T113" fmla="*/ 28 h 116"/>
                  <a:gd name="T114" fmla="*/ 29 w 243"/>
                  <a:gd name="T115" fmla="*/ 27 h 116"/>
                  <a:gd name="T116" fmla="*/ 23 w 243"/>
                  <a:gd name="T117" fmla="*/ 26 h 116"/>
                  <a:gd name="T118" fmla="*/ 16 w 243"/>
                  <a:gd name="T119" fmla="*/ 25 h 116"/>
                  <a:gd name="T120" fmla="*/ 10 w 243"/>
                  <a:gd name="T121" fmla="*/ 25 h 116"/>
                  <a:gd name="T122" fmla="*/ 3 w 243"/>
                  <a:gd name="T123" fmla="*/ 23 h 1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43" h="116">
                    <a:moveTo>
                      <a:pt x="0" y="23"/>
                    </a:moveTo>
                    <a:lnTo>
                      <a:pt x="17" y="37"/>
                    </a:lnTo>
                    <a:lnTo>
                      <a:pt x="25" y="42"/>
                    </a:lnTo>
                    <a:lnTo>
                      <a:pt x="33" y="46"/>
                    </a:lnTo>
                    <a:lnTo>
                      <a:pt x="40" y="49"/>
                    </a:lnTo>
                    <a:lnTo>
                      <a:pt x="47" y="51"/>
                    </a:lnTo>
                    <a:lnTo>
                      <a:pt x="54" y="53"/>
                    </a:lnTo>
                    <a:lnTo>
                      <a:pt x="61" y="53"/>
                    </a:lnTo>
                    <a:lnTo>
                      <a:pt x="68" y="53"/>
                    </a:lnTo>
                    <a:lnTo>
                      <a:pt x="74" y="52"/>
                    </a:lnTo>
                    <a:lnTo>
                      <a:pt x="80" y="50"/>
                    </a:lnTo>
                    <a:lnTo>
                      <a:pt x="86" y="48"/>
                    </a:lnTo>
                    <a:lnTo>
                      <a:pt x="92" y="46"/>
                    </a:lnTo>
                    <a:lnTo>
                      <a:pt x="98" y="43"/>
                    </a:lnTo>
                    <a:lnTo>
                      <a:pt x="104" y="40"/>
                    </a:lnTo>
                    <a:lnTo>
                      <a:pt x="110" y="36"/>
                    </a:lnTo>
                    <a:lnTo>
                      <a:pt x="116" y="33"/>
                    </a:lnTo>
                    <a:lnTo>
                      <a:pt x="121" y="29"/>
                    </a:lnTo>
                    <a:lnTo>
                      <a:pt x="127" y="25"/>
                    </a:lnTo>
                    <a:lnTo>
                      <a:pt x="133" y="21"/>
                    </a:lnTo>
                    <a:lnTo>
                      <a:pt x="138" y="17"/>
                    </a:lnTo>
                    <a:lnTo>
                      <a:pt x="144" y="14"/>
                    </a:lnTo>
                    <a:lnTo>
                      <a:pt x="150" y="11"/>
                    </a:lnTo>
                    <a:lnTo>
                      <a:pt x="156" y="8"/>
                    </a:lnTo>
                    <a:lnTo>
                      <a:pt x="162" y="5"/>
                    </a:lnTo>
                    <a:lnTo>
                      <a:pt x="168" y="3"/>
                    </a:lnTo>
                    <a:lnTo>
                      <a:pt x="175" y="1"/>
                    </a:lnTo>
                    <a:lnTo>
                      <a:pt x="182" y="1"/>
                    </a:lnTo>
                    <a:lnTo>
                      <a:pt x="188" y="0"/>
                    </a:lnTo>
                    <a:lnTo>
                      <a:pt x="196" y="1"/>
                    </a:lnTo>
                    <a:lnTo>
                      <a:pt x="203" y="1"/>
                    </a:lnTo>
                    <a:lnTo>
                      <a:pt x="210" y="4"/>
                    </a:lnTo>
                    <a:lnTo>
                      <a:pt x="222" y="10"/>
                    </a:lnTo>
                    <a:lnTo>
                      <a:pt x="226" y="13"/>
                    </a:lnTo>
                    <a:lnTo>
                      <a:pt x="231" y="17"/>
                    </a:lnTo>
                    <a:lnTo>
                      <a:pt x="234" y="21"/>
                    </a:lnTo>
                    <a:lnTo>
                      <a:pt x="237" y="25"/>
                    </a:lnTo>
                    <a:lnTo>
                      <a:pt x="239" y="29"/>
                    </a:lnTo>
                    <a:lnTo>
                      <a:pt x="241" y="33"/>
                    </a:lnTo>
                    <a:lnTo>
                      <a:pt x="242" y="38"/>
                    </a:lnTo>
                    <a:lnTo>
                      <a:pt x="242" y="43"/>
                    </a:lnTo>
                    <a:lnTo>
                      <a:pt x="242" y="47"/>
                    </a:lnTo>
                    <a:lnTo>
                      <a:pt x="242" y="52"/>
                    </a:lnTo>
                    <a:lnTo>
                      <a:pt x="240" y="57"/>
                    </a:lnTo>
                    <a:lnTo>
                      <a:pt x="239" y="61"/>
                    </a:lnTo>
                    <a:lnTo>
                      <a:pt x="237" y="66"/>
                    </a:lnTo>
                    <a:lnTo>
                      <a:pt x="235" y="71"/>
                    </a:lnTo>
                    <a:lnTo>
                      <a:pt x="232" y="75"/>
                    </a:lnTo>
                    <a:lnTo>
                      <a:pt x="230" y="80"/>
                    </a:lnTo>
                    <a:lnTo>
                      <a:pt x="226" y="84"/>
                    </a:lnTo>
                    <a:lnTo>
                      <a:pt x="222" y="88"/>
                    </a:lnTo>
                    <a:lnTo>
                      <a:pt x="219" y="92"/>
                    </a:lnTo>
                    <a:lnTo>
                      <a:pt x="214" y="96"/>
                    </a:lnTo>
                    <a:lnTo>
                      <a:pt x="210" y="99"/>
                    </a:lnTo>
                    <a:lnTo>
                      <a:pt x="206" y="103"/>
                    </a:lnTo>
                    <a:lnTo>
                      <a:pt x="201" y="105"/>
                    </a:lnTo>
                    <a:lnTo>
                      <a:pt x="196" y="108"/>
                    </a:lnTo>
                    <a:lnTo>
                      <a:pt x="191" y="110"/>
                    </a:lnTo>
                    <a:lnTo>
                      <a:pt x="186" y="112"/>
                    </a:lnTo>
                    <a:lnTo>
                      <a:pt x="180" y="113"/>
                    </a:lnTo>
                    <a:lnTo>
                      <a:pt x="175" y="115"/>
                    </a:lnTo>
                    <a:lnTo>
                      <a:pt x="170" y="115"/>
                    </a:lnTo>
                    <a:lnTo>
                      <a:pt x="164" y="115"/>
                    </a:lnTo>
                    <a:lnTo>
                      <a:pt x="156" y="115"/>
                    </a:lnTo>
                    <a:lnTo>
                      <a:pt x="153" y="114"/>
                    </a:lnTo>
                    <a:lnTo>
                      <a:pt x="149" y="113"/>
                    </a:lnTo>
                    <a:lnTo>
                      <a:pt x="146" y="112"/>
                    </a:lnTo>
                    <a:lnTo>
                      <a:pt x="142" y="111"/>
                    </a:lnTo>
                    <a:lnTo>
                      <a:pt x="139" y="110"/>
                    </a:lnTo>
                    <a:lnTo>
                      <a:pt x="136" y="109"/>
                    </a:lnTo>
                    <a:lnTo>
                      <a:pt x="132" y="107"/>
                    </a:lnTo>
                    <a:lnTo>
                      <a:pt x="130" y="105"/>
                    </a:lnTo>
                    <a:lnTo>
                      <a:pt x="127" y="103"/>
                    </a:lnTo>
                    <a:lnTo>
                      <a:pt x="124" y="101"/>
                    </a:lnTo>
                    <a:lnTo>
                      <a:pt x="122" y="99"/>
                    </a:lnTo>
                    <a:lnTo>
                      <a:pt x="119" y="97"/>
                    </a:lnTo>
                    <a:lnTo>
                      <a:pt x="117" y="95"/>
                    </a:lnTo>
                    <a:lnTo>
                      <a:pt x="115" y="92"/>
                    </a:lnTo>
                    <a:lnTo>
                      <a:pt x="113" y="89"/>
                    </a:lnTo>
                    <a:lnTo>
                      <a:pt x="111" y="87"/>
                    </a:lnTo>
                    <a:lnTo>
                      <a:pt x="110" y="84"/>
                    </a:lnTo>
                    <a:lnTo>
                      <a:pt x="108" y="81"/>
                    </a:lnTo>
                    <a:lnTo>
                      <a:pt x="107" y="77"/>
                    </a:lnTo>
                    <a:lnTo>
                      <a:pt x="106" y="74"/>
                    </a:lnTo>
                    <a:lnTo>
                      <a:pt x="105" y="71"/>
                    </a:lnTo>
                    <a:lnTo>
                      <a:pt x="104" y="67"/>
                    </a:lnTo>
                    <a:lnTo>
                      <a:pt x="103" y="64"/>
                    </a:lnTo>
                    <a:lnTo>
                      <a:pt x="103" y="60"/>
                    </a:lnTo>
                    <a:lnTo>
                      <a:pt x="103" y="57"/>
                    </a:lnTo>
                    <a:lnTo>
                      <a:pt x="103" y="53"/>
                    </a:lnTo>
                    <a:lnTo>
                      <a:pt x="103" y="49"/>
                    </a:lnTo>
                    <a:lnTo>
                      <a:pt x="104" y="45"/>
                    </a:lnTo>
                    <a:lnTo>
                      <a:pt x="104" y="41"/>
                    </a:lnTo>
                    <a:lnTo>
                      <a:pt x="105" y="37"/>
                    </a:lnTo>
                    <a:lnTo>
                      <a:pt x="98" y="35"/>
                    </a:lnTo>
                    <a:lnTo>
                      <a:pt x="95" y="35"/>
                    </a:lnTo>
                    <a:lnTo>
                      <a:pt x="92" y="35"/>
                    </a:lnTo>
                    <a:lnTo>
                      <a:pt x="88" y="34"/>
                    </a:lnTo>
                    <a:lnTo>
                      <a:pt x="85" y="34"/>
                    </a:lnTo>
                    <a:lnTo>
                      <a:pt x="82" y="33"/>
                    </a:lnTo>
                    <a:lnTo>
                      <a:pt x="79" y="33"/>
                    </a:lnTo>
                    <a:lnTo>
                      <a:pt x="75" y="33"/>
                    </a:lnTo>
                    <a:lnTo>
                      <a:pt x="72" y="32"/>
                    </a:lnTo>
                    <a:lnTo>
                      <a:pt x="69" y="32"/>
                    </a:lnTo>
                    <a:lnTo>
                      <a:pt x="66" y="31"/>
                    </a:lnTo>
                    <a:lnTo>
                      <a:pt x="62" y="31"/>
                    </a:lnTo>
                    <a:lnTo>
                      <a:pt x="59" y="31"/>
                    </a:lnTo>
                    <a:lnTo>
                      <a:pt x="56" y="30"/>
                    </a:lnTo>
                    <a:lnTo>
                      <a:pt x="52" y="30"/>
                    </a:lnTo>
                    <a:lnTo>
                      <a:pt x="49" y="29"/>
                    </a:lnTo>
                    <a:lnTo>
                      <a:pt x="46" y="29"/>
                    </a:lnTo>
                    <a:lnTo>
                      <a:pt x="42" y="29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7"/>
                    </a:lnTo>
                    <a:lnTo>
                      <a:pt x="29" y="27"/>
                    </a:lnTo>
                    <a:lnTo>
                      <a:pt x="26" y="27"/>
                    </a:lnTo>
                    <a:lnTo>
                      <a:pt x="23" y="26"/>
                    </a:lnTo>
                    <a:lnTo>
                      <a:pt x="19" y="26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10" y="25"/>
                    </a:lnTo>
                    <a:lnTo>
                      <a:pt x="6" y="24"/>
                    </a:lnTo>
                    <a:lnTo>
                      <a:pt x="3" y="23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80FFFF"/>
              </a:solidFill>
              <a:ln w="6985" cap="flat" cmpd="sng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2552" name="Text Box 258"/>
            <p:cNvSpPr txBox="1">
              <a:spLocks noChangeArrowheads="1"/>
            </p:cNvSpPr>
            <p:nvPr/>
          </p:nvSpPr>
          <p:spPr bwMode="auto">
            <a:xfrm>
              <a:off x="4800" y="1395"/>
              <a:ext cx="837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Neutrophil</a:t>
              </a:r>
              <a:endParaRPr lang="en-US" sz="2600">
                <a:solidFill>
                  <a:schemeClr val="bg1"/>
                </a:solidFill>
                <a:latin typeface="Arial Unicode MS" pitchFamily="34" charset="-128"/>
              </a:endParaRPr>
            </a:p>
          </p:txBody>
        </p:sp>
        <p:sp>
          <p:nvSpPr>
            <p:cNvPr id="22553" name="Text Box 259"/>
            <p:cNvSpPr txBox="1">
              <a:spLocks noChangeArrowheads="1"/>
            </p:cNvSpPr>
            <p:nvPr/>
          </p:nvSpPr>
          <p:spPr bwMode="auto">
            <a:xfrm>
              <a:off x="1297" y="771"/>
              <a:ext cx="1036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148" tIns="49574" rIns="99148" bIns="49574">
              <a:spAutoFit/>
            </a:bodyPr>
            <a:lstStyle>
              <a:lvl1pPr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2188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2188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Macrophage/</a:t>
              </a:r>
            </a:p>
            <a:p>
              <a:r>
                <a:rPr lang="en-US" sz="2000" i="1">
                  <a:solidFill>
                    <a:schemeClr val="bg1"/>
                  </a:solidFill>
                  <a:latin typeface="Arial Unicode MS" pitchFamily="34" charset="-128"/>
                </a:rPr>
                <a:t>Dendritic cell</a:t>
              </a:r>
              <a:endParaRPr lang="en-US" sz="2600">
                <a:solidFill>
                  <a:schemeClr val="bg1"/>
                </a:solidFill>
                <a:latin typeface="Arial Unicode MS" pitchFamily="34" charset="-128"/>
              </a:endParaRPr>
            </a:p>
          </p:txBody>
        </p:sp>
        <p:sp>
          <p:nvSpPr>
            <p:cNvPr id="22554" name="Freeform 260"/>
            <p:cNvSpPr>
              <a:spLocks/>
            </p:cNvSpPr>
            <p:nvPr/>
          </p:nvSpPr>
          <p:spPr bwMode="auto">
            <a:xfrm>
              <a:off x="3552" y="3504"/>
              <a:ext cx="1776" cy="288"/>
            </a:xfrm>
            <a:custGeom>
              <a:avLst/>
              <a:gdLst>
                <a:gd name="T0" fmla="*/ 1565 w 2016"/>
                <a:gd name="T1" fmla="*/ 0 h 288"/>
                <a:gd name="T2" fmla="*/ 410 w 2016"/>
                <a:gd name="T3" fmla="*/ 96 h 288"/>
                <a:gd name="T4" fmla="*/ 0 w 2016"/>
                <a:gd name="T5" fmla="*/ 288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16" h="288">
                  <a:moveTo>
                    <a:pt x="2016" y="0"/>
                  </a:moveTo>
                  <a:cubicBezTo>
                    <a:pt x="1440" y="24"/>
                    <a:pt x="864" y="48"/>
                    <a:pt x="528" y="96"/>
                  </a:cubicBezTo>
                  <a:cubicBezTo>
                    <a:pt x="192" y="144"/>
                    <a:pt x="96" y="256"/>
                    <a:pt x="0" y="288"/>
                  </a:cubicBezTo>
                </a:path>
              </a:pathLst>
            </a:custGeom>
            <a:noFill/>
            <a:ln w="28575" cmpd="sng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5" name="Freeform 261"/>
            <p:cNvSpPr>
              <a:spLocks/>
            </p:cNvSpPr>
            <p:nvPr/>
          </p:nvSpPr>
          <p:spPr bwMode="auto">
            <a:xfrm>
              <a:off x="3984" y="3600"/>
              <a:ext cx="48" cy="288"/>
            </a:xfrm>
            <a:custGeom>
              <a:avLst/>
              <a:gdLst>
                <a:gd name="T0" fmla="*/ 48 w 48"/>
                <a:gd name="T1" fmla="*/ 0 h 288"/>
                <a:gd name="T2" fmla="*/ 0 w 48"/>
                <a:gd name="T3" fmla="*/ 288 h 28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8" h="288">
                  <a:moveTo>
                    <a:pt x="48" y="0"/>
                  </a:moveTo>
                  <a:cubicBezTo>
                    <a:pt x="48" y="0"/>
                    <a:pt x="24" y="144"/>
                    <a:pt x="0" y="288"/>
                  </a:cubicBezTo>
                </a:path>
              </a:pathLst>
            </a:custGeom>
            <a:noFill/>
            <a:ln w="28575" cmpd="sng">
              <a:solidFill>
                <a:srgbClr val="CC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6" name="Line 262"/>
            <p:cNvSpPr>
              <a:spLocks noChangeShapeType="1"/>
            </p:cNvSpPr>
            <p:nvPr/>
          </p:nvSpPr>
          <p:spPr bwMode="auto">
            <a:xfrm flipH="1">
              <a:off x="2784" y="672"/>
              <a:ext cx="38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7" name="Line 263"/>
            <p:cNvSpPr>
              <a:spLocks noChangeShapeType="1"/>
            </p:cNvSpPr>
            <p:nvPr/>
          </p:nvSpPr>
          <p:spPr bwMode="auto">
            <a:xfrm>
              <a:off x="3264" y="672"/>
              <a:ext cx="336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8" name="Line 264"/>
            <p:cNvSpPr>
              <a:spLocks noChangeShapeType="1"/>
            </p:cNvSpPr>
            <p:nvPr/>
          </p:nvSpPr>
          <p:spPr bwMode="auto">
            <a:xfrm flipH="1">
              <a:off x="2304" y="1200"/>
              <a:ext cx="144" cy="1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59" name="Line 265"/>
            <p:cNvSpPr>
              <a:spLocks noChangeShapeType="1"/>
            </p:cNvSpPr>
            <p:nvPr/>
          </p:nvSpPr>
          <p:spPr bwMode="auto">
            <a:xfrm>
              <a:off x="3936" y="1200"/>
              <a:ext cx="24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0" name="Line 266"/>
            <p:cNvSpPr>
              <a:spLocks noChangeShapeType="1"/>
            </p:cNvSpPr>
            <p:nvPr/>
          </p:nvSpPr>
          <p:spPr bwMode="auto">
            <a:xfrm>
              <a:off x="2784" y="1248"/>
              <a:ext cx="240" cy="43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1" name="Line 267"/>
            <p:cNvSpPr>
              <a:spLocks noChangeShapeType="1"/>
            </p:cNvSpPr>
            <p:nvPr/>
          </p:nvSpPr>
          <p:spPr bwMode="auto">
            <a:xfrm flipH="1">
              <a:off x="3360" y="1344"/>
              <a:ext cx="288" cy="33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62" name="Line 268"/>
            <p:cNvSpPr>
              <a:spLocks noChangeShapeType="1"/>
            </p:cNvSpPr>
            <p:nvPr/>
          </p:nvSpPr>
          <p:spPr bwMode="auto">
            <a:xfrm>
              <a:off x="2400" y="1584"/>
              <a:ext cx="528" cy="28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63" name="Group 269"/>
            <p:cNvGrpSpPr>
              <a:grpSpLocks/>
            </p:cNvGrpSpPr>
            <p:nvPr/>
          </p:nvGrpSpPr>
          <p:grpSpPr bwMode="auto">
            <a:xfrm>
              <a:off x="0" y="1872"/>
              <a:ext cx="6359" cy="2359"/>
              <a:chOff x="0" y="1920"/>
              <a:chExt cx="6359" cy="2359"/>
            </a:xfrm>
          </p:grpSpPr>
          <p:sp>
            <p:nvSpPr>
              <p:cNvPr id="22564" name="Line 270"/>
              <p:cNvSpPr>
                <a:spLocks noChangeShapeType="1"/>
              </p:cNvSpPr>
              <p:nvPr/>
            </p:nvSpPr>
            <p:spPr bwMode="auto">
              <a:xfrm flipH="1">
                <a:off x="2160" y="3381"/>
                <a:ext cx="171" cy="89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65" name="Line 271"/>
              <p:cNvSpPr>
                <a:spLocks noChangeShapeType="1"/>
              </p:cNvSpPr>
              <p:nvPr/>
            </p:nvSpPr>
            <p:spPr bwMode="auto">
              <a:xfrm>
                <a:off x="2496" y="3408"/>
                <a:ext cx="192" cy="24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66" name="Text Box 272"/>
              <p:cNvSpPr txBox="1">
                <a:spLocks noChangeArrowheads="1"/>
              </p:cNvSpPr>
              <p:nvPr/>
            </p:nvSpPr>
            <p:spPr bwMode="auto">
              <a:xfrm>
                <a:off x="1104" y="3457"/>
                <a:ext cx="1465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Vasodilatation</a:t>
                </a:r>
              </a:p>
            </p:txBody>
          </p:sp>
          <p:sp>
            <p:nvSpPr>
              <p:cNvPr id="22567" name="Text Box 273"/>
              <p:cNvSpPr txBox="1">
                <a:spLocks noChangeArrowheads="1"/>
              </p:cNvSpPr>
              <p:nvPr/>
            </p:nvSpPr>
            <p:spPr bwMode="auto">
              <a:xfrm>
                <a:off x="2592" y="2979"/>
                <a:ext cx="975" cy="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Plasma leak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  Oedema</a:t>
                </a:r>
                <a:endParaRPr lang="en-US" sz="2000">
                  <a:solidFill>
                    <a:schemeClr val="bg1"/>
                  </a:solidFill>
                  <a:latin typeface="Arial Unicode MS" pitchFamily="34" charset="-128"/>
                </a:endParaRPr>
              </a:p>
              <a:p>
                <a:pPr>
                  <a:lnSpc>
                    <a:spcPct val="70000"/>
                  </a:lnSpc>
                </a:pPr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68" name="Freeform 274"/>
              <p:cNvSpPr>
                <a:spLocks/>
              </p:cNvSpPr>
              <p:nvPr/>
            </p:nvSpPr>
            <p:spPr bwMode="auto">
              <a:xfrm>
                <a:off x="1104" y="1920"/>
                <a:ext cx="1375" cy="326"/>
              </a:xfrm>
              <a:custGeom>
                <a:avLst/>
                <a:gdLst>
                  <a:gd name="T0" fmla="*/ 1136 w 1375"/>
                  <a:gd name="T1" fmla="*/ 56 h 326"/>
                  <a:gd name="T2" fmla="*/ 780 w 1375"/>
                  <a:gd name="T3" fmla="*/ 45 h 326"/>
                  <a:gd name="T4" fmla="*/ 491 w 1375"/>
                  <a:gd name="T5" fmla="*/ 0 h 326"/>
                  <a:gd name="T6" fmla="*/ 25 w 1375"/>
                  <a:gd name="T7" fmla="*/ 45 h 326"/>
                  <a:gd name="T8" fmla="*/ 125 w 1375"/>
                  <a:gd name="T9" fmla="*/ 211 h 326"/>
                  <a:gd name="T10" fmla="*/ 936 w 1375"/>
                  <a:gd name="T11" fmla="*/ 222 h 326"/>
                  <a:gd name="T12" fmla="*/ 1136 w 1375"/>
                  <a:gd name="T13" fmla="*/ 267 h 326"/>
                  <a:gd name="T14" fmla="*/ 1280 w 1375"/>
                  <a:gd name="T15" fmla="*/ 300 h 326"/>
                  <a:gd name="T16" fmla="*/ 1291 w 1375"/>
                  <a:gd name="T17" fmla="*/ 267 h 326"/>
                  <a:gd name="T18" fmla="*/ 1358 w 1375"/>
                  <a:gd name="T19" fmla="*/ 222 h 326"/>
                  <a:gd name="T20" fmla="*/ 1325 w 1375"/>
                  <a:gd name="T21" fmla="*/ 100 h 326"/>
                  <a:gd name="T22" fmla="*/ 1225 w 1375"/>
                  <a:gd name="T23" fmla="*/ 67 h 326"/>
                  <a:gd name="T24" fmla="*/ 1136 w 1375"/>
                  <a:gd name="T25" fmla="*/ 56 h 3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75" h="326">
                    <a:moveTo>
                      <a:pt x="1136" y="56"/>
                    </a:moveTo>
                    <a:cubicBezTo>
                      <a:pt x="1017" y="52"/>
                      <a:pt x="899" y="51"/>
                      <a:pt x="780" y="45"/>
                    </a:cubicBezTo>
                    <a:cubicBezTo>
                      <a:pt x="684" y="40"/>
                      <a:pt x="587" y="12"/>
                      <a:pt x="491" y="0"/>
                    </a:cubicBezTo>
                    <a:cubicBezTo>
                      <a:pt x="289" y="8"/>
                      <a:pt x="201" y="21"/>
                      <a:pt x="25" y="45"/>
                    </a:cubicBezTo>
                    <a:cubicBezTo>
                      <a:pt x="0" y="114"/>
                      <a:pt x="40" y="210"/>
                      <a:pt x="125" y="211"/>
                    </a:cubicBezTo>
                    <a:cubicBezTo>
                      <a:pt x="395" y="215"/>
                      <a:pt x="666" y="218"/>
                      <a:pt x="936" y="222"/>
                    </a:cubicBezTo>
                    <a:cubicBezTo>
                      <a:pt x="1004" y="233"/>
                      <a:pt x="1070" y="246"/>
                      <a:pt x="1136" y="267"/>
                    </a:cubicBezTo>
                    <a:cubicBezTo>
                      <a:pt x="1224" y="326"/>
                      <a:pt x="1176" y="315"/>
                      <a:pt x="1280" y="300"/>
                    </a:cubicBezTo>
                    <a:cubicBezTo>
                      <a:pt x="1284" y="289"/>
                      <a:pt x="1283" y="275"/>
                      <a:pt x="1291" y="267"/>
                    </a:cubicBezTo>
                    <a:cubicBezTo>
                      <a:pt x="1310" y="248"/>
                      <a:pt x="1358" y="222"/>
                      <a:pt x="1358" y="222"/>
                    </a:cubicBezTo>
                    <a:cubicBezTo>
                      <a:pt x="1372" y="179"/>
                      <a:pt x="1375" y="125"/>
                      <a:pt x="1325" y="100"/>
                    </a:cubicBezTo>
                    <a:cubicBezTo>
                      <a:pt x="1294" y="84"/>
                      <a:pt x="1225" y="67"/>
                      <a:pt x="1225" y="67"/>
                    </a:cubicBezTo>
                    <a:cubicBezTo>
                      <a:pt x="1102" y="79"/>
                      <a:pt x="1086" y="104"/>
                      <a:pt x="1136" y="56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69" name="Text Box 275"/>
              <p:cNvSpPr txBox="1">
                <a:spLocks noChangeArrowheads="1"/>
              </p:cNvSpPr>
              <p:nvPr/>
            </p:nvSpPr>
            <p:spPr bwMode="auto">
              <a:xfrm>
                <a:off x="0" y="3363"/>
                <a:ext cx="1149" cy="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Mucus</a:t>
                </a:r>
              </a:p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hypersecretion</a:t>
                </a:r>
                <a:endParaRPr lang="en-US" sz="20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0" name="Text Box 276"/>
              <p:cNvSpPr txBox="1">
                <a:spLocks noChangeArrowheads="1"/>
              </p:cNvSpPr>
              <p:nvPr/>
            </p:nvSpPr>
            <p:spPr bwMode="auto">
              <a:xfrm>
                <a:off x="1344" y="1923"/>
                <a:ext cx="923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Mucus plug</a:t>
                </a:r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1" name="Freeform 277"/>
              <p:cNvSpPr>
                <a:spLocks/>
              </p:cNvSpPr>
              <p:nvPr/>
            </p:nvSpPr>
            <p:spPr bwMode="auto">
              <a:xfrm>
                <a:off x="2400" y="2208"/>
                <a:ext cx="152" cy="1008"/>
              </a:xfrm>
              <a:custGeom>
                <a:avLst/>
                <a:gdLst>
                  <a:gd name="T0" fmla="*/ 48 w 152"/>
                  <a:gd name="T1" fmla="*/ 1008 h 1008"/>
                  <a:gd name="T2" fmla="*/ 144 w 152"/>
                  <a:gd name="T3" fmla="*/ 576 h 1008"/>
                  <a:gd name="T4" fmla="*/ 0 w 152"/>
                  <a:gd name="T5" fmla="*/ 0 h 10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2" h="1008">
                    <a:moveTo>
                      <a:pt x="48" y="1008"/>
                    </a:moveTo>
                    <a:cubicBezTo>
                      <a:pt x="100" y="876"/>
                      <a:pt x="152" y="744"/>
                      <a:pt x="144" y="576"/>
                    </a:cubicBezTo>
                    <a:cubicBezTo>
                      <a:pt x="136" y="408"/>
                      <a:pt x="68" y="204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72" name="Freeform 278"/>
              <p:cNvSpPr>
                <a:spLocks/>
              </p:cNvSpPr>
              <p:nvPr/>
            </p:nvSpPr>
            <p:spPr bwMode="auto">
              <a:xfrm>
                <a:off x="720" y="1920"/>
                <a:ext cx="432" cy="48"/>
              </a:xfrm>
              <a:custGeom>
                <a:avLst/>
                <a:gdLst>
                  <a:gd name="T0" fmla="*/ 0 w 432"/>
                  <a:gd name="T1" fmla="*/ 48 h 48"/>
                  <a:gd name="T2" fmla="*/ 144 w 432"/>
                  <a:gd name="T3" fmla="*/ 0 h 48"/>
                  <a:gd name="T4" fmla="*/ 432 w 432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" h="48">
                    <a:moveTo>
                      <a:pt x="0" y="48"/>
                    </a:moveTo>
                    <a:cubicBezTo>
                      <a:pt x="36" y="24"/>
                      <a:pt x="72" y="0"/>
                      <a:pt x="144" y="0"/>
                    </a:cubicBezTo>
                    <a:cubicBezTo>
                      <a:pt x="216" y="0"/>
                      <a:pt x="324" y="24"/>
                      <a:pt x="432" y="48"/>
                    </a:cubicBezTo>
                  </a:path>
                </a:pathLst>
              </a:custGeom>
              <a:noFill/>
              <a:ln w="28575" cmpd="sng">
                <a:solidFill>
                  <a:schemeClr val="bg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73" name="Text Box 279"/>
              <p:cNvSpPr txBox="1">
                <a:spLocks noChangeArrowheads="1"/>
              </p:cNvSpPr>
              <p:nvPr/>
            </p:nvSpPr>
            <p:spPr bwMode="auto">
              <a:xfrm>
                <a:off x="4225" y="3795"/>
                <a:ext cx="1498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Bronchoconstriction</a:t>
                </a:r>
              </a:p>
              <a:p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4" name="Text Box 280"/>
              <p:cNvSpPr txBox="1">
                <a:spLocks noChangeArrowheads="1"/>
              </p:cNvSpPr>
              <p:nvPr/>
            </p:nvSpPr>
            <p:spPr bwMode="auto">
              <a:xfrm>
                <a:off x="5328" y="3459"/>
                <a:ext cx="950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Cholinergic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reflex</a:t>
                </a:r>
                <a:endParaRPr lang="en-US" sz="2600">
                  <a:solidFill>
                    <a:srgbClr val="FFFF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5" name="Text Box 281"/>
              <p:cNvSpPr txBox="1">
                <a:spLocks noChangeArrowheads="1"/>
              </p:cNvSpPr>
              <p:nvPr/>
            </p:nvSpPr>
            <p:spPr bwMode="auto">
              <a:xfrm>
                <a:off x="3840" y="2067"/>
                <a:ext cx="1440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Epithelial shedding</a:t>
                </a:r>
                <a:endParaRPr lang="en-US" sz="2600">
                  <a:solidFill>
                    <a:srgbClr val="FFFF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6" name="Text Box 282"/>
              <p:cNvSpPr txBox="1">
                <a:spLocks noChangeArrowheads="1"/>
              </p:cNvSpPr>
              <p:nvPr/>
            </p:nvSpPr>
            <p:spPr bwMode="auto">
              <a:xfrm>
                <a:off x="5184" y="3075"/>
                <a:ext cx="1175" cy="3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Sensory nerve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activation</a:t>
                </a:r>
                <a:endParaRPr lang="en-US" sz="2600">
                  <a:solidFill>
                    <a:srgbClr val="FFFF00"/>
                  </a:solidFill>
                  <a:latin typeface="Arial Unicode MS" pitchFamily="34" charset="-128"/>
                </a:endParaRPr>
              </a:p>
            </p:txBody>
          </p:sp>
          <p:sp>
            <p:nvSpPr>
              <p:cNvPr id="22577" name="Line 283"/>
              <p:cNvSpPr>
                <a:spLocks noChangeShapeType="1"/>
              </p:cNvSpPr>
              <p:nvPr/>
            </p:nvSpPr>
            <p:spPr bwMode="auto">
              <a:xfrm flipH="1">
                <a:off x="3648" y="2496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78" name="Line 284"/>
              <p:cNvSpPr>
                <a:spLocks noChangeShapeType="1"/>
              </p:cNvSpPr>
              <p:nvPr/>
            </p:nvSpPr>
            <p:spPr bwMode="auto">
              <a:xfrm flipH="1">
                <a:off x="3552" y="2352"/>
                <a:ext cx="48" cy="96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79" name="Line 285"/>
              <p:cNvSpPr>
                <a:spLocks noChangeShapeType="1"/>
              </p:cNvSpPr>
              <p:nvPr/>
            </p:nvSpPr>
            <p:spPr bwMode="auto">
              <a:xfrm>
                <a:off x="3408" y="2352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80" name="Line 286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81" name="Line 287"/>
              <p:cNvSpPr>
                <a:spLocks noChangeShapeType="1"/>
              </p:cNvSpPr>
              <p:nvPr/>
            </p:nvSpPr>
            <p:spPr bwMode="auto">
              <a:xfrm>
                <a:off x="3264" y="2448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82" name="Line 288"/>
              <p:cNvSpPr>
                <a:spLocks noChangeShapeType="1"/>
              </p:cNvSpPr>
              <p:nvPr/>
            </p:nvSpPr>
            <p:spPr bwMode="auto">
              <a:xfrm>
                <a:off x="3168" y="2448"/>
                <a:ext cx="48" cy="48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83" name="Line 289"/>
              <p:cNvSpPr>
                <a:spLocks noChangeShapeType="1"/>
              </p:cNvSpPr>
              <p:nvPr/>
            </p:nvSpPr>
            <p:spPr bwMode="auto">
              <a:xfrm>
                <a:off x="3072" y="2544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FFFF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2584" name="Text Box 290"/>
              <p:cNvSpPr txBox="1">
                <a:spLocks noChangeArrowheads="1"/>
              </p:cNvSpPr>
              <p:nvPr/>
            </p:nvSpPr>
            <p:spPr bwMode="auto">
              <a:xfrm>
                <a:off x="2592" y="2163"/>
                <a:ext cx="124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9148" tIns="49574" rIns="99148" bIns="49574">
                <a:spAutoFit/>
              </a:bodyPr>
              <a:lstStyle>
                <a:lvl1pPr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92188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92188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>
                    <a:solidFill>
                      <a:srgbClr val="FFFF00"/>
                    </a:solidFill>
                    <a:latin typeface="Arial Unicode MS" pitchFamily="34" charset="-128"/>
                  </a:rPr>
                  <a:t>Nerve activation</a:t>
                </a:r>
                <a:endParaRPr lang="en-US" sz="2600">
                  <a:solidFill>
                    <a:schemeClr val="bg1"/>
                  </a:solidFill>
                  <a:latin typeface="Arial Unicode MS" pitchFamily="34" charset="-12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Beam">
  <a:themeElements>
    <a:clrScheme name="3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6_Beam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eam">
  <a:themeElements>
    <a:clrScheme name="3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3_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sthma title and backgrounds">
  <a:themeElements>
    <a:clrScheme name="asthma title and background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thma title and backgrou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thma title and background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hma title and background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hma title and background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hma title and background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hma title and background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thma title and background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thma title and background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extured">
  <a:themeElements>
    <a:clrScheme name="1_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1508</Words>
  <Application>Microsoft Office PowerPoint</Application>
  <PresentationFormat>35mm Slides</PresentationFormat>
  <Paragraphs>526</Paragraphs>
  <Slides>54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7" baseType="lpstr">
      <vt:lpstr>Arial</vt:lpstr>
      <vt:lpstr>Wingdings</vt:lpstr>
      <vt:lpstr>Times New Roman</vt:lpstr>
      <vt:lpstr>Tahoma</vt:lpstr>
      <vt:lpstr>Symbol</vt:lpstr>
      <vt:lpstr>Arial Unicode MS</vt:lpstr>
      <vt:lpstr>Wingdings 3</vt:lpstr>
      <vt:lpstr>Arial Narrow</vt:lpstr>
      <vt:lpstr>MS PGothic</vt:lpstr>
      <vt:lpstr>Times</vt:lpstr>
      <vt:lpstr>Beam</vt:lpstr>
      <vt:lpstr>1_Beam</vt:lpstr>
      <vt:lpstr>Default Design</vt:lpstr>
      <vt:lpstr>Textured</vt:lpstr>
      <vt:lpstr>4_Default Design</vt:lpstr>
      <vt:lpstr>1_Default Design</vt:lpstr>
      <vt:lpstr>3_Beam</vt:lpstr>
      <vt:lpstr>asthma title and backgrounds</vt:lpstr>
      <vt:lpstr>1_Textured</vt:lpstr>
      <vt:lpstr>6_Beam</vt:lpstr>
      <vt:lpstr>Adobe Photoshop Image</vt:lpstr>
      <vt:lpstr>Microsoft PowerPoint Slide</vt:lpstr>
      <vt:lpstr>Microsoft Word Document</vt:lpstr>
      <vt:lpstr>Airways 2: 2012  Clinical aspects of asthma and COPD</vt:lpstr>
      <vt:lpstr>Asthma, COPD and airflow obstruction</vt:lpstr>
      <vt:lpstr>ASTHMA in Britain</vt:lpstr>
      <vt:lpstr>Asthma epidemiology</vt:lpstr>
      <vt:lpstr>ASTHMA</vt:lpstr>
      <vt:lpstr>Asthma Genetics</vt:lpstr>
      <vt:lpstr>PowerPoint Presentation</vt:lpstr>
      <vt:lpstr>PowerPoint Presentation</vt:lpstr>
      <vt:lpstr>PowerPoint Presentation</vt:lpstr>
      <vt:lpstr>PowerPoint Presentation</vt:lpstr>
      <vt:lpstr>Heterogeneity of asthma</vt:lpstr>
      <vt:lpstr>Asthma symptoms</vt:lpstr>
      <vt:lpstr>Asthma triggers</vt:lpstr>
      <vt:lpstr>Diagnosis of asthma</vt:lpstr>
      <vt:lpstr>PowerPoint Presentation</vt:lpstr>
      <vt:lpstr>PowerPoint Presentation</vt:lpstr>
      <vt:lpstr>PowerPoint Presentation</vt:lpstr>
      <vt:lpstr>Inhaled corticosteroids: cornerstone of asthma Rx</vt:lpstr>
      <vt:lpstr>PowerPoint Presentation</vt:lpstr>
      <vt:lpstr>ICS/LABA + Combination therapy</vt:lpstr>
      <vt:lpstr>PowerPoint Presentation</vt:lpstr>
      <vt:lpstr>PowerPoint Presentation</vt:lpstr>
      <vt:lpstr>Leukotriene antagonists in asthma</vt:lpstr>
      <vt:lpstr>THEOPHYLLINE</vt:lpstr>
      <vt:lpstr>ASTHMA: delivery of care</vt:lpstr>
      <vt:lpstr>Systematic approach to severe asthma</vt:lpstr>
      <vt:lpstr>Acute severe asthma</vt:lpstr>
      <vt:lpstr>PowerPoint Presentation</vt:lpstr>
      <vt:lpstr>PowerPoint Presentation</vt:lpstr>
      <vt:lpstr>COPD: DEFINITIONS</vt:lpstr>
      <vt:lpstr>COPD –importance in the UK</vt:lpstr>
      <vt:lpstr>COPD: world-wide impact </vt:lpstr>
      <vt:lpstr>PowerPoint Presentation</vt:lpstr>
      <vt:lpstr>Risk factors for COPD</vt:lpstr>
      <vt:lpstr>COPD: pathogenesis</vt:lpstr>
      <vt:lpstr>      Symptoms in COPD</vt:lpstr>
      <vt:lpstr>PowerPoint Presentation</vt:lpstr>
      <vt:lpstr>PowerPoint Presentation</vt:lpstr>
      <vt:lpstr>PowerPoint Presentation</vt:lpstr>
      <vt:lpstr>PowerPoint Presentation</vt:lpstr>
      <vt:lpstr>COPD co-morbidities</vt:lpstr>
      <vt:lpstr>BTS/NICE Guidelines:Treatment of COPD</vt:lpstr>
      <vt:lpstr>PowerPoint Presentation</vt:lpstr>
      <vt:lpstr>Treatment of COPD</vt:lpstr>
      <vt:lpstr>PowerPoint Presentation</vt:lpstr>
      <vt:lpstr>Combination ICS/LABA therapy in COPD</vt:lpstr>
      <vt:lpstr>Acute exacerbations of COPD</vt:lpstr>
      <vt:lpstr>PowerPoint Presentation</vt:lpstr>
      <vt:lpstr>Other treatments in COPD </vt:lpstr>
      <vt:lpstr>PowerPoint Presentation</vt:lpstr>
      <vt:lpstr>PowerPoint Presentation</vt:lpstr>
      <vt:lpstr>Treatments common to Asthma + COPD</vt:lpstr>
      <vt:lpstr>Summary 1</vt:lpstr>
      <vt:lpstr>Summary 2</vt:lpstr>
    </vt:vector>
  </TitlesOfParts>
  <Company>ICSTM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rwatson</dc:creator>
  <cp:lastModifiedBy>Shiel, Nuala</cp:lastModifiedBy>
  <cp:revision>71</cp:revision>
  <dcterms:created xsi:type="dcterms:W3CDTF">2003-01-27T10:52:26Z</dcterms:created>
  <dcterms:modified xsi:type="dcterms:W3CDTF">2012-11-30T11:40:35Z</dcterms:modified>
</cp:coreProperties>
</file>