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32"/>
  </p:notesMasterIdLst>
  <p:sldIdLst>
    <p:sldId id="256" r:id="rId2"/>
    <p:sldId id="281" r:id="rId3"/>
    <p:sldId id="280" r:id="rId4"/>
    <p:sldId id="298" r:id="rId5"/>
    <p:sldId id="299" r:id="rId6"/>
    <p:sldId id="282" r:id="rId7"/>
    <p:sldId id="284" r:id="rId8"/>
    <p:sldId id="304" r:id="rId9"/>
    <p:sldId id="303" r:id="rId10"/>
    <p:sldId id="301" r:id="rId11"/>
    <p:sldId id="326" r:id="rId12"/>
    <p:sldId id="302" r:id="rId13"/>
    <p:sldId id="309" r:id="rId14"/>
    <p:sldId id="305" r:id="rId15"/>
    <p:sldId id="307" r:id="rId16"/>
    <p:sldId id="308" r:id="rId17"/>
    <p:sldId id="310" r:id="rId18"/>
    <p:sldId id="332" r:id="rId19"/>
    <p:sldId id="333" r:id="rId20"/>
    <p:sldId id="306" r:id="rId21"/>
    <p:sldId id="311" r:id="rId22"/>
    <p:sldId id="313" r:id="rId23"/>
    <p:sldId id="318" r:id="rId24"/>
    <p:sldId id="314" r:id="rId25"/>
    <p:sldId id="293" r:id="rId26"/>
    <p:sldId id="315" r:id="rId27"/>
    <p:sldId id="312" r:id="rId28"/>
    <p:sldId id="319" r:id="rId29"/>
    <p:sldId id="320" r:id="rId30"/>
    <p:sldId id="336" r:id="rId31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9E7"/>
    <a:srgbClr val="336600"/>
    <a:srgbClr val="FD7C67"/>
    <a:srgbClr val="EBA14F"/>
    <a:srgbClr val="EFB575"/>
    <a:srgbClr val="FFFF99"/>
    <a:srgbClr val="A50021"/>
    <a:srgbClr val="EAEAEA"/>
    <a:srgbClr val="933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 autoAdjust="0"/>
    <p:restoredTop sz="82096" autoAdjust="0"/>
  </p:normalViewPr>
  <p:slideViewPr>
    <p:cSldViewPr>
      <p:cViewPr>
        <p:scale>
          <a:sx n="50" d="100"/>
          <a:sy n="50" d="100"/>
        </p:scale>
        <p:origin x="-8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ea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ea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B8292CED-1280-45BF-B682-39C028E3C2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04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2CED-1280-45BF-B682-39C028E3C2A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912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F6114-7967-40F9-B439-571360EE841F}" type="slidenum">
              <a:rPr lang="en-GB"/>
              <a:pPr/>
              <a:t>2</a:t>
            </a:fld>
            <a:endParaRPr lang="en-GB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F67822-5C2D-4ABC-9357-58FCFDD11F03}" type="slidenum">
              <a:rPr lang="en-GB"/>
              <a:pPr/>
              <a:t>3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2CED-1280-45BF-B682-39C028E3C2AB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1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F414-2CF9-487C-A373-82F25CFE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5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7968-9D95-43A4-B960-A41FD0F6BC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33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6261-8C18-4263-AAA9-80B89FDB4F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75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B5FA-18A8-4308-98B2-7D97C11F46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9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EDD9-110E-4825-A66A-68C9A97BF0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75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4868-EF41-4112-A2F6-CCFC6D624E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47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F94A-6B72-430F-ADFB-94FB5BB9B2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77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8C26-25CA-4B76-A8B0-DA2C23F149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66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B73B-6ACA-41BE-A177-A819403333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20C9-1033-40BD-90B6-475B2F22E7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13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9C7E-569E-4212-88A4-668771D1CE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B4BD-8C0A-4D42-A3D8-6A14A9C79F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73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829761"/>
          </a:xfrm>
        </p:spPr>
        <p:txBody>
          <a:bodyPr>
            <a:normAutofit/>
          </a:bodyPr>
          <a:lstStyle/>
          <a:p>
            <a:pPr rtl="0" eaLnBrk="1" fontAlgn="base" hangingPunct="1"/>
            <a:r>
              <a:rPr lang="en-GB" kern="1200" dirty="0" smtClean="0">
                <a:solidFill>
                  <a:srgbClr val="000000"/>
                </a:solidFill>
                <a:latin typeface="Verdana"/>
                <a:ea typeface="+mn-ea"/>
                <a:cs typeface="Arial"/>
              </a:rPr>
              <a:t>Blood pressure and the renin-angiotensin system</a:t>
            </a:r>
            <a:endParaRPr lang="en-GB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869160"/>
            <a:ext cx="7010400" cy="1600200"/>
          </a:xfrm>
        </p:spPr>
        <p:txBody>
          <a:bodyPr>
            <a:noAutofit/>
          </a:bodyPr>
          <a:lstStyle/>
          <a:p>
            <a:pPr lvl="0" rtl="0" eaLnBrk="1" fontAlgn="base" hangingPunct="1"/>
            <a:r>
              <a:rPr lang="en-GB" dirty="0" smtClean="0">
                <a:latin typeface="Arial" pitchFamily="34" charset="0"/>
                <a:cs typeface="Arial" pitchFamily="34" charset="0"/>
              </a:rPr>
              <a:t>Dr Nish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Arulkumaran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0" rtl="0" eaLnBrk="1" fontAlgn="base" hangingPunct="1"/>
            <a:r>
              <a:rPr lang="en-GB" sz="2800" dirty="0" err="1" smtClean="0">
                <a:latin typeface="Arial" pitchFamily="34" charset="0"/>
                <a:cs typeface="Arial" pitchFamily="34" charset="0"/>
              </a:rPr>
              <a:t>SpR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and Clinical Research fellow</a:t>
            </a:r>
          </a:p>
          <a:p>
            <a:pPr lvl="0" rtl="0" eaLnBrk="1" fontAlgn="base" hangingPunct="1"/>
            <a:r>
              <a:rPr lang="en-GB" sz="2800" dirty="0" smtClean="0">
                <a:latin typeface="Arial" pitchFamily="34" charset="0"/>
                <a:cs typeface="Arial" pitchFamily="34" charset="0"/>
              </a:rPr>
              <a:t>Imperial College London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of blood pressure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Cardiac output</a:t>
            </a:r>
          </a:p>
          <a:p>
            <a:pPr lvl="1"/>
            <a:r>
              <a:rPr lang="en-GB" dirty="0"/>
              <a:t>Filling (</a:t>
            </a:r>
            <a:r>
              <a:rPr lang="en-GB" dirty="0" err="1"/>
              <a:t>ie</a:t>
            </a:r>
            <a:r>
              <a:rPr lang="en-GB" dirty="0"/>
              <a:t> central venous) pressure</a:t>
            </a:r>
          </a:p>
          <a:p>
            <a:pPr lvl="1"/>
            <a:r>
              <a:rPr lang="en-GB" dirty="0" smtClean="0"/>
              <a:t>Heart rate and contractility</a:t>
            </a:r>
          </a:p>
          <a:p>
            <a:pPr lvl="2"/>
            <a:r>
              <a:rPr lang="en-GB" dirty="0" smtClean="0"/>
              <a:t>Responds rapidly to increased metabolic demand</a:t>
            </a:r>
          </a:p>
          <a:p>
            <a:pPr lvl="2"/>
            <a:r>
              <a:rPr lang="en-GB" dirty="0" smtClean="0"/>
              <a:t>Autonomic nervous system</a:t>
            </a:r>
          </a:p>
          <a:p>
            <a:endParaRPr lang="en-GB" dirty="0" smtClean="0"/>
          </a:p>
          <a:p>
            <a:r>
              <a:rPr lang="en-GB" dirty="0" smtClean="0"/>
              <a:t>Vasomotor </a:t>
            </a:r>
            <a:r>
              <a:rPr lang="en-GB" dirty="0"/>
              <a:t>tone/ Systemic vascular </a:t>
            </a:r>
            <a:r>
              <a:rPr lang="en-GB" dirty="0" smtClean="0"/>
              <a:t>resistance</a:t>
            </a:r>
          </a:p>
          <a:p>
            <a:pPr lvl="1"/>
            <a:r>
              <a:rPr lang="en-GB" dirty="0" smtClean="0"/>
              <a:t>Rapid changes mediated by autonomic system</a:t>
            </a:r>
          </a:p>
          <a:p>
            <a:pPr lvl="1"/>
            <a:r>
              <a:rPr lang="en-GB" dirty="0" smtClean="0"/>
              <a:t>Longer term changes mediated by </a:t>
            </a:r>
            <a:r>
              <a:rPr lang="en-GB" dirty="0" err="1" smtClean="0"/>
              <a:t>vasoactive</a:t>
            </a:r>
            <a:r>
              <a:rPr lang="en-GB" dirty="0" smtClean="0"/>
              <a:t> hormones</a:t>
            </a:r>
          </a:p>
          <a:p>
            <a:endParaRPr lang="en-GB" dirty="0" smtClean="0"/>
          </a:p>
          <a:p>
            <a:r>
              <a:rPr lang="en-GB" dirty="0" smtClean="0"/>
              <a:t>Blood </a:t>
            </a:r>
            <a:r>
              <a:rPr lang="en-GB" dirty="0"/>
              <a:t>volume</a:t>
            </a:r>
          </a:p>
          <a:p>
            <a:pPr lvl="1"/>
            <a:r>
              <a:rPr lang="en-GB" dirty="0"/>
              <a:t>Intravascular salt and water load</a:t>
            </a:r>
          </a:p>
          <a:p>
            <a:pPr lvl="1"/>
            <a:r>
              <a:rPr lang="en-GB" dirty="0" smtClean="0"/>
              <a:t>Salt/water intake</a:t>
            </a:r>
          </a:p>
          <a:p>
            <a:pPr lvl="2"/>
            <a:r>
              <a:rPr lang="en-GB" dirty="0" smtClean="0"/>
              <a:t>Thirst/diet</a:t>
            </a:r>
          </a:p>
          <a:p>
            <a:pPr lvl="1"/>
            <a:r>
              <a:rPr lang="en-GB" dirty="0" smtClean="0"/>
              <a:t>Salt/water excretion</a:t>
            </a:r>
          </a:p>
          <a:p>
            <a:pPr lvl="2"/>
            <a:r>
              <a:rPr lang="en-GB" dirty="0" smtClean="0"/>
              <a:t>Regulated by the kidneys</a:t>
            </a:r>
          </a:p>
          <a:p>
            <a:pPr lvl="2"/>
            <a:r>
              <a:rPr lang="en-GB" dirty="0" smtClean="0"/>
              <a:t>Sympathetic </a:t>
            </a:r>
            <a:r>
              <a:rPr lang="en-GB" dirty="0"/>
              <a:t>tone and vasoactive hormones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00px-Arterial_pressure_diagr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2" y="1790700"/>
            <a:ext cx="8936536" cy="35746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332656"/>
            <a:ext cx="5445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Blood pressure regulation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95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Blood pressure and the kidney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Autoregulatory mechanisms maintain constant renal blood flow</a:t>
            </a:r>
          </a:p>
          <a:p>
            <a:r>
              <a:rPr lang="en-GB" dirty="0" smtClean="0"/>
              <a:t>Key component is the </a:t>
            </a:r>
            <a:r>
              <a:rPr lang="en-GB" dirty="0" err="1" smtClean="0"/>
              <a:t>renin-angiotensin</a:t>
            </a:r>
            <a:r>
              <a:rPr lang="en-GB" dirty="0" smtClean="0"/>
              <a:t> system (RAS)</a:t>
            </a:r>
          </a:p>
          <a:p>
            <a:endParaRPr lang="en-GB" dirty="0" smtClean="0"/>
          </a:p>
          <a:p>
            <a:r>
              <a:rPr lang="en-GB" dirty="0" smtClean="0"/>
              <a:t>RAS is activated when renal perfusion/function is impaired</a:t>
            </a:r>
          </a:p>
          <a:p>
            <a:pPr lvl="1"/>
            <a:r>
              <a:rPr lang="en-GB" dirty="0" smtClean="0"/>
              <a:t>Shock</a:t>
            </a:r>
          </a:p>
          <a:p>
            <a:pPr lvl="1"/>
            <a:r>
              <a:rPr lang="en-GB" dirty="0" smtClean="0"/>
              <a:t>Renal artery stenosis</a:t>
            </a:r>
          </a:p>
          <a:p>
            <a:pPr lvl="1"/>
            <a:r>
              <a:rPr lang="en-GB" dirty="0" smtClean="0"/>
              <a:t>Intrinsic renal diseases: diabetes, glomerulonephritis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endotext.org/pediatrics/pediatrics9/figures/figure2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246440"/>
            <a:ext cx="8208912" cy="64234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427984" y="21955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00B050"/>
                </a:solidFill>
              </a:rPr>
              <a:t>Bradykinin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572000" y="2492896"/>
            <a:ext cx="936104" cy="216024"/>
          </a:xfrm>
          <a:custGeom>
            <a:avLst/>
            <a:gdLst>
              <a:gd name="connsiteX0" fmla="*/ 0 w 5911403"/>
              <a:gd name="connsiteY0" fmla="*/ 2189408 h 2189408"/>
              <a:gd name="connsiteX1" fmla="*/ 1519707 w 5911403"/>
              <a:gd name="connsiteY1" fmla="*/ 206062 h 2189408"/>
              <a:gd name="connsiteX2" fmla="*/ 3168203 w 5911403"/>
              <a:gd name="connsiteY2" fmla="*/ 1893194 h 2189408"/>
              <a:gd name="connsiteX3" fmla="*/ 5087155 w 5911403"/>
              <a:gd name="connsiteY3" fmla="*/ 193183 h 2189408"/>
              <a:gd name="connsiteX4" fmla="*/ 5911403 w 5911403"/>
              <a:gd name="connsiteY4" fmla="*/ 734096 h 2189408"/>
              <a:gd name="connsiteX5" fmla="*/ 5911403 w 5911403"/>
              <a:gd name="connsiteY5" fmla="*/ 734096 h 218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11403" h="2189408">
                <a:moveTo>
                  <a:pt x="0" y="2189408"/>
                </a:moveTo>
                <a:cubicBezTo>
                  <a:pt x="495836" y="1222419"/>
                  <a:pt x="991673" y="255431"/>
                  <a:pt x="1519707" y="206062"/>
                </a:cubicBezTo>
                <a:cubicBezTo>
                  <a:pt x="2047741" y="156693"/>
                  <a:pt x="2573628" y="1895340"/>
                  <a:pt x="3168203" y="1893194"/>
                </a:cubicBezTo>
                <a:cubicBezTo>
                  <a:pt x="3762778" y="1891048"/>
                  <a:pt x="4629955" y="386366"/>
                  <a:pt x="5087155" y="193183"/>
                </a:cubicBezTo>
                <a:cubicBezTo>
                  <a:pt x="5544355" y="0"/>
                  <a:pt x="5911403" y="734096"/>
                  <a:pt x="5911403" y="734096"/>
                </a:cubicBezTo>
                <a:lnTo>
                  <a:pt x="5911403" y="734096"/>
                </a:ln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707904" y="4509120"/>
            <a:ext cx="64807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4644008" y="3573016"/>
            <a:ext cx="961156" cy="522811"/>
            <a:chOff x="4067944" y="3632631"/>
            <a:chExt cx="961156" cy="522811"/>
          </a:xfrm>
        </p:grpSpPr>
        <p:sp>
          <p:nvSpPr>
            <p:cNvPr id="9" name="Freeform 8"/>
            <p:cNvSpPr/>
            <p:nvPr/>
          </p:nvSpPr>
          <p:spPr>
            <a:xfrm>
              <a:off x="4067944" y="3861048"/>
              <a:ext cx="936104" cy="216024"/>
            </a:xfrm>
            <a:custGeom>
              <a:avLst/>
              <a:gdLst>
                <a:gd name="connsiteX0" fmla="*/ 0 w 5911403"/>
                <a:gd name="connsiteY0" fmla="*/ 2189408 h 2189408"/>
                <a:gd name="connsiteX1" fmla="*/ 1519707 w 5911403"/>
                <a:gd name="connsiteY1" fmla="*/ 206062 h 2189408"/>
                <a:gd name="connsiteX2" fmla="*/ 3168203 w 5911403"/>
                <a:gd name="connsiteY2" fmla="*/ 1893194 h 2189408"/>
                <a:gd name="connsiteX3" fmla="*/ 5087155 w 5911403"/>
                <a:gd name="connsiteY3" fmla="*/ 193183 h 2189408"/>
                <a:gd name="connsiteX4" fmla="*/ 5911403 w 5911403"/>
                <a:gd name="connsiteY4" fmla="*/ 734096 h 2189408"/>
                <a:gd name="connsiteX5" fmla="*/ 5911403 w 5911403"/>
                <a:gd name="connsiteY5" fmla="*/ 734096 h 2189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1403" h="2189408">
                  <a:moveTo>
                    <a:pt x="0" y="2189408"/>
                  </a:moveTo>
                  <a:cubicBezTo>
                    <a:pt x="495836" y="1222419"/>
                    <a:pt x="991673" y="255431"/>
                    <a:pt x="1519707" y="206062"/>
                  </a:cubicBezTo>
                  <a:cubicBezTo>
                    <a:pt x="2047741" y="156693"/>
                    <a:pt x="2573628" y="1895340"/>
                    <a:pt x="3168203" y="1893194"/>
                  </a:cubicBezTo>
                  <a:cubicBezTo>
                    <a:pt x="3762778" y="1891048"/>
                    <a:pt x="4629955" y="386366"/>
                    <a:pt x="5087155" y="193183"/>
                  </a:cubicBezTo>
                  <a:cubicBezTo>
                    <a:pt x="5544355" y="0"/>
                    <a:pt x="5911403" y="734096"/>
                    <a:pt x="5911403" y="734096"/>
                  </a:cubicBezTo>
                  <a:lnTo>
                    <a:pt x="5911403" y="734096"/>
                  </a:lnTo>
                </a:path>
              </a:pathLst>
            </a:cu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81028" y="3861048"/>
              <a:ext cx="648072" cy="2943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 13"/>
            <p:cNvSpPr/>
            <p:nvPr/>
          </p:nvSpPr>
          <p:spPr>
            <a:xfrm rot="20032237">
              <a:off x="4371113" y="3924953"/>
              <a:ext cx="323588" cy="143833"/>
            </a:xfrm>
            <a:custGeom>
              <a:avLst/>
              <a:gdLst>
                <a:gd name="connsiteX0" fmla="*/ 0 w 323588"/>
                <a:gd name="connsiteY0" fmla="*/ 0 h 179540"/>
                <a:gd name="connsiteX1" fmla="*/ 175364 w 323588"/>
                <a:gd name="connsiteY1" fmla="*/ 175365 h 179540"/>
                <a:gd name="connsiteX2" fmla="*/ 300624 w 323588"/>
                <a:gd name="connsiteY2" fmla="*/ 25052 h 179540"/>
                <a:gd name="connsiteX3" fmla="*/ 313150 w 323588"/>
                <a:gd name="connsiteY3" fmla="*/ 25052 h 179540"/>
                <a:gd name="connsiteX4" fmla="*/ 313150 w 323588"/>
                <a:gd name="connsiteY4" fmla="*/ 25052 h 179540"/>
                <a:gd name="connsiteX5" fmla="*/ 313150 w 323588"/>
                <a:gd name="connsiteY5" fmla="*/ 25052 h 17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588" h="179540">
                  <a:moveTo>
                    <a:pt x="0" y="0"/>
                  </a:moveTo>
                  <a:cubicBezTo>
                    <a:pt x="62630" y="85595"/>
                    <a:pt x="125260" y="171190"/>
                    <a:pt x="175364" y="175365"/>
                  </a:cubicBezTo>
                  <a:cubicBezTo>
                    <a:pt x="225468" y="179540"/>
                    <a:pt x="277660" y="50104"/>
                    <a:pt x="300624" y="25052"/>
                  </a:cubicBezTo>
                  <a:cubicBezTo>
                    <a:pt x="323588" y="0"/>
                    <a:pt x="313150" y="25052"/>
                    <a:pt x="313150" y="25052"/>
                  </a:cubicBezTo>
                  <a:lnTo>
                    <a:pt x="313150" y="25052"/>
                  </a:lnTo>
                  <a:lnTo>
                    <a:pt x="313150" y="25052"/>
                  </a:ln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 rot="13853422">
              <a:off x="4647353" y="3725270"/>
              <a:ext cx="323588" cy="138309"/>
            </a:xfrm>
            <a:custGeom>
              <a:avLst/>
              <a:gdLst>
                <a:gd name="connsiteX0" fmla="*/ 0 w 323588"/>
                <a:gd name="connsiteY0" fmla="*/ 0 h 179540"/>
                <a:gd name="connsiteX1" fmla="*/ 175364 w 323588"/>
                <a:gd name="connsiteY1" fmla="*/ 175365 h 179540"/>
                <a:gd name="connsiteX2" fmla="*/ 300624 w 323588"/>
                <a:gd name="connsiteY2" fmla="*/ 25052 h 179540"/>
                <a:gd name="connsiteX3" fmla="*/ 313150 w 323588"/>
                <a:gd name="connsiteY3" fmla="*/ 25052 h 179540"/>
                <a:gd name="connsiteX4" fmla="*/ 313150 w 323588"/>
                <a:gd name="connsiteY4" fmla="*/ 25052 h 179540"/>
                <a:gd name="connsiteX5" fmla="*/ 313150 w 323588"/>
                <a:gd name="connsiteY5" fmla="*/ 25052 h 17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588" h="179540">
                  <a:moveTo>
                    <a:pt x="0" y="0"/>
                  </a:moveTo>
                  <a:cubicBezTo>
                    <a:pt x="62630" y="85595"/>
                    <a:pt x="125260" y="171190"/>
                    <a:pt x="175364" y="175365"/>
                  </a:cubicBezTo>
                  <a:cubicBezTo>
                    <a:pt x="225468" y="179540"/>
                    <a:pt x="277660" y="50104"/>
                    <a:pt x="300624" y="25052"/>
                  </a:cubicBezTo>
                  <a:cubicBezTo>
                    <a:pt x="323588" y="0"/>
                    <a:pt x="313150" y="25052"/>
                    <a:pt x="313150" y="25052"/>
                  </a:cubicBezTo>
                  <a:lnTo>
                    <a:pt x="313150" y="25052"/>
                  </a:lnTo>
                  <a:lnTo>
                    <a:pt x="313150" y="25052"/>
                  </a:lnTo>
                </a:path>
              </a:pathLst>
            </a:cu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Down Arrow 16"/>
          <p:cNvSpPr/>
          <p:nvPr/>
        </p:nvSpPr>
        <p:spPr>
          <a:xfrm>
            <a:off x="5004048" y="2780928"/>
            <a:ext cx="381944" cy="720080"/>
          </a:xfrm>
          <a:prstGeom prst="downArrow">
            <a:avLst/>
          </a:prstGeom>
          <a:solidFill>
            <a:srgbClr val="3309E7"/>
          </a:solidFill>
          <a:ln w="412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Angiotensinogen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452-amino acid protein</a:t>
            </a:r>
          </a:p>
          <a:p>
            <a:pPr lvl="1"/>
            <a:r>
              <a:rPr lang="el-GR" dirty="0" smtClean="0"/>
              <a:t>Α</a:t>
            </a:r>
            <a:r>
              <a:rPr lang="en-GB" dirty="0" smtClean="0"/>
              <a:t>2-globulin member of the </a:t>
            </a:r>
            <a:r>
              <a:rPr lang="en-GB" dirty="0" err="1" smtClean="0"/>
              <a:t>serpin</a:t>
            </a:r>
            <a:r>
              <a:rPr lang="en-GB" dirty="0" smtClean="0"/>
              <a:t> family</a:t>
            </a:r>
          </a:p>
          <a:p>
            <a:pPr lvl="1"/>
            <a:r>
              <a:rPr lang="en-GB" dirty="0" smtClean="0"/>
              <a:t>No enzymatic activity</a:t>
            </a:r>
          </a:p>
          <a:p>
            <a:r>
              <a:rPr lang="en-GB" dirty="0" smtClean="0"/>
              <a:t>Produced constitutively by the liver and released into the circulation</a:t>
            </a:r>
          </a:p>
          <a:p>
            <a:r>
              <a:rPr lang="en-GB" dirty="0" smtClean="0"/>
              <a:t>Substrate for cleavage by </a:t>
            </a:r>
            <a:r>
              <a:rPr lang="en-GB" b="1" dirty="0" smtClean="0"/>
              <a:t>RENIN</a:t>
            </a:r>
          </a:p>
          <a:p>
            <a:pPr lvl="1"/>
            <a:r>
              <a:rPr lang="en-GB" dirty="0" smtClean="0"/>
              <a:t>Produced by the </a:t>
            </a:r>
            <a:r>
              <a:rPr lang="en-GB" dirty="0" err="1" smtClean="0"/>
              <a:t>juxtaglomerular</a:t>
            </a:r>
            <a:r>
              <a:rPr lang="en-GB" dirty="0" smtClean="0"/>
              <a:t> apparatus in response to reduced salt delivery to </a:t>
            </a:r>
            <a:r>
              <a:rPr lang="en-GB" dirty="0" err="1" smtClean="0"/>
              <a:t>nephron</a:t>
            </a:r>
            <a:endParaRPr lang="en-GB" dirty="0" smtClean="0"/>
          </a:p>
          <a:p>
            <a:r>
              <a:rPr lang="en-GB" dirty="0" smtClean="0"/>
              <a:t>Cleavage releases N-terminal 12-amino acids</a:t>
            </a:r>
          </a:p>
          <a:p>
            <a:r>
              <a:rPr lang="en-GB" dirty="0" smtClean="0"/>
              <a:t>This peptide is known as </a:t>
            </a:r>
            <a:r>
              <a:rPr lang="en-GB" b="1" dirty="0" smtClean="0"/>
              <a:t>ANGIOTENSIN I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Angiotensin</a:t>
            </a:r>
            <a:r>
              <a:rPr lang="en-GB" dirty="0" smtClean="0"/>
              <a:t> I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12-amino acid peptide</a:t>
            </a:r>
          </a:p>
          <a:p>
            <a:pPr lvl="1"/>
            <a:r>
              <a:rPr lang="en-GB" dirty="0" smtClean="0"/>
              <a:t>Produced by cleavage of </a:t>
            </a:r>
            <a:r>
              <a:rPr lang="en-GB" dirty="0" err="1" smtClean="0"/>
              <a:t>angiotensinogen</a:t>
            </a:r>
            <a:r>
              <a:rPr lang="en-GB" dirty="0" smtClean="0"/>
              <a:t> by </a:t>
            </a:r>
            <a:r>
              <a:rPr lang="en-GB" dirty="0" err="1" smtClean="0"/>
              <a:t>renin</a:t>
            </a:r>
            <a:endParaRPr lang="en-GB" dirty="0" smtClean="0"/>
          </a:p>
          <a:p>
            <a:r>
              <a:rPr lang="en-GB" dirty="0" smtClean="0"/>
              <a:t>No intrinsic activity</a:t>
            </a:r>
          </a:p>
          <a:p>
            <a:r>
              <a:rPr lang="en-GB" dirty="0" smtClean="0"/>
              <a:t>Substrate for </a:t>
            </a:r>
            <a:r>
              <a:rPr lang="en-GB" b="1" dirty="0" smtClean="0"/>
              <a:t>ANGIOTENSIN CONVERTING ENZYME </a:t>
            </a:r>
            <a:r>
              <a:rPr lang="en-GB" dirty="0" smtClean="0"/>
              <a:t>(ACE)</a:t>
            </a:r>
          </a:p>
          <a:p>
            <a:r>
              <a:rPr lang="en-GB" dirty="0" smtClean="0"/>
              <a:t>ACE is made by the pulmonary and renal endothelium</a:t>
            </a:r>
          </a:p>
          <a:p>
            <a:r>
              <a:rPr lang="en-GB" dirty="0" smtClean="0"/>
              <a:t>Cleavage by ACE produces the 10-amino acid peptide </a:t>
            </a:r>
            <a:r>
              <a:rPr lang="en-GB" b="1" dirty="0" smtClean="0"/>
              <a:t>ANGIOTENSIN II </a:t>
            </a:r>
            <a:r>
              <a:rPr lang="en-GB" dirty="0" smtClean="0"/>
              <a:t>– the active hormone</a:t>
            </a:r>
          </a:p>
          <a:p>
            <a:r>
              <a:rPr lang="en-GB" dirty="0" smtClean="0"/>
              <a:t>ACE also breaks down </a:t>
            </a:r>
            <a:r>
              <a:rPr lang="en-GB" dirty="0" err="1" smtClean="0"/>
              <a:t>bradykinin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Angiotensin</a:t>
            </a:r>
            <a:r>
              <a:rPr lang="en-GB" dirty="0" smtClean="0"/>
              <a:t> II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10-amino acid peptide</a:t>
            </a:r>
          </a:p>
          <a:p>
            <a:r>
              <a:rPr lang="en-GB" dirty="0" smtClean="0"/>
              <a:t>Host of actions</a:t>
            </a:r>
          </a:p>
          <a:p>
            <a:r>
              <a:rPr lang="en-GB" dirty="0" smtClean="0"/>
              <a:t>All tend to INCREASE blood pressure</a:t>
            </a:r>
          </a:p>
          <a:p>
            <a:pPr lvl="1"/>
            <a:r>
              <a:rPr lang="en-GB" dirty="0" smtClean="0"/>
              <a:t>Increased salt and water intake and retention</a:t>
            </a:r>
          </a:p>
          <a:p>
            <a:pPr lvl="1"/>
            <a:r>
              <a:rPr lang="en-GB" dirty="0" smtClean="0"/>
              <a:t>Powerful vasoconstrictor</a:t>
            </a:r>
          </a:p>
          <a:p>
            <a:pPr lvl="1"/>
            <a:r>
              <a:rPr lang="en-GB" dirty="0" smtClean="0"/>
              <a:t>Protects GFR</a:t>
            </a:r>
          </a:p>
          <a:p>
            <a:r>
              <a:rPr lang="en-GB" dirty="0" smtClean="0"/>
              <a:t>Cleaved by </a:t>
            </a:r>
            <a:r>
              <a:rPr lang="en-GB" dirty="0" err="1" smtClean="0"/>
              <a:t>angiotensinases</a:t>
            </a:r>
            <a:r>
              <a:rPr lang="en-GB" dirty="0" smtClean="0"/>
              <a:t> located in red blood cells to form less active cleavage products</a:t>
            </a:r>
          </a:p>
          <a:p>
            <a:pPr lvl="1"/>
            <a:r>
              <a:rPr lang="en-GB" dirty="0" smtClean="0"/>
              <a:t>Half life is ~30s in the circulation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of </a:t>
            </a:r>
            <a:r>
              <a:rPr lang="en-GB" dirty="0" err="1" smtClean="0"/>
              <a:t>Angiotensin</a:t>
            </a:r>
            <a:r>
              <a:rPr lang="en-GB" dirty="0" smtClean="0"/>
              <a:t> II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Systemic Vasoconstriction</a:t>
            </a:r>
          </a:p>
          <a:p>
            <a:pPr lvl="1"/>
            <a:r>
              <a:rPr lang="en-GB" dirty="0" smtClean="0"/>
              <a:t>Increases blood pressure</a:t>
            </a:r>
          </a:p>
          <a:p>
            <a:r>
              <a:rPr lang="en-GB" dirty="0" smtClean="0"/>
              <a:t>Renal vasoconstriction </a:t>
            </a:r>
          </a:p>
          <a:p>
            <a:pPr lvl="1"/>
            <a:r>
              <a:rPr lang="en-GB" dirty="0" smtClean="0"/>
              <a:t>Efferent&gt;afferent arteriole</a:t>
            </a:r>
          </a:p>
          <a:p>
            <a:pPr lvl="1"/>
            <a:r>
              <a:rPr lang="en-GB" dirty="0" smtClean="0"/>
              <a:t>Protects glomerular filtration pressure</a:t>
            </a:r>
          </a:p>
          <a:p>
            <a:pPr lvl="1"/>
            <a:r>
              <a:rPr lang="en-GB" dirty="0" smtClean="0"/>
              <a:t>Reduces </a:t>
            </a:r>
            <a:r>
              <a:rPr lang="en-GB" dirty="0" err="1" smtClean="0"/>
              <a:t>medullary</a:t>
            </a:r>
            <a:r>
              <a:rPr lang="en-GB" dirty="0" smtClean="0"/>
              <a:t> blood flow – reducing hydrostatic pressure in </a:t>
            </a:r>
            <a:r>
              <a:rPr lang="en-GB" dirty="0" err="1" smtClean="0"/>
              <a:t>pericapillary</a:t>
            </a:r>
            <a:r>
              <a:rPr lang="en-GB" dirty="0" smtClean="0"/>
              <a:t> tubules</a:t>
            </a:r>
          </a:p>
          <a:p>
            <a:r>
              <a:rPr lang="en-GB" dirty="0" smtClean="0"/>
              <a:t>Salt retention</a:t>
            </a:r>
          </a:p>
          <a:p>
            <a:pPr lvl="1"/>
            <a:r>
              <a:rPr lang="en-GB" dirty="0" smtClean="0"/>
              <a:t>Stimulates proximal tubular Na</a:t>
            </a:r>
            <a:r>
              <a:rPr lang="en-GB" baseline="30000" dirty="0" smtClean="0"/>
              <a:t>+</a:t>
            </a:r>
            <a:r>
              <a:rPr lang="en-GB" dirty="0" smtClean="0"/>
              <a:t>/H</a:t>
            </a:r>
            <a:r>
              <a:rPr lang="en-GB" baseline="30000" dirty="0" smtClean="0"/>
              <a:t>+</a:t>
            </a:r>
            <a:r>
              <a:rPr lang="en-GB" dirty="0" smtClean="0"/>
              <a:t> exchange</a:t>
            </a:r>
          </a:p>
          <a:p>
            <a:pPr lvl="1"/>
            <a:r>
              <a:rPr lang="en-GB" dirty="0" smtClean="0"/>
              <a:t>Stimulates </a:t>
            </a:r>
            <a:r>
              <a:rPr lang="en-GB" dirty="0" err="1" smtClean="0"/>
              <a:t>aldosterone</a:t>
            </a:r>
            <a:r>
              <a:rPr lang="en-GB" dirty="0" smtClean="0"/>
              <a:t> release from adrenal gland</a:t>
            </a:r>
          </a:p>
          <a:p>
            <a:r>
              <a:rPr lang="en-GB" dirty="0" smtClean="0"/>
              <a:t>Water retention and thirst</a:t>
            </a:r>
          </a:p>
          <a:p>
            <a:pPr lvl="1"/>
            <a:r>
              <a:rPr lang="en-GB" dirty="0" smtClean="0"/>
              <a:t>Stimulates release of ADH from pituitary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Angiotensin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Angiotensin III has 40% of the </a:t>
            </a:r>
            <a:r>
              <a:rPr lang="en-US" dirty="0" err="1" smtClean="0"/>
              <a:t>pressor</a:t>
            </a:r>
            <a:r>
              <a:rPr lang="en-US" dirty="0" smtClean="0"/>
              <a:t> activity of angiotensin II but has 100% of the aldosterone- producing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Aldosterone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Aldosterone is synthesized in the </a:t>
            </a:r>
            <a:r>
              <a:rPr lang="en-US" sz="2800" dirty="0" err="1"/>
              <a:t>zona</a:t>
            </a:r>
            <a:r>
              <a:rPr lang="en-US" sz="2800" dirty="0"/>
              <a:t> </a:t>
            </a:r>
            <a:r>
              <a:rPr lang="en-US" sz="2800" dirty="0" err="1"/>
              <a:t>glomerulosa</a:t>
            </a:r>
            <a:r>
              <a:rPr lang="en-US" sz="2800" dirty="0"/>
              <a:t> of the adrenal cortex </a:t>
            </a:r>
            <a:endParaRPr lang="en-US" sz="2800" dirty="0" smtClean="0"/>
          </a:p>
          <a:p>
            <a:r>
              <a:rPr lang="en-US" sz="2800" dirty="0" smtClean="0"/>
              <a:t>Aldosterone is produced in response to an increase </a:t>
            </a:r>
            <a:r>
              <a:rPr lang="en-US" sz="2800" dirty="0"/>
              <a:t>in the plasma concentration of Angiotensin </a:t>
            </a:r>
            <a:r>
              <a:rPr lang="en-US" sz="2800" dirty="0" smtClean="0"/>
              <a:t>III, angiotensin II, ACTH, and K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Aldosterone exerts </a:t>
            </a:r>
            <a:r>
              <a:rPr lang="en-US" sz="2800" dirty="0"/>
              <a:t>its effects via the mineralocorticoid receptor (MR) and the resultant activation of specific </a:t>
            </a:r>
            <a:r>
              <a:rPr lang="en-US" sz="2800" dirty="0" err="1"/>
              <a:t>amiloride</a:t>
            </a:r>
            <a:r>
              <a:rPr lang="en-US" sz="2800" dirty="0"/>
              <a:t>-sensitive sodium channels (</a:t>
            </a:r>
            <a:r>
              <a:rPr lang="en-US" sz="2800" dirty="0" err="1"/>
              <a:t>ENaC</a:t>
            </a:r>
            <a:r>
              <a:rPr lang="en-US" sz="2800" dirty="0"/>
              <a:t>) and the Na-K </a:t>
            </a:r>
            <a:r>
              <a:rPr lang="en-US" sz="2800" dirty="0" smtClean="0"/>
              <a:t>ATP-</a:t>
            </a:r>
            <a:r>
              <a:rPr lang="en-US" sz="2800" dirty="0" err="1" smtClean="0"/>
              <a:t>ase</a:t>
            </a:r>
            <a:r>
              <a:rPr lang="en-US" sz="2800" dirty="0" smtClean="0"/>
              <a:t> pump.</a:t>
            </a:r>
          </a:p>
          <a:p>
            <a:r>
              <a:rPr lang="en-US" sz="2800" dirty="0"/>
              <a:t>This results in reabsorption of sodium (Na</a:t>
            </a:r>
            <a:r>
              <a:rPr lang="en-US" sz="2800" baseline="30000" dirty="0"/>
              <a:t>+</a:t>
            </a:r>
            <a:r>
              <a:rPr lang="en-US" sz="2800" dirty="0"/>
              <a:t>) ions and water (which follows sodium) into the blood, and secreting potassium (K</a:t>
            </a:r>
            <a:r>
              <a:rPr lang="en-US" sz="2800" baseline="30000" dirty="0"/>
              <a:t>+</a:t>
            </a:r>
            <a:r>
              <a:rPr lang="en-US" sz="2800" dirty="0"/>
              <a:t>) ions into the urine (lumen of collecting duct).</a:t>
            </a:r>
          </a:p>
        </p:txBody>
      </p:sp>
      <p:pic>
        <p:nvPicPr>
          <p:cNvPr id="5" name="Picture 4" descr="ald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755" y="116632"/>
            <a:ext cx="2091245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89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01000" cy="1216025"/>
          </a:xfrm>
        </p:spPr>
        <p:txBody>
          <a:bodyPr/>
          <a:lstStyle/>
          <a:p>
            <a:pPr eaLnBrk="1" hangingPunct="1"/>
            <a:r>
              <a:rPr lang="en-GB" sz="3400" dirty="0" smtClean="0"/>
              <a:t>Systolic and Diastolic pressure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5761038" cy="1368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GB" sz="1600" b="1" u="sng" dirty="0" smtClean="0"/>
              <a:t>Heart cycle = systole and diastole</a:t>
            </a:r>
            <a:endParaRPr lang="en-US" sz="1600" b="1" u="sng" dirty="0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1600" b="1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Systole = ventricular contraction = ejection 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Diastole = ventricular relaxation = filling</a:t>
            </a:r>
          </a:p>
          <a:p>
            <a:pPr eaLnBrk="1" hangingPunct="1">
              <a:lnSpc>
                <a:spcPct val="90000"/>
              </a:lnSpc>
            </a:pPr>
            <a:endParaRPr lang="en-GB" sz="1600" dirty="0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GB" sz="1600" b="1" u="sng" dirty="0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1600" b="1" u="sng" dirty="0" smtClean="0"/>
          </a:p>
        </p:txBody>
      </p:sp>
      <p:pic>
        <p:nvPicPr>
          <p:cNvPr id="18436" name="Picture 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1484313"/>
            <a:ext cx="149383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Oval 56"/>
          <p:cNvSpPr>
            <a:spLocks noChangeArrowheads="1"/>
          </p:cNvSpPr>
          <p:nvPr/>
        </p:nvSpPr>
        <p:spPr bwMode="auto">
          <a:xfrm>
            <a:off x="7654925" y="2865438"/>
            <a:ext cx="123825" cy="1111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pic>
        <p:nvPicPr>
          <p:cNvPr id="18438" name="Picture 11" descr="Heart"/>
          <p:cNvPicPr>
            <a:picLocks noChangeAspect="1" noChangeArrowheads="1"/>
          </p:cNvPicPr>
          <p:nvPr/>
        </p:nvPicPr>
        <p:blipFill>
          <a:blip r:embed="rId4">
            <a:lum bright="12000" contrast="12000"/>
          </a:blip>
          <a:srcRect l="26414" t="16640" r="24501" b="10245"/>
          <a:stretch>
            <a:fillRect/>
          </a:stretch>
        </p:blipFill>
        <p:spPr bwMode="auto">
          <a:xfrm>
            <a:off x="323850" y="3357563"/>
            <a:ext cx="18732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2268538" y="3284538"/>
            <a:ext cx="5508625" cy="2882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GB" sz="1600" b="1" u="sng" dirty="0">
                <a:latin typeface="Verdana" charset="0"/>
              </a:rPr>
              <a:t>Vessel cycle = distension and relaxation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US" sz="1600" dirty="0">
                <a:latin typeface="Verdana" charset="0"/>
              </a:rPr>
              <a:t>natural variations from one heartbeat to another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endParaRPr lang="en-US" sz="1600" dirty="0">
              <a:latin typeface="Verdana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1600" b="1" i="1" u="sng" dirty="0">
                <a:latin typeface="Verdana" charset="0"/>
              </a:rPr>
              <a:t>Systolic pressure</a:t>
            </a:r>
            <a:r>
              <a:rPr lang="en-US" sz="1600" dirty="0">
                <a:latin typeface="Verdana" charset="0"/>
              </a:rPr>
              <a:t> is peak pressure in the arteries immediately after the beginning of the cardiac systole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1600" b="1" i="1" u="sng" dirty="0">
                <a:latin typeface="Verdana" charset="0"/>
              </a:rPr>
              <a:t>Diastolic pressure</a:t>
            </a:r>
            <a:r>
              <a:rPr lang="en-US" sz="1600" dirty="0">
                <a:latin typeface="Verdana" charset="0"/>
              </a:rPr>
              <a:t> is minimum pressure in the arteries </a:t>
            </a:r>
            <a:r>
              <a:rPr lang="en-US" sz="1600" dirty="0" smtClean="0">
                <a:latin typeface="Verdana" charset="0"/>
              </a:rPr>
              <a:t>following </a:t>
            </a:r>
            <a:r>
              <a:rPr lang="en-US" sz="1600" dirty="0">
                <a:latin typeface="Verdana" charset="0"/>
              </a:rPr>
              <a:t>the end of </a:t>
            </a:r>
            <a:r>
              <a:rPr lang="en-US" sz="1600" dirty="0" smtClean="0">
                <a:latin typeface="Verdana" charset="0"/>
              </a:rPr>
              <a:t>systole</a:t>
            </a:r>
            <a:endParaRPr lang="en-US" sz="1600" dirty="0">
              <a:latin typeface="Verdana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</a:pPr>
            <a:endParaRPr lang="en-GB" sz="1600" dirty="0">
              <a:latin typeface="Verdana" charset="0"/>
            </a:endParaRPr>
          </a:p>
        </p:txBody>
      </p:sp>
      <p:sp>
        <p:nvSpPr>
          <p:cNvPr id="18440" name="AutoShape 14"/>
          <p:cNvSpPr>
            <a:spLocks noChangeArrowheads="1"/>
          </p:cNvSpPr>
          <p:nvPr/>
        </p:nvSpPr>
        <p:spPr bwMode="auto">
          <a:xfrm rot="-1254274">
            <a:off x="6011863" y="1700213"/>
            <a:ext cx="792162" cy="1368425"/>
          </a:xfrm>
          <a:prstGeom prst="curvedLeftArrow">
            <a:avLst>
              <a:gd name="adj1" fmla="val 34549"/>
              <a:gd name="adj2" fmla="val 69098"/>
              <a:gd name="adj3" fmla="val 33333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Renin-angiotensin</a:t>
            </a:r>
            <a:r>
              <a:rPr lang="en-GB" dirty="0" smtClean="0"/>
              <a:t> system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Active hormone is </a:t>
            </a:r>
            <a:r>
              <a:rPr lang="en-GB" dirty="0" err="1" smtClean="0"/>
              <a:t>angiotensin</a:t>
            </a:r>
            <a:r>
              <a:rPr lang="en-GB" dirty="0" smtClean="0"/>
              <a:t> II</a:t>
            </a:r>
          </a:p>
          <a:p>
            <a:r>
              <a:rPr lang="en-GB" dirty="0" smtClean="0"/>
              <a:t>Production regulated by </a:t>
            </a:r>
            <a:r>
              <a:rPr lang="en-GB" dirty="0" err="1" smtClean="0"/>
              <a:t>renin</a:t>
            </a:r>
            <a:r>
              <a:rPr lang="en-GB" dirty="0" smtClean="0"/>
              <a:t> release from the JGA</a:t>
            </a:r>
          </a:p>
          <a:p>
            <a:pPr lvl="1"/>
            <a:r>
              <a:rPr lang="en-GB" dirty="0" smtClean="0"/>
              <a:t>Requires ACE – produced in the lungs etc</a:t>
            </a:r>
          </a:p>
          <a:p>
            <a:r>
              <a:rPr lang="en-GB" dirty="0" smtClean="0"/>
              <a:t>Acts to maximise glomerular filtration pressure</a:t>
            </a:r>
          </a:p>
          <a:p>
            <a:pPr lvl="1"/>
            <a:r>
              <a:rPr lang="en-GB" dirty="0" smtClean="0"/>
              <a:t>Vasoconstriction: Systemic and renal (efferent&gt;afferent arterioles)</a:t>
            </a:r>
          </a:p>
          <a:p>
            <a:pPr lvl="1"/>
            <a:r>
              <a:rPr lang="en-GB" dirty="0" smtClean="0"/>
              <a:t>Proximal sodium resorption</a:t>
            </a:r>
          </a:p>
          <a:p>
            <a:pPr lvl="1"/>
            <a:r>
              <a:rPr lang="en-GB" dirty="0" smtClean="0"/>
              <a:t>Distal sodium resorption (</a:t>
            </a:r>
            <a:r>
              <a:rPr lang="en-GB" dirty="0" err="1" smtClean="0"/>
              <a:t>aldosterone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Water resorption and thirst (ADH)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Drugs and the RAS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>
                <a:latin typeface="Symbol" charset="2"/>
                <a:cs typeface="Symbol" charset="2"/>
              </a:rPr>
              <a:t>b</a:t>
            </a:r>
            <a:r>
              <a:rPr lang="en-GB" dirty="0" smtClean="0"/>
              <a:t>-blockers (usually end in -</a:t>
            </a:r>
            <a:r>
              <a:rPr lang="en-GB" dirty="0" err="1" smtClean="0"/>
              <a:t>olol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Renin</a:t>
            </a:r>
            <a:r>
              <a:rPr lang="en-GB" dirty="0" smtClean="0"/>
              <a:t> release is increased by sympathetic stimulation</a:t>
            </a:r>
          </a:p>
          <a:p>
            <a:r>
              <a:rPr lang="en-GB" dirty="0" err="1" smtClean="0"/>
              <a:t>Renin</a:t>
            </a:r>
            <a:r>
              <a:rPr lang="en-GB" dirty="0" smtClean="0"/>
              <a:t> inhibitor (</a:t>
            </a:r>
            <a:r>
              <a:rPr lang="en-GB" dirty="0" err="1" smtClean="0"/>
              <a:t>Aliskiren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Blocks cleavage of </a:t>
            </a:r>
            <a:r>
              <a:rPr lang="en-GB" dirty="0" err="1" smtClean="0"/>
              <a:t>angiotensinogen</a:t>
            </a:r>
            <a:r>
              <a:rPr lang="en-GB" dirty="0" smtClean="0"/>
              <a:t> by </a:t>
            </a:r>
            <a:r>
              <a:rPr lang="en-GB" dirty="0" err="1" smtClean="0"/>
              <a:t>renin</a:t>
            </a:r>
            <a:endParaRPr lang="en-GB" dirty="0" smtClean="0"/>
          </a:p>
          <a:p>
            <a:r>
              <a:rPr lang="en-GB" dirty="0" err="1" smtClean="0"/>
              <a:t>Angiotensin</a:t>
            </a:r>
            <a:r>
              <a:rPr lang="en-GB" dirty="0" smtClean="0"/>
              <a:t> Converting Enzyme Inhibitors (ACEIs)</a:t>
            </a:r>
          </a:p>
          <a:p>
            <a:pPr lvl="1"/>
            <a:r>
              <a:rPr lang="en-GB" dirty="0" smtClean="0"/>
              <a:t>End in “-</a:t>
            </a:r>
            <a:r>
              <a:rPr lang="en-GB" dirty="0" err="1" smtClean="0"/>
              <a:t>pril</a:t>
            </a:r>
            <a:r>
              <a:rPr lang="en-GB" dirty="0" smtClean="0"/>
              <a:t>”</a:t>
            </a:r>
          </a:p>
          <a:p>
            <a:pPr lvl="1"/>
            <a:r>
              <a:rPr lang="en-GB" dirty="0" smtClean="0"/>
              <a:t>Block production of </a:t>
            </a:r>
            <a:r>
              <a:rPr lang="en-GB" dirty="0" err="1" smtClean="0"/>
              <a:t>angiotensin</a:t>
            </a:r>
            <a:r>
              <a:rPr lang="en-GB" dirty="0" smtClean="0"/>
              <a:t> II</a:t>
            </a:r>
          </a:p>
          <a:p>
            <a:pPr lvl="1"/>
            <a:r>
              <a:rPr lang="en-GB" dirty="0" smtClean="0"/>
              <a:t>Also inhibit breakdown of </a:t>
            </a:r>
            <a:r>
              <a:rPr lang="en-GB" dirty="0" err="1" smtClean="0"/>
              <a:t>bradykinin</a:t>
            </a:r>
            <a:r>
              <a:rPr lang="en-GB" dirty="0" smtClean="0"/>
              <a:t> (dry cough)</a:t>
            </a:r>
          </a:p>
          <a:p>
            <a:r>
              <a:rPr lang="en-GB" dirty="0" err="1" smtClean="0"/>
              <a:t>Angiotensin</a:t>
            </a:r>
            <a:r>
              <a:rPr lang="en-GB" dirty="0" smtClean="0"/>
              <a:t> II receptor blockers </a:t>
            </a:r>
          </a:p>
          <a:p>
            <a:pPr lvl="1"/>
            <a:r>
              <a:rPr lang="en-GB" dirty="0" smtClean="0"/>
              <a:t>End in “-</a:t>
            </a:r>
            <a:r>
              <a:rPr lang="en-GB" dirty="0" err="1" smtClean="0"/>
              <a:t>sartan</a:t>
            </a:r>
            <a:r>
              <a:rPr lang="en-GB" dirty="0" smtClean="0"/>
              <a:t>”</a:t>
            </a:r>
          </a:p>
          <a:p>
            <a:pPr lvl="1"/>
            <a:r>
              <a:rPr lang="en-GB" dirty="0" smtClean="0"/>
              <a:t>Block vasoconstriction and release of </a:t>
            </a:r>
            <a:r>
              <a:rPr lang="en-GB" dirty="0" err="1" smtClean="0"/>
              <a:t>aldosterone</a:t>
            </a:r>
            <a:r>
              <a:rPr lang="en-GB" dirty="0" smtClean="0"/>
              <a:t>/ADH</a:t>
            </a:r>
          </a:p>
          <a:p>
            <a:r>
              <a:rPr lang="en-GB" dirty="0" err="1" smtClean="0"/>
              <a:t>Spironolactone</a:t>
            </a:r>
            <a:endParaRPr lang="en-GB" dirty="0" smtClean="0"/>
          </a:p>
          <a:p>
            <a:pPr lvl="1"/>
            <a:r>
              <a:rPr lang="en-GB" dirty="0" smtClean="0"/>
              <a:t>Antagonises </a:t>
            </a:r>
            <a:r>
              <a:rPr lang="en-GB" dirty="0" err="1" smtClean="0"/>
              <a:t>aldosterone</a:t>
            </a:r>
            <a:r>
              <a:rPr lang="en-GB" dirty="0" smtClean="0"/>
              <a:t> – </a:t>
            </a:r>
            <a:r>
              <a:rPr lang="en-GB" dirty="0" err="1" smtClean="0"/>
              <a:t>ie</a:t>
            </a:r>
            <a:r>
              <a:rPr lang="en-GB" dirty="0" smtClean="0"/>
              <a:t> downstream of RAS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to block RAS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Hypertension from any cause</a:t>
            </a:r>
          </a:p>
          <a:p>
            <a:r>
              <a:rPr lang="en-GB" dirty="0" smtClean="0"/>
              <a:t>Heart failure</a:t>
            </a:r>
          </a:p>
          <a:p>
            <a:r>
              <a:rPr lang="en-GB" dirty="0" smtClean="0"/>
              <a:t>Intrinsic renal disease (PROTEINURIA)</a:t>
            </a:r>
          </a:p>
          <a:p>
            <a:pPr lvl="1"/>
            <a:r>
              <a:rPr lang="en-GB" dirty="0" smtClean="0"/>
              <a:t>Commonly associated with </a:t>
            </a:r>
            <a:r>
              <a:rPr lang="en-GB" dirty="0" err="1" smtClean="0"/>
              <a:t>intraglomerular</a:t>
            </a:r>
            <a:r>
              <a:rPr lang="en-GB" dirty="0" smtClean="0"/>
              <a:t> hypertension</a:t>
            </a:r>
          </a:p>
          <a:p>
            <a:pPr lvl="1"/>
            <a:r>
              <a:rPr lang="en-GB" dirty="0" smtClean="0"/>
              <a:t>All </a:t>
            </a:r>
            <a:r>
              <a:rPr lang="en-GB" dirty="0" err="1" smtClean="0"/>
              <a:t>proteinuric</a:t>
            </a:r>
            <a:r>
              <a:rPr lang="en-GB" dirty="0" smtClean="0"/>
              <a:t> patients should be on ACEI/ARB unless contraindicated</a:t>
            </a:r>
          </a:p>
          <a:p>
            <a:r>
              <a:rPr lang="en-GB" dirty="0" err="1" smtClean="0"/>
              <a:t>Renovascular</a:t>
            </a:r>
            <a:r>
              <a:rPr lang="en-GB" dirty="0" smtClean="0"/>
              <a:t> disease (renal artery stenosis)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Drugs  and </a:t>
            </a:r>
            <a:r>
              <a:rPr lang="en-GB" dirty="0" err="1" smtClean="0"/>
              <a:t>autoregulation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071688" y="2714625"/>
            <a:ext cx="371475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4" idx="1"/>
          </p:cNvCxnSpPr>
          <p:nvPr/>
        </p:nvCxnSpPr>
        <p:spPr>
          <a:xfrm>
            <a:off x="2071688" y="3429000"/>
            <a:ext cx="1654175" cy="190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4" idx="7"/>
          </p:cNvCxnSpPr>
          <p:nvPr/>
        </p:nvCxnSpPr>
        <p:spPr>
          <a:xfrm rot="5400000" flipH="1" flipV="1">
            <a:off x="5878513" y="3254375"/>
            <a:ext cx="161925" cy="22542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286125" y="3071813"/>
            <a:ext cx="3000375" cy="2571750"/>
          </a:xfrm>
          <a:prstGeom prst="ellipse">
            <a:avLst/>
          </a:prstGeom>
          <a:noFill/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3751263" y="2867025"/>
            <a:ext cx="2071687" cy="5715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" name="Right Arrow 25"/>
          <p:cNvSpPr/>
          <p:nvPr/>
        </p:nvSpPr>
        <p:spPr>
          <a:xfrm>
            <a:off x="1000125" y="2857500"/>
            <a:ext cx="2286000" cy="357188"/>
          </a:xfrm>
          <a:prstGeom prst="righ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" name="Right Arrow 26"/>
          <p:cNvSpPr/>
          <p:nvPr/>
        </p:nvSpPr>
        <p:spPr>
          <a:xfrm>
            <a:off x="5643563" y="2928938"/>
            <a:ext cx="2286000" cy="214312"/>
          </a:xfrm>
          <a:prstGeom prst="righ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Down Arrow 28"/>
          <p:cNvSpPr/>
          <p:nvPr/>
        </p:nvSpPr>
        <p:spPr>
          <a:xfrm rot="4518836">
            <a:off x="3176587" y="4438651"/>
            <a:ext cx="428625" cy="3556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Down Arrow 29"/>
          <p:cNvSpPr/>
          <p:nvPr/>
        </p:nvSpPr>
        <p:spPr>
          <a:xfrm rot="3450434">
            <a:off x="3417888" y="5041900"/>
            <a:ext cx="428625" cy="365125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" name="Down Arrow 30"/>
          <p:cNvSpPr/>
          <p:nvPr/>
        </p:nvSpPr>
        <p:spPr>
          <a:xfrm rot="1712542">
            <a:off x="4040188" y="5418138"/>
            <a:ext cx="428625" cy="40005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" name="Down Arrow 31"/>
          <p:cNvSpPr/>
          <p:nvPr/>
        </p:nvSpPr>
        <p:spPr>
          <a:xfrm rot="21159854">
            <a:off x="4813300" y="5499100"/>
            <a:ext cx="428625" cy="363538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" name="Down Arrow 32"/>
          <p:cNvSpPr/>
          <p:nvPr/>
        </p:nvSpPr>
        <p:spPr>
          <a:xfrm rot="19641436">
            <a:off x="5562600" y="5181600"/>
            <a:ext cx="428625" cy="404813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" name="Down Arrow 33"/>
          <p:cNvSpPr/>
          <p:nvPr/>
        </p:nvSpPr>
        <p:spPr>
          <a:xfrm rot="18038981">
            <a:off x="6049169" y="4610894"/>
            <a:ext cx="428625" cy="404813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" name="Down Arrow 34"/>
          <p:cNvSpPr/>
          <p:nvPr/>
        </p:nvSpPr>
        <p:spPr>
          <a:xfrm rot="16380606">
            <a:off x="6106319" y="4074319"/>
            <a:ext cx="428625" cy="357187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" name="Down Arrow 35"/>
          <p:cNvSpPr/>
          <p:nvPr/>
        </p:nvSpPr>
        <p:spPr>
          <a:xfrm>
            <a:off x="6858000" y="1714500"/>
            <a:ext cx="642938" cy="9286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" name="Down Arrow 36"/>
          <p:cNvSpPr/>
          <p:nvPr/>
        </p:nvSpPr>
        <p:spPr>
          <a:xfrm rot="10800000">
            <a:off x="6929438" y="3429000"/>
            <a:ext cx="642937" cy="9286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" name="Down Arrow 37"/>
          <p:cNvSpPr/>
          <p:nvPr/>
        </p:nvSpPr>
        <p:spPr>
          <a:xfrm>
            <a:off x="2357438" y="1928813"/>
            <a:ext cx="214312" cy="64293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" name="Down Arrow 39"/>
          <p:cNvSpPr/>
          <p:nvPr/>
        </p:nvSpPr>
        <p:spPr>
          <a:xfrm rot="10800000">
            <a:off x="2357438" y="3571875"/>
            <a:ext cx="214312" cy="64293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741" name="TextBox 40"/>
          <p:cNvSpPr txBox="1">
            <a:spLocks noChangeArrowheads="1"/>
          </p:cNvSpPr>
          <p:nvPr/>
        </p:nvSpPr>
        <p:spPr bwMode="auto">
          <a:xfrm>
            <a:off x="2786063" y="1643063"/>
            <a:ext cx="39290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4400">
                <a:solidFill>
                  <a:srgbClr val="FF0000"/>
                </a:solidFill>
                <a:latin typeface="Lucida Sans Unicode" pitchFamily="34" charset="0"/>
              </a:rPr>
              <a:t>Angiotensin II</a:t>
            </a:r>
          </a:p>
        </p:txBody>
      </p:sp>
      <p:sp>
        <p:nvSpPr>
          <p:cNvPr id="30742" name="TextBox 41"/>
          <p:cNvSpPr txBox="1">
            <a:spLocks noChangeArrowheads="1"/>
          </p:cNvSpPr>
          <p:nvPr/>
        </p:nvSpPr>
        <p:spPr bwMode="auto">
          <a:xfrm>
            <a:off x="2588865" y="6143625"/>
            <a:ext cx="4143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000" b="1" dirty="0">
                <a:latin typeface="Lucida Sans Unicode" pitchFamily="34" charset="0"/>
              </a:rPr>
              <a:t>Glomerular filtration pressure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5786438" y="2714625"/>
            <a:ext cx="214312" cy="714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72188" y="3286125"/>
            <a:ext cx="1654175" cy="190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988050" y="2786063"/>
            <a:ext cx="1654175" cy="190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Bent Arrow 50"/>
          <p:cNvSpPr/>
          <p:nvPr/>
        </p:nvSpPr>
        <p:spPr>
          <a:xfrm rot="5400000">
            <a:off x="4250532" y="3107531"/>
            <a:ext cx="857250" cy="642937"/>
          </a:xfrm>
          <a:prstGeom prst="ben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0800000">
            <a:off x="2000250" y="2143125"/>
            <a:ext cx="214313" cy="42862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" name="Down Arrow 43"/>
          <p:cNvSpPr/>
          <p:nvPr/>
        </p:nvSpPr>
        <p:spPr>
          <a:xfrm>
            <a:off x="2000250" y="3643313"/>
            <a:ext cx="214313" cy="42862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749" name="TextBox 40"/>
          <p:cNvSpPr txBox="1">
            <a:spLocks noChangeArrowheads="1"/>
          </p:cNvSpPr>
          <p:nvPr/>
        </p:nvSpPr>
        <p:spPr bwMode="auto">
          <a:xfrm>
            <a:off x="285750" y="1928813"/>
            <a:ext cx="15001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4400">
                <a:solidFill>
                  <a:srgbClr val="00B050"/>
                </a:solidFill>
                <a:latin typeface="Lucida Sans Unicode" pitchFamily="34" charset="0"/>
              </a:rPr>
              <a:t>PGE</a:t>
            </a:r>
            <a:r>
              <a:rPr lang="en-GB" sz="4400" baseline="-25000">
                <a:solidFill>
                  <a:srgbClr val="00B050"/>
                </a:solidFill>
                <a:latin typeface="Lucida Sans Unicode" pitchFamily="34" charset="0"/>
              </a:rPr>
              <a:t>2</a:t>
            </a:r>
          </a:p>
        </p:txBody>
      </p:sp>
      <p:sp>
        <p:nvSpPr>
          <p:cNvPr id="30750" name="TextBox 40"/>
          <p:cNvSpPr txBox="1">
            <a:spLocks noChangeArrowheads="1"/>
          </p:cNvSpPr>
          <p:nvPr/>
        </p:nvSpPr>
        <p:spPr bwMode="auto">
          <a:xfrm>
            <a:off x="285750" y="3571875"/>
            <a:ext cx="15001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4400">
                <a:solidFill>
                  <a:srgbClr val="00B050"/>
                </a:solidFill>
                <a:latin typeface="Lucida Sans Unicode" pitchFamily="34" charset="0"/>
              </a:rPr>
              <a:t>PGE</a:t>
            </a:r>
            <a:r>
              <a:rPr lang="en-GB" sz="4400" baseline="-25000">
                <a:solidFill>
                  <a:srgbClr val="00B050"/>
                </a:solidFill>
                <a:latin typeface="Lucida Sans Unicode" pitchFamily="34" charset="0"/>
              </a:rPr>
              <a:t>2</a:t>
            </a:r>
          </a:p>
        </p:txBody>
      </p:sp>
      <p:sp>
        <p:nvSpPr>
          <p:cNvPr id="30751" name="TextBox 40"/>
          <p:cNvSpPr txBox="1">
            <a:spLocks noChangeArrowheads="1"/>
          </p:cNvSpPr>
          <p:nvPr/>
        </p:nvSpPr>
        <p:spPr bwMode="auto">
          <a:xfrm>
            <a:off x="3929063" y="1143000"/>
            <a:ext cx="1643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3600">
                <a:latin typeface="Lucida Sans Unicode" pitchFamily="34" charset="0"/>
              </a:rPr>
              <a:t>ACEIs</a:t>
            </a:r>
          </a:p>
        </p:txBody>
      </p:sp>
      <p:sp>
        <p:nvSpPr>
          <p:cNvPr id="30752" name="TextBox 40"/>
          <p:cNvSpPr txBox="1">
            <a:spLocks noChangeArrowheads="1"/>
          </p:cNvSpPr>
          <p:nvPr/>
        </p:nvSpPr>
        <p:spPr bwMode="auto">
          <a:xfrm>
            <a:off x="214313" y="4500563"/>
            <a:ext cx="2214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3600">
                <a:latin typeface="Lucida Sans Unicode" pitchFamily="34" charset="0"/>
              </a:rPr>
              <a:t>NSAIDs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857500" y="1571625"/>
            <a:ext cx="3786188" cy="9286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857500" y="1500188"/>
            <a:ext cx="3857625" cy="9286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14313" y="2000250"/>
            <a:ext cx="1428750" cy="5715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14313" y="2000250"/>
            <a:ext cx="1357312" cy="5715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14313" y="3643313"/>
            <a:ext cx="1428750" cy="5715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14313" y="3643313"/>
            <a:ext cx="1357312" cy="5715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ight Arrow 38"/>
          <p:cNvSpPr/>
          <p:nvPr/>
        </p:nvSpPr>
        <p:spPr>
          <a:xfrm rot="20171513">
            <a:off x="3582980" y="4616200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40"/>
          <p:cNvSpPr/>
          <p:nvPr/>
        </p:nvSpPr>
        <p:spPr>
          <a:xfrm rot="16497145">
            <a:off x="4447075" y="5057430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41"/>
          <p:cNvSpPr/>
          <p:nvPr/>
        </p:nvSpPr>
        <p:spPr>
          <a:xfrm rot="14630599">
            <a:off x="4996148" y="5031062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 rot="12985301">
            <a:off x="5371956" y="4731042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8610070">
            <a:off x="3943632" y="4975431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ight Arrow 51"/>
          <p:cNvSpPr/>
          <p:nvPr/>
        </p:nvSpPr>
        <p:spPr>
          <a:xfrm rot="11184156">
            <a:off x="5497855" y="4324542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ight Arrow 53"/>
          <p:cNvSpPr/>
          <p:nvPr/>
        </p:nvSpPr>
        <p:spPr>
          <a:xfrm rot="21067487">
            <a:off x="3433088" y="4105934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 Arrow 55"/>
          <p:cNvSpPr/>
          <p:nvPr/>
        </p:nvSpPr>
        <p:spPr>
          <a:xfrm rot="9486004">
            <a:off x="5455598" y="3888678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Down Arrow 56"/>
          <p:cNvSpPr/>
          <p:nvPr/>
        </p:nvSpPr>
        <p:spPr>
          <a:xfrm>
            <a:off x="6445003" y="6021288"/>
            <a:ext cx="288032" cy="64807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NOT to block RAS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Acute illness/haemodynamic stress</a:t>
            </a:r>
          </a:p>
          <a:p>
            <a:pPr lvl="1"/>
            <a:r>
              <a:rPr lang="en-GB" dirty="0" smtClean="0"/>
              <a:t>GFR critically dependent on RAS when </a:t>
            </a:r>
            <a:r>
              <a:rPr lang="en-GB" dirty="0" err="1" smtClean="0"/>
              <a:t>haemodynamics</a:t>
            </a:r>
            <a:r>
              <a:rPr lang="en-GB" dirty="0" smtClean="0"/>
              <a:t> are compromised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RAS blockade will reduce GFR by up to 15%</a:t>
            </a:r>
          </a:p>
          <a:p>
            <a:pPr lvl="1"/>
            <a:r>
              <a:rPr lang="en-GB" dirty="0" smtClean="0"/>
              <a:t>If renal function very poor RAS blockade can precipitate need for dialysis</a:t>
            </a:r>
          </a:p>
          <a:p>
            <a:r>
              <a:rPr lang="en-GB" dirty="0" err="1" smtClean="0"/>
              <a:t>Hyperkalaemia</a:t>
            </a:r>
            <a:endParaRPr lang="en-GB" dirty="0" smtClean="0"/>
          </a:p>
          <a:p>
            <a:pPr lvl="1"/>
            <a:r>
              <a:rPr lang="en-GB" dirty="0" smtClean="0"/>
              <a:t>Reduced </a:t>
            </a:r>
            <a:r>
              <a:rPr lang="en-GB" dirty="0" err="1" smtClean="0"/>
              <a:t>aldosterone</a:t>
            </a:r>
            <a:r>
              <a:rPr lang="en-GB" dirty="0" smtClean="0"/>
              <a:t> will impair K+ excretion</a:t>
            </a:r>
          </a:p>
          <a:p>
            <a:r>
              <a:rPr lang="en-GB" dirty="0" smtClean="0"/>
              <a:t>Persistent cough with ACEI -&gt; ARB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6573416" cy="907504"/>
          </a:xfrm>
        </p:spPr>
        <p:txBody>
          <a:bodyPr/>
          <a:lstStyle/>
          <a:p>
            <a:pPr eaLnBrk="1" hangingPunct="1"/>
            <a:r>
              <a:rPr lang="en-GB" sz="4800" dirty="0" err="1" smtClean="0"/>
              <a:t>Renovascular</a:t>
            </a:r>
            <a:r>
              <a:rPr lang="en-GB" sz="4800" dirty="0" smtClean="0"/>
              <a:t> disease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84784"/>
            <a:ext cx="2520455" cy="791691"/>
          </a:xfrm>
          <a:solidFill>
            <a:schemeClr val="bg2"/>
          </a:solidFill>
          <a:ln w="19050">
            <a:solidFill>
              <a:schemeClr val="folHlink"/>
            </a:solidFill>
          </a:ln>
        </p:spPr>
        <p:txBody>
          <a:bodyPr>
            <a:noAutofit/>
          </a:bodyPr>
          <a:lstStyle/>
          <a:p>
            <a:pPr marL="36000" indent="0"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GB" sz="1800" dirty="0" smtClean="0"/>
              <a:t>Constricted renal artery: poor perfusion </a:t>
            </a:r>
          </a:p>
        </p:txBody>
      </p:sp>
      <p:grpSp>
        <p:nvGrpSpPr>
          <p:cNvPr id="33796" name="Group 6"/>
          <p:cNvGrpSpPr>
            <a:grpSpLocks/>
          </p:cNvGrpSpPr>
          <p:nvPr/>
        </p:nvGrpSpPr>
        <p:grpSpPr bwMode="auto">
          <a:xfrm>
            <a:off x="6446898" y="332656"/>
            <a:ext cx="2731145" cy="1943869"/>
            <a:chOff x="68" y="1117"/>
            <a:chExt cx="2316" cy="1668"/>
          </a:xfrm>
        </p:grpSpPr>
        <p:pic>
          <p:nvPicPr>
            <p:cNvPr id="33809" name="Picture 7" descr="Kidney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5" y="1253"/>
              <a:ext cx="1893" cy="1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0" name="Text Box 8"/>
            <p:cNvSpPr txBox="1">
              <a:spLocks noChangeArrowheads="1"/>
            </p:cNvSpPr>
            <p:nvPr/>
          </p:nvSpPr>
          <p:spPr bwMode="auto">
            <a:xfrm>
              <a:off x="793" y="1117"/>
              <a:ext cx="522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GB" sz="700" b="1">
                  <a:latin typeface="Verdana" charset="0"/>
                </a:rPr>
                <a:t>Aorta desc.</a:t>
              </a:r>
            </a:p>
          </p:txBody>
        </p:sp>
        <p:sp>
          <p:nvSpPr>
            <p:cNvPr id="33811" name="Text Box 9"/>
            <p:cNvSpPr txBox="1">
              <a:spLocks noChangeArrowheads="1"/>
            </p:cNvSpPr>
            <p:nvPr/>
          </p:nvSpPr>
          <p:spPr bwMode="auto">
            <a:xfrm>
              <a:off x="1337" y="1126"/>
              <a:ext cx="372" cy="1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700" b="1">
                  <a:latin typeface="Verdana" charset="0"/>
                </a:rPr>
                <a:t>V. Cava</a:t>
              </a:r>
            </a:p>
          </p:txBody>
        </p:sp>
        <p:sp>
          <p:nvSpPr>
            <p:cNvPr id="33812" name="Text Box 10"/>
            <p:cNvSpPr txBox="1">
              <a:spLocks noChangeArrowheads="1"/>
            </p:cNvSpPr>
            <p:nvPr/>
          </p:nvSpPr>
          <p:spPr bwMode="auto">
            <a:xfrm>
              <a:off x="159" y="1298"/>
              <a:ext cx="478" cy="1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600" b="1">
                  <a:latin typeface="Verdana" charset="0"/>
                </a:rPr>
                <a:t>Renal artery</a:t>
              </a:r>
            </a:p>
          </p:txBody>
        </p:sp>
        <p:sp>
          <p:nvSpPr>
            <p:cNvPr id="33813" name="Line 11"/>
            <p:cNvSpPr>
              <a:spLocks noChangeShapeType="1"/>
            </p:cNvSpPr>
            <p:nvPr/>
          </p:nvSpPr>
          <p:spPr bwMode="auto">
            <a:xfrm>
              <a:off x="476" y="1434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4" name="Text Box 12"/>
            <p:cNvSpPr txBox="1">
              <a:spLocks noChangeArrowheads="1"/>
            </p:cNvSpPr>
            <p:nvPr/>
          </p:nvSpPr>
          <p:spPr bwMode="auto">
            <a:xfrm>
              <a:off x="68" y="2341"/>
              <a:ext cx="423" cy="1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600" b="1">
                  <a:latin typeface="Verdana" charset="0"/>
                </a:rPr>
                <a:t>Renal vein</a:t>
              </a:r>
            </a:p>
          </p:txBody>
        </p:sp>
        <p:sp>
          <p:nvSpPr>
            <p:cNvPr id="33815" name="Line 13"/>
            <p:cNvSpPr>
              <a:spLocks noChangeShapeType="1"/>
            </p:cNvSpPr>
            <p:nvPr/>
          </p:nvSpPr>
          <p:spPr bwMode="auto">
            <a:xfrm flipV="1">
              <a:off x="476" y="2069"/>
              <a:ext cx="454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6" name="Line 14"/>
            <p:cNvSpPr>
              <a:spLocks noChangeShapeType="1"/>
            </p:cNvSpPr>
            <p:nvPr/>
          </p:nvSpPr>
          <p:spPr bwMode="auto">
            <a:xfrm flipV="1">
              <a:off x="657" y="2568"/>
              <a:ext cx="182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7" name="Text Box 15"/>
            <p:cNvSpPr txBox="1">
              <a:spLocks noChangeArrowheads="1"/>
            </p:cNvSpPr>
            <p:nvPr/>
          </p:nvSpPr>
          <p:spPr bwMode="auto">
            <a:xfrm>
              <a:off x="431" y="2659"/>
              <a:ext cx="308" cy="1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600" b="1">
                  <a:latin typeface="Verdana" charset="0"/>
                </a:rPr>
                <a:t>Ureter</a:t>
              </a:r>
            </a:p>
          </p:txBody>
        </p:sp>
        <p:sp>
          <p:nvSpPr>
            <p:cNvPr id="33818" name="Text Box 16"/>
            <p:cNvSpPr txBox="1">
              <a:spLocks noChangeArrowheads="1"/>
            </p:cNvSpPr>
            <p:nvPr/>
          </p:nvSpPr>
          <p:spPr bwMode="auto">
            <a:xfrm>
              <a:off x="1746" y="1480"/>
              <a:ext cx="346" cy="1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600" b="1">
                  <a:latin typeface="Verdana" charset="0"/>
                </a:rPr>
                <a:t>Adrenal</a:t>
              </a:r>
            </a:p>
          </p:txBody>
        </p:sp>
        <p:sp>
          <p:nvSpPr>
            <p:cNvPr id="33819" name="Text Box 17"/>
            <p:cNvSpPr txBox="1">
              <a:spLocks noChangeArrowheads="1"/>
            </p:cNvSpPr>
            <p:nvPr/>
          </p:nvSpPr>
          <p:spPr bwMode="auto">
            <a:xfrm>
              <a:off x="2064" y="1753"/>
              <a:ext cx="320" cy="1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600" b="1">
                  <a:latin typeface="Verdana" charset="0"/>
                </a:rPr>
                <a:t>Kidney</a:t>
              </a:r>
            </a:p>
          </p:txBody>
        </p:sp>
      </p:grpSp>
      <p:pic>
        <p:nvPicPr>
          <p:cNvPr id="33797" name="Picture 19" descr="CorRASa'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8663" y="4394200"/>
            <a:ext cx="3335337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5" descr="nchembio1006-504-F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2276475"/>
            <a:ext cx="3348037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5867400" y="3933825"/>
            <a:ext cx="1039813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Unilateral</a:t>
            </a: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5867400" y="4437063"/>
            <a:ext cx="884238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Bilateral</a:t>
            </a:r>
          </a:p>
        </p:txBody>
      </p:sp>
      <p:sp>
        <p:nvSpPr>
          <p:cNvPr id="33801" name="Rectangle 22"/>
          <p:cNvSpPr>
            <a:spLocks noChangeArrowheads="1"/>
          </p:cNvSpPr>
          <p:nvPr/>
        </p:nvSpPr>
        <p:spPr bwMode="auto">
          <a:xfrm>
            <a:off x="827584" y="2348880"/>
            <a:ext cx="2520280" cy="360040"/>
          </a:xfrm>
          <a:prstGeom prst="rect">
            <a:avLst/>
          </a:prstGeom>
          <a:solidFill>
            <a:schemeClr val="bg2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marL="469900" indent="-469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GB" dirty="0">
                <a:latin typeface="Verdana" charset="0"/>
              </a:rPr>
              <a:t>Tissue </a:t>
            </a:r>
            <a:r>
              <a:rPr lang="en-GB" dirty="0" err="1">
                <a:latin typeface="Verdana" charset="0"/>
              </a:rPr>
              <a:t>ischaemia</a:t>
            </a:r>
            <a:r>
              <a:rPr lang="en-GB" dirty="0">
                <a:latin typeface="Verdana" charset="0"/>
              </a:rPr>
              <a:t> </a:t>
            </a:r>
          </a:p>
        </p:txBody>
      </p:sp>
      <p:sp>
        <p:nvSpPr>
          <p:cNvPr id="33802" name="Rectangle 23"/>
          <p:cNvSpPr>
            <a:spLocks noChangeArrowheads="1"/>
          </p:cNvSpPr>
          <p:nvPr/>
        </p:nvSpPr>
        <p:spPr bwMode="auto">
          <a:xfrm>
            <a:off x="827584" y="2924174"/>
            <a:ext cx="2520280" cy="5048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marL="469900" indent="-46990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GB">
                <a:latin typeface="Verdana" charset="0"/>
              </a:rPr>
              <a:t>RAS activation</a:t>
            </a:r>
          </a:p>
        </p:txBody>
      </p:sp>
      <p:sp>
        <p:nvSpPr>
          <p:cNvPr id="33803" name="Line 24"/>
          <p:cNvSpPr>
            <a:spLocks noChangeShapeType="1"/>
          </p:cNvSpPr>
          <p:nvPr/>
        </p:nvSpPr>
        <p:spPr bwMode="auto">
          <a:xfrm>
            <a:off x="2051720" y="3429000"/>
            <a:ext cx="0" cy="3587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3804" name="Rectangle 25"/>
          <p:cNvSpPr>
            <a:spLocks noChangeArrowheads="1"/>
          </p:cNvSpPr>
          <p:nvPr/>
        </p:nvSpPr>
        <p:spPr bwMode="auto">
          <a:xfrm>
            <a:off x="755577" y="3789363"/>
            <a:ext cx="2664296" cy="791766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marL="36000" eaLnBrk="1" hangingPunct="1"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GB" dirty="0" smtClean="0">
                <a:latin typeface="Verdana" charset="0"/>
              </a:rPr>
              <a:t>Salt/water retention and vasoconstriction</a:t>
            </a:r>
            <a:endParaRPr lang="en-GB" dirty="0">
              <a:latin typeface="Verdana" charset="0"/>
            </a:endParaRPr>
          </a:p>
        </p:txBody>
      </p:sp>
      <p:sp>
        <p:nvSpPr>
          <p:cNvPr id="33805" name="Line 26"/>
          <p:cNvSpPr>
            <a:spLocks noChangeShapeType="1"/>
          </p:cNvSpPr>
          <p:nvPr/>
        </p:nvSpPr>
        <p:spPr bwMode="auto">
          <a:xfrm>
            <a:off x="2051720" y="4581128"/>
            <a:ext cx="0" cy="3587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3806" name="Rectangle 27"/>
          <p:cNvSpPr>
            <a:spLocks noChangeArrowheads="1"/>
          </p:cNvSpPr>
          <p:nvPr/>
        </p:nvSpPr>
        <p:spPr bwMode="auto">
          <a:xfrm>
            <a:off x="683568" y="4941168"/>
            <a:ext cx="2664295" cy="504031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marL="469900" indent="-469900" algn="ctr" eaLnBrk="1" hangingPunct="1"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GB" dirty="0">
                <a:latin typeface="Verdana" charset="0"/>
              </a:rPr>
              <a:t>Hypertension</a:t>
            </a:r>
          </a:p>
        </p:txBody>
      </p:sp>
      <p:sp>
        <p:nvSpPr>
          <p:cNvPr id="33808" name="AutoShape 32"/>
          <p:cNvSpPr>
            <a:spLocks noChangeArrowheads="1"/>
          </p:cNvSpPr>
          <p:nvPr/>
        </p:nvSpPr>
        <p:spPr bwMode="auto">
          <a:xfrm>
            <a:off x="3491880" y="1844824"/>
            <a:ext cx="720725" cy="1440433"/>
          </a:xfrm>
          <a:prstGeom prst="curvedLeftArrow">
            <a:avLst>
              <a:gd name="adj1" fmla="val 32643"/>
              <a:gd name="adj2" fmla="val 64180"/>
              <a:gd name="adj3" fmla="val 33333"/>
            </a:avLst>
          </a:prstGeom>
          <a:solidFill>
            <a:srgbClr val="FFFF99"/>
          </a:solidFill>
          <a:ln w="571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Renovascular</a:t>
            </a:r>
            <a:r>
              <a:rPr lang="en-GB" dirty="0" smtClean="0"/>
              <a:t> disease and the RAS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RAS activation is a major consequence of </a:t>
            </a:r>
            <a:r>
              <a:rPr lang="en-GB" dirty="0" err="1" smtClean="0"/>
              <a:t>renovascular</a:t>
            </a:r>
            <a:r>
              <a:rPr lang="en-GB" dirty="0" smtClean="0"/>
              <a:t> disease</a:t>
            </a:r>
          </a:p>
          <a:p>
            <a:pPr lvl="1"/>
            <a:r>
              <a:rPr lang="en-GB" dirty="0" smtClean="0"/>
              <a:t>Primary mechanism for hypertension</a:t>
            </a:r>
          </a:p>
          <a:p>
            <a:r>
              <a:rPr lang="en-GB" dirty="0" smtClean="0"/>
              <a:t>Hypertension leads to </a:t>
            </a:r>
          </a:p>
          <a:p>
            <a:pPr lvl="1"/>
            <a:r>
              <a:rPr lang="en-GB" dirty="0" smtClean="0"/>
              <a:t>Stroke</a:t>
            </a:r>
          </a:p>
          <a:p>
            <a:pPr lvl="1"/>
            <a:r>
              <a:rPr lang="en-GB" dirty="0" smtClean="0"/>
              <a:t>Heart failure</a:t>
            </a:r>
          </a:p>
          <a:p>
            <a:pPr lvl="1"/>
            <a:r>
              <a:rPr lang="en-GB" dirty="0" smtClean="0"/>
              <a:t>Kidney failure</a:t>
            </a:r>
          </a:p>
          <a:p>
            <a:r>
              <a:rPr lang="en-GB" dirty="0" smtClean="0"/>
              <a:t>Most effectively treated with RAS blockade</a:t>
            </a:r>
          </a:p>
          <a:p>
            <a:pPr lvl="1"/>
            <a:r>
              <a:rPr lang="en-GB" dirty="0" smtClean="0"/>
              <a:t>WILL RESULT IN SHORT TERM REDUCTION OF GFR</a:t>
            </a:r>
          </a:p>
          <a:p>
            <a:pPr lvl="1"/>
            <a:r>
              <a:rPr lang="en-GB" dirty="0" smtClean="0"/>
              <a:t>If renal function very poor may -&gt; ESRF</a:t>
            </a:r>
          </a:p>
          <a:p>
            <a:pPr lvl="1"/>
            <a:r>
              <a:rPr lang="en-GB" dirty="0" smtClean="0"/>
              <a:t>Better long term renal outcomes if tolerated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RAS blockade in clinical practice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Good trial evidence in:</a:t>
            </a:r>
          </a:p>
          <a:p>
            <a:pPr lvl="1"/>
            <a:r>
              <a:rPr lang="en-GB" dirty="0" smtClean="0"/>
              <a:t>Diabetic renal disease (</a:t>
            </a:r>
            <a:r>
              <a:rPr lang="en-GB" dirty="0" err="1" smtClean="0"/>
              <a:t>microalbuminuria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Hypertension</a:t>
            </a:r>
          </a:p>
          <a:p>
            <a:pPr lvl="1"/>
            <a:r>
              <a:rPr lang="en-GB" dirty="0" smtClean="0"/>
              <a:t>Left ventricular failure</a:t>
            </a:r>
          </a:p>
          <a:p>
            <a:pPr lvl="1"/>
            <a:r>
              <a:rPr lang="en-GB" dirty="0" smtClean="0"/>
              <a:t>Coronary artery disease</a:t>
            </a:r>
          </a:p>
          <a:p>
            <a:pPr lvl="1"/>
            <a:r>
              <a:rPr lang="en-GB" dirty="0" err="1" smtClean="0"/>
              <a:t>Proteinuric</a:t>
            </a:r>
            <a:r>
              <a:rPr lang="en-GB" dirty="0" smtClean="0"/>
              <a:t> renal disease</a:t>
            </a:r>
          </a:p>
          <a:p>
            <a:pPr lvl="1"/>
            <a:r>
              <a:rPr lang="en-GB" dirty="0" smtClean="0"/>
              <a:t>Chronic renal impairment</a:t>
            </a:r>
          </a:p>
          <a:p>
            <a:r>
              <a:rPr lang="en-GB" dirty="0" smtClean="0"/>
              <a:t>Patients with heart failure, hypertension or renal disease (especially diabetes) should be on ACEIs/ARBs </a:t>
            </a:r>
            <a:r>
              <a:rPr lang="en-GB" smtClean="0"/>
              <a:t>unless contraindicated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Hypertension is endemic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Commonest causes of morbidity and mortality in the Western world results from or is exacerbated by hypertension</a:t>
            </a:r>
          </a:p>
          <a:p>
            <a:pPr lvl="1"/>
            <a:r>
              <a:rPr lang="en-GB" dirty="0" smtClean="0"/>
              <a:t>‘Essential’ hypertension: salt-rich lifestyle</a:t>
            </a:r>
          </a:p>
          <a:p>
            <a:pPr lvl="1"/>
            <a:r>
              <a:rPr lang="en-GB" dirty="0" smtClean="0"/>
              <a:t>Atherosclerosis</a:t>
            </a:r>
          </a:p>
          <a:p>
            <a:pPr lvl="1"/>
            <a:r>
              <a:rPr lang="en-GB" dirty="0" smtClean="0"/>
              <a:t>Cerebrovascular disease</a:t>
            </a:r>
          </a:p>
          <a:p>
            <a:pPr lvl="1"/>
            <a:r>
              <a:rPr lang="en-GB" dirty="0" smtClean="0"/>
              <a:t>Heart failure</a:t>
            </a:r>
          </a:p>
          <a:p>
            <a:pPr lvl="1"/>
            <a:r>
              <a:rPr lang="en-GB" dirty="0" smtClean="0"/>
              <a:t>Kidney failure</a:t>
            </a:r>
          </a:p>
          <a:p>
            <a:pPr lvl="1"/>
            <a:r>
              <a:rPr lang="en-GB" dirty="0" smtClean="0"/>
              <a:t>Peripheral vascular disease</a:t>
            </a:r>
          </a:p>
          <a:p>
            <a:r>
              <a:rPr lang="en-GB" dirty="0" smtClean="0"/>
              <a:t>In diabetes, tight blood pressure control has at least the clinical benefit of tight sugar control (UK PDS, 1998)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Mechanisms of hypertension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fontScale="70000" lnSpcReduction="20000"/>
          </a:bodyPr>
          <a:lstStyle/>
          <a:p>
            <a:r>
              <a:rPr lang="en-GB" sz="3600" dirty="0" smtClean="0"/>
              <a:t>Many mechanisms contribute to </a:t>
            </a:r>
            <a:r>
              <a:rPr lang="en-GB" sz="3600" i="1" dirty="0" smtClean="0"/>
              <a:t>essential</a:t>
            </a:r>
            <a:r>
              <a:rPr lang="en-GB" sz="3600" dirty="0" smtClean="0"/>
              <a:t> hypertension</a:t>
            </a:r>
          </a:p>
          <a:p>
            <a:pPr lvl="1"/>
            <a:r>
              <a:rPr lang="en-GB" sz="3100" dirty="0" smtClean="0"/>
              <a:t>Genetic</a:t>
            </a:r>
          </a:p>
          <a:p>
            <a:pPr lvl="1"/>
            <a:r>
              <a:rPr lang="en-GB" sz="3100" dirty="0" smtClean="0"/>
              <a:t>Diet (Salt)</a:t>
            </a:r>
          </a:p>
          <a:p>
            <a:pPr lvl="1"/>
            <a:r>
              <a:rPr lang="en-GB" sz="3100" dirty="0" smtClean="0"/>
              <a:t>BMI</a:t>
            </a:r>
          </a:p>
          <a:p>
            <a:pPr lvl="1"/>
            <a:r>
              <a:rPr lang="en-GB" sz="3100" dirty="0" smtClean="0"/>
              <a:t>Exercise</a:t>
            </a:r>
          </a:p>
          <a:p>
            <a:pPr lvl="1"/>
            <a:r>
              <a:rPr lang="en-GB" sz="3100" dirty="0" smtClean="0"/>
              <a:t>ETOH</a:t>
            </a:r>
          </a:p>
          <a:p>
            <a:pPr lvl="1"/>
            <a:r>
              <a:rPr lang="en-GB" sz="3100" dirty="0" smtClean="0"/>
              <a:t>Age</a:t>
            </a:r>
          </a:p>
          <a:p>
            <a:pPr lvl="1"/>
            <a:r>
              <a:rPr lang="en-GB" sz="3100" dirty="0" smtClean="0"/>
              <a:t>Smoking</a:t>
            </a:r>
          </a:p>
          <a:p>
            <a:pPr lvl="1"/>
            <a:r>
              <a:rPr lang="en-GB" sz="3100" dirty="0" smtClean="0"/>
              <a:t>Etc., etc……</a:t>
            </a:r>
          </a:p>
          <a:p>
            <a:pPr marL="457200" lvl="1" indent="0">
              <a:buNone/>
            </a:pPr>
            <a:endParaRPr lang="en-GB" sz="3100" dirty="0"/>
          </a:p>
          <a:p>
            <a:pPr marL="457200" lvl="1" indent="0">
              <a:buNone/>
            </a:pPr>
            <a:r>
              <a:rPr lang="en-US" sz="3100" dirty="0" smtClean="0"/>
              <a:t>90</a:t>
            </a:r>
            <a:r>
              <a:rPr lang="en-US" sz="3100" dirty="0"/>
              <a:t>- 95% of patients with hypertension have essential hypertension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Blood pressure (BP)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16113"/>
            <a:ext cx="8820150" cy="230505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200" dirty="0" smtClean="0"/>
              <a:t>BP is the force exerted by circulating blood on the walls of blood vessels</a:t>
            </a:r>
          </a:p>
        </p:txBody>
      </p:sp>
      <p:sp>
        <p:nvSpPr>
          <p:cNvPr id="16388" name="Line 15"/>
          <p:cNvSpPr>
            <a:spLocks noChangeShapeType="1"/>
          </p:cNvSpPr>
          <p:nvPr/>
        </p:nvSpPr>
        <p:spPr bwMode="auto">
          <a:xfrm flipH="1">
            <a:off x="6227763" y="5661025"/>
            <a:ext cx="93503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89" name="Rectangle 16"/>
          <p:cNvSpPr>
            <a:spLocks noChangeArrowheads="1"/>
          </p:cNvSpPr>
          <p:nvPr/>
        </p:nvSpPr>
        <p:spPr bwMode="auto">
          <a:xfrm>
            <a:off x="6300788" y="2636838"/>
            <a:ext cx="2663825" cy="936625"/>
          </a:xfrm>
          <a:prstGeom prst="rect">
            <a:avLst/>
          </a:prstGeom>
          <a:solidFill>
            <a:schemeClr val="bg1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marL="571500" indent="-571500" algn="ctr" eaLnBrk="1" hangingPunct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GB" sz="1400" b="1" u="sng">
                <a:latin typeface="Verdana" charset="0"/>
              </a:rPr>
              <a:t>Blood flow (Q) </a:t>
            </a:r>
          </a:p>
          <a:p>
            <a:pPr marL="571500" indent="-571500" algn="ctr" eaLnBrk="1" hangingPunct="1">
              <a:lnSpc>
                <a:spcPct val="18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GB" sz="1400" b="1" u="sng">
                <a:latin typeface="Verdana" charset="0"/>
              </a:rPr>
              <a:t>= ∆Pressure/Resistance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0" y="3644900"/>
            <a:ext cx="5616575" cy="2806700"/>
          </a:xfrm>
          <a:prstGeom prst="rect">
            <a:avLst/>
          </a:prstGeom>
          <a:solidFill>
            <a:schemeClr val="bg1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u="sng" dirty="0"/>
              <a:t>Distensible vessel wall:</a:t>
            </a:r>
            <a:r>
              <a:rPr lang="en-GB" sz="2000" dirty="0"/>
              <a:t> </a:t>
            </a:r>
          </a:p>
          <a:p>
            <a:pPr>
              <a:lnSpc>
                <a:spcPct val="120000"/>
              </a:lnSpc>
            </a:pPr>
            <a:endParaRPr lang="en-GB" sz="1200" dirty="0"/>
          </a:p>
          <a:p>
            <a:pPr algn="ctr">
              <a:lnSpc>
                <a:spcPct val="90000"/>
              </a:lnSpc>
            </a:pPr>
            <a:r>
              <a:rPr lang="en-GB" sz="2000" dirty="0"/>
              <a:t>Accumulation of potential energy </a:t>
            </a:r>
          </a:p>
          <a:p>
            <a:pPr algn="ctr">
              <a:lnSpc>
                <a:spcPct val="90000"/>
              </a:lnSpc>
            </a:pPr>
            <a:endParaRPr lang="en-GB" sz="2000" dirty="0"/>
          </a:p>
          <a:p>
            <a:pPr algn="ctr">
              <a:lnSpc>
                <a:spcPct val="90000"/>
              </a:lnSpc>
            </a:pPr>
            <a:r>
              <a:rPr lang="en-GB" sz="2000" dirty="0"/>
              <a:t>Release of potential energy </a:t>
            </a:r>
          </a:p>
          <a:p>
            <a:pPr>
              <a:lnSpc>
                <a:spcPct val="120000"/>
              </a:lnSpc>
            </a:pPr>
            <a:endParaRPr lang="en-GB" sz="2000" dirty="0"/>
          </a:p>
          <a:p>
            <a:pPr>
              <a:lnSpc>
                <a:spcPct val="120000"/>
              </a:lnSpc>
            </a:pPr>
            <a:endParaRPr lang="en-GB" sz="2000" dirty="0"/>
          </a:p>
          <a:p>
            <a:pPr>
              <a:lnSpc>
                <a:spcPct val="120000"/>
              </a:lnSpc>
            </a:pPr>
            <a:endParaRPr lang="en-GB" sz="1000" dirty="0"/>
          </a:p>
          <a:p>
            <a:pPr algn="ctr">
              <a:lnSpc>
                <a:spcPct val="120000"/>
              </a:lnSpc>
            </a:pPr>
            <a:r>
              <a:rPr lang="en-GB" sz="20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Pulsatile</a:t>
            </a:r>
            <a:r>
              <a:rPr lang="en-GB" sz="20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flow</a:t>
            </a:r>
            <a:endParaRPr lang="en-US" sz="20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1" name="Line 18"/>
          <p:cNvSpPr>
            <a:spLocks noChangeShapeType="1"/>
          </p:cNvSpPr>
          <p:nvPr/>
        </p:nvSpPr>
        <p:spPr bwMode="auto">
          <a:xfrm>
            <a:off x="2843213" y="5229225"/>
            <a:ext cx="0" cy="72072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pSp>
        <p:nvGrpSpPr>
          <p:cNvPr id="16392" name="Group 22"/>
          <p:cNvGrpSpPr>
            <a:grpSpLocks/>
          </p:cNvGrpSpPr>
          <p:nvPr/>
        </p:nvGrpSpPr>
        <p:grpSpPr bwMode="auto">
          <a:xfrm>
            <a:off x="5303838" y="5589588"/>
            <a:ext cx="3840162" cy="1700212"/>
            <a:chOff x="2064" y="1786"/>
            <a:chExt cx="1296" cy="1392"/>
          </a:xfrm>
        </p:grpSpPr>
        <p:sp>
          <p:nvSpPr>
            <p:cNvPr id="16403" name="AutoShape 23"/>
            <p:cNvSpPr>
              <a:spLocks noChangeArrowheads="1"/>
            </p:cNvSpPr>
            <p:nvPr/>
          </p:nvSpPr>
          <p:spPr bwMode="auto">
            <a:xfrm>
              <a:off x="2064" y="1786"/>
              <a:ext cx="1296" cy="1392"/>
            </a:xfrm>
            <a:prstGeom prst="can">
              <a:avLst>
                <a:gd name="adj" fmla="val 40382"/>
              </a:avLst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16404" name="Oval 24"/>
            <p:cNvSpPr>
              <a:spLocks noChangeArrowheads="1"/>
            </p:cNvSpPr>
            <p:nvPr/>
          </p:nvSpPr>
          <p:spPr bwMode="auto">
            <a:xfrm>
              <a:off x="2208" y="1834"/>
              <a:ext cx="1008" cy="384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Times New Roman" charset="0"/>
              </a:endParaRPr>
            </a:p>
          </p:txBody>
        </p:sp>
        <p:sp>
          <p:nvSpPr>
            <p:cNvPr id="277529" name="Oval 25"/>
            <p:cNvSpPr>
              <a:spLocks noChangeArrowheads="1"/>
            </p:cNvSpPr>
            <p:nvPr/>
          </p:nvSpPr>
          <p:spPr bwMode="auto">
            <a:xfrm>
              <a:off x="2255" y="1881"/>
              <a:ext cx="911" cy="28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>
                <a:latin typeface="Times New Roman" charset="0"/>
              </a:endParaRPr>
            </a:p>
          </p:txBody>
        </p:sp>
      </p:grpSp>
      <p:sp>
        <p:nvSpPr>
          <p:cNvPr id="16393" name="AutoShape 13"/>
          <p:cNvSpPr>
            <a:spLocks noChangeArrowheads="1"/>
          </p:cNvSpPr>
          <p:nvPr/>
        </p:nvSpPr>
        <p:spPr bwMode="auto">
          <a:xfrm>
            <a:off x="6084888" y="4724400"/>
            <a:ext cx="2162175" cy="1296988"/>
          </a:xfrm>
          <a:prstGeom prst="can">
            <a:avLst>
              <a:gd name="adj" fmla="val 17134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AutoShape 20"/>
          <p:cNvSpPr>
            <a:spLocks noChangeArrowheads="1"/>
          </p:cNvSpPr>
          <p:nvPr/>
        </p:nvSpPr>
        <p:spPr bwMode="auto">
          <a:xfrm rot="5746324">
            <a:off x="4572001" y="4365625"/>
            <a:ext cx="792162" cy="935037"/>
          </a:xfrm>
          <a:custGeom>
            <a:avLst/>
            <a:gdLst>
              <a:gd name="T0" fmla="*/ 2147483647 w 21600"/>
              <a:gd name="T1" fmla="*/ 4567106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8022" y="5399"/>
                  <a:pt x="5698" y="7506"/>
                  <a:pt x="5426" y="10269"/>
                </a:cubicBezTo>
                <a:lnTo>
                  <a:pt x="52" y="9739"/>
                </a:lnTo>
                <a:cubicBezTo>
                  <a:pt x="597" y="4212"/>
                  <a:pt x="5245" y="-1"/>
                  <a:pt x="10800" y="-1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utoShape 21"/>
          <p:cNvSpPr>
            <a:spLocks noChangeArrowheads="1"/>
          </p:cNvSpPr>
          <p:nvPr/>
        </p:nvSpPr>
        <p:spPr bwMode="auto">
          <a:xfrm rot="-7988049">
            <a:off x="466726" y="4365625"/>
            <a:ext cx="792162" cy="935037"/>
          </a:xfrm>
          <a:custGeom>
            <a:avLst/>
            <a:gdLst>
              <a:gd name="T0" fmla="*/ 2147483647 w 21600"/>
              <a:gd name="T1" fmla="*/ 4567106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8022" y="5399"/>
                  <a:pt x="5698" y="7506"/>
                  <a:pt x="5426" y="10269"/>
                </a:cubicBezTo>
                <a:lnTo>
                  <a:pt x="52" y="9739"/>
                </a:lnTo>
                <a:cubicBezTo>
                  <a:pt x="597" y="4212"/>
                  <a:pt x="5245" y="-1"/>
                  <a:pt x="10800" y="-1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22"/>
          <p:cNvSpPr>
            <a:spLocks noChangeShapeType="1"/>
          </p:cNvSpPr>
          <p:nvPr/>
        </p:nvSpPr>
        <p:spPr bwMode="auto">
          <a:xfrm flipH="1">
            <a:off x="6156325" y="5157788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97" name="Line 23"/>
          <p:cNvSpPr>
            <a:spLocks noChangeShapeType="1"/>
          </p:cNvSpPr>
          <p:nvPr/>
        </p:nvSpPr>
        <p:spPr bwMode="auto">
          <a:xfrm flipV="1">
            <a:off x="7885113" y="5229225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98" name="Line 24"/>
          <p:cNvSpPr>
            <a:spLocks noChangeShapeType="1"/>
          </p:cNvSpPr>
          <p:nvPr/>
        </p:nvSpPr>
        <p:spPr bwMode="auto">
          <a:xfrm>
            <a:off x="7885113" y="5516563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399" name="Line 25"/>
          <p:cNvSpPr>
            <a:spLocks noChangeShapeType="1"/>
          </p:cNvSpPr>
          <p:nvPr/>
        </p:nvSpPr>
        <p:spPr bwMode="auto">
          <a:xfrm>
            <a:off x="7885113" y="5805488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400" name="Line 26"/>
          <p:cNvSpPr>
            <a:spLocks noChangeShapeType="1"/>
          </p:cNvSpPr>
          <p:nvPr/>
        </p:nvSpPr>
        <p:spPr bwMode="auto">
          <a:xfrm flipH="1">
            <a:off x="6156325" y="5445125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401" name="Line 27"/>
          <p:cNvSpPr>
            <a:spLocks noChangeShapeType="1"/>
          </p:cNvSpPr>
          <p:nvPr/>
        </p:nvSpPr>
        <p:spPr bwMode="auto">
          <a:xfrm flipH="1">
            <a:off x="6156325" y="5734050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96752"/>
            <a:ext cx="8640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5- 10% of patients have ‘secondary’ hypertension</a:t>
            </a:r>
          </a:p>
          <a:p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Renal disease is the commonest cause of secondary hypertension</a:t>
            </a:r>
          </a:p>
          <a:p>
            <a:endParaRPr lang="en-US" sz="2000" dirty="0" smtClean="0"/>
          </a:p>
          <a:p>
            <a:r>
              <a:rPr lang="en-US" sz="2000" dirty="0" smtClean="0"/>
              <a:t>Endocrine disorders: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Cushings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Pheochromocytoma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Hyperaldosteronism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Thyrotoxicosis</a:t>
            </a:r>
          </a:p>
          <a:p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Vascular disorders:</a:t>
            </a:r>
            <a:br>
              <a:rPr lang="en-US" sz="2000" dirty="0" smtClean="0"/>
            </a:br>
            <a:r>
              <a:rPr lang="en-US" sz="2000" dirty="0" smtClean="0"/>
              <a:t>Aortic </a:t>
            </a:r>
            <a:r>
              <a:rPr lang="en-US" sz="2000" dirty="0" err="1" smtClean="0"/>
              <a:t>coarctation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570495" y="443685"/>
            <a:ext cx="5163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Secondary hypertension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135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Pressure wave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Elastic large arteries (aorta, </a:t>
            </a:r>
            <a:r>
              <a:rPr lang="en-GB" dirty="0" err="1" smtClean="0"/>
              <a:t>iliacs</a:t>
            </a:r>
            <a:r>
              <a:rPr lang="en-GB" dirty="0" smtClean="0"/>
              <a:t> etc) are stretched as systolic wave passes</a:t>
            </a:r>
          </a:p>
          <a:p>
            <a:r>
              <a:rPr lang="en-GB" dirty="0" smtClean="0"/>
              <a:t>As they return to resting diameter, energy is returned to the circulation</a:t>
            </a:r>
          </a:p>
          <a:p>
            <a:r>
              <a:rPr lang="en-GB" dirty="0" smtClean="0"/>
              <a:t>This tends to decrease systolic and increase diastolic pressures</a:t>
            </a:r>
          </a:p>
        </p:txBody>
      </p:sp>
      <p:sp>
        <p:nvSpPr>
          <p:cNvPr id="38" name="Freeform 37"/>
          <p:cNvSpPr/>
          <p:nvPr/>
        </p:nvSpPr>
        <p:spPr>
          <a:xfrm>
            <a:off x="1900957" y="4695976"/>
            <a:ext cx="7207547" cy="2189408"/>
          </a:xfrm>
          <a:custGeom>
            <a:avLst/>
            <a:gdLst>
              <a:gd name="connsiteX0" fmla="*/ 0 w 5911403"/>
              <a:gd name="connsiteY0" fmla="*/ 2189408 h 2189408"/>
              <a:gd name="connsiteX1" fmla="*/ 1519707 w 5911403"/>
              <a:gd name="connsiteY1" fmla="*/ 206062 h 2189408"/>
              <a:gd name="connsiteX2" fmla="*/ 3168203 w 5911403"/>
              <a:gd name="connsiteY2" fmla="*/ 1893194 h 2189408"/>
              <a:gd name="connsiteX3" fmla="*/ 5087155 w 5911403"/>
              <a:gd name="connsiteY3" fmla="*/ 193183 h 2189408"/>
              <a:gd name="connsiteX4" fmla="*/ 5911403 w 5911403"/>
              <a:gd name="connsiteY4" fmla="*/ 734096 h 2189408"/>
              <a:gd name="connsiteX5" fmla="*/ 5911403 w 5911403"/>
              <a:gd name="connsiteY5" fmla="*/ 734096 h 218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11403" h="2189408">
                <a:moveTo>
                  <a:pt x="0" y="2189408"/>
                </a:moveTo>
                <a:cubicBezTo>
                  <a:pt x="495836" y="1222419"/>
                  <a:pt x="991673" y="255431"/>
                  <a:pt x="1519707" y="206062"/>
                </a:cubicBezTo>
                <a:cubicBezTo>
                  <a:pt x="2047741" y="156693"/>
                  <a:pt x="2573628" y="1895340"/>
                  <a:pt x="3168203" y="1893194"/>
                </a:cubicBezTo>
                <a:cubicBezTo>
                  <a:pt x="3762778" y="1891048"/>
                  <a:pt x="4629955" y="386366"/>
                  <a:pt x="5087155" y="193183"/>
                </a:cubicBezTo>
                <a:cubicBezTo>
                  <a:pt x="5544355" y="0"/>
                  <a:pt x="5911403" y="734096"/>
                  <a:pt x="5911403" y="734096"/>
                </a:cubicBezTo>
                <a:lnTo>
                  <a:pt x="5911403" y="734096"/>
                </a:ln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1" name="Group 40"/>
          <p:cNvGrpSpPr/>
          <p:nvPr/>
        </p:nvGrpSpPr>
        <p:grpSpPr>
          <a:xfrm>
            <a:off x="4277221" y="3687864"/>
            <a:ext cx="2304256" cy="2025402"/>
            <a:chOff x="6660231" y="3933056"/>
            <a:chExt cx="1584177" cy="1512962"/>
          </a:xfrm>
        </p:grpSpPr>
        <p:sp>
          <p:nvSpPr>
            <p:cNvPr id="42" name="Oval 41"/>
            <p:cNvSpPr/>
            <p:nvPr/>
          </p:nvSpPr>
          <p:spPr>
            <a:xfrm>
              <a:off x="6660232" y="3933056"/>
              <a:ext cx="1584176" cy="1512168"/>
            </a:xfrm>
            <a:prstGeom prst="ellipse">
              <a:avLst/>
            </a:prstGeom>
            <a:solidFill>
              <a:srgbClr val="C00000"/>
            </a:solidFill>
            <a:ln w="635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>
            <a:xfrm rot="16200000" flipH="1">
              <a:off x="7236296" y="4149080"/>
              <a:ext cx="43204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42" idx="7"/>
            </p:cNvCxnSpPr>
            <p:nvPr/>
          </p:nvCxnSpPr>
          <p:spPr>
            <a:xfrm rot="16200000" flipH="1" flipV="1">
              <a:off x="7699075" y="4123777"/>
              <a:ext cx="282606" cy="34406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2" idx="6"/>
            </p:cNvCxnSpPr>
            <p:nvPr/>
          </p:nvCxnSpPr>
          <p:spPr>
            <a:xfrm flipH="1">
              <a:off x="7884368" y="4689140"/>
              <a:ext cx="360040" cy="3600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2" idx="5"/>
            </p:cNvCxnSpPr>
            <p:nvPr/>
          </p:nvCxnSpPr>
          <p:spPr>
            <a:xfrm rot="5400000" flipH="1">
              <a:off x="7735080" y="4946441"/>
              <a:ext cx="210596" cy="34406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2" idx="4"/>
            </p:cNvCxnSpPr>
            <p:nvPr/>
          </p:nvCxnSpPr>
          <p:spPr>
            <a:xfrm rot="5400000" flipH="1">
              <a:off x="7236296" y="5229200"/>
              <a:ext cx="43204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2" idx="3"/>
            </p:cNvCxnSpPr>
            <p:nvPr/>
          </p:nvCxnSpPr>
          <p:spPr>
            <a:xfrm rot="5400000" flipH="1" flipV="1">
              <a:off x="6922961" y="4910435"/>
              <a:ext cx="282604" cy="344069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2" idx="2"/>
            </p:cNvCxnSpPr>
            <p:nvPr/>
          </p:nvCxnSpPr>
          <p:spPr>
            <a:xfrm rot="10800000" flipH="1">
              <a:off x="6660231" y="4653136"/>
              <a:ext cx="488085" cy="3600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2" idx="1"/>
            </p:cNvCxnSpPr>
            <p:nvPr/>
          </p:nvCxnSpPr>
          <p:spPr>
            <a:xfrm rot="16200000" flipH="1">
              <a:off x="6922960" y="4123777"/>
              <a:ext cx="282606" cy="344069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827584" y="5013176"/>
            <a:ext cx="1584176" cy="1512168"/>
            <a:chOff x="755576" y="4725144"/>
            <a:chExt cx="1584176" cy="1512168"/>
          </a:xfrm>
        </p:grpSpPr>
        <p:sp>
          <p:nvSpPr>
            <p:cNvPr id="4" name="Oval 3"/>
            <p:cNvSpPr/>
            <p:nvPr/>
          </p:nvSpPr>
          <p:spPr>
            <a:xfrm>
              <a:off x="755576" y="4725144"/>
              <a:ext cx="1584176" cy="1512168"/>
            </a:xfrm>
            <a:prstGeom prst="ellipse">
              <a:avLst/>
            </a:prstGeom>
            <a:solidFill>
              <a:srgbClr val="C00000"/>
            </a:solidFill>
            <a:ln w="635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2" name="Straight Arrow Connector 51"/>
            <p:cNvCxnSpPr>
              <a:endCxn id="4" idx="0"/>
            </p:cNvCxnSpPr>
            <p:nvPr/>
          </p:nvCxnSpPr>
          <p:spPr>
            <a:xfrm rot="5400000" flipH="1" flipV="1">
              <a:off x="1331243" y="4940771"/>
              <a:ext cx="432048" cy="79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endCxn id="4" idx="7"/>
            </p:cNvCxnSpPr>
            <p:nvPr/>
          </p:nvCxnSpPr>
          <p:spPr>
            <a:xfrm flipV="1">
              <a:off x="1691680" y="4946596"/>
              <a:ext cx="416075" cy="36004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endCxn id="4" idx="6"/>
            </p:cNvCxnSpPr>
            <p:nvPr/>
          </p:nvCxnSpPr>
          <p:spPr>
            <a:xfrm flipV="1">
              <a:off x="1763688" y="5481228"/>
              <a:ext cx="576064" cy="3600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endCxn id="4" idx="5"/>
            </p:cNvCxnSpPr>
            <p:nvPr/>
          </p:nvCxnSpPr>
          <p:spPr>
            <a:xfrm>
              <a:off x="1691680" y="5733257"/>
              <a:ext cx="416075" cy="28260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endCxn id="4" idx="4"/>
            </p:cNvCxnSpPr>
            <p:nvPr/>
          </p:nvCxnSpPr>
          <p:spPr>
            <a:xfrm rot="5400000">
              <a:off x="1332434" y="6020494"/>
              <a:ext cx="43204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endCxn id="4" idx="3"/>
            </p:cNvCxnSpPr>
            <p:nvPr/>
          </p:nvCxnSpPr>
          <p:spPr>
            <a:xfrm rot="10800000" flipV="1">
              <a:off x="987573" y="5733256"/>
              <a:ext cx="432048" cy="28260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endCxn id="4" idx="2"/>
            </p:cNvCxnSpPr>
            <p:nvPr/>
          </p:nvCxnSpPr>
          <p:spPr>
            <a:xfrm rot="10800000">
              <a:off x="755576" y="5481228"/>
              <a:ext cx="504056" cy="3600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4" idx="1"/>
            </p:cNvCxnSpPr>
            <p:nvPr/>
          </p:nvCxnSpPr>
          <p:spPr>
            <a:xfrm rot="10800000">
              <a:off x="987573" y="4946596"/>
              <a:ext cx="432048" cy="36004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rot="5400000" flipH="1" flipV="1">
            <a:off x="-541362" y="5660454"/>
            <a:ext cx="244827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6200000">
            <a:off x="-582088" y="4870031"/>
            <a:ext cx="169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Pressure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Arterial Stiffness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Diabetes, hypertension, atherosclerosis and renal failure all result in arteries becoming calcified </a:t>
            </a:r>
          </a:p>
          <a:p>
            <a:endParaRPr lang="en-GB" dirty="0" smtClean="0"/>
          </a:p>
          <a:p>
            <a:r>
              <a:rPr lang="en-GB" dirty="0" smtClean="0"/>
              <a:t>Less elastic:</a:t>
            </a:r>
          </a:p>
          <a:p>
            <a:pPr lvl="1"/>
            <a:r>
              <a:rPr lang="en-GB" dirty="0" smtClean="0"/>
              <a:t>Systolic pressure increases</a:t>
            </a:r>
          </a:p>
          <a:p>
            <a:pPr lvl="1"/>
            <a:r>
              <a:rPr lang="en-GB" dirty="0" smtClean="0"/>
              <a:t>Diastolic pressure decreases</a:t>
            </a:r>
          </a:p>
          <a:p>
            <a:endParaRPr lang="en-GB" dirty="0" smtClean="0"/>
          </a:p>
          <a:p>
            <a:r>
              <a:rPr lang="en-GB" dirty="0" smtClean="0"/>
              <a:t>Pulse pressure = Systolic-diastolic pressures</a:t>
            </a:r>
          </a:p>
          <a:p>
            <a:endParaRPr lang="en-GB" dirty="0" smtClean="0"/>
          </a:p>
          <a:p>
            <a:r>
              <a:rPr lang="en-GB" dirty="0" smtClean="0"/>
              <a:t>Coronary arteries fill in diastole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400" dirty="0" smtClean="0"/>
              <a:t>Measurement of arterial BP</a:t>
            </a:r>
            <a:endParaRPr lang="en-US" sz="3400" dirty="0" smtClean="0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0" y="2924175"/>
            <a:ext cx="9144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dirty="0">
                <a:latin typeface="Verdana" charset="0"/>
              </a:rPr>
              <a:t>	</a:t>
            </a:r>
            <a:r>
              <a:rPr lang="en-GB" sz="1600" b="1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</a:rPr>
              <a:t>BP measurement - In everyday clinical practice </a:t>
            </a:r>
            <a:r>
              <a:rPr lang="en-GB" sz="16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</a:rPr>
              <a:t>peripheral </a:t>
            </a:r>
            <a:endParaRPr lang="en-GB" sz="1600" b="1" i="1" u="sng" dirty="0">
              <a:effectLst>
                <a:outerShdw blurRad="38100" dist="38100" dir="2700000" algn="tl">
                  <a:srgbClr val="C0C0C0"/>
                </a:outerShdw>
              </a:effectLst>
              <a:latin typeface="Verdana" charset="0"/>
            </a:endParaRPr>
          </a:p>
          <a:p>
            <a:endParaRPr lang="en-GB" sz="1600" b="1" i="1" u="sng" dirty="0">
              <a:effectLst>
                <a:outerShdw blurRad="38100" dist="38100" dir="2700000" algn="tl">
                  <a:srgbClr val="C0C0C0"/>
                </a:outerShdw>
              </a:effectLst>
              <a:latin typeface="Verdana" charset="0"/>
            </a:endParaRPr>
          </a:p>
          <a:p>
            <a:r>
              <a:rPr lang="en-GB" sz="1600" b="1" i="1" u="sng" dirty="0">
                <a:latin typeface="Verdana" charset="0"/>
              </a:rPr>
              <a:t>Non-invasive – brachial cuff</a:t>
            </a:r>
          </a:p>
          <a:p>
            <a:endParaRPr lang="en-GB" sz="1600" b="1" i="1" u="sng" dirty="0">
              <a:latin typeface="Verdana" charset="0"/>
            </a:endParaRPr>
          </a:p>
          <a:p>
            <a:pPr>
              <a:buFontTx/>
              <a:buChar char="•"/>
            </a:pPr>
            <a:endParaRPr lang="en-US" sz="1600" dirty="0">
              <a:latin typeface="Verdana" charset="0"/>
            </a:endParaRP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395288" y="1989138"/>
            <a:ext cx="5295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SzPct val="75000"/>
              <a:buFont typeface="Wingdings" charset="2"/>
              <a:buChar char="q"/>
            </a:pPr>
            <a:r>
              <a:rPr lang="en-GB"/>
              <a:t> </a:t>
            </a:r>
            <a:r>
              <a:rPr lang="en-GB" b="1" i="1" u="sng"/>
              <a:t>Central</a:t>
            </a:r>
            <a:r>
              <a:rPr lang="en-GB"/>
              <a:t> – aortic</a:t>
            </a:r>
          </a:p>
          <a:p>
            <a:pPr>
              <a:buClr>
                <a:srgbClr val="A50021"/>
              </a:buClr>
              <a:buSzPct val="75000"/>
              <a:buFont typeface="Wingdings" charset="2"/>
              <a:buChar char="q"/>
            </a:pPr>
            <a:r>
              <a:rPr lang="en-GB" b="1" i="1" u="sng"/>
              <a:t> Peripheral</a:t>
            </a:r>
            <a:r>
              <a:rPr lang="en-GB"/>
              <a:t> – subaortic (brachial, radial, femoral)</a:t>
            </a:r>
            <a:endParaRPr lang="en-US"/>
          </a:p>
        </p:txBody>
      </p:sp>
      <p:pic>
        <p:nvPicPr>
          <p:cNvPr id="20485" name="Picture 9" descr="Sphygmomanometer"/>
          <p:cNvPicPr>
            <a:picLocks noChangeAspect="1" noChangeArrowheads="1"/>
          </p:cNvPicPr>
          <p:nvPr/>
        </p:nvPicPr>
        <p:blipFill>
          <a:blip r:embed="rId2"/>
          <a:srcRect l="1932" t="17839" r="2615" b="17073"/>
          <a:stretch>
            <a:fillRect/>
          </a:stretch>
        </p:blipFill>
        <p:spPr bwMode="auto">
          <a:xfrm>
            <a:off x="0" y="3789363"/>
            <a:ext cx="3995738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3789363"/>
            <a:ext cx="3240087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11"/>
          <p:cNvSpPr txBox="1">
            <a:spLocks noChangeArrowheads="1"/>
          </p:cNvSpPr>
          <p:nvPr/>
        </p:nvSpPr>
        <p:spPr bwMode="auto">
          <a:xfrm>
            <a:off x="4140200" y="3357563"/>
            <a:ext cx="285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 i="1" u="sng">
                <a:latin typeface="Verdana" charset="0"/>
              </a:rPr>
              <a:t>Invasive – arterial line </a:t>
            </a:r>
            <a:endParaRPr lang="en-US" sz="1600" b="1" i="1" u="sng">
              <a:latin typeface="Verdana" charset="0"/>
            </a:endParaRPr>
          </a:p>
        </p:txBody>
      </p:sp>
      <p:pic>
        <p:nvPicPr>
          <p:cNvPr id="20488" name="Picture 12" descr="millar_waveform3"/>
          <p:cNvPicPr>
            <a:picLocks noChangeAspect="1" noChangeArrowheads="1"/>
          </p:cNvPicPr>
          <p:nvPr/>
        </p:nvPicPr>
        <p:blipFill>
          <a:blip r:embed="rId4">
            <a:lum bright="-12000" contrast="24000"/>
          </a:blip>
          <a:srcRect l="18422" t="-531" b="50241"/>
          <a:stretch>
            <a:fillRect/>
          </a:stretch>
        </p:blipFill>
        <p:spPr bwMode="auto">
          <a:xfrm>
            <a:off x="3924300" y="5300663"/>
            <a:ext cx="52197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AutoShape 13"/>
          <p:cNvSpPr>
            <a:spLocks noChangeArrowheads="1"/>
          </p:cNvSpPr>
          <p:nvPr/>
        </p:nvSpPr>
        <p:spPr bwMode="auto">
          <a:xfrm rot="5400000">
            <a:off x="7380288" y="3932237"/>
            <a:ext cx="863600" cy="7207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14"/>
          <p:cNvSpPr txBox="1">
            <a:spLocks noChangeArrowheads="1"/>
          </p:cNvSpPr>
          <p:nvPr/>
        </p:nvSpPr>
        <p:spPr bwMode="auto">
          <a:xfrm>
            <a:off x="2987675" y="616585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2" name="Line 18"/>
          <p:cNvSpPr>
            <a:spLocks noChangeShapeType="1"/>
          </p:cNvSpPr>
          <p:nvPr/>
        </p:nvSpPr>
        <p:spPr bwMode="auto">
          <a:xfrm>
            <a:off x="5148263" y="5516563"/>
            <a:ext cx="57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493" name="Line 19"/>
          <p:cNvSpPr>
            <a:spLocks noChangeShapeType="1"/>
          </p:cNvSpPr>
          <p:nvPr/>
        </p:nvSpPr>
        <p:spPr bwMode="auto">
          <a:xfrm>
            <a:off x="6227763" y="6524625"/>
            <a:ext cx="57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Normal values</a:t>
            </a:r>
            <a:endParaRPr lang="en-US" dirty="0" smtClean="0"/>
          </a:p>
        </p:txBody>
      </p:sp>
      <p:graphicFrame>
        <p:nvGraphicFramePr>
          <p:cNvPr id="63592" name="Group 10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1" cy="3767328"/>
        </p:xfrm>
        <a:graphic>
          <a:graphicData uri="http://schemas.openxmlformats.org/drawingml/2006/table">
            <a:tbl>
              <a:tblPr/>
              <a:tblGrid>
                <a:gridCol w="2743735"/>
                <a:gridCol w="2742130"/>
                <a:gridCol w="2743736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Category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systolic, mmHg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diastolic, mmHg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Hypotension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&lt; 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or &lt; 60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Normal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90 – 119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and 60 – 79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Pre-hypertension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120 – 139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or 80 – 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Stage 1 Hypertension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140 – 159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or 90 – 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Stage 2 Hypertension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≥ 160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cs typeface="Arial" charset="0"/>
                        </a:rPr>
                        <a:t>or ≥ 100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cs typeface="Arial" charset="0"/>
                      </a:endParaRPr>
                    </a:p>
                  </a:txBody>
                  <a:tcPr marL="92475" marR="924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3593" name="Text Box 105"/>
          <p:cNvSpPr txBox="1">
            <a:spLocks noChangeArrowheads="1"/>
          </p:cNvSpPr>
          <p:nvPr/>
        </p:nvSpPr>
        <p:spPr bwMode="auto">
          <a:xfrm>
            <a:off x="3095625" y="6308725"/>
            <a:ext cx="5292725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British Hypertension Society Guidelines, </a:t>
            </a:r>
            <a:r>
              <a:rPr lang="en-GB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NICE guidelines</a:t>
            </a:r>
            <a:endParaRPr lang="en-US" sz="14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Hypertension</a:t>
            </a:r>
            <a:endParaRPr lang="en-GB" dirty="0"/>
          </a:p>
        </p:txBody>
      </p:sp>
      <p:pic>
        <p:nvPicPr>
          <p:cNvPr id="41988" name="Picture 4" descr="http://www.disease-picture.com/wp-content/uploads/2006/4/19/Benign-hypertensive-arteriolar-nephrosclerosisva.jpg"/>
          <p:cNvPicPr>
            <a:picLocks noChangeAspect="1" noChangeArrowheads="1"/>
          </p:cNvPicPr>
          <p:nvPr/>
        </p:nvPicPr>
        <p:blipFill>
          <a:blip r:embed="rId2"/>
          <a:srcRect l="10080" t="19922" r="25287" b="13929"/>
          <a:stretch>
            <a:fillRect/>
          </a:stretch>
        </p:blipFill>
        <p:spPr bwMode="auto">
          <a:xfrm>
            <a:off x="467544" y="3789040"/>
            <a:ext cx="4104456" cy="2872250"/>
          </a:xfrm>
          <a:prstGeom prst="rect">
            <a:avLst/>
          </a:prstGeom>
          <a:noFill/>
        </p:spPr>
      </p:pic>
      <p:pic>
        <p:nvPicPr>
          <p:cNvPr id="41990" name="Picture 6" descr="http://www.brainsgate.com/var/files/thumb/118"/>
          <p:cNvPicPr>
            <a:picLocks noChangeAspect="1" noChangeArrowheads="1"/>
          </p:cNvPicPr>
          <p:nvPr/>
        </p:nvPicPr>
        <p:blipFill>
          <a:blip r:embed="rId3"/>
          <a:srcRect l="17268" t="6829" r="19416" b="3516"/>
          <a:stretch>
            <a:fillRect/>
          </a:stretch>
        </p:blipFill>
        <p:spPr bwMode="auto">
          <a:xfrm>
            <a:off x="5148064" y="620688"/>
            <a:ext cx="2857729" cy="3312368"/>
          </a:xfrm>
          <a:prstGeom prst="rect">
            <a:avLst/>
          </a:prstGeom>
          <a:noFill/>
        </p:spPr>
      </p:pic>
      <p:pic>
        <p:nvPicPr>
          <p:cNvPr id="41986" name="Picture 2" descr="http://www-clinpharm.medschl.cam.ac.uk/pages/teaching/images/HT_retinopathy_4.jpg"/>
          <p:cNvPicPr>
            <a:picLocks noChangeAspect="1" noChangeArrowheads="1"/>
          </p:cNvPicPr>
          <p:nvPr/>
        </p:nvPicPr>
        <p:blipFill>
          <a:blip r:embed="rId4"/>
          <a:srcRect l="8400" t="15400" r="4451" b="4801"/>
          <a:stretch>
            <a:fillRect/>
          </a:stretch>
        </p:blipFill>
        <p:spPr bwMode="auto">
          <a:xfrm>
            <a:off x="467544" y="908720"/>
            <a:ext cx="4089297" cy="2808312"/>
          </a:xfrm>
          <a:prstGeom prst="rect">
            <a:avLst/>
          </a:prstGeom>
          <a:noFill/>
        </p:spPr>
      </p:pic>
      <p:pic>
        <p:nvPicPr>
          <p:cNvPr id="41992" name="Picture 8" descr="http://bbh.hhdev.psu.edu/labs/bcl/Images/CVltvent_severe_untreated_hyperten_hypertroph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60032" y="4005064"/>
            <a:ext cx="4039523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hypertension bad?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Risk factor for stroke, renal failure and heart disease</a:t>
            </a:r>
          </a:p>
          <a:p>
            <a:r>
              <a:rPr lang="en-GB" dirty="0" smtClean="0"/>
              <a:t>Damaging to endothelium</a:t>
            </a:r>
          </a:p>
          <a:p>
            <a:pPr lvl="1"/>
            <a:r>
              <a:rPr lang="en-GB" dirty="0" smtClean="0"/>
              <a:t>Increased shear stress damages cells (inflammation)</a:t>
            </a:r>
          </a:p>
          <a:p>
            <a:pPr lvl="1"/>
            <a:r>
              <a:rPr lang="en-GB" dirty="0" smtClean="0"/>
              <a:t>Arterioles become more muscular and multilayered</a:t>
            </a:r>
          </a:p>
          <a:p>
            <a:pPr lvl="1"/>
            <a:r>
              <a:rPr lang="en-GB" dirty="0" smtClean="0"/>
              <a:t>Oxygen delivery impaired</a:t>
            </a:r>
          </a:p>
          <a:p>
            <a:pPr lvl="1"/>
            <a:r>
              <a:rPr lang="en-GB" dirty="0" smtClean="0"/>
              <a:t>End organs become scarred – sometimes with </a:t>
            </a:r>
            <a:r>
              <a:rPr lang="en-GB" dirty="0" err="1" smtClean="0"/>
              <a:t>microhaemorrhages</a:t>
            </a:r>
            <a:endParaRPr lang="en-GB" dirty="0" smtClean="0"/>
          </a:p>
          <a:p>
            <a:r>
              <a:rPr lang="en-GB" dirty="0" smtClean="0"/>
              <a:t>Causes left ventricular hypertrophy</a:t>
            </a:r>
          </a:p>
          <a:p>
            <a:pPr lvl="1"/>
            <a:r>
              <a:rPr lang="en-GB" dirty="0" smtClean="0"/>
              <a:t>In the setting of abnormal arterioles/capillaries this increases risk of infarction and heart failure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6699</TotalTime>
  <Words>1277</Words>
  <Application>Microsoft Office PowerPoint</Application>
  <PresentationFormat>On-screen Show (4:3)</PresentationFormat>
  <Paragraphs>272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Blood pressure and the renin-angiotensin system</vt:lpstr>
      <vt:lpstr>Systolic and Diastolic pressure</vt:lpstr>
      <vt:lpstr>Blood pressure (BP)</vt:lpstr>
      <vt:lpstr>Pressure wave</vt:lpstr>
      <vt:lpstr>Arterial Stiffness</vt:lpstr>
      <vt:lpstr>Measurement of arterial BP</vt:lpstr>
      <vt:lpstr>Normal values</vt:lpstr>
      <vt:lpstr>Hypertension</vt:lpstr>
      <vt:lpstr>Why is hypertension bad?</vt:lpstr>
      <vt:lpstr>Control of blood pressure</vt:lpstr>
      <vt:lpstr>PowerPoint Presentation</vt:lpstr>
      <vt:lpstr>Blood pressure and the kidney</vt:lpstr>
      <vt:lpstr>PowerPoint Presentation</vt:lpstr>
      <vt:lpstr>Angiotensinogen</vt:lpstr>
      <vt:lpstr>Angiotensin I</vt:lpstr>
      <vt:lpstr>Angiotensin II</vt:lpstr>
      <vt:lpstr>Actions of Angiotensin II</vt:lpstr>
      <vt:lpstr>Angiotensin III</vt:lpstr>
      <vt:lpstr>Aldosterone</vt:lpstr>
      <vt:lpstr>Renin-angiotensin system</vt:lpstr>
      <vt:lpstr>Drugs and the RAS</vt:lpstr>
      <vt:lpstr>When to block RAS</vt:lpstr>
      <vt:lpstr>Drugs  and autoregulation</vt:lpstr>
      <vt:lpstr>When NOT to block RAS</vt:lpstr>
      <vt:lpstr>Renovascular disease</vt:lpstr>
      <vt:lpstr>Renovascular disease and the RAS</vt:lpstr>
      <vt:lpstr>RAS blockade in clinical practice</vt:lpstr>
      <vt:lpstr>Hypertension is endemic</vt:lpstr>
      <vt:lpstr>Mechanisms of hypertension</vt:lpstr>
      <vt:lpstr>PowerPoint Presentation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 puntmann</dc:creator>
  <cp:lastModifiedBy>Shiel, Nuala</cp:lastModifiedBy>
  <cp:revision>176</cp:revision>
  <dcterms:created xsi:type="dcterms:W3CDTF">2010-03-11T11:09:04Z</dcterms:created>
  <dcterms:modified xsi:type="dcterms:W3CDTF">2013-01-02T12:52:36Z</dcterms:modified>
</cp:coreProperties>
</file>