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05" r:id="rId4"/>
    <p:sldId id="304" r:id="rId5"/>
    <p:sldId id="258" r:id="rId6"/>
    <p:sldId id="285" r:id="rId7"/>
    <p:sldId id="293" r:id="rId8"/>
    <p:sldId id="266" r:id="rId9"/>
    <p:sldId id="284" r:id="rId10"/>
    <p:sldId id="269" r:id="rId11"/>
    <p:sldId id="306" r:id="rId12"/>
    <p:sldId id="262" r:id="rId13"/>
    <p:sldId id="261" r:id="rId14"/>
    <p:sldId id="296" r:id="rId15"/>
    <p:sldId id="297" r:id="rId16"/>
    <p:sldId id="299" r:id="rId17"/>
    <p:sldId id="292" r:id="rId18"/>
    <p:sldId id="267" r:id="rId19"/>
    <p:sldId id="280" r:id="rId20"/>
    <p:sldId id="259" r:id="rId21"/>
    <p:sldId id="294" r:id="rId22"/>
    <p:sldId id="273" r:id="rId23"/>
    <p:sldId id="274" r:id="rId24"/>
    <p:sldId id="275" r:id="rId25"/>
    <p:sldId id="300" r:id="rId26"/>
    <p:sldId id="272" r:id="rId27"/>
    <p:sldId id="270" r:id="rId28"/>
    <p:sldId id="279" r:id="rId29"/>
    <p:sldId id="303" r:id="rId30"/>
    <p:sldId id="271" r:id="rId31"/>
    <p:sldId id="302" r:id="rId32"/>
    <p:sldId id="26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81A9C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9F11A6-6AAA-46F2-8410-AE5CDB5F7C5F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6966FD-51FD-4F56-BAA2-C4AF7B243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60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6D6CB-422B-4789-BA2D-A743A05CC8B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C556B-FE72-4150-8A6D-DF0313A749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1BDFB-0FA6-4E7A-BA60-05EC9D20667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3127B-C30C-45ED-8759-702D53E0617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EA170-46BF-4A3B-A854-D211E5CA053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B5A5F-EAE3-4181-B778-80D1FFC947F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D6924-B1A9-404B-BCD8-32051175FF9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95DE6-767E-41A0-B44F-DD3142BD54C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 why is it better for dialysis patients to be fat and have high cholesterol?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Quite a likely explanation, is that the cardiovascular disease found in dialysis patients is a different disease process from that found in most people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it does have strikingly different characteristics, with prominent arterial calcification and often low grade inflammation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These CT scans show extensive coronary and aortic calcification.</a:t>
            </a: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0F0EE-46F7-4242-883D-381B27E6774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8CC80-8A3A-4A24-9FC0-59E7274AAC9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D3CA5-F360-42E1-B85B-9641EB453C7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AB0A6-64D3-4770-A7A0-06939BC2569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0F34D-FA70-4AB5-89CC-E51EF54D311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7B349-603B-4208-9787-B6ED75273A2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B9110-F8B7-4118-A5DB-30AF88BE418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45E54-F276-4FDB-B64C-C16D4714B1F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C15C4-6F19-485C-AC37-E65E9AB3B32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4EB8A-8095-4332-8FC5-BA69E6F802E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C890D-FD5C-4F1D-A771-7DBE6FED533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DFB30-FD70-48C0-B272-B67D952ADFC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16907-D4D2-468E-9128-5A73242509A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23B53-120B-4F16-9761-4BF84D7241A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12A26-762E-48A5-9CCA-9AD1747CF8D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62DD2-AFA8-4887-A78E-67CBFAA31D0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0BB49-4A1C-499A-9644-3CA5035F37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F4AE5-5212-417A-8A77-6B2C68A193A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914A2-EA6E-4BB9-8F1C-28963700925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7F219-7E8A-4791-B8E6-2B40DF86C55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D67EB-59B2-4820-98B8-DE32D4B36C9A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9ADF-7CCA-459E-8B07-3D5DB50A8966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EF10-9694-4070-9E7A-1E92C2023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E7E4-B1F4-46D7-9401-B194AEC1D74B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674D-D9E6-43E2-ADC0-537271C65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9C87-9E3B-4752-BF1C-E97A95854C36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C2F-2CE2-4100-BC17-2122EA3B5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1F07-CE34-45A0-B964-7DA3CE3CA49E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7BB8-31BF-4D0D-B8E0-6DDD65DCA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9FFC-D79E-44ED-9C3B-BD7D68345BBC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140A-6F46-4318-9588-BE9D92855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40EC-6251-4148-8DF3-97686172484E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9E60-F7C8-4CC8-A814-F2272E48A0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E8D0-34E1-48D8-BC7A-8362AA04D361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EB6B-C47B-4127-8CB5-51863F279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C4D0-9018-4F5E-A4A4-1DF6174FB233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7052-187B-4748-B4A7-90F2DF66C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28E3-9260-490F-A172-92EF8C043EB0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090F-82EF-4CC8-84D1-C988FEC8A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AFF5-AE4C-4D94-90F5-8A0502B21C93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87B1-2FCD-42B5-9A88-4E8C31645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C0A2-E1FC-44DF-918B-81BCA924C1A6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3EDB-149B-49BD-9F4E-08A9C50C8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B0A9A-0FCB-402C-B2CB-025E4CE12A3C}" type="datetimeFigureOut">
              <a:rPr lang="en-US"/>
              <a:pPr>
                <a:defRPr/>
              </a:pPr>
              <a:t>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BD965-BF90-4C60-911F-0E4F5B3277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upload.wikimedia.org/wikipedia/commons/e/e4/Staphylococcus_aureus_biofilm_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27.w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29.wmf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47.wmf"/><Relationship Id="rId4" Type="http://schemas.openxmlformats.org/officeDocument/2006/relationships/oleObject" Target="../embeddings/Microsoft_Excel_97-2003_Worksheet7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shca.info/framepage.htm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39763" y="4264025"/>
            <a:ext cx="7772400" cy="14700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Arial" pitchFamily="34" charset="0"/>
                <a:cs typeface="Arial" pitchFamily="34" charset="0"/>
              </a:rPr>
              <a:t>When the kidneys are lost</a:t>
            </a:r>
            <a:endParaRPr lang="en-GB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31913" y="5708650"/>
            <a:ext cx="6400800" cy="815975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Damien </a:t>
            </a:r>
            <a:r>
              <a:rPr lang="en-GB" sz="2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Ashby</a:t>
            </a:r>
            <a:endParaRPr lang="en-GB" sz="2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5" descr="Polycystic_kidneys,_gross_pathology_20G0027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6250"/>
            <a:ext cx="5329238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haemodialysis access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fistula</a:t>
            </a:r>
          </a:p>
          <a:p>
            <a:pPr eaLnBrk="1" hangingPunct="1"/>
            <a:r>
              <a:rPr lang="en-GB" smtClean="0"/>
              <a:t>line</a:t>
            </a:r>
          </a:p>
          <a:p>
            <a:pPr eaLnBrk="1" hangingPunct="1"/>
            <a:endParaRPr lang="en-GB" smtClean="0"/>
          </a:p>
        </p:txBody>
      </p:sp>
      <p:pic>
        <p:nvPicPr>
          <p:cNvPr id="99331" name="Picture 2" descr="http://links.nephron.com/images/selfstic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150" y="1557338"/>
            <a:ext cx="571658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2" name="Picture 4" descr="http://www.gambro.com/upload/images/page%20images/165x175/access.jpg"/>
          <p:cNvPicPr>
            <a:picLocks noChangeAspect="1" noChangeArrowheads="1"/>
          </p:cNvPicPr>
          <p:nvPr/>
        </p:nvPicPr>
        <p:blipFill>
          <a:blip r:embed="rId4"/>
          <a:srcRect t="5714" b="7857"/>
          <a:stretch>
            <a:fillRect/>
          </a:stretch>
        </p:blipFill>
        <p:spPr bwMode="auto">
          <a:xfrm>
            <a:off x="323850" y="3429000"/>
            <a:ext cx="27432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/>
              <a:t>dialysis “line”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 l="19376" t="32365" r="23750" b="18739"/>
          <a:stretch>
            <a:fillRect/>
          </a:stretch>
        </p:blipFill>
        <p:spPr bwMode="auto">
          <a:xfrm>
            <a:off x="4427538" y="4013200"/>
            <a:ext cx="3960812" cy="265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79" name="Picture 8" descr="Image:Staphylococcus aureus biofilm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200150"/>
            <a:ext cx="3960812" cy="26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80" name="Picture 16" descr="Bio%20flex%20Tesio"/>
          <p:cNvPicPr>
            <a:picLocks noChangeAspect="1" noChangeArrowheads="1"/>
          </p:cNvPicPr>
          <p:nvPr/>
        </p:nvPicPr>
        <p:blipFill>
          <a:blip r:embed="rId6" cstate="print"/>
          <a:srcRect t="1352"/>
          <a:stretch>
            <a:fillRect/>
          </a:stretch>
        </p:blipFill>
        <p:spPr bwMode="auto">
          <a:xfrm>
            <a:off x="900113" y="1196975"/>
            <a:ext cx="3240087" cy="2663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lum contrast="-6000"/>
          </a:blip>
          <a:srcRect l="25935" t="25806" r="24889" b="18680"/>
          <a:stretch>
            <a:fillRect/>
          </a:stretch>
        </p:blipFill>
        <p:spPr bwMode="auto">
          <a:xfrm>
            <a:off x="900113" y="4011613"/>
            <a:ext cx="3240087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011222"/>
          </a:xfrm>
        </p:spPr>
        <p:txBody>
          <a:bodyPr/>
          <a:lstStyle/>
          <a:p>
            <a:pPr eaLnBrk="1" hangingPunct="1"/>
            <a:r>
              <a:rPr lang="en-GB" dirty="0" smtClean="0"/>
              <a:t>anaemia</a:t>
            </a:r>
          </a:p>
        </p:txBody>
      </p:sp>
      <p:pic>
        <p:nvPicPr>
          <p:cNvPr id="107523" name="Picture 7" descr="4cell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929090" cy="3143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524" name="Picture 2" descr="http://storage0.dms.mpinteractiv.ro/media/401/525/7731/2444120/1/02-citostat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714884"/>
            <a:ext cx="2643176" cy="185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690" name="Picture 2" descr="http://www.nature.com/cr/journal/v13/n1/images/7290146f1.gif"/>
          <p:cNvPicPr>
            <a:picLocks noChangeAspect="1" noChangeArrowheads="1"/>
          </p:cNvPicPr>
          <p:nvPr/>
        </p:nvPicPr>
        <p:blipFill>
          <a:blip r:embed="rId5"/>
          <a:srcRect l="8571" b="46055"/>
          <a:stretch>
            <a:fillRect/>
          </a:stretch>
        </p:blipFill>
        <p:spPr bwMode="auto">
          <a:xfrm>
            <a:off x="4857752" y="3643314"/>
            <a:ext cx="4012760" cy="2915543"/>
          </a:xfrm>
          <a:prstGeom prst="rect">
            <a:avLst/>
          </a:prstGeom>
          <a:noFill/>
        </p:spPr>
      </p:pic>
      <p:pic>
        <p:nvPicPr>
          <p:cNvPr id="114692" name="Picture 4" descr="http://tikkiro.files.wordpress.com/2007/01/blood_transfus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57166"/>
            <a:ext cx="1983893" cy="3007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3357554" y="785794"/>
            <a:ext cx="5786446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bone disease</a:t>
            </a:r>
          </a:p>
        </p:txBody>
      </p:sp>
      <p:pic>
        <p:nvPicPr>
          <p:cNvPr id="105476" name="Picture 7" descr="RuggerJersey: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2714644" cy="42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4"/>
          <a:srcRect l="49946"/>
          <a:stretch>
            <a:fillRect/>
          </a:stretch>
        </p:blipFill>
        <p:spPr bwMode="auto">
          <a:xfrm>
            <a:off x="669378" y="3500438"/>
            <a:ext cx="3222536" cy="31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r="50184"/>
          <a:stretch>
            <a:fillRect/>
          </a:stretch>
        </p:blipFill>
        <p:spPr bwMode="auto">
          <a:xfrm>
            <a:off x="642910" y="214290"/>
            <a:ext cx="3260698" cy="32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042988" y="404813"/>
          <a:ext cx="6913562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Chart" r:id="rId4" imgW="5495760" imgH="4438800" progId="Excel.Sheet.8">
                  <p:embed/>
                </p:oleObj>
              </mc:Choice>
              <mc:Fallback>
                <p:oleObj name="Chart" r:id="rId4" imgW="5495760" imgH="44388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4813"/>
                        <a:ext cx="6913562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  <p:pic>
        <p:nvPicPr>
          <p:cNvPr id="94212" name="Picture 6" descr="rrlogo 2007 slid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331913" y="314325"/>
          <a:ext cx="6119812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Chart" r:id="rId4" imgW="4191120" imgH="4029120" progId="Excel.Sheet.8">
                  <p:embed/>
                </p:oleObj>
              </mc:Choice>
              <mc:Fallback>
                <p:oleObj name="Chart" r:id="rId4" imgW="4191120" imgH="40291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4325"/>
                        <a:ext cx="6119812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5" name="Picture 5" descr="rrlogo 2007 slid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79388" y="533400"/>
          <a:ext cx="80645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Chart" r:id="rId4" imgW="5448240" imgH="3486240" progId="Excel.Sheet.8">
                  <p:embed/>
                </p:oleObj>
              </mc:Choice>
              <mc:Fallback>
                <p:oleObj name="Chart" r:id="rId4" imgW="5448240" imgH="34862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3400"/>
                        <a:ext cx="8064500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3" name="Picture 5" descr="rrlogo 2007 slid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7" descr="figure3"/>
          <p:cNvPicPr>
            <a:picLocks noChangeAspect="1" noChangeArrowheads="1"/>
          </p:cNvPicPr>
          <p:nvPr/>
        </p:nvPicPr>
        <p:blipFill>
          <a:blip r:embed="rId3"/>
          <a:srcRect b="27557"/>
          <a:stretch>
            <a:fillRect/>
          </a:stretch>
        </p:blipFill>
        <p:spPr bwMode="auto">
          <a:xfrm>
            <a:off x="755650" y="4652963"/>
            <a:ext cx="273526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11" descr="calc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621213"/>
            <a:ext cx="44656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itle 1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latin typeface="Calibri" pitchFamily="34" charset="0"/>
              </a:rPr>
              <a:t>cardiovascular disease</a:t>
            </a:r>
          </a:p>
        </p:txBody>
      </p:sp>
      <p:pic>
        <p:nvPicPr>
          <p:cNvPr id="121860" name="Picture 7" descr="03030517_10"/>
          <p:cNvPicPr>
            <a:picLocks noChangeAspect="1" noChangeArrowheads="1"/>
          </p:cNvPicPr>
          <p:nvPr/>
        </p:nvPicPr>
        <p:blipFill>
          <a:blip r:embed="rId5"/>
          <a:srcRect r="7498"/>
          <a:stretch>
            <a:fillRect/>
          </a:stretch>
        </p:blipFill>
        <p:spPr bwMode="auto">
          <a:xfrm>
            <a:off x="3851275" y="1268413"/>
            <a:ext cx="4465638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1861" name="Picture 5" descr="ruggerjerseyspine"/>
          <p:cNvPicPr>
            <a:picLocks noChangeAspect="1" noChangeArrowheads="1"/>
          </p:cNvPicPr>
          <p:nvPr/>
        </p:nvPicPr>
        <p:blipFill>
          <a:blip r:embed="rId6"/>
          <a:srcRect t="4613" b="19980"/>
          <a:stretch>
            <a:fillRect/>
          </a:stretch>
        </p:blipFill>
        <p:spPr bwMode="auto">
          <a:xfrm>
            <a:off x="755650" y="1268413"/>
            <a:ext cx="273050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peritoneal dialysis</a:t>
            </a:r>
          </a:p>
        </p:txBody>
      </p:sp>
      <p:pic>
        <p:nvPicPr>
          <p:cNvPr id="132098" name="Picture 4" descr="http://www.wirralchesterkidney.nhs.uk/images/princi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3663" y="1052513"/>
            <a:ext cx="47005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6" descr="http://www.renalinfo.com/us/images/content/peritoneal_dialysis_access.gif"/>
          <p:cNvPicPr>
            <a:picLocks noChangeAspect="1" noChangeArrowheads="1"/>
          </p:cNvPicPr>
          <p:nvPr/>
        </p:nvPicPr>
        <p:blipFill>
          <a:blip r:embed="rId4"/>
          <a:srcRect t="10289"/>
          <a:stretch>
            <a:fillRect/>
          </a:stretch>
        </p:blipFill>
        <p:spPr bwMode="auto">
          <a:xfrm>
            <a:off x="611188" y="1052513"/>
            <a:ext cx="2952750" cy="264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2100" name="Picture 8" descr="http://hazlanabas.files.wordpress.com/2009/02/cycler-machine-sideview-190p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860800"/>
            <a:ext cx="2951162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mortality</a:t>
            </a:r>
          </a:p>
        </p:txBody>
      </p:sp>
      <p:pic>
        <p:nvPicPr>
          <p:cNvPr id="134146" name="Picture 1"/>
          <p:cNvPicPr>
            <a:picLocks noChangeAspect="1" noChangeArrowheads="1"/>
          </p:cNvPicPr>
          <p:nvPr/>
        </p:nvPicPr>
        <p:blipFill>
          <a:blip r:embed="rId3"/>
          <a:srcRect l="4395" t="27290" r="27490" b="15094"/>
          <a:stretch>
            <a:fillRect/>
          </a:stretch>
        </p:blipFill>
        <p:spPr bwMode="auto">
          <a:xfrm>
            <a:off x="468313" y="1341438"/>
            <a:ext cx="79914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kidney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fluid compartment volumes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ECF	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ICF	H</a:t>
            </a:r>
            <a:r>
              <a:rPr lang="en-GB" sz="3100" baseline="-25000" dirty="0" smtClean="0"/>
              <a:t>2</a:t>
            </a:r>
            <a:r>
              <a:rPr lang="en-GB" sz="3100" dirty="0" smtClean="0"/>
              <a:t>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electrolyte balance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excretion of metabolic wastes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urea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loads of others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hormones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erythropoietin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vitamin 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57875" y="1557338"/>
            <a:ext cx="2500313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oedema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75" y="2708275"/>
            <a:ext cx="2500313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high 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75" y="3860800"/>
            <a:ext cx="2500313" cy="1200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nausea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+mn-lt"/>
                <a:cs typeface="+mn-cs"/>
              </a:rPr>
              <a:t>pericarditis</a:t>
            </a: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encephalopathy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284663" y="404813"/>
            <a:ext cx="4402137" cy="1143000"/>
          </a:xfrm>
        </p:spPr>
        <p:txBody>
          <a:bodyPr/>
          <a:lstStyle/>
          <a:p>
            <a:pPr eaLnBrk="1" hangingPunct="1"/>
            <a:r>
              <a:rPr lang="en-GB" smtClean="0"/>
              <a:t>transplantation</a:t>
            </a:r>
          </a:p>
        </p:txBody>
      </p:sp>
      <p:pic>
        <p:nvPicPr>
          <p:cNvPr id="138242" name="Picture 5" descr="kidney-transplant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7346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2" descr="http://www.iurtc.org.ir/Files/RTEImages/up%20side%20down%20kidney%20transplant%2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528888"/>
            <a:ext cx="5376863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8244" name="Picture 4" descr="http://drrasikasirsat.com/images/kidney_transpl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4176712" cy="307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771775" y="616585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  <p:pic>
        <p:nvPicPr>
          <p:cNvPr id="92164" name="Picture 5" descr="rrlogo 2007 slid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258888" y="349250"/>
          <a:ext cx="6553200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Chart" r:id="rId5" imgW="4972202" imgH="4429049" progId="Excel.Sheet.8">
                  <p:embed/>
                </p:oleObj>
              </mc:Choice>
              <mc:Fallback>
                <p:oleObj name="Chart" r:id="rId5" imgW="4972202" imgH="44290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9250"/>
                        <a:ext cx="6553200" cy="583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immune suppression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corticosteroids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calcineurin inhibitors	cyclosporine</a:t>
            </a:r>
          </a:p>
          <a:p>
            <a:pPr eaLnBrk="1" hangingPunct="1">
              <a:buFont typeface="Arial" charset="0"/>
              <a:buNone/>
            </a:pPr>
            <a:r>
              <a:rPr lang="en-GB" sz="2400" smtClean="0"/>
              <a:t>					tacrolimus</a:t>
            </a:r>
          </a:p>
          <a:p>
            <a:pPr eaLnBrk="1" hangingPunct="1">
              <a:buFont typeface="Arial" charset="0"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antiproliferative agents	azathioprine</a:t>
            </a:r>
          </a:p>
          <a:p>
            <a:pPr eaLnBrk="1" hangingPunct="1">
              <a:buFont typeface="Arial" charset="0"/>
              <a:buNone/>
            </a:pPr>
            <a:r>
              <a:rPr lang="en-GB" sz="2400" smtClean="0"/>
              <a:t>					mycophenolate</a:t>
            </a:r>
          </a:p>
          <a:p>
            <a:pPr eaLnBrk="1" hangingPunct="1">
              <a:buFont typeface="Arial" charset="0"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monoclonal antobodies	IL-2R	daclizumab</a:t>
            </a:r>
          </a:p>
          <a:p>
            <a:pPr eaLnBrk="1" hangingPunct="1">
              <a:buFont typeface="Arial" charset="0"/>
              <a:buNone/>
            </a:pPr>
            <a:r>
              <a:rPr lang="en-GB" sz="2400" smtClean="0"/>
              <a:t>					CD52	alemtuzumab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complications - early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 eaLnBrk="1" hangingPunct="1"/>
            <a:r>
              <a:rPr lang="en-GB" sz="2800" smtClean="0"/>
              <a:t>vein thrombosis</a:t>
            </a:r>
          </a:p>
          <a:p>
            <a:pPr eaLnBrk="1" hangingPunct="1"/>
            <a:r>
              <a:rPr lang="en-GB" sz="2800" smtClean="0"/>
              <a:t>ureteric obstruction</a:t>
            </a:r>
          </a:p>
          <a:p>
            <a:pPr eaLnBrk="1" hangingPunct="1"/>
            <a:r>
              <a:rPr lang="en-GB" sz="2800" smtClean="0"/>
              <a:t>rejection</a:t>
            </a:r>
          </a:p>
        </p:txBody>
      </p:sp>
      <p:pic>
        <p:nvPicPr>
          <p:cNvPr id="147459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59188"/>
            <a:ext cx="38163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 descr="http://www.radiology.co.uk/srs-x/tutors/renaltx/images/1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268413"/>
            <a:ext cx="37449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6" descr="http://www.radiology.co.uk/srs-x/tutors/renaltx/images/24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973513"/>
            <a:ext cx="37449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complications - late</a:t>
            </a: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infections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			CMV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			fungal</a:t>
            </a:r>
          </a:p>
          <a:p>
            <a:pPr eaLnBrk="1" hangingPunct="1">
              <a:buFont typeface="Arial" charset="0"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cancers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			skin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			lymphoma</a:t>
            </a:r>
          </a:p>
          <a:p>
            <a:pPr eaLnBrk="1" hangingPunct="1">
              <a:buFont typeface="Arial" charset="0"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chronic graft failure</a:t>
            </a:r>
          </a:p>
        </p:txBody>
      </p:sp>
      <p:pic>
        <p:nvPicPr>
          <p:cNvPr id="149507" name="Picture 4" descr="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268413"/>
            <a:ext cx="27606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9508" name="Picture 6" descr="26676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860800"/>
            <a:ext cx="3124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-323850" y="417513"/>
          <a:ext cx="8496300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Chart" r:id="rId4" imgW="5667480" imgH="3486240" progId="Excel.Sheet.8">
                  <p:embed/>
                </p:oleObj>
              </mc:Choice>
              <mc:Fallback>
                <p:oleObj name="Chart" r:id="rId4" imgW="5667480" imgH="34862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417513"/>
                        <a:ext cx="8496300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7" name="Picture 5" descr="rrlogo 2007 slid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outcome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8532813" cy="471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deceased donors</a:t>
            </a:r>
          </a:p>
        </p:txBody>
      </p:sp>
      <p:pic>
        <p:nvPicPr>
          <p:cNvPr id="156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12875"/>
            <a:ext cx="7200900" cy="490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tissue typing</a:t>
            </a:r>
          </a:p>
        </p:txBody>
      </p:sp>
      <p:pic>
        <p:nvPicPr>
          <p:cNvPr id="158722" name="Picture 2" descr="http://www.ctstransplant.org/public/newsletters/1996/gif/96-4-3.gif"/>
          <p:cNvPicPr>
            <a:picLocks noChangeAspect="1" noChangeArrowheads="1"/>
          </p:cNvPicPr>
          <p:nvPr/>
        </p:nvPicPr>
        <p:blipFill>
          <a:blip r:embed="rId3"/>
          <a:srcRect r="12271"/>
          <a:stretch>
            <a:fillRect/>
          </a:stretch>
        </p:blipFill>
        <p:spPr bwMode="auto">
          <a:xfrm>
            <a:off x="1116013" y="1038225"/>
            <a:ext cx="6985000" cy="557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waiting time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lum bright="-30000" contrast="48000"/>
          </a:blip>
          <a:srcRect l="732" t="37399" r="29688" b="19138"/>
          <a:stretch>
            <a:fillRect/>
          </a:stretch>
        </p:blipFill>
        <p:spPr bwMode="auto">
          <a:xfrm>
            <a:off x="323850" y="1741488"/>
            <a:ext cx="8569325" cy="387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fluid overload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187450" y="1412875"/>
            <a:ext cx="7499350" cy="4525963"/>
          </a:xfrm>
        </p:spPr>
        <p:txBody>
          <a:bodyPr/>
          <a:lstStyle/>
          <a:p>
            <a:pPr eaLnBrk="1" hangingPunct="1"/>
            <a:r>
              <a:rPr lang="en-GB" sz="2800" smtClean="0"/>
              <a:t>peripheral oedema</a:t>
            </a:r>
          </a:p>
          <a:p>
            <a:pPr eaLnBrk="1" hangingPunct="1"/>
            <a:r>
              <a:rPr lang="en-GB" sz="2800" smtClean="0"/>
              <a:t>pulmonary oedema</a:t>
            </a:r>
          </a:p>
        </p:txBody>
      </p:sp>
      <p:pic>
        <p:nvPicPr>
          <p:cNvPr id="19459" name="Picture 12" descr="http://www.pathology.vcu.edu/education/dental2/images/case3-3.jpg"/>
          <p:cNvPicPr>
            <a:picLocks noChangeAspect="1" noChangeArrowheads="1"/>
          </p:cNvPicPr>
          <p:nvPr/>
        </p:nvPicPr>
        <p:blipFill>
          <a:blip r:embed="rId3"/>
          <a:srcRect t="4475"/>
          <a:stretch>
            <a:fillRect/>
          </a:stretch>
        </p:blipFill>
        <p:spPr bwMode="auto">
          <a:xfrm>
            <a:off x="5794375" y="1412875"/>
            <a:ext cx="2378075" cy="514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2" descr="Dscn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733675"/>
            <a:ext cx="4105275" cy="383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living donors</a:t>
            </a:r>
          </a:p>
        </p:txBody>
      </p:sp>
      <p:pic>
        <p:nvPicPr>
          <p:cNvPr id="162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52550"/>
            <a:ext cx="7704138" cy="517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922337"/>
          </a:xfrm>
        </p:spPr>
        <p:txBody>
          <a:bodyPr/>
          <a:lstStyle/>
          <a:p>
            <a:pPr eaLnBrk="1" hangingPunct="1"/>
            <a:r>
              <a:rPr lang="en-GB" dirty="0" smtClean="0"/>
              <a:t>do’s and don’ts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 smtClean="0"/>
              <a:t>don’t prescribe IV fluids to dialysis patients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don’t use dialysis access devices for anything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do discuss patients with their renal unit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do check drug doses with your pharmacist</a:t>
            </a:r>
          </a:p>
        </p:txBody>
      </p:sp>
      <p:pic>
        <p:nvPicPr>
          <p:cNvPr id="166916" name="Picture 4" descr="2052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20713"/>
            <a:ext cx="1630363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6918" name="Picture 6" descr="line"/>
          <p:cNvPicPr>
            <a:picLocks noChangeAspect="1" noChangeArrowheads="1"/>
          </p:cNvPicPr>
          <p:nvPr/>
        </p:nvPicPr>
        <p:blipFill>
          <a:blip r:embed="rId4"/>
          <a:srcRect l="14944" r="5275"/>
          <a:stretch>
            <a:fillRect/>
          </a:stretch>
        </p:blipFill>
        <p:spPr bwMode="auto">
          <a:xfrm>
            <a:off x="6516688" y="3429000"/>
            <a:ext cx="2305050" cy="257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6920" name="Picture 8" descr="tn_old_teleph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581525"/>
            <a:ext cx="2160588" cy="19256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6922" name="Picture 10" descr="pharmaci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724400"/>
            <a:ext cx="2273300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>
          <a:xfrm>
            <a:off x="2771775" y="981075"/>
            <a:ext cx="5627688" cy="11430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367188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life without kidneys is possible, but…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must be planned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changes lifestyle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affects other organs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affects family members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shortens life expectancy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…is best avoided!</a:t>
            </a:r>
          </a:p>
        </p:txBody>
      </p:sp>
      <p:pic>
        <p:nvPicPr>
          <p:cNvPr id="171012" name="Picture 12" descr="hhnt_002640"/>
          <p:cNvPicPr>
            <a:picLocks noChangeAspect="1" noChangeArrowheads="1"/>
          </p:cNvPicPr>
          <p:nvPr/>
        </p:nvPicPr>
        <p:blipFill>
          <a:blip r:embed="rId3"/>
          <a:srcRect l="12646" r="12646"/>
          <a:stretch>
            <a:fillRect/>
          </a:stretch>
        </p:blipFill>
        <p:spPr bwMode="auto">
          <a:xfrm>
            <a:off x="539750" y="404813"/>
            <a:ext cx="22907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hyperkalaemia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403350" y="1557338"/>
            <a:ext cx="7437438" cy="4525962"/>
          </a:xfrm>
        </p:spPr>
        <p:txBody>
          <a:bodyPr/>
          <a:lstStyle/>
          <a:p>
            <a:pPr eaLnBrk="1" hangingPunct="1"/>
            <a:r>
              <a:rPr lang="en-GB" sz="2400" smtClean="0"/>
              <a:t>tall T waves</a:t>
            </a:r>
          </a:p>
          <a:p>
            <a:pPr eaLnBrk="1" hangingPunct="1"/>
            <a:r>
              <a:rPr lang="en-GB" sz="2400" smtClean="0"/>
              <a:t>loss of P waves</a:t>
            </a:r>
          </a:p>
          <a:p>
            <a:pPr eaLnBrk="1" hangingPunct="1"/>
            <a:r>
              <a:rPr lang="en-GB" sz="2400" smtClean="0"/>
              <a:t>broad QRS</a:t>
            </a:r>
          </a:p>
          <a:p>
            <a:pPr eaLnBrk="1" hangingPunct="1"/>
            <a:r>
              <a:rPr lang="en-GB" sz="2400" b="1" smtClean="0">
                <a:solidFill>
                  <a:srgbClr val="FF3300"/>
                </a:solidFill>
              </a:rPr>
              <a:t>bradycardia</a:t>
            </a:r>
          </a:p>
        </p:txBody>
      </p:sp>
      <p:pic>
        <p:nvPicPr>
          <p:cNvPr id="21507" name="Picture 4" descr="http://www.susheewa.com/blog/uploads/hyper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3667125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2" descr="http://ecgblog.files.wordpress.com/2008/11/hyperkalemia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573463"/>
            <a:ext cx="6553200" cy="310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renal replacement therapy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187450" y="1412875"/>
            <a:ext cx="7510463" cy="4525963"/>
          </a:xfrm>
        </p:spPr>
        <p:txBody>
          <a:bodyPr/>
          <a:lstStyle/>
          <a:p>
            <a:pPr eaLnBrk="1" hangingPunct="1"/>
            <a:r>
              <a:rPr lang="en-GB" smtClean="0"/>
              <a:t>filtration</a:t>
            </a:r>
          </a:p>
          <a:p>
            <a:pPr eaLnBrk="1" hangingPunct="1"/>
            <a:r>
              <a:rPr lang="en-GB" smtClean="0"/>
              <a:t>dialysis</a:t>
            </a:r>
          </a:p>
          <a:p>
            <a:pPr eaLnBrk="1" hangingPunct="1"/>
            <a:r>
              <a:rPr lang="en-GB" smtClean="0"/>
              <a:t>transplant</a:t>
            </a:r>
          </a:p>
        </p:txBody>
      </p:sp>
      <p:pic>
        <p:nvPicPr>
          <p:cNvPr id="23555" name="Picture 2" descr="http://www.lhsc.on.ca/Health_Professionals/CCTC/elearning/crrt/hemofiltrat.jpg"/>
          <p:cNvPicPr>
            <a:picLocks noChangeAspect="1" noChangeArrowheads="1"/>
          </p:cNvPicPr>
          <p:nvPr/>
        </p:nvPicPr>
        <p:blipFill>
          <a:blip r:embed="rId3"/>
          <a:srcRect l="49159" t="16817" r="1680" b="22646"/>
          <a:stretch>
            <a:fillRect/>
          </a:stretch>
        </p:blipFill>
        <p:spPr bwMode="auto">
          <a:xfrm>
            <a:off x="4716463" y="981075"/>
            <a:ext cx="2808287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 descr="http://www.lhsc.on.ca/Health_Professionals/CCTC/elearning/crrt/dialysate.gif"/>
          <p:cNvPicPr>
            <a:picLocks noChangeAspect="1" noChangeArrowheads="1"/>
          </p:cNvPicPr>
          <p:nvPr/>
        </p:nvPicPr>
        <p:blipFill>
          <a:blip r:embed="rId4"/>
          <a:srcRect l="47899" t="16988" b="15919"/>
          <a:stretch>
            <a:fillRect/>
          </a:stretch>
        </p:blipFill>
        <p:spPr bwMode="auto">
          <a:xfrm>
            <a:off x="4716463" y="3789363"/>
            <a:ext cx="2809875" cy="271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8" descr="10250"/>
          <p:cNvPicPr>
            <a:picLocks noChangeAspect="1" noChangeArrowheads="1"/>
          </p:cNvPicPr>
          <p:nvPr/>
        </p:nvPicPr>
        <p:blipFill>
          <a:blip r:embed="rId5"/>
          <a:srcRect l="37451" t="8142" r="6865" b="14302"/>
          <a:stretch>
            <a:fillRect/>
          </a:stretch>
        </p:blipFill>
        <p:spPr bwMode="auto">
          <a:xfrm>
            <a:off x="1547813" y="3789363"/>
            <a:ext cx="2592387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47813" y="908050"/>
          <a:ext cx="6192837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4934102" imgH="3476549" progId="Excel.Sheet.8">
                  <p:embed/>
                </p:oleObj>
              </mc:Choice>
              <mc:Fallback>
                <p:oleObj name="Chart" r:id="rId4" imgW="4934102" imgH="34765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543" r="24530"/>
                      <a:stretch>
                        <a:fillRect/>
                      </a:stretch>
                    </p:blipFill>
                    <p:spPr bwMode="auto">
                      <a:xfrm>
                        <a:off x="1547813" y="908050"/>
                        <a:ext cx="6192837" cy="505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4787900" y="5516563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manual PD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6.0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484438" y="5445125"/>
            <a:ext cx="18732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automated PD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4.2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300788" y="4149725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satellite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16.9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011863" y="1268413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hospital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25.2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490913" y="620713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home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1.1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971550" y="2636838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transplant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46.6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627313" y="616585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  <p:pic>
        <p:nvPicPr>
          <p:cNvPr id="91140" name="Picture 5" descr="rrlogo 2007 slid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684213" y="866775"/>
          <a:ext cx="7488237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Chart" r:id="rId5" imgW="4619549" imgH="3162300" progId="Excel.Sheet.8">
                  <p:embed/>
                </p:oleObj>
              </mc:Choice>
              <mc:Fallback>
                <p:oleObj name="Chart" r:id="rId5" imgW="4619549" imgH="31623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66775"/>
                        <a:ext cx="7488237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haemodialysis</a:t>
            </a:r>
          </a:p>
        </p:txBody>
      </p:sp>
      <p:pic>
        <p:nvPicPr>
          <p:cNvPr id="116738" name="Picture 13" descr="dialy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3313113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6739" name="Picture 11" descr="brown22-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3313113" cy="206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6740" name="Picture 3" descr="click image to enter Specialised Healthcare Alliance site. Photo of patient laughing during dialysi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5990" r="5495"/>
          <a:stretch>
            <a:fillRect/>
          </a:stretch>
        </p:blipFill>
        <p:spPr bwMode="auto">
          <a:xfrm>
            <a:off x="4067175" y="1844675"/>
            <a:ext cx="4679950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Box 1"/>
          <p:cNvSpPr txBox="1">
            <a:spLocks noChangeArrowheads="1"/>
          </p:cNvSpPr>
          <p:nvPr/>
        </p:nvSpPr>
        <p:spPr bwMode="auto">
          <a:xfrm>
            <a:off x="1000125" y="555625"/>
            <a:ext cx="6956425" cy="641350"/>
          </a:xfrm>
          <a:prstGeom prst="rect">
            <a:avLst/>
          </a:prstGeom>
          <a:solidFill>
            <a:srgbClr val="81A9C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/>
              <a:t>question  1</a:t>
            </a:r>
          </a:p>
        </p:txBody>
      </p:sp>
      <p:sp>
        <p:nvSpPr>
          <p:cNvPr id="119810" name="TextBox 2"/>
          <p:cNvSpPr txBox="1">
            <a:spLocks noChangeArrowheads="1"/>
          </p:cNvSpPr>
          <p:nvPr/>
        </p:nvSpPr>
        <p:spPr bwMode="auto">
          <a:xfrm>
            <a:off x="1000125" y="1743075"/>
            <a:ext cx="6956425" cy="4206875"/>
          </a:xfrm>
          <a:prstGeom prst="rect">
            <a:avLst/>
          </a:prstGeom>
          <a:solidFill>
            <a:srgbClr val="81A9C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b="1" dirty="0"/>
              <a:t>which of the following does your dialysis nurse need to know to decide how much fluid to remove?</a:t>
            </a:r>
          </a:p>
          <a:p>
            <a:pPr lvl="1">
              <a:lnSpc>
                <a:spcPct val="150000"/>
              </a:lnSpc>
            </a:pPr>
            <a:endParaRPr lang="en-GB" sz="2000" b="1" dirty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A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B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000" dirty="0"/>
              <a:t>C	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D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E</a:t>
            </a:r>
            <a:endParaRPr lang="en-GB" sz="2000" dirty="0"/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19969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swollen the patient’s ankles are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3643314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patient’s blood pressure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410046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much fluid the patient has drunk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458553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patient’s weight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500063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patient’s plasma sodium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323</Words>
  <Application>Microsoft Office PowerPoint</Application>
  <PresentationFormat>On-screen Show (4:3)</PresentationFormat>
  <Paragraphs>153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Chart</vt:lpstr>
      <vt:lpstr>When the kidneys are lost</vt:lpstr>
      <vt:lpstr>kidney functions</vt:lpstr>
      <vt:lpstr>fluid overload</vt:lpstr>
      <vt:lpstr>hyperkalaemia</vt:lpstr>
      <vt:lpstr>renal replacement therapy</vt:lpstr>
      <vt:lpstr>PowerPoint Presentation</vt:lpstr>
      <vt:lpstr>PowerPoint Presentation</vt:lpstr>
      <vt:lpstr>haemodialysis</vt:lpstr>
      <vt:lpstr>PowerPoint Presentation</vt:lpstr>
      <vt:lpstr>haemodialysis access</vt:lpstr>
      <vt:lpstr>dialysis “line”</vt:lpstr>
      <vt:lpstr>anaemia</vt:lpstr>
      <vt:lpstr>bone disease</vt:lpstr>
      <vt:lpstr>PowerPoint Presentation</vt:lpstr>
      <vt:lpstr>PowerPoint Presentation</vt:lpstr>
      <vt:lpstr>PowerPoint Presentation</vt:lpstr>
      <vt:lpstr>PowerPoint Presentation</vt:lpstr>
      <vt:lpstr>peritoneal dialysis</vt:lpstr>
      <vt:lpstr>mortality</vt:lpstr>
      <vt:lpstr>transplantation</vt:lpstr>
      <vt:lpstr>PowerPoint Presentation</vt:lpstr>
      <vt:lpstr>immune suppression</vt:lpstr>
      <vt:lpstr>complications - early</vt:lpstr>
      <vt:lpstr>complications - late</vt:lpstr>
      <vt:lpstr>PowerPoint Presentation</vt:lpstr>
      <vt:lpstr>outcome</vt:lpstr>
      <vt:lpstr>deceased donors</vt:lpstr>
      <vt:lpstr>tissue typing</vt:lpstr>
      <vt:lpstr>waiting time</vt:lpstr>
      <vt:lpstr>living donors</vt:lpstr>
      <vt:lpstr>do’s and don’ts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Damien</dc:creator>
  <cp:lastModifiedBy>Shiel, Nuala</cp:lastModifiedBy>
  <cp:revision>72</cp:revision>
  <dcterms:created xsi:type="dcterms:W3CDTF">2010-02-01T20:12:54Z</dcterms:created>
  <dcterms:modified xsi:type="dcterms:W3CDTF">2013-02-11T11:35:22Z</dcterms:modified>
</cp:coreProperties>
</file>