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300" r:id="rId3"/>
    <p:sldId id="277" r:id="rId4"/>
    <p:sldId id="276" r:id="rId5"/>
    <p:sldId id="259" r:id="rId6"/>
    <p:sldId id="261" r:id="rId7"/>
    <p:sldId id="262" r:id="rId8"/>
    <p:sldId id="278" r:id="rId9"/>
    <p:sldId id="279" r:id="rId10"/>
    <p:sldId id="281" r:id="rId11"/>
    <p:sldId id="295" r:id="rId12"/>
    <p:sldId id="296" r:id="rId13"/>
    <p:sldId id="297" r:id="rId14"/>
    <p:sldId id="282" r:id="rId15"/>
    <p:sldId id="283" r:id="rId16"/>
    <p:sldId id="284" r:id="rId17"/>
    <p:sldId id="263" r:id="rId18"/>
    <p:sldId id="288" r:id="rId19"/>
    <p:sldId id="286" r:id="rId20"/>
    <p:sldId id="287" r:id="rId21"/>
    <p:sldId id="289" r:id="rId22"/>
    <p:sldId id="290" r:id="rId23"/>
    <p:sldId id="291" r:id="rId24"/>
    <p:sldId id="293" r:id="rId25"/>
    <p:sldId id="292" r:id="rId26"/>
    <p:sldId id="298" r:id="rId27"/>
    <p:sldId id="271" r:id="rId28"/>
    <p:sldId id="294" r:id="rId29"/>
    <p:sldId id="299" r:id="rId30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86463" autoAdjust="0"/>
  </p:normalViewPr>
  <p:slideViewPr>
    <p:cSldViewPr>
      <p:cViewPr>
        <p:scale>
          <a:sx n="50" d="100"/>
          <a:sy n="50" d="100"/>
        </p:scale>
        <p:origin x="-80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8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fld id="{F81F4CDA-6550-4955-9C20-23AD9ADC03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623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AE396C-3663-4EF5-9071-37DED29BDA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1C459-D51C-4D2B-AC24-C92860C572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68F57B-9090-4372-B5F5-987E2251F3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D9505C-FF49-4ACE-A9F1-70A2563C59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D07FA-E92A-4D9D-93A3-9F137364B2E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D1452-8143-41EF-94C3-D1E90554F2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1399C-0CFB-406B-9B88-234F874A9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F0AE8-F709-4634-9B3A-1BEB208936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81A02-8992-4303-BA02-6A2DD17035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4AC0C-B111-43C3-9EBB-FC776441E9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C9DD3D-772D-4FB6-AAF8-970F93A6022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8A1431-CD94-48F4-B20A-EA6619AAFEC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484313"/>
            <a:ext cx="8676010" cy="86836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>
                <a:effectLst/>
                <a:latin typeface="Arial" pitchFamily="34" charset="0"/>
                <a:cs typeface="Arial" pitchFamily="34" charset="0"/>
              </a:rPr>
              <a:t>Renal blood flow and </a:t>
            </a:r>
            <a:r>
              <a:rPr lang="en-US" sz="4400" b="0" dirty="0" smtClean="0">
                <a:effectLst/>
                <a:latin typeface="Arial" pitchFamily="34" charset="0"/>
                <a:cs typeface="Arial" pitchFamily="34" charset="0"/>
              </a:rPr>
              <a:t>regulation</a:t>
            </a:r>
            <a:r>
              <a:rPr lang="en-GB" sz="4400" b="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GB" sz="44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3140968"/>
            <a:ext cx="7380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dirty="0"/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dirty="0" smtClean="0"/>
              <a:t>Dr Anisha Tanna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Clinical Research Fellow in Nephrology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dirty="0" smtClean="0"/>
              <a:t>Imperial College London</a:t>
            </a:r>
            <a:endParaRPr lang="en-US" sz="24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092950" y="6629400"/>
            <a:ext cx="193354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GEP – Renal, Jan 13</a:t>
            </a:r>
            <a:r>
              <a:rPr lang="en-GB" sz="9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GB" sz="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2011</a:t>
            </a:r>
            <a:endParaRPr lang="en-GB" sz="9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Neurohormonal</a:t>
            </a:r>
            <a:r>
              <a:rPr lang="en-GB" dirty="0" smtClean="0"/>
              <a:t> mechanisms</a:t>
            </a:r>
          </a:p>
          <a:p>
            <a:pPr lvl="1"/>
            <a:r>
              <a:rPr lang="en-GB" dirty="0" smtClean="0"/>
              <a:t>Sympathetic and parasympathetic tone (in acute setting)</a:t>
            </a:r>
          </a:p>
          <a:p>
            <a:pPr lvl="1"/>
            <a:r>
              <a:rPr lang="en-GB" dirty="0" smtClean="0"/>
              <a:t>Other </a:t>
            </a:r>
            <a:r>
              <a:rPr lang="en-GB" dirty="0" err="1" smtClean="0"/>
              <a:t>vasoactive</a:t>
            </a:r>
            <a:r>
              <a:rPr lang="en-GB" dirty="0" smtClean="0"/>
              <a:t> hormones</a:t>
            </a:r>
          </a:p>
          <a:p>
            <a:pPr lvl="2"/>
            <a:r>
              <a:rPr lang="en-GB" dirty="0" smtClean="0"/>
              <a:t>Nitric Oxide</a:t>
            </a:r>
          </a:p>
          <a:p>
            <a:pPr lvl="2"/>
            <a:r>
              <a:rPr lang="en-GB" dirty="0" err="1" smtClean="0"/>
              <a:t>Bradykinin</a:t>
            </a:r>
            <a:r>
              <a:rPr lang="en-GB" dirty="0" smtClean="0"/>
              <a:t>/Prostaglandins</a:t>
            </a:r>
          </a:p>
          <a:p>
            <a:pPr lvl="2"/>
            <a:r>
              <a:rPr lang="en-GB" dirty="0" err="1" smtClean="0"/>
              <a:t>Angiotensin</a:t>
            </a:r>
            <a:r>
              <a:rPr lang="en-GB" dirty="0" smtClean="0"/>
              <a:t> II</a:t>
            </a:r>
          </a:p>
          <a:p>
            <a:r>
              <a:rPr lang="en-GB" dirty="0" smtClean="0"/>
              <a:t>Disease states</a:t>
            </a:r>
          </a:p>
          <a:p>
            <a:pPr lvl="1"/>
            <a:r>
              <a:rPr lang="en-GB" dirty="0" err="1" smtClean="0"/>
              <a:t>Arterio</a:t>
            </a:r>
            <a:r>
              <a:rPr lang="en-GB" dirty="0" smtClean="0"/>
              <a:t>-venous shunting</a:t>
            </a:r>
          </a:p>
          <a:p>
            <a:pPr lvl="1"/>
            <a:r>
              <a:rPr lang="en-GB" dirty="0" err="1" smtClean="0"/>
              <a:t>Vasodilation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 bacterial </a:t>
            </a:r>
            <a:r>
              <a:rPr lang="en-GB" dirty="0" err="1" smtClean="0"/>
              <a:t>endotoxin</a:t>
            </a:r>
            <a:r>
              <a:rPr lang="en-GB" dirty="0" smtClean="0"/>
              <a:t> release)</a:t>
            </a:r>
          </a:p>
          <a:p>
            <a:r>
              <a:rPr lang="en-GB" dirty="0" smtClean="0"/>
              <a:t>Reduced blood pressure provokes systemic vasoconstriction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Regulation of systemic vascular resistance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Produced</a:t>
            </a:r>
            <a:r>
              <a:rPr lang="en-GB" baseline="0" dirty="0" smtClean="0"/>
              <a:t> by endothelium</a:t>
            </a:r>
            <a:endParaRPr lang="en-GB" dirty="0" smtClean="0"/>
          </a:p>
          <a:p>
            <a:r>
              <a:rPr lang="en-GB" dirty="0" smtClean="0"/>
              <a:t>Causes </a:t>
            </a:r>
            <a:r>
              <a:rPr lang="en-GB" dirty="0" err="1" smtClean="0"/>
              <a:t>vasodilation</a:t>
            </a:r>
            <a:r>
              <a:rPr lang="en-GB" dirty="0" smtClean="0"/>
              <a:t>: decreases vascular resistance</a:t>
            </a:r>
          </a:p>
          <a:p>
            <a:r>
              <a:rPr lang="en-GB" dirty="0" smtClean="0"/>
              <a:t>Systemically: reduces blood pressure</a:t>
            </a:r>
          </a:p>
          <a:p>
            <a:r>
              <a:rPr lang="en-GB" dirty="0" smtClean="0"/>
              <a:t>Locally: Maintains renal blood flow</a:t>
            </a:r>
          </a:p>
          <a:p>
            <a:pPr lvl="0"/>
            <a:r>
              <a:rPr lang="en-GB" dirty="0" smtClean="0"/>
              <a:t>Maintains basal state of vasodilatation in health</a:t>
            </a:r>
          </a:p>
          <a:p>
            <a:pPr lvl="0"/>
            <a:r>
              <a:rPr lang="en-GB" dirty="0" smtClean="0"/>
              <a:t>Lost in presence of vascular inflammatory diseases</a:t>
            </a:r>
          </a:p>
          <a:p>
            <a:pPr lvl="1"/>
            <a:r>
              <a:rPr lang="en-GB" dirty="0" smtClean="0"/>
              <a:t>Smoking</a:t>
            </a:r>
          </a:p>
          <a:p>
            <a:pPr lvl="1"/>
            <a:r>
              <a:rPr lang="en-GB" dirty="0" smtClean="0"/>
              <a:t>Hypertension </a:t>
            </a:r>
          </a:p>
          <a:p>
            <a:pPr lvl="1"/>
            <a:r>
              <a:rPr lang="en-GB" dirty="0" smtClean="0"/>
              <a:t>Hypercholesterolemia</a:t>
            </a:r>
          </a:p>
          <a:p>
            <a:pPr lvl="1"/>
            <a:r>
              <a:rPr lang="en-GB" dirty="0" smtClean="0"/>
              <a:t>Diabetes</a:t>
            </a:r>
          </a:p>
          <a:p>
            <a:pPr lvl="1"/>
            <a:r>
              <a:rPr lang="en-GB" dirty="0" smtClean="0"/>
              <a:t>Systemic inflammatory conditions</a:t>
            </a:r>
          </a:p>
          <a:p>
            <a:pPr lvl="1"/>
            <a:r>
              <a:rPr lang="en-GB" dirty="0" smtClean="0"/>
              <a:t>Reactive oxygen species</a:t>
            </a:r>
            <a:r>
              <a:rPr lang="en-GB" baseline="0" dirty="0" smtClean="0"/>
              <a:t> production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Endothelial derived Nitric Oxide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Prostaglandins</a:t>
            </a:r>
          </a:p>
          <a:p>
            <a:pPr lvl="1"/>
            <a:r>
              <a:rPr lang="en-GB" dirty="0" err="1" smtClean="0"/>
              <a:t>Vasoactive</a:t>
            </a:r>
            <a:r>
              <a:rPr lang="en-GB" dirty="0" smtClean="0"/>
              <a:t> </a:t>
            </a:r>
            <a:r>
              <a:rPr lang="en-GB" dirty="0" err="1" smtClean="0"/>
              <a:t>autocoids</a:t>
            </a:r>
            <a:r>
              <a:rPr lang="en-GB" dirty="0" smtClean="0"/>
              <a:t> synthesized</a:t>
            </a:r>
            <a:r>
              <a:rPr lang="en-GB" baseline="0" dirty="0" smtClean="0"/>
              <a:t> from fatty acids by Cyclooxygenase</a:t>
            </a:r>
          </a:p>
          <a:p>
            <a:pPr lvl="2"/>
            <a:r>
              <a:rPr lang="en-GB" dirty="0" smtClean="0"/>
              <a:t>Inhibited</a:t>
            </a:r>
            <a:r>
              <a:rPr lang="en-GB" baseline="0" dirty="0" smtClean="0"/>
              <a:t> by NSAIDs</a:t>
            </a:r>
          </a:p>
          <a:p>
            <a:pPr lvl="1"/>
            <a:r>
              <a:rPr lang="en-GB" dirty="0" smtClean="0"/>
              <a:t>Most are vasodilators</a:t>
            </a:r>
          </a:p>
          <a:p>
            <a:pPr lvl="0"/>
            <a:r>
              <a:rPr lang="en-GB" dirty="0" err="1" smtClean="0"/>
              <a:t>Bradykinin</a:t>
            </a:r>
            <a:endParaRPr lang="en-GB" dirty="0" smtClean="0"/>
          </a:p>
          <a:p>
            <a:pPr lvl="1"/>
            <a:r>
              <a:rPr lang="en-GB" dirty="0" smtClean="0"/>
              <a:t>Peptide which stimulates NO and prostaglandin</a:t>
            </a:r>
            <a:r>
              <a:rPr lang="en-GB" baseline="0" dirty="0" smtClean="0"/>
              <a:t> production</a:t>
            </a:r>
          </a:p>
          <a:p>
            <a:pPr lvl="1"/>
            <a:r>
              <a:rPr lang="en-GB" baseline="0" dirty="0" smtClean="0"/>
              <a:t>Broken down by </a:t>
            </a:r>
            <a:r>
              <a:rPr lang="en-GB" baseline="0" dirty="0" err="1" smtClean="0"/>
              <a:t>angiotensin</a:t>
            </a:r>
            <a:r>
              <a:rPr lang="en-GB" baseline="0" dirty="0" smtClean="0"/>
              <a:t> converting enzyme (ACE)</a:t>
            </a:r>
          </a:p>
          <a:p>
            <a:pPr lvl="0"/>
            <a:r>
              <a:rPr lang="en-GB" dirty="0" err="1" smtClean="0"/>
              <a:t>Noradrenaline</a:t>
            </a:r>
            <a:r>
              <a:rPr lang="en-GB" dirty="0" smtClean="0"/>
              <a:t>, adrenaline</a:t>
            </a:r>
          </a:p>
          <a:p>
            <a:pPr lvl="1"/>
            <a:r>
              <a:rPr lang="en-GB" dirty="0" smtClean="0"/>
              <a:t>parallel sympathetic activation – less important</a:t>
            </a:r>
          </a:p>
          <a:p>
            <a:pPr lvl="0"/>
            <a:r>
              <a:rPr lang="en-GB" dirty="0" smtClean="0"/>
              <a:t>Endothelin </a:t>
            </a:r>
          </a:p>
          <a:p>
            <a:pPr lvl="1"/>
            <a:r>
              <a:rPr lang="en-GB" dirty="0" smtClean="0"/>
              <a:t>Vasoconstrictor – important in acute BP changes</a:t>
            </a:r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Other </a:t>
            </a:r>
            <a:r>
              <a:rPr lang="en-GB" dirty="0" err="1" smtClean="0"/>
              <a:t>vasoactive</a:t>
            </a:r>
            <a:r>
              <a:rPr lang="en-GB" dirty="0" smtClean="0"/>
              <a:t> </a:t>
            </a:r>
            <a:r>
              <a:rPr lang="en-GB" baseline="0" dirty="0" smtClean="0"/>
              <a:t>substances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Filling pressure (Starling’s law of the heart)</a:t>
            </a:r>
          </a:p>
          <a:p>
            <a:pPr lvl="1"/>
            <a:r>
              <a:rPr lang="en-GB" dirty="0" smtClean="0"/>
              <a:t>CRITICAL FACTOR</a:t>
            </a:r>
          </a:p>
          <a:p>
            <a:pPr lvl="1"/>
            <a:r>
              <a:rPr lang="en-GB" dirty="0" smtClean="0"/>
              <a:t>Depends on blood volume</a:t>
            </a:r>
          </a:p>
          <a:p>
            <a:r>
              <a:rPr lang="en-GB" dirty="0" smtClean="0"/>
              <a:t>Sympathetic and parasympathetic tone</a:t>
            </a:r>
          </a:p>
          <a:p>
            <a:pPr lvl="1"/>
            <a:r>
              <a:rPr lang="en-GB" dirty="0" smtClean="0"/>
              <a:t>Heart rate, stroke volume/contractility</a:t>
            </a:r>
          </a:p>
          <a:p>
            <a:pPr lvl="1"/>
            <a:r>
              <a:rPr lang="en-GB" dirty="0" smtClean="0"/>
              <a:t>Acetyl </a:t>
            </a:r>
            <a:r>
              <a:rPr lang="en-GB" dirty="0" err="1" smtClean="0"/>
              <a:t>choline</a:t>
            </a:r>
            <a:r>
              <a:rPr lang="en-GB" dirty="0" smtClean="0"/>
              <a:t> and adrenergic signals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In disease:</a:t>
            </a:r>
          </a:p>
          <a:p>
            <a:pPr lvl="1"/>
            <a:r>
              <a:rPr lang="en-GB" dirty="0" smtClean="0"/>
              <a:t>Heart failure or </a:t>
            </a:r>
            <a:r>
              <a:rPr lang="en-GB" dirty="0" err="1" smtClean="0"/>
              <a:t>ischaemia</a:t>
            </a:r>
            <a:endParaRPr lang="en-GB" dirty="0" smtClean="0"/>
          </a:p>
          <a:p>
            <a:pPr lvl="1"/>
            <a:r>
              <a:rPr lang="en-GB" dirty="0" smtClean="0"/>
              <a:t>Rhythm disruption (atrial fibrillation, </a:t>
            </a:r>
            <a:r>
              <a:rPr lang="en-GB" dirty="0" err="1" smtClean="0"/>
              <a:t>bradycardia</a:t>
            </a:r>
            <a:r>
              <a:rPr lang="en-GB" dirty="0" smtClean="0"/>
              <a:t> etc)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Regulation of cardiac output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Boyle’s law states that the volume of a liquid in a container of fixed size is proportional to the pressure</a:t>
            </a:r>
          </a:p>
          <a:p>
            <a:r>
              <a:rPr lang="en-GB" dirty="0" smtClean="0"/>
              <a:t>Circulation is more complex than this</a:t>
            </a:r>
          </a:p>
          <a:p>
            <a:pPr lvl="1"/>
            <a:r>
              <a:rPr lang="en-GB" dirty="0" smtClean="0"/>
              <a:t>Major effect of changes in blood volume is on cardiac filling pressure which is prime determinant of cardiac output</a:t>
            </a:r>
          </a:p>
          <a:p>
            <a:r>
              <a:rPr lang="en-GB" dirty="0" smtClean="0"/>
              <a:t>Changes in blood volume have a major effect on blood pressure</a:t>
            </a:r>
          </a:p>
          <a:p>
            <a:pPr lvl="1"/>
            <a:r>
              <a:rPr lang="en-GB" dirty="0" smtClean="0"/>
              <a:t>Blood volume is controlled by the kidney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Blood volume and blood pressure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Quantity of salt and water excreted by the kidney determines blood volume</a:t>
            </a:r>
          </a:p>
          <a:p>
            <a:pPr lvl="1"/>
            <a:r>
              <a:rPr lang="en-GB" dirty="0" smtClean="0"/>
              <a:t>Affected by extra-renal </a:t>
            </a:r>
            <a:r>
              <a:rPr lang="en-GB" dirty="0" err="1" smtClean="0"/>
              <a:t>horomonal</a:t>
            </a:r>
            <a:r>
              <a:rPr lang="en-GB" dirty="0" smtClean="0"/>
              <a:t> factors: ADH, BNP and ANP</a:t>
            </a:r>
          </a:p>
          <a:p>
            <a:endParaRPr lang="en-GB" dirty="0" smtClean="0"/>
          </a:p>
          <a:p>
            <a:r>
              <a:rPr lang="en-GB" dirty="0" smtClean="0"/>
              <a:t>Diuretics are important class of drugs which allow manipulation of blood volume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Key component of renal </a:t>
            </a:r>
            <a:r>
              <a:rPr lang="en-GB" sz="3200" dirty="0" err="1" smtClean="0"/>
              <a:t>autoregulation</a:t>
            </a:r>
            <a:r>
              <a:rPr lang="en-GB" sz="3200" dirty="0" smtClean="0"/>
              <a:t> is control of systemic blood volume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Total glomerular filtrate is 180 l/day</a:t>
            </a:r>
          </a:p>
          <a:p>
            <a:r>
              <a:rPr lang="en-GB" dirty="0" smtClean="0"/>
              <a:t>Of this ~178l is </a:t>
            </a:r>
            <a:r>
              <a:rPr lang="en-GB" dirty="0" err="1" smtClean="0"/>
              <a:t>resorbed</a:t>
            </a:r>
            <a:r>
              <a:rPr lang="en-GB" dirty="0" smtClean="0"/>
              <a:t> in the tubule</a:t>
            </a:r>
          </a:p>
          <a:p>
            <a:pPr lvl="1"/>
            <a:r>
              <a:rPr lang="en-GB" dirty="0" smtClean="0"/>
              <a:t>Urine output ~2l/day</a:t>
            </a:r>
          </a:p>
          <a:p>
            <a:r>
              <a:rPr lang="en-GB" dirty="0" smtClean="0"/>
              <a:t>Plasma volume is only ~3l</a:t>
            </a:r>
          </a:p>
          <a:p>
            <a:pPr lvl="1"/>
            <a:r>
              <a:rPr lang="en-GB" dirty="0" smtClean="0"/>
              <a:t>Small changes in amount of salt and water reabsorbed can have major effect on plasma volume</a:t>
            </a:r>
          </a:p>
          <a:p>
            <a:r>
              <a:rPr lang="en-GB" dirty="0" smtClean="0"/>
              <a:t>Renal molecular mechanisms will be detailed next week</a:t>
            </a:r>
          </a:p>
          <a:p>
            <a:r>
              <a:rPr lang="en-GB" dirty="0" err="1" smtClean="0"/>
              <a:t>Antidiuretic</a:t>
            </a:r>
            <a:r>
              <a:rPr lang="en-GB" dirty="0" smtClean="0"/>
              <a:t> Hormone and Atrial/Brain </a:t>
            </a:r>
            <a:r>
              <a:rPr lang="en-GB" dirty="0" err="1" smtClean="0"/>
              <a:t>Natriuretic</a:t>
            </a:r>
            <a:r>
              <a:rPr lang="en-GB" dirty="0" smtClean="0"/>
              <a:t> Peptides released in response to changes in blood volume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Renal control of salt and water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211638" y="1125538"/>
            <a:ext cx="4932362" cy="48244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179388" y="4868863"/>
            <a:ext cx="5472112" cy="13890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1400" b="1" u="sng" dirty="0"/>
              <a:t>In general: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GB" sz="1400" b="1" dirty="0"/>
              <a:t>Increased R (  D) – reduces RBF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GB" sz="1400" b="1" dirty="0"/>
              <a:t>Decreased R (  D) – increases RBF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1400" b="1" dirty="0"/>
              <a:t>If renal artery and vein pressures remain </a:t>
            </a:r>
            <a:r>
              <a:rPr lang="en-GB" sz="1400" b="1" dirty="0" smtClean="0"/>
              <a:t>constant</a:t>
            </a:r>
            <a:endParaRPr lang="en-GB" sz="1400" b="1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76825" y="1700808"/>
            <a:ext cx="4067175" cy="288131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4652963" cy="1389063"/>
          </a:xfrm>
        </p:spPr>
        <p:txBody>
          <a:bodyPr/>
          <a:lstStyle/>
          <a:p>
            <a:pPr marL="571500" indent="-571500">
              <a:lnSpc>
                <a:spcPct val="130000"/>
              </a:lnSpc>
              <a:buFont typeface="Wingdings" pitchFamily="2" charset="2"/>
              <a:buNone/>
            </a:pPr>
            <a:r>
              <a:rPr lang="en-GB" sz="1400" dirty="0"/>
              <a:t>Most </a:t>
            </a:r>
            <a:r>
              <a:rPr lang="en-GB" sz="1400" dirty="0" smtClean="0"/>
              <a:t>resides </a:t>
            </a:r>
            <a:r>
              <a:rPr lang="en-GB" sz="1400" dirty="0"/>
              <a:t>in 3 major segments: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1400" dirty="0"/>
              <a:t>Interlobular arteries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1400" u="sng" dirty="0"/>
              <a:t>Afferent arterioles</a:t>
            </a:r>
          </a:p>
          <a:p>
            <a:pPr marL="571500" indent="-57150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1400" u="sng" dirty="0"/>
              <a:t>Efferent arterioles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5256212" cy="755650"/>
          </a:xfrm>
          <a:solidFill>
            <a:schemeClr val="bg1"/>
          </a:solidFill>
        </p:spPr>
        <p:txBody>
          <a:bodyPr/>
          <a:lstStyle/>
          <a:p>
            <a:r>
              <a:rPr lang="en-GB" sz="2600" dirty="0"/>
              <a:t>Total renal vascular resistance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43888" y="3933825"/>
            <a:ext cx="1223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 b="1" i="1"/>
              <a:t>Peritubular capillaries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0825" y="3284538"/>
            <a:ext cx="4652963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1400"/>
              <a:t>Resistance (diameter) is controlled by: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GB" sz="1400"/>
              <a:t>Sympathetic nervous system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GB" sz="1400" u="sng"/>
              <a:t>Local intrarenal control</a:t>
            </a:r>
          </a:p>
          <a:p>
            <a:pPr marL="571500" indent="-5715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GB" sz="1400" u="sng"/>
              <a:t>Hormones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07950" y="6340475"/>
            <a:ext cx="9036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GB" sz="1000" b="1" dirty="0"/>
              <a:t>Changes in systemic arterial  BP have little influence on RBF and GFR : </a:t>
            </a:r>
          </a:p>
          <a:p>
            <a:pPr algn="ctr">
              <a:lnSpc>
                <a:spcPct val="140000"/>
              </a:lnSpc>
            </a:pPr>
            <a:r>
              <a:rPr lang="en-GB" sz="1000" b="1" dirty="0"/>
              <a:t>they remain constant over BP range of 80-170mmHg due to intrinsic mechanism – </a:t>
            </a:r>
            <a:r>
              <a:rPr lang="en-GB" sz="1000" b="1" i="1" dirty="0" err="1" smtClean="0"/>
              <a:t>autoregulation</a:t>
            </a:r>
            <a:endParaRPr lang="en-GB" sz="1000" b="1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84888" y="1703388"/>
            <a:ext cx="1852612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GB" sz="1400" b="1" i="1"/>
              <a:t>Renal blood flow</a:t>
            </a:r>
          </a:p>
          <a:p>
            <a:pPr algn="ctr">
              <a:lnSpc>
                <a:spcPct val="140000"/>
              </a:lnSpc>
            </a:pPr>
            <a:r>
              <a:rPr lang="en-GB" sz="1000" b="1" i="1"/>
              <a:t>(nephron)</a:t>
            </a: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580063" y="2205038"/>
            <a:ext cx="3090862" cy="3360737"/>
            <a:chOff x="3424" y="1162"/>
            <a:chExt cx="2178" cy="2404"/>
          </a:xfrm>
        </p:grpSpPr>
        <p:sp>
          <p:nvSpPr>
            <p:cNvPr id="9231" name="AutoShape 15"/>
            <p:cNvSpPr>
              <a:spLocks noChangeArrowheads="1"/>
            </p:cNvSpPr>
            <p:nvPr/>
          </p:nvSpPr>
          <p:spPr bwMode="auto">
            <a:xfrm rot="10800000">
              <a:off x="4059" y="1162"/>
              <a:ext cx="680" cy="635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D7C6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3424" y="1480"/>
              <a:ext cx="817" cy="136"/>
            </a:xfrm>
            <a:prstGeom prst="roundRect">
              <a:avLst>
                <a:gd name="adj" fmla="val 16667"/>
              </a:avLst>
            </a:prstGeom>
            <a:solidFill>
              <a:srgbClr val="FD7C67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4558" y="1480"/>
              <a:ext cx="817" cy="136"/>
            </a:xfrm>
            <a:prstGeom prst="roundRect">
              <a:avLst>
                <a:gd name="adj" fmla="val 16667"/>
              </a:avLst>
            </a:prstGeom>
            <a:solidFill>
              <a:srgbClr val="FD7C67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 rot="5606451">
              <a:off x="4945" y="1502"/>
              <a:ext cx="680" cy="635"/>
            </a:xfrm>
            <a:custGeom>
              <a:avLst/>
              <a:gdLst>
                <a:gd name="G0" fmla="+- 6207 0 0"/>
                <a:gd name="G1" fmla="+- -11223200 0 0"/>
                <a:gd name="G2" fmla="+- 0 0 -11223200"/>
                <a:gd name="T0" fmla="*/ 0 256 1"/>
                <a:gd name="T1" fmla="*/ 180 256 1"/>
                <a:gd name="G3" fmla="+- -11223200 T0 T1"/>
                <a:gd name="T2" fmla="*/ 0 256 1"/>
                <a:gd name="T3" fmla="*/ 90 256 1"/>
                <a:gd name="G4" fmla="+- -11223200 T2 T3"/>
                <a:gd name="G5" fmla="*/ G4 2 1"/>
                <a:gd name="T4" fmla="*/ 90 256 1"/>
                <a:gd name="T5" fmla="*/ 0 256 1"/>
                <a:gd name="G6" fmla="+- -11223200 T4 T5"/>
                <a:gd name="G7" fmla="*/ G6 2 1"/>
                <a:gd name="G8" fmla="abs -1122320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207"/>
                <a:gd name="G18" fmla="*/ 6207 1 2"/>
                <a:gd name="G19" fmla="+- G18 5400 0"/>
                <a:gd name="G20" fmla="cos G19 -11223200"/>
                <a:gd name="G21" fmla="sin G19 -11223200"/>
                <a:gd name="G22" fmla="+- G20 10800 0"/>
                <a:gd name="G23" fmla="+- G21 10800 0"/>
                <a:gd name="G24" fmla="+- 10800 0 G20"/>
                <a:gd name="G25" fmla="+- 6207 10800 0"/>
                <a:gd name="G26" fmla="?: G9 G17 G25"/>
                <a:gd name="G27" fmla="?: G9 0 21600"/>
                <a:gd name="G28" fmla="cos 10800 -11223200"/>
                <a:gd name="G29" fmla="sin 10800 -11223200"/>
                <a:gd name="G30" fmla="sin 6207 -11223200"/>
                <a:gd name="G31" fmla="+- G28 10800 0"/>
                <a:gd name="G32" fmla="+- G29 10800 0"/>
                <a:gd name="G33" fmla="+- G30 10800 0"/>
                <a:gd name="G34" fmla="?: G4 0 G31"/>
                <a:gd name="G35" fmla="?: -11223200 G34 0"/>
                <a:gd name="G36" fmla="?: G6 G35 G31"/>
                <a:gd name="G37" fmla="+- 21600 0 G36"/>
                <a:gd name="G38" fmla="?: G4 0 G33"/>
                <a:gd name="G39" fmla="?: -1122320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394 w 21600"/>
                <a:gd name="T15" fmla="*/ 9506 h 21600"/>
                <a:gd name="T16" fmla="*/ 10800 w 21600"/>
                <a:gd name="T17" fmla="*/ 4593 h 21600"/>
                <a:gd name="T18" fmla="*/ 19206 w 21600"/>
                <a:gd name="T19" fmla="*/ 950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665" y="9856"/>
                  </a:moveTo>
                  <a:cubicBezTo>
                    <a:pt x="5131" y="6828"/>
                    <a:pt x="7736" y="4592"/>
                    <a:pt x="10800" y="4593"/>
                  </a:cubicBezTo>
                  <a:cubicBezTo>
                    <a:pt x="13863" y="4593"/>
                    <a:pt x="16468" y="6828"/>
                    <a:pt x="16934" y="9856"/>
                  </a:cubicBezTo>
                  <a:lnTo>
                    <a:pt x="21474" y="9157"/>
                  </a:lnTo>
                  <a:cubicBezTo>
                    <a:pt x="20663" y="3889"/>
                    <a:pt x="16130" y="-1"/>
                    <a:pt x="10799" y="0"/>
                  </a:cubicBezTo>
                  <a:cubicBezTo>
                    <a:pt x="5469" y="0"/>
                    <a:pt x="936" y="3889"/>
                    <a:pt x="125" y="9157"/>
                  </a:cubicBezTo>
                  <a:close/>
                </a:path>
              </a:pathLst>
            </a:custGeom>
            <a:solidFill>
              <a:srgbClr val="FD7C6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3651" y="1162"/>
              <a:ext cx="1678" cy="2404"/>
              <a:chOff x="3651" y="1162"/>
              <a:chExt cx="1678" cy="2404"/>
            </a:xfrm>
          </p:grpSpPr>
          <p:sp>
            <p:nvSpPr>
              <p:cNvPr id="9236" name="AutoShape 20"/>
              <p:cNvSpPr>
                <a:spLocks noChangeArrowheads="1"/>
              </p:cNvSpPr>
              <p:nvPr/>
            </p:nvSpPr>
            <p:spPr bwMode="auto">
              <a:xfrm rot="10800000">
                <a:off x="3651" y="1162"/>
                <a:ext cx="1452" cy="95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7" name="AutoShape 21"/>
              <p:cNvSpPr>
                <a:spLocks noChangeArrowheads="1"/>
              </p:cNvSpPr>
              <p:nvPr/>
            </p:nvSpPr>
            <p:spPr bwMode="auto">
              <a:xfrm>
                <a:off x="4241" y="2024"/>
                <a:ext cx="227" cy="1496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38" name="AutoShape 22"/>
              <p:cNvSpPr>
                <a:spLocks noChangeArrowheads="1"/>
              </p:cNvSpPr>
              <p:nvPr/>
            </p:nvSpPr>
            <p:spPr bwMode="auto">
              <a:xfrm rot="5400000">
                <a:off x="4490" y="2727"/>
                <a:ext cx="1542" cy="136"/>
              </a:xfrm>
              <a:prstGeom prst="roundRect">
                <a:avLst>
                  <a:gd name="adj" fmla="val 16667"/>
                </a:avLst>
              </a:prstGeom>
              <a:solidFill>
                <a:srgbClr val="FD7C67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219700" y="2420938"/>
            <a:ext cx="1465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Afferent arteriole 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259638" y="2332038"/>
            <a:ext cx="145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Efferent arteriole 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076825" y="2781300"/>
            <a:ext cx="449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5713413" y="2774950"/>
            <a:ext cx="96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6659563" y="2781300"/>
            <a:ext cx="642937" cy="265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36"/>
              </a:cxn>
              <a:cxn ang="0">
                <a:pos x="227" y="227"/>
              </a:cxn>
              <a:cxn ang="0">
                <a:pos x="409" y="182"/>
              </a:cxn>
              <a:cxn ang="0">
                <a:pos x="499" y="91"/>
              </a:cxn>
              <a:cxn ang="0">
                <a:pos x="499" y="0"/>
              </a:cxn>
            </a:cxnLst>
            <a:rect l="0" t="0" r="r" b="b"/>
            <a:pathLst>
              <a:path w="514" h="235">
                <a:moveTo>
                  <a:pt x="0" y="0"/>
                </a:moveTo>
                <a:cubicBezTo>
                  <a:pt x="4" y="49"/>
                  <a:pt x="8" y="98"/>
                  <a:pt x="46" y="136"/>
                </a:cubicBezTo>
                <a:cubicBezTo>
                  <a:pt x="84" y="174"/>
                  <a:pt x="167" y="219"/>
                  <a:pt x="227" y="227"/>
                </a:cubicBezTo>
                <a:cubicBezTo>
                  <a:pt x="287" y="235"/>
                  <a:pt x="364" y="205"/>
                  <a:pt x="409" y="182"/>
                </a:cubicBezTo>
                <a:cubicBezTo>
                  <a:pt x="454" y="159"/>
                  <a:pt x="484" y="121"/>
                  <a:pt x="499" y="91"/>
                </a:cubicBezTo>
                <a:cubicBezTo>
                  <a:pt x="514" y="61"/>
                  <a:pt x="499" y="15"/>
                  <a:pt x="49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7308850" y="2781300"/>
            <a:ext cx="966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 rot="-4846565">
            <a:off x="8025607" y="2964656"/>
            <a:ext cx="766762" cy="384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36"/>
              </a:cxn>
              <a:cxn ang="0">
                <a:pos x="227" y="227"/>
              </a:cxn>
              <a:cxn ang="0">
                <a:pos x="409" y="182"/>
              </a:cxn>
              <a:cxn ang="0">
                <a:pos x="499" y="91"/>
              </a:cxn>
              <a:cxn ang="0">
                <a:pos x="499" y="0"/>
              </a:cxn>
            </a:cxnLst>
            <a:rect l="0" t="0" r="r" b="b"/>
            <a:pathLst>
              <a:path w="514" h="235">
                <a:moveTo>
                  <a:pt x="0" y="0"/>
                </a:moveTo>
                <a:cubicBezTo>
                  <a:pt x="4" y="49"/>
                  <a:pt x="8" y="98"/>
                  <a:pt x="46" y="136"/>
                </a:cubicBezTo>
                <a:cubicBezTo>
                  <a:pt x="84" y="174"/>
                  <a:pt x="167" y="219"/>
                  <a:pt x="227" y="227"/>
                </a:cubicBezTo>
                <a:cubicBezTo>
                  <a:pt x="287" y="235"/>
                  <a:pt x="364" y="205"/>
                  <a:pt x="409" y="182"/>
                </a:cubicBezTo>
                <a:cubicBezTo>
                  <a:pt x="454" y="159"/>
                  <a:pt x="484" y="121"/>
                  <a:pt x="499" y="91"/>
                </a:cubicBezTo>
                <a:cubicBezTo>
                  <a:pt x="514" y="61"/>
                  <a:pt x="499" y="15"/>
                  <a:pt x="49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8159750" y="3473450"/>
            <a:ext cx="0" cy="633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6937375" y="4106863"/>
            <a:ext cx="1222375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6937375" y="3028950"/>
            <a:ext cx="0" cy="2536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615113" y="5565775"/>
            <a:ext cx="646112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 i="1"/>
              <a:t>Urine</a:t>
            </a: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8172450" y="3933825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7596188" y="5734050"/>
            <a:ext cx="1296987" cy="323850"/>
          </a:xfrm>
          <a:prstGeom prst="rect">
            <a:avLst/>
          </a:prstGeom>
          <a:solidFill>
            <a:srgbClr val="66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/>
              <a:t>Renal vein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3492500" y="2565400"/>
            <a:ext cx="1439863" cy="523220"/>
          </a:xfrm>
          <a:prstGeom prst="rect">
            <a:avLst/>
          </a:prstGeom>
          <a:solidFill>
            <a:srgbClr val="FD7C67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i="1" dirty="0" smtClean="0"/>
              <a:t>Interlobular artery</a:t>
            </a:r>
            <a:endParaRPr lang="en-GB" sz="1400" b="1" i="1" dirty="0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5219700" y="2349500"/>
            <a:ext cx="1439863" cy="3587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7235825" y="2276475"/>
            <a:ext cx="1439863" cy="35877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6012160" y="2021891"/>
            <a:ext cx="2160413" cy="67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2261838" y="5291703"/>
            <a:ext cx="794" cy="2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2268538" y="5585394"/>
            <a:ext cx="0" cy="2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347864" y="2420888"/>
            <a:ext cx="1728192" cy="792088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Muscular renal arterioles respond to reduced pressure by relaxing </a:t>
            </a:r>
          </a:p>
          <a:p>
            <a:pPr lvl="1"/>
            <a:r>
              <a:rPr lang="en-GB" dirty="0" err="1" smtClean="0"/>
              <a:t>Myogenic</a:t>
            </a:r>
            <a:r>
              <a:rPr lang="en-GB" dirty="0" smtClean="0"/>
              <a:t> reflex</a:t>
            </a:r>
          </a:p>
          <a:p>
            <a:pPr lvl="1"/>
            <a:r>
              <a:rPr lang="en-GB" dirty="0" smtClean="0"/>
              <a:t>Local nitric oxide and prostaglandin E2 release</a:t>
            </a:r>
          </a:p>
          <a:p>
            <a:pPr lvl="1"/>
            <a:r>
              <a:rPr lang="en-GB" dirty="0" smtClean="0"/>
              <a:t>Increase diameter, reducing resistance and increasing blood flow</a:t>
            </a:r>
          </a:p>
          <a:p>
            <a:r>
              <a:rPr lang="en-GB" dirty="0" smtClean="0"/>
              <a:t>Respond to increased pressure by contracting</a:t>
            </a:r>
          </a:p>
          <a:p>
            <a:pPr lvl="1"/>
            <a:r>
              <a:rPr lang="en-GB" dirty="0" smtClean="0"/>
              <a:t>Increases resistance</a:t>
            </a:r>
          </a:p>
          <a:p>
            <a:r>
              <a:rPr lang="en-GB" dirty="0" smtClean="0"/>
              <a:t>Constant renal blood flow maintained across a range of blood pressures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vascular responses to altered renal blood flow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lasses.midlandstech.edu/carterp/Courses/bio211/chap25/Slide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6210"/>
            <a:ext cx="9144000" cy="6071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Kidney is central to the circulatory system</a:t>
            </a:r>
          </a:p>
          <a:p>
            <a:endParaRPr lang="en-GB" dirty="0" smtClean="0"/>
          </a:p>
          <a:p>
            <a:r>
              <a:rPr lang="en-GB" dirty="0" smtClean="0"/>
              <a:t>It has complex autoregulatory mechanisms to protect its blood supply</a:t>
            </a:r>
          </a:p>
          <a:p>
            <a:endParaRPr lang="en-GB" dirty="0" smtClean="0"/>
          </a:p>
          <a:p>
            <a:r>
              <a:rPr lang="en-GB" dirty="0" smtClean="0"/>
              <a:t>If these fail, the glomerular filtration rate declines and you know the patient is in trouble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in blood flow are sensed by </a:t>
            </a:r>
            <a:r>
              <a:rPr lang="en-GB" dirty="0" err="1" smtClean="0"/>
              <a:t>juxtaglomerular</a:t>
            </a:r>
            <a:r>
              <a:rPr lang="en-GB" dirty="0" smtClean="0"/>
              <a:t> apparatus</a:t>
            </a:r>
          </a:p>
          <a:p>
            <a:pPr lvl="1"/>
            <a:r>
              <a:rPr lang="en-GB" dirty="0" smtClean="0"/>
              <a:t>Modulates release of </a:t>
            </a:r>
            <a:r>
              <a:rPr lang="en-GB" b="1" dirty="0" err="1" smtClean="0"/>
              <a:t>renin</a:t>
            </a:r>
            <a:r>
              <a:rPr lang="en-GB" dirty="0" smtClean="0"/>
              <a:t> and </a:t>
            </a:r>
            <a:r>
              <a:rPr lang="en-GB" dirty="0" err="1" smtClean="0"/>
              <a:t>vasoactive</a:t>
            </a:r>
            <a:r>
              <a:rPr lang="en-GB" dirty="0" smtClean="0"/>
              <a:t> substances which act locally and systemically</a:t>
            </a:r>
          </a:p>
          <a:p>
            <a:r>
              <a:rPr lang="en-GB" dirty="0" smtClean="0"/>
              <a:t>Has local and systemic effects on blood pressure</a:t>
            </a:r>
          </a:p>
          <a:p>
            <a:pPr lvl="1"/>
            <a:r>
              <a:rPr lang="en-GB" dirty="0" smtClean="0"/>
              <a:t>Vascular tone (especially afferent and efferent arterioles)</a:t>
            </a:r>
          </a:p>
          <a:p>
            <a:pPr lvl="1"/>
            <a:r>
              <a:rPr lang="en-GB" dirty="0" smtClean="0"/>
              <a:t>Renal salt and water retention</a:t>
            </a:r>
          </a:p>
          <a:p>
            <a:r>
              <a:rPr lang="en-GB" dirty="0" err="1" smtClean="0"/>
              <a:t>Renin-angiotensin</a:t>
            </a:r>
            <a:r>
              <a:rPr lang="en-GB" dirty="0" smtClean="0"/>
              <a:t> system </a:t>
            </a:r>
          </a:p>
          <a:p>
            <a:pPr lvl="1"/>
            <a:r>
              <a:rPr lang="en-GB" dirty="0" smtClean="0"/>
              <a:t>Will be discussed in a separate lecture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Renal response to blood flow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Systemic vasoconstriction, renal vasodilatation, salt and water retention</a:t>
            </a:r>
          </a:p>
          <a:p>
            <a:pPr lvl="1"/>
            <a:r>
              <a:rPr lang="en-GB" dirty="0" smtClean="0"/>
              <a:t>Maximises perfusion pressure</a:t>
            </a:r>
          </a:p>
          <a:p>
            <a:pPr lvl="1"/>
            <a:r>
              <a:rPr lang="en-GB" dirty="0" smtClean="0"/>
              <a:t>Protects the Glomerular Filtration Rate (GFR)</a:t>
            </a:r>
          </a:p>
          <a:p>
            <a:endParaRPr lang="en-GB" dirty="0" smtClean="0"/>
          </a:p>
          <a:p>
            <a:r>
              <a:rPr lang="en-GB" dirty="0" smtClean="0"/>
              <a:t>When GFR declines renal function is impaired</a:t>
            </a:r>
          </a:p>
          <a:p>
            <a:pPr lvl="1"/>
            <a:r>
              <a:rPr lang="en-GB" dirty="0" smtClean="0"/>
              <a:t>Oxygen consumption by kidneys is reduced</a:t>
            </a:r>
          </a:p>
          <a:p>
            <a:r>
              <a:rPr lang="en-GB" dirty="0" smtClean="0"/>
              <a:t>Eventually damage to the kidneys occurs</a:t>
            </a:r>
          </a:p>
          <a:p>
            <a:pPr lvl="1"/>
            <a:r>
              <a:rPr lang="en-GB" dirty="0" smtClean="0"/>
              <a:t>Histological appearance is </a:t>
            </a:r>
            <a:r>
              <a:rPr lang="en-GB" b="1" dirty="0" smtClean="0"/>
              <a:t>acute tubular necrosis</a:t>
            </a:r>
          </a:p>
          <a:p>
            <a:r>
              <a:rPr lang="en-GB" dirty="0" smtClean="0"/>
              <a:t>Usually the damage is recoverable if blood flow is restored</a:t>
            </a:r>
          </a:p>
          <a:p>
            <a:pPr lvl="1"/>
            <a:r>
              <a:rPr lang="en-GB" dirty="0" smtClean="0"/>
              <a:t>May result in scarring and chronic renal failure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the kidney adapt to reduced blood flow?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cmpd="sng">
            <a:noFill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Maintenance of GFR – normal renal blood flow (perfusion pressure)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1688" y="2643188"/>
            <a:ext cx="5500687" cy="1587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4" idx="1"/>
          </p:cNvCxnSpPr>
          <p:nvPr/>
        </p:nvCxnSpPr>
        <p:spPr>
          <a:xfrm>
            <a:off x="2071688" y="3429000"/>
            <a:ext cx="1654175" cy="1905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7"/>
          </p:cNvCxnSpPr>
          <p:nvPr/>
        </p:nvCxnSpPr>
        <p:spPr>
          <a:xfrm rot="5400000" flipH="1" flipV="1">
            <a:off x="6700044" y="2575719"/>
            <a:ext cx="19050" cy="172561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86125" y="3071813"/>
            <a:ext cx="3000375" cy="2571750"/>
          </a:xfrm>
          <a:prstGeom prst="ellipse">
            <a:avLst/>
          </a:prstGeom>
          <a:noFill/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751263" y="2867025"/>
            <a:ext cx="2071687" cy="571500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714375" y="2714625"/>
            <a:ext cx="2571750" cy="64293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500688" y="2714625"/>
            <a:ext cx="2571750" cy="64293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Bent Arrow 27"/>
          <p:cNvSpPr/>
          <p:nvPr/>
        </p:nvSpPr>
        <p:spPr>
          <a:xfrm rot="5400000">
            <a:off x="3643312" y="2928938"/>
            <a:ext cx="1571625" cy="1428750"/>
          </a:xfrm>
          <a:prstGeom prst="ben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4518836">
            <a:off x="3071812" y="4357688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Down Arrow 29"/>
          <p:cNvSpPr/>
          <p:nvPr/>
        </p:nvSpPr>
        <p:spPr>
          <a:xfrm rot="3450434">
            <a:off x="3330575" y="4994276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712542">
            <a:off x="3998913" y="5407025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Down Arrow 31"/>
          <p:cNvSpPr/>
          <p:nvPr/>
        </p:nvSpPr>
        <p:spPr>
          <a:xfrm rot="21159854">
            <a:off x="4826000" y="54975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Down Arrow 32"/>
          <p:cNvSpPr/>
          <p:nvPr/>
        </p:nvSpPr>
        <p:spPr>
          <a:xfrm rot="19641436">
            <a:off x="5607050" y="5168900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Down Arrow 33"/>
          <p:cNvSpPr/>
          <p:nvPr/>
        </p:nvSpPr>
        <p:spPr>
          <a:xfrm rot="18038981">
            <a:off x="6121400" y="45704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Down Arrow 34"/>
          <p:cNvSpPr/>
          <p:nvPr/>
        </p:nvSpPr>
        <p:spPr>
          <a:xfrm rot="16380606">
            <a:off x="6213475" y="39735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690" name="TextBox 21"/>
          <p:cNvSpPr txBox="1">
            <a:spLocks noChangeArrowheads="1"/>
          </p:cNvSpPr>
          <p:nvPr/>
        </p:nvSpPr>
        <p:spPr bwMode="auto">
          <a:xfrm>
            <a:off x="1500188" y="2000250"/>
            <a:ext cx="2786062" cy="4619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>
                <a:latin typeface="Lucida Sans Unicode" pitchFamily="34" charset="0"/>
              </a:rPr>
              <a:t>Afferent arteriole</a:t>
            </a:r>
          </a:p>
        </p:txBody>
      </p:sp>
      <p:sp>
        <p:nvSpPr>
          <p:cNvPr id="28691" name="TextBox 22"/>
          <p:cNvSpPr txBox="1">
            <a:spLocks noChangeArrowheads="1"/>
          </p:cNvSpPr>
          <p:nvPr/>
        </p:nvSpPr>
        <p:spPr bwMode="auto">
          <a:xfrm>
            <a:off x="6000750" y="2000250"/>
            <a:ext cx="2643188" cy="461963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>
                <a:latin typeface="Lucida Sans Unicode" pitchFamily="34" charset="0"/>
              </a:rPr>
              <a:t>Efferent arteriole</a:t>
            </a:r>
          </a:p>
        </p:txBody>
      </p:sp>
      <p:sp>
        <p:nvSpPr>
          <p:cNvPr id="28692" name="TextBox 24"/>
          <p:cNvSpPr txBox="1">
            <a:spLocks noChangeArrowheads="1"/>
          </p:cNvSpPr>
          <p:nvPr/>
        </p:nvSpPr>
        <p:spPr bwMode="auto">
          <a:xfrm>
            <a:off x="5220072" y="6021288"/>
            <a:ext cx="3744415" cy="646331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latin typeface="Lucida Sans Unicode" pitchFamily="34" charset="0"/>
              </a:rPr>
              <a:t>Glomerular filtration </a:t>
            </a:r>
            <a:r>
              <a:rPr lang="en-GB" dirty="0" smtClean="0">
                <a:latin typeface="Lucida Sans Unicode" pitchFamily="34" charset="0"/>
              </a:rPr>
              <a:t>pressure = </a:t>
            </a:r>
            <a:r>
              <a:rPr lang="en-GB" dirty="0" err="1" smtClean="0">
                <a:latin typeface="Lucida Sans Unicode" pitchFamily="34" charset="0"/>
              </a:rPr>
              <a:t>oncotic</a:t>
            </a:r>
            <a:r>
              <a:rPr lang="en-GB" dirty="0" smtClean="0">
                <a:latin typeface="Lucida Sans Unicode" pitchFamily="34" charset="0"/>
              </a:rPr>
              <a:t>-hydrostatic pressure</a:t>
            </a:r>
            <a:endParaRPr lang="en-GB" dirty="0">
              <a:latin typeface="Lucida Sans Unicode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20171513">
            <a:off x="3582980" y="461620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6497145">
            <a:off x="4447075" y="505743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 rot="14630599">
            <a:off x="4996148" y="503106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12985301">
            <a:off x="5371956" y="47310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/>
          <p:cNvSpPr/>
          <p:nvPr/>
        </p:nvSpPr>
        <p:spPr>
          <a:xfrm rot="18610070">
            <a:off x="3943632" y="4975431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11184156">
            <a:off x="5497855" y="43245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 rot="21067487">
            <a:off x="3433088" y="4105934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9486004">
            <a:off x="5455598" y="3888678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755576" y="4869160"/>
            <a:ext cx="2592288" cy="36933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dirty="0" smtClean="0">
                <a:latin typeface="Lucida Sans Unicode" pitchFamily="34" charset="0"/>
              </a:rPr>
              <a:t>Hydrostatic pressure</a:t>
            </a:r>
            <a:endParaRPr lang="en-GB" dirty="0">
              <a:latin typeface="Lucida Sans Unicode" pitchFamily="34" charset="0"/>
            </a:endParaRPr>
          </a:p>
        </p:txBody>
      </p: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3481658" y="4624401"/>
            <a:ext cx="2592288" cy="276999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200" dirty="0" err="1" smtClean="0">
                <a:latin typeface="Lucida Sans Unicode" pitchFamily="34" charset="0"/>
              </a:rPr>
              <a:t>Oncotic</a:t>
            </a:r>
            <a:r>
              <a:rPr lang="en-GB" sz="1200" dirty="0" smtClean="0">
                <a:latin typeface="Lucida Sans Unicode" pitchFamily="34" charset="0"/>
              </a:rPr>
              <a:t> pressure</a:t>
            </a:r>
            <a:endParaRPr lang="en-GB" sz="12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Maintenance of GFR – reduced perfusion pressure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1688" y="2714625"/>
            <a:ext cx="371475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4" idx="1"/>
          </p:cNvCxnSpPr>
          <p:nvPr/>
        </p:nvCxnSpPr>
        <p:spPr>
          <a:xfrm>
            <a:off x="2071688" y="3429000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7"/>
          </p:cNvCxnSpPr>
          <p:nvPr/>
        </p:nvCxnSpPr>
        <p:spPr>
          <a:xfrm rot="5400000" flipH="1" flipV="1">
            <a:off x="5878513" y="3254375"/>
            <a:ext cx="161925" cy="2254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86125" y="3071813"/>
            <a:ext cx="3000375" cy="2571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751263" y="2867025"/>
            <a:ext cx="2071687" cy="5715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1000125" y="2857500"/>
            <a:ext cx="2286000" cy="35718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643563" y="2928938"/>
            <a:ext cx="2286000" cy="214312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Down Arrow 28"/>
          <p:cNvSpPr/>
          <p:nvPr/>
        </p:nvSpPr>
        <p:spPr>
          <a:xfrm rot="4518836">
            <a:off x="3071812" y="4357688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Down Arrow 29"/>
          <p:cNvSpPr/>
          <p:nvPr/>
        </p:nvSpPr>
        <p:spPr>
          <a:xfrm rot="3450434">
            <a:off x="3330575" y="4994276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712542">
            <a:off x="3998913" y="5407025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Down Arrow 31"/>
          <p:cNvSpPr/>
          <p:nvPr/>
        </p:nvSpPr>
        <p:spPr>
          <a:xfrm rot="21159854">
            <a:off x="4826000" y="54975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Down Arrow 32"/>
          <p:cNvSpPr/>
          <p:nvPr/>
        </p:nvSpPr>
        <p:spPr>
          <a:xfrm rot="19641436">
            <a:off x="5607050" y="5168900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Down Arrow 33"/>
          <p:cNvSpPr/>
          <p:nvPr/>
        </p:nvSpPr>
        <p:spPr>
          <a:xfrm rot="18038981">
            <a:off x="6121400" y="45704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Down Arrow 34"/>
          <p:cNvSpPr/>
          <p:nvPr/>
        </p:nvSpPr>
        <p:spPr>
          <a:xfrm rot="16380606">
            <a:off x="6213475" y="3973513"/>
            <a:ext cx="428625" cy="5715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" name="Down Arrow 35"/>
          <p:cNvSpPr/>
          <p:nvPr/>
        </p:nvSpPr>
        <p:spPr>
          <a:xfrm>
            <a:off x="6858000" y="1714500"/>
            <a:ext cx="642938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" name="Down Arrow 36"/>
          <p:cNvSpPr/>
          <p:nvPr/>
        </p:nvSpPr>
        <p:spPr>
          <a:xfrm rot="10800000">
            <a:off x="6929438" y="3429000"/>
            <a:ext cx="642937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" name="Down Arrow 37"/>
          <p:cNvSpPr/>
          <p:nvPr/>
        </p:nvSpPr>
        <p:spPr>
          <a:xfrm>
            <a:off x="2357438" y="1928813"/>
            <a:ext cx="214312" cy="6429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Down Arrow 39"/>
          <p:cNvSpPr/>
          <p:nvPr/>
        </p:nvSpPr>
        <p:spPr>
          <a:xfrm rot="10800000">
            <a:off x="2357438" y="3571875"/>
            <a:ext cx="214312" cy="6429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717" name="TextBox 40"/>
          <p:cNvSpPr txBox="1">
            <a:spLocks noChangeArrowheads="1"/>
          </p:cNvSpPr>
          <p:nvPr/>
        </p:nvSpPr>
        <p:spPr bwMode="auto">
          <a:xfrm>
            <a:off x="2786063" y="1643063"/>
            <a:ext cx="3929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FF0000"/>
                </a:solidFill>
                <a:latin typeface="Lucida Sans Unicode" pitchFamily="34" charset="0"/>
              </a:rPr>
              <a:t>Angiotensin II</a:t>
            </a:r>
          </a:p>
        </p:txBody>
      </p:sp>
      <p:sp>
        <p:nvSpPr>
          <p:cNvPr id="29718" name="TextBox 41"/>
          <p:cNvSpPr txBox="1">
            <a:spLocks noChangeArrowheads="1"/>
          </p:cNvSpPr>
          <p:nvPr/>
        </p:nvSpPr>
        <p:spPr bwMode="auto">
          <a:xfrm>
            <a:off x="2051720" y="6021288"/>
            <a:ext cx="5316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000" b="1" dirty="0">
                <a:latin typeface="Lucida Sans Unicode" pitchFamily="34" charset="0"/>
              </a:rPr>
              <a:t>Glomerular filtration </a:t>
            </a:r>
            <a:r>
              <a:rPr lang="en-GB" sz="2000" b="1" dirty="0" smtClean="0">
                <a:latin typeface="Lucida Sans Unicode" pitchFamily="34" charset="0"/>
              </a:rPr>
              <a:t>pressure maintained</a:t>
            </a:r>
            <a:endParaRPr lang="en-GB" sz="2000" b="1" dirty="0">
              <a:latin typeface="Lucida Sans Unicode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5786438" y="2714625"/>
            <a:ext cx="21431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72188" y="3286125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88050" y="2786063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ent Arrow 50"/>
          <p:cNvSpPr/>
          <p:nvPr/>
        </p:nvSpPr>
        <p:spPr>
          <a:xfrm rot="5400000">
            <a:off x="3643312" y="2928938"/>
            <a:ext cx="1571625" cy="1428750"/>
          </a:xfrm>
          <a:prstGeom prst="ben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2000250" y="2143125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Down Arrow 43"/>
          <p:cNvSpPr/>
          <p:nvPr/>
        </p:nvSpPr>
        <p:spPr>
          <a:xfrm>
            <a:off x="2000250" y="3643313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725" name="TextBox 40"/>
          <p:cNvSpPr txBox="1">
            <a:spLocks noChangeArrowheads="1"/>
          </p:cNvSpPr>
          <p:nvPr/>
        </p:nvSpPr>
        <p:spPr bwMode="auto">
          <a:xfrm>
            <a:off x="285750" y="1928813"/>
            <a:ext cx="1500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29726" name="TextBox 40"/>
          <p:cNvSpPr txBox="1">
            <a:spLocks noChangeArrowheads="1"/>
          </p:cNvSpPr>
          <p:nvPr/>
        </p:nvSpPr>
        <p:spPr bwMode="auto">
          <a:xfrm>
            <a:off x="285750" y="3571875"/>
            <a:ext cx="1500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39" name="Right Arrow 38"/>
          <p:cNvSpPr/>
          <p:nvPr/>
        </p:nvSpPr>
        <p:spPr>
          <a:xfrm rot="20171513">
            <a:off x="3582980" y="461620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16497145">
            <a:off x="4447075" y="505743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4630599">
            <a:off x="4996148" y="503106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42"/>
          <p:cNvSpPr/>
          <p:nvPr/>
        </p:nvSpPr>
        <p:spPr>
          <a:xfrm rot="12985301">
            <a:off x="5371956" y="47310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8610070">
            <a:off x="3943632" y="4975431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1184156">
            <a:off x="5497855" y="43245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49"/>
          <p:cNvSpPr/>
          <p:nvPr/>
        </p:nvSpPr>
        <p:spPr>
          <a:xfrm rot="21067487">
            <a:off x="3433088" y="4105934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9486004">
            <a:off x="5455598" y="3888678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72008"/>
          </a:xfrm>
        </p:spPr>
        <p:txBody>
          <a:bodyPr>
            <a:normAutofit/>
          </a:bodyPr>
          <a:lstStyle/>
          <a:p>
            <a:r>
              <a:rPr lang="en-GB" dirty="0" smtClean="0"/>
              <a:t>Some drugs interfere with these mechanisms of </a:t>
            </a:r>
            <a:r>
              <a:rPr lang="en-GB" dirty="0" err="1" smtClean="0"/>
              <a:t>autoregulation</a:t>
            </a:r>
            <a:endParaRPr lang="en-GB" dirty="0" smtClean="0"/>
          </a:p>
          <a:p>
            <a:r>
              <a:rPr lang="en-GB" dirty="0" smtClean="0"/>
              <a:t>Completely safe when renal blood flow is not compromised</a:t>
            </a:r>
          </a:p>
          <a:p>
            <a:endParaRPr lang="en-GB" dirty="0" smtClean="0"/>
          </a:p>
          <a:p>
            <a:r>
              <a:rPr lang="en-GB" dirty="0" smtClean="0"/>
              <a:t>DANGEROUS when renal blood flow compromised</a:t>
            </a:r>
          </a:p>
          <a:p>
            <a:pPr lvl="1"/>
            <a:r>
              <a:rPr lang="en-GB" dirty="0" smtClean="0"/>
              <a:t>Dehydration</a:t>
            </a:r>
          </a:p>
          <a:p>
            <a:pPr lvl="1"/>
            <a:r>
              <a:rPr lang="en-GB" dirty="0" smtClean="0"/>
              <a:t>Heart failure</a:t>
            </a:r>
          </a:p>
          <a:p>
            <a:pPr lvl="1"/>
            <a:r>
              <a:rPr lang="en-GB" dirty="0" smtClean="0"/>
              <a:t>Sepsis</a:t>
            </a:r>
          </a:p>
          <a:p>
            <a:pPr lvl="1"/>
            <a:r>
              <a:rPr lang="en-GB" dirty="0" smtClean="0"/>
              <a:t>Postoperative recovery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Drugs and </a:t>
            </a:r>
            <a:r>
              <a:rPr lang="en-GB" dirty="0" err="1" smtClean="0"/>
              <a:t>autoregulation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Drugs  and </a:t>
            </a:r>
            <a:r>
              <a:rPr lang="en-GB" dirty="0" err="1" smtClean="0"/>
              <a:t>autoregulation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1688" y="2714625"/>
            <a:ext cx="371475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4" idx="1"/>
          </p:cNvCxnSpPr>
          <p:nvPr/>
        </p:nvCxnSpPr>
        <p:spPr>
          <a:xfrm>
            <a:off x="2071688" y="3429000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4" idx="7"/>
          </p:cNvCxnSpPr>
          <p:nvPr/>
        </p:nvCxnSpPr>
        <p:spPr>
          <a:xfrm rot="5400000" flipH="1" flipV="1">
            <a:off x="5878513" y="3254375"/>
            <a:ext cx="161925" cy="2254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86125" y="3071813"/>
            <a:ext cx="3000375" cy="2571750"/>
          </a:xfrm>
          <a:prstGeom prst="ellipse">
            <a:avLst/>
          </a:prstGeom>
          <a:noFill/>
          <a:ln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751263" y="2867025"/>
            <a:ext cx="2071687" cy="5715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1000125" y="2857500"/>
            <a:ext cx="2286000" cy="357188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Right Arrow 26"/>
          <p:cNvSpPr/>
          <p:nvPr/>
        </p:nvSpPr>
        <p:spPr>
          <a:xfrm>
            <a:off x="5643563" y="2928938"/>
            <a:ext cx="2286000" cy="214312"/>
          </a:xfrm>
          <a:prstGeom prst="righ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Down Arrow 28"/>
          <p:cNvSpPr/>
          <p:nvPr/>
        </p:nvSpPr>
        <p:spPr>
          <a:xfrm rot="4518836">
            <a:off x="3176587" y="4438651"/>
            <a:ext cx="428625" cy="35560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Down Arrow 29"/>
          <p:cNvSpPr/>
          <p:nvPr/>
        </p:nvSpPr>
        <p:spPr>
          <a:xfrm rot="3450434">
            <a:off x="3417888" y="5041900"/>
            <a:ext cx="428625" cy="365125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Down Arrow 30"/>
          <p:cNvSpPr/>
          <p:nvPr/>
        </p:nvSpPr>
        <p:spPr>
          <a:xfrm rot="1712542">
            <a:off x="4040188" y="5418138"/>
            <a:ext cx="428625" cy="400050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Down Arrow 31"/>
          <p:cNvSpPr/>
          <p:nvPr/>
        </p:nvSpPr>
        <p:spPr>
          <a:xfrm rot="21159854">
            <a:off x="4813300" y="5499100"/>
            <a:ext cx="428625" cy="363538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Down Arrow 32"/>
          <p:cNvSpPr/>
          <p:nvPr/>
        </p:nvSpPr>
        <p:spPr>
          <a:xfrm rot="19641436">
            <a:off x="5562600" y="5181600"/>
            <a:ext cx="428625" cy="404813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" name="Down Arrow 33"/>
          <p:cNvSpPr/>
          <p:nvPr/>
        </p:nvSpPr>
        <p:spPr>
          <a:xfrm rot="18038981">
            <a:off x="6049169" y="4610894"/>
            <a:ext cx="428625" cy="404813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Down Arrow 34"/>
          <p:cNvSpPr/>
          <p:nvPr/>
        </p:nvSpPr>
        <p:spPr>
          <a:xfrm rot="16380606">
            <a:off x="6106319" y="4074319"/>
            <a:ext cx="428625" cy="357187"/>
          </a:xfrm>
          <a:prstGeom prst="down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6" name="Down Arrow 35"/>
          <p:cNvSpPr/>
          <p:nvPr/>
        </p:nvSpPr>
        <p:spPr>
          <a:xfrm>
            <a:off x="6858000" y="1714500"/>
            <a:ext cx="642938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7" name="Down Arrow 36"/>
          <p:cNvSpPr/>
          <p:nvPr/>
        </p:nvSpPr>
        <p:spPr>
          <a:xfrm rot="10800000">
            <a:off x="6929438" y="3429000"/>
            <a:ext cx="642937" cy="9286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" name="Down Arrow 37"/>
          <p:cNvSpPr/>
          <p:nvPr/>
        </p:nvSpPr>
        <p:spPr>
          <a:xfrm>
            <a:off x="2357438" y="1928813"/>
            <a:ext cx="214312" cy="6429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Down Arrow 39"/>
          <p:cNvSpPr/>
          <p:nvPr/>
        </p:nvSpPr>
        <p:spPr>
          <a:xfrm rot="10800000">
            <a:off x="2357438" y="3571875"/>
            <a:ext cx="214312" cy="6429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41" name="TextBox 40"/>
          <p:cNvSpPr txBox="1">
            <a:spLocks noChangeArrowheads="1"/>
          </p:cNvSpPr>
          <p:nvPr/>
        </p:nvSpPr>
        <p:spPr bwMode="auto">
          <a:xfrm>
            <a:off x="2786063" y="1643063"/>
            <a:ext cx="3929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FF0000"/>
                </a:solidFill>
                <a:latin typeface="Lucida Sans Unicode" pitchFamily="34" charset="0"/>
              </a:rPr>
              <a:t>Angiotensin II</a:t>
            </a:r>
          </a:p>
        </p:txBody>
      </p:sp>
      <p:sp>
        <p:nvSpPr>
          <p:cNvPr id="30742" name="TextBox 41"/>
          <p:cNvSpPr txBox="1">
            <a:spLocks noChangeArrowheads="1"/>
          </p:cNvSpPr>
          <p:nvPr/>
        </p:nvSpPr>
        <p:spPr bwMode="auto">
          <a:xfrm>
            <a:off x="2588865" y="6143625"/>
            <a:ext cx="4143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000" b="1" dirty="0">
                <a:latin typeface="Lucida Sans Unicode" pitchFamily="34" charset="0"/>
              </a:rPr>
              <a:t>Glomerular filtration pressure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786438" y="2714625"/>
            <a:ext cx="214312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72188" y="3286125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88050" y="2786063"/>
            <a:ext cx="1654175" cy="19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Bent Arrow 50"/>
          <p:cNvSpPr/>
          <p:nvPr/>
        </p:nvSpPr>
        <p:spPr>
          <a:xfrm rot="5400000">
            <a:off x="4250532" y="3107531"/>
            <a:ext cx="857250" cy="642937"/>
          </a:xfrm>
          <a:prstGeom prst="bentArrow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2000250" y="2143125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4" name="Down Arrow 43"/>
          <p:cNvSpPr/>
          <p:nvPr/>
        </p:nvSpPr>
        <p:spPr>
          <a:xfrm>
            <a:off x="2000250" y="3643313"/>
            <a:ext cx="214313" cy="42862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49" name="TextBox 40"/>
          <p:cNvSpPr txBox="1">
            <a:spLocks noChangeArrowheads="1"/>
          </p:cNvSpPr>
          <p:nvPr/>
        </p:nvSpPr>
        <p:spPr bwMode="auto">
          <a:xfrm>
            <a:off x="285750" y="1928813"/>
            <a:ext cx="1500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30750" name="TextBox 40"/>
          <p:cNvSpPr txBox="1">
            <a:spLocks noChangeArrowheads="1"/>
          </p:cNvSpPr>
          <p:nvPr/>
        </p:nvSpPr>
        <p:spPr bwMode="auto">
          <a:xfrm>
            <a:off x="285750" y="3571875"/>
            <a:ext cx="1500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4400">
                <a:solidFill>
                  <a:srgbClr val="00B050"/>
                </a:solidFill>
                <a:latin typeface="Lucida Sans Unicode" pitchFamily="34" charset="0"/>
              </a:rPr>
              <a:t>PGE</a:t>
            </a:r>
            <a:r>
              <a:rPr lang="en-GB" sz="4400" baseline="-25000">
                <a:solidFill>
                  <a:srgbClr val="00B050"/>
                </a:solidFill>
                <a:latin typeface="Lucida Sans Unicode" pitchFamily="34" charset="0"/>
              </a:rPr>
              <a:t>2</a:t>
            </a:r>
          </a:p>
        </p:txBody>
      </p:sp>
      <p:sp>
        <p:nvSpPr>
          <p:cNvPr id="30751" name="TextBox 40"/>
          <p:cNvSpPr txBox="1">
            <a:spLocks noChangeArrowheads="1"/>
          </p:cNvSpPr>
          <p:nvPr/>
        </p:nvSpPr>
        <p:spPr bwMode="auto">
          <a:xfrm>
            <a:off x="3929063" y="1143000"/>
            <a:ext cx="164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latin typeface="Lucida Sans Unicode" pitchFamily="34" charset="0"/>
              </a:rPr>
              <a:t>ACEIs</a:t>
            </a:r>
          </a:p>
        </p:txBody>
      </p:sp>
      <p:sp>
        <p:nvSpPr>
          <p:cNvPr id="30752" name="TextBox 40"/>
          <p:cNvSpPr txBox="1">
            <a:spLocks noChangeArrowheads="1"/>
          </p:cNvSpPr>
          <p:nvPr/>
        </p:nvSpPr>
        <p:spPr bwMode="auto">
          <a:xfrm>
            <a:off x="214313" y="450056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600">
                <a:latin typeface="Lucida Sans Unicode" pitchFamily="34" charset="0"/>
              </a:rPr>
              <a:t>NSAIDs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857500" y="1571625"/>
            <a:ext cx="3786188" cy="928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857500" y="1500188"/>
            <a:ext cx="3857625" cy="928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14313" y="2000250"/>
            <a:ext cx="1428750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14313" y="2000250"/>
            <a:ext cx="1357312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14313" y="3643313"/>
            <a:ext cx="1428750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14313" y="3643313"/>
            <a:ext cx="1357312" cy="5715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 rot="20171513">
            <a:off x="3582980" y="461620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16497145">
            <a:off x="4447075" y="5057430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41"/>
          <p:cNvSpPr/>
          <p:nvPr/>
        </p:nvSpPr>
        <p:spPr>
          <a:xfrm rot="14630599">
            <a:off x="4996148" y="503106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12985301">
            <a:off x="5371956" y="47310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8610070">
            <a:off x="3943632" y="4975431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1184156">
            <a:off x="5497855" y="4324542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ight Arrow 53"/>
          <p:cNvSpPr/>
          <p:nvPr/>
        </p:nvSpPr>
        <p:spPr>
          <a:xfrm rot="21067487">
            <a:off x="3433088" y="4105934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 rot="9486004">
            <a:off x="5455598" y="3888678"/>
            <a:ext cx="576064" cy="216024"/>
          </a:xfrm>
          <a:prstGeom prst="rightArrow">
            <a:avLst/>
          </a:prstGeom>
          <a:solidFill>
            <a:srgbClr val="FFC000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6445003" y="6021288"/>
            <a:ext cx="288032" cy="64807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GFR 180 </a:t>
            </a:r>
            <a:r>
              <a:rPr lang="en-GB" sz="2400" dirty="0" smtClean="0"/>
              <a:t>l/day,</a:t>
            </a:r>
            <a:r>
              <a:rPr lang="en-GB" dirty="0" smtClean="0"/>
              <a:t> tubular resorption 178.5  </a:t>
            </a:r>
            <a:r>
              <a:rPr lang="en-GB" sz="2400" dirty="0" smtClean="0"/>
              <a:t>l/day</a:t>
            </a:r>
            <a:endParaRPr lang="en-GB" dirty="0" smtClean="0"/>
          </a:p>
          <a:p>
            <a:pPr lvl="1"/>
            <a:r>
              <a:rPr lang="en-GB" dirty="0" smtClean="0"/>
              <a:t>1.5 l urine/day</a:t>
            </a:r>
          </a:p>
          <a:p>
            <a:r>
              <a:rPr lang="en-GB" dirty="0" smtClean="0"/>
              <a:t>Increase in BP 25% with no </a:t>
            </a:r>
            <a:r>
              <a:rPr lang="en-GB" dirty="0" err="1" smtClean="0"/>
              <a:t>autoregulation</a:t>
            </a:r>
            <a:endParaRPr lang="en-GB" dirty="0" smtClean="0"/>
          </a:p>
          <a:p>
            <a:pPr lvl="1"/>
            <a:r>
              <a:rPr lang="en-GB" dirty="0" smtClean="0"/>
              <a:t>Increase in GFR 25% - 225 l/day, tubular resorption constant capacity - 178.5  l/day</a:t>
            </a:r>
          </a:p>
          <a:p>
            <a:pPr lvl="1"/>
            <a:r>
              <a:rPr lang="en-GB" dirty="0" smtClean="0"/>
              <a:t>Implies 46.5 l urine/day!</a:t>
            </a:r>
          </a:p>
          <a:p>
            <a:r>
              <a:rPr lang="en-GB" dirty="0" err="1" smtClean="0"/>
              <a:t>Autoregulation</a:t>
            </a:r>
            <a:r>
              <a:rPr lang="en-GB" dirty="0" smtClean="0"/>
              <a:t> protects glomeruli from changes in BP</a:t>
            </a:r>
          </a:p>
          <a:p>
            <a:r>
              <a:rPr lang="en-GB" dirty="0" smtClean="0"/>
              <a:t>Increased salt and water loss: </a:t>
            </a:r>
            <a:r>
              <a:rPr lang="en-GB" b="1" dirty="0" smtClean="0"/>
              <a:t>pressure </a:t>
            </a:r>
            <a:r>
              <a:rPr lang="en-GB" b="1" dirty="0" err="1" smtClean="0"/>
              <a:t>diuresis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Autoregulation</a:t>
            </a:r>
            <a:r>
              <a:rPr lang="en-GB" dirty="0" smtClean="0"/>
              <a:t> and hypertension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07950" y="3860800"/>
            <a:ext cx="3816350" cy="2881313"/>
            <a:chOff x="68" y="2432"/>
            <a:chExt cx="2404" cy="1815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567" y="2568"/>
              <a:ext cx="0" cy="1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837" y="2568"/>
              <a:ext cx="0" cy="1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auto">
            <a:xfrm>
              <a:off x="612" y="2659"/>
              <a:ext cx="1225" cy="1225"/>
            </a:xfrm>
            <a:custGeom>
              <a:avLst/>
              <a:gdLst/>
              <a:ahLst/>
              <a:cxnLst>
                <a:cxn ang="0">
                  <a:pos x="0" y="1134"/>
                </a:cxn>
                <a:cxn ang="0">
                  <a:pos x="45" y="771"/>
                </a:cxn>
                <a:cxn ang="0">
                  <a:pos x="136" y="499"/>
                </a:cxn>
                <a:cxn ang="0">
                  <a:pos x="544" y="408"/>
                </a:cxn>
                <a:cxn ang="0">
                  <a:pos x="907" y="317"/>
                </a:cxn>
                <a:cxn ang="0">
                  <a:pos x="1088" y="226"/>
                </a:cxn>
                <a:cxn ang="0">
                  <a:pos x="1270" y="0"/>
                </a:cxn>
              </a:cxnLst>
              <a:rect l="0" t="0" r="r" b="b"/>
              <a:pathLst>
                <a:path w="1270" h="1134">
                  <a:moveTo>
                    <a:pt x="0" y="1134"/>
                  </a:moveTo>
                  <a:cubicBezTo>
                    <a:pt x="11" y="1005"/>
                    <a:pt x="22" y="877"/>
                    <a:pt x="45" y="771"/>
                  </a:cubicBezTo>
                  <a:cubicBezTo>
                    <a:pt x="68" y="665"/>
                    <a:pt x="53" y="559"/>
                    <a:pt x="136" y="499"/>
                  </a:cubicBezTo>
                  <a:cubicBezTo>
                    <a:pt x="219" y="439"/>
                    <a:pt x="415" y="438"/>
                    <a:pt x="544" y="408"/>
                  </a:cubicBezTo>
                  <a:cubicBezTo>
                    <a:pt x="673" y="378"/>
                    <a:pt x="816" y="347"/>
                    <a:pt x="907" y="317"/>
                  </a:cubicBezTo>
                  <a:cubicBezTo>
                    <a:pt x="998" y="287"/>
                    <a:pt x="1027" y="279"/>
                    <a:pt x="1088" y="226"/>
                  </a:cubicBezTo>
                  <a:cubicBezTo>
                    <a:pt x="1149" y="173"/>
                    <a:pt x="1240" y="37"/>
                    <a:pt x="1270" y="0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>
              <a:off x="612" y="2886"/>
              <a:ext cx="1225" cy="998"/>
            </a:xfrm>
            <a:custGeom>
              <a:avLst/>
              <a:gdLst/>
              <a:ahLst/>
              <a:cxnLst>
                <a:cxn ang="0">
                  <a:pos x="0" y="953"/>
                </a:cxn>
                <a:cxn ang="0">
                  <a:pos x="91" y="544"/>
                </a:cxn>
                <a:cxn ang="0">
                  <a:pos x="136" y="363"/>
                </a:cxn>
                <a:cxn ang="0">
                  <a:pos x="318" y="272"/>
                </a:cxn>
                <a:cxn ang="0">
                  <a:pos x="817" y="182"/>
                </a:cxn>
                <a:cxn ang="0">
                  <a:pos x="1089" y="91"/>
                </a:cxn>
                <a:cxn ang="0">
                  <a:pos x="1225" y="0"/>
                </a:cxn>
              </a:cxnLst>
              <a:rect l="0" t="0" r="r" b="b"/>
              <a:pathLst>
                <a:path w="1225" h="953">
                  <a:moveTo>
                    <a:pt x="0" y="953"/>
                  </a:moveTo>
                  <a:cubicBezTo>
                    <a:pt x="34" y="797"/>
                    <a:pt x="68" y="642"/>
                    <a:pt x="91" y="544"/>
                  </a:cubicBezTo>
                  <a:cubicBezTo>
                    <a:pt x="114" y="446"/>
                    <a:pt x="98" y="408"/>
                    <a:pt x="136" y="363"/>
                  </a:cubicBezTo>
                  <a:cubicBezTo>
                    <a:pt x="174" y="318"/>
                    <a:pt x="205" y="302"/>
                    <a:pt x="318" y="272"/>
                  </a:cubicBezTo>
                  <a:cubicBezTo>
                    <a:pt x="431" y="242"/>
                    <a:pt x="689" y="212"/>
                    <a:pt x="817" y="182"/>
                  </a:cubicBezTo>
                  <a:cubicBezTo>
                    <a:pt x="945" y="152"/>
                    <a:pt x="1021" y="121"/>
                    <a:pt x="1089" y="91"/>
                  </a:cubicBezTo>
                  <a:cubicBezTo>
                    <a:pt x="1157" y="61"/>
                    <a:pt x="1191" y="30"/>
                    <a:pt x="1225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49" y="2704"/>
              <a:ext cx="2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1.5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49" y="3067"/>
              <a:ext cx="2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1.0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49" y="3385"/>
              <a:ext cx="2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0.5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95" y="3748"/>
              <a:ext cx="1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30" y="2494"/>
              <a:ext cx="32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000" b="1" u="sng"/>
                <a:t>RBF</a:t>
              </a:r>
            </a:p>
            <a:p>
              <a:pPr algn="ctr"/>
              <a:r>
                <a:rPr lang="en-GB" sz="700"/>
                <a:t>(L/min)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882" y="2494"/>
              <a:ext cx="32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 b="1" u="sng"/>
                <a:t>GFR</a:t>
              </a:r>
            </a:p>
            <a:p>
              <a:r>
                <a:rPr lang="en-GB" sz="700"/>
                <a:t>(L/min)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882" y="3748"/>
              <a:ext cx="1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</a:t>
              </a: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1882" y="3430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0.05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882" y="3113"/>
              <a:ext cx="24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0.1</a:t>
              </a: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1882" y="2704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0.15</a:t>
              </a: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521" y="3884"/>
              <a:ext cx="13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1746" y="3937"/>
              <a:ext cx="2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200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383" y="3929"/>
              <a:ext cx="2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150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975" y="3929"/>
              <a:ext cx="25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100</a:t>
              </a: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657" y="3929"/>
              <a:ext cx="2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900"/>
                <a:t>50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567" y="4065"/>
              <a:ext cx="190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900" b="1" u="sng"/>
                <a:t>Arterial blood pressure (mmHg)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68" y="2432"/>
              <a:ext cx="2358" cy="18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612" y="2659"/>
              <a:ext cx="1225" cy="1225"/>
            </a:xfrm>
            <a:custGeom>
              <a:avLst/>
              <a:gdLst/>
              <a:ahLst/>
              <a:cxnLst>
                <a:cxn ang="0">
                  <a:pos x="0" y="1225"/>
                </a:cxn>
                <a:cxn ang="0">
                  <a:pos x="318" y="1179"/>
                </a:cxn>
                <a:cxn ang="0">
                  <a:pos x="499" y="1089"/>
                </a:cxn>
                <a:cxn ang="0">
                  <a:pos x="726" y="862"/>
                </a:cxn>
                <a:cxn ang="0">
                  <a:pos x="953" y="590"/>
                </a:cxn>
                <a:cxn ang="0">
                  <a:pos x="1134" y="272"/>
                </a:cxn>
                <a:cxn ang="0">
                  <a:pos x="1225" y="0"/>
                </a:cxn>
              </a:cxnLst>
              <a:rect l="0" t="0" r="r" b="b"/>
              <a:pathLst>
                <a:path w="1225" h="1225">
                  <a:moveTo>
                    <a:pt x="0" y="1225"/>
                  </a:moveTo>
                  <a:cubicBezTo>
                    <a:pt x="117" y="1213"/>
                    <a:pt x="235" y="1202"/>
                    <a:pt x="318" y="1179"/>
                  </a:cubicBezTo>
                  <a:cubicBezTo>
                    <a:pt x="401" y="1156"/>
                    <a:pt x="431" y="1142"/>
                    <a:pt x="499" y="1089"/>
                  </a:cubicBezTo>
                  <a:cubicBezTo>
                    <a:pt x="567" y="1036"/>
                    <a:pt x="650" y="945"/>
                    <a:pt x="726" y="862"/>
                  </a:cubicBezTo>
                  <a:cubicBezTo>
                    <a:pt x="802" y="779"/>
                    <a:pt x="885" y="688"/>
                    <a:pt x="953" y="590"/>
                  </a:cubicBezTo>
                  <a:cubicBezTo>
                    <a:pt x="1021" y="492"/>
                    <a:pt x="1089" y="370"/>
                    <a:pt x="1134" y="272"/>
                  </a:cubicBezTo>
                  <a:cubicBezTo>
                    <a:pt x="1179" y="174"/>
                    <a:pt x="1210" y="45"/>
                    <a:pt x="1225" y="0"/>
                  </a:cubicBezTo>
                </a:path>
              </a:pathLst>
            </a:custGeom>
            <a:noFill/>
            <a:ln w="19050" cmpd="sng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113" y="2478"/>
              <a:ext cx="363" cy="272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1837" y="2478"/>
              <a:ext cx="363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476" y="4065"/>
              <a:ext cx="1633" cy="182"/>
            </a:xfrm>
            <a:prstGeom prst="ellipse">
              <a:avLst/>
            </a:prstGeom>
            <a:noFill/>
            <a:ln w="28575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437" name="Rectangle 29"/>
          <p:cNvSpPr>
            <a:spLocks noGrp="1" noChangeArrowheads="1"/>
          </p:cNvSpPr>
          <p:nvPr>
            <p:ph idx="1"/>
          </p:nvPr>
        </p:nvSpPr>
        <p:spPr>
          <a:xfrm>
            <a:off x="250825" y="1556792"/>
            <a:ext cx="8497888" cy="2304008"/>
          </a:xfrm>
        </p:spPr>
        <p:txBody>
          <a:bodyPr>
            <a:noAutofit/>
          </a:bodyPr>
          <a:lstStyle/>
          <a:p>
            <a:pPr>
              <a:lnSpc>
                <a:spcPct val="180000"/>
              </a:lnSpc>
            </a:pPr>
            <a:r>
              <a:rPr lang="en-GB" sz="2000" dirty="0"/>
              <a:t>Feedback mechanism intrinsic to kidneys</a:t>
            </a:r>
          </a:p>
          <a:p>
            <a:pPr>
              <a:lnSpc>
                <a:spcPct val="180000"/>
              </a:lnSpc>
            </a:pPr>
            <a:r>
              <a:rPr lang="en-GB" sz="2000" dirty="0"/>
              <a:t>Aims to preserve </a:t>
            </a:r>
            <a:r>
              <a:rPr lang="en-GB" sz="2000" b="1" i="1" u="sng" dirty="0"/>
              <a:t>the RBF and GFR </a:t>
            </a:r>
            <a:endParaRPr lang="en-GB" sz="2000" dirty="0"/>
          </a:p>
          <a:p>
            <a:pPr lvl="1">
              <a:lnSpc>
                <a:spcPct val="180000"/>
              </a:lnSpc>
            </a:pPr>
            <a:r>
              <a:rPr lang="en-GB" sz="1800" dirty="0" smtClean="0"/>
              <a:t>Irrespective </a:t>
            </a:r>
            <a:r>
              <a:rPr lang="en-GB" sz="1800" dirty="0"/>
              <a:t>of changes in systemic blood </a:t>
            </a:r>
            <a:r>
              <a:rPr lang="en-GB" sz="1800" dirty="0" smtClean="0"/>
              <a:t>pressure</a:t>
            </a:r>
            <a:endParaRPr lang="en-GB" sz="1800" dirty="0"/>
          </a:p>
          <a:p>
            <a:pPr lvl="1">
              <a:lnSpc>
                <a:spcPct val="180000"/>
              </a:lnSpc>
            </a:pPr>
            <a:r>
              <a:rPr lang="en-GB" sz="1800" dirty="0" smtClean="0"/>
              <a:t>Maintains </a:t>
            </a:r>
            <a:r>
              <a:rPr lang="en-GB" sz="1800" dirty="0"/>
              <a:t>renal excretion of water and solutes (</a:t>
            </a:r>
            <a:r>
              <a:rPr lang="en-GB" sz="1800" i="1" dirty="0"/>
              <a:t>obligatory volume</a:t>
            </a:r>
            <a:r>
              <a:rPr lang="en-GB" sz="1800" dirty="0"/>
              <a:t>)</a:t>
            </a:r>
          </a:p>
        </p:txBody>
      </p:sp>
      <p:sp>
        <p:nvSpPr>
          <p:cNvPr id="17436" name="Rectangle 28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001000" cy="639762"/>
          </a:xfrm>
        </p:spPr>
        <p:txBody>
          <a:bodyPr/>
          <a:lstStyle/>
          <a:p>
            <a:r>
              <a:rPr lang="en-GB" sz="3000" b="1" dirty="0" smtClean="0"/>
              <a:t>Summary: Effect of </a:t>
            </a:r>
            <a:r>
              <a:rPr lang="en-GB" sz="3000" b="1" dirty="0" err="1" smtClean="0"/>
              <a:t>autoregulation</a:t>
            </a:r>
            <a:endParaRPr lang="en-GB" sz="3000" b="1" dirty="0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067175" y="3860800"/>
            <a:ext cx="5076825" cy="200054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GB" sz="1600" b="1" dirty="0"/>
              <a:t>Changes in systemic arterial  BP have little influence on RBF and GFR : </a:t>
            </a:r>
          </a:p>
          <a:p>
            <a:pPr>
              <a:lnSpc>
                <a:spcPct val="200000"/>
              </a:lnSpc>
            </a:pPr>
            <a:r>
              <a:rPr lang="en-GB" sz="1400" dirty="0"/>
              <a:t>they remain constant over BP range of </a:t>
            </a:r>
            <a:r>
              <a:rPr lang="en-GB" sz="1400" dirty="0" smtClean="0"/>
              <a:t>80-170 mmHg consequence of </a:t>
            </a:r>
            <a:r>
              <a:rPr lang="en-GB" sz="1400" dirty="0" err="1"/>
              <a:t>autoregulation</a:t>
            </a:r>
            <a:r>
              <a:rPr lang="en-GB" sz="1400" i="1" dirty="0"/>
              <a:t> </a:t>
            </a:r>
            <a:r>
              <a:rPr lang="en-GB" sz="1600" b="1" dirty="0" smtClean="0"/>
              <a:t> </a:t>
            </a:r>
            <a:endParaRPr lang="en-GB" sz="1600" b="1" dirty="0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0" y="37163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Modulation of systemic blood pressure	</a:t>
            </a:r>
          </a:p>
          <a:p>
            <a:pPr lvl="1"/>
            <a:r>
              <a:rPr lang="en-GB" dirty="0" smtClean="0"/>
              <a:t>Altered excretion of salt and water</a:t>
            </a:r>
          </a:p>
          <a:p>
            <a:pPr lvl="1"/>
            <a:r>
              <a:rPr lang="en-GB" dirty="0" smtClean="0"/>
              <a:t>Systemic vascular tone</a:t>
            </a:r>
          </a:p>
          <a:p>
            <a:pPr lvl="2"/>
            <a:r>
              <a:rPr lang="en-GB" dirty="0" err="1" smtClean="0"/>
              <a:t>Renin-angiotensin</a:t>
            </a:r>
            <a:r>
              <a:rPr lang="en-GB" dirty="0" smtClean="0"/>
              <a:t> system, </a:t>
            </a:r>
            <a:r>
              <a:rPr lang="en-GB" dirty="0" err="1" smtClean="0"/>
              <a:t>bradykinins</a:t>
            </a:r>
            <a:r>
              <a:rPr lang="en-GB" dirty="0" smtClean="0"/>
              <a:t>, prostaglandins</a:t>
            </a:r>
          </a:p>
          <a:p>
            <a:r>
              <a:rPr lang="en-GB" dirty="0" smtClean="0"/>
              <a:t>Modulation of renal blood flow</a:t>
            </a:r>
          </a:p>
          <a:p>
            <a:pPr lvl="1"/>
            <a:r>
              <a:rPr lang="en-GB" dirty="0" smtClean="0"/>
              <a:t>Local </a:t>
            </a:r>
            <a:r>
              <a:rPr lang="en-GB" dirty="0" err="1" smtClean="0"/>
              <a:t>vasodilation</a:t>
            </a:r>
            <a:endParaRPr lang="en-GB" dirty="0" smtClean="0"/>
          </a:p>
          <a:p>
            <a:pPr lvl="2"/>
            <a:r>
              <a:rPr lang="en-GB" dirty="0" err="1" smtClean="0"/>
              <a:t>Myogenic</a:t>
            </a:r>
            <a:r>
              <a:rPr lang="en-GB" dirty="0" smtClean="0"/>
              <a:t> stretch</a:t>
            </a:r>
          </a:p>
          <a:p>
            <a:pPr lvl="2"/>
            <a:r>
              <a:rPr lang="en-GB" dirty="0" err="1" smtClean="0"/>
              <a:t>Renin-angiotensin</a:t>
            </a:r>
            <a:r>
              <a:rPr lang="en-GB" dirty="0" smtClean="0"/>
              <a:t>/Prostaglandins/NO</a:t>
            </a:r>
          </a:p>
          <a:p>
            <a:pPr lvl="1"/>
            <a:r>
              <a:rPr lang="en-GB" dirty="0" smtClean="0"/>
              <a:t>Local vasoconstriction</a:t>
            </a:r>
          </a:p>
          <a:p>
            <a:pPr lvl="2"/>
            <a:r>
              <a:rPr lang="en-GB" dirty="0" smtClean="0"/>
              <a:t>Efferent&gt;afferent arteriole to maintain glomerular filtration pressure</a:t>
            </a:r>
          </a:p>
          <a:p>
            <a:r>
              <a:rPr lang="en-GB" b="1" dirty="0" smtClean="0"/>
              <a:t>Renal blood flow constant across physiological range of hydration and blood pressure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Summary: Renal mechanisms of </a:t>
            </a:r>
            <a:r>
              <a:rPr lang="en-GB" dirty="0" err="1" smtClean="0"/>
              <a:t>autoregulation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Reduced urine output and/or acute renal impairment is a GRAVE PROGNOSTIC SIGN and requires urgent action to correct haemodynamic compromise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message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Animals too big to supply their cells by diffusion have evolved a </a:t>
            </a:r>
            <a:r>
              <a:rPr lang="en-GB" b="1" dirty="0" smtClean="0"/>
              <a:t>pumped circulation</a:t>
            </a:r>
          </a:p>
          <a:p>
            <a:pPr lvl="1"/>
            <a:r>
              <a:rPr lang="en-GB" dirty="0" smtClean="0"/>
              <a:t>This allows oxygen and nutrients to reach the whole body and allows removal of waste</a:t>
            </a:r>
          </a:p>
          <a:p>
            <a:r>
              <a:rPr lang="en-GB" dirty="0" smtClean="0"/>
              <a:t>The primary function of the kidney is to regulate the </a:t>
            </a:r>
            <a:r>
              <a:rPr lang="en-GB" b="1" dirty="0" smtClean="0"/>
              <a:t>composition</a:t>
            </a:r>
            <a:r>
              <a:rPr lang="en-GB" dirty="0" smtClean="0"/>
              <a:t> and </a:t>
            </a:r>
            <a:r>
              <a:rPr lang="en-GB" b="1" dirty="0" smtClean="0"/>
              <a:t>quantity</a:t>
            </a:r>
            <a:r>
              <a:rPr lang="en-GB" dirty="0" smtClean="0"/>
              <a:t> of the blood</a:t>
            </a:r>
          </a:p>
          <a:p>
            <a:r>
              <a:rPr lang="en-GB" dirty="0" smtClean="0"/>
              <a:t>This requires SENSING and EFFECTOR mechanisms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kidney and the pumped circulation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6059016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Controls red blood cell production</a:t>
            </a:r>
          </a:p>
          <a:p>
            <a:pPr lvl="1"/>
            <a:r>
              <a:rPr lang="en-GB" dirty="0" smtClean="0"/>
              <a:t>Secretion of the hormone erythropoietin</a:t>
            </a:r>
          </a:p>
          <a:p>
            <a:r>
              <a:rPr lang="en-GB" dirty="0" smtClean="0"/>
              <a:t>Maintains volume of isotonic fluid in the circulation (</a:t>
            </a:r>
            <a:r>
              <a:rPr lang="en-GB" dirty="0" err="1" smtClean="0"/>
              <a:t>ie</a:t>
            </a:r>
            <a:r>
              <a:rPr lang="en-GB" dirty="0" smtClean="0"/>
              <a:t> plasma volume)</a:t>
            </a:r>
          </a:p>
          <a:p>
            <a:pPr lvl="1"/>
            <a:r>
              <a:rPr lang="en-GB" dirty="0" smtClean="0"/>
              <a:t>Excretion of sodium and water</a:t>
            </a:r>
          </a:p>
          <a:p>
            <a:r>
              <a:rPr lang="en-GB" dirty="0" smtClean="0"/>
              <a:t>Maintains composition of plasma</a:t>
            </a:r>
          </a:p>
          <a:p>
            <a:pPr lvl="1"/>
            <a:r>
              <a:rPr lang="en-GB" dirty="0" smtClean="0"/>
              <a:t>Excretion of acid and other electrolytes/substances</a:t>
            </a:r>
          </a:p>
          <a:p>
            <a:r>
              <a:rPr lang="en-GB" dirty="0" smtClean="0"/>
              <a:t>Achieved without loss of protein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kidney controls whole blood volume and composition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88224" y="1124744"/>
            <a:ext cx="2088232" cy="4824536"/>
          </a:xfrm>
          <a:prstGeom prst="rect">
            <a:avLst/>
          </a:prstGeom>
          <a:solidFill>
            <a:srgbClr val="FFC000"/>
          </a:solidFill>
          <a:ln w="317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610258" y="3717032"/>
            <a:ext cx="2055181" cy="2221231"/>
          </a:xfrm>
          <a:prstGeom prst="rect">
            <a:avLst/>
          </a:prstGeom>
          <a:solidFill>
            <a:srgbClr val="C00000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020272" y="1916832"/>
            <a:ext cx="13681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Plasma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4427820"/>
            <a:ext cx="136815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Red blood cells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442913"/>
            <a:ext cx="7778750" cy="728662"/>
          </a:xfrm>
        </p:spPr>
        <p:txBody>
          <a:bodyPr/>
          <a:lstStyle/>
          <a:p>
            <a:r>
              <a:rPr lang="en-GB" sz="2400" b="1" dirty="0" err="1" smtClean="0"/>
              <a:t>Nephron</a:t>
            </a:r>
            <a:r>
              <a:rPr lang="en-GB" sz="2400" b="1" dirty="0" smtClean="0"/>
              <a:t> structure</a:t>
            </a:r>
            <a:endParaRPr lang="en-GB" sz="2400" b="1" dirty="0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39750" y="1557338"/>
            <a:ext cx="7993063" cy="3887787"/>
            <a:chOff x="385" y="1434"/>
            <a:chExt cx="5035" cy="2449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612" y="1525"/>
              <a:ext cx="4355" cy="2338"/>
              <a:chOff x="657" y="1978"/>
              <a:chExt cx="4219" cy="2248"/>
            </a:xfrm>
          </p:grpSpPr>
          <p:pic>
            <p:nvPicPr>
              <p:cNvPr id="5126" name="Picture 6" descr="Kidney_Nephro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57" y="1978"/>
                <a:ext cx="4219" cy="2248"/>
              </a:xfrm>
              <a:prstGeom prst="rect">
                <a:avLst/>
              </a:prstGeom>
              <a:noFill/>
            </p:spPr>
          </p:pic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1156" y="2387"/>
                <a:ext cx="545" cy="36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474" y="2750"/>
                <a:ext cx="2631" cy="12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85" y="1434"/>
              <a:ext cx="5035" cy="24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385" y="2750"/>
              <a:ext cx="50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241" y="1570"/>
              <a:ext cx="1022" cy="21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b="1"/>
                <a:t>Renal cortex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4241" y="2976"/>
              <a:ext cx="1141" cy="21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b="1"/>
                <a:t>Renal medulla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87624" y="9807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High pressure vessels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98246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Low pressure vessels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367644" y="2816932"/>
            <a:ext cx="367240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95288" y="5739978"/>
            <a:ext cx="8135937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dirty="0"/>
              <a:t>Renal blood flow is mainly regulated through the effects </a:t>
            </a:r>
          </a:p>
          <a:p>
            <a:pPr algn="ctr"/>
            <a:r>
              <a:rPr lang="en-GB" dirty="0"/>
              <a:t>on </a:t>
            </a:r>
            <a:r>
              <a:rPr lang="en-GB" b="1" i="1" dirty="0"/>
              <a:t>the proximal capillary </a:t>
            </a:r>
            <a:r>
              <a:rPr lang="en-GB" b="1" i="1" dirty="0" smtClean="0"/>
              <a:t>system </a:t>
            </a:r>
            <a:r>
              <a:rPr lang="en-GB" b="1" dirty="0" smtClean="0">
                <a:solidFill>
                  <a:srgbClr val="FF0000"/>
                </a:solidFill>
              </a:rPr>
              <a:t>(High pressure)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78826"/>
            <a:ext cx="8532812" cy="448364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 dirty="0" smtClean="0"/>
              <a:t>0.5% body mass receiving &gt;20% </a:t>
            </a:r>
            <a:r>
              <a:rPr lang="en-GB" sz="2400" dirty="0"/>
              <a:t>of cardiac output </a:t>
            </a:r>
            <a:endParaRPr lang="en-GB" sz="2400" dirty="0" smtClean="0"/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				~ </a:t>
            </a:r>
            <a:r>
              <a:rPr lang="en-GB" sz="2400" dirty="0"/>
              <a:t>1.2 L/min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Cortex – 90%</a:t>
            </a:r>
          </a:p>
          <a:p>
            <a:pPr lvl="1"/>
            <a:r>
              <a:rPr lang="en-GB" sz="2000" dirty="0"/>
              <a:t>Medulla – 10%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001000" cy="712787"/>
          </a:xfrm>
        </p:spPr>
        <p:txBody>
          <a:bodyPr/>
          <a:lstStyle/>
          <a:p>
            <a:r>
              <a:rPr lang="en-GB" sz="3200" dirty="0"/>
              <a:t>Total renal blood </a:t>
            </a:r>
            <a:r>
              <a:rPr lang="en-GB" sz="3200" dirty="0" smtClean="0"/>
              <a:t>flow is huge</a:t>
            </a:r>
            <a:endParaRPr lang="en-GB" sz="3200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2492375"/>
            <a:ext cx="828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95288" y="3573463"/>
            <a:ext cx="8208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8748713" cy="2059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GB" sz="1600" b="1" i="1" dirty="0"/>
              <a:t>Renal Perfusion</a:t>
            </a:r>
            <a:r>
              <a:rPr lang="en-GB" sz="1600" dirty="0"/>
              <a:t> – one of the highest values/organ in the body </a:t>
            </a:r>
          </a:p>
          <a:p>
            <a:pPr marL="342900" indent="-342900"/>
            <a:endParaRPr lang="en-GB" sz="1600" dirty="0"/>
          </a:p>
          <a:p>
            <a:pPr marL="342900" indent="-342900"/>
            <a:r>
              <a:rPr lang="en-GB" sz="1600" dirty="0"/>
              <a:t>				0.4 – 0.7 mL/min per g tissue </a:t>
            </a:r>
          </a:p>
          <a:p>
            <a:pPr marL="342900" indent="-342900">
              <a:lnSpc>
                <a:spcPct val="110000"/>
              </a:lnSpc>
            </a:pPr>
            <a:endParaRPr lang="en-GB" sz="1400" dirty="0"/>
          </a:p>
          <a:p>
            <a:pPr marL="800100" lvl="1" indent="-342900">
              <a:lnSpc>
                <a:spcPct val="110000"/>
              </a:lnSpc>
            </a:pPr>
            <a:r>
              <a:rPr lang="en-GB" sz="1400" dirty="0"/>
              <a:t>To ensure: </a:t>
            </a:r>
          </a:p>
          <a:p>
            <a:pPr marL="800100" lvl="1" indent="-342900">
              <a:lnSpc>
                <a:spcPct val="110000"/>
              </a:lnSpc>
              <a:buFontTx/>
              <a:buAutoNum type="arabicPeriod"/>
            </a:pPr>
            <a:r>
              <a:rPr lang="en-GB" sz="1400" dirty="0"/>
              <a:t>Adequate blood filtration</a:t>
            </a:r>
          </a:p>
          <a:p>
            <a:pPr marL="800100" lvl="1" indent="-342900">
              <a:lnSpc>
                <a:spcPct val="110000"/>
              </a:lnSpc>
              <a:buFontTx/>
              <a:buAutoNum type="arabicPeriod"/>
            </a:pPr>
            <a:r>
              <a:rPr lang="en-GB" sz="1400" dirty="0"/>
              <a:t>Effective active processes involved in fluid manipulation</a:t>
            </a:r>
            <a:r>
              <a:rPr lang="en-GB" sz="1600" dirty="0"/>
              <a:t> </a:t>
            </a:r>
            <a:r>
              <a:rPr lang="en-GB" sz="1000" i="1" dirty="0"/>
              <a:t>(absorption, secretion, excretion)</a:t>
            </a:r>
            <a:r>
              <a:rPr lang="en-GB" sz="1600" dirty="0"/>
              <a:t> </a:t>
            </a:r>
          </a:p>
          <a:p>
            <a:pPr marL="800100" lvl="1" indent="-342900"/>
            <a:endParaRPr lang="en-GB" sz="1600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258888" y="4508500"/>
            <a:ext cx="12969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83964"/>
            <a:ext cx="8001000" cy="712788"/>
          </a:xfrm>
        </p:spPr>
        <p:txBody>
          <a:bodyPr>
            <a:noAutofit/>
          </a:bodyPr>
          <a:lstStyle/>
          <a:p>
            <a:r>
              <a:rPr lang="en-GB" sz="3200" b="1" dirty="0"/>
              <a:t>Blood flow </a:t>
            </a:r>
            <a:r>
              <a:rPr lang="en-GB" sz="3200" b="1" dirty="0" smtClean="0"/>
              <a:t>regulation: </a:t>
            </a:r>
            <a:r>
              <a:rPr lang="en-GB" sz="3200" b="1" dirty="0" err="1" smtClean="0"/>
              <a:t>Poiseuille’s</a:t>
            </a:r>
            <a:r>
              <a:rPr lang="en-GB" sz="3200" b="1" dirty="0" smtClean="0"/>
              <a:t> Equation</a:t>
            </a:r>
            <a:endParaRPr lang="en-GB" sz="3200" b="1" dirty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395536" y="1868165"/>
            <a:ext cx="4538663" cy="1168400"/>
            <a:chOff x="1156" y="1480"/>
            <a:chExt cx="2859" cy="736"/>
          </a:xfrm>
        </p:grpSpPr>
        <p:grpSp>
          <p:nvGrpSpPr>
            <p:cNvPr id="8197" name="Group 22"/>
            <p:cNvGrpSpPr>
              <a:grpSpLocks/>
            </p:cNvGrpSpPr>
            <p:nvPr/>
          </p:nvGrpSpPr>
          <p:grpSpPr bwMode="auto">
            <a:xfrm rot="5400000">
              <a:off x="2290" y="845"/>
              <a:ext cx="545" cy="1815"/>
              <a:chOff x="2064" y="1786"/>
              <a:chExt cx="1296" cy="1392"/>
            </a:xfrm>
          </p:grpSpPr>
          <p:sp>
            <p:nvSpPr>
              <p:cNvPr id="8198" name="AutoShape 23"/>
              <p:cNvSpPr>
                <a:spLocks noChangeArrowheads="1"/>
              </p:cNvSpPr>
              <p:nvPr/>
            </p:nvSpPr>
            <p:spPr bwMode="auto">
              <a:xfrm>
                <a:off x="2064" y="1786"/>
                <a:ext cx="1296" cy="1392"/>
              </a:xfrm>
              <a:prstGeom prst="can">
                <a:avLst>
                  <a:gd name="adj" fmla="val 40382"/>
                </a:avLst>
              </a:prstGeom>
              <a:gradFill rotWithShape="1">
                <a:gsLst>
                  <a:gs pos="0">
                    <a:srgbClr val="760000"/>
                  </a:gs>
                  <a:gs pos="50000">
                    <a:srgbClr val="FF0000"/>
                  </a:gs>
                  <a:gs pos="100000">
                    <a:srgbClr val="76000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latin typeface="Arial" charset="0"/>
                </a:endParaRPr>
              </a:p>
            </p:txBody>
          </p:sp>
          <p:sp>
            <p:nvSpPr>
              <p:cNvPr id="8199" name="Oval 24"/>
              <p:cNvSpPr>
                <a:spLocks noChangeArrowheads="1"/>
              </p:cNvSpPr>
              <p:nvPr/>
            </p:nvSpPr>
            <p:spPr bwMode="auto">
              <a:xfrm>
                <a:off x="2208" y="1834"/>
                <a:ext cx="1008" cy="384"/>
              </a:xfrm>
              <a:prstGeom prst="ellipse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endParaRPr lang="en-US" sz="1600">
                  <a:latin typeface="Times New Roman" pitchFamily="18" charset="0"/>
                </a:endParaRPr>
              </a:p>
            </p:txBody>
          </p:sp>
          <p:sp>
            <p:nvSpPr>
              <p:cNvPr id="277529" name="Oval 25"/>
              <p:cNvSpPr>
                <a:spLocks noChangeArrowheads="1"/>
              </p:cNvSpPr>
              <p:nvPr/>
            </p:nvSpPr>
            <p:spPr bwMode="auto">
              <a:xfrm>
                <a:off x="2256" y="1882"/>
                <a:ext cx="911" cy="288"/>
              </a:xfrm>
              <a:prstGeom prst="ellipse">
                <a:avLst/>
              </a:prstGeom>
              <a:gradFill rotWithShape="1">
                <a:gsLst>
                  <a:gs pos="0">
                    <a:srgbClr val="18185E"/>
                  </a:gs>
                  <a:gs pos="50000">
                    <a:schemeClr val="accent2"/>
                  </a:gs>
                  <a:gs pos="100000">
                    <a:srgbClr val="18185E"/>
                  </a:gs>
                </a:gsLst>
                <a:lin ang="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 eaLnBrk="0" hangingPunct="0"/>
                <a:endParaRPr lang="en-US" sz="1600">
                  <a:latin typeface="Times New Roman" pitchFamily="18" charset="0"/>
                </a:endParaRPr>
              </a:p>
            </p:txBody>
          </p:sp>
        </p:grp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156" y="1586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b="1" i="1"/>
                <a:t>P</a:t>
              </a:r>
              <a:r>
                <a:rPr lang="en-GB" sz="1600" b="1" i="1" baseline="-25000"/>
                <a:t>1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742" y="1586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b="1" i="1"/>
                <a:t>P</a:t>
              </a:r>
              <a:r>
                <a:rPr lang="en-GB" sz="1600" b="1" i="1" baseline="-25000"/>
                <a:t>2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336" y="2024"/>
              <a:ext cx="20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400" b="1" i="1"/>
                <a:t>R</a:t>
              </a:r>
              <a:endParaRPr lang="en-GB" sz="1400" b="1" i="1" baseline="-25000"/>
            </a:p>
          </p:txBody>
        </p:sp>
      </p:grp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39750" y="5634410"/>
            <a:ext cx="8064500" cy="83099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dirty="0"/>
              <a:t>Blood flow regulation is achieved mainly by </a:t>
            </a:r>
            <a:r>
              <a:rPr lang="en-GB" sz="2400" b="1" dirty="0"/>
              <a:t>alterations in </a:t>
            </a:r>
            <a:r>
              <a:rPr lang="en-GB" sz="2400" b="1" i="1" u="sng" dirty="0"/>
              <a:t>vessel </a:t>
            </a:r>
            <a:r>
              <a:rPr lang="en-GB" sz="2400" b="1" i="1" u="sng" dirty="0" smtClean="0"/>
              <a:t>diameter</a:t>
            </a:r>
            <a:endParaRPr lang="en-GB" sz="2400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6541" y="1861567"/>
            <a:ext cx="2809875" cy="74295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501008"/>
            <a:ext cx="4943475" cy="75247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25144"/>
            <a:ext cx="46005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Arterial blood pressure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Renal vascular resistance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Modifiable parameters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r>
              <a:rPr lang="en-GB" dirty="0" smtClean="0"/>
              <a:t>Systemic vascular resistance</a:t>
            </a:r>
          </a:p>
          <a:p>
            <a:endParaRPr lang="en-GB" dirty="0" smtClean="0"/>
          </a:p>
          <a:p>
            <a:r>
              <a:rPr lang="en-GB" dirty="0" smtClean="0"/>
              <a:t>Cardiac output</a:t>
            </a:r>
          </a:p>
          <a:p>
            <a:endParaRPr lang="en-GB" dirty="0" smtClean="0"/>
          </a:p>
          <a:p>
            <a:r>
              <a:rPr lang="en-GB" dirty="0" smtClean="0"/>
              <a:t>Blood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Regulation of arterial blood pressure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1497</TotalTime>
  <Words>1193</Words>
  <Application>Microsoft Office PowerPoint</Application>
  <PresentationFormat>On-screen Show (4:3)</PresentationFormat>
  <Paragraphs>256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Renal blood flow and regulation </vt:lpstr>
      <vt:lpstr>Intoduction</vt:lpstr>
      <vt:lpstr>The kidney and the pumped circulation</vt:lpstr>
      <vt:lpstr>The kidney controls whole blood volume and composition</vt:lpstr>
      <vt:lpstr>Nephron structure</vt:lpstr>
      <vt:lpstr>Total renal blood flow is huge</vt:lpstr>
      <vt:lpstr>Blood flow regulation: Poiseuille’s Equation</vt:lpstr>
      <vt:lpstr>Modifiable parameters</vt:lpstr>
      <vt:lpstr>Regulation of arterial blood pressure</vt:lpstr>
      <vt:lpstr>Regulation of systemic vascular resistance</vt:lpstr>
      <vt:lpstr>Endothelial derived Nitric Oxide</vt:lpstr>
      <vt:lpstr>Other vasoactive substances</vt:lpstr>
      <vt:lpstr>Regulation of cardiac output</vt:lpstr>
      <vt:lpstr>Blood volume and blood pressure</vt:lpstr>
      <vt:lpstr>Key component of renal autoregulation is control of systemic blood volume</vt:lpstr>
      <vt:lpstr>Renal control of salt and water</vt:lpstr>
      <vt:lpstr>Total renal vascular resistance</vt:lpstr>
      <vt:lpstr>Local vascular responses to altered renal blood flow</vt:lpstr>
      <vt:lpstr>PowerPoint Presentation</vt:lpstr>
      <vt:lpstr>Renal response to blood flow</vt:lpstr>
      <vt:lpstr>How does the kidney adapt to reduced blood flow?</vt:lpstr>
      <vt:lpstr>Maintenance of GFR – normal renal blood flow (perfusion pressure)</vt:lpstr>
      <vt:lpstr>Maintenance of GFR – reduced perfusion pressure</vt:lpstr>
      <vt:lpstr>Drugs and autoregulation</vt:lpstr>
      <vt:lpstr>Drugs  and autoregulation</vt:lpstr>
      <vt:lpstr>Autoregulation and hypertension</vt:lpstr>
      <vt:lpstr>Summary: Effect of autoregulation</vt:lpstr>
      <vt:lpstr>Summary: Renal mechanisms of autoregulation</vt:lpstr>
      <vt:lpstr>Clinical message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blood flow and regulation</dc:title>
  <dc:creator>v puntmann</dc:creator>
  <cp:lastModifiedBy>Shiel, Nuala</cp:lastModifiedBy>
  <cp:revision>89</cp:revision>
  <dcterms:created xsi:type="dcterms:W3CDTF">2009-01-12T20:28:40Z</dcterms:created>
  <dcterms:modified xsi:type="dcterms:W3CDTF">2013-01-09T15:38:14Z</dcterms:modified>
</cp:coreProperties>
</file>