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63"/>
  </p:notesMasterIdLst>
  <p:sldIdLst>
    <p:sldId id="259" r:id="rId2"/>
    <p:sldId id="272" r:id="rId3"/>
    <p:sldId id="257" r:id="rId4"/>
    <p:sldId id="258" r:id="rId5"/>
    <p:sldId id="270" r:id="rId6"/>
    <p:sldId id="273" r:id="rId7"/>
    <p:sldId id="274" r:id="rId8"/>
    <p:sldId id="275" r:id="rId9"/>
    <p:sldId id="276"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305" r:id="rId31"/>
    <p:sldId id="306" r:id="rId32"/>
    <p:sldId id="320" r:id="rId33"/>
    <p:sldId id="311" r:id="rId34"/>
    <p:sldId id="333" r:id="rId35"/>
    <p:sldId id="332" r:id="rId36"/>
    <p:sldId id="308" r:id="rId37"/>
    <p:sldId id="319" r:id="rId38"/>
    <p:sldId id="338" r:id="rId39"/>
    <p:sldId id="340" r:id="rId40"/>
    <p:sldId id="321" r:id="rId41"/>
    <p:sldId id="343" r:id="rId42"/>
    <p:sldId id="341" r:id="rId43"/>
    <p:sldId id="347" r:id="rId44"/>
    <p:sldId id="348" r:id="rId45"/>
    <p:sldId id="318" r:id="rId46"/>
    <p:sldId id="299" r:id="rId47"/>
    <p:sldId id="300" r:id="rId48"/>
    <p:sldId id="301" r:id="rId49"/>
    <p:sldId id="322" r:id="rId50"/>
    <p:sldId id="323" r:id="rId51"/>
    <p:sldId id="324" r:id="rId52"/>
    <p:sldId id="325" r:id="rId53"/>
    <p:sldId id="326" r:id="rId54"/>
    <p:sldId id="327" r:id="rId55"/>
    <p:sldId id="329" r:id="rId56"/>
    <p:sldId id="330" r:id="rId57"/>
    <p:sldId id="335" r:id="rId58"/>
    <p:sldId id="337" r:id="rId59"/>
    <p:sldId id="344" r:id="rId60"/>
    <p:sldId id="346" r:id="rId61"/>
    <p:sldId id="302" r:id="rId6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a:ea typeface="+mn-ea"/>
        <a:cs typeface="Arial" pitchFamily="34" charset="0"/>
      </a:defRPr>
    </a:lvl1pPr>
    <a:lvl2pPr marL="457200" algn="l" rtl="0" fontAlgn="base">
      <a:spcBef>
        <a:spcPct val="0"/>
      </a:spcBef>
      <a:spcAft>
        <a:spcPct val="0"/>
      </a:spcAft>
      <a:defRPr sz="2400" kern="1200">
        <a:solidFill>
          <a:schemeClr val="tx1"/>
        </a:solidFill>
        <a:latin typeface="Times"/>
        <a:ea typeface="+mn-ea"/>
        <a:cs typeface="Arial" pitchFamily="34" charset="0"/>
      </a:defRPr>
    </a:lvl2pPr>
    <a:lvl3pPr marL="914400" algn="l" rtl="0" fontAlgn="base">
      <a:spcBef>
        <a:spcPct val="0"/>
      </a:spcBef>
      <a:spcAft>
        <a:spcPct val="0"/>
      </a:spcAft>
      <a:defRPr sz="2400" kern="1200">
        <a:solidFill>
          <a:schemeClr val="tx1"/>
        </a:solidFill>
        <a:latin typeface="Times"/>
        <a:ea typeface="+mn-ea"/>
        <a:cs typeface="Arial" pitchFamily="34" charset="0"/>
      </a:defRPr>
    </a:lvl3pPr>
    <a:lvl4pPr marL="1371600" algn="l" rtl="0" fontAlgn="base">
      <a:spcBef>
        <a:spcPct val="0"/>
      </a:spcBef>
      <a:spcAft>
        <a:spcPct val="0"/>
      </a:spcAft>
      <a:defRPr sz="2400" kern="1200">
        <a:solidFill>
          <a:schemeClr val="tx1"/>
        </a:solidFill>
        <a:latin typeface="Times"/>
        <a:ea typeface="+mn-ea"/>
        <a:cs typeface="Arial" pitchFamily="34" charset="0"/>
      </a:defRPr>
    </a:lvl4pPr>
    <a:lvl5pPr marL="1828800" algn="l" rtl="0" fontAlgn="base">
      <a:spcBef>
        <a:spcPct val="0"/>
      </a:spcBef>
      <a:spcAft>
        <a:spcPct val="0"/>
      </a:spcAft>
      <a:defRPr sz="2400" kern="1200">
        <a:solidFill>
          <a:schemeClr val="tx1"/>
        </a:solidFill>
        <a:latin typeface="Times"/>
        <a:ea typeface="+mn-ea"/>
        <a:cs typeface="Arial" pitchFamily="34" charset="0"/>
      </a:defRPr>
    </a:lvl5pPr>
    <a:lvl6pPr marL="2286000" algn="l" defTabSz="914400" rtl="0" eaLnBrk="1" latinLnBrk="0" hangingPunct="1">
      <a:defRPr sz="2400" kern="1200">
        <a:solidFill>
          <a:schemeClr val="tx1"/>
        </a:solidFill>
        <a:latin typeface="Times"/>
        <a:ea typeface="+mn-ea"/>
        <a:cs typeface="Arial" pitchFamily="34" charset="0"/>
      </a:defRPr>
    </a:lvl6pPr>
    <a:lvl7pPr marL="2743200" algn="l" defTabSz="914400" rtl="0" eaLnBrk="1" latinLnBrk="0" hangingPunct="1">
      <a:defRPr sz="2400" kern="1200">
        <a:solidFill>
          <a:schemeClr val="tx1"/>
        </a:solidFill>
        <a:latin typeface="Times"/>
        <a:ea typeface="+mn-ea"/>
        <a:cs typeface="Arial" pitchFamily="34" charset="0"/>
      </a:defRPr>
    </a:lvl7pPr>
    <a:lvl8pPr marL="3200400" algn="l" defTabSz="914400" rtl="0" eaLnBrk="1" latinLnBrk="0" hangingPunct="1">
      <a:defRPr sz="2400" kern="1200">
        <a:solidFill>
          <a:schemeClr val="tx1"/>
        </a:solidFill>
        <a:latin typeface="Times"/>
        <a:ea typeface="+mn-ea"/>
        <a:cs typeface="Arial" pitchFamily="34" charset="0"/>
      </a:defRPr>
    </a:lvl8pPr>
    <a:lvl9pPr marL="3657600" algn="l" defTabSz="914400" rtl="0" eaLnBrk="1" latinLnBrk="0" hangingPunct="1">
      <a:defRPr sz="2400" kern="1200">
        <a:solidFill>
          <a:schemeClr val="tx1"/>
        </a:solidFill>
        <a:latin typeface="Times"/>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FF"/>
    <a:srgbClr val="FF00FF"/>
    <a:srgbClr val="33FF33"/>
    <a:srgbClr val="000000"/>
    <a:srgbClr val="001E3E"/>
    <a:srgbClr val="24A5FF"/>
    <a:srgbClr val="001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13" autoAdjust="0"/>
    <p:restoredTop sz="94722" autoAdjust="0"/>
  </p:normalViewPr>
  <p:slideViewPr>
    <p:cSldViewPr snapToGrid="0">
      <p:cViewPr>
        <p:scale>
          <a:sx n="50" d="100"/>
          <a:sy n="50" d="100"/>
        </p:scale>
        <p:origin x="-92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8" charset="0"/>
                <a:cs typeface="+mn-cs"/>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8" charset="0"/>
                <a:cs typeface="+mn-cs"/>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8" charset="0"/>
                <a:cs typeface="+mn-cs"/>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8" charset="0"/>
                <a:cs typeface="+mn-cs"/>
              </a:defRPr>
            </a:lvl1pPr>
          </a:lstStyle>
          <a:p>
            <a:pPr>
              <a:defRPr/>
            </a:pPr>
            <a:fld id="{CA11BB16-BBD5-4C72-B62A-745545F9B2B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91C9904D-141B-4577-9A07-7E63BC2EBB1C}" type="slidenum">
              <a:rPr lang="en-US" smtClean="0">
                <a:latin typeface="Times"/>
              </a:rPr>
              <a:pPr>
                <a:defRPr/>
              </a:pPr>
              <a:t>1</a:t>
            </a:fld>
            <a:endParaRPr lang="en-US" smtClean="0">
              <a:latin typeface="Time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A21D755F-7D09-49CA-9628-996BE9627DC4}" type="slidenum">
              <a:rPr lang="en-GB" smtClean="0">
                <a:latin typeface="Times"/>
              </a:rPr>
              <a:pPr>
                <a:defRPr/>
              </a:pPr>
              <a:t>10</a:t>
            </a:fld>
            <a:endParaRPr lang="en-GB" smtClean="0">
              <a:latin typeface="Time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586A4EB8-C297-429D-9B12-19CC4748ADAA}" type="slidenum">
              <a:rPr lang="en-GB" smtClean="0">
                <a:latin typeface="Times"/>
              </a:rPr>
              <a:pPr>
                <a:defRPr/>
              </a:pPr>
              <a:t>11</a:t>
            </a:fld>
            <a:endParaRPr lang="en-GB" smtClean="0">
              <a:latin typeface="Time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C2F01959-AE7E-47D4-AA55-5420A9A823A9}" type="slidenum">
              <a:rPr lang="en-GB" smtClean="0">
                <a:latin typeface="Times"/>
              </a:rPr>
              <a:pPr>
                <a:defRPr/>
              </a:pPr>
              <a:t>12</a:t>
            </a:fld>
            <a:endParaRPr lang="en-GB" smtClean="0">
              <a:latin typeface="Time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A1275658-0E55-4DAC-BD09-7FF8B801AD57}" type="slidenum">
              <a:rPr lang="en-GB" smtClean="0">
                <a:latin typeface="Times"/>
              </a:rPr>
              <a:pPr>
                <a:defRPr/>
              </a:pPr>
              <a:t>13</a:t>
            </a:fld>
            <a:endParaRPr lang="en-GB" smtClean="0">
              <a:latin typeface="Time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3F3C5613-5A68-4041-8213-CA527BCE33FA}" type="slidenum">
              <a:rPr lang="en-GB" smtClean="0">
                <a:latin typeface="Times"/>
              </a:rPr>
              <a:pPr>
                <a:defRPr/>
              </a:pPr>
              <a:t>14</a:t>
            </a:fld>
            <a:endParaRPr lang="en-GB" smtClean="0">
              <a:latin typeface="Times"/>
            </a:endParaRPr>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DA0A56AA-9A4D-486F-8E14-5F78B81504E5}" type="slidenum">
              <a:rPr lang="en-GB" smtClean="0">
                <a:latin typeface="Times"/>
              </a:rPr>
              <a:pPr>
                <a:defRPr/>
              </a:pPr>
              <a:t>15</a:t>
            </a:fld>
            <a:endParaRPr lang="en-GB" smtClean="0">
              <a:latin typeface="Times"/>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0A9401C6-C996-4932-81BA-763ABEAF0500}" type="slidenum">
              <a:rPr lang="en-GB" smtClean="0">
                <a:latin typeface="Times"/>
              </a:rPr>
              <a:pPr>
                <a:defRPr/>
              </a:pPr>
              <a:t>16</a:t>
            </a:fld>
            <a:endParaRPr lang="en-GB" smtClean="0">
              <a:latin typeface="Time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94C6E576-F9EB-495C-A6CE-61AA4A0B4CAD}" type="slidenum">
              <a:rPr lang="en-GB" smtClean="0">
                <a:latin typeface="Times"/>
              </a:rPr>
              <a:pPr>
                <a:defRPr/>
              </a:pPr>
              <a:t>17</a:t>
            </a:fld>
            <a:endParaRPr lang="en-GB" smtClean="0">
              <a:latin typeface="Times"/>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BF0EBB6F-FA78-4128-A67C-6FFEB25CA1B1}" type="slidenum">
              <a:rPr lang="en-GB" smtClean="0">
                <a:latin typeface="Times"/>
              </a:rPr>
              <a:pPr>
                <a:defRPr/>
              </a:pPr>
              <a:t>18</a:t>
            </a:fld>
            <a:endParaRPr lang="en-GB" smtClean="0">
              <a:latin typeface="Times"/>
            </a:endParaRP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Time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smtClean="0">
              <a:latin typeface="Times"/>
            </a:endParaRPr>
          </a:p>
        </p:txBody>
      </p:sp>
      <p:sp>
        <p:nvSpPr>
          <p:cNvPr id="90116" name="Slide Number Placeholder 3"/>
          <p:cNvSpPr>
            <a:spLocks noGrp="1"/>
          </p:cNvSpPr>
          <p:nvPr>
            <p:ph type="sldNum" sz="quarter" idx="5"/>
          </p:nvPr>
        </p:nvSpPr>
        <p:spPr/>
        <p:txBody>
          <a:bodyPr/>
          <a:lstStyle/>
          <a:p>
            <a:pPr>
              <a:defRPr/>
            </a:pPr>
            <a:fld id="{34CD9C95-8B40-425A-9B8D-F1DB54F3219F}" type="slidenum">
              <a:rPr lang="en-GB" smtClean="0">
                <a:latin typeface="Times"/>
              </a:rPr>
              <a:pPr>
                <a:defRPr/>
              </a:pPr>
              <a:t>19</a:t>
            </a:fld>
            <a:endParaRPr lang="en-GB" smtClean="0">
              <a:latin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39DEC7A7-B797-4676-BD92-0EE332039196}" type="slidenum">
              <a:rPr lang="en-US" smtClean="0">
                <a:latin typeface="Times"/>
              </a:rPr>
              <a:pPr>
                <a:defRPr/>
              </a:pPr>
              <a:t>2</a:t>
            </a:fld>
            <a:endParaRPr lang="en-US" smtClean="0">
              <a:latin typeface="Time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CD63DE10-800B-4175-BC50-F780EA77101E}" type="slidenum">
              <a:rPr lang="en-GB" smtClean="0">
                <a:latin typeface="Times"/>
              </a:rPr>
              <a:pPr>
                <a:defRPr/>
              </a:pPr>
              <a:t>20</a:t>
            </a:fld>
            <a:endParaRPr lang="en-GB" smtClean="0">
              <a:latin typeface="Times"/>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1835AE9A-28E0-4F8B-967B-53E329415BD5}" type="slidenum">
              <a:rPr lang="en-GB" smtClean="0">
                <a:latin typeface="Times"/>
              </a:rPr>
              <a:pPr>
                <a:defRPr/>
              </a:pPr>
              <a:t>21</a:t>
            </a:fld>
            <a:endParaRPr lang="en-GB" smtClean="0">
              <a:latin typeface="Time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5CCD6E1E-BF9C-4F22-A2AF-EFD72423D542}" type="slidenum">
              <a:rPr lang="en-GB" smtClean="0">
                <a:latin typeface="Times"/>
              </a:rPr>
              <a:pPr>
                <a:defRPr/>
              </a:pPr>
              <a:t>22</a:t>
            </a:fld>
            <a:endParaRPr lang="en-GB" smtClean="0">
              <a:latin typeface="Time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9E16A854-C0CF-462E-80B9-6303675597A6}" type="slidenum">
              <a:rPr lang="en-GB" smtClean="0">
                <a:latin typeface="Times"/>
              </a:rPr>
              <a:pPr>
                <a:defRPr/>
              </a:pPr>
              <a:t>23</a:t>
            </a:fld>
            <a:endParaRPr lang="en-GB" smtClean="0">
              <a:latin typeface="Time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B280E388-07F3-49E5-B48C-D3D9E107D01C}" type="slidenum">
              <a:rPr lang="en-GB" smtClean="0">
                <a:latin typeface="Times"/>
              </a:rPr>
              <a:pPr>
                <a:defRPr/>
              </a:pPr>
              <a:t>24</a:t>
            </a:fld>
            <a:endParaRPr lang="en-GB" smtClean="0">
              <a:latin typeface="Times"/>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Time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930890B7-AB82-4E0C-8174-0B8A4E544C24}" type="slidenum">
              <a:rPr lang="en-GB" smtClean="0">
                <a:latin typeface="Times"/>
              </a:rPr>
              <a:pPr>
                <a:defRPr/>
              </a:pPr>
              <a:t>25</a:t>
            </a:fld>
            <a:endParaRPr lang="en-GB" smtClean="0">
              <a:latin typeface="Time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A067F53F-E599-4AC4-82AE-412A344B9F38}" type="slidenum">
              <a:rPr lang="en-GB" smtClean="0">
                <a:latin typeface="Times"/>
              </a:rPr>
              <a:pPr>
                <a:defRPr/>
              </a:pPr>
              <a:t>26</a:t>
            </a:fld>
            <a:endParaRPr lang="en-GB" smtClean="0">
              <a:latin typeface="Time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BF9A7FB1-08C9-49C9-97DC-2EA4D6833E05}" type="slidenum">
              <a:rPr lang="en-GB" smtClean="0">
                <a:latin typeface="Times"/>
              </a:rPr>
              <a:pPr>
                <a:defRPr/>
              </a:pPr>
              <a:t>27</a:t>
            </a:fld>
            <a:endParaRPr lang="en-GB" smtClean="0">
              <a:latin typeface="Time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27E5B611-2C2B-4095-8284-AC3128E8A083}" type="slidenum">
              <a:rPr lang="en-GB" smtClean="0">
                <a:latin typeface="Times"/>
              </a:rPr>
              <a:pPr>
                <a:defRPr/>
              </a:pPr>
              <a:t>28</a:t>
            </a:fld>
            <a:endParaRPr lang="en-GB" smtClean="0">
              <a:latin typeface="Time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12245103-40AB-477B-99E9-9C13ECC33FE7}" type="slidenum">
              <a:rPr lang="en-GB" smtClean="0">
                <a:latin typeface="Times"/>
              </a:rPr>
              <a:pPr>
                <a:defRPr/>
              </a:pPr>
              <a:t>29</a:t>
            </a:fld>
            <a:endParaRPr lang="en-GB" smtClean="0">
              <a:latin typeface="Time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1D1F9CC1-6C6A-452B-968D-01034301B96F}" type="slidenum">
              <a:rPr lang="en-US" smtClean="0">
                <a:latin typeface="Times"/>
              </a:rPr>
              <a:pPr>
                <a:defRPr/>
              </a:pPr>
              <a:t>3</a:t>
            </a:fld>
            <a:endParaRPr lang="en-US" smtClean="0">
              <a:latin typeface="Times"/>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smtClean="0">
              <a:latin typeface="Times"/>
            </a:endParaRPr>
          </a:p>
        </p:txBody>
      </p:sp>
      <p:sp>
        <p:nvSpPr>
          <p:cNvPr id="101380" name="Slide Number Placeholder 3"/>
          <p:cNvSpPr>
            <a:spLocks noGrp="1"/>
          </p:cNvSpPr>
          <p:nvPr>
            <p:ph type="sldNum" sz="quarter" idx="5"/>
          </p:nvPr>
        </p:nvSpPr>
        <p:spPr/>
        <p:txBody>
          <a:bodyPr/>
          <a:lstStyle/>
          <a:p>
            <a:pPr>
              <a:defRPr/>
            </a:pPr>
            <a:fld id="{F4588D3A-63AE-43BA-9429-6267F05C31EB}" type="slidenum">
              <a:rPr lang="en-GB" smtClean="0">
                <a:latin typeface="Times"/>
              </a:rPr>
              <a:pPr>
                <a:defRPr/>
              </a:pPr>
              <a:t>30</a:t>
            </a:fld>
            <a:endParaRPr lang="en-GB" smtClean="0">
              <a:latin typeface="Time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latin typeface="Times"/>
            </a:endParaRPr>
          </a:p>
        </p:txBody>
      </p:sp>
      <p:sp>
        <p:nvSpPr>
          <p:cNvPr id="102404" name="Slide Number Placeholder 3"/>
          <p:cNvSpPr>
            <a:spLocks noGrp="1"/>
          </p:cNvSpPr>
          <p:nvPr>
            <p:ph type="sldNum" sz="quarter" idx="5"/>
          </p:nvPr>
        </p:nvSpPr>
        <p:spPr/>
        <p:txBody>
          <a:bodyPr/>
          <a:lstStyle/>
          <a:p>
            <a:pPr>
              <a:defRPr/>
            </a:pPr>
            <a:fld id="{C424E1B5-12CB-4E1A-9FDB-220C3B409705}" type="slidenum">
              <a:rPr lang="en-GB" smtClean="0">
                <a:latin typeface="Times"/>
              </a:rPr>
              <a:pPr>
                <a:defRPr/>
              </a:pPr>
              <a:t>31</a:t>
            </a:fld>
            <a:endParaRPr lang="en-GB" smtClean="0">
              <a:latin typeface="Time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smtClean="0">
              <a:latin typeface="Times"/>
            </a:endParaRPr>
          </a:p>
        </p:txBody>
      </p:sp>
      <p:sp>
        <p:nvSpPr>
          <p:cNvPr id="103428" name="Slide Number Placeholder 3"/>
          <p:cNvSpPr>
            <a:spLocks noGrp="1"/>
          </p:cNvSpPr>
          <p:nvPr>
            <p:ph type="sldNum" sz="quarter" idx="5"/>
          </p:nvPr>
        </p:nvSpPr>
        <p:spPr/>
        <p:txBody>
          <a:bodyPr/>
          <a:lstStyle/>
          <a:p>
            <a:pPr>
              <a:defRPr/>
            </a:pPr>
            <a:fld id="{CD4B7706-CCE5-4446-89FD-986E61BB34F9}" type="slidenum">
              <a:rPr lang="en-GB" smtClean="0">
                <a:latin typeface="Times"/>
              </a:rPr>
              <a:pPr>
                <a:defRPr/>
              </a:pPr>
              <a:t>32</a:t>
            </a:fld>
            <a:endParaRPr lang="en-GB" smtClean="0">
              <a:latin typeface="Time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smtClean="0">
              <a:latin typeface="Times"/>
            </a:endParaRPr>
          </a:p>
        </p:txBody>
      </p:sp>
      <p:sp>
        <p:nvSpPr>
          <p:cNvPr id="110596" name="Slide Number Placeholder 3"/>
          <p:cNvSpPr>
            <a:spLocks noGrp="1"/>
          </p:cNvSpPr>
          <p:nvPr>
            <p:ph type="sldNum" sz="quarter" idx="5"/>
          </p:nvPr>
        </p:nvSpPr>
        <p:spPr/>
        <p:txBody>
          <a:bodyPr/>
          <a:lstStyle/>
          <a:p>
            <a:pPr>
              <a:defRPr/>
            </a:pPr>
            <a:fld id="{C727668F-6864-4C5B-8882-37D80387A7D2}" type="slidenum">
              <a:rPr lang="en-GB" smtClean="0">
                <a:latin typeface="Times"/>
              </a:rPr>
              <a:pPr>
                <a:defRPr/>
              </a:pPr>
              <a:t>33</a:t>
            </a:fld>
            <a:endParaRPr lang="en-GB" smtClean="0">
              <a:latin typeface="Time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B470E6C6-8C36-48EA-818E-644DECAB8588}" type="slidenum">
              <a:rPr lang="en-GB" smtClean="0">
                <a:latin typeface="Times"/>
              </a:rPr>
              <a:pPr>
                <a:defRPr/>
              </a:pPr>
              <a:t>34</a:t>
            </a:fld>
            <a:endParaRPr lang="en-GB" smtClean="0">
              <a:latin typeface="Times"/>
            </a:endParaRPr>
          </a:p>
        </p:txBody>
      </p:sp>
      <p:sp>
        <p:nvSpPr>
          <p:cNvPr id="102403" name="Text Box 2"/>
          <p:cNvSpPr txBox="1">
            <a:spLocks noChangeArrowheads="1"/>
          </p:cNvSpPr>
          <p:nvPr/>
        </p:nvSpPr>
        <p:spPr bwMode="auto">
          <a:xfrm>
            <a:off x="2697163" y="3795713"/>
            <a:ext cx="3160712" cy="141287"/>
          </a:xfrm>
          <a:prstGeom prst="rect">
            <a:avLst/>
          </a:prstGeom>
          <a:noFill/>
          <a:ln w="19050">
            <a:noFill/>
            <a:miter lim="800000"/>
            <a:headEnd/>
            <a:tailEnd/>
          </a:ln>
        </p:spPr>
        <p:txBody>
          <a:bodyPr lIns="0" tIns="0" rIns="0" bIns="0" anchor="ctr">
            <a:spAutoFit/>
          </a:bodyPr>
          <a:lstStyle/>
          <a:p>
            <a:pPr algn="ctr" defTabSz="915988" eaLnBrk="0" hangingPunct="0">
              <a:spcBef>
                <a:spcPct val="50000"/>
              </a:spcBef>
            </a:pPr>
            <a:endParaRPr lang="en-US" sz="1000" b="1">
              <a:solidFill>
                <a:srgbClr val="FFFFFF"/>
              </a:solidFill>
              <a:latin typeface="Times New Roman" pitchFamily="18" charset="0"/>
            </a:endParaRPr>
          </a:p>
        </p:txBody>
      </p:sp>
      <p:sp>
        <p:nvSpPr>
          <p:cNvPr id="102404" name="Rectangle 3"/>
          <p:cNvSpPr>
            <a:spLocks noGrp="1" noRot="1" noChangeAspect="1" noChangeArrowheads="1" noTextEdit="1"/>
          </p:cNvSpPr>
          <p:nvPr>
            <p:ph type="sldImg"/>
          </p:nvPr>
        </p:nvSpPr>
        <p:spPr>
          <a:solidFill>
            <a:srgbClr val="FFFFFF"/>
          </a:solidFill>
          <a:ln/>
        </p:spPr>
      </p:sp>
      <p:sp>
        <p:nvSpPr>
          <p:cNvPr id="102405" name="Rectangle 4"/>
          <p:cNvSpPr>
            <a:spLocks noGrp="1" noChangeArrowheads="1"/>
          </p:cNvSpPr>
          <p:nvPr>
            <p:ph type="body" idx="1"/>
          </p:nvPr>
        </p:nvSpPr>
        <p:spPr>
          <a:solidFill>
            <a:srgbClr val="FFFFFF"/>
          </a:solidFill>
          <a:ln>
            <a:solidFill>
              <a:srgbClr val="000000"/>
            </a:solidFill>
          </a:ln>
        </p:spPr>
        <p:txBody>
          <a:bodyPr lIns="91531" tIns="45766" rIns="91531" bIns="45766"/>
          <a:lstStyle/>
          <a:p>
            <a:pPr eaLnBrk="1" hangingPunct="1">
              <a:tabLst>
                <a:tab pos="93663" algn="l"/>
              </a:tabLst>
            </a:pPr>
            <a:r>
              <a:rPr lang="en-GB" smtClean="0">
                <a:latin typeface="Times"/>
              </a:rPr>
              <a:t>	The endothelium plays a key role in maintaining homeostasis.</a:t>
            </a:r>
            <a:r>
              <a:rPr lang="en-GB" baseline="30000" smtClean="0">
                <a:latin typeface="Times"/>
              </a:rPr>
              <a:t>41,42</a:t>
            </a:r>
            <a:endParaRPr lang="en-GB" smtClean="0">
              <a:latin typeface="Times"/>
            </a:endParaRPr>
          </a:p>
          <a:p>
            <a:pPr eaLnBrk="1" hangingPunct="1">
              <a:tabLst>
                <a:tab pos="93663" algn="l"/>
              </a:tabLst>
            </a:pPr>
            <a:r>
              <a:rPr lang="en-GB" smtClean="0">
                <a:latin typeface="Times"/>
              </a:rPr>
              <a:t>	Damaged endothelium exacerbates the inflammatory response.</a:t>
            </a:r>
            <a:r>
              <a:rPr lang="en-GB" baseline="30000" smtClean="0">
                <a:latin typeface="Times"/>
              </a:rPr>
              <a:t>41,42</a:t>
            </a:r>
            <a:endParaRPr lang="en-US" smtClean="0">
              <a:latin typeface="Times"/>
            </a:endParaRPr>
          </a:p>
          <a:p>
            <a:pPr eaLnBrk="1" hangingPunct="1">
              <a:tabLst>
                <a:tab pos="93663" algn="l"/>
              </a:tabLst>
            </a:pPr>
            <a:endParaRPr lang="en-US" smtClean="0">
              <a:latin typeface="Times"/>
            </a:endParaRPr>
          </a:p>
          <a:p>
            <a:pPr eaLnBrk="1" hangingPunct="1">
              <a:tabLst>
                <a:tab pos="93663" algn="l"/>
              </a:tabLst>
            </a:pPr>
            <a:r>
              <a:rPr lang="en-GB" b="1" smtClean="0">
                <a:latin typeface="Times"/>
              </a:rPr>
              <a:t>The endothelium is a dynamic participant in cellular and organ function. Through the expression of surface proteins and  soluble mediators, the endothelium plays an important role in maintaining the physiological equilibrium between coagulation and fibrinolysis. Derangements in these normal functions contribute to systemic inflammation.</a:t>
            </a:r>
            <a:r>
              <a:rPr lang="en-GB" b="1" baseline="30000" smtClean="0">
                <a:latin typeface="Times"/>
              </a:rPr>
              <a:t>41,42</a:t>
            </a:r>
            <a:endParaRPr lang="en-GB" b="1" smtClean="0">
              <a:latin typeface="Times"/>
            </a:endParaRPr>
          </a:p>
          <a:p>
            <a:pPr eaLnBrk="1" hangingPunct="1">
              <a:tabLst>
                <a:tab pos="93663" algn="l"/>
              </a:tabLst>
            </a:pPr>
            <a:endParaRPr lang="en-GB" b="1" smtClean="0">
              <a:latin typeface="Times"/>
            </a:endParaRPr>
          </a:p>
          <a:p>
            <a:pPr eaLnBrk="1" hangingPunct="1">
              <a:tabLst>
                <a:tab pos="93663" algn="l"/>
              </a:tabLst>
            </a:pPr>
            <a:r>
              <a:rPr lang="en-GB" b="1" smtClean="0">
                <a:latin typeface="Times"/>
              </a:rPr>
              <a:t>During the inflammatory response, endothelial cell activation causes overall vasodilation, allowing leucocytes to access infection sites.</a:t>
            </a:r>
            <a:r>
              <a:rPr lang="en-GB" b="1" baseline="30000" smtClean="0">
                <a:latin typeface="Times"/>
              </a:rPr>
              <a:t>41</a:t>
            </a:r>
            <a:r>
              <a:rPr lang="en-GB" b="1" smtClean="0">
                <a:latin typeface="Times"/>
              </a:rPr>
              <a:t> Normally, the endothelium would downregulate this initial pro-inflammatory response by expressing anti-inflammatory and anticoagulant mediators.</a:t>
            </a:r>
            <a:r>
              <a:rPr lang="en-GB" b="1" baseline="30000" smtClean="0">
                <a:latin typeface="Times"/>
              </a:rPr>
              <a:t>42</a:t>
            </a:r>
            <a:r>
              <a:rPr lang="en-GB" b="1" smtClean="0">
                <a:latin typeface="Times"/>
              </a:rPr>
              <a:t> </a:t>
            </a:r>
          </a:p>
          <a:p>
            <a:pPr eaLnBrk="1" hangingPunct="1">
              <a:tabLst>
                <a:tab pos="93663" algn="l"/>
              </a:tabLst>
            </a:pPr>
            <a:endParaRPr lang="en-GB" b="1" smtClean="0">
              <a:latin typeface="Times"/>
            </a:endParaRPr>
          </a:p>
          <a:p>
            <a:pPr eaLnBrk="1" hangingPunct="1">
              <a:tabLst>
                <a:tab pos="93663" algn="l"/>
              </a:tabLst>
            </a:pPr>
            <a:r>
              <a:rPr lang="en-GB" b="1" smtClean="0">
                <a:latin typeface="Times"/>
              </a:rPr>
              <a:t>In sepsis, this regulatory function of the endothelium fails, leading to excessive vasodilation, hypoperfusion, generalised tissue damage and inappropriate cytokine response. The damaged endothelium loses its homeostatic balance and becomes procoagulant, precipitating coagulopathy and microthrombus formation.</a:t>
            </a:r>
            <a:r>
              <a:rPr lang="en-GB" b="1" baseline="30000" smtClean="0">
                <a:latin typeface="Times"/>
              </a:rPr>
              <a:t>41</a:t>
            </a:r>
            <a:endParaRPr lang="en-US" smtClean="0">
              <a:latin typeface="Time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55AE0D2F-7379-46DD-BC9B-13CAA04D6170}" type="slidenum">
              <a:rPr lang="en-GB" smtClean="0">
                <a:latin typeface="Times"/>
              </a:rPr>
              <a:pPr>
                <a:defRPr/>
              </a:pPr>
              <a:t>35</a:t>
            </a:fld>
            <a:endParaRPr lang="en-GB" smtClean="0">
              <a:latin typeface="Times"/>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xfrm>
            <a:off x="914400" y="4343400"/>
            <a:ext cx="5029200" cy="4725988"/>
          </a:xfrm>
          <a:solidFill>
            <a:srgbClr val="FFFFFF"/>
          </a:solidFill>
          <a:ln>
            <a:solidFill>
              <a:srgbClr val="000000"/>
            </a:solidFill>
          </a:ln>
        </p:spPr>
        <p:txBody>
          <a:bodyPr lIns="91531" tIns="45766" rIns="91531" bIns="45766"/>
          <a:lstStyle/>
          <a:p>
            <a:pPr eaLnBrk="1" hangingPunct="1">
              <a:tabLst>
                <a:tab pos="93663" algn="l"/>
              </a:tabLst>
            </a:pPr>
            <a:r>
              <a:rPr lang="en-GB" smtClean="0">
                <a:latin typeface="Times"/>
              </a:rPr>
              <a:t>	There are three main types of adhesion molecules: the immunoglobulin supergene  	family, integrins and selectins.</a:t>
            </a:r>
            <a:r>
              <a:rPr lang="en-GB" baseline="30000" smtClean="0">
                <a:latin typeface="Times"/>
              </a:rPr>
              <a:t>56</a:t>
            </a:r>
            <a:endParaRPr lang="en-GB" smtClean="0">
              <a:latin typeface="Times"/>
            </a:endParaRPr>
          </a:p>
          <a:p>
            <a:pPr eaLnBrk="1" hangingPunct="1">
              <a:tabLst>
                <a:tab pos="93663" algn="l"/>
              </a:tabLst>
            </a:pPr>
            <a:r>
              <a:rPr lang="en-GB" smtClean="0">
                <a:latin typeface="Times"/>
              </a:rPr>
              <a:t>	Leucocytes are initially slowed on contact with the endothelium by the interaction of 	selectins with receptors expressed by leucocytes.</a:t>
            </a:r>
            <a:r>
              <a:rPr lang="en-GB" baseline="30000" smtClean="0">
                <a:latin typeface="Times"/>
              </a:rPr>
              <a:t>56</a:t>
            </a:r>
            <a:endParaRPr lang="en-GB" smtClean="0">
              <a:latin typeface="Times"/>
            </a:endParaRPr>
          </a:p>
          <a:p>
            <a:pPr eaLnBrk="1" hangingPunct="1">
              <a:tabLst>
                <a:tab pos="93663" algn="l"/>
              </a:tabLst>
            </a:pPr>
            <a:r>
              <a:rPr lang="en-GB" smtClean="0">
                <a:latin typeface="Times"/>
              </a:rPr>
              <a:t>	Leucocytes respond to chemokines (cytokines and other chemotactic agents) and 	surface molecules on the endothelium and extracellular matrix. These agents may 	activate the cell and induce cell migration.</a:t>
            </a:r>
            <a:r>
              <a:rPr lang="en-GB" baseline="30000" smtClean="0">
                <a:latin typeface="Times"/>
              </a:rPr>
              <a:t>56</a:t>
            </a:r>
            <a:endParaRPr lang="en-GB" smtClean="0">
              <a:latin typeface="Times"/>
            </a:endParaRPr>
          </a:p>
          <a:p>
            <a:pPr eaLnBrk="1" hangingPunct="1">
              <a:tabLst>
                <a:tab pos="93663" algn="l"/>
              </a:tabLst>
            </a:pPr>
            <a:r>
              <a:rPr lang="en-GB" smtClean="0">
                <a:latin typeface="Times"/>
              </a:rPr>
              <a:t>	Activation of the cell upregulates the affinity of integrins, which are involved in 		adhesion to the endothelium and extracellular matrix.</a:t>
            </a:r>
            <a:r>
              <a:rPr lang="en-GB" baseline="30000" smtClean="0">
                <a:latin typeface="Times"/>
              </a:rPr>
              <a:t>56</a:t>
            </a:r>
            <a:endParaRPr lang="en-GB" smtClean="0">
              <a:latin typeface="Times"/>
            </a:endParaRPr>
          </a:p>
          <a:p>
            <a:pPr eaLnBrk="1" hangingPunct="1">
              <a:tabLst>
                <a:tab pos="93663" algn="l"/>
              </a:tabLst>
            </a:pPr>
            <a:r>
              <a:rPr lang="en-GB" smtClean="0">
                <a:latin typeface="Times"/>
              </a:rPr>
              <a:t>	In sepsis, activation of adhesion molecules appears to be increased, with systemic 	inflammation and widespread thrombin generation.</a:t>
            </a:r>
            <a:r>
              <a:rPr lang="en-GB" baseline="30000" smtClean="0">
                <a:latin typeface="Times"/>
              </a:rPr>
              <a:t>57,58,59</a:t>
            </a:r>
            <a:endParaRPr lang="en-US" smtClean="0">
              <a:latin typeface="Times"/>
            </a:endParaRPr>
          </a:p>
          <a:p>
            <a:pPr eaLnBrk="1" hangingPunct="1">
              <a:tabLst>
                <a:tab pos="93663" algn="l"/>
              </a:tabLst>
            </a:pPr>
            <a:endParaRPr lang="en-US" b="1" smtClean="0">
              <a:latin typeface="Times"/>
            </a:endParaRPr>
          </a:p>
          <a:p>
            <a:pPr eaLnBrk="1" hangingPunct="1">
              <a:tabLst>
                <a:tab pos="93663" algn="l"/>
              </a:tabLst>
            </a:pPr>
            <a:r>
              <a:rPr lang="en-GB" b="1" smtClean="0">
                <a:latin typeface="Times"/>
              </a:rPr>
              <a:t>Three main groups of adhesion molecules are associated with leucocyte–endothelium interactions.</a:t>
            </a:r>
            <a:r>
              <a:rPr lang="en-GB" b="1" baseline="30000" smtClean="0">
                <a:latin typeface="Times"/>
              </a:rPr>
              <a:t>56</a:t>
            </a:r>
            <a:endParaRPr lang="en-GB" b="1" smtClean="0">
              <a:latin typeface="Times"/>
            </a:endParaRPr>
          </a:p>
          <a:p>
            <a:pPr eaLnBrk="1" hangingPunct="1">
              <a:tabLst>
                <a:tab pos="93663" algn="l"/>
              </a:tabLst>
            </a:pPr>
            <a:r>
              <a:rPr lang="en-GB" b="1" smtClean="0">
                <a:latin typeface="Times"/>
              </a:rPr>
              <a:t>• 	</a:t>
            </a:r>
            <a:r>
              <a:rPr lang="en-GB" smtClean="0">
                <a:latin typeface="Times"/>
              </a:rPr>
              <a:t>Immunoglobulin supergenes</a:t>
            </a:r>
            <a:r>
              <a:rPr lang="en-GB" b="1" smtClean="0">
                <a:latin typeface="Times"/>
              </a:rPr>
              <a:t> – include cellular adhesion molecules such as intercellular 	adhesion molecule-1 (ICAM-1), ICAM-2 and vascular cell adhesion molecule-1 (VCAM-1); all 	of which are expressed on vascular endothelium.</a:t>
            </a:r>
            <a:r>
              <a:rPr lang="en-GB" b="1" baseline="30000" smtClean="0">
                <a:latin typeface="Times"/>
              </a:rPr>
              <a:t>41,56</a:t>
            </a:r>
            <a:endParaRPr lang="en-GB" b="1" smtClean="0">
              <a:latin typeface="Times"/>
            </a:endParaRPr>
          </a:p>
          <a:p>
            <a:pPr eaLnBrk="1" hangingPunct="1">
              <a:tabLst>
                <a:tab pos="93663" algn="l"/>
              </a:tabLst>
            </a:pPr>
            <a:r>
              <a:rPr lang="en-GB" b="1" smtClean="0">
                <a:latin typeface="Times"/>
              </a:rPr>
              <a:t>• 	</a:t>
            </a:r>
            <a:r>
              <a:rPr lang="en-GB" smtClean="0">
                <a:latin typeface="Times"/>
              </a:rPr>
              <a:t>Integrins</a:t>
            </a:r>
            <a:r>
              <a:rPr lang="en-GB" b="1" smtClean="0">
                <a:latin typeface="Times"/>
              </a:rPr>
              <a:t> – are found on many cells, including leucocytes. They are involved in a wide </a:t>
            </a:r>
            <a:br>
              <a:rPr lang="en-GB" b="1" smtClean="0">
                <a:latin typeface="Times"/>
              </a:rPr>
            </a:br>
            <a:r>
              <a:rPr lang="en-GB" b="1" smtClean="0">
                <a:latin typeface="Times"/>
              </a:rPr>
              <a:t>	range of processes, such as leucocyte adhesion to endothelium and platelet–neutrophil 		interactions at inflammatory sites.</a:t>
            </a:r>
            <a:r>
              <a:rPr lang="en-GB" b="1" baseline="30000" smtClean="0">
                <a:latin typeface="Times"/>
              </a:rPr>
              <a:t>56</a:t>
            </a:r>
            <a:endParaRPr lang="en-GB" b="1" smtClean="0">
              <a:latin typeface="Times"/>
            </a:endParaRPr>
          </a:p>
          <a:p>
            <a:pPr eaLnBrk="1" hangingPunct="1">
              <a:tabLst>
                <a:tab pos="93663" algn="l"/>
              </a:tabLst>
            </a:pPr>
            <a:r>
              <a:rPr lang="en-GB" b="1" smtClean="0">
                <a:latin typeface="Times"/>
              </a:rPr>
              <a:t>• 	</a:t>
            </a:r>
            <a:r>
              <a:rPr lang="en-GB" smtClean="0">
                <a:latin typeface="Times"/>
              </a:rPr>
              <a:t>Selectins</a:t>
            </a:r>
            <a:r>
              <a:rPr lang="en-GB" b="1" smtClean="0">
                <a:latin typeface="Times"/>
              </a:rPr>
              <a:t> – comprise E-selectin, P-selectin and L-selectin. They are expressed on 		endothelium, platelets and leucocytes, respectively.</a:t>
            </a:r>
            <a:r>
              <a:rPr lang="en-GB" b="1" baseline="30000" smtClean="0">
                <a:latin typeface="Times"/>
              </a:rPr>
              <a:t>41,56,58</a:t>
            </a:r>
            <a:r>
              <a:rPr lang="en-GB" b="1" smtClean="0">
                <a:latin typeface="Times"/>
              </a:rPr>
              <a:t> E-selectin promotes leucocyte 	adhesion to endothelium and P-selectin expression facilitates leucocyte-platelet interactions 	that aid leucocyte aggregation.</a:t>
            </a:r>
            <a:r>
              <a:rPr lang="en-GB" b="1" baseline="30000" smtClean="0">
                <a:latin typeface="Times"/>
              </a:rPr>
              <a:t>41,56,58</a:t>
            </a:r>
            <a:r>
              <a:rPr lang="en-GB" b="1" smtClean="0">
                <a:latin typeface="Times"/>
              </a:rPr>
              <a:t> </a:t>
            </a:r>
          </a:p>
          <a:p>
            <a:pPr eaLnBrk="1" hangingPunct="1">
              <a:tabLst>
                <a:tab pos="93663" algn="l"/>
              </a:tabLst>
            </a:pPr>
            <a:endParaRPr lang="en-GB" b="1" smtClean="0">
              <a:latin typeface="Times"/>
            </a:endParaRPr>
          </a:p>
          <a:p>
            <a:pPr eaLnBrk="1" hangingPunct="1">
              <a:tabLst>
                <a:tab pos="93663" algn="l"/>
              </a:tabLst>
            </a:pPr>
            <a:r>
              <a:rPr lang="en-GB" b="1" smtClean="0">
                <a:latin typeface="Times"/>
              </a:rPr>
              <a:t>Pro-inflammatory cytokines (including tumour necrosis factor, interleukin-1 and interferon-gamma) and thrombin are important in the up-regulation of adhesion molecules.</a:t>
            </a:r>
            <a:r>
              <a:rPr lang="en-GB" b="1" baseline="30000" smtClean="0">
                <a:latin typeface="Times"/>
              </a:rPr>
              <a:t>41,57,58</a:t>
            </a:r>
            <a:r>
              <a:rPr lang="en-GB" b="1" smtClean="0">
                <a:latin typeface="Times"/>
              </a:rPr>
              <a:t> Therefore, in sepsis where there is excessive inflammation and thrombin production, there can also be increased expression of adhesion molecules, which leads to further inflammation, vascular endothelial injury and selectin expression.</a:t>
            </a:r>
            <a:r>
              <a:rPr lang="en-GB" b="1" baseline="30000" smtClean="0">
                <a:latin typeface="Times"/>
              </a:rPr>
              <a:t>59</a:t>
            </a:r>
            <a:r>
              <a:rPr lang="en-GB" smtClean="0">
                <a:latin typeface="Times"/>
              </a:rPr>
              <a:t> </a:t>
            </a:r>
            <a:endParaRPr lang="en-US" smtClean="0">
              <a:latin typeface="Time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smtClean="0">
              <a:latin typeface="Times"/>
            </a:endParaRPr>
          </a:p>
        </p:txBody>
      </p:sp>
      <p:sp>
        <p:nvSpPr>
          <p:cNvPr id="104452" name="Slide Number Placeholder 3"/>
          <p:cNvSpPr>
            <a:spLocks noGrp="1"/>
          </p:cNvSpPr>
          <p:nvPr>
            <p:ph type="sldNum" sz="quarter" idx="5"/>
          </p:nvPr>
        </p:nvSpPr>
        <p:spPr/>
        <p:txBody>
          <a:bodyPr/>
          <a:lstStyle/>
          <a:p>
            <a:pPr>
              <a:defRPr/>
            </a:pPr>
            <a:fld id="{D14E7914-926A-4780-A2DE-0470EA3A0CBF}" type="slidenum">
              <a:rPr lang="en-GB" smtClean="0">
                <a:latin typeface="Times"/>
              </a:rPr>
              <a:pPr>
                <a:defRPr/>
              </a:pPr>
              <a:t>36</a:t>
            </a:fld>
            <a:endParaRPr lang="en-GB" smtClean="0">
              <a:latin typeface="Time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smtClean="0">
              <a:latin typeface="Times"/>
            </a:endParaRPr>
          </a:p>
        </p:txBody>
      </p:sp>
      <p:sp>
        <p:nvSpPr>
          <p:cNvPr id="105476" name="Slide Number Placeholder 3"/>
          <p:cNvSpPr>
            <a:spLocks noGrp="1"/>
          </p:cNvSpPr>
          <p:nvPr>
            <p:ph type="sldNum" sz="quarter" idx="5"/>
          </p:nvPr>
        </p:nvSpPr>
        <p:spPr/>
        <p:txBody>
          <a:bodyPr/>
          <a:lstStyle/>
          <a:p>
            <a:pPr>
              <a:defRPr/>
            </a:pPr>
            <a:fld id="{DF8BF4CF-886D-499B-B46C-32F107AA2B89}" type="slidenum">
              <a:rPr lang="en-GB" smtClean="0">
                <a:latin typeface="Times"/>
              </a:rPr>
              <a:pPr>
                <a:defRPr/>
              </a:pPr>
              <a:t>37</a:t>
            </a:fld>
            <a:endParaRPr lang="en-GB" smtClean="0">
              <a:latin typeface="Time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DD0E5CBA-255E-447E-8F61-C9A78F822059}" type="slidenum">
              <a:rPr lang="en-US" smtClean="0">
                <a:latin typeface="Times"/>
              </a:rPr>
              <a:pPr>
                <a:defRPr/>
              </a:pPr>
              <a:t>38</a:t>
            </a:fld>
            <a:endParaRPr lang="en-US" smtClean="0">
              <a:latin typeface="Times"/>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1173FF79-A538-4957-B693-3ECD62703722}" type="slidenum">
              <a:rPr lang="en-US" smtClean="0">
                <a:latin typeface="Times"/>
              </a:rPr>
              <a:pPr>
                <a:defRPr/>
              </a:pPr>
              <a:t>39</a:t>
            </a:fld>
            <a:endParaRPr lang="en-US" smtClean="0">
              <a:latin typeface="Times"/>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6B29E952-D5AA-4FF7-9AB3-C58C26A4CD93}" type="slidenum">
              <a:rPr lang="en-US" smtClean="0">
                <a:latin typeface="Times"/>
              </a:rPr>
              <a:pPr>
                <a:defRPr/>
              </a:pPr>
              <a:t>4</a:t>
            </a:fld>
            <a:endParaRPr lang="en-US" smtClean="0">
              <a:latin typeface="Time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smtClean="0">
              <a:latin typeface="Times"/>
            </a:endParaRPr>
          </a:p>
        </p:txBody>
      </p:sp>
      <p:sp>
        <p:nvSpPr>
          <p:cNvPr id="114692" name="Slide Number Placeholder 3"/>
          <p:cNvSpPr>
            <a:spLocks noGrp="1"/>
          </p:cNvSpPr>
          <p:nvPr>
            <p:ph type="sldNum" sz="quarter" idx="5"/>
          </p:nvPr>
        </p:nvSpPr>
        <p:spPr/>
        <p:txBody>
          <a:bodyPr/>
          <a:lstStyle/>
          <a:p>
            <a:pPr>
              <a:defRPr/>
            </a:pPr>
            <a:fld id="{CEC5E8DD-C47E-4CD3-B320-92813AF8CBD0}" type="slidenum">
              <a:rPr lang="en-GB" smtClean="0">
                <a:latin typeface="Times"/>
              </a:rPr>
              <a:pPr>
                <a:defRPr/>
              </a:pPr>
              <a:t>40</a:t>
            </a:fld>
            <a:endParaRPr lang="en-GB" smtClean="0">
              <a:latin typeface="Time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49456272-62D4-445D-9A38-EA8EA1EFCC9D}" type="slidenum">
              <a:rPr lang="en-US" smtClean="0">
                <a:latin typeface="Times"/>
              </a:rPr>
              <a:pPr>
                <a:defRPr/>
              </a:pPr>
              <a:t>41</a:t>
            </a:fld>
            <a:endParaRPr lang="en-US" smtClean="0">
              <a:latin typeface="Time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0B58B8C0-6B0D-4FF7-A567-551337B42BBB}" type="slidenum">
              <a:rPr lang="en-US" smtClean="0">
                <a:latin typeface="Times"/>
              </a:rPr>
              <a:pPr>
                <a:defRPr/>
              </a:pPr>
              <a:t>42</a:t>
            </a:fld>
            <a:endParaRPr lang="en-US" smtClean="0">
              <a:latin typeface="Times"/>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Time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F3E8AACB-EE6B-4FF8-BA6C-C4B78FD7C427}" type="slidenum">
              <a:rPr lang="en-US" smtClean="0">
                <a:latin typeface="Times"/>
              </a:rPr>
              <a:pPr>
                <a:defRPr/>
              </a:pPr>
              <a:t>44</a:t>
            </a:fld>
            <a:endParaRPr lang="en-US" smtClean="0">
              <a:latin typeface="Times"/>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smtClean="0">
              <a:latin typeface="Times"/>
            </a:endParaRPr>
          </a:p>
        </p:txBody>
      </p:sp>
      <p:sp>
        <p:nvSpPr>
          <p:cNvPr id="115716" name="Slide Number Placeholder 3"/>
          <p:cNvSpPr>
            <a:spLocks noGrp="1"/>
          </p:cNvSpPr>
          <p:nvPr>
            <p:ph type="sldNum" sz="quarter" idx="5"/>
          </p:nvPr>
        </p:nvSpPr>
        <p:spPr/>
        <p:txBody>
          <a:bodyPr/>
          <a:lstStyle/>
          <a:p>
            <a:pPr>
              <a:defRPr/>
            </a:pPr>
            <a:fld id="{10E43B29-3C45-4A31-95F8-C70C45D728BD}" type="slidenum">
              <a:rPr lang="en-GB" smtClean="0">
                <a:latin typeface="Times"/>
              </a:rPr>
              <a:pPr>
                <a:defRPr/>
              </a:pPr>
              <a:t>45</a:t>
            </a:fld>
            <a:endParaRPr lang="en-GB" smtClean="0">
              <a:latin typeface="Time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9C09EEEC-4C59-4A66-B973-8411410EB324}" type="slidenum">
              <a:rPr lang="en-GB" smtClean="0">
                <a:latin typeface="Times"/>
              </a:rPr>
              <a:pPr>
                <a:defRPr/>
              </a:pPr>
              <a:t>46</a:t>
            </a:fld>
            <a:endParaRPr lang="en-GB" smtClean="0">
              <a:latin typeface="Times"/>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a:defRPr/>
            </a:pPr>
            <a:fld id="{A40BE41F-FE9B-4E8B-8440-38C6ACF5F59B}" type="slidenum">
              <a:rPr lang="en-GB" smtClean="0">
                <a:latin typeface="Times"/>
              </a:rPr>
              <a:pPr>
                <a:defRPr/>
              </a:pPr>
              <a:t>47</a:t>
            </a:fld>
            <a:endParaRPr lang="en-GB" smtClean="0">
              <a:latin typeface="Times"/>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9E2A54DA-6316-4E15-A838-5E9C0105E8E9}" type="slidenum">
              <a:rPr lang="en-GB" smtClean="0">
                <a:latin typeface="Times"/>
              </a:rPr>
              <a:pPr>
                <a:defRPr/>
              </a:pPr>
              <a:t>48</a:t>
            </a:fld>
            <a:endParaRPr lang="en-GB" smtClean="0">
              <a:latin typeface="Times"/>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D003EF65-B1FA-488E-93B7-8382FB330C03}" type="slidenum">
              <a:rPr lang="en-GB" smtClean="0">
                <a:latin typeface="Times"/>
              </a:rPr>
              <a:pPr>
                <a:defRPr/>
              </a:pPr>
              <a:t>49</a:t>
            </a:fld>
            <a:endParaRPr lang="en-GB" smtClean="0">
              <a:latin typeface="Times"/>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latin typeface="Time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8D24F123-4F52-467F-AC5D-24DD6F62D78B}" type="slidenum">
              <a:rPr lang="en-GB" smtClean="0">
                <a:latin typeface="Times"/>
              </a:rPr>
              <a:pPr>
                <a:defRPr/>
              </a:pPr>
              <a:t>50</a:t>
            </a:fld>
            <a:endParaRPr lang="en-GB" smtClean="0">
              <a:latin typeface="Times"/>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tabLst>
                <a:tab pos="93663" algn="l"/>
              </a:tabLst>
            </a:pPr>
            <a:r>
              <a:rPr lang="en-GB" smtClean="0">
                <a:latin typeface="Times"/>
              </a:rPr>
              <a:t>	The American College of Chest Physicians and the Society of Critical Care Medicine 	(ACCP/SCCM), at a Consensus Conference, developed clear clinical definitions for the 	disease continuum.</a:t>
            </a:r>
          </a:p>
          <a:p>
            <a:pPr eaLnBrk="1" hangingPunct="1">
              <a:tabLst>
                <a:tab pos="93663" algn="l"/>
              </a:tabLst>
            </a:pPr>
            <a:r>
              <a:rPr lang="en-GB" smtClean="0">
                <a:latin typeface="Times"/>
              </a:rPr>
              <a:t>	SIRS (systemic inflammatory response syndrome) is defined as the presence of two 	or more objective signs of systemic inflammation.</a:t>
            </a:r>
            <a:r>
              <a:rPr lang="en-GB" baseline="30000" smtClean="0">
                <a:latin typeface="Times"/>
              </a:rPr>
              <a:t>11</a:t>
            </a:r>
            <a:endParaRPr lang="en-GB" smtClean="0">
              <a:latin typeface="Times"/>
            </a:endParaRPr>
          </a:p>
          <a:p>
            <a:pPr eaLnBrk="1" hangingPunct="1">
              <a:tabLst>
                <a:tab pos="93663" algn="l"/>
              </a:tabLst>
            </a:pPr>
            <a:endParaRPr lang="en-GB" baseline="30000" smtClean="0">
              <a:latin typeface="Times"/>
            </a:endParaRPr>
          </a:p>
          <a:p>
            <a:pPr eaLnBrk="1" hangingPunct="1">
              <a:tabLst>
                <a:tab pos="93663" algn="l"/>
              </a:tabLst>
            </a:pPr>
            <a:r>
              <a:rPr lang="en-GB" b="1" smtClean="0">
                <a:latin typeface="Times"/>
              </a:rPr>
              <a:t>To standardise definitions, a Consensus Conference was held in the early 1990s by the ACCP/SCCM. </a:t>
            </a:r>
          </a:p>
          <a:p>
            <a:pPr eaLnBrk="1" hangingPunct="1">
              <a:tabLst>
                <a:tab pos="93663" algn="l"/>
              </a:tabLst>
            </a:pPr>
            <a:r>
              <a:rPr lang="en-GB" b="1" smtClean="0">
                <a:latin typeface="Times"/>
              </a:rPr>
              <a:t>These groups developed three terms for the progression of clinical symptoms: sepsis, severe sepsis and septic shock.</a:t>
            </a:r>
            <a:r>
              <a:rPr lang="en-GB" b="1" baseline="30000" smtClean="0">
                <a:latin typeface="Times"/>
              </a:rPr>
              <a:t>2,11</a:t>
            </a:r>
            <a:r>
              <a:rPr lang="en-GB" b="1" smtClean="0">
                <a:latin typeface="Times"/>
              </a:rPr>
              <a:t> </a:t>
            </a:r>
          </a:p>
          <a:p>
            <a:pPr eaLnBrk="1" hangingPunct="1">
              <a:tabLst>
                <a:tab pos="93663" algn="l"/>
              </a:tabLst>
            </a:pPr>
            <a:r>
              <a:rPr lang="en-GB" b="1" smtClean="0">
                <a:latin typeface="Times"/>
              </a:rPr>
              <a:t>The conference also defined an initial SIRS, which requires evaluation of abnormalities of temperature, heart rate, respiratory rate and white blood cell count.</a:t>
            </a:r>
            <a:r>
              <a:rPr lang="en-GB" b="1" baseline="30000" smtClean="0">
                <a:latin typeface="Times"/>
              </a:rPr>
              <a:t>2,11</a:t>
            </a:r>
            <a:endParaRPr lang="en-US" smtClean="0">
              <a:latin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81E0CDB2-32BC-4901-95DF-D043EA8E186A}" type="slidenum">
              <a:rPr lang="en-US" smtClean="0">
                <a:latin typeface="Times"/>
              </a:rPr>
              <a:pPr>
                <a:defRPr/>
              </a:pPr>
              <a:t>5</a:t>
            </a:fld>
            <a:endParaRPr lang="en-US" smtClean="0">
              <a:latin typeface="Times"/>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Time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98161DF9-5FF0-4590-9409-A7299992AF19}" type="slidenum">
              <a:rPr lang="en-GB" smtClean="0">
                <a:latin typeface="Times"/>
              </a:rPr>
              <a:pPr>
                <a:defRPr/>
              </a:pPr>
              <a:t>51</a:t>
            </a:fld>
            <a:endParaRPr lang="en-GB" smtClean="0">
              <a:latin typeface="Times"/>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tabLst>
                <a:tab pos="93663" algn="l"/>
              </a:tabLst>
            </a:pPr>
            <a:r>
              <a:rPr lang="en-GB" smtClean="0">
                <a:latin typeface="Times"/>
              </a:rPr>
              <a:t>	The American College of Chest Physicians and the Society of Critical Care Medicine 	(ACCP/SCCM) defines sepsis as the presence of systemic inflammatory response 		syndrome (SIRS) with the addition of a confirmed or presumed (i.e. presence of 		commonly recognised signs of infection without an identifiable pathogen being 		isolated) microbiological infection.</a:t>
            </a:r>
            <a:r>
              <a:rPr lang="en-GB" baseline="30000" smtClean="0">
                <a:latin typeface="Times"/>
              </a:rPr>
              <a:t>11</a:t>
            </a:r>
            <a:r>
              <a:rPr lang="en-GB" smtClean="0">
                <a:latin typeface="Times"/>
              </a:rPr>
              <a:t>	</a:t>
            </a:r>
          </a:p>
          <a:p>
            <a:pPr eaLnBrk="1" hangingPunct="1">
              <a:tabLst>
                <a:tab pos="93663" algn="l"/>
              </a:tabLst>
            </a:pPr>
            <a:endParaRPr lang="en-GB" b="1" smtClean="0">
              <a:latin typeface="Times"/>
            </a:endParaRPr>
          </a:p>
          <a:p>
            <a:pPr eaLnBrk="1" hangingPunct="1">
              <a:tabLst>
                <a:tab pos="93663" algn="l"/>
              </a:tabLst>
            </a:pPr>
            <a:r>
              <a:rPr lang="en-GB" b="1" smtClean="0">
                <a:latin typeface="Times"/>
              </a:rPr>
              <a:t>Approximately 60% of sepsis cases are associated with a microbiologically confirmed infection.</a:t>
            </a:r>
            <a:r>
              <a:rPr lang="en-GB" b="1" baseline="30000" smtClean="0">
                <a:latin typeface="Times"/>
              </a:rPr>
              <a:t>15</a:t>
            </a:r>
            <a:endParaRPr lang="en-GB" b="1" smtClean="0">
              <a:latin typeface="Times"/>
            </a:endParaRPr>
          </a:p>
          <a:p>
            <a:pPr eaLnBrk="1" hangingPunct="1">
              <a:tabLst>
                <a:tab pos="93663" algn="l"/>
              </a:tabLst>
            </a:pPr>
            <a:endParaRPr lang="en-GB" b="1" smtClean="0">
              <a:latin typeface="Times"/>
            </a:endParaRPr>
          </a:p>
          <a:p>
            <a:pPr eaLnBrk="1" hangingPunct="1">
              <a:tabLst>
                <a:tab pos="93663" algn="l"/>
              </a:tabLst>
            </a:pPr>
            <a:r>
              <a:rPr lang="en-GB" b="1" smtClean="0">
                <a:latin typeface="Times"/>
              </a:rPr>
              <a:t>When the underlying site of infection can be identified, the most common infection sites are the lung, abdomen or urinary tract.</a:t>
            </a:r>
            <a:r>
              <a:rPr lang="en-GB" b="1" baseline="30000" smtClean="0">
                <a:latin typeface="Times"/>
              </a:rPr>
              <a:t>5,16,17</a:t>
            </a:r>
            <a:r>
              <a:rPr lang="en-GB" b="1" smtClean="0">
                <a:latin typeface="Times"/>
              </a:rPr>
              <a:t> For example, one study found that in 46% of patients the infection site was the lung, 15% the abdomino-pelvic region and 10% the urinary tract.</a:t>
            </a:r>
            <a:r>
              <a:rPr lang="en-GB" b="1" baseline="30000" smtClean="0">
                <a:latin typeface="Times"/>
              </a:rPr>
              <a:t>16</a:t>
            </a:r>
            <a:endParaRPr lang="en-GB" smtClean="0">
              <a:latin typeface="Times"/>
            </a:endParaRPr>
          </a:p>
          <a:p>
            <a:pPr eaLnBrk="1" hangingPunct="1">
              <a:tabLst>
                <a:tab pos="93663" algn="l"/>
              </a:tabLst>
            </a:pPr>
            <a:endParaRPr lang="en-US" baseline="30000" smtClean="0">
              <a:latin typeface="Time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1C8AA4F1-3FA6-41ED-A251-8DAD2B452318}" type="slidenum">
              <a:rPr lang="en-GB" smtClean="0">
                <a:latin typeface="Times"/>
              </a:rPr>
              <a:pPr>
                <a:defRPr/>
              </a:pPr>
              <a:t>52</a:t>
            </a:fld>
            <a:endParaRPr lang="en-GB" smtClean="0">
              <a:latin typeface="Times"/>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tabLst>
                <a:tab pos="93663" algn="l"/>
              </a:tabLst>
            </a:pPr>
            <a:r>
              <a:rPr lang="en-GB" smtClean="0">
                <a:latin typeface="Times"/>
              </a:rPr>
              <a:t>	Severe sepsis is defined as sepsis with signs of at least one acute organ 		dysfunction.</a:t>
            </a:r>
            <a:r>
              <a:rPr lang="en-GB" baseline="30000" smtClean="0">
                <a:latin typeface="Times"/>
              </a:rPr>
              <a:t>11</a:t>
            </a:r>
            <a:endParaRPr lang="en-GB" smtClean="0">
              <a:latin typeface="Times"/>
            </a:endParaRPr>
          </a:p>
          <a:p>
            <a:pPr eaLnBrk="1" hangingPunct="1">
              <a:tabLst>
                <a:tab pos="93663" algn="l"/>
              </a:tabLst>
            </a:pPr>
            <a:r>
              <a:rPr lang="en-GB" smtClean="0">
                <a:latin typeface="Times"/>
              </a:rPr>
              <a:t>	Septic shock is sepsis-induced refractory hypotension that persists despite adequate 	fluid resuscitation, along with the presence of hypoperfusion abnormalities or organ 	dysfunction.</a:t>
            </a:r>
            <a:r>
              <a:rPr lang="en-GB" baseline="30000" smtClean="0">
                <a:latin typeface="Times"/>
              </a:rPr>
              <a:t>11</a:t>
            </a:r>
            <a:endParaRPr lang="en-GB" smtClean="0">
              <a:latin typeface="Times"/>
            </a:endParaRPr>
          </a:p>
          <a:p>
            <a:pPr eaLnBrk="1" hangingPunct="1">
              <a:tabLst>
                <a:tab pos="93663" algn="l"/>
              </a:tabLst>
            </a:pPr>
            <a:endParaRPr lang="en-GB" smtClean="0">
              <a:latin typeface="Times"/>
            </a:endParaRPr>
          </a:p>
          <a:p>
            <a:pPr eaLnBrk="1" hangingPunct="1">
              <a:tabLst>
                <a:tab pos="93663" algn="l"/>
              </a:tabLst>
            </a:pPr>
            <a:r>
              <a:rPr lang="en-GB" b="1" smtClean="0">
                <a:latin typeface="Times"/>
              </a:rPr>
              <a:t>In septic shock, hypotension is defined as a systolic blood pressure of &lt;90mmHg or a reduction of &gt;40mmHg from baseline in the absence of other causes of hypotension.</a:t>
            </a:r>
            <a:r>
              <a:rPr lang="en-GB" b="1" baseline="30000" smtClean="0">
                <a:latin typeface="Times"/>
              </a:rPr>
              <a:t>11</a:t>
            </a:r>
            <a:endParaRPr lang="en-GB" b="1" smtClean="0">
              <a:latin typeface="Times"/>
            </a:endParaRPr>
          </a:p>
          <a:p>
            <a:pPr eaLnBrk="1" hangingPunct="1">
              <a:tabLst>
                <a:tab pos="93663" algn="l"/>
              </a:tabLst>
            </a:pPr>
            <a:r>
              <a:rPr lang="en-GB" b="1" smtClean="0">
                <a:latin typeface="Times"/>
              </a:rPr>
              <a:t>	</a:t>
            </a:r>
          </a:p>
          <a:p>
            <a:pPr eaLnBrk="1" hangingPunct="1">
              <a:tabLst>
                <a:tab pos="93663" algn="l"/>
              </a:tabLst>
            </a:pPr>
            <a:r>
              <a:rPr lang="en-GB" b="1" smtClean="0">
                <a:latin typeface="Times"/>
              </a:rPr>
              <a:t>It is important to realise that these stages do not necessarily imply an increasing severity of infection, but rather an increasingly severe systemic response to infection.</a:t>
            </a:r>
            <a:r>
              <a:rPr lang="en-GB" b="1" baseline="30000" smtClean="0">
                <a:latin typeface="Times"/>
              </a:rPr>
              <a:t>3</a:t>
            </a:r>
            <a:endParaRPr lang="en-GB" smtClean="0">
              <a:latin typeface="Time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9C2A5642-5BB2-4A51-BFBF-D83C3DC52603}" type="slidenum">
              <a:rPr lang="en-GB" smtClean="0">
                <a:latin typeface="Times"/>
              </a:rPr>
              <a:pPr>
                <a:defRPr/>
              </a:pPr>
              <a:t>53</a:t>
            </a:fld>
            <a:endParaRPr lang="en-GB" smtClean="0">
              <a:latin typeface="Times"/>
            </a:endParaRPr>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lIns="91531" tIns="45766" rIns="91531" bIns="45766"/>
          <a:lstStyle/>
          <a:p>
            <a:pPr eaLnBrk="1" hangingPunct="1">
              <a:tabLst>
                <a:tab pos="93663" algn="l"/>
              </a:tabLst>
            </a:pPr>
            <a:r>
              <a:rPr lang="en-GB" smtClean="0">
                <a:latin typeface="Times"/>
              </a:rPr>
              <a:t>	The most common microbial causes of sepsis are pure Gram-negative or Gram-		positive pathogens (36% and 35% of cases, respectively).</a:t>
            </a:r>
            <a:r>
              <a:rPr lang="en-GB" baseline="30000" smtClean="0">
                <a:latin typeface="Times"/>
              </a:rPr>
              <a:t>15</a:t>
            </a:r>
            <a:endParaRPr lang="en-GB" smtClean="0">
              <a:latin typeface="Times"/>
            </a:endParaRPr>
          </a:p>
          <a:p>
            <a:pPr eaLnBrk="1" hangingPunct="1">
              <a:tabLst>
                <a:tab pos="93663" algn="l"/>
              </a:tabLst>
            </a:pPr>
            <a:r>
              <a:rPr lang="en-GB" smtClean="0">
                <a:latin typeface="Times"/>
              </a:rPr>
              <a:t>	Mixed bacterial infections account for 19% of cases, pure fungal 5%, with mixed 		bacterial/ fungal/viral infections comprising the remaining 5%.</a:t>
            </a:r>
            <a:r>
              <a:rPr lang="en-GB" baseline="30000" smtClean="0">
                <a:latin typeface="Times"/>
              </a:rPr>
              <a:t>15</a:t>
            </a:r>
            <a:endParaRPr lang="en-GB" smtClean="0">
              <a:latin typeface="Times"/>
            </a:endParaRPr>
          </a:p>
          <a:p>
            <a:pPr eaLnBrk="1" hangingPunct="1">
              <a:tabLst>
                <a:tab pos="93663" algn="l"/>
              </a:tabLst>
            </a:pPr>
            <a:endParaRPr lang="en-GB" smtClean="0">
              <a:latin typeface="Times"/>
            </a:endParaRPr>
          </a:p>
          <a:p>
            <a:pPr eaLnBrk="1" hangingPunct="1">
              <a:tabLst>
                <a:tab pos="93663" algn="l"/>
              </a:tabLst>
            </a:pPr>
            <a:r>
              <a:rPr lang="en-GB" b="1" smtClean="0">
                <a:latin typeface="Times"/>
              </a:rPr>
              <a:t>Almost every type of micro-organism has the potential to initiate an episode of sepsis. However, only 60% of cases may be associated with a microbiologically confirmed infectious pathogen.</a:t>
            </a:r>
            <a:r>
              <a:rPr lang="en-GB" b="1" baseline="30000" smtClean="0">
                <a:latin typeface="Times"/>
              </a:rPr>
              <a:t>15</a:t>
            </a:r>
            <a:endParaRPr lang="en-GB" b="1" smtClean="0">
              <a:latin typeface="Times"/>
            </a:endParaRPr>
          </a:p>
          <a:p>
            <a:pPr eaLnBrk="1" hangingPunct="1">
              <a:tabLst>
                <a:tab pos="93663" algn="l"/>
              </a:tabLst>
            </a:pPr>
            <a:endParaRPr lang="en-GB" b="1" smtClean="0">
              <a:latin typeface="Times"/>
            </a:endParaRPr>
          </a:p>
          <a:p>
            <a:pPr eaLnBrk="1" hangingPunct="1">
              <a:tabLst>
                <a:tab pos="93663" algn="l"/>
              </a:tabLst>
            </a:pPr>
            <a:r>
              <a:rPr lang="en-GB" b="1" smtClean="0">
                <a:latin typeface="Times"/>
              </a:rPr>
              <a:t>The clinical progression of sepsis is similar, regardless of the infectious agent.</a:t>
            </a:r>
            <a:r>
              <a:rPr lang="en-GB" b="1" baseline="30000" smtClean="0">
                <a:latin typeface="Times"/>
              </a:rPr>
              <a:t>6,15,23</a:t>
            </a:r>
            <a:endParaRPr lang="en-GB" b="1" smtClean="0">
              <a:latin typeface="Times"/>
            </a:endParaRPr>
          </a:p>
          <a:p>
            <a:pPr eaLnBrk="1" hangingPunct="1">
              <a:tabLst>
                <a:tab pos="93663" algn="l"/>
              </a:tabLst>
            </a:pPr>
            <a:endParaRPr lang="en-GB" b="1" smtClean="0">
              <a:latin typeface="Times"/>
            </a:endParaRPr>
          </a:p>
          <a:p>
            <a:pPr eaLnBrk="1" hangingPunct="1">
              <a:tabLst>
                <a:tab pos="93663" algn="l"/>
              </a:tabLst>
            </a:pPr>
            <a:r>
              <a:rPr lang="en-GB" b="1" smtClean="0">
                <a:latin typeface="Times"/>
              </a:rPr>
              <a:t>Although Gram-negative bacteria have traditionally been the most common bacteria associated with septic shock,</a:t>
            </a:r>
            <a:r>
              <a:rPr lang="en-GB" b="1" baseline="30000" smtClean="0">
                <a:latin typeface="Times"/>
              </a:rPr>
              <a:t>25,26</a:t>
            </a:r>
            <a:r>
              <a:rPr lang="en-GB" b="1" smtClean="0">
                <a:latin typeface="Times"/>
              </a:rPr>
              <a:t> the relative proportion of cases associated with </a:t>
            </a:r>
            <a:br>
              <a:rPr lang="en-GB" b="1" smtClean="0">
                <a:latin typeface="Times"/>
              </a:rPr>
            </a:br>
            <a:r>
              <a:rPr lang="en-GB" b="1" smtClean="0">
                <a:latin typeface="Times"/>
              </a:rPr>
              <a:t>Gram-positive infection has escalated.</a:t>
            </a:r>
            <a:r>
              <a:rPr lang="en-GB" b="1" baseline="30000" smtClean="0">
                <a:latin typeface="Times"/>
              </a:rPr>
              <a:t>6,23,24</a:t>
            </a:r>
            <a:r>
              <a:rPr lang="en-GB" b="1" smtClean="0">
                <a:latin typeface="Times"/>
              </a:rPr>
              <a:t> </a:t>
            </a:r>
          </a:p>
          <a:p>
            <a:pPr eaLnBrk="1" hangingPunct="1">
              <a:tabLst>
                <a:tab pos="93663" algn="l"/>
              </a:tabLst>
            </a:pPr>
            <a:endParaRPr lang="en-US" smtClean="0">
              <a:latin typeface="Time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977A01FB-69BC-4448-B6DA-9EBE432CF140}" type="slidenum">
              <a:rPr lang="en-GB" smtClean="0">
                <a:latin typeface="Times"/>
              </a:rPr>
              <a:pPr>
                <a:defRPr/>
              </a:pPr>
              <a:t>54</a:t>
            </a:fld>
            <a:endParaRPr lang="en-GB" smtClean="0">
              <a:latin typeface="Times"/>
            </a:endParaRPr>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lIns="91531" tIns="45766" rIns="91531" bIns="45766"/>
          <a:lstStyle/>
          <a:p>
            <a:pPr eaLnBrk="1" hangingPunct="1">
              <a:tabLst>
                <a:tab pos="93663" algn="l"/>
              </a:tabLst>
            </a:pPr>
            <a:r>
              <a:rPr lang="en-GB" smtClean="0">
                <a:latin typeface="Times"/>
              </a:rPr>
              <a:t>	Gram-negative and Gram-positive bacteria initiate the disease process by different 	mechanisms.</a:t>
            </a:r>
            <a:r>
              <a:rPr lang="en-GB" baseline="30000" smtClean="0">
                <a:latin typeface="Times"/>
              </a:rPr>
              <a:t>6</a:t>
            </a:r>
            <a:r>
              <a:rPr lang="en-GB" smtClean="0">
                <a:latin typeface="Times"/>
              </a:rPr>
              <a:t> However, there is an overlap in some inflammatory pathways. </a:t>
            </a:r>
          </a:p>
          <a:p>
            <a:pPr eaLnBrk="1" hangingPunct="1">
              <a:tabLst>
                <a:tab pos="93663" algn="l"/>
              </a:tabLst>
            </a:pPr>
            <a:r>
              <a:rPr lang="en-GB" smtClean="0">
                <a:latin typeface="Times"/>
              </a:rPr>
              <a:t>	The CD14 receptor, present on many human cell types, plays a key role in initiating 	cellular activation by bacterial envelope components from both Gram-negative and 	Gram-positive bacteria.</a:t>
            </a:r>
            <a:r>
              <a:rPr lang="en-GB" baseline="30000" smtClean="0">
                <a:latin typeface="Times"/>
              </a:rPr>
              <a:t>6</a:t>
            </a:r>
            <a:r>
              <a:rPr lang="en-GB" smtClean="0">
                <a:latin typeface="Times"/>
              </a:rPr>
              <a:t> </a:t>
            </a:r>
          </a:p>
          <a:p>
            <a:pPr eaLnBrk="1" hangingPunct="1">
              <a:tabLst>
                <a:tab pos="93663" algn="l"/>
              </a:tabLst>
            </a:pPr>
            <a:r>
              <a:rPr lang="en-GB" smtClean="0">
                <a:latin typeface="Times"/>
              </a:rPr>
              <a:t>	Despite subtle differences in the host response to Gram-positive and Gram-negative 	pathogens, disease severity and mortality in sepsis is similar.</a:t>
            </a:r>
            <a:r>
              <a:rPr lang="en-GB" baseline="30000" smtClean="0">
                <a:latin typeface="Times"/>
              </a:rPr>
              <a:t>6,23,24</a:t>
            </a:r>
            <a:endParaRPr lang="en-GB" smtClean="0">
              <a:latin typeface="Times"/>
            </a:endParaRPr>
          </a:p>
          <a:p>
            <a:pPr eaLnBrk="1" hangingPunct="1">
              <a:tabLst>
                <a:tab pos="93663" algn="l"/>
              </a:tabLst>
            </a:pPr>
            <a:endParaRPr lang="en-GB" b="1" baseline="30000" smtClean="0">
              <a:latin typeface="Times"/>
            </a:endParaRPr>
          </a:p>
          <a:p>
            <a:pPr eaLnBrk="1" hangingPunct="1">
              <a:tabLst>
                <a:tab pos="93663" algn="l"/>
              </a:tabLst>
            </a:pPr>
            <a:endParaRPr lang="en-GB" smtClean="0">
              <a:latin typeface="Times"/>
            </a:endParaRPr>
          </a:p>
          <a:p>
            <a:pPr eaLnBrk="1" hangingPunct="1">
              <a:tabLst>
                <a:tab pos="93663" algn="l"/>
              </a:tabLst>
            </a:pPr>
            <a:r>
              <a:rPr lang="en-GB" b="1" smtClean="0">
                <a:latin typeface="Times"/>
              </a:rPr>
              <a:t>Despite the apparent differences between Gram-negative and Gram-positive bacteria, the systemic inflammatory responses for both types of pathogen are, in a qualitative sense, similar.</a:t>
            </a:r>
            <a:r>
              <a:rPr lang="en-GB" b="1" baseline="30000" smtClean="0">
                <a:latin typeface="Times"/>
              </a:rPr>
              <a:t>6,23</a:t>
            </a:r>
            <a:endParaRPr lang="en-GB" b="1" smtClean="0">
              <a:latin typeface="Times"/>
            </a:endParaRPr>
          </a:p>
          <a:p>
            <a:pPr eaLnBrk="1" hangingPunct="1">
              <a:tabLst>
                <a:tab pos="93663" algn="l"/>
              </a:tabLst>
            </a:pPr>
            <a:r>
              <a:rPr lang="en-GB" b="1" smtClean="0">
                <a:latin typeface="Times"/>
              </a:rPr>
              <a:t>  </a:t>
            </a:r>
          </a:p>
          <a:p>
            <a:pPr eaLnBrk="1" hangingPunct="1">
              <a:tabLst>
                <a:tab pos="93663" algn="l"/>
              </a:tabLst>
            </a:pPr>
            <a:r>
              <a:rPr lang="en-GB" b="1" smtClean="0">
                <a:latin typeface="Times"/>
              </a:rPr>
              <a:t>This is important because the identity of the causative organism is often unknown at the onset of sepsis and treatment targeting the host inflammatory response needs to be rapid and beneficial, regardless of the causative organism.</a:t>
            </a:r>
            <a:r>
              <a:rPr lang="en-GB" b="1" baseline="30000" smtClean="0">
                <a:latin typeface="Times"/>
              </a:rPr>
              <a:t>6,27</a:t>
            </a:r>
            <a:endParaRPr lang="en-GB" b="1" smtClean="0">
              <a:latin typeface="Times"/>
            </a:endParaRPr>
          </a:p>
          <a:p>
            <a:pPr eaLnBrk="1" hangingPunct="1">
              <a:tabLst>
                <a:tab pos="93663" algn="l"/>
              </a:tabLst>
            </a:pPr>
            <a:endParaRPr lang="en-GB" b="1" smtClean="0">
              <a:latin typeface="Times"/>
            </a:endParaRPr>
          </a:p>
          <a:p>
            <a:pPr eaLnBrk="1" hangingPunct="1">
              <a:tabLst>
                <a:tab pos="93663" algn="l"/>
              </a:tabLst>
            </a:pPr>
            <a:r>
              <a:rPr lang="en-GB" smtClean="0">
                <a:latin typeface="Times"/>
              </a:rPr>
              <a: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p>
            <a:pPr>
              <a:defRPr/>
            </a:pPr>
            <a:fld id="{0FC84980-8417-4813-870B-613153BA173D}" type="slidenum">
              <a:rPr lang="en-GB" smtClean="0">
                <a:latin typeface="Times"/>
              </a:rPr>
              <a:pPr>
                <a:defRPr/>
              </a:pPr>
              <a:t>55</a:t>
            </a:fld>
            <a:endParaRPr lang="en-GB" smtClean="0">
              <a:latin typeface="Times"/>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lIns="91531" tIns="45766" rIns="91531" bIns="45766"/>
          <a:lstStyle/>
          <a:p>
            <a:pPr marL="93663" indent="-93663" eaLnBrk="1" hangingPunct="1"/>
            <a:r>
              <a:rPr lang="en-GB" smtClean="0">
                <a:latin typeface="Times"/>
              </a:rPr>
              <a:t>Bacterial infection evokes a host response by triggering the immune system.</a:t>
            </a:r>
          </a:p>
          <a:p>
            <a:pPr marL="93663" indent="-93663" eaLnBrk="1" hangingPunct="1"/>
            <a:r>
              <a:rPr lang="en-GB" smtClean="0">
                <a:latin typeface="Times"/>
              </a:rPr>
              <a:t>Normally, the endothelium plays a key role in maintaining homeostasis.</a:t>
            </a:r>
            <a:r>
              <a:rPr lang="en-GB" baseline="30000" smtClean="0">
                <a:latin typeface="Times"/>
              </a:rPr>
              <a:t>41,42</a:t>
            </a:r>
            <a:endParaRPr lang="en-GB" smtClean="0">
              <a:latin typeface="Times"/>
            </a:endParaRPr>
          </a:p>
          <a:p>
            <a:pPr marL="93663" indent="-93663" eaLnBrk="1" hangingPunct="1"/>
            <a:r>
              <a:rPr lang="en-GB" smtClean="0">
                <a:latin typeface="Times"/>
              </a:rPr>
              <a:t>Systemic microvascular endothelial damage compromises the active, moderating role of the endothelium.</a:t>
            </a:r>
            <a:r>
              <a:rPr lang="en-GB" baseline="30000" smtClean="0">
                <a:latin typeface="Times"/>
              </a:rPr>
              <a:t>41</a:t>
            </a:r>
            <a:endParaRPr lang="en-GB" smtClean="0">
              <a:latin typeface="Times"/>
            </a:endParaRPr>
          </a:p>
          <a:p>
            <a:pPr marL="93663" indent="-93663" eaLnBrk="1" hangingPunct="1"/>
            <a:r>
              <a:rPr lang="en-GB" smtClean="0">
                <a:latin typeface="Times"/>
              </a:rPr>
              <a:t>In the sepsis patient, endothelial dysfunction is central to the imbalance between inflammation, coagulation and fibrinolysis.</a:t>
            </a:r>
            <a:r>
              <a:rPr lang="en-GB" baseline="30000" smtClean="0">
                <a:latin typeface="Times"/>
              </a:rPr>
              <a:t>41</a:t>
            </a:r>
            <a:endParaRPr lang="en-GB" smtClean="0">
              <a:latin typeface="Times"/>
            </a:endParaRPr>
          </a:p>
          <a:p>
            <a:pPr marL="93663" indent="-93663" eaLnBrk="1" hangingPunct="1"/>
            <a:r>
              <a:rPr lang="en-GB" smtClean="0">
                <a:latin typeface="Times"/>
              </a:rPr>
              <a:t>Other pathophysiological mechanisms, including nitric oxide and mitochondrial dysfunction, may also be involved in disease progression.</a:t>
            </a:r>
            <a:r>
              <a:rPr lang="en-GB" baseline="30000" smtClean="0">
                <a:latin typeface="Times"/>
              </a:rPr>
              <a:t>43</a:t>
            </a:r>
            <a:endParaRPr lang="en-GB" smtClean="0">
              <a:latin typeface="Times"/>
            </a:endParaRPr>
          </a:p>
          <a:p>
            <a:pPr marL="93663" indent="-93663" eaLnBrk="1" hangingPunct="1"/>
            <a:r>
              <a:rPr lang="en-GB" smtClean="0">
                <a:latin typeface="Times"/>
              </a:rPr>
              <a:t>Loss of homeostasis in sepsis patients may result in organ dysfunction.</a:t>
            </a:r>
            <a:r>
              <a:rPr lang="en-GB" baseline="30000" smtClean="0">
                <a:latin typeface="Times"/>
              </a:rPr>
              <a:t>41,44</a:t>
            </a:r>
            <a:endParaRPr lang="en-GB" smtClean="0">
              <a:latin typeface="Time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3DA594B6-E691-43EA-B96C-31CA62468B5A}" type="slidenum">
              <a:rPr lang="en-GB" smtClean="0">
                <a:latin typeface="Times"/>
              </a:rPr>
              <a:pPr>
                <a:defRPr/>
              </a:pPr>
              <a:t>56</a:t>
            </a:fld>
            <a:endParaRPr lang="en-GB" smtClean="0">
              <a:latin typeface="Times"/>
            </a:endParaRPr>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lIns="91531" tIns="45766" rIns="91531" bIns="45766"/>
          <a:lstStyle/>
          <a:p>
            <a:pPr marL="93663" indent="-93663" eaLnBrk="1" hangingPunct="1"/>
            <a:r>
              <a:rPr lang="en-GB" smtClean="0">
                <a:latin typeface="Times"/>
              </a:rPr>
              <a:t>Sepsis involves a complex host response in an attempt to maintain homeostasis.</a:t>
            </a:r>
            <a:r>
              <a:rPr lang="en-GB" baseline="30000" smtClean="0">
                <a:latin typeface="Times"/>
              </a:rPr>
              <a:t>41,46</a:t>
            </a:r>
            <a:r>
              <a:rPr lang="en-GB" smtClean="0">
                <a:latin typeface="Times"/>
              </a:rPr>
              <a:t> </a:t>
            </a:r>
          </a:p>
          <a:p>
            <a:pPr marL="93663" indent="-93663" eaLnBrk="1" hangingPunct="1"/>
            <a:r>
              <a:rPr lang="en-GB" smtClean="0">
                <a:latin typeface="Times"/>
              </a:rPr>
              <a:t>This illustration provides a simplification of some of the mechanisms involved in sepsis. In reality, a complex series of physiological events occur simultaneously.</a:t>
            </a:r>
            <a:r>
              <a:rPr lang="en-GB" baseline="30000" smtClean="0">
                <a:latin typeface="Times"/>
              </a:rPr>
              <a:t>41,46</a:t>
            </a:r>
            <a:r>
              <a:rPr lang="en-GB" smtClean="0">
                <a:latin typeface="Times"/>
              </a:rPr>
              <a:t> </a:t>
            </a:r>
          </a:p>
          <a:p>
            <a:pPr marL="93663" indent="-93663" eaLnBrk="1" hangingPunct="1"/>
            <a:r>
              <a:rPr lang="en-GB" smtClean="0">
                <a:latin typeface="Times"/>
              </a:rPr>
              <a:t>Clinical manifestations of sepsis may involve a single organ or may progress to multiple organ dysfunction syndrome (MODS).</a:t>
            </a:r>
            <a:r>
              <a:rPr lang="en-GB" baseline="30000" smtClean="0">
                <a:latin typeface="Times"/>
              </a:rPr>
              <a:t>11</a:t>
            </a:r>
            <a:endParaRPr lang="en-GB" smtClean="0">
              <a:latin typeface="Times"/>
            </a:endParaRPr>
          </a:p>
          <a:p>
            <a:pPr marL="93663" indent="-93663" eaLnBrk="1" hangingPunct="1"/>
            <a:r>
              <a:rPr lang="en-GB" smtClean="0">
                <a:latin typeface="Times"/>
              </a:rPr>
              <a:t>MODS is considered to be the final result of severe, persistent and generalised inflammation.</a:t>
            </a:r>
            <a:r>
              <a:rPr lang="en-GB" baseline="30000" smtClean="0">
                <a:latin typeface="Times"/>
              </a:rPr>
              <a:t>45</a:t>
            </a:r>
            <a:endParaRPr lang="en-GB" smtClean="0">
              <a:latin typeface="Time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a:defRPr/>
            </a:pPr>
            <a:fld id="{496E35A4-A2AA-44C8-9684-58CD5669B39F}" type="slidenum">
              <a:rPr lang="en-GB" smtClean="0">
                <a:latin typeface="Times"/>
              </a:rPr>
              <a:pPr>
                <a:defRPr/>
              </a:pPr>
              <a:t>57</a:t>
            </a:fld>
            <a:endParaRPr lang="en-GB" smtClean="0">
              <a:latin typeface="Times"/>
            </a:endParaRP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a:lstStyle/>
          <a:p>
            <a:pPr eaLnBrk="1" hangingPunct="1">
              <a:tabLst>
                <a:tab pos="93663" algn="l"/>
              </a:tabLst>
            </a:pPr>
            <a:r>
              <a:rPr lang="en-GB" smtClean="0">
                <a:latin typeface="Times"/>
              </a:rPr>
              <a:t>	Individuals respond differently to inflammatory stimuli.</a:t>
            </a:r>
          </a:p>
          <a:p>
            <a:pPr eaLnBrk="1" hangingPunct="1">
              <a:tabLst>
                <a:tab pos="93663" algn="l"/>
              </a:tabLst>
            </a:pPr>
            <a:r>
              <a:rPr lang="en-GB" smtClean="0">
                <a:latin typeface="Times"/>
              </a:rPr>
              <a:t>	Inflammatory cytokine production may be genetically determined. For example, the 	tendency for overproduction of tumour necrosis factor (TNF) is a hereditary trait.</a:t>
            </a:r>
            <a:r>
              <a:rPr lang="en-GB" baseline="30000" smtClean="0">
                <a:latin typeface="Times"/>
              </a:rPr>
              <a:t>102</a:t>
            </a:r>
            <a:endParaRPr lang="en-GB" smtClean="0">
              <a:latin typeface="Times"/>
            </a:endParaRPr>
          </a:p>
          <a:p>
            <a:pPr eaLnBrk="1" hangingPunct="1">
              <a:tabLst>
                <a:tab pos="93663" algn="l"/>
              </a:tabLst>
            </a:pPr>
            <a:r>
              <a:rPr lang="en-GB" smtClean="0">
                <a:latin typeface="Times"/>
              </a:rPr>
              <a:t>	Increased TNF production has been linked to an increased risk of organ dysfunction 	and poor prognosis in severe sepsis.</a:t>
            </a:r>
            <a:r>
              <a:rPr lang="en-GB" baseline="30000" smtClean="0">
                <a:latin typeface="Times"/>
              </a:rPr>
              <a:t>102</a:t>
            </a:r>
            <a:endParaRPr lang="en-GB" smtClean="0">
              <a:latin typeface="Times"/>
            </a:endParaRPr>
          </a:p>
          <a:p>
            <a:pPr eaLnBrk="1" hangingPunct="1">
              <a:tabLst>
                <a:tab pos="93663" algn="l"/>
              </a:tabLst>
            </a:pPr>
            <a:endParaRPr lang="en-GB" smtClean="0">
              <a:latin typeface="Times"/>
            </a:endParaRPr>
          </a:p>
          <a:p>
            <a:pPr eaLnBrk="1" hangingPunct="1">
              <a:tabLst>
                <a:tab pos="93663" algn="l"/>
              </a:tabLst>
            </a:pPr>
            <a:r>
              <a:rPr lang="en-GB" b="1" smtClean="0">
                <a:latin typeface="Times"/>
              </a:rPr>
              <a:t>Responses such as the production of cytokines, that play a key role in the development of sepsis and other inflammatory diseases, may be genetically determined through gene polymorphisms.</a:t>
            </a:r>
            <a:r>
              <a:rPr lang="en-GB" b="1" baseline="30000" smtClean="0">
                <a:latin typeface="Times"/>
              </a:rPr>
              <a:t>102,104</a:t>
            </a:r>
            <a:endParaRPr lang="en-GB" smtClean="0">
              <a:latin typeface="Times"/>
            </a:endParaRPr>
          </a:p>
          <a:p>
            <a:pPr eaLnBrk="1" hangingPunct="1">
              <a:tabLst>
                <a:tab pos="93663" algn="l"/>
              </a:tabLst>
            </a:pPr>
            <a:endParaRPr lang="en-GB" baseline="30000" smtClean="0">
              <a:latin typeface="Time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p>
            <a:pPr>
              <a:defRPr/>
            </a:pPr>
            <a:fld id="{B5682E8A-810A-42C0-B9D7-0F439D181E6F}" type="slidenum">
              <a:rPr lang="en-US" smtClean="0">
                <a:latin typeface="Times"/>
              </a:rPr>
              <a:pPr>
                <a:defRPr/>
              </a:pPr>
              <a:t>58</a:t>
            </a:fld>
            <a:endParaRPr lang="en-US" smtClean="0">
              <a:latin typeface="Times"/>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a:defRPr/>
            </a:pPr>
            <a:fld id="{EDC56608-0AEB-4220-8BF6-407847B07F0B}" type="slidenum">
              <a:rPr lang="en-US" smtClean="0">
                <a:latin typeface="Times"/>
              </a:rPr>
              <a:pPr>
                <a:defRPr/>
              </a:pPr>
              <a:t>59</a:t>
            </a:fld>
            <a:endParaRPr lang="en-US" smtClean="0">
              <a:latin typeface="Times"/>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a:defRPr/>
            </a:pPr>
            <a:fld id="{6BFB55B4-6633-4177-92A6-CC10A6C4355F}" type="slidenum">
              <a:rPr lang="en-GB" smtClean="0">
                <a:latin typeface="Times"/>
              </a:rPr>
              <a:pPr>
                <a:defRPr/>
              </a:pPr>
              <a:t>60</a:t>
            </a:fld>
            <a:endParaRPr lang="en-GB" smtClean="0">
              <a:latin typeface="Times"/>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tabLst>
                <a:tab pos="93663" algn="l"/>
              </a:tabLst>
            </a:pPr>
            <a:r>
              <a:rPr lang="en-GB" smtClean="0">
                <a:latin typeface="Times"/>
              </a:rPr>
              <a:t>	Treatment may be either medical or surgical, or a combination of both.</a:t>
            </a:r>
            <a:r>
              <a:rPr lang="en-GB" baseline="30000" smtClean="0">
                <a:latin typeface="Times"/>
              </a:rPr>
              <a:t>129</a:t>
            </a:r>
            <a:endParaRPr lang="en-GB" smtClean="0">
              <a:latin typeface="Times"/>
            </a:endParaRPr>
          </a:p>
          <a:p>
            <a:pPr eaLnBrk="1" hangingPunct="1">
              <a:tabLst>
                <a:tab pos="93663" algn="l"/>
              </a:tabLst>
            </a:pPr>
            <a:r>
              <a:rPr lang="en-GB" smtClean="0">
                <a:latin typeface="Times"/>
              </a:rPr>
              <a:t>	The initial treatment priority is control of life-threatening abnormalities through 		assessment of airways, breathing and circulation.</a:t>
            </a:r>
          </a:p>
          <a:p>
            <a:pPr eaLnBrk="1" hangingPunct="1">
              <a:tabLst>
                <a:tab pos="93663" algn="l"/>
              </a:tabLst>
            </a:pPr>
            <a:r>
              <a:rPr lang="en-GB" smtClean="0">
                <a:latin typeface="Times"/>
              </a:rPr>
              <a:t>	Thereafter, management of sepsis includes treatment of the underlying infection, 		restoration of tissue perfusion, and patient support.</a:t>
            </a:r>
          </a:p>
          <a:p>
            <a:pPr eaLnBrk="1" hangingPunct="1">
              <a:tabLst>
                <a:tab pos="93663" algn="l"/>
              </a:tabLst>
            </a:pPr>
            <a:endParaRPr lang="en-GB" smtClean="0">
              <a:latin typeface="Times"/>
            </a:endParaRPr>
          </a:p>
          <a:p>
            <a:pPr eaLnBrk="1" hangingPunct="1">
              <a:tabLst>
                <a:tab pos="93663" algn="l"/>
              </a:tabLst>
            </a:pPr>
            <a:r>
              <a:rPr lang="en-GB" b="1" smtClean="0">
                <a:latin typeface="Times"/>
              </a:rPr>
              <a:t>The purpose of oxygen support is to restore and help maintain adequate tissue oxygenation. </a:t>
            </a:r>
          </a:p>
          <a:p>
            <a:pPr eaLnBrk="1" hangingPunct="1">
              <a:tabLst>
                <a:tab pos="93663" algn="l"/>
              </a:tabLst>
            </a:pPr>
            <a:endParaRPr lang="en-GB" b="1" smtClean="0">
              <a:latin typeface="Times"/>
            </a:endParaRPr>
          </a:p>
          <a:p>
            <a:pPr eaLnBrk="1" hangingPunct="1">
              <a:tabLst>
                <a:tab pos="93663" algn="l"/>
              </a:tabLst>
            </a:pPr>
            <a:r>
              <a:rPr lang="en-GB" b="1" smtClean="0">
                <a:latin typeface="Times"/>
              </a:rPr>
              <a:t>The goals of haemodynamic support are to restore an effective blood pressure to ensure tissue perfusion and to normalise cellular metabolism.</a:t>
            </a:r>
          </a:p>
          <a:p>
            <a:pPr eaLnBrk="1" hangingPunct="1">
              <a:tabLst>
                <a:tab pos="93663" algn="l"/>
              </a:tabLst>
            </a:pPr>
            <a:endParaRPr lang="en-GB" b="1" smtClean="0">
              <a:latin typeface="Times"/>
            </a:endParaRPr>
          </a:p>
          <a:p>
            <a:pPr eaLnBrk="1" hangingPunct="1">
              <a:tabLst>
                <a:tab pos="93663" algn="l"/>
              </a:tabLst>
            </a:pPr>
            <a:r>
              <a:rPr lang="en-GB" b="1" smtClean="0">
                <a:latin typeface="Times"/>
              </a:rPr>
              <a:t>Treating underlying infection through antibiotic therapy and possible surgical debridement is an essential part of sepsis management.</a:t>
            </a:r>
            <a:r>
              <a:rPr lang="en-GB" b="1" baseline="30000" smtClean="0">
                <a:latin typeface="Times"/>
              </a:rPr>
              <a:t>5,130</a:t>
            </a:r>
            <a:r>
              <a:rPr lang="en-GB" b="1" smtClean="0">
                <a:latin typeface="Times"/>
              </a:rPr>
              <a:t> The advice of a microbiologist is strongly recommended. </a:t>
            </a:r>
          </a:p>
          <a:p>
            <a:pPr eaLnBrk="1" hangingPunct="1">
              <a:tabLst>
                <a:tab pos="93663" algn="l"/>
              </a:tabLst>
            </a:pPr>
            <a:endParaRPr lang="en-GB" b="1" smtClean="0">
              <a:latin typeface="Times"/>
            </a:endParaRPr>
          </a:p>
          <a:p>
            <a:pPr eaLnBrk="1" hangingPunct="1">
              <a:tabLst>
                <a:tab pos="93663" algn="l"/>
              </a:tabLst>
            </a:pPr>
            <a:r>
              <a:rPr lang="en-GB" b="1" smtClean="0">
                <a:latin typeface="Times"/>
              </a:rPr>
              <a:t>Good practice basics include adherence to aseptic techniques and measures for infection control.</a:t>
            </a:r>
          </a:p>
          <a:p>
            <a:pPr eaLnBrk="1" hangingPunct="1">
              <a:tabLst>
                <a:tab pos="93663" algn="l"/>
              </a:tabLst>
            </a:pPr>
            <a:endParaRPr lang="en-US" b="1" smtClean="0">
              <a:latin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51604258-897B-4DB3-A7BA-E3E987CF0C9C}" type="slidenum">
              <a:rPr lang="en-GB" smtClean="0">
                <a:latin typeface="Times"/>
              </a:rPr>
              <a:pPr>
                <a:defRPr/>
              </a:pPr>
              <a:t>6</a:t>
            </a:fld>
            <a:endParaRPr lang="en-GB" smtClean="0">
              <a:latin typeface="Time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Time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p>
            <a:pPr>
              <a:defRPr/>
            </a:pPr>
            <a:fld id="{C614C0C6-7E3E-4B37-AEA0-C15DF5D03D30}" type="slidenum">
              <a:rPr lang="en-GB" smtClean="0">
                <a:latin typeface="Times"/>
              </a:rPr>
              <a:pPr>
                <a:defRPr/>
              </a:pPr>
              <a:t>61</a:t>
            </a:fld>
            <a:endParaRPr lang="en-GB" smtClean="0">
              <a:latin typeface="Times"/>
            </a:endParaRPr>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latin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C7EFB8D3-5FBD-498C-927B-E83D71972B3B}" type="slidenum">
              <a:rPr lang="en-GB" smtClean="0">
                <a:latin typeface="Times"/>
              </a:rPr>
              <a:pPr>
                <a:defRPr/>
              </a:pPr>
              <a:t>7</a:t>
            </a:fld>
            <a:endParaRPr lang="en-GB" smtClean="0">
              <a:latin typeface="Time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3A83D9CB-010A-489D-9999-0E33A483B1F0}" type="slidenum">
              <a:rPr lang="en-GB" smtClean="0">
                <a:latin typeface="Times"/>
              </a:rPr>
              <a:pPr>
                <a:defRPr/>
              </a:pPr>
              <a:t>8</a:t>
            </a:fld>
            <a:endParaRPr lang="en-GB" smtClean="0">
              <a:latin typeface="Times"/>
            </a:endParaRPr>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443288A7-18F2-4AB0-BDAA-8583DD5D9F23}" type="slidenum">
              <a:rPr lang="en-GB" smtClean="0">
                <a:latin typeface="Times"/>
              </a:rPr>
              <a:pPr>
                <a:defRPr/>
              </a:pPr>
              <a:t>9</a:t>
            </a:fld>
            <a:endParaRPr lang="en-GB" smtClean="0">
              <a:latin typeface="Time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GB" smtClean="0">
              <a:latin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A212CC6-75CB-4E14-B469-B83FDE1BD2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525E675-BDCB-46C6-99FF-A8EB7691F2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D25F342-AB23-425B-AD58-8C2187B1F53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46A9FD1F-3FEA-4F20-93C6-E71169CB85F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806AF7A6-EB93-4F0B-95A9-94A99CC943D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7DD9BF-BB56-4365-AC3D-861D0784B8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B9E4E6-B17B-4ADA-BA43-DF3F053A73E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7C20450-900C-4E8E-B4E4-1DB30B65AC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03AA596-86DD-45C3-AEE2-F92F690595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B76F0CC-612E-49BC-974A-FAD1416D3C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3B0DB09-0C1A-4E60-A7F4-931932A7D2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BD94D35-366F-4E4F-9E5E-8B6BAFFB74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60CEE08-3C0D-455D-86EF-E88976D70E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051"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Times" pitchFamily="8" charset="0"/>
                <a:cs typeface="+mn-cs"/>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Times" pitchFamily="8" charset="0"/>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Times" pitchFamily="8" charset="0"/>
                <a:cs typeface="+mn-cs"/>
              </a:defRPr>
            </a:lvl1pPr>
          </a:lstStyle>
          <a:p>
            <a:pPr>
              <a:defRPr/>
            </a:pPr>
            <a:fld id="{1E80E96D-125C-4512-8F6E-4902FB0A6CD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43"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4" r:id="rId12"/>
    <p:sldLayoutId id="2147483745" r:id="rId13"/>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jpeg"/><Relationship Id="rId18" Type="http://schemas.openxmlformats.org/officeDocument/2006/relationships/image" Target="../media/image25.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wmf"/><Relationship Id="rId17" Type="http://schemas.openxmlformats.org/officeDocument/2006/relationships/image" Target="../media/image24.jpeg"/><Relationship Id="rId2" Type="http://schemas.openxmlformats.org/officeDocument/2006/relationships/notesSlide" Target="../notesSlides/notesSlide18.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58.png"/><Relationship Id="rId15" Type="http://schemas.openxmlformats.org/officeDocument/2006/relationships/image" Target="../media/image22.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59.jpeg"/><Relationship Id="rId1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66.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82.jpe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jpeg"/><Relationship Id="rId18" Type="http://schemas.openxmlformats.org/officeDocument/2006/relationships/image" Target="../media/image21.jpeg"/><Relationship Id="rId3" Type="http://schemas.openxmlformats.org/officeDocument/2006/relationships/image" Target="../media/image7.jpeg"/><Relationship Id="rId21" Type="http://schemas.openxmlformats.org/officeDocument/2006/relationships/image" Target="../media/image24.jpeg"/><Relationship Id="rId7" Type="http://schemas.openxmlformats.org/officeDocument/2006/relationships/image" Target="../media/image11.png"/><Relationship Id="rId12" Type="http://schemas.openxmlformats.org/officeDocument/2006/relationships/image" Target="../media/image16.wmf"/><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3.jpe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19" Type="http://schemas.openxmlformats.org/officeDocument/2006/relationships/image" Target="../media/image22.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jpeg"/><Relationship Id="rId18" Type="http://schemas.openxmlformats.org/officeDocument/2006/relationships/image" Target="../media/image21.jpeg"/><Relationship Id="rId3" Type="http://schemas.openxmlformats.org/officeDocument/2006/relationships/image" Target="../media/image7.jpeg"/><Relationship Id="rId21" Type="http://schemas.openxmlformats.org/officeDocument/2006/relationships/image" Target="../media/image24.jpeg"/><Relationship Id="rId7" Type="http://schemas.openxmlformats.org/officeDocument/2006/relationships/image" Target="../media/image11.png"/><Relationship Id="rId12" Type="http://schemas.openxmlformats.org/officeDocument/2006/relationships/image" Target="../media/image16.wmf"/><Relationship Id="rId17" Type="http://schemas.openxmlformats.org/officeDocument/2006/relationships/image" Target="../media/image20.png"/><Relationship Id="rId2" Type="http://schemas.openxmlformats.org/officeDocument/2006/relationships/notesSlide" Target="../notesSlides/notesSlide60.xml"/><Relationship Id="rId16" Type="http://schemas.openxmlformats.org/officeDocument/2006/relationships/image" Target="../media/image3.jpe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58.png"/><Relationship Id="rId15" Type="http://schemas.openxmlformats.org/officeDocument/2006/relationships/image" Target="../media/image19.jpeg"/><Relationship Id="rId10" Type="http://schemas.openxmlformats.org/officeDocument/2006/relationships/image" Target="../media/image14.jpeg"/><Relationship Id="rId19" Type="http://schemas.openxmlformats.org/officeDocument/2006/relationships/image" Target="../media/image22.jpeg"/><Relationship Id="rId4" Type="http://schemas.openxmlformats.org/officeDocument/2006/relationships/image" Target="../media/image8.jpeg"/><Relationship Id="rId9" Type="http://schemas.openxmlformats.org/officeDocument/2006/relationships/image" Target="../media/image59.jpeg"/><Relationship Id="rId14" Type="http://schemas.openxmlformats.org/officeDocument/2006/relationships/image" Target="../media/image18.jpeg"/><Relationship Id="rId22"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7.xml"/><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oleObject" Target="../embeddings/oleObject1.bin"/><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71472" y="704850"/>
            <a:ext cx="7886728" cy="1795448"/>
          </a:xfrm>
        </p:spPr>
        <p:txBody>
          <a:bodyPr>
            <a:noAutofit/>
          </a:bodyPr>
          <a:lstStyle/>
          <a:p>
            <a:pPr eaLnBrk="1" fontAlgn="auto" hangingPunct="1">
              <a:spcAft>
                <a:spcPts val="0"/>
              </a:spcAft>
              <a:defRPr/>
            </a:pPr>
            <a:r>
              <a:rPr lang="en-US" sz="6000" b="0" cap="none" dirty="0" smtClean="0">
                <a:solidFill>
                  <a:schemeClr val="bg1"/>
                </a:solidFill>
                <a:effectLst>
                  <a:outerShdw blurRad="38100" dist="38100" dir="2700000" algn="tl">
                    <a:srgbClr val="000000">
                      <a:alpha val="43137"/>
                    </a:srgbClr>
                  </a:outerShdw>
                </a:effectLst>
                <a:latin typeface="Arial" charset="0"/>
              </a:rPr>
              <a:t/>
            </a:r>
            <a:br>
              <a:rPr lang="en-US" sz="6000" b="0" cap="none" dirty="0" smtClean="0">
                <a:solidFill>
                  <a:schemeClr val="bg1"/>
                </a:solidFill>
                <a:effectLst>
                  <a:outerShdw blurRad="38100" dist="38100" dir="2700000" algn="tl">
                    <a:srgbClr val="000000">
                      <a:alpha val="43137"/>
                    </a:srgbClr>
                  </a:outerShdw>
                </a:effectLst>
                <a:latin typeface="Arial" charset="0"/>
              </a:rPr>
            </a:br>
            <a:r>
              <a:rPr lang="en-US" sz="6000" b="0" cap="none" dirty="0" smtClean="0">
                <a:solidFill>
                  <a:schemeClr val="bg1"/>
                </a:solidFill>
                <a:effectLst>
                  <a:outerShdw blurRad="38100" dist="38100" dir="2700000" algn="tl">
                    <a:srgbClr val="000000">
                      <a:alpha val="43137"/>
                    </a:srgbClr>
                  </a:outerShdw>
                </a:effectLst>
                <a:latin typeface="Arial" charset="0"/>
              </a:rPr>
              <a:t>Sepsis and the physiology of infection</a:t>
            </a:r>
            <a:endParaRPr lang="en-US" sz="6000" b="0" cap="none" dirty="0">
              <a:solidFill>
                <a:schemeClr val="bg1"/>
              </a:solidFill>
              <a:effectLst>
                <a:outerShdw blurRad="38100" dist="38100" dir="2700000" algn="tl">
                  <a:srgbClr val="000000">
                    <a:alpha val="43137"/>
                  </a:srgbClr>
                </a:outerShdw>
              </a:effectLst>
              <a:latin typeface="Arial" charset="0"/>
            </a:endParaRPr>
          </a:p>
        </p:txBody>
      </p:sp>
      <p:grpSp>
        <p:nvGrpSpPr>
          <p:cNvPr id="6147" name="Group 14"/>
          <p:cNvGrpSpPr>
            <a:grpSpLocks/>
          </p:cNvGrpSpPr>
          <p:nvPr/>
        </p:nvGrpSpPr>
        <p:grpSpPr bwMode="auto">
          <a:xfrm>
            <a:off x="979488" y="2830513"/>
            <a:ext cx="6934200" cy="1438275"/>
            <a:chOff x="624" y="2352"/>
            <a:chExt cx="4368" cy="906"/>
          </a:xfrm>
        </p:grpSpPr>
        <p:pic>
          <p:nvPicPr>
            <p:cNvPr id="6149" name="Picture 4"/>
            <p:cNvPicPr>
              <a:picLocks noChangeAspect="1" noChangeArrowheads="1"/>
            </p:cNvPicPr>
            <p:nvPr/>
          </p:nvPicPr>
          <p:blipFill>
            <a:blip r:embed="rId3" cstate="print"/>
            <a:srcRect/>
            <a:stretch>
              <a:fillRect/>
            </a:stretch>
          </p:blipFill>
          <p:spPr bwMode="auto">
            <a:xfrm>
              <a:off x="2304" y="2400"/>
              <a:ext cx="1200" cy="858"/>
            </a:xfrm>
            <a:prstGeom prst="rect">
              <a:avLst/>
            </a:prstGeom>
            <a:noFill/>
            <a:ln w="9525">
              <a:noFill/>
              <a:miter lim="800000"/>
              <a:headEnd/>
              <a:tailEnd/>
            </a:ln>
          </p:spPr>
        </p:pic>
        <p:pic>
          <p:nvPicPr>
            <p:cNvPr id="6150" name="Picture 10" descr="jamie-face278"/>
            <p:cNvPicPr>
              <a:picLocks noChangeAspect="1" noChangeArrowheads="1"/>
            </p:cNvPicPr>
            <p:nvPr/>
          </p:nvPicPr>
          <p:blipFill>
            <a:blip r:embed="rId4" cstate="print"/>
            <a:srcRect b="13498"/>
            <a:stretch>
              <a:fillRect/>
            </a:stretch>
          </p:blipFill>
          <p:spPr bwMode="auto">
            <a:xfrm>
              <a:off x="3744" y="2352"/>
              <a:ext cx="1248" cy="883"/>
            </a:xfrm>
            <a:prstGeom prst="rect">
              <a:avLst/>
            </a:prstGeom>
            <a:noFill/>
            <a:ln w="9525">
              <a:noFill/>
              <a:miter lim="800000"/>
              <a:headEnd/>
              <a:tailEnd/>
            </a:ln>
          </p:spPr>
        </p:pic>
        <p:pic>
          <p:nvPicPr>
            <p:cNvPr id="6151" name="Picture 13"/>
            <p:cNvPicPr>
              <a:picLocks noChangeAspect="1" noChangeArrowheads="1"/>
            </p:cNvPicPr>
            <p:nvPr/>
          </p:nvPicPr>
          <p:blipFill>
            <a:blip r:embed="rId5" cstate="print"/>
            <a:srcRect/>
            <a:stretch>
              <a:fillRect/>
            </a:stretch>
          </p:blipFill>
          <p:spPr bwMode="auto">
            <a:xfrm>
              <a:off x="624" y="2384"/>
              <a:ext cx="1296" cy="867"/>
            </a:xfrm>
            <a:prstGeom prst="rect">
              <a:avLst/>
            </a:prstGeom>
            <a:noFill/>
            <a:ln w="9525">
              <a:noFill/>
              <a:miter lim="800000"/>
              <a:headEnd/>
              <a:tailEnd/>
            </a:ln>
          </p:spPr>
        </p:pic>
      </p:grpSp>
      <p:sp>
        <p:nvSpPr>
          <p:cNvPr id="6148" name="TextBox 7"/>
          <p:cNvSpPr txBox="1">
            <a:spLocks noChangeArrowheads="1"/>
          </p:cNvSpPr>
          <p:nvPr/>
        </p:nvSpPr>
        <p:spPr bwMode="auto">
          <a:xfrm>
            <a:off x="2522538" y="4705349"/>
            <a:ext cx="4534446" cy="2369880"/>
          </a:xfrm>
          <a:prstGeom prst="rect">
            <a:avLst/>
          </a:prstGeom>
          <a:noFill/>
          <a:ln w="9525">
            <a:noFill/>
            <a:miter lim="800000"/>
            <a:headEnd/>
            <a:tailEnd/>
          </a:ln>
        </p:spPr>
        <p:txBody>
          <a:bodyPr wrap="square">
            <a:spAutoFit/>
          </a:bodyPr>
          <a:lstStyle/>
          <a:p>
            <a:pPr eaLnBrk="0" hangingPunct="0"/>
            <a:r>
              <a:rPr lang="en-GB" dirty="0">
                <a:latin typeface="Arial" pitchFamily="34" charset="0"/>
              </a:rPr>
              <a:t>PHYSIOLOGY OF INFECTION </a:t>
            </a:r>
          </a:p>
          <a:p>
            <a:pPr eaLnBrk="0" hangingPunct="0">
              <a:buFont typeface="Arial" pitchFamily="34" charset="0"/>
              <a:buChar char="•"/>
            </a:pPr>
            <a:r>
              <a:rPr lang="en-GB" sz="2000" dirty="0">
                <a:latin typeface="Arial" pitchFamily="34" charset="0"/>
              </a:rPr>
              <a:t>PROF S SRISKANDAN</a:t>
            </a:r>
          </a:p>
          <a:p>
            <a:pPr eaLnBrk="0" hangingPunct="0">
              <a:buFont typeface="Arial" pitchFamily="34" charset="0"/>
              <a:buChar char="•"/>
            </a:pPr>
            <a:r>
              <a:rPr lang="en-GB" sz="2000" dirty="0">
                <a:latin typeface="Arial" pitchFamily="34" charset="0"/>
              </a:rPr>
              <a:t>PROF KATHY BAMFORD</a:t>
            </a:r>
          </a:p>
          <a:p>
            <a:pPr eaLnBrk="0" hangingPunct="0">
              <a:buFont typeface="Arial" pitchFamily="34" charset="0"/>
              <a:buChar char="•"/>
            </a:pPr>
            <a:r>
              <a:rPr lang="en-GB" sz="2000" dirty="0">
                <a:latin typeface="Arial" pitchFamily="34" charset="0"/>
              </a:rPr>
              <a:t>PROF JON FRIEDLAND</a:t>
            </a:r>
          </a:p>
          <a:p>
            <a:pPr eaLnBrk="0" hangingPunct="0">
              <a:buFont typeface="Arial" pitchFamily="34" charset="0"/>
              <a:buChar char="•"/>
            </a:pPr>
            <a:r>
              <a:rPr lang="en-GB" sz="2000" dirty="0">
                <a:latin typeface="Arial" pitchFamily="34" charset="0"/>
              </a:rPr>
              <a:t>PROF DANNY ALTMANN</a:t>
            </a:r>
          </a:p>
          <a:p>
            <a:pPr eaLnBrk="0" hangingPunct="0">
              <a:buFont typeface="Arial" pitchFamily="34" charset="0"/>
              <a:buChar char="•"/>
            </a:pPr>
            <a:r>
              <a:rPr lang="en-GB" sz="2000" dirty="0">
                <a:latin typeface="Arial" pitchFamily="34" charset="0"/>
              </a:rPr>
              <a:t>DR STEVEN BRETT</a:t>
            </a:r>
          </a:p>
          <a:p>
            <a:pPr eaLnBrk="0" hangingPunct="0"/>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239838" y="1460500"/>
            <a:ext cx="2506662" cy="1662113"/>
          </a:xfrm>
          <a:prstGeom prst="rect">
            <a:avLst/>
          </a:prstGeom>
          <a:noFill/>
          <a:ln w="9525">
            <a:noFill/>
            <a:miter lim="800000"/>
            <a:headEnd/>
            <a:tailEnd/>
          </a:ln>
        </p:spPr>
      </p:pic>
      <p:sp>
        <p:nvSpPr>
          <p:cNvPr id="14339" name="Text Box 3"/>
          <p:cNvSpPr txBox="1">
            <a:spLocks noChangeArrowheads="1"/>
          </p:cNvSpPr>
          <p:nvPr/>
        </p:nvSpPr>
        <p:spPr bwMode="auto">
          <a:xfrm>
            <a:off x="450850" y="125413"/>
            <a:ext cx="5575300" cy="1187450"/>
          </a:xfrm>
          <a:prstGeom prst="rect">
            <a:avLst/>
          </a:prstGeom>
          <a:noFill/>
          <a:ln w="9525">
            <a:noFill/>
            <a:miter lim="800000"/>
            <a:headEnd/>
            <a:tailEnd/>
          </a:ln>
        </p:spPr>
        <p:txBody>
          <a:bodyPr>
            <a:spAutoFit/>
          </a:bodyPr>
          <a:lstStyle/>
          <a:p>
            <a:pPr eaLnBrk="0" hangingPunct="0"/>
            <a:r>
              <a:rPr lang="en-US">
                <a:solidFill>
                  <a:srgbClr val="93FBFF"/>
                </a:solidFill>
                <a:latin typeface="Helvetica"/>
              </a:rPr>
              <a:t>Extrinsic Sources: Respiratory/nasal secretions from others to our respiratory tract</a:t>
            </a:r>
            <a:endParaRPr lang="en-US" sz="2000">
              <a:solidFill>
                <a:srgbClr val="93FBFF"/>
              </a:solidFill>
              <a:latin typeface="Helvetica"/>
            </a:endParaRPr>
          </a:p>
        </p:txBody>
      </p:sp>
      <p:pic>
        <p:nvPicPr>
          <p:cNvPr id="14340" name="Picture 4"/>
          <p:cNvPicPr>
            <a:picLocks noChangeAspect="1" noChangeArrowheads="1"/>
          </p:cNvPicPr>
          <p:nvPr/>
        </p:nvPicPr>
        <p:blipFill>
          <a:blip r:embed="rId4" cstate="print"/>
          <a:srcRect/>
          <a:stretch>
            <a:fillRect/>
          </a:stretch>
        </p:blipFill>
        <p:spPr bwMode="auto">
          <a:xfrm>
            <a:off x="1373188" y="3983038"/>
            <a:ext cx="1792287" cy="1684337"/>
          </a:xfrm>
          <a:prstGeom prst="rect">
            <a:avLst/>
          </a:prstGeom>
          <a:noFill/>
          <a:ln w="9525">
            <a:noFill/>
            <a:miter lim="800000"/>
            <a:headEnd/>
            <a:tailEnd/>
          </a:ln>
        </p:spPr>
      </p:pic>
      <p:sp>
        <p:nvSpPr>
          <p:cNvPr id="14341" name="Text Box 6"/>
          <p:cNvSpPr txBox="1">
            <a:spLocks noChangeArrowheads="1"/>
          </p:cNvSpPr>
          <p:nvPr/>
        </p:nvSpPr>
        <p:spPr bwMode="auto">
          <a:xfrm>
            <a:off x="4646613" y="1157288"/>
            <a:ext cx="3587750" cy="5384800"/>
          </a:xfrm>
          <a:prstGeom prst="rect">
            <a:avLst/>
          </a:prstGeom>
          <a:noFill/>
          <a:ln w="9525">
            <a:noFill/>
            <a:miter lim="800000"/>
            <a:headEnd/>
            <a:tailEnd/>
          </a:ln>
        </p:spPr>
        <p:txBody>
          <a:bodyPr>
            <a:spAutoFit/>
          </a:bodyPr>
          <a:lstStyle/>
          <a:p>
            <a:pPr eaLnBrk="0" hangingPunct="0"/>
            <a:r>
              <a:rPr lang="en-US" sz="2000">
                <a:solidFill>
                  <a:srgbClr val="93FBFF"/>
                </a:solidFill>
                <a:latin typeface="Helvetica"/>
              </a:rPr>
              <a:t>Viruses</a:t>
            </a:r>
          </a:p>
          <a:p>
            <a:pPr eaLnBrk="0" hangingPunct="0"/>
            <a:endParaRPr lang="en-US">
              <a:latin typeface="Helvetica"/>
            </a:endParaRPr>
          </a:p>
          <a:p>
            <a:pPr eaLnBrk="0" hangingPunct="0"/>
            <a:r>
              <a:rPr lang="en-US" sz="1400">
                <a:latin typeface="Helvetica"/>
              </a:rPr>
              <a:t>Influenza</a:t>
            </a:r>
          </a:p>
          <a:p>
            <a:pPr eaLnBrk="0" hangingPunct="0"/>
            <a:r>
              <a:rPr lang="en-US" sz="1400">
                <a:latin typeface="Helvetica"/>
              </a:rPr>
              <a:t>Parainfluenza</a:t>
            </a:r>
          </a:p>
          <a:p>
            <a:pPr eaLnBrk="0" hangingPunct="0"/>
            <a:r>
              <a:rPr lang="en-US" sz="1400">
                <a:latin typeface="Helvetica"/>
              </a:rPr>
              <a:t>RSV</a:t>
            </a:r>
          </a:p>
          <a:p>
            <a:pPr eaLnBrk="0" hangingPunct="0"/>
            <a:r>
              <a:rPr lang="en-US" sz="1400">
                <a:latin typeface="Helvetica"/>
              </a:rPr>
              <a:t>Rhinoviruses</a:t>
            </a:r>
          </a:p>
          <a:p>
            <a:pPr eaLnBrk="0" hangingPunct="0"/>
            <a:endParaRPr lang="en-US">
              <a:latin typeface="Helvetica"/>
            </a:endParaRPr>
          </a:p>
          <a:p>
            <a:pPr eaLnBrk="0" hangingPunct="0"/>
            <a:endParaRPr lang="en-US" sz="2000">
              <a:solidFill>
                <a:srgbClr val="93FBFF"/>
              </a:solidFill>
              <a:latin typeface="Helvetica"/>
            </a:endParaRPr>
          </a:p>
          <a:p>
            <a:pPr eaLnBrk="0" hangingPunct="0"/>
            <a:r>
              <a:rPr lang="en-US" sz="2000">
                <a:solidFill>
                  <a:srgbClr val="93FBFF"/>
                </a:solidFill>
                <a:latin typeface="Helvetica"/>
              </a:rPr>
              <a:t>Bacteria</a:t>
            </a:r>
            <a:endParaRPr lang="en-US">
              <a:solidFill>
                <a:srgbClr val="93FBFF"/>
              </a:solidFill>
              <a:latin typeface="Helvetica"/>
            </a:endParaRPr>
          </a:p>
          <a:p>
            <a:pPr eaLnBrk="0" hangingPunct="0"/>
            <a:endParaRPr lang="en-US">
              <a:latin typeface="Helvetica"/>
            </a:endParaRPr>
          </a:p>
          <a:p>
            <a:pPr eaLnBrk="0" hangingPunct="0"/>
            <a:r>
              <a:rPr lang="en-US" sz="1400">
                <a:latin typeface="Helvetica"/>
              </a:rPr>
              <a:t>Streptococcus pneumoniae</a:t>
            </a:r>
          </a:p>
          <a:p>
            <a:pPr eaLnBrk="0" hangingPunct="0"/>
            <a:r>
              <a:rPr lang="en-US" sz="1400">
                <a:latin typeface="Helvetica"/>
              </a:rPr>
              <a:t>Streptococcus pyogenes</a:t>
            </a:r>
          </a:p>
          <a:p>
            <a:pPr eaLnBrk="0" hangingPunct="0"/>
            <a:r>
              <a:rPr lang="en-US" sz="1400">
                <a:latin typeface="Helvetica"/>
              </a:rPr>
              <a:t>Corynaebacterium diphtheriae</a:t>
            </a:r>
          </a:p>
          <a:p>
            <a:pPr eaLnBrk="0" hangingPunct="0"/>
            <a:endParaRPr lang="en-US" sz="1400">
              <a:latin typeface="Helvetica"/>
            </a:endParaRPr>
          </a:p>
          <a:p>
            <a:pPr eaLnBrk="0" hangingPunct="0"/>
            <a:r>
              <a:rPr lang="en-US" sz="1400">
                <a:latin typeface="Helvetica"/>
              </a:rPr>
              <a:t>Neisseria meningitidis</a:t>
            </a:r>
          </a:p>
          <a:p>
            <a:pPr eaLnBrk="0" hangingPunct="0"/>
            <a:endParaRPr lang="en-US" sz="1400">
              <a:latin typeface="Helvetica"/>
            </a:endParaRPr>
          </a:p>
          <a:p>
            <a:pPr eaLnBrk="0" hangingPunct="0"/>
            <a:r>
              <a:rPr lang="en-US" sz="1400">
                <a:latin typeface="Helvetica"/>
              </a:rPr>
              <a:t>Staphylococcus aureus</a:t>
            </a:r>
          </a:p>
          <a:p>
            <a:pPr eaLnBrk="0" hangingPunct="0"/>
            <a:endParaRPr lang="en-US" sz="1400">
              <a:latin typeface="Helvetica"/>
            </a:endParaRPr>
          </a:p>
          <a:p>
            <a:pPr eaLnBrk="0" hangingPunct="0"/>
            <a:endParaRPr lang="en-US">
              <a:latin typeface="Helvetica"/>
            </a:endParaRPr>
          </a:p>
          <a:p>
            <a:pPr eaLnBrk="0" hangingPunct="0"/>
            <a:endParaRPr lang="en-US">
              <a:latin typeface="Helvetica"/>
            </a:endParaRPr>
          </a:p>
        </p:txBody>
      </p:sp>
      <p:sp>
        <p:nvSpPr>
          <p:cNvPr id="14342" name="Text Box 7"/>
          <p:cNvSpPr txBox="1">
            <a:spLocks noChangeArrowheads="1"/>
          </p:cNvSpPr>
          <p:nvPr/>
        </p:nvSpPr>
        <p:spPr bwMode="auto">
          <a:xfrm>
            <a:off x="3273425" y="6072188"/>
            <a:ext cx="4024313" cy="336550"/>
          </a:xfrm>
          <a:prstGeom prst="rect">
            <a:avLst/>
          </a:prstGeom>
          <a:noFill/>
          <a:ln w="9525">
            <a:noFill/>
            <a:miter lim="800000"/>
            <a:headEnd/>
            <a:tailEnd/>
          </a:ln>
        </p:spPr>
        <p:txBody>
          <a:bodyPr wrap="none">
            <a:spAutoFit/>
          </a:bodyPr>
          <a:lstStyle/>
          <a:p>
            <a:pPr eaLnBrk="0" hangingPunct="0"/>
            <a:r>
              <a:rPr lang="en-US">
                <a:solidFill>
                  <a:srgbClr val="93FBFF"/>
                </a:solidFill>
                <a:latin typeface="Helvetica"/>
              </a:rPr>
              <a:t>Hand transmission can act as intermediate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187450" y="222250"/>
            <a:ext cx="6794500" cy="457200"/>
          </a:xfrm>
          <a:prstGeom prst="rect">
            <a:avLst/>
          </a:prstGeom>
          <a:noFill/>
          <a:ln w="9525">
            <a:noFill/>
            <a:miter lim="800000"/>
            <a:headEnd/>
            <a:tailEnd/>
          </a:ln>
        </p:spPr>
        <p:txBody>
          <a:bodyPr>
            <a:spAutoFit/>
          </a:bodyPr>
          <a:lstStyle/>
          <a:p>
            <a:pPr algn="ctr" eaLnBrk="0" hangingPunct="0">
              <a:spcBef>
                <a:spcPct val="50000"/>
              </a:spcBef>
            </a:pPr>
            <a:r>
              <a:rPr lang="en-US">
                <a:solidFill>
                  <a:srgbClr val="93FBFF"/>
                </a:solidFill>
                <a:latin typeface="Helvetica"/>
              </a:rPr>
              <a:t>Extrinsic sources: introduction through skin</a:t>
            </a:r>
          </a:p>
        </p:txBody>
      </p:sp>
      <p:grpSp>
        <p:nvGrpSpPr>
          <p:cNvPr id="15363" name="Group 25"/>
          <p:cNvGrpSpPr>
            <a:grpSpLocks/>
          </p:cNvGrpSpPr>
          <p:nvPr/>
        </p:nvGrpSpPr>
        <p:grpSpPr bwMode="auto">
          <a:xfrm>
            <a:off x="6510338" y="849313"/>
            <a:ext cx="2095500" cy="2836862"/>
            <a:chOff x="4101" y="535"/>
            <a:chExt cx="1320" cy="1787"/>
          </a:xfrm>
        </p:grpSpPr>
        <p:pic>
          <p:nvPicPr>
            <p:cNvPr id="15380" name="Picture 7"/>
            <p:cNvPicPr>
              <a:picLocks noChangeAspect="1" noChangeArrowheads="1"/>
            </p:cNvPicPr>
            <p:nvPr/>
          </p:nvPicPr>
          <p:blipFill>
            <a:blip r:embed="rId3" cstate="print"/>
            <a:srcRect/>
            <a:stretch>
              <a:fillRect/>
            </a:stretch>
          </p:blipFill>
          <p:spPr bwMode="auto">
            <a:xfrm>
              <a:off x="4101" y="535"/>
              <a:ext cx="1320" cy="892"/>
            </a:xfrm>
            <a:prstGeom prst="rect">
              <a:avLst/>
            </a:prstGeom>
            <a:noFill/>
            <a:ln w="9525">
              <a:noFill/>
              <a:miter lim="800000"/>
              <a:headEnd/>
              <a:tailEnd/>
            </a:ln>
          </p:spPr>
        </p:pic>
        <p:pic>
          <p:nvPicPr>
            <p:cNvPr id="15381" name="Picture 8"/>
            <p:cNvPicPr>
              <a:picLocks noChangeAspect="1" noChangeArrowheads="1"/>
            </p:cNvPicPr>
            <p:nvPr/>
          </p:nvPicPr>
          <p:blipFill>
            <a:blip r:embed="rId4" cstate="print"/>
            <a:srcRect/>
            <a:stretch>
              <a:fillRect/>
            </a:stretch>
          </p:blipFill>
          <p:spPr bwMode="auto">
            <a:xfrm>
              <a:off x="4110" y="1431"/>
              <a:ext cx="1298" cy="891"/>
            </a:xfrm>
            <a:prstGeom prst="rect">
              <a:avLst/>
            </a:prstGeom>
            <a:noFill/>
            <a:ln w="9525">
              <a:noFill/>
              <a:miter lim="800000"/>
              <a:headEnd/>
              <a:tailEnd/>
            </a:ln>
          </p:spPr>
        </p:pic>
      </p:grpSp>
      <p:sp>
        <p:nvSpPr>
          <p:cNvPr id="15364" name="Text Box 12"/>
          <p:cNvSpPr txBox="1">
            <a:spLocks noChangeArrowheads="1"/>
          </p:cNvSpPr>
          <p:nvPr/>
        </p:nvSpPr>
        <p:spPr bwMode="auto">
          <a:xfrm>
            <a:off x="4700588" y="854075"/>
            <a:ext cx="1741487" cy="641350"/>
          </a:xfrm>
          <a:prstGeom prst="rect">
            <a:avLst/>
          </a:prstGeom>
          <a:noFill/>
          <a:ln w="9525">
            <a:noFill/>
            <a:miter lim="800000"/>
            <a:headEnd/>
            <a:tailEnd/>
          </a:ln>
        </p:spPr>
        <p:txBody>
          <a:bodyPr>
            <a:spAutoFit/>
          </a:bodyPr>
          <a:lstStyle/>
          <a:p>
            <a:pPr eaLnBrk="0" hangingPunct="0"/>
            <a:r>
              <a:rPr lang="en-US" sz="1800">
                <a:latin typeface="Helvetica"/>
              </a:rPr>
              <a:t>Trauma/ battlefield</a:t>
            </a:r>
          </a:p>
        </p:txBody>
      </p:sp>
      <p:sp>
        <p:nvSpPr>
          <p:cNvPr id="226325" name="Text Box 21"/>
          <p:cNvSpPr txBox="1">
            <a:spLocks noChangeArrowheads="1"/>
          </p:cNvSpPr>
          <p:nvPr/>
        </p:nvSpPr>
        <p:spPr bwMode="auto">
          <a:xfrm>
            <a:off x="3800475" y="4238625"/>
            <a:ext cx="4884738" cy="2308225"/>
          </a:xfrm>
          <a:prstGeom prst="rect">
            <a:avLst/>
          </a:prstGeom>
          <a:noFill/>
          <a:ln w="9525">
            <a:noFill/>
            <a:miter lim="800000"/>
            <a:headEnd/>
            <a:tailEnd/>
          </a:ln>
        </p:spPr>
        <p:txBody>
          <a:bodyPr>
            <a:spAutoFit/>
          </a:bodyPr>
          <a:lstStyle/>
          <a:p>
            <a:pPr eaLnBrk="0" hangingPunct="0"/>
            <a:r>
              <a:rPr lang="en-US" sz="1800">
                <a:solidFill>
                  <a:srgbClr val="93FBFF"/>
                </a:solidFill>
                <a:latin typeface="Helvetica"/>
              </a:rPr>
              <a:t>Skin bacteria</a:t>
            </a:r>
            <a:r>
              <a:rPr lang="en-US" sz="1800">
                <a:latin typeface="Helvetica"/>
              </a:rPr>
              <a:t>: Staphylococcus aureus, Streptococcus pyogenes,</a:t>
            </a:r>
          </a:p>
          <a:p>
            <a:pPr eaLnBrk="0" hangingPunct="0"/>
            <a:r>
              <a:rPr lang="en-US" sz="1800">
                <a:latin typeface="Helvetica"/>
              </a:rPr>
              <a:t>altered by antibiotics or hosp exposure eg MRSA, Pseudomonas </a:t>
            </a:r>
          </a:p>
          <a:p>
            <a:pPr eaLnBrk="0" hangingPunct="0"/>
            <a:endParaRPr lang="en-US" sz="1800">
              <a:solidFill>
                <a:srgbClr val="93FBFF"/>
              </a:solidFill>
              <a:latin typeface="Helvetica"/>
            </a:endParaRPr>
          </a:p>
          <a:p>
            <a:pPr eaLnBrk="0" hangingPunct="0"/>
            <a:r>
              <a:rPr lang="en-US" sz="1800">
                <a:solidFill>
                  <a:srgbClr val="93FBFF"/>
                </a:solidFill>
                <a:latin typeface="Helvetica"/>
              </a:rPr>
              <a:t>Battlefield</a:t>
            </a:r>
            <a:r>
              <a:rPr lang="en-US" sz="1800">
                <a:latin typeface="Helvetica"/>
              </a:rPr>
              <a:t>: Anaerobes e.g. Clostridium perfringens</a:t>
            </a:r>
          </a:p>
          <a:p>
            <a:pPr eaLnBrk="0" hangingPunct="0"/>
            <a:endParaRPr lang="en-US" sz="1800">
              <a:solidFill>
                <a:srgbClr val="93FBFF"/>
              </a:solidFill>
              <a:latin typeface="Helvetica"/>
            </a:endParaRPr>
          </a:p>
        </p:txBody>
      </p:sp>
      <p:sp>
        <p:nvSpPr>
          <p:cNvPr id="226326" name="Text Box 22"/>
          <p:cNvSpPr txBox="1">
            <a:spLocks noChangeArrowheads="1"/>
          </p:cNvSpPr>
          <p:nvPr/>
        </p:nvSpPr>
        <p:spPr bwMode="auto">
          <a:xfrm>
            <a:off x="4638675" y="3733800"/>
            <a:ext cx="2795588" cy="461963"/>
          </a:xfrm>
          <a:prstGeom prst="rect">
            <a:avLst/>
          </a:prstGeom>
          <a:noFill/>
          <a:ln w="9525">
            <a:noFill/>
            <a:miter lim="800000"/>
            <a:headEnd/>
            <a:tailEnd/>
          </a:ln>
        </p:spPr>
        <p:txBody>
          <a:bodyPr>
            <a:spAutoFit/>
          </a:bodyPr>
          <a:lstStyle/>
          <a:p>
            <a:pPr eaLnBrk="0" hangingPunct="0"/>
            <a:r>
              <a:rPr lang="en-US">
                <a:solidFill>
                  <a:srgbClr val="CC00FF"/>
                </a:solidFill>
                <a:latin typeface="Helvetica"/>
              </a:rPr>
              <a:t>Gram positive!</a:t>
            </a:r>
          </a:p>
        </p:txBody>
      </p:sp>
      <p:grpSp>
        <p:nvGrpSpPr>
          <p:cNvPr id="15367" name="Group 28"/>
          <p:cNvGrpSpPr>
            <a:grpSpLocks/>
          </p:cNvGrpSpPr>
          <p:nvPr/>
        </p:nvGrpSpPr>
        <p:grpSpPr bwMode="auto">
          <a:xfrm>
            <a:off x="190500" y="762000"/>
            <a:ext cx="4194175" cy="5478463"/>
            <a:chOff x="120" y="480"/>
            <a:chExt cx="2642" cy="3451"/>
          </a:xfrm>
        </p:grpSpPr>
        <p:grpSp>
          <p:nvGrpSpPr>
            <p:cNvPr id="15368" name="Group 16"/>
            <p:cNvGrpSpPr>
              <a:grpSpLocks/>
            </p:cNvGrpSpPr>
            <p:nvPr/>
          </p:nvGrpSpPr>
          <p:grpSpPr bwMode="auto">
            <a:xfrm>
              <a:off x="131" y="480"/>
              <a:ext cx="1979" cy="892"/>
              <a:chOff x="280" y="585"/>
              <a:chExt cx="1979" cy="892"/>
            </a:xfrm>
          </p:grpSpPr>
          <p:pic>
            <p:nvPicPr>
              <p:cNvPr id="15378" name="Picture 2"/>
              <p:cNvPicPr>
                <a:picLocks noChangeAspect="1" noChangeArrowheads="1"/>
              </p:cNvPicPr>
              <p:nvPr/>
            </p:nvPicPr>
            <p:blipFill>
              <a:blip r:embed="rId5" cstate="print"/>
              <a:srcRect/>
              <a:stretch>
                <a:fillRect/>
              </a:stretch>
            </p:blipFill>
            <p:spPr bwMode="auto">
              <a:xfrm>
                <a:off x="280" y="585"/>
                <a:ext cx="1255" cy="892"/>
              </a:xfrm>
              <a:prstGeom prst="rect">
                <a:avLst/>
              </a:prstGeom>
              <a:noFill/>
              <a:ln w="9525">
                <a:noFill/>
                <a:miter lim="800000"/>
                <a:headEnd/>
                <a:tailEnd/>
              </a:ln>
            </p:spPr>
          </p:pic>
          <p:sp>
            <p:nvSpPr>
              <p:cNvPr id="15379" name="Text Box 10"/>
              <p:cNvSpPr txBox="1">
                <a:spLocks noChangeArrowheads="1"/>
              </p:cNvSpPr>
              <p:nvPr/>
            </p:nvSpPr>
            <p:spPr bwMode="auto">
              <a:xfrm>
                <a:off x="1639" y="650"/>
                <a:ext cx="620" cy="231"/>
              </a:xfrm>
              <a:prstGeom prst="rect">
                <a:avLst/>
              </a:prstGeom>
              <a:noFill/>
              <a:ln w="9525">
                <a:noFill/>
                <a:miter lim="800000"/>
                <a:headEnd/>
                <a:tailEnd/>
              </a:ln>
            </p:spPr>
            <p:txBody>
              <a:bodyPr wrap="none">
                <a:spAutoFit/>
              </a:bodyPr>
              <a:lstStyle/>
              <a:p>
                <a:pPr algn="ctr" eaLnBrk="0" hangingPunct="0"/>
                <a:r>
                  <a:rPr lang="en-US" sz="1800">
                    <a:latin typeface="Helvetica"/>
                  </a:rPr>
                  <a:t>Surgery</a:t>
                </a:r>
              </a:p>
            </p:txBody>
          </p:sp>
        </p:grpSp>
        <p:grpSp>
          <p:nvGrpSpPr>
            <p:cNvPr id="15369" name="Group 18"/>
            <p:cNvGrpSpPr>
              <a:grpSpLocks/>
            </p:cNvGrpSpPr>
            <p:nvPr/>
          </p:nvGrpSpPr>
          <p:grpSpPr bwMode="auto">
            <a:xfrm>
              <a:off x="127" y="2118"/>
              <a:ext cx="1782" cy="913"/>
              <a:chOff x="309" y="2218"/>
              <a:chExt cx="1782" cy="913"/>
            </a:xfrm>
          </p:grpSpPr>
          <p:pic>
            <p:nvPicPr>
              <p:cNvPr id="15376" name="Picture 5"/>
              <p:cNvPicPr>
                <a:picLocks noChangeAspect="1" noChangeArrowheads="1"/>
              </p:cNvPicPr>
              <p:nvPr/>
            </p:nvPicPr>
            <p:blipFill>
              <a:blip r:embed="rId6" cstate="print"/>
              <a:srcRect/>
              <a:stretch>
                <a:fillRect/>
              </a:stretch>
            </p:blipFill>
            <p:spPr bwMode="auto">
              <a:xfrm>
                <a:off x="309" y="2218"/>
                <a:ext cx="1250" cy="913"/>
              </a:xfrm>
              <a:prstGeom prst="rect">
                <a:avLst/>
              </a:prstGeom>
              <a:noFill/>
              <a:ln w="9525">
                <a:noFill/>
                <a:miter lim="800000"/>
                <a:headEnd/>
                <a:tailEnd/>
              </a:ln>
            </p:spPr>
          </p:pic>
          <p:sp>
            <p:nvSpPr>
              <p:cNvPr id="15377" name="Text Box 14"/>
              <p:cNvSpPr txBox="1">
                <a:spLocks noChangeArrowheads="1"/>
              </p:cNvSpPr>
              <p:nvPr/>
            </p:nvSpPr>
            <p:spPr bwMode="auto">
              <a:xfrm>
                <a:off x="1639" y="2300"/>
                <a:ext cx="452" cy="231"/>
              </a:xfrm>
              <a:prstGeom prst="rect">
                <a:avLst/>
              </a:prstGeom>
              <a:noFill/>
              <a:ln w="9525">
                <a:noFill/>
                <a:miter lim="800000"/>
                <a:headEnd/>
                <a:tailEnd/>
              </a:ln>
            </p:spPr>
            <p:txBody>
              <a:bodyPr wrap="none">
                <a:spAutoFit/>
              </a:bodyPr>
              <a:lstStyle/>
              <a:p>
                <a:pPr algn="ctr" eaLnBrk="0" hangingPunct="0"/>
                <a:r>
                  <a:rPr lang="en-US" sz="1800">
                    <a:latin typeface="Helvetica"/>
                  </a:rPr>
                  <a:t>IVDA</a:t>
                </a:r>
              </a:p>
            </p:txBody>
          </p:sp>
        </p:grpSp>
        <p:grpSp>
          <p:nvGrpSpPr>
            <p:cNvPr id="15370" name="Group 19"/>
            <p:cNvGrpSpPr>
              <a:grpSpLocks/>
            </p:cNvGrpSpPr>
            <p:nvPr/>
          </p:nvGrpSpPr>
          <p:grpSpPr bwMode="auto">
            <a:xfrm>
              <a:off x="120" y="3031"/>
              <a:ext cx="1989" cy="900"/>
              <a:chOff x="313" y="3131"/>
              <a:chExt cx="1989" cy="900"/>
            </a:xfrm>
          </p:grpSpPr>
          <p:pic>
            <p:nvPicPr>
              <p:cNvPr id="15374" name="Picture 4"/>
              <p:cNvPicPr>
                <a:picLocks noChangeAspect="1" noChangeArrowheads="1"/>
              </p:cNvPicPr>
              <p:nvPr/>
            </p:nvPicPr>
            <p:blipFill>
              <a:blip r:embed="rId7" cstate="print"/>
              <a:srcRect/>
              <a:stretch>
                <a:fillRect/>
              </a:stretch>
            </p:blipFill>
            <p:spPr bwMode="auto">
              <a:xfrm>
                <a:off x="313" y="3131"/>
                <a:ext cx="1221" cy="900"/>
              </a:xfrm>
              <a:prstGeom prst="rect">
                <a:avLst/>
              </a:prstGeom>
              <a:noFill/>
              <a:ln w="9525">
                <a:noFill/>
                <a:miter lim="800000"/>
                <a:headEnd/>
                <a:tailEnd/>
              </a:ln>
            </p:spPr>
          </p:pic>
          <p:sp>
            <p:nvSpPr>
              <p:cNvPr id="15375" name="Text Box 15"/>
              <p:cNvSpPr txBox="1">
                <a:spLocks noChangeArrowheads="1"/>
              </p:cNvSpPr>
              <p:nvPr/>
            </p:nvSpPr>
            <p:spPr bwMode="auto">
              <a:xfrm>
                <a:off x="1730" y="3214"/>
                <a:ext cx="572" cy="231"/>
              </a:xfrm>
              <a:prstGeom prst="rect">
                <a:avLst/>
              </a:prstGeom>
              <a:noFill/>
              <a:ln w="9525">
                <a:noFill/>
                <a:miter lim="800000"/>
                <a:headEnd/>
                <a:tailEnd/>
              </a:ln>
            </p:spPr>
            <p:txBody>
              <a:bodyPr wrap="none">
                <a:spAutoFit/>
              </a:bodyPr>
              <a:lstStyle/>
              <a:p>
                <a:pPr algn="ctr" eaLnBrk="0" hangingPunct="0"/>
                <a:r>
                  <a:rPr lang="en-US" sz="1800">
                    <a:latin typeface="Helvetica"/>
                  </a:rPr>
                  <a:t>Insects</a:t>
                </a:r>
              </a:p>
            </p:txBody>
          </p:sp>
        </p:grpSp>
        <p:grpSp>
          <p:nvGrpSpPr>
            <p:cNvPr id="15371" name="Group 27"/>
            <p:cNvGrpSpPr>
              <a:grpSpLocks/>
            </p:cNvGrpSpPr>
            <p:nvPr/>
          </p:nvGrpSpPr>
          <p:grpSpPr bwMode="auto">
            <a:xfrm>
              <a:off x="126" y="1341"/>
              <a:ext cx="2636" cy="847"/>
              <a:chOff x="126" y="1341"/>
              <a:chExt cx="2636" cy="847"/>
            </a:xfrm>
          </p:grpSpPr>
          <p:sp>
            <p:nvSpPr>
              <p:cNvPr id="15372" name="Text Box 13"/>
              <p:cNvSpPr txBox="1">
                <a:spLocks noChangeArrowheads="1"/>
              </p:cNvSpPr>
              <p:nvPr/>
            </p:nvSpPr>
            <p:spPr bwMode="auto">
              <a:xfrm>
                <a:off x="1396" y="1393"/>
                <a:ext cx="1366" cy="577"/>
              </a:xfrm>
              <a:prstGeom prst="rect">
                <a:avLst/>
              </a:prstGeom>
              <a:noFill/>
              <a:ln w="9525">
                <a:noFill/>
                <a:miter lim="800000"/>
                <a:headEnd/>
                <a:tailEnd/>
              </a:ln>
            </p:spPr>
            <p:txBody>
              <a:bodyPr>
                <a:spAutoFit/>
              </a:bodyPr>
              <a:lstStyle/>
              <a:p>
                <a:pPr eaLnBrk="0" hangingPunct="0"/>
                <a:r>
                  <a:rPr lang="en-US" sz="1800">
                    <a:latin typeface="Helvetica"/>
                  </a:rPr>
                  <a:t>Pre-existing skin breaches incl. burns etc</a:t>
                </a:r>
              </a:p>
            </p:txBody>
          </p:sp>
          <p:pic>
            <p:nvPicPr>
              <p:cNvPr id="15373" name="Picture 26" descr="chickenpox lesions"/>
              <p:cNvPicPr>
                <a:picLocks noChangeAspect="1" noChangeArrowheads="1"/>
              </p:cNvPicPr>
              <p:nvPr/>
            </p:nvPicPr>
            <p:blipFill>
              <a:blip r:embed="rId8" cstate="print"/>
              <a:srcRect/>
              <a:stretch>
                <a:fillRect/>
              </a:stretch>
            </p:blipFill>
            <p:spPr bwMode="auto">
              <a:xfrm>
                <a:off x="126" y="1341"/>
                <a:ext cx="1261" cy="847"/>
              </a:xfrm>
              <a:prstGeom prst="rect">
                <a:avLst/>
              </a:prstGeom>
              <a:noFill/>
              <a:ln w="9525">
                <a:noFill/>
                <a:miter lim="800000"/>
                <a:headEnd/>
                <a:tailEnd/>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6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5" grpId="0" autoUpdateAnimBg="0"/>
      <p:bldP spid="22632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17500" y="238125"/>
            <a:ext cx="6935788" cy="822325"/>
          </a:xfrm>
          <a:prstGeom prst="rect">
            <a:avLst/>
          </a:prstGeom>
          <a:noFill/>
          <a:ln w="9525">
            <a:noFill/>
            <a:miter lim="800000"/>
            <a:headEnd/>
            <a:tailEnd/>
          </a:ln>
        </p:spPr>
        <p:txBody>
          <a:bodyPr>
            <a:spAutoFit/>
          </a:bodyPr>
          <a:lstStyle/>
          <a:p>
            <a:pPr eaLnBrk="0" hangingPunct="0"/>
            <a:r>
              <a:rPr lang="en-US">
                <a:solidFill>
                  <a:srgbClr val="93FBFF"/>
                </a:solidFill>
                <a:latin typeface="Helvetica"/>
              </a:rPr>
              <a:t>Extrinsic sources: Contaminated food and water (GI secretions from others - our GI tract)</a:t>
            </a:r>
          </a:p>
        </p:txBody>
      </p:sp>
      <p:grpSp>
        <p:nvGrpSpPr>
          <p:cNvPr id="16387" name="Group 10"/>
          <p:cNvGrpSpPr>
            <a:grpSpLocks/>
          </p:cNvGrpSpPr>
          <p:nvPr/>
        </p:nvGrpSpPr>
        <p:grpSpPr bwMode="auto">
          <a:xfrm>
            <a:off x="460375" y="1308100"/>
            <a:ext cx="1706563" cy="3916363"/>
            <a:chOff x="290" y="824"/>
            <a:chExt cx="1075" cy="2467"/>
          </a:xfrm>
        </p:grpSpPr>
        <p:pic>
          <p:nvPicPr>
            <p:cNvPr id="16392" name="Picture 2"/>
            <p:cNvPicPr>
              <a:picLocks noChangeAspect="1" noChangeArrowheads="1"/>
            </p:cNvPicPr>
            <p:nvPr/>
          </p:nvPicPr>
          <p:blipFill>
            <a:blip r:embed="rId3" cstate="print"/>
            <a:srcRect/>
            <a:stretch>
              <a:fillRect/>
            </a:stretch>
          </p:blipFill>
          <p:spPr bwMode="auto">
            <a:xfrm>
              <a:off x="290" y="824"/>
              <a:ext cx="1074" cy="780"/>
            </a:xfrm>
            <a:prstGeom prst="rect">
              <a:avLst/>
            </a:prstGeom>
            <a:noFill/>
            <a:ln w="9525">
              <a:noFill/>
              <a:miter lim="800000"/>
              <a:headEnd/>
              <a:tailEnd/>
            </a:ln>
          </p:spPr>
        </p:pic>
        <p:pic>
          <p:nvPicPr>
            <p:cNvPr id="16393" name="Picture 4"/>
            <p:cNvPicPr>
              <a:picLocks noChangeAspect="1" noChangeArrowheads="1"/>
            </p:cNvPicPr>
            <p:nvPr/>
          </p:nvPicPr>
          <p:blipFill>
            <a:blip r:embed="rId4" cstate="print"/>
            <a:srcRect/>
            <a:stretch>
              <a:fillRect/>
            </a:stretch>
          </p:blipFill>
          <p:spPr bwMode="auto">
            <a:xfrm>
              <a:off x="291" y="1586"/>
              <a:ext cx="1067" cy="911"/>
            </a:xfrm>
            <a:prstGeom prst="rect">
              <a:avLst/>
            </a:prstGeom>
            <a:noFill/>
            <a:ln w="9525">
              <a:noFill/>
              <a:miter lim="800000"/>
              <a:headEnd/>
              <a:tailEnd/>
            </a:ln>
          </p:spPr>
        </p:pic>
        <p:pic>
          <p:nvPicPr>
            <p:cNvPr id="16394" name="Picture 5"/>
            <p:cNvPicPr>
              <a:picLocks noChangeAspect="1" noChangeArrowheads="1"/>
            </p:cNvPicPr>
            <p:nvPr/>
          </p:nvPicPr>
          <p:blipFill>
            <a:blip r:embed="rId5" cstate="print"/>
            <a:srcRect/>
            <a:stretch>
              <a:fillRect/>
            </a:stretch>
          </p:blipFill>
          <p:spPr bwMode="auto">
            <a:xfrm>
              <a:off x="291" y="2486"/>
              <a:ext cx="1074" cy="805"/>
            </a:xfrm>
            <a:prstGeom prst="rect">
              <a:avLst/>
            </a:prstGeom>
            <a:noFill/>
            <a:ln w="9525">
              <a:noFill/>
              <a:miter lim="800000"/>
              <a:headEnd/>
              <a:tailEnd/>
            </a:ln>
          </p:spPr>
        </p:pic>
      </p:grpSp>
      <p:sp>
        <p:nvSpPr>
          <p:cNvPr id="225287" name="Text Box 7"/>
          <p:cNvSpPr txBox="1">
            <a:spLocks noChangeArrowheads="1"/>
          </p:cNvSpPr>
          <p:nvPr/>
        </p:nvSpPr>
        <p:spPr bwMode="auto">
          <a:xfrm>
            <a:off x="3402013" y="192088"/>
            <a:ext cx="5146675" cy="6740525"/>
          </a:xfrm>
          <a:prstGeom prst="rect">
            <a:avLst/>
          </a:prstGeom>
          <a:noFill/>
          <a:ln w="9525">
            <a:noFill/>
            <a:miter lim="800000"/>
            <a:headEnd/>
            <a:tailEnd/>
          </a:ln>
        </p:spPr>
        <p:txBody>
          <a:bodyPr>
            <a:spAutoFit/>
          </a:bodyPr>
          <a:lstStyle/>
          <a:p>
            <a:pPr algn="r" eaLnBrk="0" hangingPunct="0"/>
            <a:r>
              <a:rPr lang="en-US" sz="2000">
                <a:solidFill>
                  <a:srgbClr val="93FBFF"/>
                </a:solidFill>
                <a:latin typeface="Helvetica"/>
              </a:rPr>
              <a:t>Viruses</a:t>
            </a:r>
          </a:p>
          <a:p>
            <a:pPr algn="r" eaLnBrk="0" hangingPunct="0"/>
            <a:r>
              <a:rPr lang="en-US" sz="1400">
                <a:solidFill>
                  <a:schemeClr val="tx2"/>
                </a:solidFill>
                <a:latin typeface="Helvetica"/>
              </a:rPr>
              <a:t>Hepatitis A</a:t>
            </a:r>
          </a:p>
          <a:p>
            <a:pPr algn="r" eaLnBrk="0" hangingPunct="0"/>
            <a:r>
              <a:rPr lang="en-US" sz="1400">
                <a:solidFill>
                  <a:schemeClr val="tx2"/>
                </a:solidFill>
                <a:latin typeface="Helvetica"/>
              </a:rPr>
              <a:t>Norovirus</a:t>
            </a:r>
            <a:endParaRPr lang="en-US">
              <a:solidFill>
                <a:schemeClr val="tx2"/>
              </a:solidFill>
              <a:latin typeface="Helvetica"/>
            </a:endParaRPr>
          </a:p>
          <a:p>
            <a:pPr algn="r" eaLnBrk="0" hangingPunct="0"/>
            <a:r>
              <a:rPr lang="en-US" sz="1200">
                <a:latin typeface="Helvetica"/>
              </a:rPr>
              <a:t>Hepatitis E</a:t>
            </a:r>
            <a:endParaRPr lang="en-US" sz="1800">
              <a:latin typeface="Helvetica"/>
            </a:endParaRPr>
          </a:p>
          <a:p>
            <a:pPr algn="r" eaLnBrk="0" hangingPunct="0"/>
            <a:endParaRPr lang="en-US">
              <a:latin typeface="Helvetica"/>
            </a:endParaRPr>
          </a:p>
          <a:p>
            <a:pPr algn="r" eaLnBrk="0" hangingPunct="0"/>
            <a:r>
              <a:rPr lang="en-US" sz="2000">
                <a:solidFill>
                  <a:srgbClr val="93FBFF"/>
                </a:solidFill>
                <a:latin typeface="Helvetica"/>
              </a:rPr>
              <a:t>Bacteria</a:t>
            </a:r>
          </a:p>
          <a:p>
            <a:pPr algn="r" eaLnBrk="0" hangingPunct="0"/>
            <a:r>
              <a:rPr lang="en-US" sz="1400">
                <a:solidFill>
                  <a:schemeClr val="tx2"/>
                </a:solidFill>
                <a:latin typeface="Helvetica"/>
              </a:rPr>
              <a:t>Escherichia coli(travellers diarrhoea/HUS)</a:t>
            </a:r>
          </a:p>
          <a:p>
            <a:pPr algn="r" eaLnBrk="0" hangingPunct="0"/>
            <a:r>
              <a:rPr lang="en-US" sz="1400">
                <a:solidFill>
                  <a:schemeClr val="tx2"/>
                </a:solidFill>
                <a:latin typeface="Helvetica"/>
              </a:rPr>
              <a:t>Campylobacter jejuni</a:t>
            </a:r>
          </a:p>
          <a:p>
            <a:pPr algn="r" eaLnBrk="0" hangingPunct="0"/>
            <a:r>
              <a:rPr lang="en-US" sz="1400">
                <a:solidFill>
                  <a:schemeClr val="tx2"/>
                </a:solidFill>
                <a:latin typeface="Helvetica"/>
              </a:rPr>
              <a:t>Salmonella spp</a:t>
            </a:r>
            <a:r>
              <a:rPr lang="en-US" sz="1800">
                <a:solidFill>
                  <a:schemeClr val="tx2"/>
                </a:solidFill>
                <a:latin typeface="Helvetica"/>
              </a:rPr>
              <a:t>.</a:t>
            </a:r>
          </a:p>
          <a:p>
            <a:pPr algn="r" eaLnBrk="0" hangingPunct="0"/>
            <a:endParaRPr lang="en-US" sz="1800">
              <a:latin typeface="Helvetica"/>
            </a:endParaRPr>
          </a:p>
          <a:p>
            <a:pPr algn="r" eaLnBrk="0" hangingPunct="0"/>
            <a:r>
              <a:rPr lang="en-US" sz="1400">
                <a:latin typeface="Helvetica"/>
              </a:rPr>
              <a:t>Shigella spp(dysentery)</a:t>
            </a:r>
          </a:p>
          <a:p>
            <a:pPr algn="r" eaLnBrk="0" hangingPunct="0"/>
            <a:r>
              <a:rPr lang="en-US" sz="1400">
                <a:latin typeface="Helvetica"/>
              </a:rPr>
              <a:t>Salmonella paratyphi (paratyphoid)</a:t>
            </a:r>
          </a:p>
          <a:p>
            <a:pPr algn="r" eaLnBrk="0" hangingPunct="0"/>
            <a:r>
              <a:rPr lang="en-US" sz="1400">
                <a:latin typeface="Helvetica"/>
              </a:rPr>
              <a:t>Salmonella typhae (typhoid)</a:t>
            </a:r>
          </a:p>
          <a:p>
            <a:pPr algn="r" eaLnBrk="0" hangingPunct="0"/>
            <a:r>
              <a:rPr lang="en-US" sz="1400">
                <a:latin typeface="Helvetica"/>
              </a:rPr>
              <a:t>Vibrio cholerae (cholera</a:t>
            </a:r>
            <a:r>
              <a:rPr lang="en-US" sz="1800">
                <a:latin typeface="Helvetica"/>
              </a:rPr>
              <a:t>)</a:t>
            </a:r>
            <a:endParaRPr lang="en-US">
              <a:latin typeface="Helvetica"/>
            </a:endParaRPr>
          </a:p>
          <a:p>
            <a:pPr algn="r" eaLnBrk="0" hangingPunct="0"/>
            <a:endParaRPr lang="en-US">
              <a:latin typeface="Helvetica"/>
            </a:endParaRPr>
          </a:p>
          <a:p>
            <a:pPr algn="r" eaLnBrk="0" hangingPunct="0"/>
            <a:r>
              <a:rPr lang="en-US" sz="1200">
                <a:solidFill>
                  <a:srgbClr val="93FBFF"/>
                </a:solidFill>
                <a:latin typeface="Helvetica"/>
              </a:rPr>
              <a:t>Protozoa</a:t>
            </a:r>
          </a:p>
          <a:p>
            <a:pPr algn="r" eaLnBrk="0" hangingPunct="0"/>
            <a:r>
              <a:rPr lang="en-US" sz="1200">
                <a:latin typeface="Helvetica"/>
              </a:rPr>
              <a:t>Giardia</a:t>
            </a:r>
          </a:p>
          <a:p>
            <a:pPr algn="r" eaLnBrk="0" hangingPunct="0"/>
            <a:endParaRPr lang="en-US" sz="1200">
              <a:latin typeface="Helvetica"/>
            </a:endParaRPr>
          </a:p>
          <a:p>
            <a:pPr algn="r" eaLnBrk="0" hangingPunct="0"/>
            <a:r>
              <a:rPr lang="en-US" sz="1200">
                <a:solidFill>
                  <a:srgbClr val="93FBFF"/>
                </a:solidFill>
                <a:latin typeface="Helvetica"/>
              </a:rPr>
              <a:t>Nematodes</a:t>
            </a:r>
          </a:p>
          <a:p>
            <a:pPr algn="r" eaLnBrk="0" hangingPunct="0"/>
            <a:r>
              <a:rPr lang="en-US" sz="1200">
                <a:latin typeface="Helvetica"/>
              </a:rPr>
              <a:t>Tapeworms, flukes</a:t>
            </a:r>
          </a:p>
          <a:p>
            <a:pPr algn="r" eaLnBrk="0" hangingPunct="0"/>
            <a:endParaRPr lang="en-US" sz="1200">
              <a:latin typeface="Helvetica"/>
            </a:endParaRPr>
          </a:p>
          <a:p>
            <a:pPr algn="r" eaLnBrk="0" hangingPunct="0"/>
            <a:r>
              <a:rPr lang="en-US" sz="1200">
                <a:solidFill>
                  <a:srgbClr val="93FBFF"/>
                </a:solidFill>
                <a:latin typeface="Helvetica"/>
              </a:rPr>
              <a:t>Spirochaetes</a:t>
            </a:r>
            <a:r>
              <a:rPr lang="en-US" sz="1200">
                <a:latin typeface="Helvetica"/>
              </a:rPr>
              <a:t> </a:t>
            </a:r>
          </a:p>
          <a:p>
            <a:pPr algn="r" eaLnBrk="0" hangingPunct="0"/>
            <a:r>
              <a:rPr lang="en-US" sz="1200">
                <a:latin typeface="Helvetica"/>
              </a:rPr>
              <a:t>Leptospirosis</a:t>
            </a:r>
          </a:p>
          <a:p>
            <a:pPr algn="r" eaLnBrk="0" hangingPunct="0"/>
            <a:endParaRPr lang="en-US" sz="1200">
              <a:latin typeface="Helvetica"/>
            </a:endParaRPr>
          </a:p>
          <a:p>
            <a:pPr algn="r" eaLnBrk="0" hangingPunct="0"/>
            <a:r>
              <a:rPr lang="en-US" sz="2000">
                <a:solidFill>
                  <a:srgbClr val="93FBFF"/>
                </a:solidFill>
                <a:latin typeface="Helvetica"/>
              </a:rPr>
              <a:t>Toxins</a:t>
            </a:r>
          </a:p>
          <a:p>
            <a:pPr algn="r" eaLnBrk="0" hangingPunct="0"/>
            <a:r>
              <a:rPr lang="en-US" sz="1400">
                <a:solidFill>
                  <a:schemeClr val="tx2"/>
                </a:solidFill>
                <a:latin typeface="Helvetica"/>
              </a:rPr>
              <a:t>Staphylococcal enterotoxins</a:t>
            </a:r>
            <a:endParaRPr lang="en-US" sz="1400">
              <a:latin typeface="Helvetica"/>
            </a:endParaRPr>
          </a:p>
          <a:p>
            <a:pPr algn="r" eaLnBrk="0" hangingPunct="0"/>
            <a:r>
              <a:rPr lang="en-US" sz="1400">
                <a:latin typeface="Helvetica"/>
              </a:rPr>
              <a:t>Botulinum toxin</a:t>
            </a:r>
          </a:p>
          <a:p>
            <a:pPr algn="r" eaLnBrk="0" hangingPunct="0"/>
            <a:endParaRPr lang="en-US">
              <a:latin typeface="Helvetica"/>
            </a:endParaRPr>
          </a:p>
        </p:txBody>
      </p:sp>
      <p:grpSp>
        <p:nvGrpSpPr>
          <p:cNvPr id="3" name="Group 12"/>
          <p:cNvGrpSpPr>
            <a:grpSpLocks/>
          </p:cNvGrpSpPr>
          <p:nvPr/>
        </p:nvGrpSpPr>
        <p:grpSpPr bwMode="auto">
          <a:xfrm>
            <a:off x="3097213" y="3402013"/>
            <a:ext cx="2268537" cy="1244600"/>
            <a:chOff x="1951" y="2143"/>
            <a:chExt cx="1429" cy="784"/>
          </a:xfrm>
        </p:grpSpPr>
        <p:sp>
          <p:nvSpPr>
            <p:cNvPr id="16390" name="Text Box 8"/>
            <p:cNvSpPr txBox="1">
              <a:spLocks noChangeArrowheads="1"/>
            </p:cNvSpPr>
            <p:nvPr/>
          </p:nvSpPr>
          <p:spPr bwMode="auto">
            <a:xfrm>
              <a:off x="1951" y="2143"/>
              <a:ext cx="1429" cy="288"/>
            </a:xfrm>
            <a:prstGeom prst="rect">
              <a:avLst/>
            </a:prstGeom>
            <a:noFill/>
            <a:ln w="9525">
              <a:noFill/>
              <a:miter lim="800000"/>
              <a:headEnd/>
              <a:tailEnd/>
            </a:ln>
          </p:spPr>
          <p:txBody>
            <a:bodyPr wrap="none">
              <a:spAutoFit/>
            </a:bodyPr>
            <a:lstStyle/>
            <a:p>
              <a:pPr algn="ctr" eaLnBrk="0" hangingPunct="0"/>
              <a:r>
                <a:rPr lang="en-US">
                  <a:latin typeface="Helvetica"/>
                </a:rPr>
                <a:t>Gram negative!</a:t>
              </a:r>
            </a:p>
          </p:txBody>
        </p:sp>
        <p:sp>
          <p:nvSpPr>
            <p:cNvPr id="16391" name="Text Box 11"/>
            <p:cNvSpPr txBox="1">
              <a:spLocks noChangeArrowheads="1"/>
            </p:cNvSpPr>
            <p:nvPr/>
          </p:nvSpPr>
          <p:spPr bwMode="auto">
            <a:xfrm>
              <a:off x="2008" y="2561"/>
              <a:ext cx="1370" cy="366"/>
            </a:xfrm>
            <a:prstGeom prst="rect">
              <a:avLst/>
            </a:prstGeom>
            <a:noFill/>
            <a:ln w="9525">
              <a:noFill/>
              <a:miter lim="800000"/>
              <a:headEnd/>
              <a:tailEnd/>
            </a:ln>
          </p:spPr>
          <p:txBody>
            <a:bodyPr>
              <a:spAutoFit/>
            </a:bodyPr>
            <a:lstStyle/>
            <a:p>
              <a:pPr eaLnBrk="0" hangingPunct="0">
                <a:spcBef>
                  <a:spcPct val="50000"/>
                </a:spcBef>
              </a:pPr>
              <a:r>
                <a:rPr lang="en-US">
                  <a:latin typeface="Helvetica"/>
                </a:rPr>
                <a:t>Tend to cause diarrhoeal illness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41338" y="317500"/>
            <a:ext cx="5418137" cy="822325"/>
          </a:xfrm>
          <a:prstGeom prst="rect">
            <a:avLst/>
          </a:prstGeom>
          <a:noFill/>
          <a:ln w="9525">
            <a:noFill/>
            <a:miter lim="800000"/>
            <a:headEnd/>
            <a:tailEnd/>
          </a:ln>
        </p:spPr>
        <p:txBody>
          <a:bodyPr wrap="none">
            <a:spAutoFit/>
          </a:bodyPr>
          <a:lstStyle/>
          <a:p>
            <a:pPr eaLnBrk="0" hangingPunct="0"/>
            <a:r>
              <a:rPr lang="en-US">
                <a:solidFill>
                  <a:srgbClr val="93FBFF"/>
                </a:solidFill>
                <a:latin typeface="Helvetica"/>
              </a:rPr>
              <a:t>Extrinsic sources: sexual transmission </a:t>
            </a:r>
          </a:p>
          <a:p>
            <a:pPr eaLnBrk="0" hangingPunct="0"/>
            <a:r>
              <a:rPr lang="en-US">
                <a:solidFill>
                  <a:srgbClr val="93FBFF"/>
                </a:solidFill>
                <a:latin typeface="Helvetica"/>
              </a:rPr>
              <a:t>(genital tract to genital tract)</a:t>
            </a:r>
          </a:p>
        </p:txBody>
      </p:sp>
      <p:pic>
        <p:nvPicPr>
          <p:cNvPr id="17411" name="Picture 3"/>
          <p:cNvPicPr>
            <a:picLocks noChangeAspect="1" noChangeArrowheads="1"/>
          </p:cNvPicPr>
          <p:nvPr/>
        </p:nvPicPr>
        <p:blipFill>
          <a:blip r:embed="rId3" cstate="print"/>
          <a:srcRect/>
          <a:stretch>
            <a:fillRect/>
          </a:stretch>
        </p:blipFill>
        <p:spPr bwMode="auto">
          <a:xfrm>
            <a:off x="2708275" y="1482725"/>
            <a:ext cx="3095625" cy="1785938"/>
          </a:xfrm>
          <a:prstGeom prst="rect">
            <a:avLst/>
          </a:prstGeom>
          <a:noFill/>
          <a:ln w="9525">
            <a:noFill/>
            <a:miter lim="800000"/>
            <a:headEnd/>
            <a:tailEnd/>
          </a:ln>
        </p:spPr>
      </p:pic>
      <p:sp>
        <p:nvSpPr>
          <p:cNvPr id="17412" name="Text Box 4"/>
          <p:cNvSpPr txBox="1">
            <a:spLocks noChangeArrowheads="1"/>
          </p:cNvSpPr>
          <p:nvPr/>
        </p:nvSpPr>
        <p:spPr bwMode="auto">
          <a:xfrm>
            <a:off x="514350" y="3443288"/>
            <a:ext cx="4537075" cy="3292475"/>
          </a:xfrm>
          <a:prstGeom prst="rect">
            <a:avLst/>
          </a:prstGeom>
          <a:noFill/>
          <a:ln w="9525">
            <a:noFill/>
            <a:miter lim="800000"/>
            <a:headEnd/>
            <a:tailEnd/>
          </a:ln>
        </p:spPr>
        <p:txBody>
          <a:bodyPr>
            <a:spAutoFit/>
          </a:bodyPr>
          <a:lstStyle/>
          <a:p>
            <a:pPr eaLnBrk="0" hangingPunct="0">
              <a:spcBef>
                <a:spcPct val="50000"/>
              </a:spcBef>
            </a:pPr>
            <a:r>
              <a:rPr lang="en-US" sz="1600">
                <a:solidFill>
                  <a:srgbClr val="93FBFF"/>
                </a:solidFill>
                <a:latin typeface="Helvetica"/>
              </a:rPr>
              <a:t>Viruses</a:t>
            </a:r>
          </a:p>
          <a:p>
            <a:pPr eaLnBrk="0" hangingPunct="0">
              <a:spcBef>
                <a:spcPct val="50000"/>
              </a:spcBef>
            </a:pPr>
            <a:r>
              <a:rPr lang="en-US" sz="1600">
                <a:latin typeface="Helvetica"/>
              </a:rPr>
              <a:t>HIV, Herpes simplex</a:t>
            </a:r>
          </a:p>
          <a:p>
            <a:pPr eaLnBrk="0" hangingPunct="0">
              <a:spcBef>
                <a:spcPct val="50000"/>
              </a:spcBef>
            </a:pPr>
            <a:r>
              <a:rPr lang="en-US" sz="1600">
                <a:solidFill>
                  <a:srgbClr val="93FBFF"/>
                </a:solidFill>
                <a:latin typeface="Helvetica"/>
              </a:rPr>
              <a:t>Bacteria</a:t>
            </a:r>
          </a:p>
          <a:p>
            <a:pPr eaLnBrk="0" hangingPunct="0">
              <a:spcBef>
                <a:spcPct val="50000"/>
              </a:spcBef>
            </a:pPr>
            <a:r>
              <a:rPr lang="en-US" sz="1600">
                <a:latin typeface="Helvetica"/>
              </a:rPr>
              <a:t>Neisseria gonorrhoeae</a:t>
            </a:r>
          </a:p>
          <a:p>
            <a:pPr eaLnBrk="0" hangingPunct="0">
              <a:spcBef>
                <a:spcPct val="50000"/>
              </a:spcBef>
            </a:pPr>
            <a:r>
              <a:rPr lang="en-US" sz="1600">
                <a:solidFill>
                  <a:srgbClr val="93FBFF"/>
                </a:solidFill>
                <a:latin typeface="Helvetica"/>
              </a:rPr>
              <a:t>Chlamydiae</a:t>
            </a:r>
          </a:p>
          <a:p>
            <a:pPr eaLnBrk="0" hangingPunct="0">
              <a:spcBef>
                <a:spcPct val="50000"/>
              </a:spcBef>
            </a:pPr>
            <a:r>
              <a:rPr lang="en-US" sz="1600">
                <a:latin typeface="Helvetica"/>
              </a:rPr>
              <a:t>Chlamydia trachomatis</a:t>
            </a:r>
          </a:p>
          <a:p>
            <a:pPr eaLnBrk="0" hangingPunct="0">
              <a:spcBef>
                <a:spcPct val="50000"/>
              </a:spcBef>
            </a:pPr>
            <a:r>
              <a:rPr lang="en-US" sz="1600">
                <a:solidFill>
                  <a:srgbClr val="93FBFF"/>
                </a:solidFill>
                <a:latin typeface="Helvetica"/>
              </a:rPr>
              <a:t>Spirochaetes</a:t>
            </a:r>
          </a:p>
          <a:p>
            <a:pPr eaLnBrk="0" hangingPunct="0">
              <a:spcBef>
                <a:spcPct val="50000"/>
              </a:spcBef>
            </a:pPr>
            <a:r>
              <a:rPr lang="en-US" sz="1600">
                <a:latin typeface="Helvetica"/>
              </a:rPr>
              <a:t>Syphilis</a:t>
            </a:r>
          </a:p>
          <a:p>
            <a:pPr eaLnBrk="0" hangingPunct="0">
              <a:spcBef>
                <a:spcPct val="50000"/>
              </a:spcBef>
            </a:pPr>
            <a:endParaRPr lang="en-US" sz="1600">
              <a:latin typeface="Helvetic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193800" y="749300"/>
            <a:ext cx="5994400" cy="457200"/>
          </a:xfrm>
          <a:prstGeom prst="rect">
            <a:avLst/>
          </a:prstGeom>
          <a:noFill/>
          <a:ln w="9525">
            <a:noFill/>
            <a:miter lim="800000"/>
            <a:headEnd/>
            <a:tailEnd/>
          </a:ln>
        </p:spPr>
        <p:txBody>
          <a:bodyPr wrap="none">
            <a:spAutoFit/>
          </a:bodyPr>
          <a:lstStyle/>
          <a:p>
            <a:pPr algn="ctr" eaLnBrk="0" hangingPunct="0"/>
            <a:r>
              <a:rPr lang="en-US">
                <a:solidFill>
                  <a:srgbClr val="93FBFF"/>
                </a:solidFill>
                <a:latin typeface="Helvetica"/>
              </a:rPr>
              <a:t>Extrinsic sources: nosocomial transmission</a:t>
            </a:r>
          </a:p>
        </p:txBody>
      </p:sp>
      <p:sp>
        <p:nvSpPr>
          <p:cNvPr id="18435" name="Text Box 6"/>
          <p:cNvSpPr txBox="1">
            <a:spLocks noChangeArrowheads="1"/>
          </p:cNvSpPr>
          <p:nvPr/>
        </p:nvSpPr>
        <p:spPr bwMode="auto">
          <a:xfrm>
            <a:off x="546100" y="1533525"/>
            <a:ext cx="7073900" cy="396875"/>
          </a:xfrm>
          <a:prstGeom prst="rect">
            <a:avLst/>
          </a:prstGeom>
          <a:noFill/>
          <a:ln w="9525">
            <a:noFill/>
            <a:miter lim="800000"/>
            <a:headEnd/>
            <a:tailEnd/>
          </a:ln>
        </p:spPr>
        <p:txBody>
          <a:bodyPr wrap="none">
            <a:spAutoFit/>
          </a:bodyPr>
          <a:lstStyle/>
          <a:p>
            <a:pPr eaLnBrk="0" hangingPunct="0"/>
            <a:r>
              <a:rPr lang="en-US" sz="2000">
                <a:latin typeface="Helvetica"/>
              </a:rPr>
              <a:t>Either between patients OR from healthcare worker to patient</a:t>
            </a:r>
          </a:p>
        </p:txBody>
      </p:sp>
      <p:pic>
        <p:nvPicPr>
          <p:cNvPr id="18436" name="Picture 9" descr="nurse"/>
          <p:cNvPicPr>
            <a:picLocks noChangeAspect="1" noChangeArrowheads="1"/>
          </p:cNvPicPr>
          <p:nvPr/>
        </p:nvPicPr>
        <p:blipFill>
          <a:blip r:embed="rId3" cstate="print"/>
          <a:srcRect/>
          <a:stretch>
            <a:fillRect/>
          </a:stretch>
        </p:blipFill>
        <p:spPr bwMode="auto">
          <a:xfrm>
            <a:off x="3381375" y="2590800"/>
            <a:ext cx="238125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2"/>
          <p:cNvGrpSpPr>
            <a:grpSpLocks/>
          </p:cNvGrpSpPr>
          <p:nvPr/>
        </p:nvGrpSpPr>
        <p:grpSpPr bwMode="auto">
          <a:xfrm>
            <a:off x="242888" y="173038"/>
            <a:ext cx="8650287" cy="6130925"/>
            <a:chOff x="153" y="109"/>
            <a:chExt cx="5449" cy="3862"/>
          </a:xfrm>
        </p:grpSpPr>
        <p:sp>
          <p:nvSpPr>
            <p:cNvPr id="19459" name="Text Box 2"/>
            <p:cNvSpPr txBox="1">
              <a:spLocks noChangeArrowheads="1"/>
            </p:cNvSpPr>
            <p:nvPr/>
          </p:nvSpPr>
          <p:spPr bwMode="auto">
            <a:xfrm>
              <a:off x="1588" y="109"/>
              <a:ext cx="2245" cy="404"/>
            </a:xfrm>
            <a:prstGeom prst="rect">
              <a:avLst/>
            </a:prstGeom>
            <a:noFill/>
            <a:ln w="9525">
              <a:noFill/>
              <a:miter lim="800000"/>
              <a:headEnd/>
              <a:tailEnd/>
            </a:ln>
          </p:spPr>
          <p:txBody>
            <a:bodyPr wrap="none">
              <a:spAutoFit/>
            </a:bodyPr>
            <a:lstStyle/>
            <a:p>
              <a:pPr eaLnBrk="0" hangingPunct="0"/>
              <a:r>
                <a:rPr lang="en-US" sz="3600">
                  <a:solidFill>
                    <a:srgbClr val="93FBFF"/>
                  </a:solidFill>
                  <a:latin typeface="Helvetica"/>
                </a:rPr>
                <a:t>Intrinsic Sources</a:t>
              </a:r>
            </a:p>
          </p:txBody>
        </p:sp>
        <p:pic>
          <p:nvPicPr>
            <p:cNvPr id="19460" name="Picture 3"/>
            <p:cNvPicPr>
              <a:picLocks noChangeAspect="1" noChangeArrowheads="1"/>
            </p:cNvPicPr>
            <p:nvPr/>
          </p:nvPicPr>
          <p:blipFill>
            <a:blip r:embed="rId3" cstate="print"/>
            <a:srcRect/>
            <a:stretch>
              <a:fillRect/>
            </a:stretch>
          </p:blipFill>
          <p:spPr bwMode="auto">
            <a:xfrm>
              <a:off x="1854" y="767"/>
              <a:ext cx="1616" cy="1675"/>
            </a:xfrm>
            <a:prstGeom prst="rect">
              <a:avLst/>
            </a:prstGeom>
            <a:noFill/>
            <a:ln w="9525">
              <a:noFill/>
              <a:miter lim="800000"/>
              <a:headEnd/>
              <a:tailEnd/>
            </a:ln>
          </p:spPr>
        </p:pic>
        <p:sp>
          <p:nvSpPr>
            <p:cNvPr id="19461" name="Text Box 4"/>
            <p:cNvSpPr txBox="1">
              <a:spLocks noChangeArrowheads="1"/>
            </p:cNvSpPr>
            <p:nvPr/>
          </p:nvSpPr>
          <p:spPr bwMode="auto">
            <a:xfrm>
              <a:off x="186" y="729"/>
              <a:ext cx="1565" cy="1124"/>
            </a:xfrm>
            <a:prstGeom prst="rect">
              <a:avLst/>
            </a:prstGeom>
            <a:noFill/>
            <a:ln w="9525">
              <a:noFill/>
              <a:miter lim="800000"/>
              <a:headEnd/>
              <a:tailEnd/>
            </a:ln>
          </p:spPr>
          <p:txBody>
            <a:bodyPr>
              <a:spAutoFit/>
            </a:bodyPr>
            <a:lstStyle/>
            <a:p>
              <a:pPr eaLnBrk="0" hangingPunct="0"/>
              <a:r>
                <a:rPr lang="en-US" sz="2000">
                  <a:solidFill>
                    <a:srgbClr val="93FBFF"/>
                  </a:solidFill>
                  <a:latin typeface="Helvetica"/>
                </a:rPr>
                <a:t>Skin</a:t>
              </a:r>
            </a:p>
            <a:p>
              <a:pPr eaLnBrk="0" hangingPunct="0"/>
              <a:r>
                <a:rPr lang="en-US" sz="1400">
                  <a:latin typeface="Helvetica"/>
                </a:rPr>
                <a:t>Gram positive bacteria</a:t>
              </a:r>
            </a:p>
            <a:p>
              <a:pPr eaLnBrk="0" hangingPunct="0"/>
              <a:r>
                <a:rPr lang="en-US" sz="1400">
                  <a:latin typeface="Helvetica"/>
                </a:rPr>
                <a:t>Staph aureus</a:t>
              </a:r>
            </a:p>
            <a:p>
              <a:pPr eaLnBrk="0" hangingPunct="0"/>
              <a:r>
                <a:rPr lang="en-US" sz="1400">
                  <a:latin typeface="Helvetica"/>
                </a:rPr>
                <a:t>Staph epidermidis</a:t>
              </a:r>
            </a:p>
            <a:p>
              <a:pPr eaLnBrk="0" hangingPunct="0"/>
              <a:endParaRPr lang="en-US">
                <a:latin typeface="Helvetica"/>
              </a:endParaRPr>
            </a:p>
            <a:p>
              <a:pPr eaLnBrk="0" hangingPunct="0"/>
              <a:r>
                <a:rPr lang="en-US">
                  <a:latin typeface="Helvetica"/>
                </a:rPr>
                <a:t> </a:t>
              </a:r>
            </a:p>
          </p:txBody>
        </p:sp>
        <p:sp>
          <p:nvSpPr>
            <p:cNvPr id="19462" name="Line 5"/>
            <p:cNvSpPr>
              <a:spLocks noChangeShapeType="1"/>
            </p:cNvSpPr>
            <p:nvPr/>
          </p:nvSpPr>
          <p:spPr bwMode="auto">
            <a:xfrm>
              <a:off x="556" y="884"/>
              <a:ext cx="1941" cy="387"/>
            </a:xfrm>
            <a:prstGeom prst="line">
              <a:avLst/>
            </a:prstGeom>
            <a:noFill/>
            <a:ln w="38100">
              <a:solidFill>
                <a:schemeClr val="hlink"/>
              </a:solidFill>
              <a:round/>
              <a:headEnd/>
              <a:tailEnd/>
            </a:ln>
          </p:spPr>
          <p:txBody>
            <a:bodyPr wrap="none" anchor="ctr"/>
            <a:lstStyle/>
            <a:p>
              <a:endParaRPr lang="en-GB"/>
            </a:p>
          </p:txBody>
        </p:sp>
        <p:grpSp>
          <p:nvGrpSpPr>
            <p:cNvPr id="19463" name="Group 17"/>
            <p:cNvGrpSpPr>
              <a:grpSpLocks/>
            </p:cNvGrpSpPr>
            <p:nvPr/>
          </p:nvGrpSpPr>
          <p:grpSpPr bwMode="auto">
            <a:xfrm>
              <a:off x="2712" y="348"/>
              <a:ext cx="2849" cy="1163"/>
              <a:chOff x="2692" y="374"/>
              <a:chExt cx="2849" cy="1163"/>
            </a:xfrm>
          </p:grpSpPr>
          <p:sp>
            <p:nvSpPr>
              <p:cNvPr id="19474" name="Text Box 6"/>
              <p:cNvSpPr txBox="1">
                <a:spLocks noChangeArrowheads="1"/>
              </p:cNvSpPr>
              <p:nvPr/>
            </p:nvSpPr>
            <p:spPr bwMode="auto">
              <a:xfrm>
                <a:off x="3977" y="374"/>
                <a:ext cx="1564" cy="1163"/>
              </a:xfrm>
              <a:prstGeom prst="rect">
                <a:avLst/>
              </a:prstGeom>
              <a:noFill/>
              <a:ln w="9525">
                <a:noFill/>
                <a:miter lim="800000"/>
                <a:headEnd/>
                <a:tailEnd/>
              </a:ln>
            </p:spPr>
            <p:txBody>
              <a:bodyPr>
                <a:spAutoFit/>
              </a:bodyPr>
              <a:lstStyle/>
              <a:p>
                <a:pPr eaLnBrk="0" hangingPunct="0"/>
                <a:r>
                  <a:rPr lang="en-US" sz="2000">
                    <a:solidFill>
                      <a:srgbClr val="93FBFF"/>
                    </a:solidFill>
                    <a:latin typeface="Helvetica"/>
                  </a:rPr>
                  <a:t>Mucous membranes</a:t>
                </a:r>
                <a:endParaRPr lang="en-US">
                  <a:latin typeface="Helvetica"/>
                </a:endParaRPr>
              </a:p>
              <a:p>
                <a:pPr eaLnBrk="0" hangingPunct="0"/>
                <a:r>
                  <a:rPr lang="en-US">
                    <a:solidFill>
                      <a:srgbClr val="93FBFF"/>
                    </a:solidFill>
                    <a:latin typeface="Helvetica"/>
                  </a:rPr>
                  <a:t>Nose &amp; throat</a:t>
                </a:r>
              </a:p>
              <a:p>
                <a:pPr eaLnBrk="0" hangingPunct="0"/>
                <a:r>
                  <a:rPr lang="en-US" sz="1400">
                    <a:latin typeface="Helvetica"/>
                  </a:rPr>
                  <a:t>Commensal oral flora</a:t>
                </a:r>
              </a:p>
              <a:p>
                <a:pPr eaLnBrk="0" hangingPunct="0"/>
                <a:r>
                  <a:rPr lang="en-US" sz="1400">
                    <a:latin typeface="Helvetica"/>
                  </a:rPr>
                  <a:t>Streptococcus pyogenes</a:t>
                </a:r>
              </a:p>
              <a:p>
                <a:pPr eaLnBrk="0" hangingPunct="0"/>
                <a:r>
                  <a:rPr lang="en-US" sz="1400">
                    <a:latin typeface="Helvetica"/>
                  </a:rPr>
                  <a:t>Staphylococcus aureus</a:t>
                </a:r>
              </a:p>
              <a:p>
                <a:pPr eaLnBrk="0" hangingPunct="0"/>
                <a:r>
                  <a:rPr lang="en-US" sz="1400">
                    <a:latin typeface="Helvetica"/>
                  </a:rPr>
                  <a:t>Neisseria meningitidis</a:t>
                </a:r>
              </a:p>
              <a:p>
                <a:pPr eaLnBrk="0" hangingPunct="0"/>
                <a:r>
                  <a:rPr lang="en-US" sz="1400">
                    <a:latin typeface="Helvetica"/>
                  </a:rPr>
                  <a:t>Viruses</a:t>
                </a:r>
              </a:p>
            </p:txBody>
          </p:sp>
          <p:sp>
            <p:nvSpPr>
              <p:cNvPr id="19475" name="Line 7"/>
              <p:cNvSpPr>
                <a:spLocks noChangeShapeType="1"/>
              </p:cNvSpPr>
              <p:nvPr/>
            </p:nvSpPr>
            <p:spPr bwMode="auto">
              <a:xfrm flipV="1">
                <a:off x="2692" y="535"/>
                <a:ext cx="1319" cy="613"/>
              </a:xfrm>
              <a:prstGeom prst="line">
                <a:avLst/>
              </a:prstGeom>
              <a:noFill/>
              <a:ln w="38100">
                <a:solidFill>
                  <a:schemeClr val="hlink"/>
                </a:solidFill>
                <a:round/>
                <a:headEnd/>
                <a:tailEnd/>
              </a:ln>
            </p:spPr>
            <p:txBody>
              <a:bodyPr wrap="none" anchor="ctr"/>
              <a:lstStyle/>
              <a:p>
                <a:endParaRPr lang="en-GB"/>
              </a:p>
            </p:txBody>
          </p:sp>
        </p:grpSp>
        <p:grpSp>
          <p:nvGrpSpPr>
            <p:cNvPr id="19464" name="Group 16"/>
            <p:cNvGrpSpPr>
              <a:grpSpLocks/>
            </p:cNvGrpSpPr>
            <p:nvPr/>
          </p:nvGrpSpPr>
          <p:grpSpPr bwMode="auto">
            <a:xfrm>
              <a:off x="153" y="1480"/>
              <a:ext cx="2493" cy="994"/>
              <a:chOff x="133" y="1506"/>
              <a:chExt cx="2493" cy="994"/>
            </a:xfrm>
          </p:grpSpPr>
          <p:sp>
            <p:nvSpPr>
              <p:cNvPr id="19472" name="Text Box 8"/>
              <p:cNvSpPr txBox="1">
                <a:spLocks noChangeArrowheads="1"/>
              </p:cNvSpPr>
              <p:nvPr/>
            </p:nvSpPr>
            <p:spPr bwMode="auto">
              <a:xfrm>
                <a:off x="133" y="1647"/>
                <a:ext cx="1288" cy="853"/>
              </a:xfrm>
              <a:prstGeom prst="rect">
                <a:avLst/>
              </a:prstGeom>
              <a:noFill/>
              <a:ln w="9525">
                <a:noFill/>
                <a:miter lim="800000"/>
                <a:headEnd/>
                <a:tailEnd/>
              </a:ln>
            </p:spPr>
            <p:txBody>
              <a:bodyPr wrap="none">
                <a:spAutoFit/>
              </a:bodyPr>
              <a:lstStyle/>
              <a:p>
                <a:pPr eaLnBrk="0" hangingPunct="0"/>
                <a:r>
                  <a:rPr lang="en-US" sz="2000">
                    <a:solidFill>
                      <a:srgbClr val="93FBFF"/>
                    </a:solidFill>
                    <a:latin typeface="Helvetica"/>
                  </a:rPr>
                  <a:t>Gastrointestinal</a:t>
                </a:r>
              </a:p>
              <a:p>
                <a:pPr eaLnBrk="0" hangingPunct="0"/>
                <a:r>
                  <a:rPr lang="en-US" sz="2000">
                    <a:solidFill>
                      <a:srgbClr val="93FBFF"/>
                    </a:solidFill>
                    <a:latin typeface="Helvetica"/>
                  </a:rPr>
                  <a:t>Tract</a:t>
                </a:r>
              </a:p>
              <a:p>
                <a:pPr eaLnBrk="0" hangingPunct="0"/>
                <a:r>
                  <a:rPr lang="en-US" sz="1400">
                    <a:latin typeface="Helvetica"/>
                  </a:rPr>
                  <a:t>Gram negative bacteria</a:t>
                </a:r>
              </a:p>
              <a:p>
                <a:pPr eaLnBrk="0" hangingPunct="0"/>
                <a:r>
                  <a:rPr lang="en-US" sz="1400">
                    <a:latin typeface="Helvetica"/>
                  </a:rPr>
                  <a:t>Anaerobes</a:t>
                </a:r>
              </a:p>
              <a:p>
                <a:pPr eaLnBrk="0" hangingPunct="0"/>
                <a:r>
                  <a:rPr lang="en-US" sz="1400">
                    <a:latin typeface="Helvetica"/>
                  </a:rPr>
                  <a:t>Candida albicans</a:t>
                </a:r>
              </a:p>
            </p:txBody>
          </p:sp>
          <p:sp>
            <p:nvSpPr>
              <p:cNvPr id="19473" name="Line 9"/>
              <p:cNvSpPr>
                <a:spLocks noChangeShapeType="1"/>
              </p:cNvSpPr>
              <p:nvPr/>
            </p:nvSpPr>
            <p:spPr bwMode="auto">
              <a:xfrm flipV="1">
                <a:off x="1324" y="1506"/>
                <a:ext cx="1302" cy="331"/>
              </a:xfrm>
              <a:prstGeom prst="line">
                <a:avLst/>
              </a:prstGeom>
              <a:noFill/>
              <a:ln w="38100">
                <a:solidFill>
                  <a:schemeClr val="hlink"/>
                </a:solidFill>
                <a:round/>
                <a:headEnd/>
                <a:tailEnd/>
              </a:ln>
            </p:spPr>
            <p:txBody>
              <a:bodyPr wrap="none" anchor="ctr"/>
              <a:lstStyle/>
              <a:p>
                <a:endParaRPr lang="en-GB"/>
              </a:p>
            </p:txBody>
          </p:sp>
        </p:grpSp>
        <p:grpSp>
          <p:nvGrpSpPr>
            <p:cNvPr id="19465" name="Group 19"/>
            <p:cNvGrpSpPr>
              <a:grpSpLocks/>
            </p:cNvGrpSpPr>
            <p:nvPr/>
          </p:nvGrpSpPr>
          <p:grpSpPr bwMode="auto">
            <a:xfrm>
              <a:off x="2641" y="1651"/>
              <a:ext cx="2749" cy="1515"/>
              <a:chOff x="2621" y="1677"/>
              <a:chExt cx="2749" cy="1515"/>
            </a:xfrm>
          </p:grpSpPr>
          <p:sp>
            <p:nvSpPr>
              <p:cNvPr id="19470" name="Text Box 10"/>
              <p:cNvSpPr txBox="1">
                <a:spLocks noChangeArrowheads="1"/>
              </p:cNvSpPr>
              <p:nvPr/>
            </p:nvSpPr>
            <p:spPr bwMode="auto">
              <a:xfrm>
                <a:off x="4082" y="2669"/>
                <a:ext cx="1288" cy="523"/>
              </a:xfrm>
              <a:prstGeom prst="rect">
                <a:avLst/>
              </a:prstGeom>
              <a:noFill/>
              <a:ln w="9525">
                <a:noFill/>
                <a:miter lim="800000"/>
                <a:headEnd/>
                <a:tailEnd/>
              </a:ln>
            </p:spPr>
            <p:txBody>
              <a:bodyPr wrap="none">
                <a:spAutoFit/>
              </a:bodyPr>
              <a:lstStyle/>
              <a:p>
                <a:pPr eaLnBrk="0" hangingPunct="0"/>
                <a:r>
                  <a:rPr lang="en-US" sz="2000">
                    <a:solidFill>
                      <a:srgbClr val="93FBFF"/>
                    </a:solidFill>
                    <a:latin typeface="Helvetica"/>
                  </a:rPr>
                  <a:t>Urogenital tract</a:t>
                </a:r>
                <a:endParaRPr lang="en-US">
                  <a:latin typeface="Helvetica"/>
                </a:endParaRPr>
              </a:p>
              <a:p>
                <a:pPr eaLnBrk="0" hangingPunct="0"/>
                <a:r>
                  <a:rPr lang="en-US" sz="1400">
                    <a:latin typeface="Helvetica"/>
                  </a:rPr>
                  <a:t>Gram negative bacteria</a:t>
                </a:r>
              </a:p>
              <a:p>
                <a:pPr eaLnBrk="0" hangingPunct="0"/>
                <a:r>
                  <a:rPr lang="en-US" sz="1400">
                    <a:latin typeface="Helvetica"/>
                  </a:rPr>
                  <a:t>Candida albicans</a:t>
                </a:r>
              </a:p>
            </p:txBody>
          </p:sp>
          <p:sp>
            <p:nvSpPr>
              <p:cNvPr id="19471" name="Line 11"/>
              <p:cNvSpPr>
                <a:spLocks noChangeShapeType="1"/>
              </p:cNvSpPr>
              <p:nvPr/>
            </p:nvSpPr>
            <p:spPr bwMode="auto">
              <a:xfrm>
                <a:off x="2621" y="1677"/>
                <a:ext cx="1711" cy="1126"/>
              </a:xfrm>
              <a:prstGeom prst="line">
                <a:avLst/>
              </a:prstGeom>
              <a:noFill/>
              <a:ln w="38100">
                <a:solidFill>
                  <a:schemeClr val="hlink"/>
                </a:solidFill>
                <a:round/>
                <a:headEnd/>
                <a:tailEnd/>
              </a:ln>
            </p:spPr>
            <p:txBody>
              <a:bodyPr wrap="none" anchor="ctr"/>
              <a:lstStyle/>
              <a:p>
                <a:endParaRPr lang="en-GB"/>
              </a:p>
            </p:txBody>
          </p:sp>
        </p:grpSp>
        <p:grpSp>
          <p:nvGrpSpPr>
            <p:cNvPr id="19466" name="Group 18"/>
            <p:cNvGrpSpPr>
              <a:grpSpLocks/>
            </p:cNvGrpSpPr>
            <p:nvPr/>
          </p:nvGrpSpPr>
          <p:grpSpPr bwMode="auto">
            <a:xfrm>
              <a:off x="2630" y="1304"/>
              <a:ext cx="2972" cy="972"/>
              <a:chOff x="2610" y="1330"/>
              <a:chExt cx="2972" cy="972"/>
            </a:xfrm>
          </p:grpSpPr>
          <p:sp>
            <p:nvSpPr>
              <p:cNvPr id="19468" name="Text Box 12"/>
              <p:cNvSpPr txBox="1">
                <a:spLocks noChangeArrowheads="1"/>
              </p:cNvSpPr>
              <p:nvPr/>
            </p:nvSpPr>
            <p:spPr bwMode="auto">
              <a:xfrm>
                <a:off x="4201" y="1643"/>
                <a:ext cx="1381" cy="659"/>
              </a:xfrm>
              <a:prstGeom prst="rect">
                <a:avLst/>
              </a:prstGeom>
              <a:noFill/>
              <a:ln w="9525">
                <a:noFill/>
                <a:miter lim="800000"/>
                <a:headEnd/>
                <a:tailEnd/>
              </a:ln>
            </p:spPr>
            <p:txBody>
              <a:bodyPr wrap="none">
                <a:spAutoFit/>
              </a:bodyPr>
              <a:lstStyle/>
              <a:p>
                <a:pPr eaLnBrk="0" hangingPunct="0"/>
                <a:r>
                  <a:rPr lang="en-US" sz="2000">
                    <a:solidFill>
                      <a:srgbClr val="93FBFF"/>
                    </a:solidFill>
                    <a:latin typeface="Helvetica"/>
                  </a:rPr>
                  <a:t>Upper Resp. tract</a:t>
                </a:r>
              </a:p>
              <a:p>
                <a:pPr eaLnBrk="0" hangingPunct="0"/>
                <a:r>
                  <a:rPr lang="en-US" sz="1400">
                    <a:latin typeface="Helvetica"/>
                  </a:rPr>
                  <a:t>Gram positive bacteria</a:t>
                </a:r>
              </a:p>
              <a:p>
                <a:pPr eaLnBrk="0" hangingPunct="0"/>
                <a:r>
                  <a:rPr lang="en-US" sz="1400">
                    <a:latin typeface="Helvetica"/>
                  </a:rPr>
                  <a:t>Gram negative bacteria</a:t>
                </a:r>
              </a:p>
              <a:p>
                <a:pPr eaLnBrk="0" hangingPunct="0"/>
                <a:r>
                  <a:rPr lang="en-US" sz="1400">
                    <a:latin typeface="Helvetica"/>
                  </a:rPr>
                  <a:t>Viruses</a:t>
                </a:r>
              </a:p>
            </p:txBody>
          </p:sp>
          <p:sp>
            <p:nvSpPr>
              <p:cNvPr id="19469" name="Line 13"/>
              <p:cNvSpPr>
                <a:spLocks noChangeShapeType="1"/>
              </p:cNvSpPr>
              <p:nvPr/>
            </p:nvSpPr>
            <p:spPr bwMode="auto">
              <a:xfrm>
                <a:off x="2610" y="1330"/>
                <a:ext cx="1605" cy="485"/>
              </a:xfrm>
              <a:prstGeom prst="line">
                <a:avLst/>
              </a:prstGeom>
              <a:noFill/>
              <a:ln w="38100">
                <a:solidFill>
                  <a:schemeClr val="hlink"/>
                </a:solidFill>
                <a:round/>
                <a:headEnd/>
                <a:tailEnd/>
              </a:ln>
            </p:spPr>
            <p:txBody>
              <a:bodyPr wrap="none" anchor="ctr"/>
              <a:lstStyle/>
              <a:p>
                <a:endParaRPr lang="en-GB"/>
              </a:p>
            </p:txBody>
          </p:sp>
        </p:grpSp>
        <p:sp>
          <p:nvSpPr>
            <p:cNvPr id="19467" name="Text Box 14"/>
            <p:cNvSpPr txBox="1">
              <a:spLocks noChangeArrowheads="1"/>
            </p:cNvSpPr>
            <p:nvPr/>
          </p:nvSpPr>
          <p:spPr bwMode="auto">
            <a:xfrm>
              <a:off x="253" y="3448"/>
              <a:ext cx="3037" cy="523"/>
            </a:xfrm>
            <a:prstGeom prst="rect">
              <a:avLst/>
            </a:prstGeom>
            <a:noFill/>
            <a:ln w="9525">
              <a:noFill/>
              <a:miter lim="800000"/>
              <a:headEnd/>
              <a:tailEnd/>
            </a:ln>
          </p:spPr>
          <p:txBody>
            <a:bodyPr wrap="none">
              <a:spAutoFit/>
            </a:bodyPr>
            <a:lstStyle/>
            <a:p>
              <a:pPr eaLnBrk="0" hangingPunct="0"/>
              <a:r>
                <a:rPr lang="en-GB" sz="2000">
                  <a:solidFill>
                    <a:srgbClr val="93FBFF"/>
                  </a:solidFill>
                  <a:latin typeface="Helvetica"/>
                </a:rPr>
                <a:t>Prosthetic surfaces</a:t>
              </a:r>
            </a:p>
            <a:p>
              <a:pPr eaLnBrk="0" hangingPunct="0"/>
              <a:r>
                <a:rPr lang="en-GB" sz="1400">
                  <a:latin typeface="Helvetica"/>
                </a:rPr>
                <a:t>I.v cannulae, urinary catheters, prosthetic joints, valves etc</a:t>
              </a:r>
            </a:p>
            <a:p>
              <a:pPr eaLnBrk="0" hangingPunct="0"/>
              <a:endParaRPr lang="en-GB" sz="1400">
                <a:latin typeface="Helvetica"/>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19"/>
          <p:cNvGrpSpPr>
            <a:grpSpLocks/>
          </p:cNvGrpSpPr>
          <p:nvPr/>
        </p:nvGrpSpPr>
        <p:grpSpPr bwMode="auto">
          <a:xfrm>
            <a:off x="241300" y="239713"/>
            <a:ext cx="8566150" cy="6473825"/>
            <a:chOff x="152" y="151"/>
            <a:chExt cx="5396" cy="4078"/>
          </a:xfrm>
        </p:grpSpPr>
        <p:grpSp>
          <p:nvGrpSpPr>
            <p:cNvPr id="20483" name="Group 2"/>
            <p:cNvGrpSpPr>
              <a:grpSpLocks/>
            </p:cNvGrpSpPr>
            <p:nvPr/>
          </p:nvGrpSpPr>
          <p:grpSpPr bwMode="auto">
            <a:xfrm>
              <a:off x="3245" y="524"/>
              <a:ext cx="2303" cy="825"/>
              <a:chOff x="816" y="3754"/>
              <a:chExt cx="2066" cy="566"/>
            </a:xfrm>
          </p:grpSpPr>
          <p:pic>
            <p:nvPicPr>
              <p:cNvPr id="20754" name="Picture 3" descr="006 - shiranee"/>
              <p:cNvPicPr>
                <a:picLocks noChangeAspect="1" noChangeArrowheads="1"/>
              </p:cNvPicPr>
              <p:nvPr/>
            </p:nvPicPr>
            <p:blipFill>
              <a:blip r:embed="rId3" cstate="print"/>
              <a:srcRect/>
              <a:stretch>
                <a:fillRect/>
              </a:stretch>
            </p:blipFill>
            <p:spPr bwMode="auto">
              <a:xfrm>
                <a:off x="1831" y="3757"/>
                <a:ext cx="1051" cy="563"/>
              </a:xfrm>
              <a:prstGeom prst="rect">
                <a:avLst/>
              </a:prstGeom>
              <a:noFill/>
              <a:ln w="9525">
                <a:noFill/>
                <a:miter lim="800000"/>
                <a:headEnd/>
                <a:tailEnd/>
              </a:ln>
            </p:spPr>
          </p:pic>
          <p:pic>
            <p:nvPicPr>
              <p:cNvPr id="20755" name="Picture 4"/>
              <p:cNvPicPr>
                <a:picLocks noChangeAspect="1" noChangeArrowheads="1"/>
              </p:cNvPicPr>
              <p:nvPr/>
            </p:nvPicPr>
            <p:blipFill>
              <a:blip r:embed="rId4" cstate="print"/>
              <a:srcRect/>
              <a:stretch>
                <a:fillRect/>
              </a:stretch>
            </p:blipFill>
            <p:spPr bwMode="auto">
              <a:xfrm>
                <a:off x="816" y="3754"/>
                <a:ext cx="1009" cy="566"/>
              </a:xfrm>
              <a:prstGeom prst="rect">
                <a:avLst/>
              </a:prstGeom>
              <a:noFill/>
              <a:ln w="9525">
                <a:noFill/>
                <a:miter lim="800000"/>
                <a:headEnd/>
                <a:tailEnd/>
              </a:ln>
            </p:spPr>
          </p:pic>
        </p:grpSp>
        <p:sp>
          <p:nvSpPr>
            <p:cNvPr id="20484" name="Text Box 5"/>
            <p:cNvSpPr txBox="1">
              <a:spLocks noChangeArrowheads="1"/>
            </p:cNvSpPr>
            <p:nvPr/>
          </p:nvSpPr>
          <p:spPr bwMode="auto">
            <a:xfrm>
              <a:off x="3006" y="151"/>
              <a:ext cx="2494" cy="327"/>
            </a:xfrm>
            <a:prstGeom prst="rect">
              <a:avLst/>
            </a:prstGeom>
            <a:noFill/>
            <a:ln w="9525">
              <a:noFill/>
              <a:miter lim="800000"/>
              <a:headEnd/>
              <a:tailEnd/>
            </a:ln>
          </p:spPr>
          <p:txBody>
            <a:bodyPr wrap="none">
              <a:spAutoFit/>
            </a:bodyPr>
            <a:lstStyle/>
            <a:p>
              <a:pPr algn="ctr" eaLnBrk="0" hangingPunct="0"/>
              <a:r>
                <a:rPr lang="en-GB" sz="2800">
                  <a:solidFill>
                    <a:srgbClr val="93FBFF"/>
                  </a:solidFill>
                  <a:latin typeface="Helvetica"/>
                </a:rPr>
                <a:t>Colonisation of epithelia</a:t>
              </a:r>
              <a:endParaRPr lang="en-GB" sz="2800">
                <a:latin typeface="Helvetica"/>
              </a:endParaRPr>
            </a:p>
          </p:txBody>
        </p:sp>
        <p:sp>
          <p:nvSpPr>
            <p:cNvPr id="20485" name="Text Box 6"/>
            <p:cNvSpPr txBox="1">
              <a:spLocks noChangeArrowheads="1"/>
            </p:cNvSpPr>
            <p:nvPr/>
          </p:nvSpPr>
          <p:spPr bwMode="auto">
            <a:xfrm>
              <a:off x="345" y="563"/>
              <a:ext cx="2358" cy="288"/>
            </a:xfrm>
            <a:prstGeom prst="rect">
              <a:avLst/>
            </a:prstGeom>
            <a:noFill/>
            <a:ln w="9525">
              <a:noFill/>
              <a:miter lim="800000"/>
              <a:headEnd/>
              <a:tailEnd/>
            </a:ln>
          </p:spPr>
          <p:txBody>
            <a:bodyPr wrap="none">
              <a:spAutoFit/>
            </a:bodyPr>
            <a:lstStyle/>
            <a:p>
              <a:pPr algn="ctr" eaLnBrk="0" hangingPunct="0"/>
              <a:r>
                <a:rPr lang="en-GB">
                  <a:solidFill>
                    <a:srgbClr val="93FBFF"/>
                  </a:solidFill>
                  <a:latin typeface="Helvetica"/>
                </a:rPr>
                <a:t>How do bacteria hang on?</a:t>
              </a:r>
            </a:p>
          </p:txBody>
        </p:sp>
        <p:grpSp>
          <p:nvGrpSpPr>
            <p:cNvPr id="20486" name="Group 275"/>
            <p:cNvGrpSpPr>
              <a:grpSpLocks/>
            </p:cNvGrpSpPr>
            <p:nvPr/>
          </p:nvGrpSpPr>
          <p:grpSpPr bwMode="auto">
            <a:xfrm>
              <a:off x="3919" y="2468"/>
              <a:ext cx="1465" cy="395"/>
              <a:chOff x="2444" y="2950"/>
              <a:chExt cx="3030" cy="595"/>
            </a:xfrm>
          </p:grpSpPr>
          <p:grpSp>
            <p:nvGrpSpPr>
              <p:cNvPr id="20550" name="Group 91"/>
              <p:cNvGrpSpPr>
                <a:grpSpLocks/>
              </p:cNvGrpSpPr>
              <p:nvPr/>
            </p:nvGrpSpPr>
            <p:grpSpPr bwMode="auto">
              <a:xfrm>
                <a:off x="3681" y="2966"/>
                <a:ext cx="895" cy="475"/>
                <a:chOff x="3708" y="2754"/>
                <a:chExt cx="734" cy="435"/>
              </a:xfrm>
            </p:grpSpPr>
            <p:sp>
              <p:nvSpPr>
                <p:cNvPr id="20691" name="Line 21"/>
                <p:cNvSpPr>
                  <a:spLocks noChangeShapeType="1"/>
                </p:cNvSpPr>
                <p:nvPr/>
              </p:nvSpPr>
              <p:spPr bwMode="auto">
                <a:xfrm flipH="1">
                  <a:off x="3973" y="2758"/>
                  <a:ext cx="1" cy="64"/>
                </a:xfrm>
                <a:prstGeom prst="line">
                  <a:avLst/>
                </a:prstGeom>
                <a:noFill/>
                <a:ln w="38100">
                  <a:solidFill>
                    <a:srgbClr val="00FF00"/>
                  </a:solidFill>
                  <a:round/>
                  <a:headEnd/>
                  <a:tailEnd/>
                </a:ln>
              </p:spPr>
              <p:txBody>
                <a:bodyPr wrap="none" anchor="ctr"/>
                <a:lstStyle/>
                <a:p>
                  <a:endParaRPr lang="en-GB"/>
                </a:p>
              </p:txBody>
            </p:sp>
            <p:sp>
              <p:nvSpPr>
                <p:cNvPr id="20692" name="Line 23"/>
                <p:cNvSpPr>
                  <a:spLocks noChangeShapeType="1"/>
                </p:cNvSpPr>
                <p:nvPr/>
              </p:nvSpPr>
              <p:spPr bwMode="auto">
                <a:xfrm flipH="1">
                  <a:off x="3828" y="2756"/>
                  <a:ext cx="1" cy="64"/>
                </a:xfrm>
                <a:prstGeom prst="line">
                  <a:avLst/>
                </a:prstGeom>
                <a:noFill/>
                <a:ln w="38100">
                  <a:solidFill>
                    <a:srgbClr val="00FF00"/>
                  </a:solidFill>
                  <a:round/>
                  <a:headEnd/>
                  <a:tailEnd/>
                </a:ln>
              </p:spPr>
              <p:txBody>
                <a:bodyPr wrap="none" anchor="ctr"/>
                <a:lstStyle/>
                <a:p>
                  <a:endParaRPr lang="en-GB"/>
                </a:p>
              </p:txBody>
            </p:sp>
            <p:sp>
              <p:nvSpPr>
                <p:cNvPr id="20693" name="Line 24"/>
                <p:cNvSpPr>
                  <a:spLocks noChangeShapeType="1"/>
                </p:cNvSpPr>
                <p:nvPr/>
              </p:nvSpPr>
              <p:spPr bwMode="auto">
                <a:xfrm flipH="1">
                  <a:off x="3937" y="2760"/>
                  <a:ext cx="1" cy="64"/>
                </a:xfrm>
                <a:prstGeom prst="line">
                  <a:avLst/>
                </a:prstGeom>
                <a:noFill/>
                <a:ln w="38100">
                  <a:solidFill>
                    <a:srgbClr val="00FF00"/>
                  </a:solidFill>
                  <a:round/>
                  <a:headEnd/>
                  <a:tailEnd/>
                </a:ln>
              </p:spPr>
              <p:txBody>
                <a:bodyPr wrap="none" anchor="ctr"/>
                <a:lstStyle/>
                <a:p>
                  <a:endParaRPr lang="en-GB"/>
                </a:p>
              </p:txBody>
            </p:sp>
            <p:sp>
              <p:nvSpPr>
                <p:cNvPr id="20694" name="Line 25"/>
                <p:cNvSpPr>
                  <a:spLocks noChangeShapeType="1"/>
                </p:cNvSpPr>
                <p:nvPr/>
              </p:nvSpPr>
              <p:spPr bwMode="auto">
                <a:xfrm flipH="1">
                  <a:off x="3898" y="2756"/>
                  <a:ext cx="1" cy="64"/>
                </a:xfrm>
                <a:prstGeom prst="line">
                  <a:avLst/>
                </a:prstGeom>
                <a:noFill/>
                <a:ln w="38100">
                  <a:solidFill>
                    <a:srgbClr val="00FF00"/>
                  </a:solidFill>
                  <a:round/>
                  <a:headEnd/>
                  <a:tailEnd/>
                </a:ln>
              </p:spPr>
              <p:txBody>
                <a:bodyPr wrap="none" anchor="ctr"/>
                <a:lstStyle/>
                <a:p>
                  <a:endParaRPr lang="en-GB"/>
                </a:p>
              </p:txBody>
            </p:sp>
            <p:sp>
              <p:nvSpPr>
                <p:cNvPr id="20695" name="Line 26"/>
                <p:cNvSpPr>
                  <a:spLocks noChangeShapeType="1"/>
                </p:cNvSpPr>
                <p:nvPr/>
              </p:nvSpPr>
              <p:spPr bwMode="auto">
                <a:xfrm flipH="1">
                  <a:off x="3865" y="2759"/>
                  <a:ext cx="1" cy="64"/>
                </a:xfrm>
                <a:prstGeom prst="line">
                  <a:avLst/>
                </a:prstGeom>
                <a:noFill/>
                <a:ln w="38100">
                  <a:solidFill>
                    <a:srgbClr val="00FF00"/>
                  </a:solidFill>
                  <a:round/>
                  <a:headEnd/>
                  <a:tailEnd/>
                </a:ln>
              </p:spPr>
              <p:txBody>
                <a:bodyPr wrap="none" anchor="ctr"/>
                <a:lstStyle/>
                <a:p>
                  <a:endParaRPr lang="en-GB"/>
                </a:p>
              </p:txBody>
            </p:sp>
            <p:sp>
              <p:nvSpPr>
                <p:cNvPr id="20696" name="Line 28"/>
                <p:cNvSpPr>
                  <a:spLocks noChangeShapeType="1"/>
                </p:cNvSpPr>
                <p:nvPr/>
              </p:nvSpPr>
              <p:spPr bwMode="auto">
                <a:xfrm flipH="1">
                  <a:off x="4015" y="2754"/>
                  <a:ext cx="1" cy="64"/>
                </a:xfrm>
                <a:prstGeom prst="line">
                  <a:avLst/>
                </a:prstGeom>
                <a:noFill/>
                <a:ln w="38100">
                  <a:solidFill>
                    <a:srgbClr val="00FF00"/>
                  </a:solidFill>
                  <a:round/>
                  <a:headEnd/>
                  <a:tailEnd/>
                </a:ln>
              </p:spPr>
              <p:txBody>
                <a:bodyPr wrap="none" anchor="ctr"/>
                <a:lstStyle/>
                <a:p>
                  <a:endParaRPr lang="en-GB"/>
                </a:p>
              </p:txBody>
            </p:sp>
            <p:sp>
              <p:nvSpPr>
                <p:cNvPr id="20697" name="Line 29"/>
                <p:cNvSpPr>
                  <a:spLocks noChangeShapeType="1"/>
                </p:cNvSpPr>
                <p:nvPr/>
              </p:nvSpPr>
              <p:spPr bwMode="auto">
                <a:xfrm flipH="1">
                  <a:off x="4124" y="2758"/>
                  <a:ext cx="1" cy="64"/>
                </a:xfrm>
                <a:prstGeom prst="line">
                  <a:avLst/>
                </a:prstGeom>
                <a:noFill/>
                <a:ln w="38100">
                  <a:solidFill>
                    <a:srgbClr val="00FF00"/>
                  </a:solidFill>
                  <a:round/>
                  <a:headEnd/>
                  <a:tailEnd/>
                </a:ln>
              </p:spPr>
              <p:txBody>
                <a:bodyPr wrap="none" anchor="ctr"/>
                <a:lstStyle/>
                <a:p>
                  <a:endParaRPr lang="en-GB"/>
                </a:p>
              </p:txBody>
            </p:sp>
            <p:sp>
              <p:nvSpPr>
                <p:cNvPr id="20698" name="Line 30"/>
                <p:cNvSpPr>
                  <a:spLocks noChangeShapeType="1"/>
                </p:cNvSpPr>
                <p:nvPr/>
              </p:nvSpPr>
              <p:spPr bwMode="auto">
                <a:xfrm flipH="1">
                  <a:off x="4085" y="2754"/>
                  <a:ext cx="1" cy="64"/>
                </a:xfrm>
                <a:prstGeom prst="line">
                  <a:avLst/>
                </a:prstGeom>
                <a:noFill/>
                <a:ln w="38100">
                  <a:solidFill>
                    <a:srgbClr val="00FF00"/>
                  </a:solidFill>
                  <a:round/>
                  <a:headEnd/>
                  <a:tailEnd/>
                </a:ln>
              </p:spPr>
              <p:txBody>
                <a:bodyPr wrap="none" anchor="ctr"/>
                <a:lstStyle/>
                <a:p>
                  <a:endParaRPr lang="en-GB"/>
                </a:p>
              </p:txBody>
            </p:sp>
            <p:sp>
              <p:nvSpPr>
                <p:cNvPr id="20699" name="Line 31"/>
                <p:cNvSpPr>
                  <a:spLocks noChangeShapeType="1"/>
                </p:cNvSpPr>
                <p:nvPr/>
              </p:nvSpPr>
              <p:spPr bwMode="auto">
                <a:xfrm flipH="1">
                  <a:off x="4052" y="2757"/>
                  <a:ext cx="1" cy="64"/>
                </a:xfrm>
                <a:prstGeom prst="line">
                  <a:avLst/>
                </a:prstGeom>
                <a:noFill/>
                <a:ln w="38100">
                  <a:solidFill>
                    <a:srgbClr val="00FF00"/>
                  </a:solidFill>
                  <a:round/>
                  <a:headEnd/>
                  <a:tailEnd/>
                </a:ln>
              </p:spPr>
              <p:txBody>
                <a:bodyPr wrap="none" anchor="ctr"/>
                <a:lstStyle/>
                <a:p>
                  <a:endParaRPr lang="en-GB"/>
                </a:p>
              </p:txBody>
            </p:sp>
            <p:sp>
              <p:nvSpPr>
                <p:cNvPr id="20700" name="Line 32"/>
                <p:cNvSpPr>
                  <a:spLocks noChangeShapeType="1"/>
                </p:cNvSpPr>
                <p:nvPr/>
              </p:nvSpPr>
              <p:spPr bwMode="auto">
                <a:xfrm flipH="1">
                  <a:off x="4300" y="2763"/>
                  <a:ext cx="1" cy="64"/>
                </a:xfrm>
                <a:prstGeom prst="line">
                  <a:avLst/>
                </a:prstGeom>
                <a:noFill/>
                <a:ln w="38100">
                  <a:solidFill>
                    <a:srgbClr val="00FF00"/>
                  </a:solidFill>
                  <a:round/>
                  <a:headEnd/>
                  <a:tailEnd/>
                </a:ln>
              </p:spPr>
              <p:txBody>
                <a:bodyPr wrap="none" anchor="ctr"/>
                <a:lstStyle/>
                <a:p>
                  <a:endParaRPr lang="en-GB"/>
                </a:p>
              </p:txBody>
            </p:sp>
            <p:sp>
              <p:nvSpPr>
                <p:cNvPr id="20701" name="Line 33"/>
                <p:cNvSpPr>
                  <a:spLocks noChangeShapeType="1"/>
                </p:cNvSpPr>
                <p:nvPr/>
              </p:nvSpPr>
              <p:spPr bwMode="auto">
                <a:xfrm flipH="1">
                  <a:off x="4155" y="2761"/>
                  <a:ext cx="1" cy="64"/>
                </a:xfrm>
                <a:prstGeom prst="line">
                  <a:avLst/>
                </a:prstGeom>
                <a:noFill/>
                <a:ln w="38100">
                  <a:solidFill>
                    <a:srgbClr val="00FF00"/>
                  </a:solidFill>
                  <a:round/>
                  <a:headEnd/>
                  <a:tailEnd/>
                </a:ln>
              </p:spPr>
              <p:txBody>
                <a:bodyPr wrap="none" anchor="ctr"/>
                <a:lstStyle/>
                <a:p>
                  <a:endParaRPr lang="en-GB"/>
                </a:p>
              </p:txBody>
            </p:sp>
            <p:sp>
              <p:nvSpPr>
                <p:cNvPr id="20702" name="Line 34"/>
                <p:cNvSpPr>
                  <a:spLocks noChangeShapeType="1"/>
                </p:cNvSpPr>
                <p:nvPr/>
              </p:nvSpPr>
              <p:spPr bwMode="auto">
                <a:xfrm flipH="1">
                  <a:off x="4264" y="2765"/>
                  <a:ext cx="1" cy="64"/>
                </a:xfrm>
                <a:prstGeom prst="line">
                  <a:avLst/>
                </a:prstGeom>
                <a:noFill/>
                <a:ln w="38100">
                  <a:solidFill>
                    <a:srgbClr val="00FF00"/>
                  </a:solidFill>
                  <a:round/>
                  <a:headEnd/>
                  <a:tailEnd/>
                </a:ln>
              </p:spPr>
              <p:txBody>
                <a:bodyPr wrap="none" anchor="ctr"/>
                <a:lstStyle/>
                <a:p>
                  <a:endParaRPr lang="en-GB"/>
                </a:p>
              </p:txBody>
            </p:sp>
            <p:sp>
              <p:nvSpPr>
                <p:cNvPr id="20703" name="Line 35"/>
                <p:cNvSpPr>
                  <a:spLocks noChangeShapeType="1"/>
                </p:cNvSpPr>
                <p:nvPr/>
              </p:nvSpPr>
              <p:spPr bwMode="auto">
                <a:xfrm flipH="1">
                  <a:off x="4225" y="2761"/>
                  <a:ext cx="1" cy="64"/>
                </a:xfrm>
                <a:prstGeom prst="line">
                  <a:avLst/>
                </a:prstGeom>
                <a:noFill/>
                <a:ln w="38100">
                  <a:solidFill>
                    <a:srgbClr val="00FF00"/>
                  </a:solidFill>
                  <a:round/>
                  <a:headEnd/>
                  <a:tailEnd/>
                </a:ln>
              </p:spPr>
              <p:txBody>
                <a:bodyPr wrap="none" anchor="ctr"/>
                <a:lstStyle/>
                <a:p>
                  <a:endParaRPr lang="en-GB"/>
                </a:p>
              </p:txBody>
            </p:sp>
            <p:sp>
              <p:nvSpPr>
                <p:cNvPr id="20704" name="Line 36"/>
                <p:cNvSpPr>
                  <a:spLocks noChangeShapeType="1"/>
                </p:cNvSpPr>
                <p:nvPr/>
              </p:nvSpPr>
              <p:spPr bwMode="auto">
                <a:xfrm flipH="1">
                  <a:off x="4192" y="2764"/>
                  <a:ext cx="1" cy="64"/>
                </a:xfrm>
                <a:prstGeom prst="line">
                  <a:avLst/>
                </a:prstGeom>
                <a:noFill/>
                <a:ln w="38100">
                  <a:solidFill>
                    <a:srgbClr val="00FF00"/>
                  </a:solidFill>
                  <a:round/>
                  <a:headEnd/>
                  <a:tailEnd/>
                </a:ln>
              </p:spPr>
              <p:txBody>
                <a:bodyPr wrap="none" anchor="ctr"/>
                <a:lstStyle/>
                <a:p>
                  <a:endParaRPr lang="en-GB"/>
                </a:p>
              </p:txBody>
            </p:sp>
            <p:grpSp>
              <p:nvGrpSpPr>
                <p:cNvPr id="20705" name="Group 42"/>
                <p:cNvGrpSpPr>
                  <a:grpSpLocks/>
                </p:cNvGrpSpPr>
                <p:nvPr/>
              </p:nvGrpSpPr>
              <p:grpSpPr bwMode="auto">
                <a:xfrm>
                  <a:off x="3924" y="3120"/>
                  <a:ext cx="146" cy="69"/>
                  <a:chOff x="3924" y="3120"/>
                  <a:chExt cx="146" cy="69"/>
                </a:xfrm>
              </p:grpSpPr>
              <p:sp>
                <p:nvSpPr>
                  <p:cNvPr id="20749" name="Line 37"/>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750" name="Line 38"/>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751" name="Line 39"/>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752" name="Line 40"/>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753" name="Line 41"/>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706" name="Group 43"/>
                <p:cNvGrpSpPr>
                  <a:grpSpLocks/>
                </p:cNvGrpSpPr>
                <p:nvPr/>
              </p:nvGrpSpPr>
              <p:grpSpPr bwMode="auto">
                <a:xfrm>
                  <a:off x="4106" y="3116"/>
                  <a:ext cx="146" cy="69"/>
                  <a:chOff x="3924" y="3120"/>
                  <a:chExt cx="146" cy="69"/>
                </a:xfrm>
              </p:grpSpPr>
              <p:sp>
                <p:nvSpPr>
                  <p:cNvPr id="20744" name="Line 44"/>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745" name="Line 45"/>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746" name="Line 46"/>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747" name="Line 47"/>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748" name="Line 48"/>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707" name="Group 49"/>
                <p:cNvGrpSpPr>
                  <a:grpSpLocks/>
                </p:cNvGrpSpPr>
                <p:nvPr/>
              </p:nvGrpSpPr>
              <p:grpSpPr bwMode="auto">
                <a:xfrm rot="-5400000">
                  <a:off x="3670" y="2950"/>
                  <a:ext cx="146" cy="69"/>
                  <a:chOff x="3924" y="3120"/>
                  <a:chExt cx="146" cy="69"/>
                </a:xfrm>
              </p:grpSpPr>
              <p:sp>
                <p:nvSpPr>
                  <p:cNvPr id="20739" name="Line 50"/>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740" name="Line 51"/>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741" name="Line 52"/>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742" name="Line 53"/>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743" name="Line 54"/>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708" name="Group 55"/>
                <p:cNvGrpSpPr>
                  <a:grpSpLocks/>
                </p:cNvGrpSpPr>
                <p:nvPr/>
              </p:nvGrpSpPr>
              <p:grpSpPr bwMode="auto">
                <a:xfrm rot="-5400000">
                  <a:off x="4335" y="2980"/>
                  <a:ext cx="146" cy="69"/>
                  <a:chOff x="3924" y="3120"/>
                  <a:chExt cx="146" cy="69"/>
                </a:xfrm>
              </p:grpSpPr>
              <p:sp>
                <p:nvSpPr>
                  <p:cNvPr id="20734" name="Line 56"/>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735" name="Line 57"/>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736" name="Line 58"/>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737" name="Line 59"/>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738" name="Line 60"/>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709" name="Group 61"/>
                <p:cNvGrpSpPr>
                  <a:grpSpLocks/>
                </p:cNvGrpSpPr>
                <p:nvPr/>
              </p:nvGrpSpPr>
              <p:grpSpPr bwMode="auto">
                <a:xfrm rot="848369">
                  <a:off x="3740" y="3090"/>
                  <a:ext cx="146" cy="69"/>
                  <a:chOff x="3924" y="3120"/>
                  <a:chExt cx="146" cy="69"/>
                </a:xfrm>
              </p:grpSpPr>
              <p:sp>
                <p:nvSpPr>
                  <p:cNvPr id="20729" name="Line 62"/>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730" name="Line 63"/>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731" name="Line 64"/>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732" name="Line 65"/>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733" name="Line 66"/>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710" name="Group 73"/>
                <p:cNvGrpSpPr>
                  <a:grpSpLocks/>
                </p:cNvGrpSpPr>
                <p:nvPr/>
              </p:nvGrpSpPr>
              <p:grpSpPr bwMode="auto">
                <a:xfrm rot="2825988">
                  <a:off x="4291" y="2801"/>
                  <a:ext cx="146" cy="69"/>
                  <a:chOff x="3924" y="3120"/>
                  <a:chExt cx="146" cy="69"/>
                </a:xfrm>
              </p:grpSpPr>
              <p:sp>
                <p:nvSpPr>
                  <p:cNvPr id="20724" name="Line 74"/>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725" name="Line 75"/>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726" name="Line 76"/>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727" name="Line 77"/>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728" name="Line 78"/>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711" name="Group 79"/>
                <p:cNvGrpSpPr>
                  <a:grpSpLocks/>
                </p:cNvGrpSpPr>
                <p:nvPr/>
              </p:nvGrpSpPr>
              <p:grpSpPr bwMode="auto">
                <a:xfrm rot="-627413">
                  <a:off x="4286" y="3104"/>
                  <a:ext cx="146" cy="69"/>
                  <a:chOff x="3924" y="3120"/>
                  <a:chExt cx="146" cy="69"/>
                </a:xfrm>
              </p:grpSpPr>
              <p:sp>
                <p:nvSpPr>
                  <p:cNvPr id="20719" name="Line 80"/>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720" name="Line 81"/>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721" name="Line 82"/>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722" name="Line 83"/>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723" name="Line 84"/>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712" name="Group 85"/>
                <p:cNvGrpSpPr>
                  <a:grpSpLocks/>
                </p:cNvGrpSpPr>
                <p:nvPr/>
              </p:nvGrpSpPr>
              <p:grpSpPr bwMode="auto">
                <a:xfrm rot="-3712395">
                  <a:off x="3685" y="2802"/>
                  <a:ext cx="146" cy="69"/>
                  <a:chOff x="3924" y="3120"/>
                  <a:chExt cx="146" cy="69"/>
                </a:xfrm>
              </p:grpSpPr>
              <p:sp>
                <p:nvSpPr>
                  <p:cNvPr id="20714" name="Line 86"/>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715" name="Line 87"/>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716" name="Line 88"/>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717" name="Line 89"/>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718" name="Line 90"/>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sp>
              <p:nvSpPr>
                <p:cNvPr id="20713" name="AutoShape 20"/>
                <p:cNvSpPr>
                  <a:spLocks noChangeArrowheads="1"/>
                </p:cNvSpPr>
                <p:nvPr/>
              </p:nvSpPr>
              <p:spPr bwMode="auto">
                <a:xfrm>
                  <a:off x="3787" y="2836"/>
                  <a:ext cx="593" cy="278"/>
                </a:xfrm>
                <a:prstGeom prst="roundRect">
                  <a:avLst>
                    <a:gd name="adj" fmla="val 16667"/>
                  </a:avLst>
                </a:prstGeom>
                <a:solidFill>
                  <a:schemeClr val="bg1"/>
                </a:solidFill>
                <a:ln w="9525">
                  <a:noFill/>
                  <a:round/>
                  <a:headEnd/>
                  <a:tailEnd/>
                </a:ln>
              </p:spPr>
              <p:txBody>
                <a:bodyPr wrap="none" anchor="ctr"/>
                <a:lstStyle/>
                <a:p>
                  <a:pPr eaLnBrk="0" hangingPunct="0"/>
                  <a:endParaRPr lang="en-US"/>
                </a:p>
              </p:txBody>
            </p:sp>
          </p:grpSp>
          <p:grpSp>
            <p:nvGrpSpPr>
              <p:cNvPr id="20551" name="Group 92"/>
              <p:cNvGrpSpPr>
                <a:grpSpLocks/>
              </p:cNvGrpSpPr>
              <p:nvPr/>
            </p:nvGrpSpPr>
            <p:grpSpPr bwMode="auto">
              <a:xfrm>
                <a:off x="4580" y="2962"/>
                <a:ext cx="894" cy="475"/>
                <a:chOff x="3708" y="2754"/>
                <a:chExt cx="734" cy="435"/>
              </a:xfrm>
            </p:grpSpPr>
            <p:sp>
              <p:nvSpPr>
                <p:cNvPr id="20628" name="Line 93"/>
                <p:cNvSpPr>
                  <a:spLocks noChangeShapeType="1"/>
                </p:cNvSpPr>
                <p:nvPr/>
              </p:nvSpPr>
              <p:spPr bwMode="auto">
                <a:xfrm flipH="1">
                  <a:off x="3973" y="2758"/>
                  <a:ext cx="1" cy="64"/>
                </a:xfrm>
                <a:prstGeom prst="line">
                  <a:avLst/>
                </a:prstGeom>
                <a:noFill/>
                <a:ln w="38100">
                  <a:solidFill>
                    <a:srgbClr val="00FF00"/>
                  </a:solidFill>
                  <a:round/>
                  <a:headEnd/>
                  <a:tailEnd/>
                </a:ln>
              </p:spPr>
              <p:txBody>
                <a:bodyPr wrap="none" anchor="ctr"/>
                <a:lstStyle/>
                <a:p>
                  <a:endParaRPr lang="en-GB"/>
                </a:p>
              </p:txBody>
            </p:sp>
            <p:sp>
              <p:nvSpPr>
                <p:cNvPr id="20629" name="Line 94"/>
                <p:cNvSpPr>
                  <a:spLocks noChangeShapeType="1"/>
                </p:cNvSpPr>
                <p:nvPr/>
              </p:nvSpPr>
              <p:spPr bwMode="auto">
                <a:xfrm flipH="1">
                  <a:off x="3828" y="2756"/>
                  <a:ext cx="1" cy="64"/>
                </a:xfrm>
                <a:prstGeom prst="line">
                  <a:avLst/>
                </a:prstGeom>
                <a:noFill/>
                <a:ln w="38100">
                  <a:solidFill>
                    <a:srgbClr val="00FF00"/>
                  </a:solidFill>
                  <a:round/>
                  <a:headEnd/>
                  <a:tailEnd/>
                </a:ln>
              </p:spPr>
              <p:txBody>
                <a:bodyPr wrap="none" anchor="ctr"/>
                <a:lstStyle/>
                <a:p>
                  <a:endParaRPr lang="en-GB"/>
                </a:p>
              </p:txBody>
            </p:sp>
            <p:sp>
              <p:nvSpPr>
                <p:cNvPr id="20630" name="Line 95"/>
                <p:cNvSpPr>
                  <a:spLocks noChangeShapeType="1"/>
                </p:cNvSpPr>
                <p:nvPr/>
              </p:nvSpPr>
              <p:spPr bwMode="auto">
                <a:xfrm flipH="1">
                  <a:off x="3937" y="2760"/>
                  <a:ext cx="1" cy="64"/>
                </a:xfrm>
                <a:prstGeom prst="line">
                  <a:avLst/>
                </a:prstGeom>
                <a:noFill/>
                <a:ln w="38100">
                  <a:solidFill>
                    <a:srgbClr val="00FF00"/>
                  </a:solidFill>
                  <a:round/>
                  <a:headEnd/>
                  <a:tailEnd/>
                </a:ln>
              </p:spPr>
              <p:txBody>
                <a:bodyPr wrap="none" anchor="ctr"/>
                <a:lstStyle/>
                <a:p>
                  <a:endParaRPr lang="en-GB"/>
                </a:p>
              </p:txBody>
            </p:sp>
            <p:sp>
              <p:nvSpPr>
                <p:cNvPr id="20631" name="Line 96"/>
                <p:cNvSpPr>
                  <a:spLocks noChangeShapeType="1"/>
                </p:cNvSpPr>
                <p:nvPr/>
              </p:nvSpPr>
              <p:spPr bwMode="auto">
                <a:xfrm flipH="1">
                  <a:off x="3898" y="2756"/>
                  <a:ext cx="1" cy="64"/>
                </a:xfrm>
                <a:prstGeom prst="line">
                  <a:avLst/>
                </a:prstGeom>
                <a:noFill/>
                <a:ln w="38100">
                  <a:solidFill>
                    <a:srgbClr val="00FF00"/>
                  </a:solidFill>
                  <a:round/>
                  <a:headEnd/>
                  <a:tailEnd/>
                </a:ln>
              </p:spPr>
              <p:txBody>
                <a:bodyPr wrap="none" anchor="ctr"/>
                <a:lstStyle/>
                <a:p>
                  <a:endParaRPr lang="en-GB"/>
                </a:p>
              </p:txBody>
            </p:sp>
            <p:sp>
              <p:nvSpPr>
                <p:cNvPr id="20632" name="Line 97"/>
                <p:cNvSpPr>
                  <a:spLocks noChangeShapeType="1"/>
                </p:cNvSpPr>
                <p:nvPr/>
              </p:nvSpPr>
              <p:spPr bwMode="auto">
                <a:xfrm flipH="1">
                  <a:off x="3865" y="2759"/>
                  <a:ext cx="1" cy="64"/>
                </a:xfrm>
                <a:prstGeom prst="line">
                  <a:avLst/>
                </a:prstGeom>
                <a:noFill/>
                <a:ln w="38100">
                  <a:solidFill>
                    <a:srgbClr val="00FF00"/>
                  </a:solidFill>
                  <a:round/>
                  <a:headEnd/>
                  <a:tailEnd/>
                </a:ln>
              </p:spPr>
              <p:txBody>
                <a:bodyPr wrap="none" anchor="ctr"/>
                <a:lstStyle/>
                <a:p>
                  <a:endParaRPr lang="en-GB"/>
                </a:p>
              </p:txBody>
            </p:sp>
            <p:sp>
              <p:nvSpPr>
                <p:cNvPr id="20633" name="Line 98"/>
                <p:cNvSpPr>
                  <a:spLocks noChangeShapeType="1"/>
                </p:cNvSpPr>
                <p:nvPr/>
              </p:nvSpPr>
              <p:spPr bwMode="auto">
                <a:xfrm flipH="1">
                  <a:off x="4015" y="2754"/>
                  <a:ext cx="1" cy="64"/>
                </a:xfrm>
                <a:prstGeom prst="line">
                  <a:avLst/>
                </a:prstGeom>
                <a:noFill/>
                <a:ln w="38100">
                  <a:solidFill>
                    <a:srgbClr val="00FF00"/>
                  </a:solidFill>
                  <a:round/>
                  <a:headEnd/>
                  <a:tailEnd/>
                </a:ln>
              </p:spPr>
              <p:txBody>
                <a:bodyPr wrap="none" anchor="ctr"/>
                <a:lstStyle/>
                <a:p>
                  <a:endParaRPr lang="en-GB"/>
                </a:p>
              </p:txBody>
            </p:sp>
            <p:sp>
              <p:nvSpPr>
                <p:cNvPr id="20634" name="Line 99"/>
                <p:cNvSpPr>
                  <a:spLocks noChangeShapeType="1"/>
                </p:cNvSpPr>
                <p:nvPr/>
              </p:nvSpPr>
              <p:spPr bwMode="auto">
                <a:xfrm flipH="1">
                  <a:off x="4124" y="2758"/>
                  <a:ext cx="1" cy="64"/>
                </a:xfrm>
                <a:prstGeom prst="line">
                  <a:avLst/>
                </a:prstGeom>
                <a:noFill/>
                <a:ln w="38100">
                  <a:solidFill>
                    <a:srgbClr val="00FF00"/>
                  </a:solidFill>
                  <a:round/>
                  <a:headEnd/>
                  <a:tailEnd/>
                </a:ln>
              </p:spPr>
              <p:txBody>
                <a:bodyPr wrap="none" anchor="ctr"/>
                <a:lstStyle/>
                <a:p>
                  <a:endParaRPr lang="en-GB"/>
                </a:p>
              </p:txBody>
            </p:sp>
            <p:sp>
              <p:nvSpPr>
                <p:cNvPr id="20635" name="Line 100"/>
                <p:cNvSpPr>
                  <a:spLocks noChangeShapeType="1"/>
                </p:cNvSpPr>
                <p:nvPr/>
              </p:nvSpPr>
              <p:spPr bwMode="auto">
                <a:xfrm flipH="1">
                  <a:off x="4085" y="2754"/>
                  <a:ext cx="1" cy="64"/>
                </a:xfrm>
                <a:prstGeom prst="line">
                  <a:avLst/>
                </a:prstGeom>
                <a:noFill/>
                <a:ln w="38100">
                  <a:solidFill>
                    <a:srgbClr val="00FF00"/>
                  </a:solidFill>
                  <a:round/>
                  <a:headEnd/>
                  <a:tailEnd/>
                </a:ln>
              </p:spPr>
              <p:txBody>
                <a:bodyPr wrap="none" anchor="ctr"/>
                <a:lstStyle/>
                <a:p>
                  <a:endParaRPr lang="en-GB"/>
                </a:p>
              </p:txBody>
            </p:sp>
            <p:sp>
              <p:nvSpPr>
                <p:cNvPr id="20636" name="Line 101"/>
                <p:cNvSpPr>
                  <a:spLocks noChangeShapeType="1"/>
                </p:cNvSpPr>
                <p:nvPr/>
              </p:nvSpPr>
              <p:spPr bwMode="auto">
                <a:xfrm flipH="1">
                  <a:off x="4052" y="2757"/>
                  <a:ext cx="1" cy="64"/>
                </a:xfrm>
                <a:prstGeom prst="line">
                  <a:avLst/>
                </a:prstGeom>
                <a:noFill/>
                <a:ln w="38100">
                  <a:solidFill>
                    <a:srgbClr val="00FF00"/>
                  </a:solidFill>
                  <a:round/>
                  <a:headEnd/>
                  <a:tailEnd/>
                </a:ln>
              </p:spPr>
              <p:txBody>
                <a:bodyPr wrap="none" anchor="ctr"/>
                <a:lstStyle/>
                <a:p>
                  <a:endParaRPr lang="en-GB"/>
                </a:p>
              </p:txBody>
            </p:sp>
            <p:sp>
              <p:nvSpPr>
                <p:cNvPr id="20637" name="Line 102"/>
                <p:cNvSpPr>
                  <a:spLocks noChangeShapeType="1"/>
                </p:cNvSpPr>
                <p:nvPr/>
              </p:nvSpPr>
              <p:spPr bwMode="auto">
                <a:xfrm flipH="1">
                  <a:off x="4300" y="2763"/>
                  <a:ext cx="1" cy="64"/>
                </a:xfrm>
                <a:prstGeom prst="line">
                  <a:avLst/>
                </a:prstGeom>
                <a:noFill/>
                <a:ln w="38100">
                  <a:solidFill>
                    <a:srgbClr val="00FF00"/>
                  </a:solidFill>
                  <a:round/>
                  <a:headEnd/>
                  <a:tailEnd/>
                </a:ln>
              </p:spPr>
              <p:txBody>
                <a:bodyPr wrap="none" anchor="ctr"/>
                <a:lstStyle/>
                <a:p>
                  <a:endParaRPr lang="en-GB"/>
                </a:p>
              </p:txBody>
            </p:sp>
            <p:sp>
              <p:nvSpPr>
                <p:cNvPr id="20638" name="Line 103"/>
                <p:cNvSpPr>
                  <a:spLocks noChangeShapeType="1"/>
                </p:cNvSpPr>
                <p:nvPr/>
              </p:nvSpPr>
              <p:spPr bwMode="auto">
                <a:xfrm flipH="1">
                  <a:off x="4155" y="2761"/>
                  <a:ext cx="1" cy="64"/>
                </a:xfrm>
                <a:prstGeom prst="line">
                  <a:avLst/>
                </a:prstGeom>
                <a:noFill/>
                <a:ln w="38100">
                  <a:solidFill>
                    <a:srgbClr val="00FF00"/>
                  </a:solidFill>
                  <a:round/>
                  <a:headEnd/>
                  <a:tailEnd/>
                </a:ln>
              </p:spPr>
              <p:txBody>
                <a:bodyPr wrap="none" anchor="ctr"/>
                <a:lstStyle/>
                <a:p>
                  <a:endParaRPr lang="en-GB"/>
                </a:p>
              </p:txBody>
            </p:sp>
            <p:sp>
              <p:nvSpPr>
                <p:cNvPr id="20639" name="Line 104"/>
                <p:cNvSpPr>
                  <a:spLocks noChangeShapeType="1"/>
                </p:cNvSpPr>
                <p:nvPr/>
              </p:nvSpPr>
              <p:spPr bwMode="auto">
                <a:xfrm flipH="1">
                  <a:off x="4264" y="2765"/>
                  <a:ext cx="1" cy="64"/>
                </a:xfrm>
                <a:prstGeom prst="line">
                  <a:avLst/>
                </a:prstGeom>
                <a:noFill/>
                <a:ln w="38100">
                  <a:solidFill>
                    <a:srgbClr val="00FF00"/>
                  </a:solidFill>
                  <a:round/>
                  <a:headEnd/>
                  <a:tailEnd/>
                </a:ln>
              </p:spPr>
              <p:txBody>
                <a:bodyPr wrap="none" anchor="ctr"/>
                <a:lstStyle/>
                <a:p>
                  <a:endParaRPr lang="en-GB"/>
                </a:p>
              </p:txBody>
            </p:sp>
            <p:sp>
              <p:nvSpPr>
                <p:cNvPr id="20640" name="Line 105"/>
                <p:cNvSpPr>
                  <a:spLocks noChangeShapeType="1"/>
                </p:cNvSpPr>
                <p:nvPr/>
              </p:nvSpPr>
              <p:spPr bwMode="auto">
                <a:xfrm flipH="1">
                  <a:off x="4225" y="2761"/>
                  <a:ext cx="1" cy="64"/>
                </a:xfrm>
                <a:prstGeom prst="line">
                  <a:avLst/>
                </a:prstGeom>
                <a:noFill/>
                <a:ln w="38100">
                  <a:solidFill>
                    <a:srgbClr val="00FF00"/>
                  </a:solidFill>
                  <a:round/>
                  <a:headEnd/>
                  <a:tailEnd/>
                </a:ln>
              </p:spPr>
              <p:txBody>
                <a:bodyPr wrap="none" anchor="ctr"/>
                <a:lstStyle/>
                <a:p>
                  <a:endParaRPr lang="en-GB"/>
                </a:p>
              </p:txBody>
            </p:sp>
            <p:sp>
              <p:nvSpPr>
                <p:cNvPr id="20641" name="Line 106"/>
                <p:cNvSpPr>
                  <a:spLocks noChangeShapeType="1"/>
                </p:cNvSpPr>
                <p:nvPr/>
              </p:nvSpPr>
              <p:spPr bwMode="auto">
                <a:xfrm flipH="1">
                  <a:off x="4192" y="2764"/>
                  <a:ext cx="1" cy="64"/>
                </a:xfrm>
                <a:prstGeom prst="line">
                  <a:avLst/>
                </a:prstGeom>
                <a:noFill/>
                <a:ln w="38100">
                  <a:solidFill>
                    <a:srgbClr val="00FF00"/>
                  </a:solidFill>
                  <a:round/>
                  <a:headEnd/>
                  <a:tailEnd/>
                </a:ln>
              </p:spPr>
              <p:txBody>
                <a:bodyPr wrap="none" anchor="ctr"/>
                <a:lstStyle/>
                <a:p>
                  <a:endParaRPr lang="en-GB"/>
                </a:p>
              </p:txBody>
            </p:sp>
            <p:grpSp>
              <p:nvGrpSpPr>
                <p:cNvPr id="20642" name="Group 107"/>
                <p:cNvGrpSpPr>
                  <a:grpSpLocks/>
                </p:cNvGrpSpPr>
                <p:nvPr/>
              </p:nvGrpSpPr>
              <p:grpSpPr bwMode="auto">
                <a:xfrm>
                  <a:off x="3924" y="3120"/>
                  <a:ext cx="146" cy="69"/>
                  <a:chOff x="3924" y="3120"/>
                  <a:chExt cx="146" cy="69"/>
                </a:xfrm>
              </p:grpSpPr>
              <p:sp>
                <p:nvSpPr>
                  <p:cNvPr id="20686" name="Line 108"/>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687" name="Line 109"/>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88" name="Line 110"/>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89" name="Line 111"/>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90" name="Line 112"/>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643" name="Group 113"/>
                <p:cNvGrpSpPr>
                  <a:grpSpLocks/>
                </p:cNvGrpSpPr>
                <p:nvPr/>
              </p:nvGrpSpPr>
              <p:grpSpPr bwMode="auto">
                <a:xfrm>
                  <a:off x="4106" y="3116"/>
                  <a:ext cx="146" cy="69"/>
                  <a:chOff x="3924" y="3120"/>
                  <a:chExt cx="146" cy="69"/>
                </a:xfrm>
              </p:grpSpPr>
              <p:sp>
                <p:nvSpPr>
                  <p:cNvPr id="20681" name="Line 114"/>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682" name="Line 115"/>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83" name="Line 116"/>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84" name="Line 117"/>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85" name="Line 118"/>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644" name="Group 119"/>
                <p:cNvGrpSpPr>
                  <a:grpSpLocks/>
                </p:cNvGrpSpPr>
                <p:nvPr/>
              </p:nvGrpSpPr>
              <p:grpSpPr bwMode="auto">
                <a:xfrm rot="-5400000">
                  <a:off x="3670" y="2950"/>
                  <a:ext cx="146" cy="69"/>
                  <a:chOff x="3924" y="3120"/>
                  <a:chExt cx="146" cy="69"/>
                </a:xfrm>
              </p:grpSpPr>
              <p:sp>
                <p:nvSpPr>
                  <p:cNvPr id="20676" name="Line 120"/>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677" name="Line 121"/>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78" name="Line 122"/>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79" name="Line 123"/>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80" name="Line 124"/>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645" name="Group 125"/>
                <p:cNvGrpSpPr>
                  <a:grpSpLocks/>
                </p:cNvGrpSpPr>
                <p:nvPr/>
              </p:nvGrpSpPr>
              <p:grpSpPr bwMode="auto">
                <a:xfrm rot="-5400000">
                  <a:off x="4335" y="2980"/>
                  <a:ext cx="146" cy="69"/>
                  <a:chOff x="3924" y="3120"/>
                  <a:chExt cx="146" cy="69"/>
                </a:xfrm>
              </p:grpSpPr>
              <p:sp>
                <p:nvSpPr>
                  <p:cNvPr id="20671" name="Line 126"/>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672" name="Line 127"/>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73" name="Line 128"/>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74" name="Line 129"/>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75" name="Line 130"/>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646" name="Group 131"/>
                <p:cNvGrpSpPr>
                  <a:grpSpLocks/>
                </p:cNvGrpSpPr>
                <p:nvPr/>
              </p:nvGrpSpPr>
              <p:grpSpPr bwMode="auto">
                <a:xfrm rot="848369">
                  <a:off x="3740" y="3090"/>
                  <a:ext cx="146" cy="69"/>
                  <a:chOff x="3924" y="3120"/>
                  <a:chExt cx="146" cy="69"/>
                </a:xfrm>
              </p:grpSpPr>
              <p:sp>
                <p:nvSpPr>
                  <p:cNvPr id="20666" name="Line 132"/>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667" name="Line 133"/>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68" name="Line 134"/>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69" name="Line 135"/>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70" name="Line 136"/>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647" name="Group 137"/>
                <p:cNvGrpSpPr>
                  <a:grpSpLocks/>
                </p:cNvGrpSpPr>
                <p:nvPr/>
              </p:nvGrpSpPr>
              <p:grpSpPr bwMode="auto">
                <a:xfrm rot="2825988">
                  <a:off x="4291" y="2801"/>
                  <a:ext cx="146" cy="69"/>
                  <a:chOff x="3924" y="3120"/>
                  <a:chExt cx="146" cy="69"/>
                </a:xfrm>
              </p:grpSpPr>
              <p:sp>
                <p:nvSpPr>
                  <p:cNvPr id="20661" name="Line 138"/>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662" name="Line 139"/>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63" name="Line 140"/>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64" name="Line 141"/>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65" name="Line 142"/>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648" name="Group 143"/>
                <p:cNvGrpSpPr>
                  <a:grpSpLocks/>
                </p:cNvGrpSpPr>
                <p:nvPr/>
              </p:nvGrpSpPr>
              <p:grpSpPr bwMode="auto">
                <a:xfrm rot="-627413">
                  <a:off x="4286" y="3104"/>
                  <a:ext cx="146" cy="69"/>
                  <a:chOff x="3924" y="3120"/>
                  <a:chExt cx="146" cy="69"/>
                </a:xfrm>
              </p:grpSpPr>
              <p:sp>
                <p:nvSpPr>
                  <p:cNvPr id="20656" name="Line 144"/>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657" name="Line 145"/>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58" name="Line 146"/>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59" name="Line 147"/>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60" name="Line 148"/>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649" name="Group 149"/>
                <p:cNvGrpSpPr>
                  <a:grpSpLocks/>
                </p:cNvGrpSpPr>
                <p:nvPr/>
              </p:nvGrpSpPr>
              <p:grpSpPr bwMode="auto">
                <a:xfrm rot="-3712395">
                  <a:off x="3685" y="2802"/>
                  <a:ext cx="146" cy="69"/>
                  <a:chOff x="3924" y="3120"/>
                  <a:chExt cx="146" cy="69"/>
                </a:xfrm>
              </p:grpSpPr>
              <p:sp>
                <p:nvSpPr>
                  <p:cNvPr id="20651" name="Line 150"/>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652" name="Line 151"/>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53" name="Line 152"/>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54" name="Line 153"/>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55" name="Line 154"/>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sp>
              <p:nvSpPr>
                <p:cNvPr id="20650" name="AutoShape 155"/>
                <p:cNvSpPr>
                  <a:spLocks noChangeArrowheads="1"/>
                </p:cNvSpPr>
                <p:nvPr/>
              </p:nvSpPr>
              <p:spPr bwMode="auto">
                <a:xfrm>
                  <a:off x="3787" y="2836"/>
                  <a:ext cx="593" cy="278"/>
                </a:xfrm>
                <a:prstGeom prst="roundRect">
                  <a:avLst>
                    <a:gd name="adj" fmla="val 16667"/>
                  </a:avLst>
                </a:prstGeom>
                <a:solidFill>
                  <a:schemeClr val="bg1"/>
                </a:solidFill>
                <a:ln w="9525">
                  <a:noFill/>
                  <a:round/>
                  <a:headEnd/>
                  <a:tailEnd/>
                </a:ln>
              </p:spPr>
              <p:txBody>
                <a:bodyPr wrap="none" anchor="ctr"/>
                <a:lstStyle/>
                <a:p>
                  <a:pPr eaLnBrk="0" hangingPunct="0"/>
                  <a:endParaRPr lang="en-US"/>
                </a:p>
              </p:txBody>
            </p:sp>
          </p:grpSp>
          <p:grpSp>
            <p:nvGrpSpPr>
              <p:cNvPr id="20552" name="Group 156"/>
              <p:cNvGrpSpPr>
                <a:grpSpLocks/>
              </p:cNvGrpSpPr>
              <p:nvPr/>
            </p:nvGrpSpPr>
            <p:grpSpPr bwMode="auto">
              <a:xfrm>
                <a:off x="2790" y="2950"/>
                <a:ext cx="894" cy="475"/>
                <a:chOff x="3708" y="2754"/>
                <a:chExt cx="734" cy="435"/>
              </a:xfrm>
            </p:grpSpPr>
            <p:sp>
              <p:nvSpPr>
                <p:cNvPr id="20565" name="Line 157"/>
                <p:cNvSpPr>
                  <a:spLocks noChangeShapeType="1"/>
                </p:cNvSpPr>
                <p:nvPr/>
              </p:nvSpPr>
              <p:spPr bwMode="auto">
                <a:xfrm flipH="1">
                  <a:off x="3973" y="2758"/>
                  <a:ext cx="1" cy="64"/>
                </a:xfrm>
                <a:prstGeom prst="line">
                  <a:avLst/>
                </a:prstGeom>
                <a:noFill/>
                <a:ln w="38100">
                  <a:solidFill>
                    <a:srgbClr val="00FF00"/>
                  </a:solidFill>
                  <a:round/>
                  <a:headEnd/>
                  <a:tailEnd/>
                </a:ln>
              </p:spPr>
              <p:txBody>
                <a:bodyPr wrap="none" anchor="ctr"/>
                <a:lstStyle/>
                <a:p>
                  <a:endParaRPr lang="en-GB"/>
                </a:p>
              </p:txBody>
            </p:sp>
            <p:sp>
              <p:nvSpPr>
                <p:cNvPr id="20566" name="Line 158"/>
                <p:cNvSpPr>
                  <a:spLocks noChangeShapeType="1"/>
                </p:cNvSpPr>
                <p:nvPr/>
              </p:nvSpPr>
              <p:spPr bwMode="auto">
                <a:xfrm flipH="1">
                  <a:off x="3828" y="2756"/>
                  <a:ext cx="1" cy="64"/>
                </a:xfrm>
                <a:prstGeom prst="line">
                  <a:avLst/>
                </a:prstGeom>
                <a:noFill/>
                <a:ln w="38100">
                  <a:solidFill>
                    <a:srgbClr val="00FF00"/>
                  </a:solidFill>
                  <a:round/>
                  <a:headEnd/>
                  <a:tailEnd/>
                </a:ln>
              </p:spPr>
              <p:txBody>
                <a:bodyPr wrap="none" anchor="ctr"/>
                <a:lstStyle/>
                <a:p>
                  <a:endParaRPr lang="en-GB"/>
                </a:p>
              </p:txBody>
            </p:sp>
            <p:sp>
              <p:nvSpPr>
                <p:cNvPr id="20567" name="Line 159"/>
                <p:cNvSpPr>
                  <a:spLocks noChangeShapeType="1"/>
                </p:cNvSpPr>
                <p:nvPr/>
              </p:nvSpPr>
              <p:spPr bwMode="auto">
                <a:xfrm flipH="1">
                  <a:off x="3937" y="2760"/>
                  <a:ext cx="1" cy="64"/>
                </a:xfrm>
                <a:prstGeom prst="line">
                  <a:avLst/>
                </a:prstGeom>
                <a:noFill/>
                <a:ln w="38100">
                  <a:solidFill>
                    <a:srgbClr val="00FF00"/>
                  </a:solidFill>
                  <a:round/>
                  <a:headEnd/>
                  <a:tailEnd/>
                </a:ln>
              </p:spPr>
              <p:txBody>
                <a:bodyPr wrap="none" anchor="ctr"/>
                <a:lstStyle/>
                <a:p>
                  <a:endParaRPr lang="en-GB"/>
                </a:p>
              </p:txBody>
            </p:sp>
            <p:sp>
              <p:nvSpPr>
                <p:cNvPr id="20568" name="Line 160"/>
                <p:cNvSpPr>
                  <a:spLocks noChangeShapeType="1"/>
                </p:cNvSpPr>
                <p:nvPr/>
              </p:nvSpPr>
              <p:spPr bwMode="auto">
                <a:xfrm flipH="1">
                  <a:off x="3898" y="2756"/>
                  <a:ext cx="1" cy="64"/>
                </a:xfrm>
                <a:prstGeom prst="line">
                  <a:avLst/>
                </a:prstGeom>
                <a:noFill/>
                <a:ln w="38100">
                  <a:solidFill>
                    <a:srgbClr val="00FF00"/>
                  </a:solidFill>
                  <a:round/>
                  <a:headEnd/>
                  <a:tailEnd/>
                </a:ln>
              </p:spPr>
              <p:txBody>
                <a:bodyPr wrap="none" anchor="ctr"/>
                <a:lstStyle/>
                <a:p>
                  <a:endParaRPr lang="en-GB"/>
                </a:p>
              </p:txBody>
            </p:sp>
            <p:sp>
              <p:nvSpPr>
                <p:cNvPr id="20569" name="Line 161"/>
                <p:cNvSpPr>
                  <a:spLocks noChangeShapeType="1"/>
                </p:cNvSpPr>
                <p:nvPr/>
              </p:nvSpPr>
              <p:spPr bwMode="auto">
                <a:xfrm flipH="1">
                  <a:off x="3865" y="2759"/>
                  <a:ext cx="1" cy="64"/>
                </a:xfrm>
                <a:prstGeom prst="line">
                  <a:avLst/>
                </a:prstGeom>
                <a:noFill/>
                <a:ln w="38100">
                  <a:solidFill>
                    <a:srgbClr val="00FF00"/>
                  </a:solidFill>
                  <a:round/>
                  <a:headEnd/>
                  <a:tailEnd/>
                </a:ln>
              </p:spPr>
              <p:txBody>
                <a:bodyPr wrap="none" anchor="ctr"/>
                <a:lstStyle/>
                <a:p>
                  <a:endParaRPr lang="en-GB"/>
                </a:p>
              </p:txBody>
            </p:sp>
            <p:sp>
              <p:nvSpPr>
                <p:cNvPr id="20570" name="Line 162"/>
                <p:cNvSpPr>
                  <a:spLocks noChangeShapeType="1"/>
                </p:cNvSpPr>
                <p:nvPr/>
              </p:nvSpPr>
              <p:spPr bwMode="auto">
                <a:xfrm flipH="1">
                  <a:off x="4015" y="2754"/>
                  <a:ext cx="1" cy="64"/>
                </a:xfrm>
                <a:prstGeom prst="line">
                  <a:avLst/>
                </a:prstGeom>
                <a:noFill/>
                <a:ln w="38100">
                  <a:solidFill>
                    <a:srgbClr val="00FF00"/>
                  </a:solidFill>
                  <a:round/>
                  <a:headEnd/>
                  <a:tailEnd/>
                </a:ln>
              </p:spPr>
              <p:txBody>
                <a:bodyPr wrap="none" anchor="ctr"/>
                <a:lstStyle/>
                <a:p>
                  <a:endParaRPr lang="en-GB"/>
                </a:p>
              </p:txBody>
            </p:sp>
            <p:sp>
              <p:nvSpPr>
                <p:cNvPr id="20571" name="Line 163"/>
                <p:cNvSpPr>
                  <a:spLocks noChangeShapeType="1"/>
                </p:cNvSpPr>
                <p:nvPr/>
              </p:nvSpPr>
              <p:spPr bwMode="auto">
                <a:xfrm flipH="1">
                  <a:off x="4124" y="2758"/>
                  <a:ext cx="1" cy="64"/>
                </a:xfrm>
                <a:prstGeom prst="line">
                  <a:avLst/>
                </a:prstGeom>
                <a:noFill/>
                <a:ln w="38100">
                  <a:solidFill>
                    <a:srgbClr val="00FF00"/>
                  </a:solidFill>
                  <a:round/>
                  <a:headEnd/>
                  <a:tailEnd/>
                </a:ln>
              </p:spPr>
              <p:txBody>
                <a:bodyPr wrap="none" anchor="ctr"/>
                <a:lstStyle/>
                <a:p>
                  <a:endParaRPr lang="en-GB"/>
                </a:p>
              </p:txBody>
            </p:sp>
            <p:sp>
              <p:nvSpPr>
                <p:cNvPr id="20572" name="Line 164"/>
                <p:cNvSpPr>
                  <a:spLocks noChangeShapeType="1"/>
                </p:cNvSpPr>
                <p:nvPr/>
              </p:nvSpPr>
              <p:spPr bwMode="auto">
                <a:xfrm flipH="1">
                  <a:off x="4085" y="2754"/>
                  <a:ext cx="1" cy="64"/>
                </a:xfrm>
                <a:prstGeom prst="line">
                  <a:avLst/>
                </a:prstGeom>
                <a:noFill/>
                <a:ln w="38100">
                  <a:solidFill>
                    <a:srgbClr val="00FF00"/>
                  </a:solidFill>
                  <a:round/>
                  <a:headEnd/>
                  <a:tailEnd/>
                </a:ln>
              </p:spPr>
              <p:txBody>
                <a:bodyPr wrap="none" anchor="ctr"/>
                <a:lstStyle/>
                <a:p>
                  <a:endParaRPr lang="en-GB"/>
                </a:p>
              </p:txBody>
            </p:sp>
            <p:sp>
              <p:nvSpPr>
                <p:cNvPr id="20573" name="Line 165"/>
                <p:cNvSpPr>
                  <a:spLocks noChangeShapeType="1"/>
                </p:cNvSpPr>
                <p:nvPr/>
              </p:nvSpPr>
              <p:spPr bwMode="auto">
                <a:xfrm flipH="1">
                  <a:off x="4052" y="2757"/>
                  <a:ext cx="1" cy="64"/>
                </a:xfrm>
                <a:prstGeom prst="line">
                  <a:avLst/>
                </a:prstGeom>
                <a:noFill/>
                <a:ln w="38100">
                  <a:solidFill>
                    <a:srgbClr val="00FF00"/>
                  </a:solidFill>
                  <a:round/>
                  <a:headEnd/>
                  <a:tailEnd/>
                </a:ln>
              </p:spPr>
              <p:txBody>
                <a:bodyPr wrap="none" anchor="ctr"/>
                <a:lstStyle/>
                <a:p>
                  <a:endParaRPr lang="en-GB"/>
                </a:p>
              </p:txBody>
            </p:sp>
            <p:sp>
              <p:nvSpPr>
                <p:cNvPr id="20574" name="Line 166"/>
                <p:cNvSpPr>
                  <a:spLocks noChangeShapeType="1"/>
                </p:cNvSpPr>
                <p:nvPr/>
              </p:nvSpPr>
              <p:spPr bwMode="auto">
                <a:xfrm flipH="1">
                  <a:off x="4300" y="2763"/>
                  <a:ext cx="1" cy="64"/>
                </a:xfrm>
                <a:prstGeom prst="line">
                  <a:avLst/>
                </a:prstGeom>
                <a:noFill/>
                <a:ln w="38100">
                  <a:solidFill>
                    <a:srgbClr val="00FF00"/>
                  </a:solidFill>
                  <a:round/>
                  <a:headEnd/>
                  <a:tailEnd/>
                </a:ln>
              </p:spPr>
              <p:txBody>
                <a:bodyPr wrap="none" anchor="ctr"/>
                <a:lstStyle/>
                <a:p>
                  <a:endParaRPr lang="en-GB"/>
                </a:p>
              </p:txBody>
            </p:sp>
            <p:sp>
              <p:nvSpPr>
                <p:cNvPr id="20575" name="Line 167"/>
                <p:cNvSpPr>
                  <a:spLocks noChangeShapeType="1"/>
                </p:cNvSpPr>
                <p:nvPr/>
              </p:nvSpPr>
              <p:spPr bwMode="auto">
                <a:xfrm flipH="1">
                  <a:off x="4155" y="2761"/>
                  <a:ext cx="1" cy="64"/>
                </a:xfrm>
                <a:prstGeom prst="line">
                  <a:avLst/>
                </a:prstGeom>
                <a:noFill/>
                <a:ln w="38100">
                  <a:solidFill>
                    <a:srgbClr val="00FF00"/>
                  </a:solidFill>
                  <a:round/>
                  <a:headEnd/>
                  <a:tailEnd/>
                </a:ln>
              </p:spPr>
              <p:txBody>
                <a:bodyPr wrap="none" anchor="ctr"/>
                <a:lstStyle/>
                <a:p>
                  <a:endParaRPr lang="en-GB"/>
                </a:p>
              </p:txBody>
            </p:sp>
            <p:sp>
              <p:nvSpPr>
                <p:cNvPr id="20576" name="Line 168"/>
                <p:cNvSpPr>
                  <a:spLocks noChangeShapeType="1"/>
                </p:cNvSpPr>
                <p:nvPr/>
              </p:nvSpPr>
              <p:spPr bwMode="auto">
                <a:xfrm flipH="1">
                  <a:off x="4264" y="2765"/>
                  <a:ext cx="1" cy="64"/>
                </a:xfrm>
                <a:prstGeom prst="line">
                  <a:avLst/>
                </a:prstGeom>
                <a:noFill/>
                <a:ln w="38100">
                  <a:solidFill>
                    <a:srgbClr val="00FF00"/>
                  </a:solidFill>
                  <a:round/>
                  <a:headEnd/>
                  <a:tailEnd/>
                </a:ln>
              </p:spPr>
              <p:txBody>
                <a:bodyPr wrap="none" anchor="ctr"/>
                <a:lstStyle/>
                <a:p>
                  <a:endParaRPr lang="en-GB"/>
                </a:p>
              </p:txBody>
            </p:sp>
            <p:sp>
              <p:nvSpPr>
                <p:cNvPr id="20577" name="Line 169"/>
                <p:cNvSpPr>
                  <a:spLocks noChangeShapeType="1"/>
                </p:cNvSpPr>
                <p:nvPr/>
              </p:nvSpPr>
              <p:spPr bwMode="auto">
                <a:xfrm flipH="1">
                  <a:off x="4225" y="2761"/>
                  <a:ext cx="1" cy="64"/>
                </a:xfrm>
                <a:prstGeom prst="line">
                  <a:avLst/>
                </a:prstGeom>
                <a:noFill/>
                <a:ln w="38100">
                  <a:solidFill>
                    <a:srgbClr val="00FF00"/>
                  </a:solidFill>
                  <a:round/>
                  <a:headEnd/>
                  <a:tailEnd/>
                </a:ln>
              </p:spPr>
              <p:txBody>
                <a:bodyPr wrap="none" anchor="ctr"/>
                <a:lstStyle/>
                <a:p>
                  <a:endParaRPr lang="en-GB"/>
                </a:p>
              </p:txBody>
            </p:sp>
            <p:sp>
              <p:nvSpPr>
                <p:cNvPr id="20578" name="Line 170"/>
                <p:cNvSpPr>
                  <a:spLocks noChangeShapeType="1"/>
                </p:cNvSpPr>
                <p:nvPr/>
              </p:nvSpPr>
              <p:spPr bwMode="auto">
                <a:xfrm flipH="1">
                  <a:off x="4192" y="2764"/>
                  <a:ext cx="1" cy="64"/>
                </a:xfrm>
                <a:prstGeom prst="line">
                  <a:avLst/>
                </a:prstGeom>
                <a:noFill/>
                <a:ln w="38100">
                  <a:solidFill>
                    <a:srgbClr val="00FF00"/>
                  </a:solidFill>
                  <a:round/>
                  <a:headEnd/>
                  <a:tailEnd/>
                </a:ln>
              </p:spPr>
              <p:txBody>
                <a:bodyPr wrap="none" anchor="ctr"/>
                <a:lstStyle/>
                <a:p>
                  <a:endParaRPr lang="en-GB"/>
                </a:p>
              </p:txBody>
            </p:sp>
            <p:grpSp>
              <p:nvGrpSpPr>
                <p:cNvPr id="20579" name="Group 171"/>
                <p:cNvGrpSpPr>
                  <a:grpSpLocks/>
                </p:cNvGrpSpPr>
                <p:nvPr/>
              </p:nvGrpSpPr>
              <p:grpSpPr bwMode="auto">
                <a:xfrm>
                  <a:off x="3924" y="3120"/>
                  <a:ext cx="146" cy="69"/>
                  <a:chOff x="3924" y="3120"/>
                  <a:chExt cx="146" cy="69"/>
                </a:xfrm>
              </p:grpSpPr>
              <p:sp>
                <p:nvSpPr>
                  <p:cNvPr id="20623" name="Line 172"/>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624" name="Line 173"/>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25" name="Line 174"/>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26" name="Line 175"/>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27" name="Line 176"/>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580" name="Group 177"/>
                <p:cNvGrpSpPr>
                  <a:grpSpLocks/>
                </p:cNvGrpSpPr>
                <p:nvPr/>
              </p:nvGrpSpPr>
              <p:grpSpPr bwMode="auto">
                <a:xfrm>
                  <a:off x="4106" y="3116"/>
                  <a:ext cx="146" cy="69"/>
                  <a:chOff x="3924" y="3120"/>
                  <a:chExt cx="146" cy="69"/>
                </a:xfrm>
              </p:grpSpPr>
              <p:sp>
                <p:nvSpPr>
                  <p:cNvPr id="20618" name="Line 178"/>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619" name="Line 179"/>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20" name="Line 180"/>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21" name="Line 181"/>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22" name="Line 182"/>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581" name="Group 183"/>
                <p:cNvGrpSpPr>
                  <a:grpSpLocks/>
                </p:cNvGrpSpPr>
                <p:nvPr/>
              </p:nvGrpSpPr>
              <p:grpSpPr bwMode="auto">
                <a:xfrm rot="-5400000">
                  <a:off x="3670" y="2950"/>
                  <a:ext cx="146" cy="69"/>
                  <a:chOff x="3924" y="3120"/>
                  <a:chExt cx="146" cy="69"/>
                </a:xfrm>
              </p:grpSpPr>
              <p:sp>
                <p:nvSpPr>
                  <p:cNvPr id="20613" name="Line 184"/>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614" name="Line 185"/>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15" name="Line 186"/>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16" name="Line 187"/>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17" name="Line 188"/>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582" name="Group 189"/>
                <p:cNvGrpSpPr>
                  <a:grpSpLocks/>
                </p:cNvGrpSpPr>
                <p:nvPr/>
              </p:nvGrpSpPr>
              <p:grpSpPr bwMode="auto">
                <a:xfrm rot="-5400000">
                  <a:off x="4335" y="2980"/>
                  <a:ext cx="146" cy="69"/>
                  <a:chOff x="3924" y="3120"/>
                  <a:chExt cx="146" cy="69"/>
                </a:xfrm>
              </p:grpSpPr>
              <p:sp>
                <p:nvSpPr>
                  <p:cNvPr id="20608" name="Line 190"/>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609" name="Line 191"/>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10" name="Line 192"/>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11" name="Line 193"/>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12" name="Line 194"/>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583" name="Group 195"/>
                <p:cNvGrpSpPr>
                  <a:grpSpLocks/>
                </p:cNvGrpSpPr>
                <p:nvPr/>
              </p:nvGrpSpPr>
              <p:grpSpPr bwMode="auto">
                <a:xfrm rot="848369">
                  <a:off x="3740" y="3090"/>
                  <a:ext cx="146" cy="69"/>
                  <a:chOff x="3924" y="3120"/>
                  <a:chExt cx="146" cy="69"/>
                </a:xfrm>
              </p:grpSpPr>
              <p:sp>
                <p:nvSpPr>
                  <p:cNvPr id="20603" name="Line 196"/>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604" name="Line 197"/>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05" name="Line 198"/>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06" name="Line 199"/>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07" name="Line 200"/>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584" name="Group 201"/>
                <p:cNvGrpSpPr>
                  <a:grpSpLocks/>
                </p:cNvGrpSpPr>
                <p:nvPr/>
              </p:nvGrpSpPr>
              <p:grpSpPr bwMode="auto">
                <a:xfrm rot="2825988">
                  <a:off x="4291" y="2801"/>
                  <a:ext cx="146" cy="69"/>
                  <a:chOff x="3924" y="3120"/>
                  <a:chExt cx="146" cy="69"/>
                </a:xfrm>
              </p:grpSpPr>
              <p:sp>
                <p:nvSpPr>
                  <p:cNvPr id="20598" name="Line 202"/>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599" name="Line 203"/>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600" name="Line 204"/>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601" name="Line 205"/>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602" name="Line 206"/>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585" name="Group 207"/>
                <p:cNvGrpSpPr>
                  <a:grpSpLocks/>
                </p:cNvGrpSpPr>
                <p:nvPr/>
              </p:nvGrpSpPr>
              <p:grpSpPr bwMode="auto">
                <a:xfrm rot="-627413">
                  <a:off x="4286" y="3104"/>
                  <a:ext cx="146" cy="69"/>
                  <a:chOff x="3924" y="3120"/>
                  <a:chExt cx="146" cy="69"/>
                </a:xfrm>
              </p:grpSpPr>
              <p:sp>
                <p:nvSpPr>
                  <p:cNvPr id="20593" name="Line 208"/>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594" name="Line 209"/>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595" name="Line 210"/>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596" name="Line 211"/>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597" name="Line 212"/>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grpSp>
              <p:nvGrpSpPr>
                <p:cNvPr id="20586" name="Group 213"/>
                <p:cNvGrpSpPr>
                  <a:grpSpLocks/>
                </p:cNvGrpSpPr>
                <p:nvPr/>
              </p:nvGrpSpPr>
              <p:grpSpPr bwMode="auto">
                <a:xfrm rot="-3712395">
                  <a:off x="3685" y="2802"/>
                  <a:ext cx="146" cy="69"/>
                  <a:chOff x="3924" y="3120"/>
                  <a:chExt cx="146" cy="69"/>
                </a:xfrm>
              </p:grpSpPr>
              <p:sp>
                <p:nvSpPr>
                  <p:cNvPr id="20588" name="Line 214"/>
                  <p:cNvSpPr>
                    <a:spLocks noChangeShapeType="1"/>
                  </p:cNvSpPr>
                  <p:nvPr/>
                </p:nvSpPr>
                <p:spPr bwMode="auto">
                  <a:xfrm flipH="1" flipV="1">
                    <a:off x="4069" y="3120"/>
                    <a:ext cx="1" cy="64"/>
                  </a:xfrm>
                  <a:prstGeom prst="line">
                    <a:avLst/>
                  </a:prstGeom>
                  <a:noFill/>
                  <a:ln w="38100">
                    <a:solidFill>
                      <a:srgbClr val="00FF00"/>
                    </a:solidFill>
                    <a:round/>
                    <a:headEnd/>
                    <a:tailEnd/>
                  </a:ln>
                </p:spPr>
                <p:txBody>
                  <a:bodyPr wrap="none" anchor="ctr"/>
                  <a:lstStyle/>
                  <a:p>
                    <a:endParaRPr lang="en-GB"/>
                  </a:p>
                </p:txBody>
              </p:sp>
              <p:sp>
                <p:nvSpPr>
                  <p:cNvPr id="20589" name="Line 215"/>
                  <p:cNvSpPr>
                    <a:spLocks noChangeShapeType="1"/>
                  </p:cNvSpPr>
                  <p:nvPr/>
                </p:nvSpPr>
                <p:spPr bwMode="auto">
                  <a:xfrm flipH="1" flipV="1">
                    <a:off x="3924" y="3125"/>
                    <a:ext cx="1" cy="64"/>
                  </a:xfrm>
                  <a:prstGeom prst="line">
                    <a:avLst/>
                  </a:prstGeom>
                  <a:noFill/>
                  <a:ln w="38100">
                    <a:solidFill>
                      <a:srgbClr val="00FF00"/>
                    </a:solidFill>
                    <a:round/>
                    <a:headEnd/>
                    <a:tailEnd/>
                  </a:ln>
                </p:spPr>
                <p:txBody>
                  <a:bodyPr wrap="none" anchor="ctr"/>
                  <a:lstStyle/>
                  <a:p>
                    <a:endParaRPr lang="en-GB"/>
                  </a:p>
                </p:txBody>
              </p:sp>
              <p:sp>
                <p:nvSpPr>
                  <p:cNvPr id="20590" name="Line 216"/>
                  <p:cNvSpPr>
                    <a:spLocks noChangeShapeType="1"/>
                  </p:cNvSpPr>
                  <p:nvPr/>
                </p:nvSpPr>
                <p:spPr bwMode="auto">
                  <a:xfrm flipH="1" flipV="1">
                    <a:off x="4033" y="3122"/>
                    <a:ext cx="1" cy="64"/>
                  </a:xfrm>
                  <a:prstGeom prst="line">
                    <a:avLst/>
                  </a:prstGeom>
                  <a:noFill/>
                  <a:ln w="38100">
                    <a:solidFill>
                      <a:srgbClr val="00FF00"/>
                    </a:solidFill>
                    <a:round/>
                    <a:headEnd/>
                    <a:tailEnd/>
                  </a:ln>
                </p:spPr>
                <p:txBody>
                  <a:bodyPr wrap="none" anchor="ctr"/>
                  <a:lstStyle/>
                  <a:p>
                    <a:endParaRPr lang="en-GB"/>
                  </a:p>
                </p:txBody>
              </p:sp>
              <p:sp>
                <p:nvSpPr>
                  <p:cNvPr id="20591" name="Line 217"/>
                  <p:cNvSpPr>
                    <a:spLocks noChangeShapeType="1"/>
                  </p:cNvSpPr>
                  <p:nvPr/>
                </p:nvSpPr>
                <p:spPr bwMode="auto">
                  <a:xfrm flipH="1" flipV="1">
                    <a:off x="3994" y="3125"/>
                    <a:ext cx="1" cy="64"/>
                  </a:xfrm>
                  <a:prstGeom prst="line">
                    <a:avLst/>
                  </a:prstGeom>
                  <a:noFill/>
                  <a:ln w="38100">
                    <a:solidFill>
                      <a:srgbClr val="00FF00"/>
                    </a:solidFill>
                    <a:round/>
                    <a:headEnd/>
                    <a:tailEnd/>
                  </a:ln>
                </p:spPr>
                <p:txBody>
                  <a:bodyPr wrap="none" anchor="ctr"/>
                  <a:lstStyle/>
                  <a:p>
                    <a:endParaRPr lang="en-GB"/>
                  </a:p>
                </p:txBody>
              </p:sp>
              <p:sp>
                <p:nvSpPr>
                  <p:cNvPr id="20592" name="Line 218"/>
                  <p:cNvSpPr>
                    <a:spLocks noChangeShapeType="1"/>
                  </p:cNvSpPr>
                  <p:nvPr/>
                </p:nvSpPr>
                <p:spPr bwMode="auto">
                  <a:xfrm flipH="1" flipV="1">
                    <a:off x="3954" y="3121"/>
                    <a:ext cx="1" cy="64"/>
                  </a:xfrm>
                  <a:prstGeom prst="line">
                    <a:avLst/>
                  </a:prstGeom>
                  <a:noFill/>
                  <a:ln w="38100">
                    <a:solidFill>
                      <a:srgbClr val="00FF00"/>
                    </a:solidFill>
                    <a:round/>
                    <a:headEnd/>
                    <a:tailEnd/>
                  </a:ln>
                </p:spPr>
                <p:txBody>
                  <a:bodyPr wrap="none" anchor="ctr"/>
                  <a:lstStyle/>
                  <a:p>
                    <a:endParaRPr lang="en-GB"/>
                  </a:p>
                </p:txBody>
              </p:sp>
            </p:grpSp>
            <p:sp>
              <p:nvSpPr>
                <p:cNvPr id="20587" name="AutoShape 219"/>
                <p:cNvSpPr>
                  <a:spLocks noChangeArrowheads="1"/>
                </p:cNvSpPr>
                <p:nvPr/>
              </p:nvSpPr>
              <p:spPr bwMode="auto">
                <a:xfrm>
                  <a:off x="3787" y="2836"/>
                  <a:ext cx="593" cy="278"/>
                </a:xfrm>
                <a:prstGeom prst="roundRect">
                  <a:avLst>
                    <a:gd name="adj" fmla="val 16667"/>
                  </a:avLst>
                </a:prstGeom>
                <a:solidFill>
                  <a:schemeClr val="bg1"/>
                </a:solidFill>
                <a:ln w="9525">
                  <a:noFill/>
                  <a:round/>
                  <a:headEnd/>
                  <a:tailEnd/>
                </a:ln>
              </p:spPr>
              <p:txBody>
                <a:bodyPr wrap="none" anchor="ctr"/>
                <a:lstStyle/>
                <a:p>
                  <a:pPr eaLnBrk="0" hangingPunct="0"/>
                  <a:endParaRPr lang="en-US"/>
                </a:p>
              </p:txBody>
            </p:sp>
          </p:grpSp>
          <p:grpSp>
            <p:nvGrpSpPr>
              <p:cNvPr id="20553" name="Group 247"/>
              <p:cNvGrpSpPr>
                <a:grpSpLocks/>
              </p:cNvGrpSpPr>
              <p:nvPr/>
            </p:nvGrpSpPr>
            <p:grpSpPr bwMode="auto">
              <a:xfrm>
                <a:off x="3066" y="3413"/>
                <a:ext cx="631" cy="130"/>
                <a:chOff x="1714" y="1779"/>
                <a:chExt cx="779" cy="143"/>
              </a:xfrm>
            </p:grpSpPr>
            <p:sp>
              <p:nvSpPr>
                <p:cNvPr id="20563" name="AutoShape 248"/>
                <p:cNvSpPr>
                  <a:spLocks noChangeArrowheads="1"/>
                </p:cNvSpPr>
                <p:nvPr/>
              </p:nvSpPr>
              <p:spPr bwMode="auto">
                <a:xfrm>
                  <a:off x="1714" y="1779"/>
                  <a:ext cx="779" cy="143"/>
                </a:xfrm>
                <a:prstGeom prst="cube">
                  <a:avLst>
                    <a:gd name="adj" fmla="val 25000"/>
                  </a:avLst>
                </a:prstGeom>
                <a:solidFill>
                  <a:srgbClr val="FFCCCC"/>
                </a:solidFill>
                <a:ln w="9525">
                  <a:noFill/>
                  <a:miter lim="800000"/>
                  <a:headEnd/>
                  <a:tailEnd/>
                </a:ln>
              </p:spPr>
              <p:txBody>
                <a:bodyPr wrap="none" anchor="ctr"/>
                <a:lstStyle/>
                <a:p>
                  <a:pPr eaLnBrk="0" hangingPunct="0"/>
                  <a:endParaRPr lang="en-US"/>
                </a:p>
              </p:txBody>
            </p:sp>
            <p:sp>
              <p:nvSpPr>
                <p:cNvPr id="20564" name="Oval 249"/>
                <p:cNvSpPr>
                  <a:spLocks noChangeArrowheads="1"/>
                </p:cNvSpPr>
                <p:nvPr/>
              </p:nvSpPr>
              <p:spPr bwMode="auto">
                <a:xfrm>
                  <a:off x="1907" y="1832"/>
                  <a:ext cx="336" cy="47"/>
                </a:xfrm>
                <a:prstGeom prst="ellipse">
                  <a:avLst/>
                </a:prstGeom>
                <a:solidFill>
                  <a:srgbClr val="FF00FF"/>
                </a:solidFill>
                <a:ln w="9525">
                  <a:noFill/>
                  <a:round/>
                  <a:headEnd/>
                  <a:tailEnd/>
                </a:ln>
              </p:spPr>
              <p:txBody>
                <a:bodyPr wrap="none" anchor="ctr"/>
                <a:lstStyle/>
                <a:p>
                  <a:pPr eaLnBrk="0" hangingPunct="0"/>
                  <a:endParaRPr lang="en-US"/>
                </a:p>
              </p:txBody>
            </p:sp>
          </p:grpSp>
          <p:grpSp>
            <p:nvGrpSpPr>
              <p:cNvPr id="20554" name="Group 253"/>
              <p:cNvGrpSpPr>
                <a:grpSpLocks/>
              </p:cNvGrpSpPr>
              <p:nvPr/>
            </p:nvGrpSpPr>
            <p:grpSpPr bwMode="auto">
              <a:xfrm>
                <a:off x="2444" y="3389"/>
                <a:ext cx="630" cy="130"/>
                <a:chOff x="1714" y="1779"/>
                <a:chExt cx="779" cy="143"/>
              </a:xfrm>
            </p:grpSpPr>
            <p:sp>
              <p:nvSpPr>
                <p:cNvPr id="20561" name="AutoShape 254"/>
                <p:cNvSpPr>
                  <a:spLocks noChangeArrowheads="1"/>
                </p:cNvSpPr>
                <p:nvPr/>
              </p:nvSpPr>
              <p:spPr bwMode="auto">
                <a:xfrm>
                  <a:off x="1714" y="1779"/>
                  <a:ext cx="779" cy="143"/>
                </a:xfrm>
                <a:prstGeom prst="cube">
                  <a:avLst>
                    <a:gd name="adj" fmla="val 25000"/>
                  </a:avLst>
                </a:prstGeom>
                <a:solidFill>
                  <a:srgbClr val="FFCCCC"/>
                </a:solidFill>
                <a:ln w="9525">
                  <a:noFill/>
                  <a:miter lim="800000"/>
                  <a:headEnd/>
                  <a:tailEnd/>
                </a:ln>
              </p:spPr>
              <p:txBody>
                <a:bodyPr wrap="none" anchor="ctr"/>
                <a:lstStyle/>
                <a:p>
                  <a:pPr eaLnBrk="0" hangingPunct="0"/>
                  <a:endParaRPr lang="en-US"/>
                </a:p>
              </p:txBody>
            </p:sp>
            <p:sp>
              <p:nvSpPr>
                <p:cNvPr id="20562" name="Oval 255"/>
                <p:cNvSpPr>
                  <a:spLocks noChangeArrowheads="1"/>
                </p:cNvSpPr>
                <p:nvPr/>
              </p:nvSpPr>
              <p:spPr bwMode="auto">
                <a:xfrm>
                  <a:off x="1907" y="1832"/>
                  <a:ext cx="336" cy="47"/>
                </a:xfrm>
                <a:prstGeom prst="ellipse">
                  <a:avLst/>
                </a:prstGeom>
                <a:solidFill>
                  <a:srgbClr val="FF00FF"/>
                </a:solidFill>
                <a:ln w="9525">
                  <a:noFill/>
                  <a:round/>
                  <a:headEnd/>
                  <a:tailEnd/>
                </a:ln>
              </p:spPr>
              <p:txBody>
                <a:bodyPr wrap="none" anchor="ctr"/>
                <a:lstStyle/>
                <a:p>
                  <a:pPr eaLnBrk="0" hangingPunct="0"/>
                  <a:endParaRPr lang="en-US"/>
                </a:p>
              </p:txBody>
            </p:sp>
          </p:grpSp>
          <p:grpSp>
            <p:nvGrpSpPr>
              <p:cNvPr id="20555" name="Group 256"/>
              <p:cNvGrpSpPr>
                <a:grpSpLocks/>
              </p:cNvGrpSpPr>
              <p:nvPr/>
            </p:nvGrpSpPr>
            <p:grpSpPr bwMode="auto">
              <a:xfrm>
                <a:off x="4338" y="3405"/>
                <a:ext cx="630" cy="131"/>
                <a:chOff x="1714" y="1779"/>
                <a:chExt cx="779" cy="143"/>
              </a:xfrm>
            </p:grpSpPr>
            <p:sp>
              <p:nvSpPr>
                <p:cNvPr id="20559" name="AutoShape 257"/>
                <p:cNvSpPr>
                  <a:spLocks noChangeArrowheads="1"/>
                </p:cNvSpPr>
                <p:nvPr/>
              </p:nvSpPr>
              <p:spPr bwMode="auto">
                <a:xfrm>
                  <a:off x="1714" y="1779"/>
                  <a:ext cx="779" cy="143"/>
                </a:xfrm>
                <a:prstGeom prst="cube">
                  <a:avLst>
                    <a:gd name="adj" fmla="val 25000"/>
                  </a:avLst>
                </a:prstGeom>
                <a:solidFill>
                  <a:srgbClr val="FFCCCC"/>
                </a:solidFill>
                <a:ln w="9525">
                  <a:noFill/>
                  <a:miter lim="800000"/>
                  <a:headEnd/>
                  <a:tailEnd/>
                </a:ln>
              </p:spPr>
              <p:txBody>
                <a:bodyPr wrap="none" anchor="ctr"/>
                <a:lstStyle/>
                <a:p>
                  <a:pPr eaLnBrk="0" hangingPunct="0"/>
                  <a:endParaRPr lang="en-US"/>
                </a:p>
              </p:txBody>
            </p:sp>
            <p:sp>
              <p:nvSpPr>
                <p:cNvPr id="20560" name="Oval 258"/>
                <p:cNvSpPr>
                  <a:spLocks noChangeArrowheads="1"/>
                </p:cNvSpPr>
                <p:nvPr/>
              </p:nvSpPr>
              <p:spPr bwMode="auto">
                <a:xfrm>
                  <a:off x="1907" y="1832"/>
                  <a:ext cx="336" cy="47"/>
                </a:xfrm>
                <a:prstGeom prst="ellipse">
                  <a:avLst/>
                </a:prstGeom>
                <a:solidFill>
                  <a:srgbClr val="FF00FF"/>
                </a:solidFill>
                <a:ln w="9525">
                  <a:noFill/>
                  <a:round/>
                  <a:headEnd/>
                  <a:tailEnd/>
                </a:ln>
              </p:spPr>
              <p:txBody>
                <a:bodyPr wrap="none" anchor="ctr"/>
                <a:lstStyle/>
                <a:p>
                  <a:pPr eaLnBrk="0" hangingPunct="0"/>
                  <a:endParaRPr lang="en-US"/>
                </a:p>
              </p:txBody>
            </p:sp>
          </p:grpSp>
          <p:grpSp>
            <p:nvGrpSpPr>
              <p:cNvPr id="20556" name="Group 259"/>
              <p:cNvGrpSpPr>
                <a:grpSpLocks/>
              </p:cNvGrpSpPr>
              <p:nvPr/>
            </p:nvGrpSpPr>
            <p:grpSpPr bwMode="auto">
              <a:xfrm>
                <a:off x="3698" y="3415"/>
                <a:ext cx="631" cy="130"/>
                <a:chOff x="1714" y="1779"/>
                <a:chExt cx="779" cy="143"/>
              </a:xfrm>
            </p:grpSpPr>
            <p:sp>
              <p:nvSpPr>
                <p:cNvPr id="20557" name="AutoShape 260"/>
                <p:cNvSpPr>
                  <a:spLocks noChangeArrowheads="1"/>
                </p:cNvSpPr>
                <p:nvPr/>
              </p:nvSpPr>
              <p:spPr bwMode="auto">
                <a:xfrm>
                  <a:off x="1714" y="1779"/>
                  <a:ext cx="779" cy="143"/>
                </a:xfrm>
                <a:prstGeom prst="cube">
                  <a:avLst>
                    <a:gd name="adj" fmla="val 25000"/>
                  </a:avLst>
                </a:prstGeom>
                <a:solidFill>
                  <a:srgbClr val="FFCCCC"/>
                </a:solidFill>
                <a:ln w="9525">
                  <a:noFill/>
                  <a:miter lim="800000"/>
                  <a:headEnd/>
                  <a:tailEnd/>
                </a:ln>
              </p:spPr>
              <p:txBody>
                <a:bodyPr wrap="none" anchor="ctr"/>
                <a:lstStyle/>
                <a:p>
                  <a:pPr eaLnBrk="0" hangingPunct="0"/>
                  <a:endParaRPr lang="en-US"/>
                </a:p>
              </p:txBody>
            </p:sp>
            <p:sp>
              <p:nvSpPr>
                <p:cNvPr id="20558" name="Oval 261"/>
                <p:cNvSpPr>
                  <a:spLocks noChangeArrowheads="1"/>
                </p:cNvSpPr>
                <p:nvPr/>
              </p:nvSpPr>
              <p:spPr bwMode="auto">
                <a:xfrm>
                  <a:off x="1907" y="1832"/>
                  <a:ext cx="336" cy="47"/>
                </a:xfrm>
                <a:prstGeom prst="ellipse">
                  <a:avLst/>
                </a:prstGeom>
                <a:solidFill>
                  <a:srgbClr val="FF00FF"/>
                </a:solidFill>
                <a:ln w="9525">
                  <a:noFill/>
                  <a:round/>
                  <a:headEnd/>
                  <a:tailEnd/>
                </a:ln>
              </p:spPr>
              <p:txBody>
                <a:bodyPr wrap="none" anchor="ctr"/>
                <a:lstStyle/>
                <a:p>
                  <a:pPr eaLnBrk="0" hangingPunct="0"/>
                  <a:endParaRPr lang="en-US"/>
                </a:p>
              </p:txBody>
            </p:sp>
          </p:grpSp>
        </p:grpSp>
        <p:sp>
          <p:nvSpPr>
            <p:cNvPr id="20487" name="Text Box 263"/>
            <p:cNvSpPr txBox="1">
              <a:spLocks noChangeArrowheads="1"/>
            </p:cNvSpPr>
            <p:nvPr/>
          </p:nvSpPr>
          <p:spPr bwMode="auto">
            <a:xfrm>
              <a:off x="169" y="2199"/>
              <a:ext cx="2757" cy="250"/>
            </a:xfrm>
            <a:prstGeom prst="rect">
              <a:avLst/>
            </a:prstGeom>
            <a:noFill/>
            <a:ln w="9525">
              <a:noFill/>
              <a:miter lim="800000"/>
              <a:headEnd/>
              <a:tailEnd/>
            </a:ln>
          </p:spPr>
          <p:txBody>
            <a:bodyPr wrap="none">
              <a:spAutoFit/>
            </a:bodyPr>
            <a:lstStyle/>
            <a:p>
              <a:pPr algn="ctr" eaLnBrk="0" hangingPunct="0"/>
              <a:r>
                <a:rPr lang="en-GB" sz="2000">
                  <a:latin typeface="Helvetica"/>
                </a:rPr>
                <a:t>2. Tethering via projections “fimbriae”</a:t>
              </a:r>
              <a:endParaRPr lang="en-GB" sz="2000">
                <a:solidFill>
                  <a:srgbClr val="00FF00"/>
                </a:solidFill>
                <a:latin typeface="Helvetica"/>
              </a:endParaRPr>
            </a:p>
          </p:txBody>
        </p:sp>
        <p:sp>
          <p:nvSpPr>
            <p:cNvPr id="20488" name="Text Box 266"/>
            <p:cNvSpPr txBox="1">
              <a:spLocks noChangeArrowheads="1"/>
            </p:cNvSpPr>
            <p:nvPr/>
          </p:nvSpPr>
          <p:spPr bwMode="auto">
            <a:xfrm>
              <a:off x="176" y="2472"/>
              <a:ext cx="2241" cy="326"/>
            </a:xfrm>
            <a:prstGeom prst="rect">
              <a:avLst/>
            </a:prstGeom>
            <a:noFill/>
            <a:ln w="9525">
              <a:noFill/>
              <a:miter lim="800000"/>
              <a:headEnd/>
              <a:tailEnd/>
            </a:ln>
          </p:spPr>
          <p:txBody>
            <a:bodyPr>
              <a:spAutoFit/>
            </a:bodyPr>
            <a:lstStyle/>
            <a:p>
              <a:pPr eaLnBrk="0" hangingPunct="0"/>
              <a:r>
                <a:rPr lang="en-GB" sz="1400">
                  <a:solidFill>
                    <a:srgbClr val="93FBFF"/>
                  </a:solidFill>
                  <a:latin typeface="Helvetica"/>
                </a:rPr>
                <a:t>e.g E.coli and gonococcal “pili”</a:t>
              </a:r>
            </a:p>
            <a:p>
              <a:pPr eaLnBrk="0" hangingPunct="0"/>
              <a:r>
                <a:rPr lang="en-GB" sz="1400">
                  <a:solidFill>
                    <a:srgbClr val="93FBFF"/>
                  </a:solidFill>
                  <a:latin typeface="Helvetica"/>
                </a:rPr>
                <a:t>Also streptococci</a:t>
              </a:r>
              <a:endParaRPr lang="en-GB" sz="1400">
                <a:latin typeface="Helvetica"/>
              </a:endParaRPr>
            </a:p>
          </p:txBody>
        </p:sp>
        <p:sp>
          <p:nvSpPr>
            <p:cNvPr id="20489" name="Text Box 245"/>
            <p:cNvSpPr txBox="1">
              <a:spLocks noChangeArrowheads="1"/>
            </p:cNvSpPr>
            <p:nvPr/>
          </p:nvSpPr>
          <p:spPr bwMode="auto">
            <a:xfrm>
              <a:off x="169" y="1430"/>
              <a:ext cx="2935" cy="250"/>
            </a:xfrm>
            <a:prstGeom prst="rect">
              <a:avLst/>
            </a:prstGeom>
            <a:noFill/>
            <a:ln w="9525">
              <a:noFill/>
              <a:miter lim="800000"/>
              <a:headEnd/>
              <a:tailEnd/>
            </a:ln>
          </p:spPr>
          <p:txBody>
            <a:bodyPr wrap="none">
              <a:spAutoFit/>
            </a:bodyPr>
            <a:lstStyle/>
            <a:p>
              <a:pPr eaLnBrk="0" hangingPunct="0"/>
              <a:r>
                <a:rPr lang="en-GB" sz="2000">
                  <a:latin typeface="Helvetica"/>
                </a:rPr>
                <a:t>1. Non-specific electrostatic interactions</a:t>
              </a:r>
              <a:endParaRPr lang="en-GB" sz="2000">
                <a:solidFill>
                  <a:srgbClr val="00FF00"/>
                </a:solidFill>
                <a:latin typeface="Helvetica"/>
              </a:endParaRPr>
            </a:p>
          </p:txBody>
        </p:sp>
        <p:grpSp>
          <p:nvGrpSpPr>
            <p:cNvPr id="20490" name="Group 282"/>
            <p:cNvGrpSpPr>
              <a:grpSpLocks/>
            </p:cNvGrpSpPr>
            <p:nvPr/>
          </p:nvGrpSpPr>
          <p:grpSpPr bwMode="auto">
            <a:xfrm>
              <a:off x="4047" y="1625"/>
              <a:ext cx="1168" cy="547"/>
              <a:chOff x="3084" y="1610"/>
              <a:chExt cx="1237" cy="621"/>
            </a:xfrm>
          </p:grpSpPr>
          <p:sp>
            <p:nvSpPr>
              <p:cNvPr id="20528" name="AutoShape 10"/>
              <p:cNvSpPr>
                <a:spLocks noChangeArrowheads="1"/>
              </p:cNvSpPr>
              <p:nvPr/>
            </p:nvSpPr>
            <p:spPr bwMode="auto">
              <a:xfrm>
                <a:off x="3293" y="1836"/>
                <a:ext cx="593" cy="278"/>
              </a:xfrm>
              <a:prstGeom prst="roundRect">
                <a:avLst>
                  <a:gd name="adj" fmla="val 16667"/>
                </a:avLst>
              </a:prstGeom>
              <a:noFill/>
              <a:ln w="9525">
                <a:noFill/>
                <a:round/>
                <a:headEnd/>
                <a:tailEnd/>
              </a:ln>
            </p:spPr>
            <p:txBody>
              <a:bodyPr wrap="none" anchor="ctr"/>
              <a:lstStyle/>
              <a:p>
                <a:pPr eaLnBrk="0" hangingPunct="0"/>
                <a:endParaRPr lang="en-US"/>
              </a:p>
            </p:txBody>
          </p:sp>
          <p:grpSp>
            <p:nvGrpSpPr>
              <p:cNvPr id="20529" name="Group 226"/>
              <p:cNvGrpSpPr>
                <a:grpSpLocks/>
              </p:cNvGrpSpPr>
              <p:nvPr/>
            </p:nvGrpSpPr>
            <p:grpSpPr bwMode="auto">
              <a:xfrm>
                <a:off x="3403" y="2125"/>
                <a:ext cx="306" cy="104"/>
                <a:chOff x="1714" y="1779"/>
                <a:chExt cx="779" cy="143"/>
              </a:xfrm>
            </p:grpSpPr>
            <p:sp>
              <p:nvSpPr>
                <p:cNvPr id="20548" name="AutoShape 224"/>
                <p:cNvSpPr>
                  <a:spLocks noChangeArrowheads="1"/>
                </p:cNvSpPr>
                <p:nvPr/>
              </p:nvSpPr>
              <p:spPr bwMode="auto">
                <a:xfrm>
                  <a:off x="1714" y="1779"/>
                  <a:ext cx="779" cy="143"/>
                </a:xfrm>
                <a:prstGeom prst="cube">
                  <a:avLst>
                    <a:gd name="adj" fmla="val 25000"/>
                  </a:avLst>
                </a:prstGeom>
                <a:solidFill>
                  <a:srgbClr val="FFCCCC"/>
                </a:solidFill>
                <a:ln w="9525">
                  <a:noFill/>
                  <a:miter lim="800000"/>
                  <a:headEnd/>
                  <a:tailEnd/>
                </a:ln>
              </p:spPr>
              <p:txBody>
                <a:bodyPr wrap="none" anchor="ctr"/>
                <a:lstStyle/>
                <a:p>
                  <a:pPr eaLnBrk="0" hangingPunct="0"/>
                  <a:endParaRPr lang="en-US"/>
                </a:p>
              </p:txBody>
            </p:sp>
            <p:sp>
              <p:nvSpPr>
                <p:cNvPr id="20549" name="Oval 225"/>
                <p:cNvSpPr>
                  <a:spLocks noChangeArrowheads="1"/>
                </p:cNvSpPr>
                <p:nvPr/>
              </p:nvSpPr>
              <p:spPr bwMode="auto">
                <a:xfrm>
                  <a:off x="1907" y="1832"/>
                  <a:ext cx="336" cy="47"/>
                </a:xfrm>
                <a:prstGeom prst="ellipse">
                  <a:avLst/>
                </a:prstGeom>
                <a:solidFill>
                  <a:srgbClr val="FF00FF"/>
                </a:solidFill>
                <a:ln w="9525">
                  <a:noFill/>
                  <a:round/>
                  <a:headEnd/>
                  <a:tailEnd/>
                </a:ln>
              </p:spPr>
              <p:txBody>
                <a:bodyPr wrap="none" anchor="ctr"/>
                <a:lstStyle/>
                <a:p>
                  <a:pPr eaLnBrk="0" hangingPunct="0"/>
                  <a:endParaRPr lang="en-US"/>
                </a:p>
              </p:txBody>
            </p:sp>
          </p:grpSp>
          <p:grpSp>
            <p:nvGrpSpPr>
              <p:cNvPr id="20530" name="Group 238"/>
              <p:cNvGrpSpPr>
                <a:grpSpLocks/>
              </p:cNvGrpSpPr>
              <p:nvPr/>
            </p:nvGrpSpPr>
            <p:grpSpPr bwMode="auto">
              <a:xfrm>
                <a:off x="3647" y="1856"/>
                <a:ext cx="253" cy="258"/>
                <a:chOff x="2887" y="1850"/>
                <a:chExt cx="857" cy="442"/>
              </a:xfrm>
            </p:grpSpPr>
            <p:sp>
              <p:nvSpPr>
                <p:cNvPr id="20546" name="AutoShape 227"/>
                <p:cNvSpPr>
                  <a:spLocks noChangeArrowheads="1"/>
                </p:cNvSpPr>
                <p:nvPr/>
              </p:nvSpPr>
              <p:spPr bwMode="auto">
                <a:xfrm>
                  <a:off x="2887" y="1850"/>
                  <a:ext cx="857" cy="442"/>
                </a:xfrm>
                <a:prstGeom prst="roundRect">
                  <a:avLst>
                    <a:gd name="adj" fmla="val 16667"/>
                  </a:avLst>
                </a:prstGeom>
                <a:solidFill>
                  <a:srgbClr val="00FF00"/>
                </a:solidFill>
                <a:ln w="9525">
                  <a:noFill/>
                  <a:round/>
                  <a:headEnd/>
                  <a:tailEnd/>
                </a:ln>
              </p:spPr>
              <p:txBody>
                <a:bodyPr wrap="none" anchor="ctr"/>
                <a:lstStyle/>
                <a:p>
                  <a:pPr eaLnBrk="0" hangingPunct="0"/>
                  <a:endParaRPr lang="en-US"/>
                </a:p>
              </p:txBody>
            </p:sp>
            <p:sp>
              <p:nvSpPr>
                <p:cNvPr id="20547" name="AutoShape 228"/>
                <p:cNvSpPr>
                  <a:spLocks noChangeArrowheads="1"/>
                </p:cNvSpPr>
                <p:nvPr/>
              </p:nvSpPr>
              <p:spPr bwMode="auto">
                <a:xfrm>
                  <a:off x="2990" y="1932"/>
                  <a:ext cx="593" cy="278"/>
                </a:xfrm>
                <a:prstGeom prst="roundRect">
                  <a:avLst>
                    <a:gd name="adj" fmla="val 16667"/>
                  </a:avLst>
                </a:prstGeom>
                <a:solidFill>
                  <a:schemeClr val="bg1"/>
                </a:solidFill>
                <a:ln w="9525">
                  <a:noFill/>
                  <a:round/>
                  <a:headEnd/>
                  <a:tailEnd/>
                </a:ln>
              </p:spPr>
              <p:txBody>
                <a:bodyPr wrap="none" anchor="ctr"/>
                <a:lstStyle/>
                <a:p>
                  <a:pPr eaLnBrk="0" hangingPunct="0"/>
                  <a:endParaRPr lang="en-US"/>
                </a:p>
              </p:txBody>
            </p:sp>
          </p:grpSp>
          <p:grpSp>
            <p:nvGrpSpPr>
              <p:cNvPr id="20531" name="Group 229"/>
              <p:cNvGrpSpPr>
                <a:grpSpLocks/>
              </p:cNvGrpSpPr>
              <p:nvPr/>
            </p:nvGrpSpPr>
            <p:grpSpPr bwMode="auto">
              <a:xfrm>
                <a:off x="3084" y="2128"/>
                <a:ext cx="306" cy="103"/>
                <a:chOff x="1714" y="1779"/>
                <a:chExt cx="779" cy="143"/>
              </a:xfrm>
            </p:grpSpPr>
            <p:sp>
              <p:nvSpPr>
                <p:cNvPr id="20544" name="AutoShape 230"/>
                <p:cNvSpPr>
                  <a:spLocks noChangeArrowheads="1"/>
                </p:cNvSpPr>
                <p:nvPr/>
              </p:nvSpPr>
              <p:spPr bwMode="auto">
                <a:xfrm>
                  <a:off x="1714" y="1779"/>
                  <a:ext cx="779" cy="143"/>
                </a:xfrm>
                <a:prstGeom prst="cube">
                  <a:avLst>
                    <a:gd name="adj" fmla="val 25000"/>
                  </a:avLst>
                </a:prstGeom>
                <a:solidFill>
                  <a:srgbClr val="FFCCCC"/>
                </a:solidFill>
                <a:ln w="9525">
                  <a:noFill/>
                  <a:miter lim="800000"/>
                  <a:headEnd/>
                  <a:tailEnd/>
                </a:ln>
              </p:spPr>
              <p:txBody>
                <a:bodyPr wrap="none" anchor="ctr"/>
                <a:lstStyle/>
                <a:p>
                  <a:pPr eaLnBrk="0" hangingPunct="0"/>
                  <a:endParaRPr lang="en-US"/>
                </a:p>
              </p:txBody>
            </p:sp>
            <p:sp>
              <p:nvSpPr>
                <p:cNvPr id="20545" name="Oval 231"/>
                <p:cNvSpPr>
                  <a:spLocks noChangeArrowheads="1"/>
                </p:cNvSpPr>
                <p:nvPr/>
              </p:nvSpPr>
              <p:spPr bwMode="auto">
                <a:xfrm>
                  <a:off x="1907" y="1832"/>
                  <a:ext cx="336" cy="47"/>
                </a:xfrm>
                <a:prstGeom prst="ellipse">
                  <a:avLst/>
                </a:prstGeom>
                <a:solidFill>
                  <a:srgbClr val="FF00FF"/>
                </a:solidFill>
                <a:ln w="9525">
                  <a:noFill/>
                  <a:round/>
                  <a:headEnd/>
                  <a:tailEnd/>
                </a:ln>
              </p:spPr>
              <p:txBody>
                <a:bodyPr wrap="none" anchor="ctr"/>
                <a:lstStyle/>
                <a:p>
                  <a:pPr eaLnBrk="0" hangingPunct="0"/>
                  <a:endParaRPr lang="en-US"/>
                </a:p>
              </p:txBody>
            </p:sp>
          </p:grpSp>
          <p:grpSp>
            <p:nvGrpSpPr>
              <p:cNvPr id="20532" name="Group 232"/>
              <p:cNvGrpSpPr>
                <a:grpSpLocks/>
              </p:cNvGrpSpPr>
              <p:nvPr/>
            </p:nvGrpSpPr>
            <p:grpSpPr bwMode="auto">
              <a:xfrm>
                <a:off x="4015" y="2119"/>
                <a:ext cx="306" cy="103"/>
                <a:chOff x="1714" y="1779"/>
                <a:chExt cx="779" cy="143"/>
              </a:xfrm>
            </p:grpSpPr>
            <p:sp>
              <p:nvSpPr>
                <p:cNvPr id="20542" name="AutoShape 233"/>
                <p:cNvSpPr>
                  <a:spLocks noChangeArrowheads="1"/>
                </p:cNvSpPr>
                <p:nvPr/>
              </p:nvSpPr>
              <p:spPr bwMode="auto">
                <a:xfrm>
                  <a:off x="1714" y="1779"/>
                  <a:ext cx="779" cy="143"/>
                </a:xfrm>
                <a:prstGeom prst="cube">
                  <a:avLst>
                    <a:gd name="adj" fmla="val 25000"/>
                  </a:avLst>
                </a:prstGeom>
                <a:solidFill>
                  <a:srgbClr val="FFCCCC"/>
                </a:solidFill>
                <a:ln w="9525">
                  <a:noFill/>
                  <a:miter lim="800000"/>
                  <a:headEnd/>
                  <a:tailEnd/>
                </a:ln>
              </p:spPr>
              <p:txBody>
                <a:bodyPr wrap="none" anchor="ctr"/>
                <a:lstStyle/>
                <a:p>
                  <a:pPr eaLnBrk="0" hangingPunct="0"/>
                  <a:endParaRPr lang="en-US"/>
                </a:p>
              </p:txBody>
            </p:sp>
            <p:sp>
              <p:nvSpPr>
                <p:cNvPr id="20543" name="Oval 234"/>
                <p:cNvSpPr>
                  <a:spLocks noChangeArrowheads="1"/>
                </p:cNvSpPr>
                <p:nvPr/>
              </p:nvSpPr>
              <p:spPr bwMode="auto">
                <a:xfrm>
                  <a:off x="1907" y="1832"/>
                  <a:ext cx="336" cy="47"/>
                </a:xfrm>
                <a:prstGeom prst="ellipse">
                  <a:avLst/>
                </a:prstGeom>
                <a:solidFill>
                  <a:srgbClr val="FF00FF"/>
                </a:solidFill>
                <a:ln w="9525">
                  <a:noFill/>
                  <a:round/>
                  <a:headEnd/>
                  <a:tailEnd/>
                </a:ln>
              </p:spPr>
              <p:txBody>
                <a:bodyPr wrap="none" anchor="ctr"/>
                <a:lstStyle/>
                <a:p>
                  <a:pPr eaLnBrk="0" hangingPunct="0"/>
                  <a:endParaRPr lang="en-US"/>
                </a:p>
              </p:txBody>
            </p:sp>
          </p:grpSp>
          <p:grpSp>
            <p:nvGrpSpPr>
              <p:cNvPr id="20533" name="Group 235"/>
              <p:cNvGrpSpPr>
                <a:grpSpLocks/>
              </p:cNvGrpSpPr>
              <p:nvPr/>
            </p:nvGrpSpPr>
            <p:grpSpPr bwMode="auto">
              <a:xfrm>
                <a:off x="3699" y="2111"/>
                <a:ext cx="306" cy="103"/>
                <a:chOff x="1714" y="1779"/>
                <a:chExt cx="779" cy="143"/>
              </a:xfrm>
            </p:grpSpPr>
            <p:sp>
              <p:nvSpPr>
                <p:cNvPr id="20540" name="AutoShape 236"/>
                <p:cNvSpPr>
                  <a:spLocks noChangeArrowheads="1"/>
                </p:cNvSpPr>
                <p:nvPr/>
              </p:nvSpPr>
              <p:spPr bwMode="auto">
                <a:xfrm>
                  <a:off x="1714" y="1779"/>
                  <a:ext cx="779" cy="143"/>
                </a:xfrm>
                <a:prstGeom prst="cube">
                  <a:avLst>
                    <a:gd name="adj" fmla="val 25000"/>
                  </a:avLst>
                </a:prstGeom>
                <a:solidFill>
                  <a:srgbClr val="FFCCCC"/>
                </a:solidFill>
                <a:ln w="9525">
                  <a:noFill/>
                  <a:miter lim="800000"/>
                  <a:headEnd/>
                  <a:tailEnd/>
                </a:ln>
              </p:spPr>
              <p:txBody>
                <a:bodyPr wrap="none" anchor="ctr"/>
                <a:lstStyle/>
                <a:p>
                  <a:pPr eaLnBrk="0" hangingPunct="0"/>
                  <a:endParaRPr lang="en-US"/>
                </a:p>
              </p:txBody>
            </p:sp>
            <p:sp>
              <p:nvSpPr>
                <p:cNvPr id="20541" name="Oval 237"/>
                <p:cNvSpPr>
                  <a:spLocks noChangeArrowheads="1"/>
                </p:cNvSpPr>
                <p:nvPr/>
              </p:nvSpPr>
              <p:spPr bwMode="auto">
                <a:xfrm>
                  <a:off x="1907" y="1832"/>
                  <a:ext cx="336" cy="47"/>
                </a:xfrm>
                <a:prstGeom prst="ellipse">
                  <a:avLst/>
                </a:prstGeom>
                <a:solidFill>
                  <a:srgbClr val="FF00FF"/>
                </a:solidFill>
                <a:ln w="9525">
                  <a:noFill/>
                  <a:round/>
                  <a:headEnd/>
                  <a:tailEnd/>
                </a:ln>
              </p:spPr>
              <p:txBody>
                <a:bodyPr wrap="none" anchor="ctr"/>
                <a:lstStyle/>
                <a:p>
                  <a:pPr eaLnBrk="0" hangingPunct="0"/>
                  <a:endParaRPr lang="en-US"/>
                </a:p>
              </p:txBody>
            </p:sp>
          </p:grpSp>
          <p:grpSp>
            <p:nvGrpSpPr>
              <p:cNvPr id="20534" name="Group 239"/>
              <p:cNvGrpSpPr>
                <a:grpSpLocks/>
              </p:cNvGrpSpPr>
              <p:nvPr/>
            </p:nvGrpSpPr>
            <p:grpSpPr bwMode="auto">
              <a:xfrm>
                <a:off x="3791" y="1610"/>
                <a:ext cx="253" cy="258"/>
                <a:chOff x="2887" y="1850"/>
                <a:chExt cx="857" cy="442"/>
              </a:xfrm>
            </p:grpSpPr>
            <p:sp>
              <p:nvSpPr>
                <p:cNvPr id="20538" name="AutoShape 240"/>
                <p:cNvSpPr>
                  <a:spLocks noChangeArrowheads="1"/>
                </p:cNvSpPr>
                <p:nvPr/>
              </p:nvSpPr>
              <p:spPr bwMode="auto">
                <a:xfrm>
                  <a:off x="2887" y="1850"/>
                  <a:ext cx="857" cy="442"/>
                </a:xfrm>
                <a:prstGeom prst="roundRect">
                  <a:avLst>
                    <a:gd name="adj" fmla="val 16667"/>
                  </a:avLst>
                </a:prstGeom>
                <a:solidFill>
                  <a:srgbClr val="00FF00"/>
                </a:solidFill>
                <a:ln w="9525">
                  <a:noFill/>
                  <a:round/>
                  <a:headEnd/>
                  <a:tailEnd/>
                </a:ln>
              </p:spPr>
              <p:txBody>
                <a:bodyPr wrap="none" anchor="ctr"/>
                <a:lstStyle/>
                <a:p>
                  <a:pPr eaLnBrk="0" hangingPunct="0"/>
                  <a:endParaRPr lang="en-US"/>
                </a:p>
              </p:txBody>
            </p:sp>
            <p:sp>
              <p:nvSpPr>
                <p:cNvPr id="20539" name="AutoShape 241"/>
                <p:cNvSpPr>
                  <a:spLocks noChangeArrowheads="1"/>
                </p:cNvSpPr>
                <p:nvPr/>
              </p:nvSpPr>
              <p:spPr bwMode="auto">
                <a:xfrm>
                  <a:off x="2990" y="1932"/>
                  <a:ext cx="593" cy="278"/>
                </a:xfrm>
                <a:prstGeom prst="roundRect">
                  <a:avLst>
                    <a:gd name="adj" fmla="val 16667"/>
                  </a:avLst>
                </a:prstGeom>
                <a:solidFill>
                  <a:schemeClr val="bg1"/>
                </a:solidFill>
                <a:ln w="9525">
                  <a:noFill/>
                  <a:round/>
                  <a:headEnd/>
                  <a:tailEnd/>
                </a:ln>
              </p:spPr>
              <p:txBody>
                <a:bodyPr wrap="none" anchor="ctr"/>
                <a:lstStyle/>
                <a:p>
                  <a:pPr eaLnBrk="0" hangingPunct="0"/>
                  <a:endParaRPr lang="en-US"/>
                </a:p>
              </p:txBody>
            </p:sp>
          </p:grpSp>
          <p:grpSp>
            <p:nvGrpSpPr>
              <p:cNvPr id="20535" name="Group 242"/>
              <p:cNvGrpSpPr>
                <a:grpSpLocks/>
              </p:cNvGrpSpPr>
              <p:nvPr/>
            </p:nvGrpSpPr>
            <p:grpSpPr bwMode="auto">
              <a:xfrm>
                <a:off x="3970" y="1850"/>
                <a:ext cx="252" cy="258"/>
                <a:chOff x="2887" y="1850"/>
                <a:chExt cx="857" cy="442"/>
              </a:xfrm>
            </p:grpSpPr>
            <p:sp>
              <p:nvSpPr>
                <p:cNvPr id="20536" name="AutoShape 243"/>
                <p:cNvSpPr>
                  <a:spLocks noChangeArrowheads="1"/>
                </p:cNvSpPr>
                <p:nvPr/>
              </p:nvSpPr>
              <p:spPr bwMode="auto">
                <a:xfrm>
                  <a:off x="2887" y="1850"/>
                  <a:ext cx="857" cy="442"/>
                </a:xfrm>
                <a:prstGeom prst="roundRect">
                  <a:avLst>
                    <a:gd name="adj" fmla="val 16667"/>
                  </a:avLst>
                </a:prstGeom>
                <a:solidFill>
                  <a:srgbClr val="00FF00"/>
                </a:solidFill>
                <a:ln w="9525">
                  <a:noFill/>
                  <a:round/>
                  <a:headEnd/>
                  <a:tailEnd/>
                </a:ln>
              </p:spPr>
              <p:txBody>
                <a:bodyPr wrap="none" anchor="ctr"/>
                <a:lstStyle/>
                <a:p>
                  <a:pPr eaLnBrk="0" hangingPunct="0"/>
                  <a:endParaRPr lang="en-US"/>
                </a:p>
              </p:txBody>
            </p:sp>
            <p:sp>
              <p:nvSpPr>
                <p:cNvPr id="20537" name="AutoShape 244"/>
                <p:cNvSpPr>
                  <a:spLocks noChangeArrowheads="1"/>
                </p:cNvSpPr>
                <p:nvPr/>
              </p:nvSpPr>
              <p:spPr bwMode="auto">
                <a:xfrm>
                  <a:off x="2990" y="1932"/>
                  <a:ext cx="593" cy="278"/>
                </a:xfrm>
                <a:prstGeom prst="roundRect">
                  <a:avLst>
                    <a:gd name="adj" fmla="val 16667"/>
                  </a:avLst>
                </a:prstGeom>
                <a:solidFill>
                  <a:schemeClr val="bg1"/>
                </a:solidFill>
                <a:ln w="9525">
                  <a:noFill/>
                  <a:round/>
                  <a:headEnd/>
                  <a:tailEnd/>
                </a:ln>
              </p:spPr>
              <p:txBody>
                <a:bodyPr wrap="none" anchor="ctr"/>
                <a:lstStyle/>
                <a:p>
                  <a:pPr eaLnBrk="0" hangingPunct="0"/>
                  <a:endParaRPr lang="en-US"/>
                </a:p>
              </p:txBody>
            </p:sp>
          </p:grpSp>
        </p:grpSp>
        <p:sp>
          <p:nvSpPr>
            <p:cNvPr id="20491" name="Text Box 267"/>
            <p:cNvSpPr txBox="1">
              <a:spLocks noChangeArrowheads="1"/>
            </p:cNvSpPr>
            <p:nvPr/>
          </p:nvSpPr>
          <p:spPr bwMode="auto">
            <a:xfrm>
              <a:off x="176" y="1688"/>
              <a:ext cx="2115" cy="192"/>
            </a:xfrm>
            <a:prstGeom prst="rect">
              <a:avLst/>
            </a:prstGeom>
            <a:noFill/>
            <a:ln w="9525">
              <a:noFill/>
              <a:miter lim="800000"/>
              <a:headEnd/>
              <a:tailEnd/>
            </a:ln>
          </p:spPr>
          <p:txBody>
            <a:bodyPr wrap="none">
              <a:spAutoFit/>
            </a:bodyPr>
            <a:lstStyle/>
            <a:p>
              <a:pPr algn="ctr" eaLnBrk="0" hangingPunct="0"/>
              <a:r>
                <a:rPr lang="en-GB" sz="1400">
                  <a:solidFill>
                    <a:srgbClr val="93FBFF"/>
                  </a:solidFill>
                  <a:latin typeface="Helvetica"/>
                </a:rPr>
                <a:t>e.g. staphylococci  and epithelia/devices</a:t>
              </a:r>
            </a:p>
          </p:txBody>
        </p:sp>
        <p:sp>
          <p:nvSpPr>
            <p:cNvPr id="20492" name="Text Box 265"/>
            <p:cNvSpPr txBox="1">
              <a:spLocks noChangeArrowheads="1"/>
            </p:cNvSpPr>
            <p:nvPr/>
          </p:nvSpPr>
          <p:spPr bwMode="auto">
            <a:xfrm>
              <a:off x="152" y="3027"/>
              <a:ext cx="4296" cy="250"/>
            </a:xfrm>
            <a:prstGeom prst="rect">
              <a:avLst/>
            </a:prstGeom>
            <a:noFill/>
            <a:ln w="9525">
              <a:noFill/>
              <a:miter lim="800000"/>
              <a:headEnd/>
              <a:tailEnd/>
            </a:ln>
          </p:spPr>
          <p:txBody>
            <a:bodyPr wrap="none">
              <a:spAutoFit/>
            </a:bodyPr>
            <a:lstStyle/>
            <a:p>
              <a:pPr algn="ctr" eaLnBrk="0" hangingPunct="0"/>
              <a:r>
                <a:rPr lang="en-GB" sz="2000">
                  <a:latin typeface="Helvetica"/>
                </a:rPr>
                <a:t>3. Attachment via special receptors on human cell surfaces</a:t>
              </a:r>
            </a:p>
          </p:txBody>
        </p:sp>
        <p:sp>
          <p:nvSpPr>
            <p:cNvPr id="20493" name="Text Box 272"/>
            <p:cNvSpPr txBox="1">
              <a:spLocks noChangeArrowheads="1"/>
            </p:cNvSpPr>
            <p:nvPr/>
          </p:nvSpPr>
          <p:spPr bwMode="auto">
            <a:xfrm>
              <a:off x="176" y="3288"/>
              <a:ext cx="2631" cy="192"/>
            </a:xfrm>
            <a:prstGeom prst="rect">
              <a:avLst/>
            </a:prstGeom>
            <a:noFill/>
            <a:ln w="9525">
              <a:noFill/>
              <a:miter lim="800000"/>
              <a:headEnd/>
              <a:tailEnd/>
            </a:ln>
          </p:spPr>
          <p:txBody>
            <a:bodyPr wrap="none">
              <a:spAutoFit/>
            </a:bodyPr>
            <a:lstStyle/>
            <a:p>
              <a:pPr algn="ctr" eaLnBrk="0" hangingPunct="0"/>
              <a:r>
                <a:rPr lang="en-GB" sz="1400">
                  <a:solidFill>
                    <a:srgbClr val="93FBFF"/>
                  </a:solidFill>
                  <a:latin typeface="Helvetica"/>
                </a:rPr>
                <a:t>e.g fibronectin binding proteins (staphs and streps)</a:t>
              </a:r>
              <a:endParaRPr lang="en-GB" sz="1400">
                <a:latin typeface="Helvetica"/>
              </a:endParaRPr>
            </a:p>
          </p:txBody>
        </p:sp>
        <p:grpSp>
          <p:nvGrpSpPr>
            <p:cNvPr id="20494" name="Group 316"/>
            <p:cNvGrpSpPr>
              <a:grpSpLocks/>
            </p:cNvGrpSpPr>
            <p:nvPr/>
          </p:nvGrpSpPr>
          <p:grpSpPr bwMode="auto">
            <a:xfrm>
              <a:off x="4038" y="3110"/>
              <a:ext cx="1379" cy="594"/>
              <a:chOff x="3846" y="3337"/>
              <a:chExt cx="1379" cy="594"/>
            </a:xfrm>
          </p:grpSpPr>
          <p:grpSp>
            <p:nvGrpSpPr>
              <p:cNvPr id="20512" name="Group 283"/>
              <p:cNvGrpSpPr>
                <a:grpSpLocks/>
              </p:cNvGrpSpPr>
              <p:nvPr/>
            </p:nvGrpSpPr>
            <p:grpSpPr bwMode="auto">
              <a:xfrm>
                <a:off x="4743" y="3800"/>
                <a:ext cx="482" cy="131"/>
                <a:chOff x="1714" y="1779"/>
                <a:chExt cx="779" cy="143"/>
              </a:xfrm>
            </p:grpSpPr>
            <p:sp>
              <p:nvSpPr>
                <p:cNvPr id="20526" name="AutoShape 284"/>
                <p:cNvSpPr>
                  <a:spLocks noChangeArrowheads="1"/>
                </p:cNvSpPr>
                <p:nvPr/>
              </p:nvSpPr>
              <p:spPr bwMode="auto">
                <a:xfrm>
                  <a:off x="1714" y="1779"/>
                  <a:ext cx="779" cy="143"/>
                </a:xfrm>
                <a:prstGeom prst="cube">
                  <a:avLst>
                    <a:gd name="adj" fmla="val 25000"/>
                  </a:avLst>
                </a:prstGeom>
                <a:solidFill>
                  <a:srgbClr val="FFCCCC"/>
                </a:solidFill>
                <a:ln w="9525">
                  <a:noFill/>
                  <a:miter lim="800000"/>
                  <a:headEnd/>
                  <a:tailEnd/>
                </a:ln>
              </p:spPr>
              <p:txBody>
                <a:bodyPr wrap="none" anchor="ctr"/>
                <a:lstStyle/>
                <a:p>
                  <a:pPr eaLnBrk="0" hangingPunct="0"/>
                  <a:endParaRPr lang="en-US"/>
                </a:p>
              </p:txBody>
            </p:sp>
            <p:sp>
              <p:nvSpPr>
                <p:cNvPr id="20527" name="Oval 285"/>
                <p:cNvSpPr>
                  <a:spLocks noChangeArrowheads="1"/>
                </p:cNvSpPr>
                <p:nvPr/>
              </p:nvSpPr>
              <p:spPr bwMode="auto">
                <a:xfrm>
                  <a:off x="1907" y="1832"/>
                  <a:ext cx="336" cy="47"/>
                </a:xfrm>
                <a:prstGeom prst="ellipse">
                  <a:avLst/>
                </a:prstGeom>
                <a:solidFill>
                  <a:srgbClr val="FF00FF"/>
                </a:solidFill>
                <a:ln w="9525">
                  <a:noFill/>
                  <a:round/>
                  <a:headEnd/>
                  <a:tailEnd/>
                </a:ln>
              </p:spPr>
              <p:txBody>
                <a:bodyPr wrap="none" anchor="ctr"/>
                <a:lstStyle/>
                <a:p>
                  <a:pPr eaLnBrk="0" hangingPunct="0"/>
                  <a:endParaRPr lang="en-US"/>
                </a:p>
              </p:txBody>
            </p:sp>
          </p:grpSp>
          <p:grpSp>
            <p:nvGrpSpPr>
              <p:cNvPr id="20513" name="Group 291"/>
              <p:cNvGrpSpPr>
                <a:grpSpLocks/>
              </p:cNvGrpSpPr>
              <p:nvPr/>
            </p:nvGrpSpPr>
            <p:grpSpPr bwMode="auto">
              <a:xfrm>
                <a:off x="4447" y="3337"/>
                <a:ext cx="252" cy="299"/>
                <a:chOff x="4227" y="3657"/>
                <a:chExt cx="252" cy="299"/>
              </a:xfrm>
            </p:grpSpPr>
            <p:sp>
              <p:nvSpPr>
                <p:cNvPr id="20523" name="AutoShape 277"/>
                <p:cNvSpPr>
                  <a:spLocks noChangeArrowheads="1"/>
                </p:cNvSpPr>
                <p:nvPr/>
              </p:nvSpPr>
              <p:spPr bwMode="auto">
                <a:xfrm>
                  <a:off x="4227" y="3657"/>
                  <a:ext cx="252" cy="258"/>
                </a:xfrm>
                <a:prstGeom prst="roundRect">
                  <a:avLst>
                    <a:gd name="adj" fmla="val 16667"/>
                  </a:avLst>
                </a:prstGeom>
                <a:solidFill>
                  <a:srgbClr val="00FF00"/>
                </a:solidFill>
                <a:ln w="9525">
                  <a:noFill/>
                  <a:round/>
                  <a:headEnd/>
                  <a:tailEnd/>
                </a:ln>
              </p:spPr>
              <p:txBody>
                <a:bodyPr wrap="none" anchor="ctr"/>
                <a:lstStyle/>
                <a:p>
                  <a:pPr eaLnBrk="0" hangingPunct="0"/>
                  <a:endParaRPr lang="en-US"/>
                </a:p>
              </p:txBody>
            </p:sp>
            <p:sp>
              <p:nvSpPr>
                <p:cNvPr id="20524" name="AutoShape 278"/>
                <p:cNvSpPr>
                  <a:spLocks noChangeArrowheads="1"/>
                </p:cNvSpPr>
                <p:nvPr/>
              </p:nvSpPr>
              <p:spPr bwMode="auto">
                <a:xfrm>
                  <a:off x="4246" y="3688"/>
                  <a:ext cx="214" cy="206"/>
                </a:xfrm>
                <a:prstGeom prst="roundRect">
                  <a:avLst>
                    <a:gd name="adj" fmla="val 16667"/>
                  </a:avLst>
                </a:prstGeom>
                <a:solidFill>
                  <a:schemeClr val="bg1"/>
                </a:solidFill>
                <a:ln w="9525">
                  <a:noFill/>
                  <a:round/>
                  <a:headEnd/>
                  <a:tailEnd/>
                </a:ln>
              </p:spPr>
              <p:txBody>
                <a:bodyPr wrap="none" anchor="ctr"/>
                <a:lstStyle/>
                <a:p>
                  <a:pPr eaLnBrk="0" hangingPunct="0"/>
                  <a:endParaRPr lang="en-US"/>
                </a:p>
              </p:txBody>
            </p:sp>
            <p:sp>
              <p:nvSpPr>
                <p:cNvPr id="20525" name="AutoShape 290"/>
                <p:cNvSpPr>
                  <a:spLocks noChangeArrowheads="1"/>
                </p:cNvSpPr>
                <p:nvPr/>
              </p:nvSpPr>
              <p:spPr bwMode="auto">
                <a:xfrm>
                  <a:off x="4303" y="3901"/>
                  <a:ext cx="27" cy="55"/>
                </a:xfrm>
                <a:prstGeom prst="roundRect">
                  <a:avLst>
                    <a:gd name="adj" fmla="val 16667"/>
                  </a:avLst>
                </a:prstGeom>
                <a:solidFill>
                  <a:srgbClr val="66FF33"/>
                </a:solidFill>
                <a:ln w="9525">
                  <a:noFill/>
                  <a:round/>
                  <a:headEnd/>
                  <a:tailEnd/>
                </a:ln>
              </p:spPr>
              <p:txBody>
                <a:bodyPr wrap="none" anchor="ctr"/>
                <a:lstStyle/>
                <a:p>
                  <a:pPr eaLnBrk="0" hangingPunct="0"/>
                  <a:endParaRPr lang="en-US"/>
                </a:p>
              </p:txBody>
            </p:sp>
          </p:grpSp>
          <p:grpSp>
            <p:nvGrpSpPr>
              <p:cNvPr id="20514" name="Group 307"/>
              <p:cNvGrpSpPr>
                <a:grpSpLocks/>
              </p:cNvGrpSpPr>
              <p:nvPr/>
            </p:nvGrpSpPr>
            <p:grpSpPr bwMode="auto">
              <a:xfrm>
                <a:off x="3846" y="3741"/>
                <a:ext cx="886" cy="190"/>
                <a:chOff x="3756" y="3724"/>
                <a:chExt cx="976" cy="207"/>
              </a:xfrm>
            </p:grpSpPr>
            <p:grpSp>
              <p:nvGrpSpPr>
                <p:cNvPr id="20516" name="Group 279"/>
                <p:cNvGrpSpPr>
                  <a:grpSpLocks/>
                </p:cNvGrpSpPr>
                <p:nvPr/>
              </p:nvGrpSpPr>
              <p:grpSpPr bwMode="auto">
                <a:xfrm>
                  <a:off x="4250" y="3792"/>
                  <a:ext cx="482" cy="131"/>
                  <a:chOff x="1714" y="1779"/>
                  <a:chExt cx="779" cy="143"/>
                </a:xfrm>
              </p:grpSpPr>
              <p:sp>
                <p:nvSpPr>
                  <p:cNvPr id="20521" name="AutoShape 280"/>
                  <p:cNvSpPr>
                    <a:spLocks noChangeArrowheads="1"/>
                  </p:cNvSpPr>
                  <p:nvPr/>
                </p:nvSpPr>
                <p:spPr bwMode="auto">
                  <a:xfrm>
                    <a:off x="1714" y="1779"/>
                    <a:ext cx="779" cy="143"/>
                  </a:xfrm>
                  <a:prstGeom prst="cube">
                    <a:avLst>
                      <a:gd name="adj" fmla="val 25000"/>
                    </a:avLst>
                  </a:prstGeom>
                  <a:solidFill>
                    <a:srgbClr val="FFCCCC"/>
                  </a:solidFill>
                  <a:ln w="9525">
                    <a:noFill/>
                    <a:miter lim="800000"/>
                    <a:headEnd/>
                    <a:tailEnd/>
                  </a:ln>
                </p:spPr>
                <p:txBody>
                  <a:bodyPr wrap="none" anchor="ctr"/>
                  <a:lstStyle/>
                  <a:p>
                    <a:pPr eaLnBrk="0" hangingPunct="0"/>
                    <a:endParaRPr lang="en-US"/>
                  </a:p>
                </p:txBody>
              </p:sp>
              <p:sp>
                <p:nvSpPr>
                  <p:cNvPr id="20522" name="Oval 281"/>
                  <p:cNvSpPr>
                    <a:spLocks noChangeArrowheads="1"/>
                  </p:cNvSpPr>
                  <p:nvPr/>
                </p:nvSpPr>
                <p:spPr bwMode="auto">
                  <a:xfrm>
                    <a:off x="1907" y="1832"/>
                    <a:ext cx="336" cy="47"/>
                  </a:xfrm>
                  <a:prstGeom prst="ellipse">
                    <a:avLst/>
                  </a:prstGeom>
                  <a:solidFill>
                    <a:srgbClr val="FF00FF"/>
                  </a:solidFill>
                  <a:ln w="9525">
                    <a:noFill/>
                    <a:round/>
                    <a:headEnd/>
                    <a:tailEnd/>
                  </a:ln>
                </p:spPr>
                <p:txBody>
                  <a:bodyPr wrap="none" anchor="ctr"/>
                  <a:lstStyle/>
                  <a:p>
                    <a:pPr eaLnBrk="0" hangingPunct="0"/>
                    <a:endParaRPr lang="en-US"/>
                  </a:p>
                </p:txBody>
              </p:sp>
            </p:grpSp>
            <p:grpSp>
              <p:nvGrpSpPr>
                <p:cNvPr id="20517" name="Group 286"/>
                <p:cNvGrpSpPr>
                  <a:grpSpLocks/>
                </p:cNvGrpSpPr>
                <p:nvPr/>
              </p:nvGrpSpPr>
              <p:grpSpPr bwMode="auto">
                <a:xfrm>
                  <a:off x="3756" y="3800"/>
                  <a:ext cx="482" cy="131"/>
                  <a:chOff x="1714" y="1779"/>
                  <a:chExt cx="779" cy="143"/>
                </a:xfrm>
              </p:grpSpPr>
              <p:sp>
                <p:nvSpPr>
                  <p:cNvPr id="20519" name="AutoShape 287"/>
                  <p:cNvSpPr>
                    <a:spLocks noChangeArrowheads="1"/>
                  </p:cNvSpPr>
                  <p:nvPr/>
                </p:nvSpPr>
                <p:spPr bwMode="auto">
                  <a:xfrm>
                    <a:off x="1714" y="1779"/>
                    <a:ext cx="779" cy="143"/>
                  </a:xfrm>
                  <a:prstGeom prst="cube">
                    <a:avLst>
                      <a:gd name="adj" fmla="val 25000"/>
                    </a:avLst>
                  </a:prstGeom>
                  <a:solidFill>
                    <a:srgbClr val="FFCCCC"/>
                  </a:solidFill>
                  <a:ln w="9525">
                    <a:noFill/>
                    <a:miter lim="800000"/>
                    <a:headEnd/>
                    <a:tailEnd/>
                  </a:ln>
                </p:spPr>
                <p:txBody>
                  <a:bodyPr wrap="none" anchor="ctr"/>
                  <a:lstStyle/>
                  <a:p>
                    <a:pPr eaLnBrk="0" hangingPunct="0"/>
                    <a:endParaRPr lang="en-US"/>
                  </a:p>
                </p:txBody>
              </p:sp>
              <p:sp>
                <p:nvSpPr>
                  <p:cNvPr id="20520" name="Oval 288"/>
                  <p:cNvSpPr>
                    <a:spLocks noChangeArrowheads="1"/>
                  </p:cNvSpPr>
                  <p:nvPr/>
                </p:nvSpPr>
                <p:spPr bwMode="auto">
                  <a:xfrm>
                    <a:off x="1907" y="1832"/>
                    <a:ext cx="336" cy="47"/>
                  </a:xfrm>
                  <a:prstGeom prst="ellipse">
                    <a:avLst/>
                  </a:prstGeom>
                  <a:solidFill>
                    <a:srgbClr val="FF00FF"/>
                  </a:solidFill>
                  <a:ln w="9525">
                    <a:noFill/>
                    <a:round/>
                    <a:headEnd/>
                    <a:tailEnd/>
                  </a:ln>
                </p:spPr>
                <p:txBody>
                  <a:bodyPr wrap="none" anchor="ctr"/>
                  <a:lstStyle/>
                  <a:p>
                    <a:pPr eaLnBrk="0" hangingPunct="0"/>
                    <a:endParaRPr lang="en-US"/>
                  </a:p>
                </p:txBody>
              </p:sp>
            </p:grpSp>
            <p:sp>
              <p:nvSpPr>
                <p:cNvPr id="20518" name="AutoShape 292"/>
                <p:cNvSpPr>
                  <a:spLocks noChangeArrowheads="1"/>
                </p:cNvSpPr>
                <p:nvPr/>
              </p:nvSpPr>
              <p:spPr bwMode="auto">
                <a:xfrm>
                  <a:off x="4486" y="3724"/>
                  <a:ext cx="105" cy="71"/>
                </a:xfrm>
                <a:prstGeom prst="roundRect">
                  <a:avLst>
                    <a:gd name="adj" fmla="val 16667"/>
                  </a:avLst>
                </a:prstGeom>
                <a:solidFill>
                  <a:srgbClr val="FFCCCC"/>
                </a:solidFill>
                <a:ln w="9525">
                  <a:noFill/>
                  <a:round/>
                  <a:headEnd/>
                  <a:tailEnd/>
                </a:ln>
              </p:spPr>
              <p:txBody>
                <a:bodyPr wrap="none" anchor="ctr"/>
                <a:lstStyle/>
                <a:p>
                  <a:pPr eaLnBrk="0" hangingPunct="0"/>
                  <a:endParaRPr lang="en-US"/>
                </a:p>
              </p:txBody>
            </p:sp>
          </p:grpSp>
          <p:sp>
            <p:nvSpPr>
              <p:cNvPr id="20515" name="Rectangle 293"/>
              <p:cNvSpPr>
                <a:spLocks noChangeArrowheads="1"/>
              </p:cNvSpPr>
              <p:nvPr/>
            </p:nvSpPr>
            <p:spPr bwMode="auto">
              <a:xfrm>
                <a:off x="4483" y="3648"/>
                <a:ext cx="110" cy="50"/>
              </a:xfrm>
              <a:prstGeom prst="rect">
                <a:avLst/>
              </a:prstGeom>
              <a:solidFill>
                <a:schemeClr val="tx1"/>
              </a:solidFill>
              <a:ln w="9525">
                <a:noFill/>
                <a:miter lim="800000"/>
                <a:headEnd/>
                <a:tailEnd/>
              </a:ln>
            </p:spPr>
            <p:txBody>
              <a:bodyPr wrap="none" anchor="ctr"/>
              <a:lstStyle/>
              <a:p>
                <a:pPr eaLnBrk="0" hangingPunct="0"/>
                <a:endParaRPr lang="en-US"/>
              </a:p>
            </p:txBody>
          </p:sp>
        </p:grpSp>
        <p:sp>
          <p:nvSpPr>
            <p:cNvPr id="20495" name="Text Box 300"/>
            <p:cNvSpPr txBox="1">
              <a:spLocks noChangeArrowheads="1"/>
            </p:cNvSpPr>
            <p:nvPr/>
          </p:nvSpPr>
          <p:spPr bwMode="auto">
            <a:xfrm>
              <a:off x="182" y="3790"/>
              <a:ext cx="2820" cy="250"/>
            </a:xfrm>
            <a:prstGeom prst="rect">
              <a:avLst/>
            </a:prstGeom>
            <a:noFill/>
            <a:ln w="9525">
              <a:noFill/>
              <a:miter lim="800000"/>
              <a:headEnd/>
              <a:tailEnd/>
            </a:ln>
          </p:spPr>
          <p:txBody>
            <a:bodyPr wrap="none">
              <a:spAutoFit/>
            </a:bodyPr>
            <a:lstStyle/>
            <a:p>
              <a:pPr eaLnBrk="0" hangingPunct="0"/>
              <a:r>
                <a:rPr lang="en-GB" sz="2000">
                  <a:latin typeface="Helvetica"/>
                </a:rPr>
                <a:t>4. Internalisation into the epithelial cell</a:t>
              </a:r>
              <a:endParaRPr lang="en-US" sz="2000">
                <a:latin typeface="Helvetica"/>
              </a:endParaRPr>
            </a:p>
          </p:txBody>
        </p:sp>
        <p:grpSp>
          <p:nvGrpSpPr>
            <p:cNvPr id="20496" name="Group 317"/>
            <p:cNvGrpSpPr>
              <a:grpSpLocks/>
            </p:cNvGrpSpPr>
            <p:nvPr/>
          </p:nvGrpSpPr>
          <p:grpSpPr bwMode="auto">
            <a:xfrm>
              <a:off x="4334" y="3987"/>
              <a:ext cx="976" cy="151"/>
              <a:chOff x="3852" y="4026"/>
              <a:chExt cx="976" cy="151"/>
            </a:xfrm>
          </p:grpSpPr>
          <p:grpSp>
            <p:nvGrpSpPr>
              <p:cNvPr id="20498" name="Group 301"/>
              <p:cNvGrpSpPr>
                <a:grpSpLocks/>
              </p:cNvGrpSpPr>
              <p:nvPr/>
            </p:nvGrpSpPr>
            <p:grpSpPr bwMode="auto">
              <a:xfrm>
                <a:off x="4346" y="4038"/>
                <a:ext cx="482" cy="131"/>
                <a:chOff x="1714" y="1779"/>
                <a:chExt cx="779" cy="143"/>
              </a:xfrm>
            </p:grpSpPr>
            <p:sp>
              <p:nvSpPr>
                <p:cNvPr id="20510" name="AutoShape 302"/>
                <p:cNvSpPr>
                  <a:spLocks noChangeArrowheads="1"/>
                </p:cNvSpPr>
                <p:nvPr/>
              </p:nvSpPr>
              <p:spPr bwMode="auto">
                <a:xfrm>
                  <a:off x="1714" y="1779"/>
                  <a:ext cx="779" cy="143"/>
                </a:xfrm>
                <a:prstGeom prst="cube">
                  <a:avLst>
                    <a:gd name="adj" fmla="val 25000"/>
                  </a:avLst>
                </a:prstGeom>
                <a:solidFill>
                  <a:srgbClr val="FFCCCC"/>
                </a:solidFill>
                <a:ln w="9525">
                  <a:noFill/>
                  <a:miter lim="800000"/>
                  <a:headEnd/>
                  <a:tailEnd/>
                </a:ln>
              </p:spPr>
              <p:txBody>
                <a:bodyPr wrap="none" anchor="ctr"/>
                <a:lstStyle/>
                <a:p>
                  <a:pPr eaLnBrk="0" hangingPunct="0"/>
                  <a:endParaRPr lang="en-US"/>
                </a:p>
              </p:txBody>
            </p:sp>
            <p:sp>
              <p:nvSpPr>
                <p:cNvPr id="20511" name="Oval 303"/>
                <p:cNvSpPr>
                  <a:spLocks noChangeArrowheads="1"/>
                </p:cNvSpPr>
                <p:nvPr/>
              </p:nvSpPr>
              <p:spPr bwMode="auto">
                <a:xfrm>
                  <a:off x="1907" y="1832"/>
                  <a:ext cx="336" cy="47"/>
                </a:xfrm>
                <a:prstGeom prst="ellipse">
                  <a:avLst/>
                </a:prstGeom>
                <a:solidFill>
                  <a:srgbClr val="FF00FF"/>
                </a:solidFill>
                <a:ln w="9525">
                  <a:noFill/>
                  <a:round/>
                  <a:headEnd/>
                  <a:tailEnd/>
                </a:ln>
              </p:spPr>
              <p:txBody>
                <a:bodyPr wrap="none" anchor="ctr"/>
                <a:lstStyle/>
                <a:p>
                  <a:pPr eaLnBrk="0" hangingPunct="0"/>
                  <a:endParaRPr lang="en-US"/>
                </a:p>
              </p:txBody>
            </p:sp>
          </p:grpSp>
          <p:grpSp>
            <p:nvGrpSpPr>
              <p:cNvPr id="20499" name="Group 304"/>
              <p:cNvGrpSpPr>
                <a:grpSpLocks/>
              </p:cNvGrpSpPr>
              <p:nvPr/>
            </p:nvGrpSpPr>
            <p:grpSpPr bwMode="auto">
              <a:xfrm>
                <a:off x="3852" y="4046"/>
                <a:ext cx="482" cy="131"/>
                <a:chOff x="1714" y="1779"/>
                <a:chExt cx="779" cy="143"/>
              </a:xfrm>
            </p:grpSpPr>
            <p:sp>
              <p:nvSpPr>
                <p:cNvPr id="20508" name="AutoShape 305"/>
                <p:cNvSpPr>
                  <a:spLocks noChangeArrowheads="1"/>
                </p:cNvSpPr>
                <p:nvPr/>
              </p:nvSpPr>
              <p:spPr bwMode="auto">
                <a:xfrm>
                  <a:off x="1714" y="1779"/>
                  <a:ext cx="779" cy="143"/>
                </a:xfrm>
                <a:prstGeom prst="cube">
                  <a:avLst>
                    <a:gd name="adj" fmla="val 25000"/>
                  </a:avLst>
                </a:prstGeom>
                <a:solidFill>
                  <a:srgbClr val="FFCCCC"/>
                </a:solidFill>
                <a:ln w="9525">
                  <a:noFill/>
                  <a:miter lim="800000"/>
                  <a:headEnd/>
                  <a:tailEnd/>
                </a:ln>
              </p:spPr>
              <p:txBody>
                <a:bodyPr wrap="none" anchor="ctr"/>
                <a:lstStyle/>
                <a:p>
                  <a:pPr eaLnBrk="0" hangingPunct="0"/>
                  <a:endParaRPr lang="en-US"/>
                </a:p>
              </p:txBody>
            </p:sp>
            <p:sp>
              <p:nvSpPr>
                <p:cNvPr id="20509" name="Oval 306"/>
                <p:cNvSpPr>
                  <a:spLocks noChangeArrowheads="1"/>
                </p:cNvSpPr>
                <p:nvPr/>
              </p:nvSpPr>
              <p:spPr bwMode="auto">
                <a:xfrm>
                  <a:off x="1907" y="1832"/>
                  <a:ext cx="336" cy="47"/>
                </a:xfrm>
                <a:prstGeom prst="ellipse">
                  <a:avLst/>
                </a:prstGeom>
                <a:solidFill>
                  <a:srgbClr val="FF00FF"/>
                </a:solidFill>
                <a:ln w="9525">
                  <a:noFill/>
                  <a:round/>
                  <a:headEnd/>
                  <a:tailEnd/>
                </a:ln>
              </p:spPr>
              <p:txBody>
                <a:bodyPr wrap="none" anchor="ctr"/>
                <a:lstStyle/>
                <a:p>
                  <a:pPr eaLnBrk="0" hangingPunct="0"/>
                  <a:endParaRPr lang="en-US"/>
                </a:p>
              </p:txBody>
            </p:sp>
          </p:grpSp>
          <p:grpSp>
            <p:nvGrpSpPr>
              <p:cNvPr id="20500" name="Group 308"/>
              <p:cNvGrpSpPr>
                <a:grpSpLocks/>
              </p:cNvGrpSpPr>
              <p:nvPr/>
            </p:nvGrpSpPr>
            <p:grpSpPr bwMode="auto">
              <a:xfrm>
                <a:off x="4372" y="4085"/>
                <a:ext cx="60" cy="78"/>
                <a:chOff x="4227" y="3657"/>
                <a:chExt cx="252" cy="299"/>
              </a:xfrm>
            </p:grpSpPr>
            <p:sp>
              <p:nvSpPr>
                <p:cNvPr id="20505" name="AutoShape 309"/>
                <p:cNvSpPr>
                  <a:spLocks noChangeArrowheads="1"/>
                </p:cNvSpPr>
                <p:nvPr/>
              </p:nvSpPr>
              <p:spPr bwMode="auto">
                <a:xfrm>
                  <a:off x="4227" y="3657"/>
                  <a:ext cx="252" cy="258"/>
                </a:xfrm>
                <a:prstGeom prst="roundRect">
                  <a:avLst>
                    <a:gd name="adj" fmla="val 16667"/>
                  </a:avLst>
                </a:prstGeom>
                <a:solidFill>
                  <a:srgbClr val="00FF00"/>
                </a:solidFill>
                <a:ln w="9525">
                  <a:noFill/>
                  <a:round/>
                  <a:headEnd/>
                  <a:tailEnd/>
                </a:ln>
              </p:spPr>
              <p:txBody>
                <a:bodyPr wrap="none" anchor="ctr"/>
                <a:lstStyle/>
                <a:p>
                  <a:pPr eaLnBrk="0" hangingPunct="0"/>
                  <a:endParaRPr lang="en-US"/>
                </a:p>
              </p:txBody>
            </p:sp>
            <p:sp>
              <p:nvSpPr>
                <p:cNvPr id="20506" name="AutoShape 310"/>
                <p:cNvSpPr>
                  <a:spLocks noChangeArrowheads="1"/>
                </p:cNvSpPr>
                <p:nvPr/>
              </p:nvSpPr>
              <p:spPr bwMode="auto">
                <a:xfrm>
                  <a:off x="4246" y="3688"/>
                  <a:ext cx="214" cy="206"/>
                </a:xfrm>
                <a:prstGeom prst="roundRect">
                  <a:avLst>
                    <a:gd name="adj" fmla="val 16667"/>
                  </a:avLst>
                </a:prstGeom>
                <a:solidFill>
                  <a:schemeClr val="bg1"/>
                </a:solidFill>
                <a:ln w="9525">
                  <a:noFill/>
                  <a:round/>
                  <a:headEnd/>
                  <a:tailEnd/>
                </a:ln>
              </p:spPr>
              <p:txBody>
                <a:bodyPr wrap="none" anchor="ctr"/>
                <a:lstStyle/>
                <a:p>
                  <a:pPr eaLnBrk="0" hangingPunct="0"/>
                  <a:endParaRPr lang="en-US"/>
                </a:p>
              </p:txBody>
            </p:sp>
            <p:sp>
              <p:nvSpPr>
                <p:cNvPr id="20507" name="AutoShape 311"/>
                <p:cNvSpPr>
                  <a:spLocks noChangeArrowheads="1"/>
                </p:cNvSpPr>
                <p:nvPr/>
              </p:nvSpPr>
              <p:spPr bwMode="auto">
                <a:xfrm>
                  <a:off x="4303" y="3901"/>
                  <a:ext cx="27" cy="55"/>
                </a:xfrm>
                <a:prstGeom prst="roundRect">
                  <a:avLst>
                    <a:gd name="adj" fmla="val 16667"/>
                  </a:avLst>
                </a:prstGeom>
                <a:solidFill>
                  <a:srgbClr val="66FF33"/>
                </a:solidFill>
                <a:ln w="9525">
                  <a:noFill/>
                  <a:round/>
                  <a:headEnd/>
                  <a:tailEnd/>
                </a:ln>
              </p:spPr>
              <p:txBody>
                <a:bodyPr wrap="none" anchor="ctr"/>
                <a:lstStyle/>
                <a:p>
                  <a:pPr eaLnBrk="0" hangingPunct="0"/>
                  <a:endParaRPr lang="en-US"/>
                </a:p>
              </p:txBody>
            </p:sp>
          </p:grpSp>
          <p:grpSp>
            <p:nvGrpSpPr>
              <p:cNvPr id="20501" name="Group 312"/>
              <p:cNvGrpSpPr>
                <a:grpSpLocks/>
              </p:cNvGrpSpPr>
              <p:nvPr/>
            </p:nvGrpSpPr>
            <p:grpSpPr bwMode="auto">
              <a:xfrm>
                <a:off x="4543" y="4026"/>
                <a:ext cx="53" cy="60"/>
                <a:chOff x="4227" y="3657"/>
                <a:chExt cx="252" cy="299"/>
              </a:xfrm>
            </p:grpSpPr>
            <p:sp>
              <p:nvSpPr>
                <p:cNvPr id="20502" name="AutoShape 313"/>
                <p:cNvSpPr>
                  <a:spLocks noChangeArrowheads="1"/>
                </p:cNvSpPr>
                <p:nvPr/>
              </p:nvSpPr>
              <p:spPr bwMode="auto">
                <a:xfrm>
                  <a:off x="4227" y="3657"/>
                  <a:ext cx="252" cy="258"/>
                </a:xfrm>
                <a:prstGeom prst="roundRect">
                  <a:avLst>
                    <a:gd name="adj" fmla="val 16667"/>
                  </a:avLst>
                </a:prstGeom>
                <a:solidFill>
                  <a:srgbClr val="00FF00"/>
                </a:solidFill>
                <a:ln w="9525">
                  <a:noFill/>
                  <a:round/>
                  <a:headEnd/>
                  <a:tailEnd/>
                </a:ln>
              </p:spPr>
              <p:txBody>
                <a:bodyPr wrap="none" anchor="ctr"/>
                <a:lstStyle/>
                <a:p>
                  <a:pPr eaLnBrk="0" hangingPunct="0"/>
                  <a:endParaRPr lang="en-US"/>
                </a:p>
              </p:txBody>
            </p:sp>
            <p:sp>
              <p:nvSpPr>
                <p:cNvPr id="20503" name="AutoShape 314"/>
                <p:cNvSpPr>
                  <a:spLocks noChangeArrowheads="1"/>
                </p:cNvSpPr>
                <p:nvPr/>
              </p:nvSpPr>
              <p:spPr bwMode="auto">
                <a:xfrm>
                  <a:off x="4246" y="3688"/>
                  <a:ext cx="214" cy="206"/>
                </a:xfrm>
                <a:prstGeom prst="roundRect">
                  <a:avLst>
                    <a:gd name="adj" fmla="val 16667"/>
                  </a:avLst>
                </a:prstGeom>
                <a:solidFill>
                  <a:schemeClr val="bg1"/>
                </a:solidFill>
                <a:ln w="9525">
                  <a:noFill/>
                  <a:round/>
                  <a:headEnd/>
                  <a:tailEnd/>
                </a:ln>
              </p:spPr>
              <p:txBody>
                <a:bodyPr wrap="none" anchor="ctr"/>
                <a:lstStyle/>
                <a:p>
                  <a:pPr eaLnBrk="0" hangingPunct="0"/>
                  <a:endParaRPr lang="en-US"/>
                </a:p>
              </p:txBody>
            </p:sp>
            <p:sp>
              <p:nvSpPr>
                <p:cNvPr id="20504" name="AutoShape 315"/>
                <p:cNvSpPr>
                  <a:spLocks noChangeArrowheads="1"/>
                </p:cNvSpPr>
                <p:nvPr/>
              </p:nvSpPr>
              <p:spPr bwMode="auto">
                <a:xfrm>
                  <a:off x="4303" y="3901"/>
                  <a:ext cx="27" cy="55"/>
                </a:xfrm>
                <a:prstGeom prst="roundRect">
                  <a:avLst>
                    <a:gd name="adj" fmla="val 16667"/>
                  </a:avLst>
                </a:prstGeom>
                <a:solidFill>
                  <a:srgbClr val="66FF33"/>
                </a:solidFill>
                <a:ln w="9525">
                  <a:noFill/>
                  <a:round/>
                  <a:headEnd/>
                  <a:tailEnd/>
                </a:ln>
              </p:spPr>
              <p:txBody>
                <a:bodyPr wrap="none" anchor="ctr"/>
                <a:lstStyle/>
                <a:p>
                  <a:pPr eaLnBrk="0" hangingPunct="0"/>
                  <a:endParaRPr lang="en-US"/>
                </a:p>
              </p:txBody>
            </p:sp>
          </p:grpSp>
        </p:grpSp>
        <p:sp>
          <p:nvSpPr>
            <p:cNvPr id="20497" name="Text Box 318"/>
            <p:cNvSpPr txBox="1">
              <a:spLocks noChangeArrowheads="1"/>
            </p:cNvSpPr>
            <p:nvPr/>
          </p:nvSpPr>
          <p:spPr bwMode="auto">
            <a:xfrm>
              <a:off x="207" y="4037"/>
              <a:ext cx="1187" cy="192"/>
            </a:xfrm>
            <a:prstGeom prst="rect">
              <a:avLst/>
            </a:prstGeom>
            <a:noFill/>
            <a:ln w="9525">
              <a:noFill/>
              <a:miter lim="800000"/>
              <a:headEnd/>
              <a:tailEnd/>
            </a:ln>
          </p:spPr>
          <p:txBody>
            <a:bodyPr wrap="none">
              <a:spAutoFit/>
            </a:bodyPr>
            <a:lstStyle/>
            <a:p>
              <a:pPr eaLnBrk="0" hangingPunct="0"/>
              <a:r>
                <a:rPr lang="en-GB" sz="1400">
                  <a:solidFill>
                    <a:srgbClr val="93FBFF"/>
                  </a:solidFill>
                  <a:latin typeface="Helvetica"/>
                </a:rPr>
                <a:t>e.g staphs and streps</a:t>
              </a:r>
              <a:endParaRPr lang="en-GB" sz="1400">
                <a:latin typeface="Helvetica"/>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3"/>
          <p:cNvSpPr txBox="1">
            <a:spLocks noChangeArrowheads="1"/>
          </p:cNvSpPr>
          <p:nvPr/>
        </p:nvSpPr>
        <p:spPr bwMode="auto">
          <a:xfrm>
            <a:off x="741363" y="509588"/>
            <a:ext cx="8050212" cy="579437"/>
          </a:xfrm>
          <a:prstGeom prst="rect">
            <a:avLst/>
          </a:prstGeom>
          <a:noFill/>
          <a:ln w="9525">
            <a:noFill/>
            <a:miter lim="800000"/>
            <a:headEnd/>
            <a:tailEnd/>
          </a:ln>
        </p:spPr>
        <p:txBody>
          <a:bodyPr>
            <a:spAutoFit/>
          </a:bodyPr>
          <a:lstStyle/>
          <a:p>
            <a:pPr algn="ctr" eaLnBrk="0" hangingPunct="0"/>
            <a:r>
              <a:rPr lang="en-GB" sz="3200">
                <a:solidFill>
                  <a:srgbClr val="93FBFF"/>
                </a:solidFill>
                <a:latin typeface="Helvetica"/>
              </a:rPr>
              <a:t>Penetration of epithelial/endothelial barriers</a:t>
            </a:r>
          </a:p>
        </p:txBody>
      </p:sp>
      <p:pic>
        <p:nvPicPr>
          <p:cNvPr id="21507" name="Picture 233"/>
          <p:cNvPicPr>
            <a:picLocks noChangeAspect="1" noChangeArrowheads="1"/>
          </p:cNvPicPr>
          <p:nvPr/>
        </p:nvPicPr>
        <p:blipFill>
          <a:blip r:embed="rId3" cstate="print"/>
          <a:srcRect/>
          <a:stretch>
            <a:fillRect/>
          </a:stretch>
        </p:blipFill>
        <p:spPr bwMode="auto">
          <a:xfrm>
            <a:off x="6967538" y="4621213"/>
            <a:ext cx="1563687" cy="1082675"/>
          </a:xfrm>
          <a:prstGeom prst="rect">
            <a:avLst/>
          </a:prstGeom>
          <a:noFill/>
          <a:ln w="9525">
            <a:noFill/>
            <a:miter lim="800000"/>
            <a:headEnd/>
            <a:tailEnd/>
          </a:ln>
        </p:spPr>
      </p:pic>
      <p:sp>
        <p:nvSpPr>
          <p:cNvPr id="169201" name="Rectangle 241"/>
          <p:cNvSpPr>
            <a:spLocks noGrp="1" noChangeArrowheads="1"/>
          </p:cNvSpPr>
          <p:nvPr>
            <p:ph type="body" sz="half" idx="1"/>
          </p:nvPr>
        </p:nvSpPr>
        <p:spPr>
          <a:xfrm>
            <a:off x="282575" y="1789113"/>
            <a:ext cx="5102225" cy="4051300"/>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sz="2400"/>
              <a:t>Artificial penetration</a:t>
            </a:r>
          </a:p>
          <a:p>
            <a:pPr marL="548640" indent="-411480" eaLnBrk="1" fontAlgn="auto" hangingPunct="1">
              <a:spcAft>
                <a:spcPts val="0"/>
              </a:spcAft>
              <a:buClr>
                <a:schemeClr val="tx1">
                  <a:shade val="95000"/>
                </a:schemeClr>
              </a:buClr>
              <a:buFontTx/>
              <a:buNone/>
              <a:defRPr/>
            </a:pPr>
            <a:r>
              <a:rPr lang="en-US" sz="2400"/>
              <a:t>	</a:t>
            </a:r>
            <a:r>
              <a:rPr lang="en-US" sz="1600"/>
              <a:t>breach of epithelium: trauma, injection, surgery etc</a:t>
            </a:r>
          </a:p>
          <a:p>
            <a:pPr marL="548640" indent="-411480" eaLnBrk="1" fontAlgn="auto" hangingPunct="1">
              <a:spcAft>
                <a:spcPts val="0"/>
              </a:spcAft>
              <a:buClr>
                <a:schemeClr val="tx1">
                  <a:shade val="95000"/>
                </a:schemeClr>
              </a:buClr>
              <a:buFontTx/>
              <a:buNone/>
              <a:defRPr/>
            </a:pPr>
            <a:endParaRPr lang="en-US" sz="2400"/>
          </a:p>
          <a:p>
            <a:pPr marL="548640" indent="-411480" eaLnBrk="1" fontAlgn="auto" hangingPunct="1">
              <a:spcAft>
                <a:spcPts val="0"/>
              </a:spcAft>
              <a:buClr>
                <a:schemeClr val="tx1">
                  <a:shade val="95000"/>
                </a:schemeClr>
              </a:buClr>
              <a:buFont typeface="Wingdings 2"/>
              <a:buChar char=""/>
              <a:defRPr/>
            </a:pPr>
            <a:r>
              <a:rPr lang="en-US" sz="2400"/>
              <a:t>Entry into and through the cell</a:t>
            </a:r>
          </a:p>
          <a:p>
            <a:pPr marL="548640" indent="-411480" eaLnBrk="1" fontAlgn="auto" hangingPunct="1">
              <a:spcAft>
                <a:spcPts val="0"/>
              </a:spcAft>
              <a:buClr>
                <a:schemeClr val="tx1">
                  <a:shade val="95000"/>
                </a:schemeClr>
              </a:buClr>
              <a:buFontTx/>
              <a:buNone/>
              <a:defRPr/>
            </a:pPr>
            <a:r>
              <a:rPr lang="en-US" sz="2400"/>
              <a:t>	</a:t>
            </a:r>
            <a:r>
              <a:rPr lang="en-US" sz="1600"/>
              <a:t>e.g Salmonella spp</a:t>
            </a:r>
          </a:p>
          <a:p>
            <a:pPr marL="548640" indent="-411480" eaLnBrk="1" fontAlgn="auto" hangingPunct="1">
              <a:spcAft>
                <a:spcPts val="0"/>
              </a:spcAft>
              <a:buClr>
                <a:schemeClr val="tx1">
                  <a:shade val="95000"/>
                </a:schemeClr>
              </a:buClr>
              <a:buFontTx/>
              <a:buNone/>
              <a:defRPr/>
            </a:pPr>
            <a:endParaRPr lang="en-US" sz="2400"/>
          </a:p>
          <a:p>
            <a:pPr marL="548640" indent="-411480" eaLnBrk="1" fontAlgn="auto" hangingPunct="1">
              <a:spcAft>
                <a:spcPts val="0"/>
              </a:spcAft>
              <a:buClr>
                <a:schemeClr val="tx1">
                  <a:shade val="95000"/>
                </a:schemeClr>
              </a:buClr>
              <a:buFont typeface="Wingdings 2"/>
              <a:buChar char=""/>
              <a:defRPr/>
            </a:pPr>
            <a:r>
              <a:rPr lang="en-US" sz="2400"/>
              <a:t>Transit inbetween cell layers</a:t>
            </a:r>
          </a:p>
          <a:p>
            <a:pPr marL="548640" indent="-411480" eaLnBrk="1" fontAlgn="auto" hangingPunct="1">
              <a:spcAft>
                <a:spcPts val="0"/>
              </a:spcAft>
              <a:buClr>
                <a:schemeClr val="tx1">
                  <a:shade val="95000"/>
                </a:schemeClr>
              </a:buClr>
              <a:buFontTx/>
              <a:buNone/>
              <a:defRPr/>
            </a:pPr>
            <a:r>
              <a:rPr lang="en-US" sz="2400"/>
              <a:t>	</a:t>
            </a:r>
            <a:r>
              <a:rPr lang="en-US" sz="1600"/>
              <a:t>e.g. S. aureus exfoliative toxin cleaves desmosomes leading to ‘scalded skin syndrome’ in infants </a:t>
            </a:r>
            <a:endParaRPr lang="en-US" sz="2400"/>
          </a:p>
        </p:txBody>
      </p:sp>
      <p:pic>
        <p:nvPicPr>
          <p:cNvPr id="21509" name="Picture 243" descr="SalmonellaNIAID"/>
          <p:cNvPicPr>
            <a:picLocks noChangeAspect="1" noChangeArrowheads="1"/>
          </p:cNvPicPr>
          <p:nvPr/>
        </p:nvPicPr>
        <p:blipFill>
          <a:blip r:embed="rId4" cstate="print"/>
          <a:srcRect/>
          <a:stretch>
            <a:fillRect/>
          </a:stretch>
        </p:blipFill>
        <p:spPr bwMode="auto">
          <a:xfrm>
            <a:off x="5418138" y="3122613"/>
            <a:ext cx="1408112" cy="1181100"/>
          </a:xfrm>
          <a:prstGeom prst="rect">
            <a:avLst/>
          </a:prstGeom>
          <a:noFill/>
          <a:ln w="9525">
            <a:noFill/>
            <a:miter lim="800000"/>
            <a:headEnd/>
            <a:tailEnd/>
          </a:ln>
        </p:spPr>
      </p:pic>
      <p:pic>
        <p:nvPicPr>
          <p:cNvPr id="21510" name="Picture 244" descr="Picture 3"/>
          <p:cNvPicPr>
            <a:picLocks noChangeAspect="1" noChangeArrowheads="1"/>
          </p:cNvPicPr>
          <p:nvPr/>
        </p:nvPicPr>
        <p:blipFill>
          <a:blip r:embed="rId5" cstate="print"/>
          <a:srcRect/>
          <a:stretch>
            <a:fillRect/>
          </a:stretch>
        </p:blipFill>
        <p:spPr bwMode="auto">
          <a:xfrm>
            <a:off x="5400675" y="4630738"/>
            <a:ext cx="1384300" cy="2097087"/>
          </a:xfrm>
          <a:prstGeom prst="rect">
            <a:avLst/>
          </a:prstGeom>
          <a:noFill/>
          <a:ln w="9525">
            <a:noFill/>
            <a:miter lim="800000"/>
            <a:headEnd/>
            <a:tailEnd/>
          </a:ln>
        </p:spPr>
      </p:pic>
      <p:pic>
        <p:nvPicPr>
          <p:cNvPr id="21511" name="Picture 245" descr="incision"/>
          <p:cNvPicPr>
            <a:picLocks noChangeAspect="1" noChangeArrowheads="1"/>
          </p:cNvPicPr>
          <p:nvPr/>
        </p:nvPicPr>
        <p:blipFill>
          <a:blip r:embed="rId6" cstate="print"/>
          <a:srcRect/>
          <a:stretch>
            <a:fillRect/>
          </a:stretch>
        </p:blipFill>
        <p:spPr bwMode="auto">
          <a:xfrm>
            <a:off x="5346700" y="1547813"/>
            <a:ext cx="1665288" cy="116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4008438" y="1574800"/>
            <a:ext cx="5815012" cy="4867275"/>
          </a:xfrm>
          <a:prstGeom prst="triangle">
            <a:avLst>
              <a:gd name="adj" fmla="val 50000"/>
            </a:avLst>
          </a:prstGeom>
          <a:noFill/>
          <a:ln w="9525">
            <a:noFill/>
            <a:miter lim="800000"/>
            <a:headEnd/>
            <a:tailEnd/>
          </a:ln>
        </p:spPr>
        <p:txBody>
          <a:bodyPr wrap="none" anchor="ctr"/>
          <a:lstStyle/>
          <a:p>
            <a:pPr eaLnBrk="0" hangingPunct="0"/>
            <a:endParaRPr lang="en-US"/>
          </a:p>
        </p:txBody>
      </p:sp>
      <p:sp>
        <p:nvSpPr>
          <p:cNvPr id="22531" name="Oval 4"/>
          <p:cNvSpPr>
            <a:spLocks noChangeArrowheads="1"/>
          </p:cNvSpPr>
          <p:nvPr/>
        </p:nvSpPr>
        <p:spPr bwMode="auto">
          <a:xfrm>
            <a:off x="6394450" y="5373688"/>
            <a:ext cx="1871663" cy="1484312"/>
          </a:xfrm>
          <a:prstGeom prst="ellipse">
            <a:avLst/>
          </a:prstGeom>
          <a:noFill/>
          <a:ln w="9525">
            <a:noFill/>
            <a:round/>
            <a:headEnd/>
            <a:tailEnd/>
          </a:ln>
        </p:spPr>
        <p:txBody>
          <a:bodyPr wrap="none" anchor="ctr"/>
          <a:lstStyle/>
          <a:p>
            <a:pPr eaLnBrk="0" hangingPunct="0"/>
            <a:endParaRPr lang="en-US"/>
          </a:p>
        </p:txBody>
      </p:sp>
      <p:sp>
        <p:nvSpPr>
          <p:cNvPr id="22532" name="Text Box 5"/>
          <p:cNvSpPr txBox="1">
            <a:spLocks noChangeArrowheads="1"/>
          </p:cNvSpPr>
          <p:nvPr/>
        </p:nvSpPr>
        <p:spPr bwMode="auto">
          <a:xfrm>
            <a:off x="1774825" y="4167188"/>
            <a:ext cx="6975475" cy="396875"/>
          </a:xfrm>
          <a:prstGeom prst="rect">
            <a:avLst/>
          </a:prstGeom>
          <a:noFill/>
          <a:ln w="9525">
            <a:noFill/>
            <a:miter lim="800000"/>
            <a:headEnd/>
            <a:tailEnd/>
          </a:ln>
        </p:spPr>
        <p:txBody>
          <a:bodyPr>
            <a:spAutoFit/>
          </a:bodyPr>
          <a:lstStyle/>
          <a:p>
            <a:pPr eaLnBrk="0" hangingPunct="0"/>
            <a:r>
              <a:rPr lang="en-GB" sz="2000" b="1">
                <a:latin typeface="Helvetica"/>
              </a:rPr>
              <a:t>Colonisation and penetration of epithelial barriers</a:t>
            </a:r>
          </a:p>
        </p:txBody>
      </p:sp>
      <p:grpSp>
        <p:nvGrpSpPr>
          <p:cNvPr id="22533" name="Group 6"/>
          <p:cNvGrpSpPr>
            <a:grpSpLocks/>
          </p:cNvGrpSpPr>
          <p:nvPr/>
        </p:nvGrpSpPr>
        <p:grpSpPr bwMode="auto">
          <a:xfrm>
            <a:off x="2112963" y="4549775"/>
            <a:ext cx="6542087" cy="936625"/>
            <a:chOff x="1331" y="2786"/>
            <a:chExt cx="4121" cy="590"/>
          </a:xfrm>
        </p:grpSpPr>
        <p:grpSp>
          <p:nvGrpSpPr>
            <p:cNvPr id="22554" name="Group 7"/>
            <p:cNvGrpSpPr>
              <a:grpSpLocks/>
            </p:cNvGrpSpPr>
            <p:nvPr/>
          </p:nvGrpSpPr>
          <p:grpSpPr bwMode="auto">
            <a:xfrm>
              <a:off x="1331" y="2795"/>
              <a:ext cx="2066" cy="566"/>
              <a:chOff x="816" y="3754"/>
              <a:chExt cx="2066" cy="566"/>
            </a:xfrm>
          </p:grpSpPr>
          <p:pic>
            <p:nvPicPr>
              <p:cNvPr id="22557" name="Picture 8" descr="006 - shiranee"/>
              <p:cNvPicPr>
                <a:picLocks noChangeAspect="1" noChangeArrowheads="1"/>
              </p:cNvPicPr>
              <p:nvPr/>
            </p:nvPicPr>
            <p:blipFill>
              <a:blip r:embed="rId3" cstate="print"/>
              <a:srcRect/>
              <a:stretch>
                <a:fillRect/>
              </a:stretch>
            </p:blipFill>
            <p:spPr bwMode="auto">
              <a:xfrm>
                <a:off x="1831" y="3757"/>
                <a:ext cx="1051" cy="563"/>
              </a:xfrm>
              <a:prstGeom prst="rect">
                <a:avLst/>
              </a:prstGeom>
              <a:noFill/>
              <a:ln w="9525">
                <a:noFill/>
                <a:miter lim="800000"/>
                <a:headEnd/>
                <a:tailEnd/>
              </a:ln>
            </p:spPr>
          </p:pic>
          <p:pic>
            <p:nvPicPr>
              <p:cNvPr id="22558" name="Picture 9"/>
              <p:cNvPicPr>
                <a:picLocks noChangeAspect="1" noChangeArrowheads="1"/>
              </p:cNvPicPr>
              <p:nvPr/>
            </p:nvPicPr>
            <p:blipFill>
              <a:blip r:embed="rId4" cstate="print"/>
              <a:srcRect/>
              <a:stretch>
                <a:fillRect/>
              </a:stretch>
            </p:blipFill>
            <p:spPr bwMode="auto">
              <a:xfrm>
                <a:off x="816" y="3754"/>
                <a:ext cx="1009" cy="566"/>
              </a:xfrm>
              <a:prstGeom prst="rect">
                <a:avLst/>
              </a:prstGeom>
              <a:noFill/>
              <a:ln w="9525">
                <a:noFill/>
                <a:miter lim="800000"/>
                <a:headEnd/>
                <a:tailEnd/>
              </a:ln>
            </p:spPr>
          </p:pic>
        </p:grpSp>
        <p:pic>
          <p:nvPicPr>
            <p:cNvPr id="22555" name="Picture 10"/>
            <p:cNvPicPr>
              <a:picLocks noChangeAspect="1" noChangeArrowheads="1"/>
            </p:cNvPicPr>
            <p:nvPr/>
          </p:nvPicPr>
          <p:blipFill>
            <a:blip r:embed="rId5" cstate="print"/>
            <a:srcRect/>
            <a:stretch>
              <a:fillRect/>
            </a:stretch>
          </p:blipFill>
          <p:spPr bwMode="auto">
            <a:xfrm>
              <a:off x="3402" y="2786"/>
              <a:ext cx="898" cy="585"/>
            </a:xfrm>
            <a:prstGeom prst="rect">
              <a:avLst/>
            </a:prstGeom>
            <a:noFill/>
            <a:ln w="9525">
              <a:noFill/>
              <a:miter lim="800000"/>
              <a:headEnd/>
              <a:tailEnd/>
            </a:ln>
          </p:spPr>
        </p:pic>
        <p:pic>
          <p:nvPicPr>
            <p:cNvPr id="22556" name="Picture 11"/>
            <p:cNvPicPr>
              <a:picLocks noChangeAspect="1" noChangeArrowheads="1"/>
            </p:cNvPicPr>
            <p:nvPr/>
          </p:nvPicPr>
          <p:blipFill>
            <a:blip r:embed="rId6" cstate="print"/>
            <a:srcRect/>
            <a:stretch>
              <a:fillRect/>
            </a:stretch>
          </p:blipFill>
          <p:spPr bwMode="auto">
            <a:xfrm>
              <a:off x="4321" y="2803"/>
              <a:ext cx="1131" cy="573"/>
            </a:xfrm>
            <a:prstGeom prst="rect">
              <a:avLst/>
            </a:prstGeom>
            <a:noFill/>
            <a:ln w="9525">
              <a:noFill/>
              <a:miter lim="800000"/>
              <a:headEnd/>
              <a:tailEnd/>
            </a:ln>
          </p:spPr>
        </p:pic>
      </p:grpSp>
      <p:sp>
        <p:nvSpPr>
          <p:cNvPr id="22534" name="Text Box 12"/>
          <p:cNvSpPr txBox="1">
            <a:spLocks noChangeArrowheads="1"/>
          </p:cNvSpPr>
          <p:nvPr/>
        </p:nvSpPr>
        <p:spPr bwMode="auto">
          <a:xfrm>
            <a:off x="2498725" y="2957513"/>
            <a:ext cx="6178550" cy="396875"/>
          </a:xfrm>
          <a:prstGeom prst="rect">
            <a:avLst/>
          </a:prstGeom>
          <a:noFill/>
          <a:ln w="9525">
            <a:noFill/>
            <a:miter lim="800000"/>
            <a:headEnd/>
            <a:tailEnd/>
          </a:ln>
        </p:spPr>
        <p:txBody>
          <a:bodyPr>
            <a:spAutoFit/>
          </a:bodyPr>
          <a:lstStyle/>
          <a:p>
            <a:pPr eaLnBrk="0" hangingPunct="0"/>
            <a:r>
              <a:rPr lang="en-GB" sz="2000" b="1">
                <a:solidFill>
                  <a:srgbClr val="66FF33"/>
                </a:solidFill>
                <a:latin typeface="Helvetica"/>
              </a:rPr>
              <a:t>Triggering an immediate immune response</a:t>
            </a:r>
          </a:p>
        </p:txBody>
      </p:sp>
      <p:grpSp>
        <p:nvGrpSpPr>
          <p:cNvPr id="22535" name="Group 13"/>
          <p:cNvGrpSpPr>
            <a:grpSpLocks/>
          </p:cNvGrpSpPr>
          <p:nvPr/>
        </p:nvGrpSpPr>
        <p:grpSpPr bwMode="auto">
          <a:xfrm>
            <a:off x="5100638" y="3281363"/>
            <a:ext cx="3530600" cy="900112"/>
            <a:chOff x="3179" y="1880"/>
            <a:chExt cx="2224" cy="567"/>
          </a:xfrm>
        </p:grpSpPr>
        <p:pic>
          <p:nvPicPr>
            <p:cNvPr id="22552" name="Picture 14" descr="gtc458"/>
            <p:cNvPicPr>
              <a:picLocks noChangeAspect="1" noChangeArrowheads="1"/>
            </p:cNvPicPr>
            <p:nvPr/>
          </p:nvPicPr>
          <p:blipFill>
            <a:blip r:embed="rId7" cstate="print"/>
            <a:srcRect/>
            <a:stretch>
              <a:fillRect/>
            </a:stretch>
          </p:blipFill>
          <p:spPr bwMode="auto">
            <a:xfrm>
              <a:off x="3990" y="1886"/>
              <a:ext cx="1413" cy="559"/>
            </a:xfrm>
            <a:prstGeom prst="rect">
              <a:avLst/>
            </a:prstGeom>
            <a:noFill/>
            <a:ln w="9525">
              <a:noFill/>
              <a:miter lim="800000"/>
              <a:headEnd/>
              <a:tailEnd/>
            </a:ln>
          </p:spPr>
        </p:pic>
        <p:pic>
          <p:nvPicPr>
            <p:cNvPr id="22553" name="Picture 15"/>
            <p:cNvPicPr>
              <a:picLocks noChangeAspect="1" noChangeArrowheads="1"/>
            </p:cNvPicPr>
            <p:nvPr/>
          </p:nvPicPr>
          <p:blipFill>
            <a:blip r:embed="rId8" cstate="print"/>
            <a:srcRect/>
            <a:stretch>
              <a:fillRect/>
            </a:stretch>
          </p:blipFill>
          <p:spPr bwMode="auto">
            <a:xfrm>
              <a:off x="3179" y="1880"/>
              <a:ext cx="809" cy="567"/>
            </a:xfrm>
            <a:prstGeom prst="rect">
              <a:avLst/>
            </a:prstGeom>
            <a:noFill/>
            <a:ln w="9525">
              <a:noFill/>
              <a:miter lim="800000"/>
              <a:headEnd/>
              <a:tailEnd/>
            </a:ln>
          </p:spPr>
        </p:pic>
      </p:grpSp>
      <p:sp>
        <p:nvSpPr>
          <p:cNvPr id="22536" name="Text Box 16"/>
          <p:cNvSpPr txBox="1">
            <a:spLocks noChangeArrowheads="1"/>
          </p:cNvSpPr>
          <p:nvPr/>
        </p:nvSpPr>
        <p:spPr bwMode="auto">
          <a:xfrm>
            <a:off x="131763" y="5445125"/>
            <a:ext cx="8588375" cy="396875"/>
          </a:xfrm>
          <a:prstGeom prst="rect">
            <a:avLst/>
          </a:prstGeom>
          <a:noFill/>
          <a:ln w="9525">
            <a:noFill/>
            <a:miter lim="800000"/>
            <a:headEnd/>
            <a:tailEnd/>
          </a:ln>
        </p:spPr>
        <p:txBody>
          <a:bodyPr>
            <a:spAutoFit/>
          </a:bodyPr>
          <a:lstStyle/>
          <a:p>
            <a:pPr eaLnBrk="0" hangingPunct="0"/>
            <a:r>
              <a:rPr lang="en-GB" sz="2000" b="1">
                <a:latin typeface="Helvetica"/>
              </a:rPr>
              <a:t>Acquisition of Extrinsic and Intrinsic Pathogens</a:t>
            </a:r>
          </a:p>
        </p:txBody>
      </p:sp>
      <p:pic>
        <p:nvPicPr>
          <p:cNvPr id="22537" name="Picture 17"/>
          <p:cNvPicPr>
            <a:picLocks noChangeAspect="1" noChangeArrowheads="1"/>
          </p:cNvPicPr>
          <p:nvPr/>
        </p:nvPicPr>
        <p:blipFill>
          <a:blip r:embed="rId9" cstate="print"/>
          <a:srcRect/>
          <a:stretch>
            <a:fillRect/>
          </a:stretch>
        </p:blipFill>
        <p:spPr bwMode="auto">
          <a:xfrm>
            <a:off x="417513" y="5816600"/>
            <a:ext cx="1387475" cy="1022350"/>
          </a:xfrm>
          <a:prstGeom prst="rect">
            <a:avLst/>
          </a:prstGeom>
          <a:noFill/>
          <a:ln w="9525">
            <a:noFill/>
            <a:miter lim="800000"/>
            <a:headEnd/>
            <a:tailEnd/>
          </a:ln>
        </p:spPr>
      </p:pic>
      <p:pic>
        <p:nvPicPr>
          <p:cNvPr id="22538" name="Picture 18"/>
          <p:cNvPicPr>
            <a:picLocks noChangeAspect="1" noChangeArrowheads="1"/>
          </p:cNvPicPr>
          <p:nvPr/>
        </p:nvPicPr>
        <p:blipFill>
          <a:blip r:embed="rId10" cstate="print"/>
          <a:srcRect/>
          <a:stretch>
            <a:fillRect/>
          </a:stretch>
        </p:blipFill>
        <p:spPr bwMode="auto">
          <a:xfrm>
            <a:off x="1800225" y="5834063"/>
            <a:ext cx="1317625" cy="989012"/>
          </a:xfrm>
          <a:prstGeom prst="rect">
            <a:avLst/>
          </a:prstGeom>
          <a:noFill/>
          <a:ln w="9525">
            <a:noFill/>
            <a:miter lim="800000"/>
            <a:headEnd/>
            <a:tailEnd/>
          </a:ln>
        </p:spPr>
      </p:pic>
      <p:pic>
        <p:nvPicPr>
          <p:cNvPr id="22539" name="Picture 19"/>
          <p:cNvPicPr>
            <a:picLocks noChangeAspect="1" noChangeArrowheads="1"/>
          </p:cNvPicPr>
          <p:nvPr/>
        </p:nvPicPr>
        <p:blipFill>
          <a:blip r:embed="rId11" cstate="print"/>
          <a:srcRect/>
          <a:stretch>
            <a:fillRect/>
          </a:stretch>
        </p:blipFill>
        <p:spPr bwMode="auto">
          <a:xfrm>
            <a:off x="3108325" y="5830888"/>
            <a:ext cx="1233488" cy="984250"/>
          </a:xfrm>
          <a:prstGeom prst="rect">
            <a:avLst/>
          </a:prstGeom>
          <a:noFill/>
          <a:ln w="9525">
            <a:noFill/>
            <a:miter lim="800000"/>
            <a:headEnd/>
            <a:tailEnd/>
          </a:ln>
        </p:spPr>
      </p:pic>
      <p:pic>
        <p:nvPicPr>
          <p:cNvPr id="22540" name="Picture 20"/>
          <p:cNvPicPr>
            <a:picLocks noChangeAspect="1" noChangeArrowheads="1"/>
          </p:cNvPicPr>
          <p:nvPr/>
        </p:nvPicPr>
        <p:blipFill>
          <a:blip r:embed="rId12" cstate="print"/>
          <a:srcRect/>
          <a:stretch>
            <a:fillRect/>
          </a:stretch>
        </p:blipFill>
        <p:spPr bwMode="auto">
          <a:xfrm>
            <a:off x="4344988" y="5815013"/>
            <a:ext cx="1341437" cy="1046162"/>
          </a:xfrm>
          <a:prstGeom prst="rect">
            <a:avLst/>
          </a:prstGeom>
          <a:noFill/>
          <a:ln w="9525">
            <a:noFill/>
            <a:miter lim="800000"/>
            <a:headEnd/>
            <a:tailEnd/>
          </a:ln>
        </p:spPr>
      </p:pic>
      <p:sp>
        <p:nvSpPr>
          <p:cNvPr id="22541" name="Text Box 21"/>
          <p:cNvSpPr txBox="1">
            <a:spLocks noChangeArrowheads="1"/>
          </p:cNvSpPr>
          <p:nvPr/>
        </p:nvSpPr>
        <p:spPr bwMode="auto">
          <a:xfrm>
            <a:off x="3306763" y="1685925"/>
            <a:ext cx="5449887" cy="396875"/>
          </a:xfrm>
          <a:prstGeom prst="rect">
            <a:avLst/>
          </a:prstGeom>
          <a:noFill/>
          <a:ln w="9525">
            <a:noFill/>
            <a:miter lim="800000"/>
            <a:headEnd/>
            <a:tailEnd/>
          </a:ln>
        </p:spPr>
        <p:txBody>
          <a:bodyPr>
            <a:spAutoFit/>
          </a:bodyPr>
          <a:lstStyle/>
          <a:p>
            <a:pPr eaLnBrk="0" hangingPunct="0"/>
            <a:r>
              <a:rPr lang="en-GB" sz="2000" b="1">
                <a:latin typeface="Helvetica"/>
              </a:rPr>
              <a:t>Eliciting immune response</a:t>
            </a:r>
          </a:p>
        </p:txBody>
      </p:sp>
      <p:grpSp>
        <p:nvGrpSpPr>
          <p:cNvPr id="22542" name="Group 22"/>
          <p:cNvGrpSpPr>
            <a:grpSpLocks/>
          </p:cNvGrpSpPr>
          <p:nvPr/>
        </p:nvGrpSpPr>
        <p:grpSpPr bwMode="auto">
          <a:xfrm>
            <a:off x="5937250" y="66675"/>
            <a:ext cx="3049588" cy="1560513"/>
            <a:chOff x="3740" y="42"/>
            <a:chExt cx="1921" cy="983"/>
          </a:xfrm>
        </p:grpSpPr>
        <p:sp>
          <p:nvSpPr>
            <p:cNvPr id="22549" name="Text Box 23"/>
            <p:cNvSpPr txBox="1">
              <a:spLocks noChangeArrowheads="1"/>
            </p:cNvSpPr>
            <p:nvPr/>
          </p:nvSpPr>
          <p:spPr bwMode="auto">
            <a:xfrm>
              <a:off x="3740" y="42"/>
              <a:ext cx="1921" cy="250"/>
            </a:xfrm>
            <a:prstGeom prst="rect">
              <a:avLst/>
            </a:prstGeom>
            <a:noFill/>
            <a:ln w="9525">
              <a:noFill/>
              <a:miter lim="800000"/>
              <a:headEnd/>
              <a:tailEnd/>
            </a:ln>
          </p:spPr>
          <p:txBody>
            <a:bodyPr wrap="none">
              <a:spAutoFit/>
            </a:bodyPr>
            <a:lstStyle/>
            <a:p>
              <a:pPr eaLnBrk="0" hangingPunct="0"/>
              <a:r>
                <a:rPr lang="en-US" sz="2000" b="1">
                  <a:latin typeface="Helvetica"/>
                </a:rPr>
                <a:t>Recovery and immunity</a:t>
              </a:r>
            </a:p>
          </p:txBody>
        </p:sp>
        <p:pic>
          <p:nvPicPr>
            <p:cNvPr id="22550" name="Picture 24"/>
            <p:cNvPicPr>
              <a:picLocks noChangeAspect="1" noChangeArrowheads="1"/>
            </p:cNvPicPr>
            <p:nvPr/>
          </p:nvPicPr>
          <p:blipFill>
            <a:blip r:embed="rId13" cstate="print"/>
            <a:srcRect/>
            <a:stretch>
              <a:fillRect/>
            </a:stretch>
          </p:blipFill>
          <p:spPr bwMode="auto">
            <a:xfrm>
              <a:off x="4863" y="295"/>
              <a:ext cx="541" cy="725"/>
            </a:xfrm>
            <a:prstGeom prst="rect">
              <a:avLst/>
            </a:prstGeom>
            <a:noFill/>
            <a:ln w="9525">
              <a:noFill/>
              <a:miter lim="800000"/>
              <a:headEnd/>
              <a:tailEnd/>
            </a:ln>
          </p:spPr>
        </p:pic>
        <p:pic>
          <p:nvPicPr>
            <p:cNvPr id="22551" name="Picture 25"/>
            <p:cNvPicPr>
              <a:picLocks noChangeAspect="1" noChangeArrowheads="1"/>
            </p:cNvPicPr>
            <p:nvPr/>
          </p:nvPicPr>
          <p:blipFill>
            <a:blip r:embed="rId14" cstate="print"/>
            <a:srcRect/>
            <a:stretch>
              <a:fillRect/>
            </a:stretch>
          </p:blipFill>
          <p:spPr bwMode="auto">
            <a:xfrm>
              <a:off x="4328" y="270"/>
              <a:ext cx="528" cy="755"/>
            </a:xfrm>
            <a:prstGeom prst="rect">
              <a:avLst/>
            </a:prstGeom>
            <a:noFill/>
            <a:ln w="9525">
              <a:noFill/>
              <a:miter lim="800000"/>
              <a:headEnd/>
              <a:tailEnd/>
            </a:ln>
          </p:spPr>
        </p:pic>
      </p:grpSp>
      <p:grpSp>
        <p:nvGrpSpPr>
          <p:cNvPr id="22543" name="Group 42"/>
          <p:cNvGrpSpPr>
            <a:grpSpLocks/>
          </p:cNvGrpSpPr>
          <p:nvPr/>
        </p:nvGrpSpPr>
        <p:grpSpPr bwMode="auto">
          <a:xfrm>
            <a:off x="4567238" y="2098675"/>
            <a:ext cx="4021137" cy="927100"/>
            <a:chOff x="2877" y="1322"/>
            <a:chExt cx="2533" cy="584"/>
          </a:xfrm>
        </p:grpSpPr>
        <p:grpSp>
          <p:nvGrpSpPr>
            <p:cNvPr id="22544" name="Group 43"/>
            <p:cNvGrpSpPr>
              <a:grpSpLocks/>
            </p:cNvGrpSpPr>
            <p:nvPr/>
          </p:nvGrpSpPr>
          <p:grpSpPr bwMode="auto">
            <a:xfrm>
              <a:off x="3467" y="1323"/>
              <a:ext cx="1943" cy="574"/>
              <a:chOff x="3416" y="1090"/>
              <a:chExt cx="1943" cy="574"/>
            </a:xfrm>
          </p:grpSpPr>
          <p:pic>
            <p:nvPicPr>
              <p:cNvPr id="22546" name="Picture 44" descr="lymph_node_4X"/>
              <p:cNvPicPr>
                <a:picLocks noChangeAspect="1" noChangeArrowheads="1"/>
              </p:cNvPicPr>
              <p:nvPr/>
            </p:nvPicPr>
            <p:blipFill>
              <a:blip r:embed="rId15" cstate="print"/>
              <a:srcRect/>
              <a:stretch>
                <a:fillRect/>
              </a:stretch>
            </p:blipFill>
            <p:spPr bwMode="auto">
              <a:xfrm>
                <a:off x="3991" y="1093"/>
                <a:ext cx="707" cy="571"/>
              </a:xfrm>
              <a:prstGeom prst="rect">
                <a:avLst/>
              </a:prstGeom>
              <a:noFill/>
              <a:ln w="9525">
                <a:noFill/>
                <a:miter lim="800000"/>
                <a:headEnd/>
                <a:tailEnd/>
              </a:ln>
            </p:spPr>
          </p:pic>
          <p:pic>
            <p:nvPicPr>
              <p:cNvPr id="22547" name="Picture 45" descr="Picture 6"/>
              <p:cNvPicPr>
                <a:picLocks noChangeAspect="1" noChangeArrowheads="1"/>
              </p:cNvPicPr>
              <p:nvPr/>
            </p:nvPicPr>
            <p:blipFill>
              <a:blip r:embed="rId16" cstate="print"/>
              <a:srcRect/>
              <a:stretch>
                <a:fillRect/>
              </a:stretch>
            </p:blipFill>
            <p:spPr bwMode="auto">
              <a:xfrm>
                <a:off x="4688" y="1094"/>
                <a:ext cx="671" cy="569"/>
              </a:xfrm>
              <a:prstGeom prst="rect">
                <a:avLst/>
              </a:prstGeom>
              <a:noFill/>
              <a:ln w="9525">
                <a:noFill/>
                <a:miter lim="800000"/>
                <a:headEnd/>
                <a:tailEnd/>
              </a:ln>
            </p:spPr>
          </p:pic>
          <p:pic>
            <p:nvPicPr>
              <p:cNvPr id="22548" name="Picture 46" descr="superantigen"/>
              <p:cNvPicPr>
                <a:picLocks noChangeAspect="1" noChangeArrowheads="1"/>
              </p:cNvPicPr>
              <p:nvPr/>
            </p:nvPicPr>
            <p:blipFill>
              <a:blip r:embed="rId17" cstate="print"/>
              <a:srcRect/>
              <a:stretch>
                <a:fillRect/>
              </a:stretch>
            </p:blipFill>
            <p:spPr bwMode="auto">
              <a:xfrm>
                <a:off x="3416" y="1090"/>
                <a:ext cx="572" cy="570"/>
              </a:xfrm>
              <a:prstGeom prst="rect">
                <a:avLst/>
              </a:prstGeom>
              <a:noFill/>
              <a:ln w="9525">
                <a:noFill/>
                <a:miter lim="800000"/>
                <a:headEnd/>
                <a:tailEnd/>
              </a:ln>
            </p:spPr>
          </p:pic>
        </p:grpSp>
        <p:pic>
          <p:nvPicPr>
            <p:cNvPr id="22545" name="Picture 47" descr="NEISSER-an"/>
            <p:cNvPicPr>
              <a:picLocks noChangeAspect="1" noChangeArrowheads="1"/>
            </p:cNvPicPr>
            <p:nvPr/>
          </p:nvPicPr>
          <p:blipFill>
            <a:blip r:embed="rId18" cstate="print"/>
            <a:srcRect r="32808"/>
            <a:stretch>
              <a:fillRect/>
            </a:stretch>
          </p:blipFill>
          <p:spPr bwMode="auto">
            <a:xfrm>
              <a:off x="2877" y="1322"/>
              <a:ext cx="592" cy="58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942975" y="222250"/>
            <a:ext cx="6745288" cy="579438"/>
          </a:xfrm>
          <a:prstGeom prst="rect">
            <a:avLst/>
          </a:prstGeom>
          <a:noFill/>
          <a:ln w="9525">
            <a:noFill/>
            <a:miter lim="800000"/>
            <a:headEnd/>
            <a:tailEnd/>
          </a:ln>
        </p:spPr>
        <p:txBody>
          <a:bodyPr>
            <a:spAutoFit/>
          </a:bodyPr>
          <a:lstStyle/>
          <a:p>
            <a:pPr algn="ctr" eaLnBrk="0" hangingPunct="0"/>
            <a:r>
              <a:rPr lang="en-GB" sz="3200">
                <a:solidFill>
                  <a:srgbClr val="93FBFF"/>
                </a:solidFill>
                <a:latin typeface="Helvetica"/>
              </a:rPr>
              <a:t>The innate immune response</a:t>
            </a:r>
          </a:p>
        </p:txBody>
      </p:sp>
      <p:grpSp>
        <p:nvGrpSpPr>
          <p:cNvPr id="23555" name="Group 5"/>
          <p:cNvGrpSpPr>
            <a:grpSpLocks/>
          </p:cNvGrpSpPr>
          <p:nvPr/>
        </p:nvGrpSpPr>
        <p:grpSpPr bwMode="auto">
          <a:xfrm>
            <a:off x="300038" y="844550"/>
            <a:ext cx="8285162" cy="777875"/>
            <a:chOff x="189" y="532"/>
            <a:chExt cx="5219" cy="490"/>
          </a:xfrm>
        </p:grpSpPr>
        <p:sp>
          <p:nvSpPr>
            <p:cNvPr id="23559" name="Text Box 6"/>
            <p:cNvSpPr txBox="1">
              <a:spLocks noChangeArrowheads="1"/>
            </p:cNvSpPr>
            <p:nvPr/>
          </p:nvSpPr>
          <p:spPr bwMode="auto">
            <a:xfrm>
              <a:off x="1891" y="580"/>
              <a:ext cx="1873" cy="442"/>
            </a:xfrm>
            <a:prstGeom prst="rect">
              <a:avLst/>
            </a:prstGeom>
            <a:noFill/>
            <a:ln w="9525">
              <a:noFill/>
              <a:miter lim="800000"/>
              <a:headEnd/>
              <a:tailEnd/>
            </a:ln>
          </p:spPr>
          <p:txBody>
            <a:bodyPr>
              <a:spAutoFit/>
            </a:bodyPr>
            <a:lstStyle/>
            <a:p>
              <a:pPr algn="ctr" eaLnBrk="0" hangingPunct="0"/>
              <a:r>
                <a:rPr lang="en-GB" sz="2000">
                  <a:latin typeface="Helvetica"/>
                </a:rPr>
                <a:t>Host recognition of enemy </a:t>
              </a:r>
            </a:p>
          </p:txBody>
        </p:sp>
        <p:sp>
          <p:nvSpPr>
            <p:cNvPr id="23560" name="AutoShape 7"/>
            <p:cNvSpPr>
              <a:spLocks noChangeArrowheads="1"/>
            </p:cNvSpPr>
            <p:nvPr/>
          </p:nvSpPr>
          <p:spPr bwMode="auto">
            <a:xfrm>
              <a:off x="3510" y="767"/>
              <a:ext cx="706" cy="188"/>
            </a:xfrm>
            <a:prstGeom prst="rightArrow">
              <a:avLst>
                <a:gd name="adj1" fmla="val 50000"/>
                <a:gd name="adj2" fmla="val 93883"/>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3561" name="Text Box 8"/>
            <p:cNvSpPr txBox="1">
              <a:spLocks noChangeArrowheads="1"/>
            </p:cNvSpPr>
            <p:nvPr/>
          </p:nvSpPr>
          <p:spPr bwMode="auto">
            <a:xfrm>
              <a:off x="4225" y="618"/>
              <a:ext cx="1183" cy="250"/>
            </a:xfrm>
            <a:prstGeom prst="rect">
              <a:avLst/>
            </a:prstGeom>
            <a:noFill/>
            <a:ln w="9525">
              <a:noFill/>
              <a:miter lim="800000"/>
              <a:headEnd/>
              <a:tailEnd/>
            </a:ln>
          </p:spPr>
          <p:txBody>
            <a:bodyPr wrap="none">
              <a:spAutoFit/>
            </a:bodyPr>
            <a:lstStyle/>
            <a:p>
              <a:pPr algn="ctr" eaLnBrk="0" hangingPunct="0"/>
              <a:r>
                <a:rPr lang="en-US" sz="2000">
                  <a:latin typeface="Helvetica"/>
                </a:rPr>
                <a:t>Danger signals</a:t>
              </a:r>
            </a:p>
          </p:txBody>
        </p:sp>
        <p:sp>
          <p:nvSpPr>
            <p:cNvPr id="23562" name="Text Box 9"/>
            <p:cNvSpPr txBox="1">
              <a:spLocks noChangeArrowheads="1"/>
            </p:cNvSpPr>
            <p:nvPr/>
          </p:nvSpPr>
          <p:spPr bwMode="auto">
            <a:xfrm>
              <a:off x="189" y="532"/>
              <a:ext cx="1072" cy="442"/>
            </a:xfrm>
            <a:prstGeom prst="rect">
              <a:avLst/>
            </a:prstGeom>
            <a:noFill/>
            <a:ln w="9525">
              <a:noFill/>
              <a:miter lim="800000"/>
              <a:headEnd/>
              <a:tailEnd/>
            </a:ln>
          </p:spPr>
          <p:txBody>
            <a:bodyPr>
              <a:spAutoFit/>
            </a:bodyPr>
            <a:lstStyle/>
            <a:p>
              <a:pPr algn="ctr" eaLnBrk="0" hangingPunct="0"/>
              <a:r>
                <a:rPr lang="en-US" sz="2000">
                  <a:latin typeface="Helvetica"/>
                </a:rPr>
                <a:t>Pathogen components</a:t>
              </a:r>
            </a:p>
          </p:txBody>
        </p:sp>
        <p:sp>
          <p:nvSpPr>
            <p:cNvPr id="23563" name="AutoShape 10"/>
            <p:cNvSpPr>
              <a:spLocks noChangeArrowheads="1"/>
            </p:cNvSpPr>
            <p:nvPr/>
          </p:nvSpPr>
          <p:spPr bwMode="auto">
            <a:xfrm>
              <a:off x="1308" y="734"/>
              <a:ext cx="706" cy="188"/>
            </a:xfrm>
            <a:prstGeom prst="rightArrow">
              <a:avLst>
                <a:gd name="adj1" fmla="val 50000"/>
                <a:gd name="adj2" fmla="val 93883"/>
              </a:avLst>
            </a:prstGeom>
            <a:solidFill>
              <a:schemeClr val="tx1"/>
            </a:solidFill>
            <a:ln w="9525">
              <a:solidFill>
                <a:schemeClr val="tx1"/>
              </a:solidFill>
              <a:miter lim="800000"/>
              <a:headEnd/>
              <a:tailEnd/>
            </a:ln>
          </p:spPr>
          <p:txBody>
            <a:bodyPr wrap="none" anchor="ctr"/>
            <a:lstStyle/>
            <a:p>
              <a:pPr eaLnBrk="0" hangingPunct="0"/>
              <a:endParaRPr lang="en-US"/>
            </a:p>
          </p:txBody>
        </p:sp>
      </p:grpSp>
      <p:grpSp>
        <p:nvGrpSpPr>
          <p:cNvPr id="3" name="Group 13"/>
          <p:cNvGrpSpPr>
            <a:grpSpLocks/>
          </p:cNvGrpSpPr>
          <p:nvPr/>
        </p:nvGrpSpPr>
        <p:grpSpPr bwMode="auto">
          <a:xfrm>
            <a:off x="1011238" y="1804988"/>
            <a:ext cx="7400925" cy="4195762"/>
            <a:chOff x="637" y="1137"/>
            <a:chExt cx="4662" cy="2643"/>
          </a:xfrm>
        </p:grpSpPr>
        <p:pic>
          <p:nvPicPr>
            <p:cNvPr id="23557" name="Picture 11" descr="tricorder"/>
            <p:cNvPicPr>
              <a:picLocks noChangeAspect="1" noChangeArrowheads="1"/>
            </p:cNvPicPr>
            <p:nvPr/>
          </p:nvPicPr>
          <p:blipFill>
            <a:blip r:embed="rId3" cstate="print"/>
            <a:srcRect b="33405"/>
            <a:stretch>
              <a:fillRect/>
            </a:stretch>
          </p:blipFill>
          <p:spPr bwMode="auto">
            <a:xfrm>
              <a:off x="637" y="1137"/>
              <a:ext cx="2886" cy="2216"/>
            </a:xfrm>
            <a:prstGeom prst="rect">
              <a:avLst/>
            </a:prstGeom>
            <a:noFill/>
            <a:ln w="9525">
              <a:noFill/>
              <a:miter lim="800000"/>
              <a:headEnd/>
              <a:tailEnd/>
            </a:ln>
          </p:spPr>
        </p:pic>
        <p:pic>
          <p:nvPicPr>
            <p:cNvPr id="23558" name="Picture 12" descr="tricorder-detail"/>
            <p:cNvPicPr>
              <a:picLocks noChangeAspect="1" noChangeArrowheads="1"/>
            </p:cNvPicPr>
            <p:nvPr/>
          </p:nvPicPr>
          <p:blipFill>
            <a:blip r:embed="rId4" cstate="print"/>
            <a:srcRect/>
            <a:stretch>
              <a:fillRect/>
            </a:stretch>
          </p:blipFill>
          <p:spPr bwMode="auto">
            <a:xfrm>
              <a:off x="3647" y="2296"/>
              <a:ext cx="1652" cy="148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a:solidFill>
                  <a:schemeClr val="accent1"/>
                </a:solidFill>
                <a:latin typeface="Arial" charset="0"/>
              </a:rPr>
              <a:t>Why Infectious Diseases?</a:t>
            </a:r>
          </a:p>
        </p:txBody>
      </p:sp>
      <p:sp>
        <p:nvSpPr>
          <p:cNvPr id="7171" name="Rectangle 3"/>
          <p:cNvSpPr>
            <a:spLocks noGrp="1" noChangeArrowheads="1"/>
          </p:cNvSpPr>
          <p:nvPr>
            <p:ph idx="1"/>
          </p:nvPr>
        </p:nvSpPr>
        <p:spPr>
          <a:xfrm>
            <a:off x="381000" y="1752600"/>
            <a:ext cx="7772400" cy="4114800"/>
          </a:xfrm>
        </p:spPr>
        <p:txBody>
          <a:bodyPr/>
          <a:lstStyle/>
          <a:p>
            <a:pPr eaLnBrk="1" hangingPunct="1"/>
            <a:r>
              <a:rPr lang="en-US" sz="2400" smtClean="0">
                <a:solidFill>
                  <a:schemeClr val="bg1"/>
                </a:solidFill>
                <a:latin typeface="Arial" pitchFamily="34" charset="0"/>
              </a:rPr>
              <a:t>Multi-system</a:t>
            </a:r>
          </a:p>
          <a:p>
            <a:pPr eaLnBrk="1" hangingPunct="1"/>
            <a:endParaRPr lang="en-US" sz="2400" smtClean="0">
              <a:solidFill>
                <a:schemeClr val="bg1"/>
              </a:solidFill>
              <a:latin typeface="Arial" pitchFamily="34" charset="0"/>
            </a:endParaRPr>
          </a:p>
          <a:p>
            <a:pPr eaLnBrk="1" hangingPunct="1"/>
            <a:r>
              <a:rPr lang="en-US" sz="2400" smtClean="0">
                <a:solidFill>
                  <a:schemeClr val="bg1"/>
                </a:solidFill>
                <a:latin typeface="Arial" pitchFamily="34" charset="0"/>
              </a:rPr>
              <a:t>Interacts with every clinical speciality</a:t>
            </a:r>
          </a:p>
          <a:p>
            <a:pPr eaLnBrk="1" hangingPunct="1"/>
            <a:endParaRPr lang="en-US" sz="2400" smtClean="0">
              <a:solidFill>
                <a:schemeClr val="bg1"/>
              </a:solidFill>
              <a:latin typeface="Arial" pitchFamily="34" charset="0"/>
            </a:endParaRPr>
          </a:p>
          <a:p>
            <a:pPr eaLnBrk="1" hangingPunct="1"/>
            <a:r>
              <a:rPr lang="en-US" sz="2400" smtClean="0">
                <a:solidFill>
                  <a:schemeClr val="bg1"/>
                </a:solidFill>
                <a:latin typeface="Arial" pitchFamily="34" charset="0"/>
              </a:rPr>
              <a:t>Multidisciplinary</a:t>
            </a:r>
          </a:p>
          <a:p>
            <a:pPr eaLnBrk="1" hangingPunct="1"/>
            <a:endParaRPr lang="en-US" sz="2400" smtClean="0">
              <a:solidFill>
                <a:schemeClr val="bg1"/>
              </a:solidFill>
              <a:latin typeface="Arial" pitchFamily="34" charset="0"/>
            </a:endParaRPr>
          </a:p>
          <a:p>
            <a:pPr eaLnBrk="1" hangingPunct="1"/>
            <a:r>
              <a:rPr lang="en-US" sz="2400" smtClean="0">
                <a:solidFill>
                  <a:schemeClr val="bg1"/>
                </a:solidFill>
                <a:latin typeface="Arial" pitchFamily="34" charset="0"/>
              </a:rPr>
              <a:t>Major killer (and headline maker)</a:t>
            </a:r>
          </a:p>
          <a:p>
            <a:pPr eaLnBrk="1" hangingPunct="1"/>
            <a:endParaRPr lang="en-US" sz="2400" smtClean="0">
              <a:solidFill>
                <a:schemeClr val="bg1"/>
              </a:solidFill>
              <a:latin typeface="Arial" pitchFamily="34" charset="0"/>
            </a:endParaRPr>
          </a:p>
          <a:p>
            <a:pPr eaLnBrk="1" hangingPunct="1"/>
            <a:endParaRPr lang="en-US" smtClean="0"/>
          </a:p>
        </p:txBody>
      </p:sp>
      <p:pic>
        <p:nvPicPr>
          <p:cNvPr id="34822" name="Picture 6" descr="er4"/>
          <p:cNvPicPr>
            <a:picLocks noChangeAspect="1" noChangeArrowheads="1"/>
          </p:cNvPicPr>
          <p:nvPr/>
        </p:nvPicPr>
        <p:blipFill>
          <a:blip r:embed="rId3" cstate="print"/>
          <a:srcRect/>
          <a:stretch>
            <a:fillRect/>
          </a:stretch>
        </p:blipFill>
        <p:spPr bwMode="auto">
          <a:xfrm>
            <a:off x="6248400" y="1752600"/>
            <a:ext cx="2287588" cy="1760538"/>
          </a:xfrm>
          <a:prstGeom prst="rect">
            <a:avLst/>
          </a:prstGeom>
          <a:noFill/>
          <a:ln w="9525">
            <a:noFill/>
            <a:miter lim="800000"/>
            <a:headEnd/>
            <a:tailEnd/>
          </a:ln>
        </p:spPr>
      </p:pic>
      <p:pic>
        <p:nvPicPr>
          <p:cNvPr id="34823" name="Picture 7" descr="newsstory"/>
          <p:cNvPicPr>
            <a:picLocks noChangeAspect="1" noChangeArrowheads="1"/>
          </p:cNvPicPr>
          <p:nvPr/>
        </p:nvPicPr>
        <p:blipFill>
          <a:blip r:embed="rId4" cstate="print"/>
          <a:srcRect/>
          <a:stretch>
            <a:fillRect/>
          </a:stretch>
        </p:blipFill>
        <p:spPr bwMode="auto">
          <a:xfrm>
            <a:off x="6248400" y="4419600"/>
            <a:ext cx="2273300" cy="2054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dissolve">
                                      <p:cBhvr>
                                        <p:cTn id="7" dur="500"/>
                                        <p:tgtEl>
                                          <p:spTgt spid="348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4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942975" y="222250"/>
            <a:ext cx="6745288" cy="579438"/>
          </a:xfrm>
          <a:prstGeom prst="rect">
            <a:avLst/>
          </a:prstGeom>
          <a:noFill/>
          <a:ln w="9525">
            <a:noFill/>
            <a:miter lim="800000"/>
            <a:headEnd/>
            <a:tailEnd/>
          </a:ln>
        </p:spPr>
        <p:txBody>
          <a:bodyPr>
            <a:spAutoFit/>
          </a:bodyPr>
          <a:lstStyle/>
          <a:p>
            <a:pPr algn="ctr" eaLnBrk="0" hangingPunct="0"/>
            <a:r>
              <a:rPr lang="en-GB" sz="3200">
                <a:solidFill>
                  <a:srgbClr val="93FBFF"/>
                </a:solidFill>
                <a:latin typeface="Helvetica"/>
              </a:rPr>
              <a:t>The innate immune response</a:t>
            </a:r>
          </a:p>
        </p:txBody>
      </p:sp>
      <p:sp>
        <p:nvSpPr>
          <p:cNvPr id="24579" name="Text Box 15"/>
          <p:cNvSpPr txBox="1">
            <a:spLocks noChangeArrowheads="1"/>
          </p:cNvSpPr>
          <p:nvPr/>
        </p:nvSpPr>
        <p:spPr bwMode="auto">
          <a:xfrm>
            <a:off x="5934075" y="2238375"/>
            <a:ext cx="184150" cy="457200"/>
          </a:xfrm>
          <a:prstGeom prst="rect">
            <a:avLst/>
          </a:prstGeom>
          <a:noFill/>
          <a:ln w="9525">
            <a:noFill/>
            <a:miter lim="800000"/>
            <a:headEnd/>
            <a:tailEnd/>
          </a:ln>
        </p:spPr>
        <p:txBody>
          <a:bodyPr wrap="none">
            <a:spAutoFit/>
          </a:bodyPr>
          <a:lstStyle/>
          <a:p>
            <a:pPr algn="ctr" eaLnBrk="0" hangingPunct="0"/>
            <a:endParaRPr lang="en-GB">
              <a:latin typeface="Helvetica"/>
            </a:endParaRPr>
          </a:p>
        </p:txBody>
      </p:sp>
      <p:grpSp>
        <p:nvGrpSpPr>
          <p:cNvPr id="24580" name="Group 49"/>
          <p:cNvGrpSpPr>
            <a:grpSpLocks/>
          </p:cNvGrpSpPr>
          <p:nvPr/>
        </p:nvGrpSpPr>
        <p:grpSpPr bwMode="auto">
          <a:xfrm>
            <a:off x="300038" y="844550"/>
            <a:ext cx="8285162" cy="777875"/>
            <a:chOff x="189" y="532"/>
            <a:chExt cx="5219" cy="490"/>
          </a:xfrm>
        </p:grpSpPr>
        <p:sp>
          <p:nvSpPr>
            <p:cNvPr id="24596" name="Text Box 22"/>
            <p:cNvSpPr txBox="1">
              <a:spLocks noChangeArrowheads="1"/>
            </p:cNvSpPr>
            <p:nvPr/>
          </p:nvSpPr>
          <p:spPr bwMode="auto">
            <a:xfrm>
              <a:off x="1891" y="580"/>
              <a:ext cx="1873" cy="442"/>
            </a:xfrm>
            <a:prstGeom prst="rect">
              <a:avLst/>
            </a:prstGeom>
            <a:noFill/>
            <a:ln w="9525">
              <a:noFill/>
              <a:miter lim="800000"/>
              <a:headEnd/>
              <a:tailEnd/>
            </a:ln>
          </p:spPr>
          <p:txBody>
            <a:bodyPr>
              <a:spAutoFit/>
            </a:bodyPr>
            <a:lstStyle/>
            <a:p>
              <a:pPr algn="ctr" eaLnBrk="0" hangingPunct="0"/>
              <a:r>
                <a:rPr lang="en-GB" sz="2000">
                  <a:latin typeface="Helvetica"/>
                </a:rPr>
                <a:t>Host recognition of enemy </a:t>
              </a:r>
            </a:p>
          </p:txBody>
        </p:sp>
        <p:sp>
          <p:nvSpPr>
            <p:cNvPr id="24597" name="AutoShape 23"/>
            <p:cNvSpPr>
              <a:spLocks noChangeArrowheads="1"/>
            </p:cNvSpPr>
            <p:nvPr/>
          </p:nvSpPr>
          <p:spPr bwMode="auto">
            <a:xfrm>
              <a:off x="3510" y="767"/>
              <a:ext cx="706" cy="188"/>
            </a:xfrm>
            <a:prstGeom prst="rightArrow">
              <a:avLst>
                <a:gd name="adj1" fmla="val 50000"/>
                <a:gd name="adj2" fmla="val 93883"/>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4598" name="Text Box 24"/>
            <p:cNvSpPr txBox="1">
              <a:spLocks noChangeArrowheads="1"/>
            </p:cNvSpPr>
            <p:nvPr/>
          </p:nvSpPr>
          <p:spPr bwMode="auto">
            <a:xfrm>
              <a:off x="4225" y="618"/>
              <a:ext cx="1183" cy="250"/>
            </a:xfrm>
            <a:prstGeom prst="rect">
              <a:avLst/>
            </a:prstGeom>
            <a:noFill/>
            <a:ln w="9525">
              <a:noFill/>
              <a:miter lim="800000"/>
              <a:headEnd/>
              <a:tailEnd/>
            </a:ln>
          </p:spPr>
          <p:txBody>
            <a:bodyPr wrap="none">
              <a:spAutoFit/>
            </a:bodyPr>
            <a:lstStyle/>
            <a:p>
              <a:pPr algn="ctr" eaLnBrk="0" hangingPunct="0"/>
              <a:r>
                <a:rPr lang="en-US" sz="2000">
                  <a:latin typeface="Helvetica"/>
                </a:rPr>
                <a:t>Danger signals</a:t>
              </a:r>
            </a:p>
          </p:txBody>
        </p:sp>
        <p:sp>
          <p:nvSpPr>
            <p:cNvPr id="24599" name="Text Box 34"/>
            <p:cNvSpPr txBox="1">
              <a:spLocks noChangeArrowheads="1"/>
            </p:cNvSpPr>
            <p:nvPr/>
          </p:nvSpPr>
          <p:spPr bwMode="auto">
            <a:xfrm>
              <a:off x="189" y="532"/>
              <a:ext cx="1072" cy="442"/>
            </a:xfrm>
            <a:prstGeom prst="rect">
              <a:avLst/>
            </a:prstGeom>
            <a:noFill/>
            <a:ln w="9525">
              <a:noFill/>
              <a:miter lim="800000"/>
              <a:headEnd/>
              <a:tailEnd/>
            </a:ln>
          </p:spPr>
          <p:txBody>
            <a:bodyPr>
              <a:spAutoFit/>
            </a:bodyPr>
            <a:lstStyle/>
            <a:p>
              <a:pPr algn="ctr" eaLnBrk="0" hangingPunct="0"/>
              <a:r>
                <a:rPr lang="en-US" sz="2000">
                  <a:latin typeface="Helvetica"/>
                </a:rPr>
                <a:t>Pathogen components</a:t>
              </a:r>
            </a:p>
          </p:txBody>
        </p:sp>
        <p:sp>
          <p:nvSpPr>
            <p:cNvPr id="24600" name="AutoShape 35"/>
            <p:cNvSpPr>
              <a:spLocks noChangeArrowheads="1"/>
            </p:cNvSpPr>
            <p:nvPr/>
          </p:nvSpPr>
          <p:spPr bwMode="auto">
            <a:xfrm>
              <a:off x="1308" y="734"/>
              <a:ext cx="706" cy="188"/>
            </a:xfrm>
            <a:prstGeom prst="rightArrow">
              <a:avLst>
                <a:gd name="adj1" fmla="val 50000"/>
                <a:gd name="adj2" fmla="val 93883"/>
              </a:avLst>
            </a:prstGeom>
            <a:solidFill>
              <a:schemeClr val="tx1"/>
            </a:solidFill>
            <a:ln w="9525">
              <a:solidFill>
                <a:schemeClr val="tx1"/>
              </a:solidFill>
              <a:miter lim="800000"/>
              <a:headEnd/>
              <a:tailEnd/>
            </a:ln>
          </p:spPr>
          <p:txBody>
            <a:bodyPr wrap="none" anchor="ctr"/>
            <a:lstStyle/>
            <a:p>
              <a:pPr eaLnBrk="0" hangingPunct="0"/>
              <a:endParaRPr lang="en-US"/>
            </a:p>
          </p:txBody>
        </p:sp>
      </p:grpSp>
      <p:grpSp>
        <p:nvGrpSpPr>
          <p:cNvPr id="3" name="Group 42"/>
          <p:cNvGrpSpPr>
            <a:grpSpLocks/>
          </p:cNvGrpSpPr>
          <p:nvPr/>
        </p:nvGrpSpPr>
        <p:grpSpPr bwMode="auto">
          <a:xfrm>
            <a:off x="387350" y="1555750"/>
            <a:ext cx="8370888" cy="1647825"/>
            <a:chOff x="244" y="980"/>
            <a:chExt cx="5273" cy="1038"/>
          </a:xfrm>
        </p:grpSpPr>
        <p:sp>
          <p:nvSpPr>
            <p:cNvPr id="170010" name="Text Box 26"/>
            <p:cNvSpPr txBox="1">
              <a:spLocks noChangeArrowheads="1"/>
            </p:cNvSpPr>
            <p:nvPr/>
          </p:nvSpPr>
          <p:spPr bwMode="auto">
            <a:xfrm>
              <a:off x="244" y="1572"/>
              <a:ext cx="1796" cy="446"/>
            </a:xfrm>
            <a:prstGeom prst="rect">
              <a:avLst/>
            </a:prstGeom>
            <a:solidFill>
              <a:schemeClr val="bg2">
                <a:lumMod val="75000"/>
              </a:schemeClr>
            </a:solidFill>
            <a:ln w="9525">
              <a:noFill/>
              <a:miter lim="800000"/>
              <a:headEnd/>
              <a:tailEnd/>
            </a:ln>
            <a:effectLst/>
          </p:spPr>
          <p:txBody>
            <a:bodyPr wrap="none">
              <a:spAutoFit/>
            </a:bodyPr>
            <a:lstStyle/>
            <a:p>
              <a:pPr eaLnBrk="0" hangingPunct="0">
                <a:defRPr/>
              </a:pPr>
              <a:r>
                <a:rPr lang="en-US" sz="2000">
                  <a:latin typeface="Helvetica" pitchFamily="8" charset="0"/>
                  <a:cs typeface="+mn-cs"/>
                </a:rPr>
                <a:t>Release of chemokines</a:t>
              </a:r>
            </a:p>
            <a:p>
              <a:pPr eaLnBrk="0" hangingPunct="0">
                <a:defRPr/>
              </a:pPr>
              <a:r>
                <a:rPr lang="en-US" sz="2000">
                  <a:latin typeface="Helvetica" pitchFamily="8" charset="0"/>
                  <a:cs typeface="+mn-cs"/>
                </a:rPr>
                <a:t>e.g. IL-8</a:t>
              </a:r>
            </a:p>
          </p:txBody>
        </p:sp>
        <p:sp>
          <p:nvSpPr>
            <p:cNvPr id="170011" name="Text Box 27"/>
            <p:cNvSpPr txBox="1">
              <a:spLocks noChangeArrowheads="1"/>
            </p:cNvSpPr>
            <p:nvPr/>
          </p:nvSpPr>
          <p:spPr bwMode="auto">
            <a:xfrm>
              <a:off x="2324" y="1566"/>
              <a:ext cx="1296" cy="446"/>
            </a:xfrm>
            <a:prstGeom prst="rect">
              <a:avLst/>
            </a:prstGeom>
            <a:solidFill>
              <a:schemeClr val="bg2">
                <a:lumMod val="75000"/>
              </a:schemeClr>
            </a:solidFill>
            <a:ln w="9525">
              <a:noFill/>
              <a:miter lim="800000"/>
              <a:headEnd/>
              <a:tailEnd/>
            </a:ln>
            <a:effectLst/>
          </p:spPr>
          <p:txBody>
            <a:bodyPr>
              <a:spAutoFit/>
            </a:bodyPr>
            <a:lstStyle/>
            <a:p>
              <a:pPr eaLnBrk="0" hangingPunct="0">
                <a:defRPr/>
              </a:pPr>
              <a:r>
                <a:rPr lang="en-US" sz="2000" dirty="0">
                  <a:latin typeface="Helvetica" pitchFamily="8" charset="0"/>
                  <a:cs typeface="+mn-cs"/>
                </a:rPr>
                <a:t>Release of cytokines</a:t>
              </a:r>
            </a:p>
          </p:txBody>
        </p:sp>
        <p:sp>
          <p:nvSpPr>
            <p:cNvPr id="170012" name="Text Box 28"/>
            <p:cNvSpPr txBox="1">
              <a:spLocks noChangeArrowheads="1"/>
            </p:cNvSpPr>
            <p:nvPr/>
          </p:nvSpPr>
          <p:spPr bwMode="auto">
            <a:xfrm>
              <a:off x="3755" y="1542"/>
              <a:ext cx="1762" cy="446"/>
            </a:xfrm>
            <a:prstGeom prst="rect">
              <a:avLst/>
            </a:prstGeom>
            <a:solidFill>
              <a:schemeClr val="bg2">
                <a:lumMod val="75000"/>
              </a:schemeClr>
            </a:solidFill>
            <a:ln w="9525">
              <a:noFill/>
              <a:miter lim="800000"/>
              <a:headEnd/>
              <a:tailEnd/>
            </a:ln>
            <a:effectLst/>
          </p:spPr>
          <p:txBody>
            <a:bodyPr>
              <a:spAutoFit/>
            </a:bodyPr>
            <a:lstStyle/>
            <a:p>
              <a:pPr eaLnBrk="0" hangingPunct="0">
                <a:defRPr/>
              </a:pPr>
              <a:r>
                <a:rPr lang="en-US" sz="2000" dirty="0">
                  <a:latin typeface="Helvetica" pitchFamily="8" charset="0"/>
                  <a:cs typeface="+mn-cs"/>
                </a:rPr>
                <a:t>Complement kills Gram negatives</a:t>
              </a:r>
            </a:p>
          </p:txBody>
        </p:sp>
        <p:sp>
          <p:nvSpPr>
            <p:cNvPr id="24595" name="AutoShape 36"/>
            <p:cNvSpPr>
              <a:spLocks noChangeArrowheads="1"/>
            </p:cNvSpPr>
            <p:nvPr/>
          </p:nvSpPr>
          <p:spPr bwMode="auto">
            <a:xfrm>
              <a:off x="2574" y="980"/>
              <a:ext cx="501" cy="406"/>
            </a:xfrm>
            <a:prstGeom prst="downArrow">
              <a:avLst>
                <a:gd name="adj1" fmla="val 50000"/>
                <a:gd name="adj2" fmla="val 25000"/>
              </a:avLst>
            </a:prstGeom>
            <a:solidFill>
              <a:schemeClr val="tx1"/>
            </a:solidFill>
            <a:ln w="9525">
              <a:noFill/>
              <a:miter lim="800000"/>
              <a:headEnd/>
              <a:tailEnd/>
            </a:ln>
          </p:spPr>
          <p:txBody>
            <a:bodyPr wrap="none" anchor="ctr"/>
            <a:lstStyle/>
            <a:p>
              <a:pPr eaLnBrk="0" hangingPunct="0"/>
              <a:endParaRPr lang="en-US" sz="2000"/>
            </a:p>
          </p:txBody>
        </p:sp>
      </p:grpSp>
      <p:grpSp>
        <p:nvGrpSpPr>
          <p:cNvPr id="4" name="Group 45"/>
          <p:cNvGrpSpPr>
            <a:grpSpLocks/>
          </p:cNvGrpSpPr>
          <p:nvPr/>
        </p:nvGrpSpPr>
        <p:grpSpPr bwMode="auto">
          <a:xfrm>
            <a:off x="2774950" y="4813300"/>
            <a:ext cx="3930650" cy="568325"/>
            <a:chOff x="1748" y="3032"/>
            <a:chExt cx="2476" cy="358"/>
          </a:xfrm>
        </p:grpSpPr>
        <p:sp>
          <p:nvSpPr>
            <p:cNvPr id="24590" name="Text Box 31"/>
            <p:cNvSpPr txBox="1">
              <a:spLocks noChangeArrowheads="1"/>
            </p:cNvSpPr>
            <p:nvPr/>
          </p:nvSpPr>
          <p:spPr bwMode="auto">
            <a:xfrm>
              <a:off x="1748" y="3052"/>
              <a:ext cx="2476" cy="252"/>
            </a:xfrm>
            <a:prstGeom prst="rect">
              <a:avLst/>
            </a:prstGeom>
            <a:noFill/>
            <a:ln w="9525">
              <a:noFill/>
              <a:miter lim="800000"/>
              <a:headEnd/>
              <a:tailEnd/>
            </a:ln>
          </p:spPr>
          <p:txBody>
            <a:bodyPr>
              <a:spAutoFit/>
            </a:bodyPr>
            <a:lstStyle/>
            <a:p>
              <a:pPr eaLnBrk="0" hangingPunct="0"/>
              <a:r>
                <a:rPr lang="en-US" sz="2000">
                  <a:latin typeface="Helvetica"/>
                </a:rPr>
                <a:t>Neutrophil transmigration</a:t>
              </a:r>
            </a:p>
          </p:txBody>
        </p:sp>
        <p:sp>
          <p:nvSpPr>
            <p:cNvPr id="24591" name="Rectangle 39"/>
            <p:cNvSpPr>
              <a:spLocks noChangeArrowheads="1"/>
            </p:cNvSpPr>
            <p:nvPr/>
          </p:nvSpPr>
          <p:spPr bwMode="auto">
            <a:xfrm>
              <a:off x="1786" y="3032"/>
              <a:ext cx="2330" cy="358"/>
            </a:xfrm>
            <a:prstGeom prst="rect">
              <a:avLst/>
            </a:prstGeom>
            <a:noFill/>
            <a:ln w="9525">
              <a:solidFill>
                <a:schemeClr val="tx1"/>
              </a:solidFill>
              <a:miter lim="800000"/>
              <a:headEnd/>
              <a:tailEnd/>
            </a:ln>
          </p:spPr>
          <p:txBody>
            <a:bodyPr wrap="none" anchor="ctr"/>
            <a:lstStyle/>
            <a:p>
              <a:pPr eaLnBrk="0" hangingPunct="0"/>
              <a:endParaRPr lang="en-US"/>
            </a:p>
          </p:txBody>
        </p:sp>
      </p:grpSp>
      <p:grpSp>
        <p:nvGrpSpPr>
          <p:cNvPr id="5" name="Group 46"/>
          <p:cNvGrpSpPr>
            <a:grpSpLocks/>
          </p:cNvGrpSpPr>
          <p:nvPr/>
        </p:nvGrpSpPr>
        <p:grpSpPr bwMode="auto">
          <a:xfrm>
            <a:off x="0" y="5775325"/>
            <a:ext cx="9344025" cy="1120775"/>
            <a:chOff x="673" y="3530"/>
            <a:chExt cx="4480" cy="706"/>
          </a:xfrm>
        </p:grpSpPr>
        <p:sp>
          <p:nvSpPr>
            <p:cNvPr id="24586" name="Text Box 32"/>
            <p:cNvSpPr txBox="1">
              <a:spLocks noChangeArrowheads="1"/>
            </p:cNvSpPr>
            <p:nvPr/>
          </p:nvSpPr>
          <p:spPr bwMode="auto">
            <a:xfrm>
              <a:off x="725" y="3596"/>
              <a:ext cx="2014" cy="640"/>
            </a:xfrm>
            <a:prstGeom prst="rect">
              <a:avLst/>
            </a:prstGeom>
            <a:noFill/>
            <a:ln w="9525">
              <a:noFill/>
              <a:miter lim="800000"/>
              <a:headEnd/>
              <a:tailEnd/>
            </a:ln>
          </p:spPr>
          <p:txBody>
            <a:bodyPr>
              <a:spAutoFit/>
            </a:bodyPr>
            <a:lstStyle/>
            <a:p>
              <a:pPr eaLnBrk="0" hangingPunct="0"/>
              <a:r>
                <a:rPr lang="en-US" sz="2000">
                  <a:latin typeface="Helvetica"/>
                </a:rPr>
                <a:t>Phagocytosis of bacteria coated in complement or antibody</a:t>
              </a:r>
            </a:p>
          </p:txBody>
        </p:sp>
        <p:sp>
          <p:nvSpPr>
            <p:cNvPr id="24587" name="Text Box 33"/>
            <p:cNvSpPr txBox="1">
              <a:spLocks noChangeArrowheads="1"/>
            </p:cNvSpPr>
            <p:nvPr/>
          </p:nvSpPr>
          <p:spPr bwMode="auto">
            <a:xfrm>
              <a:off x="3329" y="3530"/>
              <a:ext cx="1773" cy="640"/>
            </a:xfrm>
            <a:prstGeom prst="rect">
              <a:avLst/>
            </a:prstGeom>
            <a:noFill/>
            <a:ln w="9525">
              <a:noFill/>
              <a:miter lim="800000"/>
              <a:headEnd/>
              <a:tailEnd/>
            </a:ln>
          </p:spPr>
          <p:txBody>
            <a:bodyPr>
              <a:spAutoFit/>
            </a:bodyPr>
            <a:lstStyle/>
            <a:p>
              <a:pPr eaLnBrk="0" hangingPunct="0"/>
              <a:r>
                <a:rPr lang="en-US" sz="2000">
                  <a:latin typeface="Helvetica"/>
                </a:rPr>
                <a:t>Release of granules</a:t>
              </a:r>
            </a:p>
            <a:p>
              <a:pPr eaLnBrk="0" hangingPunct="0"/>
              <a:r>
                <a:rPr lang="en-US" sz="2000">
                  <a:latin typeface="Helvetica"/>
                </a:rPr>
                <a:t>Anti-bacterial peptides</a:t>
              </a:r>
            </a:p>
            <a:p>
              <a:pPr eaLnBrk="0" hangingPunct="0"/>
              <a:r>
                <a:rPr lang="en-US" sz="2000">
                  <a:latin typeface="Helvetica"/>
                </a:rPr>
                <a:t>Enzymes/MMPs</a:t>
              </a:r>
            </a:p>
          </p:txBody>
        </p:sp>
        <p:sp>
          <p:nvSpPr>
            <p:cNvPr id="24588" name="Rectangle 40"/>
            <p:cNvSpPr>
              <a:spLocks noChangeArrowheads="1"/>
            </p:cNvSpPr>
            <p:nvPr/>
          </p:nvSpPr>
          <p:spPr bwMode="auto">
            <a:xfrm>
              <a:off x="673" y="3548"/>
              <a:ext cx="4480" cy="465"/>
            </a:xfrm>
            <a:prstGeom prst="rect">
              <a:avLst/>
            </a:prstGeom>
            <a:noFill/>
            <a:ln w="9525">
              <a:solidFill>
                <a:schemeClr val="tx1"/>
              </a:solidFill>
              <a:miter lim="800000"/>
              <a:headEnd/>
              <a:tailEnd/>
            </a:ln>
          </p:spPr>
          <p:txBody>
            <a:bodyPr wrap="none" anchor="ctr"/>
            <a:lstStyle/>
            <a:p>
              <a:pPr eaLnBrk="0" hangingPunct="0"/>
              <a:endParaRPr lang="en-US" sz="2000"/>
            </a:p>
          </p:txBody>
        </p:sp>
        <p:sp>
          <p:nvSpPr>
            <p:cNvPr id="24589" name="Text Box 41"/>
            <p:cNvSpPr txBox="1">
              <a:spLocks noChangeArrowheads="1"/>
            </p:cNvSpPr>
            <p:nvPr/>
          </p:nvSpPr>
          <p:spPr bwMode="auto">
            <a:xfrm>
              <a:off x="2491" y="3960"/>
              <a:ext cx="844" cy="252"/>
            </a:xfrm>
            <a:prstGeom prst="rect">
              <a:avLst/>
            </a:prstGeom>
            <a:solidFill>
              <a:srgbClr val="002060"/>
            </a:solidFill>
            <a:ln w="9525">
              <a:noFill/>
              <a:miter lim="800000"/>
              <a:headEnd/>
              <a:tailEnd/>
            </a:ln>
          </p:spPr>
          <p:txBody>
            <a:bodyPr wrap="none">
              <a:spAutoFit/>
            </a:bodyPr>
            <a:lstStyle/>
            <a:p>
              <a:pPr eaLnBrk="0" hangingPunct="0"/>
              <a:r>
                <a:rPr lang="en-US" sz="2000" b="1">
                  <a:latin typeface="Helvetica"/>
                </a:rPr>
                <a:t>Recovery</a:t>
              </a:r>
            </a:p>
          </p:txBody>
        </p:sp>
      </p:grpSp>
      <p:grpSp>
        <p:nvGrpSpPr>
          <p:cNvPr id="6" name="Group 48"/>
          <p:cNvGrpSpPr>
            <a:grpSpLocks/>
          </p:cNvGrpSpPr>
          <p:nvPr/>
        </p:nvGrpSpPr>
        <p:grpSpPr bwMode="auto">
          <a:xfrm>
            <a:off x="0" y="3790947"/>
            <a:ext cx="8791575" cy="752477"/>
            <a:chOff x="708" y="2670"/>
            <a:chExt cx="4530" cy="294"/>
          </a:xfrm>
          <a:noFill/>
        </p:grpSpPr>
        <p:sp>
          <p:nvSpPr>
            <p:cNvPr id="170013" name="Text Box 29"/>
            <p:cNvSpPr txBox="1">
              <a:spLocks noChangeArrowheads="1"/>
            </p:cNvSpPr>
            <p:nvPr/>
          </p:nvSpPr>
          <p:spPr bwMode="auto">
            <a:xfrm>
              <a:off x="2381" y="2696"/>
              <a:ext cx="1324" cy="262"/>
            </a:xfrm>
            <a:prstGeom prst="rect">
              <a:avLst/>
            </a:prstGeom>
            <a:grpFill/>
            <a:ln w="9525">
              <a:noFill/>
              <a:miter lim="800000"/>
              <a:headEnd/>
              <a:tailEnd/>
            </a:ln>
            <a:effectLst/>
          </p:spPr>
          <p:txBody>
            <a:bodyPr wrap="none">
              <a:spAutoFit/>
            </a:bodyPr>
            <a:lstStyle/>
            <a:p>
              <a:pPr eaLnBrk="0" hangingPunct="0">
                <a:defRPr/>
              </a:pPr>
              <a:r>
                <a:rPr lang="en-US" sz="1800" b="1">
                  <a:latin typeface="Helvetica" pitchFamily="8" charset="0"/>
                  <a:cs typeface="+mn-cs"/>
                </a:rPr>
                <a:t>Endothelial activation</a:t>
              </a:r>
            </a:p>
          </p:txBody>
        </p:sp>
        <p:sp>
          <p:nvSpPr>
            <p:cNvPr id="170014" name="Text Box 30"/>
            <p:cNvSpPr txBox="1">
              <a:spLocks noChangeArrowheads="1"/>
            </p:cNvSpPr>
            <p:nvPr/>
          </p:nvSpPr>
          <p:spPr bwMode="auto">
            <a:xfrm>
              <a:off x="843" y="2693"/>
              <a:ext cx="1377" cy="262"/>
            </a:xfrm>
            <a:prstGeom prst="rect">
              <a:avLst/>
            </a:prstGeom>
            <a:grpFill/>
            <a:ln w="9525">
              <a:noFill/>
              <a:miter lim="800000"/>
              <a:headEnd/>
              <a:tailEnd/>
            </a:ln>
            <a:effectLst/>
          </p:spPr>
          <p:txBody>
            <a:bodyPr wrap="none">
              <a:spAutoFit/>
            </a:bodyPr>
            <a:lstStyle/>
            <a:p>
              <a:pPr eaLnBrk="0" hangingPunct="0">
                <a:defRPr/>
              </a:pPr>
              <a:r>
                <a:rPr lang="en-US" sz="1800" b="1">
                  <a:latin typeface="Helvetica" pitchFamily="8" charset="0"/>
                  <a:cs typeface="+mn-cs"/>
                </a:rPr>
                <a:t>Neutrophil recruitment</a:t>
              </a:r>
            </a:p>
          </p:txBody>
        </p:sp>
        <p:sp>
          <p:nvSpPr>
            <p:cNvPr id="170022" name="Rectangle 38"/>
            <p:cNvSpPr>
              <a:spLocks noChangeArrowheads="1"/>
            </p:cNvSpPr>
            <p:nvPr/>
          </p:nvSpPr>
          <p:spPr bwMode="auto">
            <a:xfrm>
              <a:off x="708" y="2670"/>
              <a:ext cx="4530" cy="269"/>
            </a:xfrm>
            <a:prstGeom prst="rect">
              <a:avLst/>
            </a:prstGeom>
            <a:grpFill/>
            <a:ln w="9525">
              <a:solidFill>
                <a:schemeClr val="tx1"/>
              </a:solidFill>
              <a:miter lim="800000"/>
              <a:headEnd/>
              <a:tailEnd/>
            </a:ln>
            <a:effectLst/>
          </p:spPr>
          <p:txBody>
            <a:bodyPr wrap="none" anchor="ctr"/>
            <a:lstStyle/>
            <a:p>
              <a:pPr eaLnBrk="0" hangingPunct="0">
                <a:defRPr/>
              </a:pPr>
              <a:endParaRPr lang="en-US" sz="1800" b="1">
                <a:latin typeface="Times" pitchFamily="8" charset="0"/>
                <a:cs typeface="+mn-cs"/>
              </a:endParaRPr>
            </a:p>
          </p:txBody>
        </p:sp>
        <p:sp>
          <p:nvSpPr>
            <p:cNvPr id="170031" name="Text Box 47"/>
            <p:cNvSpPr txBox="1">
              <a:spLocks noChangeArrowheads="1"/>
            </p:cNvSpPr>
            <p:nvPr/>
          </p:nvSpPr>
          <p:spPr bwMode="auto">
            <a:xfrm>
              <a:off x="4092" y="2702"/>
              <a:ext cx="934" cy="262"/>
            </a:xfrm>
            <a:prstGeom prst="rect">
              <a:avLst/>
            </a:prstGeom>
            <a:grpFill/>
            <a:ln w="9525">
              <a:noFill/>
              <a:miter lim="800000"/>
              <a:headEnd/>
              <a:tailEnd/>
            </a:ln>
            <a:effectLst/>
          </p:spPr>
          <p:txBody>
            <a:bodyPr wrap="none">
              <a:spAutoFit/>
            </a:bodyPr>
            <a:lstStyle/>
            <a:p>
              <a:pPr eaLnBrk="0" hangingPunct="0">
                <a:defRPr/>
              </a:pPr>
              <a:r>
                <a:rPr lang="en-US" sz="1800" b="1">
                  <a:latin typeface="Helvetica" pitchFamily="8" charset="0"/>
                  <a:cs typeface="+mn-cs"/>
                </a:rPr>
                <a:t>Vasorelaxation</a:t>
              </a:r>
            </a:p>
          </p:txBody>
        </p:sp>
      </p:grpSp>
      <p:sp>
        <p:nvSpPr>
          <p:cNvPr id="170034" name="Oval 50"/>
          <p:cNvSpPr>
            <a:spLocks noChangeArrowheads="1"/>
          </p:cNvSpPr>
          <p:nvPr/>
        </p:nvSpPr>
        <p:spPr bwMode="auto">
          <a:xfrm>
            <a:off x="3079750" y="855663"/>
            <a:ext cx="2738438" cy="747712"/>
          </a:xfrm>
          <a:prstGeom prst="ellipse">
            <a:avLst/>
          </a:prstGeom>
          <a:noFill/>
          <a:ln w="57150">
            <a:solidFill>
              <a:srgbClr val="CC00FF"/>
            </a:solidFill>
            <a:round/>
            <a:headEnd/>
            <a:tailEnd/>
          </a:ln>
        </p:spPr>
        <p:txBody>
          <a:bodyPr wrap="none" anchor="ct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70034"/>
                                        </p:tgtEl>
                                        <p:attrNameLst>
                                          <p:attrName>style.visibility</p:attrName>
                                        </p:attrNameLst>
                                      </p:cBhvr>
                                      <p:to>
                                        <p:strVal val="visible"/>
                                      </p:to>
                                    </p:set>
                                    <p:animEffect transition="in" filter="dissolve">
                                      <p:cBhvr>
                                        <p:cTn id="23" dur="500"/>
                                        <p:tgtEl>
                                          <p:spTgt spid="170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61938" y="258763"/>
            <a:ext cx="8882062" cy="1143000"/>
          </a:xfrm>
        </p:spPr>
        <p:txBody>
          <a:bodyPr/>
          <a:lstStyle/>
          <a:p>
            <a:pPr eaLnBrk="1" fontAlgn="auto" hangingPunct="1">
              <a:spcAft>
                <a:spcPts val="0"/>
              </a:spcAft>
              <a:defRPr/>
            </a:pPr>
            <a:r>
              <a:rPr lang="en-GB" sz="2800">
                <a:solidFill>
                  <a:schemeClr val="tx1"/>
                </a:solidFill>
              </a:rPr>
              <a:t>Discovery of Toll-like receptors</a:t>
            </a:r>
            <a:endParaRPr lang="en-GB" sz="2800">
              <a:solidFill>
                <a:srgbClr val="FFFF00"/>
              </a:solidFill>
            </a:endParaRPr>
          </a:p>
        </p:txBody>
      </p:sp>
      <p:sp>
        <p:nvSpPr>
          <p:cNvPr id="25603" name="Rectangle 3"/>
          <p:cNvSpPr>
            <a:spLocks noGrp="1" noChangeArrowheads="1"/>
          </p:cNvSpPr>
          <p:nvPr>
            <p:ph type="body" sz="half" idx="1"/>
          </p:nvPr>
        </p:nvSpPr>
        <p:spPr>
          <a:xfrm>
            <a:off x="284163" y="2344738"/>
            <a:ext cx="4713287" cy="2516187"/>
          </a:xfrm>
        </p:spPr>
        <p:txBody>
          <a:bodyPr/>
          <a:lstStyle/>
          <a:p>
            <a:pPr eaLnBrk="1" hangingPunct="1"/>
            <a:r>
              <a:rPr lang="en-GB" sz="1800" smtClean="0"/>
              <a:t>Gene (“Toll”) -: sensing and eliminating fungal infection in adult</a:t>
            </a:r>
          </a:p>
          <a:p>
            <a:pPr eaLnBrk="1" hangingPunct="1"/>
            <a:endParaRPr lang="en-GB" sz="1800" smtClean="0"/>
          </a:p>
          <a:p>
            <a:pPr eaLnBrk="1" hangingPunct="1"/>
            <a:r>
              <a:rPr lang="en-GB" sz="1800" smtClean="0"/>
              <a:t>Several homologues found in human genome (TLRs)</a:t>
            </a:r>
          </a:p>
        </p:txBody>
      </p:sp>
      <p:pic>
        <p:nvPicPr>
          <p:cNvPr id="25604" name="Picture 4"/>
          <p:cNvPicPr>
            <a:picLocks noChangeAspect="1" noChangeArrowheads="1"/>
          </p:cNvPicPr>
          <p:nvPr/>
        </p:nvPicPr>
        <p:blipFill>
          <a:blip r:embed="rId3" cstate="print"/>
          <a:srcRect/>
          <a:stretch>
            <a:fillRect/>
          </a:stretch>
        </p:blipFill>
        <p:spPr bwMode="auto">
          <a:xfrm>
            <a:off x="5151438" y="2220913"/>
            <a:ext cx="2794000" cy="273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9"/>
          <p:cNvGrpSpPr>
            <a:grpSpLocks/>
          </p:cNvGrpSpPr>
          <p:nvPr/>
        </p:nvGrpSpPr>
        <p:grpSpPr bwMode="auto">
          <a:xfrm>
            <a:off x="630238" y="1574800"/>
            <a:ext cx="7508875" cy="3213100"/>
            <a:chOff x="397" y="992"/>
            <a:chExt cx="4730" cy="2024"/>
          </a:xfrm>
        </p:grpSpPr>
        <p:grpSp>
          <p:nvGrpSpPr>
            <p:cNvPr id="26645" name="Group 27"/>
            <p:cNvGrpSpPr>
              <a:grpSpLocks/>
            </p:cNvGrpSpPr>
            <p:nvPr/>
          </p:nvGrpSpPr>
          <p:grpSpPr bwMode="auto">
            <a:xfrm>
              <a:off x="397" y="992"/>
              <a:ext cx="4730" cy="2024"/>
              <a:chOff x="397" y="992"/>
              <a:chExt cx="4730" cy="2024"/>
            </a:xfrm>
          </p:grpSpPr>
          <p:grpSp>
            <p:nvGrpSpPr>
              <p:cNvPr id="26647" name="Group 19"/>
              <p:cNvGrpSpPr>
                <a:grpSpLocks/>
              </p:cNvGrpSpPr>
              <p:nvPr/>
            </p:nvGrpSpPr>
            <p:grpSpPr bwMode="auto">
              <a:xfrm>
                <a:off x="397" y="992"/>
                <a:ext cx="4730" cy="2024"/>
                <a:chOff x="408" y="959"/>
                <a:chExt cx="4730" cy="2024"/>
              </a:xfrm>
            </p:grpSpPr>
            <p:grpSp>
              <p:nvGrpSpPr>
                <p:cNvPr id="26649" name="Group 17"/>
                <p:cNvGrpSpPr>
                  <a:grpSpLocks/>
                </p:cNvGrpSpPr>
                <p:nvPr/>
              </p:nvGrpSpPr>
              <p:grpSpPr bwMode="auto">
                <a:xfrm>
                  <a:off x="408" y="959"/>
                  <a:ext cx="4730" cy="2024"/>
                  <a:chOff x="408" y="959"/>
                  <a:chExt cx="4730" cy="2024"/>
                </a:xfrm>
              </p:grpSpPr>
              <p:grpSp>
                <p:nvGrpSpPr>
                  <p:cNvPr id="26651" name="Group 16"/>
                  <p:cNvGrpSpPr>
                    <a:grpSpLocks/>
                  </p:cNvGrpSpPr>
                  <p:nvPr/>
                </p:nvGrpSpPr>
                <p:grpSpPr bwMode="auto">
                  <a:xfrm>
                    <a:off x="408" y="959"/>
                    <a:ext cx="4730" cy="2024"/>
                    <a:chOff x="408" y="959"/>
                    <a:chExt cx="4730" cy="2024"/>
                  </a:xfrm>
                </p:grpSpPr>
                <p:pic>
                  <p:nvPicPr>
                    <p:cNvPr id="26653" name="Picture 5" descr="gtc458"/>
                    <p:cNvPicPr>
                      <a:picLocks noChangeAspect="1" noChangeArrowheads="1"/>
                    </p:cNvPicPr>
                    <p:nvPr/>
                  </p:nvPicPr>
                  <p:blipFill>
                    <a:blip r:embed="rId3" cstate="print"/>
                    <a:srcRect/>
                    <a:stretch>
                      <a:fillRect/>
                    </a:stretch>
                  </p:blipFill>
                  <p:spPr bwMode="auto">
                    <a:xfrm>
                      <a:off x="408" y="959"/>
                      <a:ext cx="4730" cy="2024"/>
                    </a:xfrm>
                    <a:prstGeom prst="rect">
                      <a:avLst/>
                    </a:prstGeom>
                    <a:noFill/>
                    <a:ln w="9525">
                      <a:noFill/>
                      <a:miter lim="800000"/>
                      <a:headEnd/>
                      <a:tailEnd/>
                    </a:ln>
                  </p:spPr>
                </p:pic>
                <p:sp>
                  <p:nvSpPr>
                    <p:cNvPr id="26654" name="Text Box 12"/>
                    <p:cNvSpPr txBox="1">
                      <a:spLocks noChangeArrowheads="1"/>
                    </p:cNvSpPr>
                    <p:nvPr/>
                  </p:nvSpPr>
                  <p:spPr bwMode="auto">
                    <a:xfrm>
                      <a:off x="1530" y="1446"/>
                      <a:ext cx="109" cy="194"/>
                    </a:xfrm>
                    <a:prstGeom prst="rect">
                      <a:avLst/>
                    </a:prstGeom>
                    <a:solidFill>
                      <a:schemeClr val="tx1"/>
                    </a:solidFill>
                    <a:ln w="9525">
                      <a:noFill/>
                      <a:miter lim="800000"/>
                      <a:headEnd/>
                      <a:tailEnd/>
                    </a:ln>
                  </p:spPr>
                  <p:txBody>
                    <a:bodyPr>
                      <a:spAutoFit/>
                    </a:bodyPr>
                    <a:lstStyle/>
                    <a:p>
                      <a:pPr eaLnBrk="0" hangingPunct="0"/>
                      <a:r>
                        <a:rPr lang="en-US" sz="1400" b="1">
                          <a:solidFill>
                            <a:schemeClr val="bg2"/>
                          </a:solidFill>
                          <a:latin typeface="Helvetica"/>
                        </a:rPr>
                        <a:t>1</a:t>
                      </a:r>
                    </a:p>
                  </p:txBody>
                </p:sp>
              </p:grpSp>
              <p:sp>
                <p:nvSpPr>
                  <p:cNvPr id="26652" name="Text Box 15"/>
                  <p:cNvSpPr txBox="1">
                    <a:spLocks noChangeArrowheads="1"/>
                  </p:cNvSpPr>
                  <p:nvPr/>
                </p:nvSpPr>
                <p:spPr bwMode="auto">
                  <a:xfrm>
                    <a:off x="480" y="966"/>
                    <a:ext cx="2152" cy="333"/>
                  </a:xfrm>
                  <a:prstGeom prst="rect">
                    <a:avLst/>
                  </a:prstGeom>
                  <a:solidFill>
                    <a:schemeClr val="tx1"/>
                  </a:solidFill>
                  <a:ln w="9525">
                    <a:noFill/>
                    <a:miter lim="800000"/>
                    <a:headEnd/>
                    <a:tailEnd/>
                  </a:ln>
                </p:spPr>
                <p:txBody>
                  <a:bodyPr>
                    <a:spAutoFit/>
                  </a:bodyPr>
                  <a:lstStyle/>
                  <a:p>
                    <a:pPr algn="ctr" eaLnBrk="0" hangingPunct="0"/>
                    <a:r>
                      <a:rPr lang="en-US" sz="1400" b="1">
                        <a:solidFill>
                          <a:schemeClr val="bg2"/>
                        </a:solidFill>
                        <a:latin typeface="Helvetica"/>
                      </a:rPr>
                      <a:t>Lipoproteins from various bacteria</a:t>
                    </a:r>
                  </a:p>
                  <a:p>
                    <a:pPr algn="ctr" eaLnBrk="0" hangingPunct="0"/>
                    <a:endParaRPr lang="en-US" sz="1400" b="1">
                      <a:solidFill>
                        <a:schemeClr val="bg2"/>
                      </a:solidFill>
                      <a:latin typeface="Helvetica"/>
                    </a:endParaRPr>
                  </a:p>
                </p:txBody>
              </p:sp>
            </p:grpSp>
            <p:sp>
              <p:nvSpPr>
                <p:cNvPr id="26650" name="Text Box 18"/>
                <p:cNvSpPr txBox="1">
                  <a:spLocks noChangeArrowheads="1"/>
                </p:cNvSpPr>
                <p:nvPr/>
              </p:nvSpPr>
              <p:spPr bwMode="auto">
                <a:xfrm>
                  <a:off x="2868" y="1873"/>
                  <a:ext cx="409" cy="465"/>
                </a:xfrm>
                <a:prstGeom prst="rect">
                  <a:avLst/>
                </a:prstGeom>
                <a:noFill/>
                <a:ln w="9525">
                  <a:noFill/>
                  <a:miter lim="800000"/>
                  <a:headEnd/>
                  <a:tailEnd/>
                </a:ln>
              </p:spPr>
              <p:txBody>
                <a:bodyPr>
                  <a:spAutoFit/>
                </a:bodyPr>
                <a:lstStyle/>
                <a:p>
                  <a:pPr eaLnBrk="0" hangingPunct="0"/>
                  <a:r>
                    <a:rPr lang="en-US" sz="1400">
                      <a:solidFill>
                        <a:schemeClr val="bg2"/>
                      </a:solidFill>
                      <a:latin typeface="Helvetica"/>
                    </a:rPr>
                    <a:t>CD14, MD2</a:t>
                  </a:r>
                </a:p>
              </p:txBody>
            </p:sp>
          </p:grpSp>
          <p:sp>
            <p:nvSpPr>
              <p:cNvPr id="26648" name="Rectangle 26"/>
              <p:cNvSpPr>
                <a:spLocks noChangeArrowheads="1"/>
              </p:cNvSpPr>
              <p:nvPr/>
            </p:nvSpPr>
            <p:spPr bwMode="auto">
              <a:xfrm>
                <a:off x="4153" y="1146"/>
                <a:ext cx="698" cy="1583"/>
              </a:xfrm>
              <a:prstGeom prst="rect">
                <a:avLst/>
              </a:prstGeom>
              <a:solidFill>
                <a:schemeClr val="tx1"/>
              </a:solidFill>
              <a:ln w="9525">
                <a:noFill/>
                <a:miter lim="800000"/>
                <a:headEnd/>
                <a:tailEnd/>
              </a:ln>
            </p:spPr>
            <p:txBody>
              <a:bodyPr wrap="none" anchor="ctr"/>
              <a:lstStyle/>
              <a:p>
                <a:pPr eaLnBrk="0" hangingPunct="0"/>
                <a:endParaRPr lang="en-US" sz="1400"/>
              </a:p>
            </p:txBody>
          </p:sp>
        </p:grpSp>
        <p:sp>
          <p:nvSpPr>
            <p:cNvPr id="26646" name="Line 28"/>
            <p:cNvSpPr>
              <a:spLocks noChangeShapeType="1"/>
            </p:cNvSpPr>
            <p:nvPr/>
          </p:nvSpPr>
          <p:spPr bwMode="auto">
            <a:xfrm>
              <a:off x="4153" y="2270"/>
              <a:ext cx="703" cy="124"/>
            </a:xfrm>
            <a:prstGeom prst="line">
              <a:avLst/>
            </a:prstGeom>
            <a:noFill/>
            <a:ln w="28575">
              <a:solidFill>
                <a:schemeClr val="bg2"/>
              </a:solidFill>
              <a:round/>
              <a:headEnd/>
              <a:tailEnd/>
            </a:ln>
          </p:spPr>
          <p:txBody>
            <a:bodyPr wrap="none" anchor="ctr"/>
            <a:lstStyle/>
            <a:p>
              <a:endParaRPr lang="en-GB"/>
            </a:p>
          </p:txBody>
        </p:sp>
      </p:grpSp>
      <p:sp>
        <p:nvSpPr>
          <p:cNvPr id="209922" name="Rectangle 2"/>
          <p:cNvSpPr>
            <a:spLocks noGrp="1" noChangeArrowheads="1"/>
          </p:cNvSpPr>
          <p:nvPr>
            <p:ph type="title"/>
          </p:nvPr>
        </p:nvSpPr>
        <p:spPr>
          <a:xfrm>
            <a:off x="776288" y="0"/>
            <a:ext cx="7772400" cy="685800"/>
          </a:xfrm>
        </p:spPr>
        <p:txBody>
          <a:bodyPr/>
          <a:lstStyle/>
          <a:p>
            <a:pPr eaLnBrk="1" fontAlgn="auto" hangingPunct="1">
              <a:spcAft>
                <a:spcPts val="0"/>
              </a:spcAft>
              <a:defRPr/>
            </a:pPr>
            <a:r>
              <a:rPr lang="en-CA" sz="3600">
                <a:solidFill>
                  <a:srgbClr val="FFFF00"/>
                </a:solidFill>
              </a:rPr>
              <a:t>Toll-like receptors</a:t>
            </a:r>
            <a:endParaRPr lang="en-CA" sz="3600" u="sng">
              <a:solidFill>
                <a:srgbClr val="FFFF00"/>
              </a:solidFill>
            </a:endParaRPr>
          </a:p>
        </p:txBody>
      </p:sp>
      <p:sp>
        <p:nvSpPr>
          <p:cNvPr id="26628" name="Text Box 3"/>
          <p:cNvSpPr txBox="1">
            <a:spLocks noChangeArrowheads="1"/>
          </p:cNvSpPr>
          <p:nvPr/>
        </p:nvSpPr>
        <p:spPr bwMode="auto">
          <a:xfrm>
            <a:off x="584200" y="663575"/>
            <a:ext cx="6307138" cy="366713"/>
          </a:xfrm>
          <a:prstGeom prst="rect">
            <a:avLst/>
          </a:prstGeom>
          <a:noFill/>
          <a:ln w="9525">
            <a:noFill/>
            <a:miter lim="800000"/>
            <a:headEnd/>
            <a:tailEnd/>
          </a:ln>
        </p:spPr>
        <p:txBody>
          <a:bodyPr wrap="none">
            <a:spAutoFit/>
          </a:bodyPr>
          <a:lstStyle/>
          <a:p>
            <a:pPr eaLnBrk="0" hangingPunct="0">
              <a:buFontTx/>
              <a:buChar char="-"/>
            </a:pPr>
            <a:r>
              <a:rPr lang="en-CA" sz="1800">
                <a:latin typeface="Helvetica"/>
              </a:rPr>
              <a:t>At least 10 members in TLR family (TLR 1-10), still growing </a:t>
            </a:r>
          </a:p>
        </p:txBody>
      </p:sp>
      <p:sp>
        <p:nvSpPr>
          <p:cNvPr id="26629" name="Text Box 4"/>
          <p:cNvSpPr txBox="1">
            <a:spLocks noChangeArrowheads="1"/>
          </p:cNvSpPr>
          <p:nvPr/>
        </p:nvSpPr>
        <p:spPr bwMode="auto">
          <a:xfrm>
            <a:off x="573088" y="995363"/>
            <a:ext cx="6778625" cy="366712"/>
          </a:xfrm>
          <a:prstGeom prst="rect">
            <a:avLst/>
          </a:prstGeom>
          <a:noFill/>
          <a:ln w="9525">
            <a:noFill/>
            <a:miter lim="800000"/>
            <a:headEnd/>
            <a:tailEnd/>
          </a:ln>
        </p:spPr>
        <p:txBody>
          <a:bodyPr wrap="none">
            <a:spAutoFit/>
          </a:bodyPr>
          <a:lstStyle/>
          <a:p>
            <a:pPr eaLnBrk="0" hangingPunct="0">
              <a:buFontTx/>
              <a:buChar char="-"/>
            </a:pPr>
            <a:r>
              <a:rPr lang="en-CA" sz="1800">
                <a:latin typeface="Helvetica"/>
              </a:rPr>
              <a:t>recognition and discrimination of specific microbial components  </a:t>
            </a:r>
          </a:p>
        </p:txBody>
      </p:sp>
      <p:sp>
        <p:nvSpPr>
          <p:cNvPr id="26630" name="Line 6"/>
          <p:cNvSpPr>
            <a:spLocks noChangeShapeType="1"/>
          </p:cNvSpPr>
          <p:nvPr/>
        </p:nvSpPr>
        <p:spPr bwMode="auto">
          <a:xfrm>
            <a:off x="2379663" y="5629275"/>
            <a:ext cx="1452562" cy="630238"/>
          </a:xfrm>
          <a:prstGeom prst="line">
            <a:avLst/>
          </a:prstGeom>
          <a:noFill/>
          <a:ln w="9525">
            <a:noFill/>
            <a:round/>
            <a:headEnd/>
            <a:tailEnd type="triangle" w="med" len="med"/>
          </a:ln>
        </p:spPr>
        <p:txBody>
          <a:bodyPr wrap="none" anchor="ctr"/>
          <a:lstStyle/>
          <a:p>
            <a:endParaRPr lang="en-GB"/>
          </a:p>
        </p:txBody>
      </p:sp>
      <p:grpSp>
        <p:nvGrpSpPr>
          <p:cNvPr id="26631" name="Group 11"/>
          <p:cNvGrpSpPr>
            <a:grpSpLocks/>
          </p:cNvGrpSpPr>
          <p:nvPr/>
        </p:nvGrpSpPr>
        <p:grpSpPr bwMode="auto">
          <a:xfrm>
            <a:off x="153988" y="4519613"/>
            <a:ext cx="8399462" cy="2338387"/>
            <a:chOff x="97" y="2847"/>
            <a:chExt cx="5291" cy="1473"/>
          </a:xfrm>
        </p:grpSpPr>
        <p:sp>
          <p:nvSpPr>
            <p:cNvPr id="26641" name="AutoShape 7"/>
            <p:cNvSpPr>
              <a:spLocks noChangeArrowheads="1"/>
            </p:cNvSpPr>
            <p:nvPr/>
          </p:nvSpPr>
          <p:spPr bwMode="auto">
            <a:xfrm>
              <a:off x="2509" y="2847"/>
              <a:ext cx="533" cy="411"/>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6642" name="Text Box 8"/>
            <p:cNvSpPr txBox="1">
              <a:spLocks noChangeArrowheads="1"/>
            </p:cNvSpPr>
            <p:nvPr/>
          </p:nvSpPr>
          <p:spPr bwMode="auto">
            <a:xfrm>
              <a:off x="629" y="3210"/>
              <a:ext cx="4222" cy="231"/>
            </a:xfrm>
            <a:prstGeom prst="rect">
              <a:avLst/>
            </a:prstGeom>
            <a:noFill/>
            <a:ln w="9525">
              <a:noFill/>
              <a:miter lim="800000"/>
              <a:headEnd/>
              <a:tailEnd/>
            </a:ln>
          </p:spPr>
          <p:txBody>
            <a:bodyPr wrap="none">
              <a:spAutoFit/>
            </a:bodyPr>
            <a:lstStyle/>
            <a:p>
              <a:pPr algn="ctr" eaLnBrk="0" hangingPunct="0"/>
              <a:r>
                <a:rPr lang="en-GB" sz="1800">
                  <a:latin typeface="Helvetica"/>
                </a:rPr>
                <a:t>Release of inflammatory mediators by human cells e.g. TNF, IL8</a:t>
              </a:r>
            </a:p>
          </p:txBody>
        </p:sp>
        <p:sp>
          <p:nvSpPr>
            <p:cNvPr id="26643" name="AutoShape 9"/>
            <p:cNvSpPr>
              <a:spLocks noChangeArrowheads="1"/>
            </p:cNvSpPr>
            <p:nvPr/>
          </p:nvSpPr>
          <p:spPr bwMode="auto">
            <a:xfrm>
              <a:off x="2518" y="3461"/>
              <a:ext cx="533" cy="411"/>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6644" name="Text Box 10"/>
            <p:cNvSpPr txBox="1">
              <a:spLocks noChangeArrowheads="1"/>
            </p:cNvSpPr>
            <p:nvPr/>
          </p:nvSpPr>
          <p:spPr bwMode="auto">
            <a:xfrm>
              <a:off x="97" y="3916"/>
              <a:ext cx="5291" cy="404"/>
            </a:xfrm>
            <a:prstGeom prst="rect">
              <a:avLst/>
            </a:prstGeom>
            <a:noFill/>
            <a:ln w="9525">
              <a:noFill/>
              <a:miter lim="800000"/>
              <a:headEnd/>
              <a:tailEnd/>
            </a:ln>
          </p:spPr>
          <p:txBody>
            <a:bodyPr>
              <a:spAutoFit/>
            </a:bodyPr>
            <a:lstStyle/>
            <a:p>
              <a:pPr algn="ctr" eaLnBrk="0" hangingPunct="0"/>
              <a:r>
                <a:rPr lang="en-GB" sz="1800">
                  <a:latin typeface="Helvetica"/>
                </a:rPr>
                <a:t>Recruitment of innate immune response (neutrophils, complement, endothelial activation) and clearance of bacteria</a:t>
              </a:r>
            </a:p>
          </p:txBody>
        </p:sp>
      </p:grpSp>
      <p:sp>
        <p:nvSpPr>
          <p:cNvPr id="26632" name="Text Box 13"/>
          <p:cNvSpPr txBox="1">
            <a:spLocks noChangeArrowheads="1"/>
          </p:cNvSpPr>
          <p:nvPr/>
        </p:nvSpPr>
        <p:spPr bwMode="auto">
          <a:xfrm>
            <a:off x="771525" y="1524000"/>
            <a:ext cx="1739900" cy="336550"/>
          </a:xfrm>
          <a:prstGeom prst="rect">
            <a:avLst/>
          </a:prstGeom>
          <a:noFill/>
          <a:ln w="9525">
            <a:noFill/>
            <a:miter lim="800000"/>
            <a:headEnd/>
            <a:tailEnd/>
          </a:ln>
        </p:spPr>
        <p:txBody>
          <a:bodyPr>
            <a:spAutoFit/>
          </a:bodyPr>
          <a:lstStyle/>
          <a:p>
            <a:pPr eaLnBrk="0" hangingPunct="0">
              <a:spcBef>
                <a:spcPct val="50000"/>
              </a:spcBef>
            </a:pPr>
            <a:endParaRPr lang="en-GB">
              <a:latin typeface="Helvetica"/>
            </a:endParaRPr>
          </a:p>
        </p:txBody>
      </p:sp>
      <p:sp>
        <p:nvSpPr>
          <p:cNvPr id="26633" name="Text Box 14"/>
          <p:cNvSpPr txBox="1">
            <a:spLocks noChangeArrowheads="1"/>
          </p:cNvSpPr>
          <p:nvPr/>
        </p:nvSpPr>
        <p:spPr bwMode="auto">
          <a:xfrm>
            <a:off x="812800" y="1439863"/>
            <a:ext cx="3149600" cy="336550"/>
          </a:xfrm>
          <a:prstGeom prst="rect">
            <a:avLst/>
          </a:prstGeom>
          <a:noFill/>
          <a:ln w="9525">
            <a:noFill/>
            <a:miter lim="800000"/>
            <a:headEnd/>
            <a:tailEnd/>
          </a:ln>
        </p:spPr>
        <p:txBody>
          <a:bodyPr>
            <a:spAutoFit/>
          </a:bodyPr>
          <a:lstStyle/>
          <a:p>
            <a:pPr eaLnBrk="0" hangingPunct="0"/>
            <a:endParaRPr lang="en-GB">
              <a:latin typeface="Helvetica"/>
            </a:endParaRPr>
          </a:p>
        </p:txBody>
      </p:sp>
      <p:sp>
        <p:nvSpPr>
          <p:cNvPr id="26634" name="Text Box 20"/>
          <p:cNvSpPr txBox="1">
            <a:spLocks noChangeArrowheads="1"/>
          </p:cNvSpPr>
          <p:nvPr/>
        </p:nvSpPr>
        <p:spPr bwMode="auto">
          <a:xfrm>
            <a:off x="2303463" y="4340225"/>
            <a:ext cx="1082675" cy="307975"/>
          </a:xfrm>
          <a:prstGeom prst="rect">
            <a:avLst/>
          </a:prstGeom>
          <a:noFill/>
          <a:ln w="9525">
            <a:solidFill>
              <a:schemeClr val="bg2"/>
            </a:solidFill>
            <a:miter lim="800000"/>
            <a:headEnd/>
            <a:tailEnd/>
          </a:ln>
        </p:spPr>
        <p:txBody>
          <a:bodyPr>
            <a:spAutoFit/>
          </a:bodyPr>
          <a:lstStyle/>
          <a:p>
            <a:pPr eaLnBrk="0" hangingPunct="0"/>
            <a:r>
              <a:rPr lang="en-US" sz="1400" b="1">
                <a:solidFill>
                  <a:schemeClr val="bg2"/>
                </a:solidFill>
                <a:latin typeface="Helvetica"/>
              </a:rPr>
              <a:t>NOD</a:t>
            </a:r>
          </a:p>
        </p:txBody>
      </p:sp>
      <p:sp>
        <p:nvSpPr>
          <p:cNvPr id="26635" name="Text Box 21"/>
          <p:cNvSpPr txBox="1">
            <a:spLocks noChangeArrowheads="1"/>
          </p:cNvSpPr>
          <p:nvPr/>
        </p:nvSpPr>
        <p:spPr bwMode="auto">
          <a:xfrm>
            <a:off x="4819650" y="4440238"/>
            <a:ext cx="631825" cy="307975"/>
          </a:xfrm>
          <a:prstGeom prst="rect">
            <a:avLst/>
          </a:prstGeom>
          <a:noFill/>
          <a:ln w="9525">
            <a:solidFill>
              <a:schemeClr val="bg2"/>
            </a:solidFill>
            <a:miter lim="800000"/>
            <a:headEnd/>
            <a:tailEnd/>
          </a:ln>
        </p:spPr>
        <p:txBody>
          <a:bodyPr wrap="none">
            <a:spAutoFit/>
          </a:bodyPr>
          <a:lstStyle/>
          <a:p>
            <a:pPr eaLnBrk="0" hangingPunct="0"/>
            <a:r>
              <a:rPr lang="en-US" sz="1400" b="1">
                <a:solidFill>
                  <a:schemeClr val="bg2"/>
                </a:solidFill>
                <a:latin typeface="Helvetica"/>
              </a:rPr>
              <a:t>TLR9</a:t>
            </a:r>
          </a:p>
        </p:txBody>
      </p:sp>
      <p:sp>
        <p:nvSpPr>
          <p:cNvPr id="26636" name="Text Box 22"/>
          <p:cNvSpPr txBox="1">
            <a:spLocks noChangeArrowheads="1"/>
          </p:cNvSpPr>
          <p:nvPr/>
        </p:nvSpPr>
        <p:spPr bwMode="auto">
          <a:xfrm>
            <a:off x="5643563" y="4430713"/>
            <a:ext cx="631825" cy="307975"/>
          </a:xfrm>
          <a:prstGeom prst="rect">
            <a:avLst/>
          </a:prstGeom>
          <a:noFill/>
          <a:ln w="9525">
            <a:solidFill>
              <a:schemeClr val="bg2"/>
            </a:solidFill>
            <a:miter lim="800000"/>
            <a:headEnd/>
            <a:tailEnd/>
          </a:ln>
        </p:spPr>
        <p:txBody>
          <a:bodyPr wrap="none">
            <a:spAutoFit/>
          </a:bodyPr>
          <a:lstStyle/>
          <a:p>
            <a:pPr eaLnBrk="0" hangingPunct="0"/>
            <a:r>
              <a:rPr lang="en-US" sz="1400" b="1">
                <a:solidFill>
                  <a:schemeClr val="bg2"/>
                </a:solidFill>
                <a:latin typeface="Helvetica"/>
              </a:rPr>
              <a:t>TLR3</a:t>
            </a:r>
          </a:p>
        </p:txBody>
      </p:sp>
      <p:sp>
        <p:nvSpPr>
          <p:cNvPr id="26637" name="Text Box 23"/>
          <p:cNvSpPr txBox="1">
            <a:spLocks noChangeArrowheads="1"/>
          </p:cNvSpPr>
          <p:nvPr/>
        </p:nvSpPr>
        <p:spPr bwMode="auto">
          <a:xfrm>
            <a:off x="6424613" y="4421188"/>
            <a:ext cx="631825" cy="307975"/>
          </a:xfrm>
          <a:prstGeom prst="rect">
            <a:avLst/>
          </a:prstGeom>
          <a:noFill/>
          <a:ln w="9525">
            <a:solidFill>
              <a:schemeClr val="bg2"/>
            </a:solidFill>
            <a:miter lim="800000"/>
            <a:headEnd/>
            <a:tailEnd/>
          </a:ln>
        </p:spPr>
        <p:txBody>
          <a:bodyPr wrap="none">
            <a:spAutoFit/>
          </a:bodyPr>
          <a:lstStyle/>
          <a:p>
            <a:pPr eaLnBrk="0" hangingPunct="0"/>
            <a:r>
              <a:rPr lang="en-US" sz="1400" b="1">
                <a:solidFill>
                  <a:schemeClr val="bg2"/>
                </a:solidFill>
                <a:latin typeface="Helvetica"/>
              </a:rPr>
              <a:t>TLR4</a:t>
            </a:r>
          </a:p>
        </p:txBody>
      </p:sp>
      <p:sp>
        <p:nvSpPr>
          <p:cNvPr id="26638" name="Text Box 25"/>
          <p:cNvSpPr txBox="1">
            <a:spLocks noChangeArrowheads="1"/>
          </p:cNvSpPr>
          <p:nvPr/>
        </p:nvSpPr>
        <p:spPr bwMode="auto">
          <a:xfrm>
            <a:off x="7235825" y="4429125"/>
            <a:ext cx="814388" cy="307975"/>
          </a:xfrm>
          <a:prstGeom prst="rect">
            <a:avLst/>
          </a:prstGeom>
          <a:noFill/>
          <a:ln w="9525">
            <a:solidFill>
              <a:schemeClr val="bg2"/>
            </a:solidFill>
            <a:miter lim="800000"/>
            <a:headEnd/>
            <a:tailEnd/>
          </a:ln>
        </p:spPr>
        <p:txBody>
          <a:bodyPr>
            <a:spAutoFit/>
          </a:bodyPr>
          <a:lstStyle/>
          <a:p>
            <a:pPr eaLnBrk="0" hangingPunct="0"/>
            <a:r>
              <a:rPr lang="en-US" sz="1400" b="1">
                <a:solidFill>
                  <a:schemeClr val="bg2"/>
                </a:solidFill>
                <a:latin typeface="Helvetica"/>
              </a:rPr>
              <a:t>TLR78</a:t>
            </a:r>
          </a:p>
        </p:txBody>
      </p:sp>
      <p:sp>
        <p:nvSpPr>
          <p:cNvPr id="26639" name="Rectangle 30"/>
          <p:cNvSpPr>
            <a:spLocks noChangeArrowheads="1"/>
          </p:cNvSpPr>
          <p:nvPr/>
        </p:nvSpPr>
        <p:spPr bwMode="auto">
          <a:xfrm>
            <a:off x="5372100" y="1735138"/>
            <a:ext cx="903288" cy="311150"/>
          </a:xfrm>
          <a:prstGeom prst="rect">
            <a:avLst/>
          </a:prstGeom>
          <a:solidFill>
            <a:schemeClr val="tx1"/>
          </a:solidFill>
          <a:ln w="9525">
            <a:noFill/>
            <a:miter lim="800000"/>
            <a:headEnd/>
            <a:tailEnd/>
          </a:ln>
        </p:spPr>
        <p:txBody>
          <a:bodyPr wrap="none" anchor="ctr"/>
          <a:lstStyle/>
          <a:p>
            <a:pPr eaLnBrk="0" hangingPunct="0"/>
            <a:endParaRPr lang="en-US"/>
          </a:p>
        </p:txBody>
      </p:sp>
      <p:sp>
        <p:nvSpPr>
          <p:cNvPr id="26640" name="Text Box 31"/>
          <p:cNvSpPr txBox="1">
            <a:spLocks noChangeArrowheads="1"/>
          </p:cNvSpPr>
          <p:nvPr/>
        </p:nvSpPr>
        <p:spPr bwMode="auto">
          <a:xfrm>
            <a:off x="0" y="4826000"/>
            <a:ext cx="2263775" cy="457200"/>
          </a:xfrm>
          <a:prstGeom prst="rect">
            <a:avLst/>
          </a:prstGeom>
          <a:noFill/>
          <a:ln w="9525">
            <a:noFill/>
            <a:miter lim="800000"/>
            <a:headEnd/>
            <a:tailEnd/>
          </a:ln>
        </p:spPr>
        <p:txBody>
          <a:bodyPr>
            <a:spAutoFit/>
          </a:bodyPr>
          <a:lstStyle/>
          <a:p>
            <a:pPr eaLnBrk="0" hangingPunct="0"/>
            <a:r>
              <a:rPr lang="en-GB" sz="1200">
                <a:latin typeface="Helvetica"/>
              </a:rPr>
              <a:t>Nucleotide oligomerisation domain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55600" y="2413000"/>
            <a:ext cx="5308600" cy="396875"/>
          </a:xfrm>
          <a:prstGeom prst="rect">
            <a:avLst/>
          </a:prstGeom>
          <a:noFill/>
          <a:ln w="9525">
            <a:noFill/>
            <a:miter lim="800000"/>
            <a:headEnd/>
            <a:tailEnd/>
          </a:ln>
        </p:spPr>
        <p:txBody>
          <a:bodyPr wrap="none">
            <a:spAutoFit/>
          </a:bodyPr>
          <a:lstStyle/>
          <a:p>
            <a:pPr eaLnBrk="0" hangingPunct="0"/>
            <a:r>
              <a:rPr lang="en-GB" sz="2000">
                <a:solidFill>
                  <a:srgbClr val="93FBFF"/>
                </a:solidFill>
                <a:latin typeface="Helvetica"/>
              </a:rPr>
              <a:t>Gram negative infection: what is the disease?</a:t>
            </a:r>
          </a:p>
        </p:txBody>
      </p:sp>
      <p:pic>
        <p:nvPicPr>
          <p:cNvPr id="27651" name="Picture 3"/>
          <p:cNvPicPr>
            <a:picLocks noChangeAspect="1" noChangeArrowheads="1"/>
          </p:cNvPicPr>
          <p:nvPr/>
        </p:nvPicPr>
        <p:blipFill>
          <a:blip r:embed="rId3" cstate="print"/>
          <a:srcRect/>
          <a:stretch>
            <a:fillRect/>
          </a:stretch>
        </p:blipFill>
        <p:spPr bwMode="auto">
          <a:xfrm>
            <a:off x="1350963" y="3065463"/>
            <a:ext cx="2717800" cy="1971675"/>
          </a:xfrm>
          <a:prstGeom prst="rect">
            <a:avLst/>
          </a:prstGeom>
          <a:noFill/>
          <a:ln w="9525">
            <a:noFill/>
            <a:miter lim="800000"/>
            <a:headEnd/>
            <a:tailEnd/>
          </a:ln>
        </p:spPr>
      </p:pic>
      <p:sp>
        <p:nvSpPr>
          <p:cNvPr id="27652" name="Text Box 7"/>
          <p:cNvSpPr txBox="1">
            <a:spLocks noChangeArrowheads="1"/>
          </p:cNvSpPr>
          <p:nvPr/>
        </p:nvSpPr>
        <p:spPr bwMode="auto">
          <a:xfrm>
            <a:off x="942975" y="222250"/>
            <a:ext cx="6745288" cy="1066800"/>
          </a:xfrm>
          <a:prstGeom prst="rect">
            <a:avLst/>
          </a:prstGeom>
          <a:noFill/>
          <a:ln w="9525">
            <a:noFill/>
            <a:miter lim="800000"/>
            <a:headEnd/>
            <a:tailEnd/>
          </a:ln>
        </p:spPr>
        <p:txBody>
          <a:bodyPr>
            <a:spAutoFit/>
          </a:bodyPr>
          <a:lstStyle/>
          <a:p>
            <a:pPr algn="ctr" eaLnBrk="0" hangingPunct="0"/>
            <a:r>
              <a:rPr lang="en-GB" sz="3200">
                <a:solidFill>
                  <a:srgbClr val="93FBFF"/>
                </a:solidFill>
                <a:latin typeface="Helvetica"/>
              </a:rPr>
              <a:t>Triggering the innate immune response</a:t>
            </a:r>
          </a:p>
        </p:txBody>
      </p:sp>
      <p:grpSp>
        <p:nvGrpSpPr>
          <p:cNvPr id="27653" name="Group 8"/>
          <p:cNvGrpSpPr>
            <a:grpSpLocks/>
          </p:cNvGrpSpPr>
          <p:nvPr/>
        </p:nvGrpSpPr>
        <p:grpSpPr bwMode="auto">
          <a:xfrm>
            <a:off x="230188" y="1039813"/>
            <a:ext cx="8285162" cy="777875"/>
            <a:chOff x="101" y="556"/>
            <a:chExt cx="5219" cy="490"/>
          </a:xfrm>
        </p:grpSpPr>
        <p:sp>
          <p:nvSpPr>
            <p:cNvPr id="27658" name="Text Box 9"/>
            <p:cNvSpPr txBox="1">
              <a:spLocks noChangeArrowheads="1"/>
            </p:cNvSpPr>
            <p:nvPr/>
          </p:nvSpPr>
          <p:spPr bwMode="auto">
            <a:xfrm>
              <a:off x="1911" y="604"/>
              <a:ext cx="1873" cy="442"/>
            </a:xfrm>
            <a:prstGeom prst="rect">
              <a:avLst/>
            </a:prstGeom>
            <a:noFill/>
            <a:ln w="9525">
              <a:noFill/>
              <a:miter lim="800000"/>
              <a:headEnd/>
              <a:tailEnd/>
            </a:ln>
          </p:spPr>
          <p:txBody>
            <a:bodyPr>
              <a:spAutoFit/>
            </a:bodyPr>
            <a:lstStyle/>
            <a:p>
              <a:pPr eaLnBrk="0" hangingPunct="0"/>
              <a:r>
                <a:rPr lang="en-GB" sz="2000">
                  <a:latin typeface="Helvetica"/>
                </a:rPr>
                <a:t>Host recognition of enemy (Toll receptors)</a:t>
              </a:r>
            </a:p>
          </p:txBody>
        </p:sp>
        <p:sp>
          <p:nvSpPr>
            <p:cNvPr id="27659" name="AutoShape 10"/>
            <p:cNvSpPr>
              <a:spLocks noChangeArrowheads="1"/>
            </p:cNvSpPr>
            <p:nvPr/>
          </p:nvSpPr>
          <p:spPr bwMode="auto">
            <a:xfrm>
              <a:off x="3394" y="678"/>
              <a:ext cx="706" cy="188"/>
            </a:xfrm>
            <a:prstGeom prst="rightArrow">
              <a:avLst>
                <a:gd name="adj1" fmla="val 50000"/>
                <a:gd name="adj2" fmla="val 93883"/>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7660" name="Text Box 11"/>
            <p:cNvSpPr txBox="1">
              <a:spLocks noChangeArrowheads="1"/>
            </p:cNvSpPr>
            <p:nvPr/>
          </p:nvSpPr>
          <p:spPr bwMode="auto">
            <a:xfrm>
              <a:off x="4137" y="642"/>
              <a:ext cx="1183" cy="250"/>
            </a:xfrm>
            <a:prstGeom prst="rect">
              <a:avLst/>
            </a:prstGeom>
            <a:noFill/>
            <a:ln w="9525">
              <a:noFill/>
              <a:miter lim="800000"/>
              <a:headEnd/>
              <a:tailEnd/>
            </a:ln>
          </p:spPr>
          <p:txBody>
            <a:bodyPr wrap="none">
              <a:spAutoFit/>
            </a:bodyPr>
            <a:lstStyle/>
            <a:p>
              <a:pPr eaLnBrk="0" hangingPunct="0"/>
              <a:r>
                <a:rPr lang="en-US" sz="2000">
                  <a:latin typeface="Helvetica"/>
                </a:rPr>
                <a:t>Danger signals</a:t>
              </a:r>
            </a:p>
          </p:txBody>
        </p:sp>
        <p:sp>
          <p:nvSpPr>
            <p:cNvPr id="27661" name="Text Box 12"/>
            <p:cNvSpPr txBox="1">
              <a:spLocks noChangeArrowheads="1"/>
            </p:cNvSpPr>
            <p:nvPr/>
          </p:nvSpPr>
          <p:spPr bwMode="auto">
            <a:xfrm>
              <a:off x="101" y="556"/>
              <a:ext cx="1072" cy="442"/>
            </a:xfrm>
            <a:prstGeom prst="rect">
              <a:avLst/>
            </a:prstGeom>
            <a:noFill/>
            <a:ln w="9525">
              <a:noFill/>
              <a:miter lim="800000"/>
              <a:headEnd/>
              <a:tailEnd/>
            </a:ln>
          </p:spPr>
          <p:txBody>
            <a:bodyPr>
              <a:spAutoFit/>
            </a:bodyPr>
            <a:lstStyle/>
            <a:p>
              <a:pPr eaLnBrk="0" hangingPunct="0"/>
              <a:r>
                <a:rPr lang="en-US" sz="2000">
                  <a:latin typeface="Helvetica"/>
                </a:rPr>
                <a:t>Pathogen components</a:t>
              </a:r>
            </a:p>
          </p:txBody>
        </p:sp>
        <p:sp>
          <p:nvSpPr>
            <p:cNvPr id="27662" name="AutoShape 13"/>
            <p:cNvSpPr>
              <a:spLocks noChangeArrowheads="1"/>
            </p:cNvSpPr>
            <p:nvPr/>
          </p:nvSpPr>
          <p:spPr bwMode="auto">
            <a:xfrm>
              <a:off x="1215" y="696"/>
              <a:ext cx="706" cy="188"/>
            </a:xfrm>
            <a:prstGeom prst="rightArrow">
              <a:avLst>
                <a:gd name="adj1" fmla="val 50000"/>
                <a:gd name="adj2" fmla="val 93883"/>
              </a:avLst>
            </a:prstGeom>
            <a:solidFill>
              <a:schemeClr val="tx1"/>
            </a:solidFill>
            <a:ln w="9525">
              <a:solidFill>
                <a:schemeClr val="tx1"/>
              </a:solidFill>
              <a:miter lim="800000"/>
              <a:headEnd/>
              <a:tailEnd/>
            </a:ln>
          </p:spPr>
          <p:txBody>
            <a:bodyPr wrap="none" anchor="ctr"/>
            <a:lstStyle/>
            <a:p>
              <a:pPr eaLnBrk="0" hangingPunct="0"/>
              <a:endParaRPr lang="en-US"/>
            </a:p>
          </p:txBody>
        </p:sp>
      </p:grpSp>
      <p:grpSp>
        <p:nvGrpSpPr>
          <p:cNvPr id="3" name="Group 21"/>
          <p:cNvGrpSpPr>
            <a:grpSpLocks/>
          </p:cNvGrpSpPr>
          <p:nvPr/>
        </p:nvGrpSpPr>
        <p:grpSpPr bwMode="auto">
          <a:xfrm>
            <a:off x="350838" y="846138"/>
            <a:ext cx="7781925" cy="5480050"/>
            <a:chOff x="221" y="533"/>
            <a:chExt cx="4902" cy="3452"/>
          </a:xfrm>
        </p:grpSpPr>
        <p:sp>
          <p:nvSpPr>
            <p:cNvPr id="27655" name="Text Box 5"/>
            <p:cNvSpPr txBox="1">
              <a:spLocks noChangeArrowheads="1"/>
            </p:cNvSpPr>
            <p:nvPr/>
          </p:nvSpPr>
          <p:spPr bwMode="auto">
            <a:xfrm>
              <a:off x="471" y="3697"/>
              <a:ext cx="4652" cy="288"/>
            </a:xfrm>
            <a:prstGeom prst="rect">
              <a:avLst/>
            </a:prstGeom>
            <a:noFill/>
            <a:ln w="9525">
              <a:noFill/>
              <a:miter lim="800000"/>
              <a:headEnd/>
              <a:tailEnd/>
            </a:ln>
          </p:spPr>
          <p:txBody>
            <a:bodyPr wrap="none">
              <a:spAutoFit/>
            </a:bodyPr>
            <a:lstStyle/>
            <a:p>
              <a:pPr algn="ctr" eaLnBrk="0" hangingPunct="0"/>
              <a:r>
                <a:rPr lang="en-GB">
                  <a:latin typeface="Helvetica"/>
                </a:rPr>
                <a:t>Endotoxin (lipopolysaccharide)-part of cell membrane</a:t>
              </a:r>
            </a:p>
          </p:txBody>
        </p:sp>
        <p:pic>
          <p:nvPicPr>
            <p:cNvPr id="27656" name="Picture 16"/>
            <p:cNvPicPr>
              <a:picLocks noChangeAspect="1" noChangeArrowheads="1"/>
            </p:cNvPicPr>
            <p:nvPr/>
          </p:nvPicPr>
          <p:blipFill>
            <a:blip r:embed="rId4" cstate="print"/>
            <a:srcRect l="41539" t="4109" b="64192"/>
            <a:stretch>
              <a:fillRect/>
            </a:stretch>
          </p:blipFill>
          <p:spPr bwMode="auto">
            <a:xfrm>
              <a:off x="2880" y="1894"/>
              <a:ext cx="1827" cy="1425"/>
            </a:xfrm>
            <a:prstGeom prst="rect">
              <a:avLst/>
            </a:prstGeom>
            <a:noFill/>
            <a:ln w="9525">
              <a:noFill/>
              <a:miter lim="800000"/>
              <a:headEnd/>
              <a:tailEnd/>
            </a:ln>
          </p:spPr>
        </p:pic>
        <p:sp>
          <p:nvSpPr>
            <p:cNvPr id="27657" name="Oval 20"/>
            <p:cNvSpPr>
              <a:spLocks noChangeArrowheads="1"/>
            </p:cNvSpPr>
            <p:nvPr/>
          </p:nvSpPr>
          <p:spPr bwMode="auto">
            <a:xfrm>
              <a:off x="221" y="533"/>
              <a:ext cx="1021" cy="715"/>
            </a:xfrm>
            <a:prstGeom prst="ellipse">
              <a:avLst/>
            </a:prstGeom>
            <a:noFill/>
            <a:ln w="38100">
              <a:solidFill>
                <a:srgbClr val="CC00FF"/>
              </a:solidFill>
              <a:round/>
              <a:headEnd/>
              <a:tailEnd/>
            </a:ln>
          </p:spPr>
          <p:txBody>
            <a:bodyPr wrap="none" anchor="ctr"/>
            <a:lstStyle/>
            <a:p>
              <a:pPr eaLnBrk="0" hangingPunct="0"/>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7"/>
          <p:cNvGrpSpPr>
            <a:grpSpLocks/>
          </p:cNvGrpSpPr>
          <p:nvPr/>
        </p:nvGrpSpPr>
        <p:grpSpPr bwMode="auto">
          <a:xfrm>
            <a:off x="1350963" y="1522413"/>
            <a:ext cx="5641975" cy="2644775"/>
            <a:chOff x="851" y="959"/>
            <a:chExt cx="3554" cy="1666"/>
          </a:xfrm>
        </p:grpSpPr>
        <p:grpSp>
          <p:nvGrpSpPr>
            <p:cNvPr id="28697" name="Group 15"/>
            <p:cNvGrpSpPr>
              <a:grpSpLocks/>
            </p:cNvGrpSpPr>
            <p:nvPr/>
          </p:nvGrpSpPr>
          <p:grpSpPr bwMode="auto">
            <a:xfrm>
              <a:off x="851" y="959"/>
              <a:ext cx="3554" cy="1666"/>
              <a:chOff x="408" y="959"/>
              <a:chExt cx="4730" cy="2024"/>
            </a:xfrm>
          </p:grpSpPr>
          <p:pic>
            <p:nvPicPr>
              <p:cNvPr id="28699" name="Picture 16" descr="gtc458"/>
              <p:cNvPicPr>
                <a:picLocks noChangeAspect="1" noChangeArrowheads="1"/>
              </p:cNvPicPr>
              <p:nvPr/>
            </p:nvPicPr>
            <p:blipFill>
              <a:blip r:embed="rId3" cstate="print"/>
              <a:srcRect/>
              <a:stretch>
                <a:fillRect/>
              </a:stretch>
            </p:blipFill>
            <p:spPr bwMode="auto">
              <a:xfrm>
                <a:off x="408" y="959"/>
                <a:ext cx="4730" cy="2024"/>
              </a:xfrm>
              <a:prstGeom prst="rect">
                <a:avLst/>
              </a:prstGeom>
              <a:noFill/>
              <a:ln w="9525">
                <a:noFill/>
                <a:miter lim="800000"/>
                <a:headEnd/>
                <a:tailEnd/>
              </a:ln>
            </p:spPr>
          </p:pic>
          <p:sp>
            <p:nvSpPr>
              <p:cNvPr id="28700" name="Text Box 17"/>
              <p:cNvSpPr txBox="1">
                <a:spLocks noChangeArrowheads="1"/>
              </p:cNvSpPr>
              <p:nvPr/>
            </p:nvSpPr>
            <p:spPr bwMode="auto">
              <a:xfrm>
                <a:off x="1507" y="1445"/>
                <a:ext cx="155" cy="258"/>
              </a:xfrm>
              <a:prstGeom prst="rect">
                <a:avLst/>
              </a:prstGeom>
              <a:solidFill>
                <a:schemeClr val="tx1"/>
              </a:solidFill>
              <a:ln w="9525">
                <a:noFill/>
                <a:miter lim="800000"/>
                <a:headEnd/>
                <a:tailEnd/>
              </a:ln>
            </p:spPr>
            <p:txBody>
              <a:bodyPr>
                <a:spAutoFit/>
              </a:bodyPr>
              <a:lstStyle/>
              <a:p>
                <a:pPr eaLnBrk="0" hangingPunct="0"/>
                <a:r>
                  <a:rPr lang="en-US" b="1">
                    <a:solidFill>
                      <a:schemeClr val="bg2"/>
                    </a:solidFill>
                    <a:latin typeface="Helvetica"/>
                  </a:rPr>
                  <a:t>1</a:t>
                </a:r>
              </a:p>
            </p:txBody>
          </p:sp>
        </p:grpSp>
        <p:sp>
          <p:nvSpPr>
            <p:cNvPr id="28698" name="Rectangle 36"/>
            <p:cNvSpPr>
              <a:spLocks noChangeArrowheads="1"/>
            </p:cNvSpPr>
            <p:nvPr/>
          </p:nvSpPr>
          <p:spPr bwMode="auto">
            <a:xfrm>
              <a:off x="3638" y="1089"/>
              <a:ext cx="579" cy="1283"/>
            </a:xfrm>
            <a:prstGeom prst="rect">
              <a:avLst/>
            </a:prstGeom>
            <a:solidFill>
              <a:schemeClr val="tx1"/>
            </a:solidFill>
            <a:ln w="9525">
              <a:noFill/>
              <a:miter lim="800000"/>
              <a:headEnd/>
              <a:tailEnd/>
            </a:ln>
          </p:spPr>
          <p:txBody>
            <a:bodyPr wrap="none" anchor="ctr"/>
            <a:lstStyle/>
            <a:p>
              <a:pPr eaLnBrk="0" hangingPunct="0"/>
              <a:endParaRPr lang="en-US"/>
            </a:p>
          </p:txBody>
        </p:sp>
      </p:grpSp>
      <p:sp>
        <p:nvSpPr>
          <p:cNvPr id="269314" name="Rectangle 2"/>
          <p:cNvSpPr>
            <a:spLocks noGrp="1" noChangeArrowheads="1"/>
          </p:cNvSpPr>
          <p:nvPr>
            <p:ph type="title"/>
          </p:nvPr>
        </p:nvSpPr>
        <p:spPr>
          <a:xfrm>
            <a:off x="731838" y="161925"/>
            <a:ext cx="7772400" cy="685800"/>
          </a:xfrm>
        </p:spPr>
        <p:txBody>
          <a:bodyPr>
            <a:normAutofit fontScale="90000"/>
          </a:bodyPr>
          <a:lstStyle/>
          <a:p>
            <a:pPr eaLnBrk="1" fontAlgn="auto" hangingPunct="1">
              <a:spcAft>
                <a:spcPts val="0"/>
              </a:spcAft>
              <a:defRPr/>
            </a:pPr>
            <a:r>
              <a:rPr lang="en-CA" sz="3200">
                <a:solidFill>
                  <a:srgbClr val="93FBFF"/>
                </a:solidFill>
              </a:rPr>
              <a:t>Response to meningococcal infection</a:t>
            </a:r>
            <a:endParaRPr lang="en-CA" sz="3200" u="sng">
              <a:solidFill>
                <a:srgbClr val="93FBFF"/>
              </a:solidFill>
            </a:endParaRPr>
          </a:p>
        </p:txBody>
      </p:sp>
      <p:sp>
        <p:nvSpPr>
          <p:cNvPr id="28676" name="Line 5"/>
          <p:cNvSpPr>
            <a:spLocks noChangeShapeType="1"/>
          </p:cNvSpPr>
          <p:nvPr/>
        </p:nvSpPr>
        <p:spPr bwMode="auto">
          <a:xfrm>
            <a:off x="2379663" y="5629275"/>
            <a:ext cx="1452562" cy="630238"/>
          </a:xfrm>
          <a:prstGeom prst="line">
            <a:avLst/>
          </a:prstGeom>
          <a:noFill/>
          <a:ln w="9525">
            <a:noFill/>
            <a:round/>
            <a:headEnd/>
            <a:tailEnd type="triangle" w="med" len="med"/>
          </a:ln>
        </p:spPr>
        <p:txBody>
          <a:bodyPr wrap="none" anchor="ctr"/>
          <a:lstStyle/>
          <a:p>
            <a:endParaRPr lang="en-GB"/>
          </a:p>
        </p:txBody>
      </p:sp>
      <p:sp>
        <p:nvSpPr>
          <p:cNvPr id="28677" name="AutoShape 7"/>
          <p:cNvSpPr>
            <a:spLocks noChangeArrowheads="1"/>
          </p:cNvSpPr>
          <p:nvPr/>
        </p:nvSpPr>
        <p:spPr bwMode="auto">
          <a:xfrm>
            <a:off x="3433763" y="4151313"/>
            <a:ext cx="846137" cy="652462"/>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8678" name="Text Box 8"/>
          <p:cNvSpPr txBox="1">
            <a:spLocks noChangeArrowheads="1"/>
          </p:cNvSpPr>
          <p:nvPr/>
        </p:nvSpPr>
        <p:spPr bwMode="auto">
          <a:xfrm>
            <a:off x="2124075" y="4757738"/>
            <a:ext cx="3917950" cy="641350"/>
          </a:xfrm>
          <a:prstGeom prst="rect">
            <a:avLst/>
          </a:prstGeom>
          <a:noFill/>
          <a:ln w="9525">
            <a:noFill/>
            <a:miter lim="800000"/>
            <a:headEnd/>
            <a:tailEnd/>
          </a:ln>
        </p:spPr>
        <p:txBody>
          <a:bodyPr>
            <a:spAutoFit/>
          </a:bodyPr>
          <a:lstStyle/>
          <a:p>
            <a:pPr algn="ctr" eaLnBrk="0" hangingPunct="0"/>
            <a:r>
              <a:rPr lang="en-GB" sz="1800">
                <a:latin typeface="Helvetica"/>
              </a:rPr>
              <a:t>Release of inflammatory mediators by human cells e.g. TNF, IL8</a:t>
            </a:r>
          </a:p>
        </p:txBody>
      </p:sp>
      <p:sp>
        <p:nvSpPr>
          <p:cNvPr id="28679" name="AutoShape 9"/>
          <p:cNvSpPr>
            <a:spLocks noChangeArrowheads="1"/>
          </p:cNvSpPr>
          <p:nvPr/>
        </p:nvSpPr>
        <p:spPr bwMode="auto">
          <a:xfrm>
            <a:off x="3482975" y="5395913"/>
            <a:ext cx="846138" cy="527050"/>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8680" name="Text Box 10"/>
          <p:cNvSpPr txBox="1">
            <a:spLocks noChangeArrowheads="1"/>
          </p:cNvSpPr>
          <p:nvPr/>
        </p:nvSpPr>
        <p:spPr bwMode="auto">
          <a:xfrm>
            <a:off x="1522413" y="5813425"/>
            <a:ext cx="4776787" cy="915988"/>
          </a:xfrm>
          <a:prstGeom prst="rect">
            <a:avLst/>
          </a:prstGeom>
          <a:noFill/>
          <a:ln w="9525">
            <a:noFill/>
            <a:miter lim="800000"/>
            <a:headEnd/>
            <a:tailEnd/>
          </a:ln>
        </p:spPr>
        <p:txBody>
          <a:bodyPr>
            <a:spAutoFit/>
          </a:bodyPr>
          <a:lstStyle/>
          <a:p>
            <a:pPr algn="ctr" eaLnBrk="0" hangingPunct="0"/>
            <a:r>
              <a:rPr lang="en-GB" sz="1800">
                <a:latin typeface="Helvetica"/>
              </a:rPr>
              <a:t>Recruitment of innate immune response (neutrophils, complement, endothelial activation) and clearance of bacteria</a:t>
            </a:r>
          </a:p>
        </p:txBody>
      </p:sp>
      <p:sp>
        <p:nvSpPr>
          <p:cNvPr id="28681" name="Text Box 11"/>
          <p:cNvSpPr txBox="1">
            <a:spLocks noChangeArrowheads="1"/>
          </p:cNvSpPr>
          <p:nvPr/>
        </p:nvSpPr>
        <p:spPr bwMode="auto">
          <a:xfrm>
            <a:off x="771525" y="1524000"/>
            <a:ext cx="1739900" cy="336550"/>
          </a:xfrm>
          <a:prstGeom prst="rect">
            <a:avLst/>
          </a:prstGeom>
          <a:noFill/>
          <a:ln w="9525">
            <a:noFill/>
            <a:miter lim="800000"/>
            <a:headEnd/>
            <a:tailEnd/>
          </a:ln>
        </p:spPr>
        <p:txBody>
          <a:bodyPr>
            <a:spAutoFit/>
          </a:bodyPr>
          <a:lstStyle/>
          <a:p>
            <a:pPr eaLnBrk="0" hangingPunct="0">
              <a:spcBef>
                <a:spcPct val="50000"/>
              </a:spcBef>
            </a:pPr>
            <a:endParaRPr lang="en-GB">
              <a:latin typeface="Helvetica"/>
            </a:endParaRPr>
          </a:p>
        </p:txBody>
      </p:sp>
      <p:sp>
        <p:nvSpPr>
          <p:cNvPr id="28682" name="Text Box 12"/>
          <p:cNvSpPr txBox="1">
            <a:spLocks noChangeArrowheads="1"/>
          </p:cNvSpPr>
          <p:nvPr/>
        </p:nvSpPr>
        <p:spPr bwMode="auto">
          <a:xfrm>
            <a:off x="812800" y="1439863"/>
            <a:ext cx="3149600" cy="336550"/>
          </a:xfrm>
          <a:prstGeom prst="rect">
            <a:avLst/>
          </a:prstGeom>
          <a:noFill/>
          <a:ln w="9525">
            <a:noFill/>
            <a:miter lim="800000"/>
            <a:headEnd/>
            <a:tailEnd/>
          </a:ln>
        </p:spPr>
        <p:txBody>
          <a:bodyPr>
            <a:spAutoFit/>
          </a:bodyPr>
          <a:lstStyle/>
          <a:p>
            <a:pPr eaLnBrk="0" hangingPunct="0"/>
            <a:endParaRPr lang="en-GB">
              <a:latin typeface="Helvetica"/>
            </a:endParaRPr>
          </a:p>
        </p:txBody>
      </p:sp>
      <p:sp>
        <p:nvSpPr>
          <p:cNvPr id="28683" name="Text Box 18"/>
          <p:cNvSpPr txBox="1">
            <a:spLocks noChangeArrowheads="1"/>
          </p:cNvSpPr>
          <p:nvPr/>
        </p:nvSpPr>
        <p:spPr bwMode="auto">
          <a:xfrm>
            <a:off x="1368425" y="1620838"/>
            <a:ext cx="1441450" cy="457200"/>
          </a:xfrm>
          <a:prstGeom prst="rect">
            <a:avLst/>
          </a:prstGeom>
          <a:solidFill>
            <a:schemeClr val="tx1"/>
          </a:solidFill>
          <a:ln w="9525">
            <a:noFill/>
            <a:miter lim="800000"/>
            <a:headEnd/>
            <a:tailEnd/>
          </a:ln>
        </p:spPr>
        <p:txBody>
          <a:bodyPr>
            <a:spAutoFit/>
          </a:bodyPr>
          <a:lstStyle/>
          <a:p>
            <a:pPr algn="ctr" eaLnBrk="0" hangingPunct="0"/>
            <a:r>
              <a:rPr lang="en-US" sz="1200" b="1">
                <a:solidFill>
                  <a:schemeClr val="bg2"/>
                </a:solidFill>
                <a:latin typeface="Helvetica"/>
              </a:rPr>
              <a:t>?Lipoproteins</a:t>
            </a:r>
          </a:p>
          <a:p>
            <a:pPr algn="ctr" eaLnBrk="0" hangingPunct="0"/>
            <a:endParaRPr lang="en-US" sz="1200" b="1">
              <a:solidFill>
                <a:schemeClr val="bg2"/>
              </a:solidFill>
              <a:latin typeface="Helvetica"/>
            </a:endParaRPr>
          </a:p>
        </p:txBody>
      </p:sp>
      <p:sp>
        <p:nvSpPr>
          <p:cNvPr id="28684" name="Text Box 19"/>
          <p:cNvSpPr txBox="1">
            <a:spLocks noChangeArrowheads="1"/>
          </p:cNvSpPr>
          <p:nvPr/>
        </p:nvSpPr>
        <p:spPr bwMode="auto">
          <a:xfrm>
            <a:off x="4305300" y="2649538"/>
            <a:ext cx="657225" cy="466725"/>
          </a:xfrm>
          <a:prstGeom prst="rect">
            <a:avLst/>
          </a:prstGeom>
          <a:noFill/>
          <a:ln w="9525">
            <a:solidFill>
              <a:schemeClr val="bg2"/>
            </a:solidFill>
            <a:miter lim="800000"/>
            <a:headEnd/>
            <a:tailEnd/>
          </a:ln>
        </p:spPr>
        <p:txBody>
          <a:bodyPr>
            <a:spAutoFit/>
          </a:bodyPr>
          <a:lstStyle/>
          <a:p>
            <a:pPr eaLnBrk="0" hangingPunct="0"/>
            <a:r>
              <a:rPr lang="en-US" sz="1200">
                <a:solidFill>
                  <a:schemeClr val="bg2"/>
                </a:solidFill>
                <a:latin typeface="Helvetica"/>
              </a:rPr>
              <a:t>CD14, MD2</a:t>
            </a:r>
          </a:p>
        </p:txBody>
      </p:sp>
      <p:pic>
        <p:nvPicPr>
          <p:cNvPr id="269335" name="Picture 23" descr="NEISSER-an"/>
          <p:cNvPicPr>
            <a:picLocks noChangeAspect="1" noChangeArrowheads="1"/>
          </p:cNvPicPr>
          <p:nvPr/>
        </p:nvPicPr>
        <p:blipFill>
          <a:blip r:embed="rId4" cstate="print"/>
          <a:srcRect r="32808"/>
          <a:stretch>
            <a:fillRect/>
          </a:stretch>
        </p:blipFill>
        <p:spPr bwMode="auto">
          <a:xfrm>
            <a:off x="6726238" y="4595813"/>
            <a:ext cx="2293937" cy="2262187"/>
          </a:xfrm>
          <a:prstGeom prst="rect">
            <a:avLst/>
          </a:prstGeom>
          <a:noFill/>
          <a:ln w="9525">
            <a:noFill/>
            <a:miter lim="800000"/>
            <a:headEnd/>
            <a:tailEnd/>
          </a:ln>
        </p:spPr>
      </p:pic>
      <p:sp>
        <p:nvSpPr>
          <p:cNvPr id="28686" name="Rectangle 25"/>
          <p:cNvSpPr>
            <a:spLocks noChangeArrowheads="1"/>
          </p:cNvSpPr>
          <p:nvPr/>
        </p:nvSpPr>
        <p:spPr bwMode="auto">
          <a:xfrm>
            <a:off x="4467225" y="3684588"/>
            <a:ext cx="914400" cy="914400"/>
          </a:xfrm>
          <a:prstGeom prst="rect">
            <a:avLst/>
          </a:prstGeom>
          <a:noFill/>
          <a:ln w="9525">
            <a:noFill/>
            <a:miter lim="800000"/>
            <a:headEnd/>
            <a:tailEnd/>
          </a:ln>
        </p:spPr>
        <p:txBody>
          <a:bodyPr wrap="none" anchor="ctr"/>
          <a:lstStyle/>
          <a:p>
            <a:pPr eaLnBrk="0" hangingPunct="0"/>
            <a:endParaRPr lang="en-US"/>
          </a:p>
        </p:txBody>
      </p:sp>
      <p:sp>
        <p:nvSpPr>
          <p:cNvPr id="28687" name="Text Box 27"/>
          <p:cNvSpPr txBox="1">
            <a:spLocks noChangeArrowheads="1"/>
          </p:cNvSpPr>
          <p:nvPr/>
        </p:nvSpPr>
        <p:spPr bwMode="auto">
          <a:xfrm>
            <a:off x="2555875" y="3825875"/>
            <a:ext cx="498475" cy="261938"/>
          </a:xfrm>
          <a:prstGeom prst="rect">
            <a:avLst/>
          </a:prstGeom>
          <a:noFill/>
          <a:ln w="9525">
            <a:solidFill>
              <a:schemeClr val="bg2"/>
            </a:solidFill>
            <a:miter lim="800000"/>
            <a:headEnd/>
            <a:tailEnd/>
          </a:ln>
        </p:spPr>
        <p:txBody>
          <a:bodyPr wrap="none">
            <a:spAutoFit/>
          </a:bodyPr>
          <a:lstStyle/>
          <a:p>
            <a:pPr eaLnBrk="0" hangingPunct="0"/>
            <a:r>
              <a:rPr lang="en-US" sz="1100" b="1">
                <a:solidFill>
                  <a:schemeClr val="bg2"/>
                </a:solidFill>
                <a:latin typeface="Helvetica"/>
              </a:rPr>
              <a:t>NOD</a:t>
            </a:r>
          </a:p>
        </p:txBody>
      </p:sp>
      <p:sp>
        <p:nvSpPr>
          <p:cNvPr id="28688" name="Text Box 28"/>
          <p:cNvSpPr txBox="1">
            <a:spLocks noChangeArrowheads="1"/>
          </p:cNvSpPr>
          <p:nvPr/>
        </p:nvSpPr>
        <p:spPr bwMode="auto">
          <a:xfrm>
            <a:off x="1260475" y="3836988"/>
            <a:ext cx="1309688" cy="274637"/>
          </a:xfrm>
          <a:prstGeom prst="rect">
            <a:avLst/>
          </a:prstGeom>
          <a:noFill/>
          <a:ln w="9525">
            <a:noFill/>
            <a:miter lim="800000"/>
            <a:headEnd/>
            <a:tailEnd/>
          </a:ln>
        </p:spPr>
        <p:txBody>
          <a:bodyPr wrap="none">
            <a:spAutoFit/>
          </a:bodyPr>
          <a:lstStyle/>
          <a:p>
            <a:pPr eaLnBrk="0" hangingPunct="0"/>
            <a:r>
              <a:rPr lang="en-US" sz="1200" b="1">
                <a:solidFill>
                  <a:schemeClr val="bg2"/>
                </a:solidFill>
                <a:latin typeface="Helvetica"/>
              </a:rPr>
              <a:t>?peptidoglycan</a:t>
            </a:r>
          </a:p>
        </p:txBody>
      </p:sp>
      <p:sp>
        <p:nvSpPr>
          <p:cNvPr id="28689" name="Text Box 32"/>
          <p:cNvSpPr txBox="1">
            <a:spLocks noChangeArrowheads="1"/>
          </p:cNvSpPr>
          <p:nvPr/>
        </p:nvSpPr>
        <p:spPr bwMode="auto">
          <a:xfrm>
            <a:off x="5322888" y="3854450"/>
            <a:ext cx="1200150" cy="274638"/>
          </a:xfrm>
          <a:prstGeom prst="rect">
            <a:avLst/>
          </a:prstGeom>
          <a:noFill/>
          <a:ln w="9525">
            <a:noFill/>
            <a:miter lim="800000"/>
            <a:headEnd/>
            <a:tailEnd/>
          </a:ln>
        </p:spPr>
        <p:txBody>
          <a:bodyPr wrap="none">
            <a:spAutoFit/>
          </a:bodyPr>
          <a:lstStyle/>
          <a:p>
            <a:pPr eaLnBrk="0" hangingPunct="0"/>
            <a:r>
              <a:rPr lang="en-US" sz="1200" b="1">
                <a:solidFill>
                  <a:schemeClr val="bg2"/>
                </a:solidFill>
                <a:latin typeface="Helvetica"/>
              </a:rPr>
              <a:t>Bacterial DNA</a:t>
            </a:r>
          </a:p>
        </p:txBody>
      </p:sp>
      <p:sp>
        <p:nvSpPr>
          <p:cNvPr id="28690" name="Text Box 33"/>
          <p:cNvSpPr txBox="1">
            <a:spLocks noChangeArrowheads="1"/>
          </p:cNvSpPr>
          <p:nvPr/>
        </p:nvSpPr>
        <p:spPr bwMode="auto">
          <a:xfrm>
            <a:off x="4629150" y="3817938"/>
            <a:ext cx="538163" cy="261937"/>
          </a:xfrm>
          <a:prstGeom prst="rect">
            <a:avLst/>
          </a:prstGeom>
          <a:noFill/>
          <a:ln w="9525">
            <a:solidFill>
              <a:schemeClr val="bg2"/>
            </a:solidFill>
            <a:miter lim="800000"/>
            <a:headEnd/>
            <a:tailEnd/>
          </a:ln>
        </p:spPr>
        <p:txBody>
          <a:bodyPr wrap="none">
            <a:spAutoFit/>
          </a:bodyPr>
          <a:lstStyle/>
          <a:p>
            <a:pPr eaLnBrk="0" hangingPunct="0"/>
            <a:r>
              <a:rPr lang="en-US" sz="1100" b="1">
                <a:solidFill>
                  <a:schemeClr val="bg2"/>
                </a:solidFill>
                <a:latin typeface="Helvetica"/>
              </a:rPr>
              <a:t>TLR9</a:t>
            </a:r>
          </a:p>
        </p:txBody>
      </p:sp>
      <p:sp>
        <p:nvSpPr>
          <p:cNvPr id="269341" name="Oval 29"/>
          <p:cNvSpPr>
            <a:spLocks noChangeArrowheads="1"/>
          </p:cNvSpPr>
          <p:nvPr/>
        </p:nvSpPr>
        <p:spPr bwMode="auto">
          <a:xfrm>
            <a:off x="3944938" y="1593850"/>
            <a:ext cx="503237" cy="323850"/>
          </a:xfrm>
          <a:prstGeom prst="ellipse">
            <a:avLst/>
          </a:prstGeom>
          <a:noFill/>
          <a:ln w="57150">
            <a:solidFill>
              <a:schemeClr val="hlink"/>
            </a:solidFill>
            <a:round/>
            <a:headEnd/>
            <a:tailEnd/>
          </a:ln>
        </p:spPr>
        <p:txBody>
          <a:bodyPr wrap="none" anchor="ctr"/>
          <a:lstStyle/>
          <a:p>
            <a:pPr eaLnBrk="0" hangingPunct="0"/>
            <a:endParaRPr lang="en-US"/>
          </a:p>
        </p:txBody>
      </p:sp>
      <p:grpSp>
        <p:nvGrpSpPr>
          <p:cNvPr id="4" name="Group 39"/>
          <p:cNvGrpSpPr>
            <a:grpSpLocks/>
          </p:cNvGrpSpPr>
          <p:nvPr/>
        </p:nvGrpSpPr>
        <p:grpSpPr bwMode="auto">
          <a:xfrm>
            <a:off x="1233488" y="1574800"/>
            <a:ext cx="5340350" cy="2684463"/>
            <a:chOff x="777" y="992"/>
            <a:chExt cx="3364" cy="1691"/>
          </a:xfrm>
        </p:grpSpPr>
        <p:sp>
          <p:nvSpPr>
            <p:cNvPr id="28694" name="Oval 30"/>
            <p:cNvSpPr>
              <a:spLocks noChangeArrowheads="1"/>
            </p:cNvSpPr>
            <p:nvPr/>
          </p:nvSpPr>
          <p:spPr bwMode="auto">
            <a:xfrm>
              <a:off x="777" y="2400"/>
              <a:ext cx="823" cy="283"/>
            </a:xfrm>
            <a:prstGeom prst="ellipse">
              <a:avLst/>
            </a:prstGeom>
            <a:noFill/>
            <a:ln w="19050">
              <a:solidFill>
                <a:schemeClr val="hlink"/>
              </a:solidFill>
              <a:round/>
              <a:headEnd/>
              <a:tailEnd/>
            </a:ln>
          </p:spPr>
          <p:txBody>
            <a:bodyPr wrap="none" anchor="ctr"/>
            <a:lstStyle/>
            <a:p>
              <a:pPr eaLnBrk="0" hangingPunct="0"/>
              <a:endParaRPr lang="en-US"/>
            </a:p>
          </p:txBody>
        </p:sp>
        <p:sp>
          <p:nvSpPr>
            <p:cNvPr id="28695" name="Oval 31"/>
            <p:cNvSpPr>
              <a:spLocks noChangeArrowheads="1"/>
            </p:cNvSpPr>
            <p:nvPr/>
          </p:nvSpPr>
          <p:spPr bwMode="auto">
            <a:xfrm>
              <a:off x="918" y="992"/>
              <a:ext cx="823" cy="283"/>
            </a:xfrm>
            <a:prstGeom prst="ellipse">
              <a:avLst/>
            </a:prstGeom>
            <a:noFill/>
            <a:ln w="19050">
              <a:solidFill>
                <a:schemeClr val="hlink"/>
              </a:solidFill>
              <a:round/>
              <a:headEnd/>
              <a:tailEnd/>
            </a:ln>
          </p:spPr>
          <p:txBody>
            <a:bodyPr wrap="none" anchor="ctr"/>
            <a:lstStyle/>
            <a:p>
              <a:pPr eaLnBrk="0" hangingPunct="0"/>
              <a:endParaRPr lang="en-US"/>
            </a:p>
          </p:txBody>
        </p:sp>
        <p:sp>
          <p:nvSpPr>
            <p:cNvPr id="28696" name="Oval 34"/>
            <p:cNvSpPr>
              <a:spLocks noChangeArrowheads="1"/>
            </p:cNvSpPr>
            <p:nvPr/>
          </p:nvSpPr>
          <p:spPr bwMode="auto">
            <a:xfrm>
              <a:off x="3318" y="2393"/>
              <a:ext cx="823" cy="283"/>
            </a:xfrm>
            <a:prstGeom prst="ellipse">
              <a:avLst/>
            </a:prstGeom>
            <a:noFill/>
            <a:ln w="19050">
              <a:solidFill>
                <a:schemeClr val="hlink"/>
              </a:solidFill>
              <a:round/>
              <a:headEnd/>
              <a:tailEnd/>
            </a:ln>
          </p:spPr>
          <p:txBody>
            <a:bodyPr wrap="none" anchor="ctr"/>
            <a:lstStyle/>
            <a:p>
              <a:pPr eaLnBrk="0" hangingPunct="0"/>
              <a:endParaRPr lang="en-US"/>
            </a:p>
          </p:txBody>
        </p:sp>
      </p:grpSp>
      <p:sp>
        <p:nvSpPr>
          <p:cNvPr id="28693" name="Line 38"/>
          <p:cNvSpPr>
            <a:spLocks noChangeShapeType="1"/>
          </p:cNvSpPr>
          <p:nvPr/>
        </p:nvSpPr>
        <p:spPr bwMode="auto">
          <a:xfrm>
            <a:off x="5746750" y="3189288"/>
            <a:ext cx="954088" cy="179387"/>
          </a:xfrm>
          <a:prstGeom prst="line">
            <a:avLst/>
          </a:prstGeom>
          <a:noFill/>
          <a:ln w="28575">
            <a:solidFill>
              <a:schemeClr val="bg2"/>
            </a:solidFill>
            <a:round/>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9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a:xfrm>
            <a:off x="377825" y="4238625"/>
            <a:ext cx="3065463" cy="2141538"/>
          </a:xfrm>
        </p:spPr>
        <p:txBody>
          <a:bodyPr>
            <a:normAutofit lnSpcReduction="10000"/>
          </a:bodyPr>
          <a:lstStyle/>
          <a:p>
            <a:pPr marL="548640" indent="-411480" eaLnBrk="1" fontAlgn="auto" hangingPunct="1">
              <a:spcAft>
                <a:spcPts val="0"/>
              </a:spcAft>
              <a:buClr>
                <a:schemeClr val="tx1">
                  <a:shade val="95000"/>
                </a:schemeClr>
              </a:buClr>
              <a:buFontTx/>
              <a:buNone/>
              <a:defRPr/>
            </a:pPr>
            <a:r>
              <a:rPr lang="en-GB" sz="1600"/>
              <a:t>Patient MM</a:t>
            </a:r>
          </a:p>
          <a:p>
            <a:pPr marL="548640" indent="-411480" eaLnBrk="1" fontAlgn="auto" hangingPunct="1">
              <a:spcAft>
                <a:spcPts val="0"/>
              </a:spcAft>
              <a:buClr>
                <a:schemeClr val="tx1">
                  <a:shade val="95000"/>
                </a:schemeClr>
              </a:buClr>
              <a:buFont typeface="Wingdings 2"/>
              <a:buChar char=""/>
              <a:defRPr/>
            </a:pPr>
            <a:r>
              <a:rPr lang="en-GB" sz="1600"/>
              <a:t>48 year old male</a:t>
            </a:r>
          </a:p>
          <a:p>
            <a:pPr marL="548640" indent="-411480" eaLnBrk="1" fontAlgn="auto" hangingPunct="1">
              <a:spcAft>
                <a:spcPts val="0"/>
              </a:spcAft>
              <a:buClr>
                <a:schemeClr val="tx1">
                  <a:shade val="95000"/>
                </a:schemeClr>
              </a:buClr>
              <a:buFont typeface="Wingdings 2"/>
              <a:buChar char=""/>
              <a:defRPr/>
            </a:pPr>
            <a:r>
              <a:rPr lang="en-GB" sz="1600"/>
              <a:t>HR 140/minute; BP 80/60</a:t>
            </a:r>
          </a:p>
          <a:p>
            <a:pPr marL="548640" indent="-411480" eaLnBrk="1" fontAlgn="auto" hangingPunct="1">
              <a:spcAft>
                <a:spcPts val="0"/>
              </a:spcAft>
              <a:buClr>
                <a:schemeClr val="tx1">
                  <a:shade val="95000"/>
                </a:schemeClr>
              </a:buClr>
              <a:buFont typeface="Wingdings 2"/>
              <a:buChar char=""/>
              <a:defRPr/>
            </a:pPr>
            <a:r>
              <a:rPr lang="en-GB" sz="1600"/>
              <a:t>Temp 40.6</a:t>
            </a:r>
            <a:r>
              <a:rPr lang="en-GB" sz="1600" baseline="30000"/>
              <a:t>0</a:t>
            </a:r>
            <a:r>
              <a:rPr lang="en-GB" sz="1600"/>
              <a:t>C</a:t>
            </a:r>
          </a:p>
          <a:p>
            <a:pPr marL="548640" indent="-411480" eaLnBrk="1" fontAlgn="auto" hangingPunct="1">
              <a:spcAft>
                <a:spcPts val="0"/>
              </a:spcAft>
              <a:buClr>
                <a:schemeClr val="tx1">
                  <a:shade val="95000"/>
                </a:schemeClr>
              </a:buClr>
              <a:buFont typeface="Wingdings 2"/>
              <a:buChar char=""/>
              <a:defRPr/>
            </a:pPr>
            <a:r>
              <a:rPr lang="en-GB" sz="1600"/>
              <a:t>Kick on shin 7 days;</a:t>
            </a:r>
          </a:p>
          <a:p>
            <a:pPr marL="548640" indent="-411480" eaLnBrk="1" fontAlgn="auto" hangingPunct="1">
              <a:spcAft>
                <a:spcPts val="0"/>
              </a:spcAft>
              <a:buClr>
                <a:schemeClr val="tx1">
                  <a:shade val="95000"/>
                </a:schemeClr>
              </a:buClr>
              <a:buFont typeface="Wingdings 2"/>
              <a:buChar char=""/>
              <a:defRPr/>
            </a:pPr>
            <a:endParaRPr lang="en-GB" sz="1600"/>
          </a:p>
          <a:p>
            <a:pPr marL="548640" indent="-411480" eaLnBrk="1" fontAlgn="auto" hangingPunct="1">
              <a:spcAft>
                <a:spcPts val="0"/>
              </a:spcAft>
              <a:buClr>
                <a:schemeClr val="tx1">
                  <a:shade val="95000"/>
                </a:schemeClr>
              </a:buClr>
              <a:buFont typeface="Wingdings 2"/>
              <a:buChar char=""/>
              <a:defRPr/>
            </a:pPr>
            <a:r>
              <a:rPr lang="en-GB" sz="1600"/>
              <a:t>What’s the disease?</a:t>
            </a:r>
          </a:p>
        </p:txBody>
      </p:sp>
      <p:grpSp>
        <p:nvGrpSpPr>
          <p:cNvPr id="29699" name="Group 11"/>
          <p:cNvGrpSpPr>
            <a:grpSpLocks/>
          </p:cNvGrpSpPr>
          <p:nvPr/>
        </p:nvGrpSpPr>
        <p:grpSpPr bwMode="auto">
          <a:xfrm>
            <a:off x="3402013" y="4826000"/>
            <a:ext cx="5097462" cy="977900"/>
            <a:chOff x="1862" y="1137"/>
            <a:chExt cx="3211" cy="616"/>
          </a:xfrm>
        </p:grpSpPr>
        <p:pic>
          <p:nvPicPr>
            <p:cNvPr id="29709" name="Picture 12"/>
            <p:cNvPicPr>
              <a:picLocks noChangeAspect="1" noChangeArrowheads="1"/>
            </p:cNvPicPr>
            <p:nvPr/>
          </p:nvPicPr>
          <p:blipFill>
            <a:blip r:embed="rId3" cstate="print"/>
            <a:srcRect/>
            <a:stretch>
              <a:fillRect/>
            </a:stretch>
          </p:blipFill>
          <p:spPr bwMode="auto">
            <a:xfrm>
              <a:off x="1862" y="1137"/>
              <a:ext cx="1551" cy="594"/>
            </a:xfrm>
            <a:prstGeom prst="rect">
              <a:avLst/>
            </a:prstGeom>
            <a:noFill/>
            <a:ln w="9525">
              <a:noFill/>
              <a:miter lim="800000"/>
              <a:headEnd/>
              <a:tailEnd/>
            </a:ln>
          </p:spPr>
        </p:pic>
        <p:pic>
          <p:nvPicPr>
            <p:cNvPr id="29710" name="Picture 13" descr="005 - shiranee"/>
            <p:cNvPicPr>
              <a:picLocks noChangeAspect="1" noChangeArrowheads="1"/>
            </p:cNvPicPr>
            <p:nvPr/>
          </p:nvPicPr>
          <p:blipFill>
            <a:blip r:embed="rId4" cstate="print"/>
            <a:srcRect/>
            <a:stretch>
              <a:fillRect/>
            </a:stretch>
          </p:blipFill>
          <p:spPr bwMode="auto">
            <a:xfrm>
              <a:off x="3407" y="1141"/>
              <a:ext cx="1666" cy="612"/>
            </a:xfrm>
            <a:prstGeom prst="rect">
              <a:avLst/>
            </a:prstGeom>
            <a:noFill/>
            <a:ln w="9525">
              <a:noFill/>
              <a:miter lim="800000"/>
              <a:headEnd/>
              <a:tailEnd/>
            </a:ln>
          </p:spPr>
        </p:pic>
      </p:grpSp>
      <p:sp>
        <p:nvSpPr>
          <p:cNvPr id="29700" name="Text Box 14"/>
          <p:cNvSpPr txBox="1">
            <a:spLocks noChangeArrowheads="1"/>
          </p:cNvSpPr>
          <p:nvPr/>
        </p:nvSpPr>
        <p:spPr bwMode="auto">
          <a:xfrm>
            <a:off x="455613" y="3148013"/>
            <a:ext cx="5819775" cy="641350"/>
          </a:xfrm>
          <a:prstGeom prst="rect">
            <a:avLst/>
          </a:prstGeom>
          <a:noFill/>
          <a:ln w="9525">
            <a:noFill/>
            <a:miter lim="800000"/>
            <a:headEnd/>
            <a:tailEnd/>
          </a:ln>
        </p:spPr>
        <p:txBody>
          <a:bodyPr>
            <a:spAutoFit/>
          </a:bodyPr>
          <a:lstStyle/>
          <a:p>
            <a:pPr eaLnBrk="0" hangingPunct="0"/>
            <a:r>
              <a:rPr lang="en-GB" sz="1800">
                <a:solidFill>
                  <a:srgbClr val="93FBFF"/>
                </a:solidFill>
                <a:latin typeface="Helvetica"/>
              </a:rPr>
              <a:t>Gram positive infection:</a:t>
            </a:r>
          </a:p>
          <a:p>
            <a:pPr eaLnBrk="0" hangingPunct="0"/>
            <a:r>
              <a:rPr lang="en-GB" sz="1800">
                <a:solidFill>
                  <a:srgbClr val="93FBFF"/>
                </a:solidFill>
                <a:latin typeface="Helvetica"/>
              </a:rPr>
              <a:t>Activation of the immune response without endotoxin: </a:t>
            </a:r>
          </a:p>
        </p:txBody>
      </p:sp>
      <p:sp>
        <p:nvSpPr>
          <p:cNvPr id="29701" name="Text Box 18"/>
          <p:cNvSpPr txBox="1">
            <a:spLocks noChangeArrowheads="1"/>
          </p:cNvSpPr>
          <p:nvPr/>
        </p:nvSpPr>
        <p:spPr bwMode="auto">
          <a:xfrm>
            <a:off x="942975" y="222250"/>
            <a:ext cx="6745288" cy="579438"/>
          </a:xfrm>
          <a:prstGeom prst="rect">
            <a:avLst/>
          </a:prstGeom>
          <a:noFill/>
          <a:ln w="9525">
            <a:noFill/>
            <a:miter lim="800000"/>
            <a:headEnd/>
            <a:tailEnd/>
          </a:ln>
        </p:spPr>
        <p:txBody>
          <a:bodyPr>
            <a:spAutoFit/>
          </a:bodyPr>
          <a:lstStyle/>
          <a:p>
            <a:pPr algn="ctr" eaLnBrk="0" hangingPunct="0"/>
            <a:r>
              <a:rPr lang="en-GB" sz="3200">
                <a:solidFill>
                  <a:srgbClr val="93FBFF"/>
                </a:solidFill>
                <a:latin typeface="Helvetica"/>
              </a:rPr>
              <a:t>The innate immune response</a:t>
            </a:r>
          </a:p>
        </p:txBody>
      </p:sp>
      <p:grpSp>
        <p:nvGrpSpPr>
          <p:cNvPr id="29702" name="Group 19"/>
          <p:cNvGrpSpPr>
            <a:grpSpLocks/>
          </p:cNvGrpSpPr>
          <p:nvPr/>
        </p:nvGrpSpPr>
        <p:grpSpPr bwMode="auto">
          <a:xfrm>
            <a:off x="230188" y="1039813"/>
            <a:ext cx="8285162" cy="777875"/>
            <a:chOff x="101" y="556"/>
            <a:chExt cx="5219" cy="490"/>
          </a:xfrm>
        </p:grpSpPr>
        <p:sp>
          <p:nvSpPr>
            <p:cNvPr id="29704" name="Text Box 20"/>
            <p:cNvSpPr txBox="1">
              <a:spLocks noChangeArrowheads="1"/>
            </p:cNvSpPr>
            <p:nvPr/>
          </p:nvSpPr>
          <p:spPr bwMode="auto">
            <a:xfrm>
              <a:off x="1911" y="604"/>
              <a:ext cx="1873" cy="442"/>
            </a:xfrm>
            <a:prstGeom prst="rect">
              <a:avLst/>
            </a:prstGeom>
            <a:noFill/>
            <a:ln w="9525">
              <a:noFill/>
              <a:miter lim="800000"/>
              <a:headEnd/>
              <a:tailEnd/>
            </a:ln>
          </p:spPr>
          <p:txBody>
            <a:bodyPr>
              <a:spAutoFit/>
            </a:bodyPr>
            <a:lstStyle/>
            <a:p>
              <a:pPr eaLnBrk="0" hangingPunct="0"/>
              <a:r>
                <a:rPr lang="en-GB" sz="2000">
                  <a:latin typeface="Helvetica"/>
                </a:rPr>
                <a:t>Host recognition of enemy (Toll receptors)</a:t>
              </a:r>
            </a:p>
          </p:txBody>
        </p:sp>
        <p:sp>
          <p:nvSpPr>
            <p:cNvPr id="29705" name="AutoShape 21"/>
            <p:cNvSpPr>
              <a:spLocks noChangeArrowheads="1"/>
            </p:cNvSpPr>
            <p:nvPr/>
          </p:nvSpPr>
          <p:spPr bwMode="auto">
            <a:xfrm>
              <a:off x="3394" y="678"/>
              <a:ext cx="706" cy="188"/>
            </a:xfrm>
            <a:prstGeom prst="rightArrow">
              <a:avLst>
                <a:gd name="adj1" fmla="val 50000"/>
                <a:gd name="adj2" fmla="val 93883"/>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29706" name="Text Box 22"/>
            <p:cNvSpPr txBox="1">
              <a:spLocks noChangeArrowheads="1"/>
            </p:cNvSpPr>
            <p:nvPr/>
          </p:nvSpPr>
          <p:spPr bwMode="auto">
            <a:xfrm>
              <a:off x="4137" y="642"/>
              <a:ext cx="1183" cy="250"/>
            </a:xfrm>
            <a:prstGeom prst="rect">
              <a:avLst/>
            </a:prstGeom>
            <a:noFill/>
            <a:ln w="9525">
              <a:noFill/>
              <a:miter lim="800000"/>
              <a:headEnd/>
              <a:tailEnd/>
            </a:ln>
          </p:spPr>
          <p:txBody>
            <a:bodyPr wrap="none">
              <a:spAutoFit/>
            </a:bodyPr>
            <a:lstStyle/>
            <a:p>
              <a:pPr eaLnBrk="0" hangingPunct="0"/>
              <a:r>
                <a:rPr lang="en-US" sz="2000">
                  <a:latin typeface="Helvetica"/>
                </a:rPr>
                <a:t>Danger signals</a:t>
              </a:r>
            </a:p>
          </p:txBody>
        </p:sp>
        <p:sp>
          <p:nvSpPr>
            <p:cNvPr id="29707" name="Text Box 23"/>
            <p:cNvSpPr txBox="1">
              <a:spLocks noChangeArrowheads="1"/>
            </p:cNvSpPr>
            <p:nvPr/>
          </p:nvSpPr>
          <p:spPr bwMode="auto">
            <a:xfrm>
              <a:off x="101" y="556"/>
              <a:ext cx="1072" cy="442"/>
            </a:xfrm>
            <a:prstGeom prst="rect">
              <a:avLst/>
            </a:prstGeom>
            <a:noFill/>
            <a:ln w="9525">
              <a:noFill/>
              <a:miter lim="800000"/>
              <a:headEnd/>
              <a:tailEnd/>
            </a:ln>
          </p:spPr>
          <p:txBody>
            <a:bodyPr>
              <a:spAutoFit/>
            </a:bodyPr>
            <a:lstStyle/>
            <a:p>
              <a:pPr eaLnBrk="0" hangingPunct="0"/>
              <a:r>
                <a:rPr lang="en-US" sz="2000">
                  <a:latin typeface="Helvetica"/>
                </a:rPr>
                <a:t>Pathogen components</a:t>
              </a:r>
            </a:p>
          </p:txBody>
        </p:sp>
        <p:sp>
          <p:nvSpPr>
            <p:cNvPr id="29708" name="AutoShape 24"/>
            <p:cNvSpPr>
              <a:spLocks noChangeArrowheads="1"/>
            </p:cNvSpPr>
            <p:nvPr/>
          </p:nvSpPr>
          <p:spPr bwMode="auto">
            <a:xfrm>
              <a:off x="1215" y="696"/>
              <a:ext cx="706" cy="188"/>
            </a:xfrm>
            <a:prstGeom prst="rightArrow">
              <a:avLst>
                <a:gd name="adj1" fmla="val 50000"/>
                <a:gd name="adj2" fmla="val 93883"/>
              </a:avLst>
            </a:prstGeom>
            <a:solidFill>
              <a:schemeClr val="tx1"/>
            </a:solidFill>
            <a:ln w="9525">
              <a:solidFill>
                <a:schemeClr val="tx1"/>
              </a:solidFill>
              <a:miter lim="800000"/>
              <a:headEnd/>
              <a:tailEnd/>
            </a:ln>
          </p:spPr>
          <p:txBody>
            <a:bodyPr wrap="none" anchor="ctr"/>
            <a:lstStyle/>
            <a:p>
              <a:pPr eaLnBrk="0" hangingPunct="0"/>
              <a:endParaRPr lang="en-US"/>
            </a:p>
          </p:txBody>
        </p:sp>
      </p:grpSp>
      <p:sp>
        <p:nvSpPr>
          <p:cNvPr id="171033" name="Oval 25"/>
          <p:cNvSpPr>
            <a:spLocks noChangeArrowheads="1"/>
          </p:cNvSpPr>
          <p:nvPr/>
        </p:nvSpPr>
        <p:spPr bwMode="auto">
          <a:xfrm>
            <a:off x="280988" y="963613"/>
            <a:ext cx="1795462" cy="998537"/>
          </a:xfrm>
          <a:prstGeom prst="ellipse">
            <a:avLst/>
          </a:prstGeom>
          <a:noFill/>
          <a:ln w="38100">
            <a:solidFill>
              <a:schemeClr val="hlink"/>
            </a:solidFill>
            <a:round/>
            <a:headEnd/>
            <a:tailEnd/>
          </a:ln>
        </p:spPr>
        <p:txBody>
          <a:bodyPr wrap="none" anchor="ct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0" y="-122238"/>
            <a:ext cx="4832350" cy="3786188"/>
          </a:xfrm>
          <a:prstGeom prst="rect">
            <a:avLst/>
          </a:prstGeom>
          <a:noFill/>
          <a:ln w="9525">
            <a:noFill/>
            <a:miter lim="800000"/>
            <a:headEnd/>
            <a:tailEnd/>
          </a:ln>
        </p:spPr>
      </p:pic>
      <p:sp>
        <p:nvSpPr>
          <p:cNvPr id="30723" name="Text Box 37"/>
          <p:cNvSpPr txBox="1">
            <a:spLocks noChangeArrowheads="1"/>
          </p:cNvSpPr>
          <p:nvPr/>
        </p:nvSpPr>
        <p:spPr bwMode="auto">
          <a:xfrm>
            <a:off x="5743575" y="250825"/>
            <a:ext cx="3233738" cy="457200"/>
          </a:xfrm>
          <a:prstGeom prst="rect">
            <a:avLst/>
          </a:prstGeom>
          <a:noFill/>
          <a:ln w="9525">
            <a:noFill/>
            <a:miter lim="800000"/>
            <a:headEnd/>
            <a:tailEnd/>
          </a:ln>
        </p:spPr>
        <p:txBody>
          <a:bodyPr wrap="none">
            <a:spAutoFit/>
          </a:bodyPr>
          <a:lstStyle/>
          <a:p>
            <a:pPr algn="ctr" eaLnBrk="0" hangingPunct="0"/>
            <a:r>
              <a:rPr lang="en-GB">
                <a:solidFill>
                  <a:srgbClr val="93FBFF"/>
                </a:solidFill>
                <a:latin typeface="Helvetica"/>
              </a:rPr>
              <a:t>Gram positive bacteria</a:t>
            </a:r>
          </a:p>
        </p:txBody>
      </p:sp>
      <p:grpSp>
        <p:nvGrpSpPr>
          <p:cNvPr id="30724" name="Group 47"/>
          <p:cNvGrpSpPr>
            <a:grpSpLocks/>
          </p:cNvGrpSpPr>
          <p:nvPr/>
        </p:nvGrpSpPr>
        <p:grpSpPr bwMode="auto">
          <a:xfrm>
            <a:off x="5872163" y="3435350"/>
            <a:ext cx="3051175" cy="3141663"/>
            <a:chOff x="3699" y="2164"/>
            <a:chExt cx="1922" cy="1979"/>
          </a:xfrm>
        </p:grpSpPr>
        <p:sp>
          <p:nvSpPr>
            <p:cNvPr id="30733" name="Oval 6"/>
            <p:cNvSpPr>
              <a:spLocks noChangeArrowheads="1"/>
            </p:cNvSpPr>
            <p:nvPr/>
          </p:nvSpPr>
          <p:spPr bwMode="auto">
            <a:xfrm>
              <a:off x="3720" y="2181"/>
              <a:ext cx="1846" cy="1946"/>
            </a:xfrm>
            <a:prstGeom prst="ellipse">
              <a:avLst/>
            </a:prstGeom>
            <a:solidFill>
              <a:schemeClr val="accent2"/>
            </a:solidFill>
            <a:ln w="9525">
              <a:noFill/>
              <a:round/>
              <a:headEnd/>
              <a:tailEnd/>
            </a:ln>
          </p:spPr>
          <p:txBody>
            <a:bodyPr wrap="none" anchor="ctr"/>
            <a:lstStyle/>
            <a:p>
              <a:pPr eaLnBrk="0" hangingPunct="0"/>
              <a:endParaRPr lang="en-US"/>
            </a:p>
          </p:txBody>
        </p:sp>
        <p:sp>
          <p:nvSpPr>
            <p:cNvPr id="30734" name="Oval 44" descr="Shingle"/>
            <p:cNvSpPr>
              <a:spLocks noChangeArrowheads="1"/>
            </p:cNvSpPr>
            <p:nvPr/>
          </p:nvSpPr>
          <p:spPr bwMode="auto">
            <a:xfrm>
              <a:off x="3790" y="2252"/>
              <a:ext cx="1736" cy="1805"/>
            </a:xfrm>
            <a:prstGeom prst="ellipse">
              <a:avLst/>
            </a:prstGeom>
            <a:pattFill prst="shingle">
              <a:fgClr>
                <a:schemeClr val="accent1"/>
              </a:fgClr>
              <a:bgClr>
                <a:srgbClr val="FFFFFF"/>
              </a:bgClr>
            </a:pattFill>
            <a:ln w="9525">
              <a:noFill/>
              <a:round/>
              <a:headEnd/>
              <a:tailEnd/>
            </a:ln>
          </p:spPr>
          <p:txBody>
            <a:bodyPr wrap="none" anchor="ctr"/>
            <a:lstStyle/>
            <a:p>
              <a:pPr eaLnBrk="0" hangingPunct="0"/>
              <a:endParaRPr lang="en-US"/>
            </a:p>
          </p:txBody>
        </p:sp>
        <p:sp>
          <p:nvSpPr>
            <p:cNvPr id="30735" name="Oval 45"/>
            <p:cNvSpPr>
              <a:spLocks noChangeArrowheads="1"/>
            </p:cNvSpPr>
            <p:nvPr/>
          </p:nvSpPr>
          <p:spPr bwMode="auto">
            <a:xfrm>
              <a:off x="3983" y="2450"/>
              <a:ext cx="1367" cy="1419"/>
            </a:xfrm>
            <a:prstGeom prst="ellipse">
              <a:avLst/>
            </a:prstGeom>
            <a:solidFill>
              <a:srgbClr val="FF66FF"/>
            </a:solidFill>
            <a:ln w="38100">
              <a:solidFill>
                <a:srgbClr val="CC00FF"/>
              </a:solidFill>
              <a:round/>
              <a:headEnd/>
              <a:tailEnd/>
            </a:ln>
          </p:spPr>
          <p:txBody>
            <a:bodyPr wrap="none" anchor="ctr"/>
            <a:lstStyle/>
            <a:p>
              <a:pPr algn="ctr" eaLnBrk="0" hangingPunct="0"/>
              <a:endParaRPr lang="en-GB">
                <a:solidFill>
                  <a:schemeClr val="bg1"/>
                </a:solidFill>
                <a:latin typeface="Helvetica"/>
              </a:endParaRPr>
            </a:p>
          </p:txBody>
        </p:sp>
        <p:sp>
          <p:nvSpPr>
            <p:cNvPr id="30736" name="AutoShape 8"/>
            <p:cNvSpPr>
              <a:spLocks noChangeArrowheads="1"/>
            </p:cNvSpPr>
            <p:nvPr/>
          </p:nvSpPr>
          <p:spPr bwMode="auto">
            <a:xfrm rot="-1896273">
              <a:off x="3839" y="3605"/>
              <a:ext cx="263" cy="79"/>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37" name="AutoShape 9"/>
            <p:cNvSpPr>
              <a:spLocks noChangeArrowheads="1"/>
            </p:cNvSpPr>
            <p:nvPr/>
          </p:nvSpPr>
          <p:spPr bwMode="auto">
            <a:xfrm rot="-934749">
              <a:off x="3766" y="3407"/>
              <a:ext cx="263" cy="79"/>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38" name="AutoShape 10"/>
            <p:cNvSpPr>
              <a:spLocks noChangeArrowheads="1"/>
            </p:cNvSpPr>
            <p:nvPr/>
          </p:nvSpPr>
          <p:spPr bwMode="auto">
            <a:xfrm rot="-2753520">
              <a:off x="3977" y="3794"/>
              <a:ext cx="278" cy="75"/>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39" name="AutoShape 11"/>
            <p:cNvSpPr>
              <a:spLocks noChangeArrowheads="1"/>
            </p:cNvSpPr>
            <p:nvPr/>
          </p:nvSpPr>
          <p:spPr bwMode="auto">
            <a:xfrm rot="1378542">
              <a:off x="3773" y="2721"/>
              <a:ext cx="264" cy="79"/>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40" name="AutoShape 12"/>
            <p:cNvSpPr>
              <a:spLocks noChangeArrowheads="1"/>
            </p:cNvSpPr>
            <p:nvPr/>
          </p:nvSpPr>
          <p:spPr bwMode="auto">
            <a:xfrm rot="179020">
              <a:off x="3699" y="3084"/>
              <a:ext cx="264" cy="80"/>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41" name="AutoShape 24"/>
            <p:cNvSpPr>
              <a:spLocks noChangeArrowheads="1"/>
            </p:cNvSpPr>
            <p:nvPr/>
          </p:nvSpPr>
          <p:spPr bwMode="auto">
            <a:xfrm rot="7296273" flipV="1">
              <a:off x="4949" y="2373"/>
              <a:ext cx="278" cy="75"/>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42" name="AutoShape 25"/>
            <p:cNvSpPr>
              <a:spLocks noChangeArrowheads="1"/>
            </p:cNvSpPr>
            <p:nvPr/>
          </p:nvSpPr>
          <p:spPr bwMode="auto">
            <a:xfrm rot="6334749" flipV="1">
              <a:off x="4712" y="2265"/>
              <a:ext cx="278" cy="75"/>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43" name="AutoShape 26"/>
            <p:cNvSpPr>
              <a:spLocks noChangeArrowheads="1"/>
            </p:cNvSpPr>
            <p:nvPr/>
          </p:nvSpPr>
          <p:spPr bwMode="auto">
            <a:xfrm rot="4021458" flipV="1">
              <a:off x="4085" y="2343"/>
              <a:ext cx="322" cy="74"/>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44" name="AutoShape 27"/>
            <p:cNvSpPr>
              <a:spLocks noChangeArrowheads="1"/>
            </p:cNvSpPr>
            <p:nvPr/>
          </p:nvSpPr>
          <p:spPr bwMode="auto">
            <a:xfrm rot="5220980" flipV="1">
              <a:off x="4399" y="2276"/>
              <a:ext cx="278" cy="75"/>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45" name="AutoShape 19"/>
            <p:cNvSpPr>
              <a:spLocks noChangeArrowheads="1"/>
            </p:cNvSpPr>
            <p:nvPr/>
          </p:nvSpPr>
          <p:spPr bwMode="auto">
            <a:xfrm rot="-7296273">
              <a:off x="4937" y="3866"/>
              <a:ext cx="278" cy="76"/>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46" name="AutoShape 20"/>
            <p:cNvSpPr>
              <a:spLocks noChangeArrowheads="1"/>
            </p:cNvSpPr>
            <p:nvPr/>
          </p:nvSpPr>
          <p:spPr bwMode="auto">
            <a:xfrm rot="-6334749">
              <a:off x="4717" y="3966"/>
              <a:ext cx="278" cy="76"/>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47" name="AutoShape 21"/>
            <p:cNvSpPr>
              <a:spLocks noChangeArrowheads="1"/>
            </p:cNvSpPr>
            <p:nvPr/>
          </p:nvSpPr>
          <p:spPr bwMode="auto">
            <a:xfrm rot="-4021458">
              <a:off x="4133" y="3890"/>
              <a:ext cx="278" cy="75"/>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48" name="AutoShape 22"/>
            <p:cNvSpPr>
              <a:spLocks noChangeArrowheads="1"/>
            </p:cNvSpPr>
            <p:nvPr/>
          </p:nvSpPr>
          <p:spPr bwMode="auto">
            <a:xfrm rot="-5220980">
              <a:off x="4432" y="3945"/>
              <a:ext cx="278" cy="75"/>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49" name="AutoShape 14"/>
            <p:cNvSpPr>
              <a:spLocks noChangeArrowheads="1"/>
            </p:cNvSpPr>
            <p:nvPr/>
          </p:nvSpPr>
          <p:spPr bwMode="auto">
            <a:xfrm rot="1896273" flipH="1">
              <a:off x="5272" y="3497"/>
              <a:ext cx="263" cy="79"/>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50" name="AutoShape 15"/>
            <p:cNvSpPr>
              <a:spLocks noChangeArrowheads="1"/>
            </p:cNvSpPr>
            <p:nvPr/>
          </p:nvSpPr>
          <p:spPr bwMode="auto">
            <a:xfrm rot="934749" flipH="1">
              <a:off x="5328" y="3276"/>
              <a:ext cx="263" cy="79"/>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51" name="AutoShape 16"/>
            <p:cNvSpPr>
              <a:spLocks noChangeArrowheads="1"/>
            </p:cNvSpPr>
            <p:nvPr/>
          </p:nvSpPr>
          <p:spPr bwMode="auto">
            <a:xfrm rot="2753520" flipH="1">
              <a:off x="5125" y="3709"/>
              <a:ext cx="278" cy="75"/>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52" name="AutoShape 17"/>
            <p:cNvSpPr>
              <a:spLocks noChangeArrowheads="1"/>
            </p:cNvSpPr>
            <p:nvPr/>
          </p:nvSpPr>
          <p:spPr bwMode="auto">
            <a:xfrm rot="20221458" flipH="1">
              <a:off x="5247" y="2647"/>
              <a:ext cx="264" cy="79"/>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sp>
          <p:nvSpPr>
            <p:cNvPr id="30753" name="AutoShape 18"/>
            <p:cNvSpPr>
              <a:spLocks noChangeArrowheads="1"/>
            </p:cNvSpPr>
            <p:nvPr/>
          </p:nvSpPr>
          <p:spPr bwMode="auto">
            <a:xfrm rot="21420980" flipH="1">
              <a:off x="5357" y="3004"/>
              <a:ext cx="264" cy="80"/>
            </a:xfrm>
            <a:prstGeom prst="roundRect">
              <a:avLst>
                <a:gd name="adj" fmla="val 16667"/>
              </a:avLst>
            </a:prstGeom>
            <a:solidFill>
              <a:schemeClr val="accent1"/>
            </a:solidFill>
            <a:ln w="9525">
              <a:solidFill>
                <a:schemeClr val="accent2"/>
              </a:solidFill>
              <a:round/>
              <a:headEnd/>
              <a:tailEnd/>
            </a:ln>
          </p:spPr>
          <p:txBody>
            <a:bodyPr wrap="none" anchor="ctr"/>
            <a:lstStyle/>
            <a:p>
              <a:pPr eaLnBrk="0" hangingPunct="0"/>
              <a:endParaRPr lang="en-US"/>
            </a:p>
          </p:txBody>
        </p:sp>
      </p:grpSp>
      <p:sp>
        <p:nvSpPr>
          <p:cNvPr id="30725" name="Text Box 33"/>
          <p:cNvSpPr txBox="1">
            <a:spLocks noChangeArrowheads="1"/>
          </p:cNvSpPr>
          <p:nvPr/>
        </p:nvSpPr>
        <p:spPr bwMode="auto">
          <a:xfrm>
            <a:off x="3713163" y="3657600"/>
            <a:ext cx="1022350" cy="366713"/>
          </a:xfrm>
          <a:prstGeom prst="rect">
            <a:avLst/>
          </a:prstGeom>
          <a:noFill/>
          <a:ln w="9525">
            <a:noFill/>
            <a:miter lim="800000"/>
            <a:headEnd/>
            <a:tailEnd/>
          </a:ln>
        </p:spPr>
        <p:txBody>
          <a:bodyPr wrap="none">
            <a:spAutoFit/>
          </a:bodyPr>
          <a:lstStyle/>
          <a:p>
            <a:pPr algn="ctr" eaLnBrk="0" hangingPunct="0"/>
            <a:r>
              <a:rPr lang="en-GB" sz="1800">
                <a:solidFill>
                  <a:schemeClr val="accent2"/>
                </a:solidFill>
                <a:latin typeface="Helvetica"/>
              </a:rPr>
              <a:t>Capsule</a:t>
            </a:r>
          </a:p>
        </p:txBody>
      </p:sp>
      <p:sp>
        <p:nvSpPr>
          <p:cNvPr id="30726" name="Text Box 34"/>
          <p:cNvSpPr txBox="1">
            <a:spLocks noChangeArrowheads="1"/>
          </p:cNvSpPr>
          <p:nvPr/>
        </p:nvSpPr>
        <p:spPr bwMode="auto">
          <a:xfrm>
            <a:off x="271463" y="4281488"/>
            <a:ext cx="4070350" cy="641350"/>
          </a:xfrm>
          <a:prstGeom prst="rect">
            <a:avLst/>
          </a:prstGeom>
          <a:noFill/>
          <a:ln w="9525">
            <a:noFill/>
            <a:miter lim="800000"/>
            <a:headEnd/>
            <a:tailEnd/>
          </a:ln>
        </p:spPr>
        <p:txBody>
          <a:bodyPr wrap="none">
            <a:spAutoFit/>
          </a:bodyPr>
          <a:lstStyle/>
          <a:p>
            <a:pPr eaLnBrk="0" hangingPunct="0"/>
            <a:r>
              <a:rPr lang="en-GB" sz="1800" b="1">
                <a:latin typeface="Helvetica"/>
              </a:rPr>
              <a:t>Cell wall</a:t>
            </a:r>
            <a:endParaRPr lang="en-GB" sz="1800">
              <a:latin typeface="Helvetica"/>
            </a:endParaRPr>
          </a:p>
          <a:p>
            <a:pPr eaLnBrk="0" hangingPunct="0"/>
            <a:r>
              <a:rPr lang="en-GB" sz="1800" b="1">
                <a:latin typeface="Helvetica"/>
              </a:rPr>
              <a:t>Peptidoglycan and lipoteichoic acid</a:t>
            </a:r>
            <a:endParaRPr lang="en-GB" sz="1800">
              <a:latin typeface="Helvetica"/>
            </a:endParaRPr>
          </a:p>
        </p:txBody>
      </p:sp>
      <p:sp>
        <p:nvSpPr>
          <p:cNvPr id="30727" name="Text Box 35"/>
          <p:cNvSpPr txBox="1">
            <a:spLocks noChangeArrowheads="1"/>
          </p:cNvSpPr>
          <p:nvPr/>
        </p:nvSpPr>
        <p:spPr bwMode="auto">
          <a:xfrm>
            <a:off x="2430463" y="5070475"/>
            <a:ext cx="1733550" cy="366713"/>
          </a:xfrm>
          <a:prstGeom prst="rect">
            <a:avLst/>
          </a:prstGeom>
          <a:noFill/>
          <a:ln w="9525">
            <a:noFill/>
            <a:miter lim="800000"/>
            <a:headEnd/>
            <a:tailEnd/>
          </a:ln>
        </p:spPr>
        <p:txBody>
          <a:bodyPr wrap="none">
            <a:spAutoFit/>
          </a:bodyPr>
          <a:lstStyle/>
          <a:p>
            <a:pPr algn="ctr" eaLnBrk="0" hangingPunct="0"/>
            <a:r>
              <a:rPr lang="en-GB" sz="1800">
                <a:solidFill>
                  <a:srgbClr val="CC00FF"/>
                </a:solidFill>
                <a:latin typeface="Helvetica"/>
              </a:rPr>
              <a:t>Cell membrane</a:t>
            </a:r>
            <a:endParaRPr lang="en-GB" sz="1800">
              <a:latin typeface="Helvetica"/>
            </a:endParaRPr>
          </a:p>
        </p:txBody>
      </p:sp>
      <p:sp>
        <p:nvSpPr>
          <p:cNvPr id="30728" name="Text Box 38"/>
          <p:cNvSpPr txBox="1">
            <a:spLocks noChangeArrowheads="1"/>
          </p:cNvSpPr>
          <p:nvPr/>
        </p:nvSpPr>
        <p:spPr bwMode="auto">
          <a:xfrm>
            <a:off x="2779713" y="5754688"/>
            <a:ext cx="1414462" cy="336550"/>
          </a:xfrm>
          <a:prstGeom prst="rect">
            <a:avLst/>
          </a:prstGeom>
          <a:noFill/>
          <a:ln w="9525">
            <a:noFill/>
            <a:miter lim="800000"/>
            <a:headEnd/>
            <a:tailEnd/>
          </a:ln>
        </p:spPr>
        <p:txBody>
          <a:bodyPr wrap="none">
            <a:spAutoFit/>
          </a:bodyPr>
          <a:lstStyle/>
          <a:p>
            <a:pPr eaLnBrk="0" hangingPunct="0"/>
            <a:r>
              <a:rPr lang="en-US" b="1">
                <a:solidFill>
                  <a:schemeClr val="accent1"/>
                </a:solidFill>
                <a:latin typeface="Helvetica"/>
              </a:rPr>
              <a:t>Lipoproteins</a:t>
            </a:r>
            <a:endParaRPr lang="en-US" b="1">
              <a:solidFill>
                <a:srgbClr val="93FBFF"/>
              </a:solidFill>
              <a:latin typeface="Helvetica"/>
            </a:endParaRPr>
          </a:p>
        </p:txBody>
      </p:sp>
      <p:sp>
        <p:nvSpPr>
          <p:cNvPr id="30729" name="Line 40"/>
          <p:cNvSpPr>
            <a:spLocks noChangeShapeType="1"/>
          </p:cNvSpPr>
          <p:nvPr/>
        </p:nvSpPr>
        <p:spPr bwMode="auto">
          <a:xfrm flipV="1">
            <a:off x="4168775" y="5899150"/>
            <a:ext cx="1946275" cy="26988"/>
          </a:xfrm>
          <a:prstGeom prst="line">
            <a:avLst/>
          </a:prstGeom>
          <a:noFill/>
          <a:ln w="57150">
            <a:solidFill>
              <a:schemeClr val="accent1"/>
            </a:solidFill>
            <a:round/>
            <a:headEnd/>
            <a:tailEnd type="triangle" w="med" len="med"/>
          </a:ln>
        </p:spPr>
        <p:txBody>
          <a:bodyPr wrap="none" anchor="ctr"/>
          <a:lstStyle/>
          <a:p>
            <a:endParaRPr lang="en-GB"/>
          </a:p>
        </p:txBody>
      </p:sp>
      <p:sp>
        <p:nvSpPr>
          <p:cNvPr id="30730" name="Line 41"/>
          <p:cNvSpPr>
            <a:spLocks noChangeShapeType="1"/>
          </p:cNvSpPr>
          <p:nvPr/>
        </p:nvSpPr>
        <p:spPr bwMode="auto">
          <a:xfrm>
            <a:off x="4708525" y="3844925"/>
            <a:ext cx="1701800" cy="0"/>
          </a:xfrm>
          <a:prstGeom prst="line">
            <a:avLst/>
          </a:prstGeom>
          <a:noFill/>
          <a:ln w="57150">
            <a:solidFill>
              <a:schemeClr val="accent2"/>
            </a:solidFill>
            <a:round/>
            <a:headEnd/>
            <a:tailEnd type="triangle" w="med" len="med"/>
          </a:ln>
        </p:spPr>
        <p:txBody>
          <a:bodyPr wrap="none" anchor="ctr"/>
          <a:lstStyle/>
          <a:p>
            <a:endParaRPr lang="en-GB"/>
          </a:p>
        </p:txBody>
      </p:sp>
      <p:sp>
        <p:nvSpPr>
          <p:cNvPr id="30731" name="Line 42"/>
          <p:cNvSpPr>
            <a:spLocks noChangeShapeType="1"/>
          </p:cNvSpPr>
          <p:nvPr/>
        </p:nvSpPr>
        <p:spPr bwMode="auto">
          <a:xfrm>
            <a:off x="4494213" y="4716463"/>
            <a:ext cx="1701800" cy="0"/>
          </a:xfrm>
          <a:prstGeom prst="line">
            <a:avLst/>
          </a:prstGeom>
          <a:noFill/>
          <a:ln w="57150">
            <a:solidFill>
              <a:schemeClr val="tx1"/>
            </a:solidFill>
            <a:round/>
            <a:headEnd/>
            <a:tailEnd type="triangle" w="med" len="med"/>
          </a:ln>
        </p:spPr>
        <p:txBody>
          <a:bodyPr wrap="none" anchor="ctr"/>
          <a:lstStyle/>
          <a:p>
            <a:endParaRPr lang="en-GB"/>
          </a:p>
        </p:txBody>
      </p:sp>
      <p:sp>
        <p:nvSpPr>
          <p:cNvPr id="30732" name="Line 39"/>
          <p:cNvSpPr>
            <a:spLocks noChangeShapeType="1"/>
          </p:cNvSpPr>
          <p:nvPr/>
        </p:nvSpPr>
        <p:spPr bwMode="auto">
          <a:xfrm flipV="1">
            <a:off x="4241800" y="5230813"/>
            <a:ext cx="2070100" cy="9525"/>
          </a:xfrm>
          <a:prstGeom prst="line">
            <a:avLst/>
          </a:prstGeom>
          <a:noFill/>
          <a:ln w="57150">
            <a:solidFill>
              <a:srgbClr val="CC00FF"/>
            </a:solidFill>
            <a:round/>
            <a:headEnd/>
            <a:tailEnd type="triangle" w="med" len="med"/>
          </a:ln>
        </p:spPr>
        <p:txBody>
          <a:bodyPr wrap="none" anchor="ct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64"/>
          <p:cNvGrpSpPr>
            <a:grpSpLocks/>
          </p:cNvGrpSpPr>
          <p:nvPr/>
        </p:nvGrpSpPr>
        <p:grpSpPr bwMode="auto">
          <a:xfrm>
            <a:off x="449263" y="1022350"/>
            <a:ext cx="5940425" cy="3289300"/>
            <a:chOff x="283" y="644"/>
            <a:chExt cx="3742" cy="2072"/>
          </a:xfrm>
        </p:grpSpPr>
        <p:grpSp>
          <p:nvGrpSpPr>
            <p:cNvPr id="31763" name="Group 52"/>
            <p:cNvGrpSpPr>
              <a:grpSpLocks/>
            </p:cNvGrpSpPr>
            <p:nvPr/>
          </p:nvGrpSpPr>
          <p:grpSpPr bwMode="auto">
            <a:xfrm>
              <a:off x="283" y="644"/>
              <a:ext cx="3742" cy="2072"/>
              <a:chOff x="283" y="644"/>
              <a:chExt cx="3742" cy="2072"/>
            </a:xfrm>
          </p:grpSpPr>
          <p:grpSp>
            <p:nvGrpSpPr>
              <p:cNvPr id="31766" name="Group 49"/>
              <p:cNvGrpSpPr>
                <a:grpSpLocks/>
              </p:cNvGrpSpPr>
              <p:nvPr/>
            </p:nvGrpSpPr>
            <p:grpSpPr bwMode="auto">
              <a:xfrm>
                <a:off x="283" y="644"/>
                <a:ext cx="3742" cy="2072"/>
                <a:chOff x="259" y="666"/>
                <a:chExt cx="3742" cy="2072"/>
              </a:xfrm>
            </p:grpSpPr>
            <p:pic>
              <p:nvPicPr>
                <p:cNvPr id="31768" name="Picture 17" descr="gtc458"/>
                <p:cNvPicPr>
                  <a:picLocks noChangeAspect="1" noChangeArrowheads="1"/>
                </p:cNvPicPr>
                <p:nvPr/>
              </p:nvPicPr>
              <p:blipFill>
                <a:blip r:embed="rId3" cstate="print"/>
                <a:srcRect r="20866"/>
                <a:stretch>
                  <a:fillRect/>
                </a:stretch>
              </p:blipFill>
              <p:spPr bwMode="auto">
                <a:xfrm>
                  <a:off x="259" y="666"/>
                  <a:ext cx="3742" cy="2072"/>
                </a:xfrm>
                <a:prstGeom prst="rect">
                  <a:avLst/>
                </a:prstGeom>
                <a:noFill/>
                <a:ln w="9525">
                  <a:noFill/>
                  <a:miter lim="800000"/>
                  <a:headEnd/>
                  <a:tailEnd/>
                </a:ln>
              </p:spPr>
            </p:pic>
            <p:sp>
              <p:nvSpPr>
                <p:cNvPr id="31769" name="Text Box 48"/>
                <p:cNvSpPr txBox="1">
                  <a:spLocks noChangeArrowheads="1"/>
                </p:cNvSpPr>
                <p:nvPr/>
              </p:nvSpPr>
              <p:spPr bwMode="auto">
                <a:xfrm>
                  <a:off x="1370" y="1168"/>
                  <a:ext cx="116" cy="212"/>
                </a:xfrm>
                <a:prstGeom prst="rect">
                  <a:avLst/>
                </a:prstGeom>
                <a:solidFill>
                  <a:schemeClr val="tx1"/>
                </a:solidFill>
                <a:ln w="9525">
                  <a:noFill/>
                  <a:miter lim="800000"/>
                  <a:headEnd/>
                  <a:tailEnd/>
                </a:ln>
              </p:spPr>
              <p:txBody>
                <a:bodyPr>
                  <a:spAutoFit/>
                </a:bodyPr>
                <a:lstStyle/>
                <a:p>
                  <a:pPr eaLnBrk="0" hangingPunct="0">
                    <a:spcBef>
                      <a:spcPct val="50000"/>
                    </a:spcBef>
                  </a:pPr>
                  <a:r>
                    <a:rPr lang="en-US" b="1">
                      <a:solidFill>
                        <a:schemeClr val="bg2"/>
                      </a:solidFill>
                      <a:latin typeface="Helvetica"/>
                    </a:rPr>
                    <a:t>1</a:t>
                  </a:r>
                </a:p>
              </p:txBody>
            </p:sp>
          </p:grpSp>
          <p:sp>
            <p:nvSpPr>
              <p:cNvPr id="31767" name="Rectangle 51"/>
              <p:cNvSpPr>
                <a:spLocks noChangeArrowheads="1"/>
              </p:cNvSpPr>
              <p:nvPr/>
            </p:nvSpPr>
            <p:spPr bwMode="auto">
              <a:xfrm>
                <a:off x="1503" y="647"/>
                <a:ext cx="891" cy="125"/>
              </a:xfrm>
              <a:prstGeom prst="rect">
                <a:avLst/>
              </a:prstGeom>
              <a:solidFill>
                <a:schemeClr val="tx1"/>
              </a:solidFill>
              <a:ln w="9525">
                <a:noFill/>
                <a:miter lim="800000"/>
                <a:headEnd/>
                <a:tailEnd/>
              </a:ln>
            </p:spPr>
            <p:txBody>
              <a:bodyPr wrap="none" anchor="ctr"/>
              <a:lstStyle/>
              <a:p>
                <a:pPr eaLnBrk="0" hangingPunct="0"/>
                <a:endParaRPr lang="en-US"/>
              </a:p>
            </p:txBody>
          </p:sp>
        </p:grpSp>
        <p:sp>
          <p:nvSpPr>
            <p:cNvPr id="31764" name="Rectangle 60"/>
            <p:cNvSpPr>
              <a:spLocks noChangeArrowheads="1"/>
            </p:cNvSpPr>
            <p:nvPr/>
          </p:nvSpPr>
          <p:spPr bwMode="auto">
            <a:xfrm>
              <a:off x="3240" y="772"/>
              <a:ext cx="573" cy="198"/>
            </a:xfrm>
            <a:prstGeom prst="rect">
              <a:avLst/>
            </a:prstGeom>
            <a:solidFill>
              <a:schemeClr val="tx1"/>
            </a:solidFill>
            <a:ln w="9525">
              <a:noFill/>
              <a:miter lim="800000"/>
              <a:headEnd/>
              <a:tailEnd/>
            </a:ln>
          </p:spPr>
          <p:txBody>
            <a:bodyPr wrap="none" anchor="ctr"/>
            <a:lstStyle/>
            <a:p>
              <a:pPr eaLnBrk="0" hangingPunct="0"/>
              <a:endParaRPr lang="en-US"/>
            </a:p>
          </p:txBody>
        </p:sp>
        <p:sp>
          <p:nvSpPr>
            <p:cNvPr id="31765" name="Rectangle 61"/>
            <p:cNvSpPr>
              <a:spLocks noChangeArrowheads="1"/>
            </p:cNvSpPr>
            <p:nvPr/>
          </p:nvSpPr>
          <p:spPr bwMode="auto">
            <a:xfrm>
              <a:off x="2394" y="738"/>
              <a:ext cx="590" cy="176"/>
            </a:xfrm>
            <a:prstGeom prst="rect">
              <a:avLst/>
            </a:prstGeom>
            <a:solidFill>
              <a:schemeClr val="tx1"/>
            </a:solidFill>
            <a:ln w="9525">
              <a:noFill/>
              <a:miter lim="800000"/>
              <a:headEnd/>
              <a:tailEnd/>
            </a:ln>
          </p:spPr>
          <p:txBody>
            <a:bodyPr wrap="none" anchor="ctr"/>
            <a:lstStyle/>
            <a:p>
              <a:pPr eaLnBrk="0" hangingPunct="0"/>
              <a:endParaRPr lang="en-US"/>
            </a:p>
          </p:txBody>
        </p:sp>
      </p:grpSp>
      <p:sp>
        <p:nvSpPr>
          <p:cNvPr id="211970" name="Rectangle 2"/>
          <p:cNvSpPr>
            <a:spLocks noGrp="1" noChangeArrowheads="1"/>
          </p:cNvSpPr>
          <p:nvPr>
            <p:ph type="title"/>
          </p:nvPr>
        </p:nvSpPr>
        <p:spPr>
          <a:xfrm>
            <a:off x="814388" y="242888"/>
            <a:ext cx="7772400" cy="685800"/>
          </a:xfrm>
        </p:spPr>
        <p:txBody>
          <a:bodyPr>
            <a:normAutofit fontScale="90000"/>
          </a:bodyPr>
          <a:lstStyle/>
          <a:p>
            <a:pPr eaLnBrk="1" fontAlgn="auto" hangingPunct="1">
              <a:spcAft>
                <a:spcPts val="0"/>
              </a:spcAft>
              <a:defRPr/>
            </a:pPr>
            <a:r>
              <a:rPr lang="en-CA" sz="3200">
                <a:solidFill>
                  <a:srgbClr val="93FBFF"/>
                </a:solidFill>
              </a:rPr>
              <a:t>Recognition of streptococcal infection by toll-like receptors</a:t>
            </a:r>
            <a:endParaRPr lang="en-CA" sz="3200" u="sng">
              <a:solidFill>
                <a:srgbClr val="93FBFF"/>
              </a:solidFill>
            </a:endParaRPr>
          </a:p>
        </p:txBody>
      </p:sp>
      <p:sp>
        <p:nvSpPr>
          <p:cNvPr id="31748" name="Line 6"/>
          <p:cNvSpPr>
            <a:spLocks noChangeShapeType="1"/>
          </p:cNvSpPr>
          <p:nvPr/>
        </p:nvSpPr>
        <p:spPr bwMode="auto">
          <a:xfrm>
            <a:off x="2379663" y="5629275"/>
            <a:ext cx="1452562" cy="630238"/>
          </a:xfrm>
          <a:prstGeom prst="line">
            <a:avLst/>
          </a:prstGeom>
          <a:noFill/>
          <a:ln w="9525">
            <a:noFill/>
            <a:round/>
            <a:headEnd/>
            <a:tailEnd type="triangle" w="med" len="med"/>
          </a:ln>
        </p:spPr>
        <p:txBody>
          <a:bodyPr wrap="none" anchor="ctr"/>
          <a:lstStyle/>
          <a:p>
            <a:endParaRPr lang="en-GB"/>
          </a:p>
        </p:txBody>
      </p:sp>
      <p:sp>
        <p:nvSpPr>
          <p:cNvPr id="31749" name="AutoShape 7"/>
          <p:cNvSpPr>
            <a:spLocks noChangeArrowheads="1"/>
          </p:cNvSpPr>
          <p:nvPr/>
        </p:nvSpPr>
        <p:spPr bwMode="auto">
          <a:xfrm>
            <a:off x="1277938" y="3987800"/>
            <a:ext cx="846137" cy="652463"/>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750" name="Text Box 8"/>
          <p:cNvSpPr txBox="1">
            <a:spLocks noChangeArrowheads="1"/>
          </p:cNvSpPr>
          <p:nvPr/>
        </p:nvSpPr>
        <p:spPr bwMode="auto">
          <a:xfrm>
            <a:off x="107950" y="4591050"/>
            <a:ext cx="6702425" cy="366713"/>
          </a:xfrm>
          <a:prstGeom prst="rect">
            <a:avLst/>
          </a:prstGeom>
          <a:noFill/>
          <a:ln w="9525">
            <a:noFill/>
            <a:miter lim="800000"/>
            <a:headEnd/>
            <a:tailEnd/>
          </a:ln>
        </p:spPr>
        <p:txBody>
          <a:bodyPr wrap="none">
            <a:spAutoFit/>
          </a:bodyPr>
          <a:lstStyle/>
          <a:p>
            <a:pPr algn="ctr" eaLnBrk="0" hangingPunct="0"/>
            <a:r>
              <a:rPr lang="en-GB" sz="1800">
                <a:latin typeface="Helvetica"/>
              </a:rPr>
              <a:t>Release of inflammatory mediators by human cells e.g. TNF, IL8</a:t>
            </a:r>
          </a:p>
        </p:txBody>
      </p:sp>
      <p:sp>
        <p:nvSpPr>
          <p:cNvPr id="31751" name="AutoShape 9"/>
          <p:cNvSpPr>
            <a:spLocks noChangeArrowheads="1"/>
          </p:cNvSpPr>
          <p:nvPr/>
        </p:nvSpPr>
        <p:spPr bwMode="auto">
          <a:xfrm>
            <a:off x="1258888" y="5127625"/>
            <a:ext cx="846137" cy="652463"/>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31752" name="Text Box 12"/>
          <p:cNvSpPr txBox="1">
            <a:spLocks noChangeArrowheads="1"/>
          </p:cNvSpPr>
          <p:nvPr/>
        </p:nvSpPr>
        <p:spPr bwMode="auto">
          <a:xfrm>
            <a:off x="107950" y="5849938"/>
            <a:ext cx="5303838" cy="915987"/>
          </a:xfrm>
          <a:prstGeom prst="rect">
            <a:avLst/>
          </a:prstGeom>
          <a:noFill/>
          <a:ln w="9525">
            <a:noFill/>
            <a:miter lim="800000"/>
            <a:headEnd/>
            <a:tailEnd/>
          </a:ln>
        </p:spPr>
        <p:txBody>
          <a:bodyPr>
            <a:spAutoFit/>
          </a:bodyPr>
          <a:lstStyle/>
          <a:p>
            <a:pPr algn="ctr" eaLnBrk="0" hangingPunct="0"/>
            <a:r>
              <a:rPr lang="en-GB" sz="1800">
                <a:latin typeface="Helvetica"/>
              </a:rPr>
              <a:t>Recruitment of innate immune response (neutrophils, complement, endothelial activation) and clearance of bacteria</a:t>
            </a:r>
          </a:p>
        </p:txBody>
      </p:sp>
      <p:sp>
        <p:nvSpPr>
          <p:cNvPr id="31753" name="Line 28"/>
          <p:cNvSpPr>
            <a:spLocks noChangeShapeType="1"/>
          </p:cNvSpPr>
          <p:nvPr/>
        </p:nvSpPr>
        <p:spPr bwMode="auto">
          <a:xfrm>
            <a:off x="2008188" y="1108075"/>
            <a:ext cx="811212" cy="134938"/>
          </a:xfrm>
          <a:prstGeom prst="line">
            <a:avLst/>
          </a:prstGeom>
          <a:noFill/>
          <a:ln w="9525">
            <a:noFill/>
            <a:round/>
            <a:headEnd/>
            <a:tailEnd type="triangle" w="med" len="med"/>
          </a:ln>
        </p:spPr>
        <p:txBody>
          <a:bodyPr wrap="none" anchor="ctr"/>
          <a:lstStyle/>
          <a:p>
            <a:endParaRPr lang="en-GB"/>
          </a:p>
        </p:txBody>
      </p:sp>
      <p:sp>
        <p:nvSpPr>
          <p:cNvPr id="31754" name="Text Box 53"/>
          <p:cNvSpPr txBox="1">
            <a:spLocks noChangeArrowheads="1"/>
          </p:cNvSpPr>
          <p:nvPr/>
        </p:nvSpPr>
        <p:spPr bwMode="auto">
          <a:xfrm>
            <a:off x="1828800" y="3898900"/>
            <a:ext cx="644525" cy="346075"/>
          </a:xfrm>
          <a:prstGeom prst="rect">
            <a:avLst/>
          </a:prstGeom>
          <a:noFill/>
          <a:ln w="9525">
            <a:solidFill>
              <a:schemeClr val="bg2"/>
            </a:solidFill>
            <a:miter lim="800000"/>
            <a:headEnd/>
            <a:tailEnd/>
          </a:ln>
        </p:spPr>
        <p:txBody>
          <a:bodyPr wrap="none">
            <a:spAutoFit/>
          </a:bodyPr>
          <a:lstStyle/>
          <a:p>
            <a:pPr eaLnBrk="0" hangingPunct="0"/>
            <a:r>
              <a:rPr lang="en-US" sz="1600" b="1">
                <a:solidFill>
                  <a:schemeClr val="bg2"/>
                </a:solidFill>
                <a:latin typeface="Helvetica"/>
              </a:rPr>
              <a:t>NOD</a:t>
            </a:r>
          </a:p>
        </p:txBody>
      </p:sp>
      <p:sp>
        <p:nvSpPr>
          <p:cNvPr id="31755" name="Text Box 55"/>
          <p:cNvSpPr txBox="1">
            <a:spLocks noChangeArrowheads="1"/>
          </p:cNvSpPr>
          <p:nvPr/>
        </p:nvSpPr>
        <p:spPr bwMode="auto">
          <a:xfrm>
            <a:off x="3481388" y="3898900"/>
            <a:ext cx="701675" cy="346075"/>
          </a:xfrm>
          <a:prstGeom prst="rect">
            <a:avLst/>
          </a:prstGeom>
          <a:noFill/>
          <a:ln w="9525">
            <a:solidFill>
              <a:schemeClr val="bg2"/>
            </a:solidFill>
            <a:miter lim="800000"/>
            <a:headEnd/>
            <a:tailEnd/>
          </a:ln>
        </p:spPr>
        <p:txBody>
          <a:bodyPr wrap="none">
            <a:spAutoFit/>
          </a:bodyPr>
          <a:lstStyle/>
          <a:p>
            <a:pPr eaLnBrk="0" hangingPunct="0"/>
            <a:r>
              <a:rPr lang="en-US" sz="1600" b="1">
                <a:solidFill>
                  <a:schemeClr val="bg2"/>
                </a:solidFill>
                <a:latin typeface="Helvetica"/>
              </a:rPr>
              <a:t>TLR9</a:t>
            </a:r>
          </a:p>
        </p:txBody>
      </p:sp>
      <p:sp>
        <p:nvSpPr>
          <p:cNvPr id="212025" name="Oval 57"/>
          <p:cNvSpPr>
            <a:spLocks noChangeArrowheads="1"/>
          </p:cNvSpPr>
          <p:nvPr/>
        </p:nvSpPr>
        <p:spPr bwMode="auto">
          <a:xfrm>
            <a:off x="558800" y="1036638"/>
            <a:ext cx="3089275" cy="657225"/>
          </a:xfrm>
          <a:prstGeom prst="ellipse">
            <a:avLst/>
          </a:prstGeom>
          <a:noFill/>
          <a:ln w="38100">
            <a:solidFill>
              <a:schemeClr val="hlink"/>
            </a:solidFill>
            <a:round/>
            <a:headEnd/>
            <a:tailEnd/>
          </a:ln>
        </p:spPr>
        <p:txBody>
          <a:bodyPr wrap="none" anchor="ctr"/>
          <a:lstStyle/>
          <a:p>
            <a:pPr eaLnBrk="0" hangingPunct="0"/>
            <a:endParaRPr lang="en-US"/>
          </a:p>
        </p:txBody>
      </p:sp>
      <p:grpSp>
        <p:nvGrpSpPr>
          <p:cNvPr id="5" name="Group 63"/>
          <p:cNvGrpSpPr>
            <a:grpSpLocks/>
          </p:cNvGrpSpPr>
          <p:nvPr/>
        </p:nvGrpSpPr>
        <p:grpSpPr bwMode="auto">
          <a:xfrm>
            <a:off x="414338" y="3890963"/>
            <a:ext cx="5359400" cy="431800"/>
            <a:chOff x="261" y="2451"/>
            <a:chExt cx="3376" cy="272"/>
          </a:xfrm>
        </p:grpSpPr>
        <p:sp>
          <p:nvSpPr>
            <p:cNvPr id="31759" name="Text Box 54"/>
            <p:cNvSpPr txBox="1">
              <a:spLocks noChangeArrowheads="1"/>
            </p:cNvSpPr>
            <p:nvPr/>
          </p:nvSpPr>
          <p:spPr bwMode="auto">
            <a:xfrm>
              <a:off x="267" y="2484"/>
              <a:ext cx="812" cy="194"/>
            </a:xfrm>
            <a:prstGeom prst="rect">
              <a:avLst/>
            </a:prstGeom>
            <a:noFill/>
            <a:ln w="9525">
              <a:noFill/>
              <a:miter lim="800000"/>
              <a:headEnd/>
              <a:tailEnd/>
            </a:ln>
          </p:spPr>
          <p:txBody>
            <a:bodyPr wrap="none">
              <a:spAutoFit/>
            </a:bodyPr>
            <a:lstStyle/>
            <a:p>
              <a:pPr eaLnBrk="0" hangingPunct="0"/>
              <a:r>
                <a:rPr lang="en-US" sz="1400">
                  <a:solidFill>
                    <a:schemeClr val="bg2"/>
                  </a:solidFill>
                  <a:latin typeface="Helvetica"/>
                </a:rPr>
                <a:t>peptidoglycan</a:t>
              </a:r>
            </a:p>
          </p:txBody>
        </p:sp>
        <p:sp>
          <p:nvSpPr>
            <p:cNvPr id="31760" name="Text Box 56"/>
            <p:cNvSpPr txBox="1">
              <a:spLocks noChangeArrowheads="1"/>
            </p:cNvSpPr>
            <p:nvPr/>
          </p:nvSpPr>
          <p:spPr bwMode="auto">
            <a:xfrm>
              <a:off x="2719" y="2457"/>
              <a:ext cx="826" cy="194"/>
            </a:xfrm>
            <a:prstGeom prst="rect">
              <a:avLst/>
            </a:prstGeom>
            <a:noFill/>
            <a:ln w="9525">
              <a:noFill/>
              <a:miter lim="800000"/>
              <a:headEnd/>
              <a:tailEnd/>
            </a:ln>
          </p:spPr>
          <p:txBody>
            <a:bodyPr wrap="none">
              <a:spAutoFit/>
            </a:bodyPr>
            <a:lstStyle/>
            <a:p>
              <a:pPr eaLnBrk="0" hangingPunct="0"/>
              <a:r>
                <a:rPr lang="en-US" sz="1400">
                  <a:solidFill>
                    <a:schemeClr val="bg2"/>
                  </a:solidFill>
                  <a:latin typeface="Helvetica"/>
                </a:rPr>
                <a:t>Bacterial DNA</a:t>
              </a:r>
            </a:p>
          </p:txBody>
        </p:sp>
        <p:sp>
          <p:nvSpPr>
            <p:cNvPr id="31761" name="Oval 58"/>
            <p:cNvSpPr>
              <a:spLocks noChangeArrowheads="1"/>
            </p:cNvSpPr>
            <p:nvPr/>
          </p:nvSpPr>
          <p:spPr bwMode="auto">
            <a:xfrm>
              <a:off x="261" y="2468"/>
              <a:ext cx="976" cy="255"/>
            </a:xfrm>
            <a:prstGeom prst="ellipse">
              <a:avLst/>
            </a:prstGeom>
            <a:noFill/>
            <a:ln w="9525">
              <a:solidFill>
                <a:schemeClr val="hlink"/>
              </a:solidFill>
              <a:round/>
              <a:headEnd/>
              <a:tailEnd/>
            </a:ln>
          </p:spPr>
          <p:txBody>
            <a:bodyPr wrap="none" anchor="ctr"/>
            <a:lstStyle/>
            <a:p>
              <a:pPr eaLnBrk="0" hangingPunct="0"/>
              <a:endParaRPr lang="en-US" sz="1400"/>
            </a:p>
          </p:txBody>
        </p:sp>
        <p:sp>
          <p:nvSpPr>
            <p:cNvPr id="31762" name="Oval 59"/>
            <p:cNvSpPr>
              <a:spLocks noChangeArrowheads="1"/>
            </p:cNvSpPr>
            <p:nvPr/>
          </p:nvSpPr>
          <p:spPr bwMode="auto">
            <a:xfrm>
              <a:off x="2661" y="2451"/>
              <a:ext cx="976" cy="255"/>
            </a:xfrm>
            <a:prstGeom prst="ellipse">
              <a:avLst/>
            </a:prstGeom>
            <a:noFill/>
            <a:ln w="9525">
              <a:solidFill>
                <a:schemeClr val="hlink"/>
              </a:solidFill>
              <a:round/>
              <a:headEnd/>
              <a:tailEnd/>
            </a:ln>
          </p:spPr>
          <p:txBody>
            <a:bodyPr wrap="none" anchor="ctr"/>
            <a:lstStyle/>
            <a:p>
              <a:pPr eaLnBrk="0" hangingPunct="0"/>
              <a:endParaRPr lang="en-US" sz="1400"/>
            </a:p>
          </p:txBody>
        </p:sp>
      </p:grpSp>
      <p:pic>
        <p:nvPicPr>
          <p:cNvPr id="212033" name="Picture 65"/>
          <p:cNvPicPr>
            <a:picLocks noChangeAspect="1" noChangeArrowheads="1"/>
          </p:cNvPicPr>
          <p:nvPr/>
        </p:nvPicPr>
        <p:blipFill>
          <a:blip r:embed="rId4" cstate="print"/>
          <a:srcRect/>
          <a:stretch>
            <a:fillRect/>
          </a:stretch>
        </p:blipFill>
        <p:spPr bwMode="auto">
          <a:xfrm>
            <a:off x="5767388" y="4983163"/>
            <a:ext cx="3057525" cy="1871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0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12033"/>
                                        </p:tgtEl>
                                        <p:attrNameLst>
                                          <p:attrName>style.visibility</p:attrName>
                                        </p:attrNameLst>
                                      </p:cBhvr>
                                      <p:to>
                                        <p:strVal val="visible"/>
                                      </p:to>
                                    </p:set>
                                    <p:animEffect transition="in" filter="dissolve">
                                      <p:cBhvr>
                                        <p:cTn id="16" dur="500"/>
                                        <p:tgtEl>
                                          <p:spTgt spid="212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604838" y="241300"/>
            <a:ext cx="7772400" cy="1143000"/>
          </a:xfrm>
        </p:spPr>
        <p:txBody>
          <a:bodyPr/>
          <a:lstStyle/>
          <a:p>
            <a:pPr eaLnBrk="1" fontAlgn="auto" hangingPunct="1">
              <a:spcAft>
                <a:spcPts val="0"/>
              </a:spcAft>
              <a:defRPr/>
            </a:pPr>
            <a:r>
              <a:rPr lang="en-US" sz="3200">
                <a:solidFill>
                  <a:srgbClr val="93FBFF"/>
                </a:solidFill>
              </a:rPr>
              <a:t>Pathogens can trigger multiple PRRs because of multiple PAMPs</a:t>
            </a:r>
          </a:p>
        </p:txBody>
      </p:sp>
      <p:pic>
        <p:nvPicPr>
          <p:cNvPr id="32771" name="Picture 3" descr="nri2038-t1"/>
          <p:cNvPicPr>
            <a:picLocks noChangeAspect="1" noChangeArrowheads="1"/>
          </p:cNvPicPr>
          <p:nvPr/>
        </p:nvPicPr>
        <p:blipFill>
          <a:blip r:embed="rId3" cstate="print"/>
          <a:srcRect/>
          <a:stretch>
            <a:fillRect/>
          </a:stretch>
        </p:blipFill>
        <p:spPr bwMode="auto">
          <a:xfrm>
            <a:off x="5411788" y="1485900"/>
            <a:ext cx="3732212" cy="5372100"/>
          </a:xfrm>
          <a:prstGeom prst="rect">
            <a:avLst/>
          </a:prstGeom>
          <a:noFill/>
          <a:ln w="9525">
            <a:noFill/>
            <a:miter lim="800000"/>
            <a:headEnd/>
            <a:tailEnd/>
          </a:ln>
        </p:spPr>
      </p:pic>
      <p:sp>
        <p:nvSpPr>
          <p:cNvPr id="32772" name="Text Box 4"/>
          <p:cNvSpPr txBox="1">
            <a:spLocks noChangeArrowheads="1"/>
          </p:cNvSpPr>
          <p:nvPr/>
        </p:nvSpPr>
        <p:spPr bwMode="auto">
          <a:xfrm>
            <a:off x="0" y="1493838"/>
            <a:ext cx="5594350" cy="2678112"/>
          </a:xfrm>
          <a:prstGeom prst="rect">
            <a:avLst/>
          </a:prstGeom>
          <a:noFill/>
          <a:ln w="9525">
            <a:noFill/>
            <a:miter lim="800000"/>
            <a:headEnd/>
            <a:tailEnd/>
          </a:ln>
        </p:spPr>
        <p:txBody>
          <a:bodyPr wrap="none">
            <a:spAutoFit/>
          </a:bodyPr>
          <a:lstStyle/>
          <a:p>
            <a:pPr eaLnBrk="0" hangingPunct="0"/>
            <a:r>
              <a:rPr lang="en-US" i="1">
                <a:latin typeface="Helvetica"/>
              </a:rPr>
              <a:t>S. 		</a:t>
            </a:r>
            <a:r>
              <a:rPr lang="en-US">
                <a:latin typeface="Helvetica"/>
              </a:rPr>
              <a:t>TLR2	Lipoproteins</a:t>
            </a:r>
          </a:p>
          <a:p>
            <a:pPr eaLnBrk="0" hangingPunct="0"/>
            <a:r>
              <a:rPr lang="en-US" i="1">
                <a:latin typeface="Helvetica"/>
              </a:rPr>
              <a:t>pneumoniae</a:t>
            </a:r>
            <a:r>
              <a:rPr lang="en-US">
                <a:latin typeface="Helvetica"/>
              </a:rPr>
              <a:t>	TLR4 	Pneumolysin</a:t>
            </a:r>
          </a:p>
          <a:p>
            <a:pPr eaLnBrk="0" hangingPunct="0"/>
            <a:endParaRPr lang="en-US">
              <a:latin typeface="Helvetica"/>
            </a:endParaRPr>
          </a:p>
          <a:p>
            <a:pPr eaLnBrk="0" hangingPunct="0"/>
            <a:endParaRPr lang="en-US">
              <a:latin typeface="Helvetica"/>
            </a:endParaRPr>
          </a:p>
          <a:p>
            <a:pPr eaLnBrk="0" hangingPunct="0"/>
            <a:endParaRPr lang="en-US">
              <a:latin typeface="Helvetica"/>
            </a:endParaRPr>
          </a:p>
          <a:p>
            <a:pPr eaLnBrk="0" hangingPunct="0"/>
            <a:r>
              <a:rPr lang="en-US" i="1">
                <a:latin typeface="Helvetica"/>
              </a:rPr>
              <a:t>Legionella</a:t>
            </a:r>
            <a:r>
              <a:rPr lang="en-US">
                <a:latin typeface="Helvetica"/>
              </a:rPr>
              <a:t>	TLR4 	Lipopolysaccharide</a:t>
            </a:r>
          </a:p>
          <a:p>
            <a:pPr eaLnBrk="0" hangingPunct="0"/>
            <a:r>
              <a:rPr lang="en-US">
                <a:latin typeface="Helvetica"/>
              </a:rPr>
              <a:t>		TLR5	Flagellin</a:t>
            </a:r>
          </a:p>
        </p:txBody>
      </p:sp>
      <p:pic>
        <p:nvPicPr>
          <p:cNvPr id="32773" name="Picture 5" descr="legionella"/>
          <p:cNvPicPr>
            <a:picLocks noChangeAspect="1" noChangeArrowheads="1"/>
          </p:cNvPicPr>
          <p:nvPr/>
        </p:nvPicPr>
        <p:blipFill>
          <a:blip r:embed="rId4" cstate="print"/>
          <a:srcRect/>
          <a:stretch>
            <a:fillRect/>
          </a:stretch>
        </p:blipFill>
        <p:spPr bwMode="auto">
          <a:xfrm>
            <a:off x="322263" y="4519613"/>
            <a:ext cx="2689225" cy="161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eaLnBrk="1" fontAlgn="auto" hangingPunct="1">
              <a:spcAft>
                <a:spcPts val="0"/>
              </a:spcAft>
              <a:defRPr/>
            </a:pPr>
            <a:endParaRPr lang="en-GB" dirty="0"/>
          </a:p>
        </p:txBody>
      </p:sp>
      <p:grpSp>
        <p:nvGrpSpPr>
          <p:cNvPr id="2" name="Group 13"/>
          <p:cNvGrpSpPr>
            <a:grpSpLocks/>
          </p:cNvGrpSpPr>
          <p:nvPr/>
        </p:nvGrpSpPr>
        <p:grpSpPr bwMode="auto">
          <a:xfrm>
            <a:off x="1671638" y="0"/>
            <a:ext cx="6856412" cy="398463"/>
            <a:chOff x="1053" y="0"/>
            <a:chExt cx="4319" cy="251"/>
          </a:xfrm>
        </p:grpSpPr>
        <p:sp>
          <p:nvSpPr>
            <p:cNvPr id="33801" name="Text Box 4"/>
            <p:cNvSpPr txBox="1">
              <a:spLocks noChangeArrowheads="1"/>
            </p:cNvSpPr>
            <p:nvPr/>
          </p:nvSpPr>
          <p:spPr bwMode="auto">
            <a:xfrm>
              <a:off x="1053" y="18"/>
              <a:ext cx="1045" cy="233"/>
            </a:xfrm>
            <a:prstGeom prst="rect">
              <a:avLst/>
            </a:prstGeom>
            <a:noFill/>
            <a:ln w="9525">
              <a:noFill/>
              <a:miter lim="800000"/>
              <a:headEnd/>
              <a:tailEnd/>
            </a:ln>
          </p:spPr>
          <p:txBody>
            <a:bodyPr wrap="none">
              <a:spAutoFit/>
            </a:bodyPr>
            <a:lstStyle/>
            <a:p>
              <a:pPr eaLnBrk="0" hangingPunct="0"/>
              <a:r>
                <a:rPr lang="en-US" sz="1800" b="1">
                  <a:solidFill>
                    <a:srgbClr val="93FBFF"/>
                  </a:solidFill>
                  <a:latin typeface="Helvetica"/>
                </a:rPr>
                <a:t>Mycobacteria</a:t>
              </a:r>
            </a:p>
          </p:txBody>
        </p:sp>
        <p:sp>
          <p:nvSpPr>
            <p:cNvPr id="33802" name="Text Box 5"/>
            <p:cNvSpPr txBox="1">
              <a:spLocks noChangeArrowheads="1"/>
            </p:cNvSpPr>
            <p:nvPr/>
          </p:nvSpPr>
          <p:spPr bwMode="auto">
            <a:xfrm>
              <a:off x="2061" y="18"/>
              <a:ext cx="1166" cy="233"/>
            </a:xfrm>
            <a:prstGeom prst="rect">
              <a:avLst/>
            </a:prstGeom>
            <a:noFill/>
            <a:ln w="9525">
              <a:noFill/>
              <a:miter lim="800000"/>
              <a:headEnd/>
              <a:tailEnd/>
            </a:ln>
          </p:spPr>
          <p:txBody>
            <a:bodyPr wrap="none">
              <a:spAutoFit/>
            </a:bodyPr>
            <a:lstStyle/>
            <a:p>
              <a:pPr eaLnBrk="0" hangingPunct="0"/>
              <a:r>
                <a:rPr lang="en-US" sz="1800" b="1">
                  <a:solidFill>
                    <a:srgbClr val="93FBFF"/>
                  </a:solidFill>
                  <a:latin typeface="Helvetica"/>
                </a:rPr>
                <a:t>Gram positives</a:t>
              </a:r>
            </a:p>
          </p:txBody>
        </p:sp>
        <p:sp>
          <p:nvSpPr>
            <p:cNvPr id="33803" name="Text Box 6"/>
            <p:cNvSpPr txBox="1">
              <a:spLocks noChangeArrowheads="1"/>
            </p:cNvSpPr>
            <p:nvPr/>
          </p:nvSpPr>
          <p:spPr bwMode="auto">
            <a:xfrm>
              <a:off x="4165" y="18"/>
              <a:ext cx="1207" cy="233"/>
            </a:xfrm>
            <a:prstGeom prst="rect">
              <a:avLst/>
            </a:prstGeom>
            <a:noFill/>
            <a:ln w="9525">
              <a:noFill/>
              <a:miter lim="800000"/>
              <a:headEnd/>
              <a:tailEnd/>
            </a:ln>
          </p:spPr>
          <p:txBody>
            <a:bodyPr wrap="none">
              <a:spAutoFit/>
            </a:bodyPr>
            <a:lstStyle/>
            <a:p>
              <a:pPr eaLnBrk="0" hangingPunct="0"/>
              <a:r>
                <a:rPr lang="en-US" sz="1800" b="1">
                  <a:solidFill>
                    <a:srgbClr val="93FBFF"/>
                  </a:solidFill>
                  <a:latin typeface="Helvetica"/>
                </a:rPr>
                <a:t>Gram negatives</a:t>
              </a:r>
            </a:p>
          </p:txBody>
        </p:sp>
        <p:sp>
          <p:nvSpPr>
            <p:cNvPr id="33804" name="Text Box 7"/>
            <p:cNvSpPr txBox="1">
              <a:spLocks noChangeArrowheads="1"/>
            </p:cNvSpPr>
            <p:nvPr/>
          </p:nvSpPr>
          <p:spPr bwMode="auto">
            <a:xfrm>
              <a:off x="3168" y="0"/>
              <a:ext cx="907" cy="233"/>
            </a:xfrm>
            <a:prstGeom prst="rect">
              <a:avLst/>
            </a:prstGeom>
            <a:noFill/>
            <a:ln w="9525">
              <a:noFill/>
              <a:miter lim="800000"/>
              <a:headEnd/>
              <a:tailEnd/>
            </a:ln>
          </p:spPr>
          <p:txBody>
            <a:bodyPr>
              <a:spAutoFit/>
            </a:bodyPr>
            <a:lstStyle/>
            <a:p>
              <a:pPr eaLnBrk="0" hangingPunct="0"/>
              <a:r>
                <a:rPr lang="en-US" sz="1800" b="1">
                  <a:solidFill>
                    <a:srgbClr val="93FBFF"/>
                  </a:solidFill>
                  <a:latin typeface="Helvetica"/>
                </a:rPr>
                <a:t>Flagellin</a:t>
              </a:r>
            </a:p>
          </p:txBody>
        </p:sp>
      </p:grpSp>
      <p:pic>
        <p:nvPicPr>
          <p:cNvPr id="33796" name="Picture 3" descr="nri2038-f1"/>
          <p:cNvPicPr>
            <a:picLocks noChangeAspect="1" noChangeArrowheads="1"/>
          </p:cNvPicPr>
          <p:nvPr/>
        </p:nvPicPr>
        <p:blipFill>
          <a:blip r:embed="rId3" cstate="print"/>
          <a:srcRect/>
          <a:stretch>
            <a:fillRect/>
          </a:stretch>
        </p:blipFill>
        <p:spPr bwMode="auto">
          <a:xfrm>
            <a:off x="454025" y="479425"/>
            <a:ext cx="8277225" cy="6378575"/>
          </a:xfrm>
          <a:prstGeom prst="rect">
            <a:avLst/>
          </a:prstGeom>
          <a:noFill/>
          <a:ln w="9525">
            <a:noFill/>
            <a:miter lim="800000"/>
            <a:headEnd/>
            <a:tailEnd/>
          </a:ln>
        </p:spPr>
      </p:pic>
      <p:grpSp>
        <p:nvGrpSpPr>
          <p:cNvPr id="3" name="Group 14"/>
          <p:cNvGrpSpPr>
            <a:grpSpLocks/>
          </p:cNvGrpSpPr>
          <p:nvPr/>
        </p:nvGrpSpPr>
        <p:grpSpPr bwMode="auto">
          <a:xfrm>
            <a:off x="919163" y="3106738"/>
            <a:ext cx="7723187" cy="3160712"/>
            <a:chOff x="579" y="1957"/>
            <a:chExt cx="4865" cy="1991"/>
          </a:xfrm>
        </p:grpSpPr>
        <p:sp>
          <p:nvSpPr>
            <p:cNvPr id="33798" name="Text Box 8"/>
            <p:cNvSpPr txBox="1">
              <a:spLocks noChangeArrowheads="1"/>
            </p:cNvSpPr>
            <p:nvPr/>
          </p:nvSpPr>
          <p:spPr bwMode="auto">
            <a:xfrm>
              <a:off x="4805" y="3143"/>
              <a:ext cx="639" cy="233"/>
            </a:xfrm>
            <a:prstGeom prst="rect">
              <a:avLst/>
            </a:prstGeom>
            <a:solidFill>
              <a:srgbClr val="000099"/>
            </a:solidFill>
            <a:ln w="9525">
              <a:noFill/>
              <a:miter lim="800000"/>
              <a:headEnd/>
              <a:tailEnd/>
            </a:ln>
          </p:spPr>
          <p:txBody>
            <a:bodyPr wrap="none">
              <a:spAutoFit/>
            </a:bodyPr>
            <a:lstStyle/>
            <a:p>
              <a:pPr eaLnBrk="0" hangingPunct="0"/>
              <a:r>
                <a:rPr lang="en-US" sz="1800" b="1">
                  <a:solidFill>
                    <a:schemeClr val="accent2"/>
                  </a:solidFill>
                  <a:latin typeface="Helvetica"/>
                </a:rPr>
                <a:t>Viruses</a:t>
              </a:r>
            </a:p>
          </p:txBody>
        </p:sp>
        <p:sp>
          <p:nvSpPr>
            <p:cNvPr id="33799" name="Text Box 9"/>
            <p:cNvSpPr txBox="1">
              <a:spLocks noChangeArrowheads="1"/>
            </p:cNvSpPr>
            <p:nvPr/>
          </p:nvSpPr>
          <p:spPr bwMode="auto">
            <a:xfrm>
              <a:off x="4024" y="3715"/>
              <a:ext cx="1086" cy="233"/>
            </a:xfrm>
            <a:prstGeom prst="rect">
              <a:avLst/>
            </a:prstGeom>
            <a:solidFill>
              <a:srgbClr val="000099"/>
            </a:solidFill>
            <a:ln w="9525">
              <a:noFill/>
              <a:miter lim="800000"/>
              <a:headEnd/>
              <a:tailEnd/>
            </a:ln>
          </p:spPr>
          <p:txBody>
            <a:bodyPr wrap="none">
              <a:spAutoFit/>
            </a:bodyPr>
            <a:lstStyle/>
            <a:p>
              <a:pPr eaLnBrk="0" hangingPunct="0"/>
              <a:r>
                <a:rPr lang="en-US" sz="1800" b="1">
                  <a:solidFill>
                    <a:schemeClr val="accent2"/>
                  </a:solidFill>
                  <a:latin typeface="Helvetica"/>
                </a:rPr>
                <a:t>Bacterial DNA</a:t>
              </a:r>
            </a:p>
          </p:txBody>
        </p:sp>
        <p:sp>
          <p:nvSpPr>
            <p:cNvPr id="33800" name="Text Box 10"/>
            <p:cNvSpPr txBox="1">
              <a:spLocks noChangeArrowheads="1"/>
            </p:cNvSpPr>
            <p:nvPr/>
          </p:nvSpPr>
          <p:spPr bwMode="auto">
            <a:xfrm>
              <a:off x="579" y="1957"/>
              <a:ext cx="1102" cy="233"/>
            </a:xfrm>
            <a:prstGeom prst="rect">
              <a:avLst/>
            </a:prstGeom>
            <a:solidFill>
              <a:srgbClr val="000099"/>
            </a:solidFill>
            <a:ln w="9525">
              <a:noFill/>
              <a:miter lim="800000"/>
              <a:headEnd/>
              <a:tailEnd/>
            </a:ln>
          </p:spPr>
          <p:txBody>
            <a:bodyPr wrap="none">
              <a:spAutoFit/>
            </a:bodyPr>
            <a:lstStyle/>
            <a:p>
              <a:pPr eaLnBrk="0" hangingPunct="0"/>
              <a:r>
                <a:rPr lang="en-US" sz="1800" b="1">
                  <a:solidFill>
                    <a:schemeClr val="accent2"/>
                  </a:solidFill>
                  <a:latin typeface="Helvetica"/>
                </a:rPr>
                <a:t>peptidoglycan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Grp="1" noChangeArrowheads="1"/>
          </p:cNvSpPr>
          <p:nvPr>
            <p:ph type="title"/>
          </p:nvPr>
        </p:nvSpPr>
        <p:spPr>
          <a:xfrm>
            <a:off x="1905000" y="457200"/>
            <a:ext cx="5867400" cy="685800"/>
          </a:xfrm>
          <a:solidFill>
            <a:schemeClr val="accent1">
              <a:lumMod val="40000"/>
              <a:lumOff val="60000"/>
            </a:schemeClr>
          </a:solidFill>
        </p:spPr>
        <p:txBody>
          <a:bodyPr/>
          <a:lstStyle/>
          <a:p>
            <a:pPr eaLnBrk="1" fontAlgn="auto" hangingPunct="1">
              <a:spcBef>
                <a:spcPct val="50000"/>
              </a:spcBef>
              <a:spcAft>
                <a:spcPts val="0"/>
              </a:spcAft>
              <a:defRPr/>
            </a:pPr>
            <a:r>
              <a:rPr lang="en-GB" sz="1800" dirty="0">
                <a:solidFill>
                  <a:srgbClr val="001E3E"/>
                </a:solidFill>
                <a:latin typeface="Arial" charset="0"/>
              </a:rPr>
              <a:t>ACQUISITION OF PATHOGEN-</a:t>
            </a:r>
            <a:br>
              <a:rPr lang="en-GB" sz="1800" dirty="0">
                <a:solidFill>
                  <a:srgbClr val="001E3E"/>
                </a:solidFill>
                <a:latin typeface="Arial" charset="0"/>
              </a:rPr>
            </a:br>
            <a:r>
              <a:rPr lang="en-GB" sz="1800" dirty="0">
                <a:solidFill>
                  <a:schemeClr val="hlink"/>
                </a:solidFill>
                <a:latin typeface="Arial" charset="0"/>
              </a:rPr>
              <a:t>from where?</a:t>
            </a:r>
            <a:r>
              <a:rPr lang="en-GB" sz="1400" dirty="0">
                <a:solidFill>
                  <a:schemeClr val="hlink"/>
                </a:solidFill>
                <a:latin typeface="Arial" charset="0"/>
              </a:rPr>
              <a:t> </a:t>
            </a:r>
            <a:r>
              <a:rPr lang="en-GB" sz="1800" dirty="0">
                <a:solidFill>
                  <a:schemeClr val="hlink"/>
                </a:solidFill>
                <a:latin typeface="Arial" charset="0"/>
              </a:rPr>
              <a:t>What is/are the likely pathogens?</a:t>
            </a:r>
            <a:endParaRPr lang="en-GB" sz="1400" dirty="0">
              <a:solidFill>
                <a:srgbClr val="05002E"/>
              </a:solidFill>
            </a:endParaRPr>
          </a:p>
        </p:txBody>
      </p:sp>
      <p:sp>
        <p:nvSpPr>
          <p:cNvPr id="3075" name="Text Box 3"/>
          <p:cNvSpPr txBox="1">
            <a:spLocks noChangeArrowheads="1"/>
          </p:cNvSpPr>
          <p:nvPr/>
        </p:nvSpPr>
        <p:spPr bwMode="auto">
          <a:xfrm>
            <a:off x="1143000" y="1447800"/>
            <a:ext cx="6934200" cy="641350"/>
          </a:xfrm>
          <a:prstGeom prst="rect">
            <a:avLst/>
          </a:prstGeom>
          <a:solidFill>
            <a:schemeClr val="accent1">
              <a:lumMod val="40000"/>
              <a:lumOff val="60000"/>
            </a:schemeClr>
          </a:solidFill>
          <a:ln w="9525">
            <a:noFill/>
            <a:miter lim="800000"/>
            <a:headEnd/>
            <a:tailEnd/>
          </a:ln>
          <a:effectLst/>
        </p:spPr>
        <p:txBody>
          <a:bodyPr>
            <a:spAutoFit/>
          </a:bodyPr>
          <a:lstStyle/>
          <a:p>
            <a:pPr algn="ctr" eaLnBrk="0" hangingPunct="0">
              <a:defRPr/>
            </a:pPr>
            <a:r>
              <a:rPr lang="en-GB" sz="1800" b="1">
                <a:solidFill>
                  <a:srgbClr val="001E3E"/>
                </a:solidFill>
                <a:latin typeface="Arial" charset="0"/>
                <a:cs typeface="+mn-cs"/>
              </a:rPr>
              <a:t>PATHOGEN COLONISES AND PENETRATES EPITHELIUM</a:t>
            </a:r>
            <a:r>
              <a:rPr lang="en-GB" sz="1800">
                <a:solidFill>
                  <a:srgbClr val="05002E"/>
                </a:solidFill>
                <a:latin typeface="Arial" charset="0"/>
                <a:cs typeface="+mn-cs"/>
              </a:rPr>
              <a:t>-</a:t>
            </a:r>
          </a:p>
          <a:p>
            <a:pPr algn="ctr" eaLnBrk="0" hangingPunct="0">
              <a:defRPr/>
            </a:pPr>
            <a:r>
              <a:rPr lang="en-GB" sz="1800" b="1">
                <a:solidFill>
                  <a:schemeClr val="hlink"/>
                </a:solidFill>
                <a:latin typeface="Arial" charset="0"/>
                <a:cs typeface="+mn-cs"/>
              </a:rPr>
              <a:t>what mechanisms permit this and what prevents it?</a:t>
            </a:r>
            <a:endParaRPr lang="en-GB" sz="1800">
              <a:solidFill>
                <a:schemeClr val="hlink"/>
              </a:solidFill>
              <a:latin typeface="Arial" charset="0"/>
              <a:cs typeface="+mn-cs"/>
            </a:endParaRPr>
          </a:p>
        </p:txBody>
      </p:sp>
      <p:sp>
        <p:nvSpPr>
          <p:cNvPr id="3076" name="Text Box 4"/>
          <p:cNvSpPr txBox="1">
            <a:spLocks noChangeArrowheads="1"/>
          </p:cNvSpPr>
          <p:nvPr/>
        </p:nvSpPr>
        <p:spPr bwMode="auto">
          <a:xfrm>
            <a:off x="838200" y="2362200"/>
            <a:ext cx="7696200" cy="915988"/>
          </a:xfrm>
          <a:prstGeom prst="rect">
            <a:avLst/>
          </a:prstGeom>
          <a:solidFill>
            <a:schemeClr val="accent1">
              <a:lumMod val="40000"/>
              <a:lumOff val="60000"/>
            </a:schemeClr>
          </a:solidFill>
          <a:ln w="9525">
            <a:noFill/>
            <a:miter lim="800000"/>
            <a:headEnd/>
            <a:tailEnd/>
          </a:ln>
          <a:effectLst/>
        </p:spPr>
        <p:txBody>
          <a:bodyPr>
            <a:spAutoFit/>
          </a:bodyPr>
          <a:lstStyle/>
          <a:p>
            <a:pPr algn="ctr" eaLnBrk="0" hangingPunct="0">
              <a:defRPr/>
            </a:pPr>
            <a:r>
              <a:rPr lang="en-GB" sz="1800" b="1">
                <a:solidFill>
                  <a:srgbClr val="001E3E"/>
                </a:solidFill>
                <a:latin typeface="Arial" charset="0"/>
                <a:cs typeface="+mn-cs"/>
              </a:rPr>
              <a:t>PATHOGEN ENCOUNTERS INNATE IMMUNE SYSTEM </a:t>
            </a:r>
          </a:p>
          <a:p>
            <a:pPr algn="ctr" eaLnBrk="0" hangingPunct="0">
              <a:defRPr/>
            </a:pPr>
            <a:r>
              <a:rPr lang="en-GB" sz="1800" b="1">
                <a:solidFill>
                  <a:schemeClr val="hlink"/>
                </a:solidFill>
                <a:latin typeface="Arial" charset="0"/>
                <a:cs typeface="+mn-cs"/>
              </a:rPr>
              <a:t>What are the components of the innate system? </a:t>
            </a:r>
          </a:p>
          <a:p>
            <a:pPr algn="ctr" eaLnBrk="0" hangingPunct="0">
              <a:defRPr/>
            </a:pPr>
            <a:r>
              <a:rPr lang="en-GB" sz="1800" b="1">
                <a:solidFill>
                  <a:schemeClr val="hlink"/>
                </a:solidFill>
                <a:latin typeface="Arial" charset="0"/>
                <a:cs typeface="+mn-cs"/>
              </a:rPr>
              <a:t>What parts of the pathogen are important?</a:t>
            </a:r>
            <a:r>
              <a:rPr lang="en-GB" sz="1800" b="1">
                <a:solidFill>
                  <a:srgbClr val="05002E"/>
                </a:solidFill>
                <a:latin typeface="Arial" charset="0"/>
                <a:cs typeface="+mn-cs"/>
              </a:rPr>
              <a:t> </a:t>
            </a:r>
            <a:endParaRPr lang="en-GB" sz="1800" b="1" i="1">
              <a:solidFill>
                <a:srgbClr val="05002E"/>
              </a:solidFill>
              <a:latin typeface="Arial" charset="0"/>
              <a:cs typeface="+mn-cs"/>
            </a:endParaRPr>
          </a:p>
        </p:txBody>
      </p:sp>
      <p:sp>
        <p:nvSpPr>
          <p:cNvPr id="3077" name="Text Box 5"/>
          <p:cNvSpPr txBox="1">
            <a:spLocks noChangeArrowheads="1"/>
          </p:cNvSpPr>
          <p:nvPr/>
        </p:nvSpPr>
        <p:spPr bwMode="auto">
          <a:xfrm>
            <a:off x="152400" y="3581400"/>
            <a:ext cx="7010400" cy="915988"/>
          </a:xfrm>
          <a:prstGeom prst="rect">
            <a:avLst/>
          </a:prstGeom>
          <a:solidFill>
            <a:schemeClr val="accent1">
              <a:lumMod val="40000"/>
              <a:lumOff val="60000"/>
            </a:schemeClr>
          </a:solidFill>
          <a:ln w="9525">
            <a:noFill/>
            <a:miter lim="800000"/>
            <a:headEnd/>
            <a:tailEnd/>
          </a:ln>
          <a:effectLst/>
        </p:spPr>
        <p:txBody>
          <a:bodyPr>
            <a:spAutoFit/>
          </a:bodyPr>
          <a:lstStyle/>
          <a:p>
            <a:pPr algn="ctr" eaLnBrk="0" hangingPunct="0">
              <a:defRPr/>
            </a:pPr>
            <a:r>
              <a:rPr lang="en-GB" sz="1800" b="1">
                <a:solidFill>
                  <a:srgbClr val="001E3E"/>
                </a:solidFill>
                <a:latin typeface="Arial" charset="0"/>
                <a:cs typeface="+mn-cs"/>
              </a:rPr>
              <a:t>INNATE RESPONDER CELLS </a:t>
            </a:r>
            <a:r>
              <a:rPr lang="en-GB" sz="1800" b="1">
                <a:solidFill>
                  <a:srgbClr val="001E3E"/>
                </a:solidFill>
                <a:latin typeface="Arial" charset="0"/>
                <a:cs typeface="+mn-cs"/>
                <a:sym typeface="Symbol" pitchFamily="18" charset="2"/>
              </a:rPr>
              <a:t> </a:t>
            </a:r>
            <a:r>
              <a:rPr lang="en-GB" sz="1800" b="1">
                <a:solidFill>
                  <a:srgbClr val="001E3E"/>
                </a:solidFill>
                <a:latin typeface="Arial" charset="0"/>
                <a:cs typeface="+mn-cs"/>
              </a:rPr>
              <a:t>CYTOKINES &amp; CHEMOKINES</a:t>
            </a:r>
            <a:endParaRPr lang="en-GB" sz="1800">
              <a:solidFill>
                <a:srgbClr val="05002E"/>
              </a:solidFill>
              <a:latin typeface="Arial" charset="0"/>
              <a:cs typeface="+mn-cs"/>
            </a:endParaRPr>
          </a:p>
          <a:p>
            <a:pPr algn="ctr" eaLnBrk="0" hangingPunct="0">
              <a:defRPr/>
            </a:pPr>
            <a:r>
              <a:rPr lang="en-GB" sz="1800" b="1">
                <a:solidFill>
                  <a:schemeClr val="hlink"/>
                </a:solidFill>
                <a:latin typeface="Arial" charset="0"/>
                <a:cs typeface="+mn-cs"/>
              </a:rPr>
              <a:t>What are the key responder cells and soluble factors?</a:t>
            </a:r>
          </a:p>
          <a:p>
            <a:pPr algn="ctr" eaLnBrk="0" hangingPunct="0">
              <a:defRPr/>
            </a:pPr>
            <a:r>
              <a:rPr lang="en-GB" sz="1800" b="1">
                <a:solidFill>
                  <a:schemeClr val="hlink"/>
                </a:solidFill>
                <a:latin typeface="Arial" charset="0"/>
                <a:cs typeface="+mn-cs"/>
              </a:rPr>
              <a:t>How do neutrophils get from vessel lumen to infected tissues</a:t>
            </a:r>
            <a:r>
              <a:rPr lang="en-GB" sz="1800">
                <a:solidFill>
                  <a:schemeClr val="hlink"/>
                </a:solidFill>
                <a:latin typeface="Arial" charset="0"/>
                <a:cs typeface="+mn-cs"/>
              </a:rPr>
              <a:t>? </a:t>
            </a:r>
            <a:endParaRPr lang="en-GB" sz="1600" i="1">
              <a:solidFill>
                <a:schemeClr val="hlink"/>
              </a:solidFill>
              <a:latin typeface="Arial" charset="0"/>
              <a:cs typeface="+mn-cs"/>
            </a:endParaRPr>
          </a:p>
        </p:txBody>
      </p:sp>
      <p:sp>
        <p:nvSpPr>
          <p:cNvPr id="3078" name="Text Box 6"/>
          <p:cNvSpPr txBox="1">
            <a:spLocks noChangeArrowheads="1"/>
          </p:cNvSpPr>
          <p:nvPr/>
        </p:nvSpPr>
        <p:spPr bwMode="auto">
          <a:xfrm>
            <a:off x="609600" y="4800600"/>
            <a:ext cx="3276600" cy="1465263"/>
          </a:xfrm>
          <a:prstGeom prst="rect">
            <a:avLst/>
          </a:prstGeom>
          <a:solidFill>
            <a:schemeClr val="accent1">
              <a:lumMod val="40000"/>
              <a:lumOff val="60000"/>
            </a:schemeClr>
          </a:solidFill>
          <a:ln w="9525">
            <a:noFill/>
            <a:miter lim="800000"/>
            <a:headEnd/>
            <a:tailEnd/>
          </a:ln>
          <a:effectLst/>
        </p:spPr>
        <p:txBody>
          <a:bodyPr>
            <a:spAutoFit/>
          </a:bodyPr>
          <a:lstStyle/>
          <a:p>
            <a:pPr eaLnBrk="0" hangingPunct="0">
              <a:defRPr/>
            </a:pPr>
            <a:r>
              <a:rPr lang="en-GB" sz="1800" b="1">
                <a:solidFill>
                  <a:srgbClr val="001E3E"/>
                </a:solidFill>
                <a:latin typeface="Arial" charset="0"/>
                <a:cs typeface="+mn-cs"/>
              </a:rPr>
              <a:t>PATHOGEN IS KILLED BY NEUTROPHILS OR BY COMPLEMENT</a:t>
            </a:r>
            <a:endParaRPr lang="en-GB" sz="1800">
              <a:solidFill>
                <a:srgbClr val="05002E"/>
              </a:solidFill>
              <a:latin typeface="Arial" charset="0"/>
              <a:cs typeface="+mn-cs"/>
            </a:endParaRPr>
          </a:p>
          <a:p>
            <a:pPr eaLnBrk="0" hangingPunct="0">
              <a:defRPr/>
            </a:pPr>
            <a:r>
              <a:rPr lang="en-GB" sz="1800" b="1">
                <a:solidFill>
                  <a:schemeClr val="hlink"/>
                </a:solidFill>
                <a:latin typeface="Arial" charset="0"/>
                <a:cs typeface="+mn-cs"/>
              </a:rPr>
              <a:t>What factors assist this process?</a:t>
            </a:r>
            <a:endParaRPr lang="en-GB" sz="1800" b="1">
              <a:solidFill>
                <a:schemeClr val="hlink"/>
              </a:solidFill>
              <a:latin typeface="Times" pitchFamily="8" charset="0"/>
              <a:cs typeface="+mn-cs"/>
            </a:endParaRPr>
          </a:p>
        </p:txBody>
      </p:sp>
      <p:sp>
        <p:nvSpPr>
          <p:cNvPr id="3079" name="Text Box 7"/>
          <p:cNvSpPr txBox="1">
            <a:spLocks noChangeArrowheads="1"/>
          </p:cNvSpPr>
          <p:nvPr/>
        </p:nvSpPr>
        <p:spPr bwMode="auto">
          <a:xfrm>
            <a:off x="4191000" y="5257800"/>
            <a:ext cx="4800600" cy="915988"/>
          </a:xfrm>
          <a:prstGeom prst="rect">
            <a:avLst/>
          </a:prstGeom>
          <a:solidFill>
            <a:schemeClr val="accent1">
              <a:lumMod val="40000"/>
              <a:lumOff val="60000"/>
            </a:schemeClr>
          </a:solidFill>
          <a:ln w="9525">
            <a:noFill/>
            <a:miter lim="800000"/>
            <a:headEnd/>
            <a:tailEnd/>
          </a:ln>
          <a:effectLst/>
        </p:spPr>
        <p:txBody>
          <a:bodyPr>
            <a:spAutoFit/>
          </a:bodyPr>
          <a:lstStyle/>
          <a:p>
            <a:pPr algn="r" eaLnBrk="0" hangingPunct="0">
              <a:defRPr/>
            </a:pPr>
            <a:r>
              <a:rPr lang="en-GB" sz="1800" b="1">
                <a:solidFill>
                  <a:srgbClr val="001E3E"/>
                </a:solidFill>
                <a:latin typeface="Arial" charset="0"/>
                <a:cs typeface="+mn-cs"/>
              </a:rPr>
              <a:t>ENDOTHELIAL ACTIVATION AND VASORELAXATION</a:t>
            </a:r>
            <a:r>
              <a:rPr lang="en-GB" sz="1800">
                <a:solidFill>
                  <a:srgbClr val="05002E"/>
                </a:solidFill>
                <a:latin typeface="Arial" charset="0"/>
                <a:cs typeface="+mn-cs"/>
              </a:rPr>
              <a:t>  </a:t>
            </a:r>
          </a:p>
          <a:p>
            <a:pPr algn="r" eaLnBrk="0" hangingPunct="0">
              <a:defRPr/>
            </a:pPr>
            <a:r>
              <a:rPr lang="en-GB" sz="1800" b="1">
                <a:solidFill>
                  <a:schemeClr val="hlink"/>
                </a:solidFill>
                <a:latin typeface="Arial" charset="0"/>
                <a:cs typeface="+mn-cs"/>
              </a:rPr>
              <a:t>What triggers activation and relaxation</a:t>
            </a:r>
            <a:r>
              <a:rPr lang="en-GB" sz="1800">
                <a:solidFill>
                  <a:schemeClr val="hlink"/>
                </a:solidFill>
                <a:latin typeface="Arial" charset="0"/>
                <a:cs typeface="+mn-cs"/>
              </a:rPr>
              <a:t>?</a:t>
            </a:r>
            <a:r>
              <a:rPr lang="en-GB" sz="1800">
                <a:solidFill>
                  <a:schemeClr val="hlink"/>
                </a:solidFill>
                <a:latin typeface="Times" pitchFamily="8" charset="0"/>
                <a:cs typeface="+mn-cs"/>
              </a:rPr>
              <a:t> </a:t>
            </a:r>
            <a:endParaRPr lang="en-GB" sz="1400">
              <a:solidFill>
                <a:schemeClr val="hlink"/>
              </a:solidFill>
              <a:latin typeface="Times" pitchFamily="8" charset="0"/>
              <a:cs typeface="+mn-cs"/>
            </a:endParaRPr>
          </a:p>
        </p:txBody>
      </p:sp>
      <p:sp>
        <p:nvSpPr>
          <p:cNvPr id="8200" name="Line 9"/>
          <p:cNvSpPr>
            <a:spLocks noChangeShapeType="1"/>
          </p:cNvSpPr>
          <p:nvPr/>
        </p:nvSpPr>
        <p:spPr bwMode="auto">
          <a:xfrm flipH="1">
            <a:off x="4191000" y="914400"/>
            <a:ext cx="0" cy="533400"/>
          </a:xfrm>
          <a:prstGeom prst="line">
            <a:avLst/>
          </a:prstGeom>
          <a:noFill/>
          <a:ln w="9525">
            <a:solidFill>
              <a:schemeClr val="bg1"/>
            </a:solidFill>
            <a:round/>
            <a:headEnd/>
            <a:tailEnd type="triangle" w="med" len="med"/>
          </a:ln>
        </p:spPr>
        <p:txBody>
          <a:bodyPr wrap="none" anchor="ctr"/>
          <a:lstStyle/>
          <a:p>
            <a:endParaRPr lang="en-GB"/>
          </a:p>
        </p:txBody>
      </p:sp>
      <p:sp>
        <p:nvSpPr>
          <p:cNvPr id="8201" name="Line 10"/>
          <p:cNvSpPr>
            <a:spLocks noChangeShapeType="1"/>
          </p:cNvSpPr>
          <p:nvPr/>
        </p:nvSpPr>
        <p:spPr bwMode="auto">
          <a:xfrm>
            <a:off x="4191000" y="2133600"/>
            <a:ext cx="0" cy="228600"/>
          </a:xfrm>
          <a:prstGeom prst="line">
            <a:avLst/>
          </a:prstGeom>
          <a:noFill/>
          <a:ln w="9525">
            <a:solidFill>
              <a:schemeClr val="bg1"/>
            </a:solidFill>
            <a:round/>
            <a:headEnd/>
            <a:tailEnd type="triangle" w="med" len="med"/>
          </a:ln>
        </p:spPr>
        <p:txBody>
          <a:bodyPr wrap="none" anchor="ctr"/>
          <a:lstStyle/>
          <a:p>
            <a:endParaRPr lang="en-GB"/>
          </a:p>
        </p:txBody>
      </p:sp>
      <p:sp>
        <p:nvSpPr>
          <p:cNvPr id="8202" name="Line 11"/>
          <p:cNvSpPr>
            <a:spLocks noChangeShapeType="1"/>
          </p:cNvSpPr>
          <p:nvPr/>
        </p:nvSpPr>
        <p:spPr bwMode="auto">
          <a:xfrm>
            <a:off x="4191000" y="3276600"/>
            <a:ext cx="0" cy="228600"/>
          </a:xfrm>
          <a:prstGeom prst="line">
            <a:avLst/>
          </a:prstGeom>
          <a:noFill/>
          <a:ln w="9525">
            <a:solidFill>
              <a:schemeClr val="bg1"/>
            </a:solidFill>
            <a:round/>
            <a:headEnd/>
            <a:tailEnd type="triangle" w="med" len="med"/>
          </a:ln>
        </p:spPr>
        <p:txBody>
          <a:bodyPr wrap="none" anchor="ctr"/>
          <a:lstStyle/>
          <a:p>
            <a:endParaRPr lang="en-GB"/>
          </a:p>
        </p:txBody>
      </p:sp>
      <p:sp>
        <p:nvSpPr>
          <p:cNvPr id="8203" name="Line 12"/>
          <p:cNvSpPr>
            <a:spLocks noChangeShapeType="1"/>
          </p:cNvSpPr>
          <p:nvPr/>
        </p:nvSpPr>
        <p:spPr bwMode="auto">
          <a:xfrm flipH="1">
            <a:off x="2971800" y="4267200"/>
            <a:ext cx="533400" cy="457200"/>
          </a:xfrm>
          <a:prstGeom prst="line">
            <a:avLst/>
          </a:prstGeom>
          <a:noFill/>
          <a:ln w="9525">
            <a:solidFill>
              <a:schemeClr val="bg1"/>
            </a:solidFill>
            <a:round/>
            <a:headEnd/>
            <a:tailEnd type="triangle" w="med" len="med"/>
          </a:ln>
        </p:spPr>
        <p:txBody>
          <a:bodyPr wrap="none" anchor="ctr"/>
          <a:lstStyle/>
          <a:p>
            <a:endParaRPr lang="en-GB"/>
          </a:p>
        </p:txBody>
      </p:sp>
      <p:sp>
        <p:nvSpPr>
          <p:cNvPr id="8204" name="Line 13"/>
          <p:cNvSpPr>
            <a:spLocks noChangeShapeType="1"/>
          </p:cNvSpPr>
          <p:nvPr/>
        </p:nvSpPr>
        <p:spPr bwMode="auto">
          <a:xfrm>
            <a:off x="4876800" y="4495800"/>
            <a:ext cx="533400" cy="609600"/>
          </a:xfrm>
          <a:prstGeom prst="line">
            <a:avLst/>
          </a:prstGeom>
          <a:noFill/>
          <a:ln w="9525">
            <a:solidFill>
              <a:schemeClr val="bg1"/>
            </a:solidFill>
            <a:round/>
            <a:headEnd/>
            <a:tailEnd type="triangle" w="med" len="med"/>
          </a:ln>
        </p:spPr>
        <p:txBody>
          <a:bodyPr wrap="none" anchor="ctr"/>
          <a:lstStyle/>
          <a:p>
            <a:endParaRPr lang="en-GB"/>
          </a:p>
        </p:txBody>
      </p:sp>
      <p:sp>
        <p:nvSpPr>
          <p:cNvPr id="8205" name="Text Box 15"/>
          <p:cNvSpPr txBox="1">
            <a:spLocks noChangeArrowheads="1"/>
          </p:cNvSpPr>
          <p:nvPr/>
        </p:nvSpPr>
        <p:spPr bwMode="auto">
          <a:xfrm>
            <a:off x="1905000" y="6400800"/>
            <a:ext cx="6172200" cy="457200"/>
          </a:xfrm>
          <a:prstGeom prst="rect">
            <a:avLst/>
          </a:prstGeom>
          <a:noFill/>
          <a:ln w="9525">
            <a:noFill/>
            <a:miter lim="800000"/>
            <a:headEnd/>
            <a:tailEnd/>
          </a:ln>
        </p:spPr>
        <p:txBody>
          <a:bodyPr>
            <a:spAutoFit/>
          </a:bodyPr>
          <a:lstStyle/>
          <a:p>
            <a:pPr algn="ctr" eaLnBrk="0" hangingPunct="0"/>
            <a:r>
              <a:rPr lang="en-GB" b="1">
                <a:solidFill>
                  <a:schemeClr val="accent1"/>
                </a:solidFill>
                <a:latin typeface="Arial" pitchFamily="34" charset="0"/>
              </a:rPr>
              <a:t>CLEARANCE OF PATHOGEN  or…..</a:t>
            </a:r>
            <a:endParaRPr lang="en-GB" b="1">
              <a:solidFill>
                <a:srgbClr val="FFFF00"/>
              </a:solidFill>
              <a:latin typeface="Arial" pitchFamily="34" charset="0"/>
            </a:endParaRPr>
          </a:p>
        </p:txBody>
      </p:sp>
      <p:sp>
        <p:nvSpPr>
          <p:cNvPr id="8206" name="Line 16"/>
          <p:cNvSpPr>
            <a:spLocks noChangeShapeType="1"/>
          </p:cNvSpPr>
          <p:nvPr/>
        </p:nvSpPr>
        <p:spPr bwMode="auto">
          <a:xfrm>
            <a:off x="8305800" y="2895600"/>
            <a:ext cx="0" cy="685800"/>
          </a:xfrm>
          <a:prstGeom prst="line">
            <a:avLst/>
          </a:prstGeom>
          <a:noFill/>
          <a:ln w="9525">
            <a:solidFill>
              <a:schemeClr val="bg1"/>
            </a:solidFill>
            <a:round/>
            <a:headEnd/>
            <a:tailEnd type="triangle" w="med" len="med"/>
          </a:ln>
        </p:spPr>
        <p:txBody>
          <a:bodyPr wrap="none" anchor="ctr"/>
          <a:lstStyle/>
          <a:p>
            <a:endParaRPr lang="en-GB"/>
          </a:p>
        </p:txBody>
      </p:sp>
      <p:sp>
        <p:nvSpPr>
          <p:cNvPr id="3089" name="Text Box 17"/>
          <p:cNvSpPr txBox="1">
            <a:spLocks noChangeArrowheads="1"/>
          </p:cNvSpPr>
          <p:nvPr/>
        </p:nvSpPr>
        <p:spPr bwMode="auto">
          <a:xfrm>
            <a:off x="7391400" y="3733800"/>
            <a:ext cx="1752600" cy="581025"/>
          </a:xfrm>
          <a:prstGeom prst="rect">
            <a:avLst/>
          </a:prstGeom>
          <a:solidFill>
            <a:schemeClr val="accent1">
              <a:lumMod val="40000"/>
              <a:lumOff val="60000"/>
            </a:schemeClr>
          </a:solidFill>
          <a:ln w="9525">
            <a:noFill/>
            <a:miter lim="800000"/>
            <a:headEnd/>
            <a:tailEnd/>
          </a:ln>
          <a:effectLst/>
        </p:spPr>
        <p:txBody>
          <a:bodyPr>
            <a:spAutoFit/>
          </a:bodyPr>
          <a:lstStyle/>
          <a:p>
            <a:pPr eaLnBrk="0" hangingPunct="0">
              <a:defRPr/>
            </a:pPr>
            <a:r>
              <a:rPr lang="en-GB" sz="1600" b="1">
                <a:solidFill>
                  <a:srgbClr val="001E3E"/>
                </a:solidFill>
                <a:latin typeface="Arial" charset="0"/>
                <a:cs typeface="+mn-cs"/>
              </a:rPr>
              <a:t>TRIGGERS TO COAGULATION</a:t>
            </a:r>
          </a:p>
        </p:txBody>
      </p:sp>
      <p:sp>
        <p:nvSpPr>
          <p:cNvPr id="8208" name="Line 18"/>
          <p:cNvSpPr>
            <a:spLocks noChangeShapeType="1"/>
          </p:cNvSpPr>
          <p:nvPr/>
        </p:nvSpPr>
        <p:spPr bwMode="auto">
          <a:xfrm>
            <a:off x="8229600" y="4495800"/>
            <a:ext cx="0" cy="609600"/>
          </a:xfrm>
          <a:prstGeom prst="line">
            <a:avLst/>
          </a:prstGeom>
          <a:noFill/>
          <a:ln w="9525">
            <a:solidFill>
              <a:schemeClr val="bg1"/>
            </a:solidFill>
            <a:round/>
            <a:headEnd/>
            <a:tailEnd type="triangle" w="med" len="med"/>
          </a:ln>
        </p:spPr>
        <p:txBody>
          <a:bodyPr wrap="none" anchor="ctr"/>
          <a:lstStyle/>
          <a:p>
            <a:endParaRPr lang="en-GB"/>
          </a:p>
        </p:txBody>
      </p:sp>
      <p:sp>
        <p:nvSpPr>
          <p:cNvPr id="8209" name="Line 20"/>
          <p:cNvSpPr>
            <a:spLocks noChangeShapeType="1"/>
          </p:cNvSpPr>
          <p:nvPr/>
        </p:nvSpPr>
        <p:spPr bwMode="auto">
          <a:xfrm>
            <a:off x="7010400" y="4038600"/>
            <a:ext cx="304800" cy="0"/>
          </a:xfrm>
          <a:prstGeom prst="line">
            <a:avLst/>
          </a:prstGeom>
          <a:noFill/>
          <a:ln w="9525">
            <a:solidFill>
              <a:schemeClr val="bg1"/>
            </a:solidFill>
            <a:round/>
            <a:headEnd/>
            <a:tailEnd type="triangle" w="med" len="med"/>
          </a:ln>
        </p:spPr>
        <p:txBody>
          <a:bodyPr wrap="none" anchor="ctr"/>
          <a:lstStyle/>
          <a:p>
            <a:endParaRPr lang="en-GB"/>
          </a:p>
        </p:txBody>
      </p:sp>
      <p:sp>
        <p:nvSpPr>
          <p:cNvPr id="8210" name="Text Box 21"/>
          <p:cNvSpPr txBox="1">
            <a:spLocks noChangeArrowheads="1"/>
          </p:cNvSpPr>
          <p:nvPr/>
        </p:nvSpPr>
        <p:spPr bwMode="auto">
          <a:xfrm>
            <a:off x="0" y="-12700"/>
            <a:ext cx="2995613" cy="457200"/>
          </a:xfrm>
          <a:prstGeom prst="rect">
            <a:avLst/>
          </a:prstGeom>
          <a:noFill/>
          <a:ln w="9525">
            <a:noFill/>
            <a:miter lim="800000"/>
            <a:headEnd/>
            <a:tailEnd/>
          </a:ln>
        </p:spPr>
        <p:txBody>
          <a:bodyPr wrap="none">
            <a:spAutoFit/>
          </a:bodyPr>
          <a:lstStyle/>
          <a:p>
            <a:pPr eaLnBrk="0" hangingPunct="0"/>
            <a:r>
              <a:rPr lang="en-US" b="1">
                <a:solidFill>
                  <a:schemeClr val="accent1"/>
                </a:solidFill>
                <a:latin typeface="Arial" pitchFamily="34" charset="0"/>
              </a:rPr>
              <a:t>Learning outcomes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328613" y="185738"/>
            <a:ext cx="8458200" cy="1143000"/>
          </a:xfrm>
        </p:spPr>
        <p:txBody>
          <a:bodyPr>
            <a:normAutofit fontScale="90000"/>
          </a:bodyPr>
          <a:lstStyle/>
          <a:p>
            <a:pPr eaLnBrk="1" fontAlgn="auto" hangingPunct="1">
              <a:spcAft>
                <a:spcPts val="0"/>
              </a:spcAft>
              <a:defRPr/>
            </a:pPr>
            <a:r>
              <a:rPr lang="en-GB" sz="3600" dirty="0">
                <a:solidFill>
                  <a:srgbClr val="00B0F0"/>
                </a:solidFill>
              </a:rPr>
              <a:t>Components of Innate Immunity (1)</a:t>
            </a:r>
          </a:p>
        </p:txBody>
      </p:sp>
      <p:sp>
        <p:nvSpPr>
          <p:cNvPr id="34819" name="Rectangle 3"/>
          <p:cNvSpPr>
            <a:spLocks noGrp="1" noChangeArrowheads="1"/>
          </p:cNvSpPr>
          <p:nvPr>
            <p:ph type="body" idx="1"/>
          </p:nvPr>
        </p:nvSpPr>
        <p:spPr>
          <a:xfrm>
            <a:off x="1196975" y="1196975"/>
            <a:ext cx="7772400" cy="5867400"/>
          </a:xfrm>
        </p:spPr>
        <p:txBody>
          <a:bodyPr/>
          <a:lstStyle/>
          <a:p>
            <a:pPr eaLnBrk="1" hangingPunct="1"/>
            <a:r>
              <a:rPr lang="en-GB" smtClean="0"/>
              <a:t>Physical barriers </a:t>
            </a:r>
          </a:p>
          <a:p>
            <a:pPr lvl="3" eaLnBrk="1" hangingPunct="1"/>
            <a:r>
              <a:rPr lang="en-GB" sz="2800" smtClean="0"/>
              <a:t> </a:t>
            </a:r>
            <a:r>
              <a:rPr lang="en-GB" sz="2400" smtClean="0"/>
              <a:t>skin</a:t>
            </a:r>
          </a:p>
          <a:p>
            <a:pPr lvl="3" eaLnBrk="1" hangingPunct="1"/>
            <a:r>
              <a:rPr lang="en-GB" sz="2400" smtClean="0"/>
              <a:t> mucociliary escalator</a:t>
            </a:r>
            <a:r>
              <a:rPr lang="en-GB" sz="2800" smtClean="0"/>
              <a:t>					</a:t>
            </a:r>
            <a:endParaRPr lang="en-GB" sz="800" smtClean="0"/>
          </a:p>
          <a:p>
            <a:pPr eaLnBrk="1" hangingPunct="1"/>
            <a:r>
              <a:rPr lang="en-GB" smtClean="0"/>
              <a:t>Cellular barriers – immune active			</a:t>
            </a:r>
            <a:r>
              <a:rPr lang="en-GB" sz="800" smtClean="0"/>
              <a:t>	</a:t>
            </a:r>
          </a:p>
          <a:p>
            <a:pPr eaLnBrk="1" hangingPunct="1"/>
            <a:r>
              <a:rPr lang="en-GB" smtClean="0"/>
              <a:t>Circulating effector leucocytes</a:t>
            </a:r>
          </a:p>
          <a:p>
            <a:pPr lvl="3" eaLnBrk="1" hangingPunct="1"/>
            <a:r>
              <a:rPr lang="en-GB" sz="2400" smtClean="0"/>
              <a:t>Monocytes/macrophages</a:t>
            </a:r>
          </a:p>
          <a:p>
            <a:pPr lvl="3" eaLnBrk="1" hangingPunct="1"/>
            <a:r>
              <a:rPr lang="en-GB" sz="2400" smtClean="0"/>
              <a:t>Neutrophils</a:t>
            </a:r>
          </a:p>
          <a:p>
            <a:pPr lvl="3" eaLnBrk="1" hangingPunct="1"/>
            <a:r>
              <a:rPr lang="en-GB" sz="2400" smtClean="0"/>
              <a:t>NK cells</a:t>
            </a:r>
            <a:endParaRPr lang="en-GB" sz="2800" smtClean="0"/>
          </a:p>
        </p:txBody>
      </p:sp>
      <p:sp>
        <p:nvSpPr>
          <p:cNvPr id="34820" name="TextBox 3"/>
          <p:cNvSpPr txBox="1">
            <a:spLocks noChangeArrowheads="1"/>
          </p:cNvSpPr>
          <p:nvPr/>
        </p:nvSpPr>
        <p:spPr bwMode="auto">
          <a:xfrm>
            <a:off x="0" y="6396038"/>
            <a:ext cx="1166813" cy="307975"/>
          </a:xfrm>
          <a:prstGeom prst="rect">
            <a:avLst/>
          </a:prstGeom>
          <a:noFill/>
          <a:ln w="9525">
            <a:noFill/>
            <a:miter lim="800000"/>
            <a:headEnd/>
            <a:tailEnd/>
          </a:ln>
        </p:spPr>
        <p:txBody>
          <a:bodyPr wrap="none">
            <a:spAutoFit/>
          </a:bodyPr>
          <a:lstStyle/>
          <a:p>
            <a:pPr eaLnBrk="0" hangingPunct="0"/>
            <a:r>
              <a:rPr lang="en-GB" sz="1400"/>
              <a:t>Jon Friedland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74663" y="76200"/>
            <a:ext cx="8061325" cy="1143000"/>
          </a:xfrm>
        </p:spPr>
        <p:txBody>
          <a:bodyPr>
            <a:normAutofit fontScale="90000"/>
          </a:bodyPr>
          <a:lstStyle/>
          <a:p>
            <a:pPr eaLnBrk="1" fontAlgn="auto" hangingPunct="1">
              <a:spcAft>
                <a:spcPts val="0"/>
              </a:spcAft>
              <a:defRPr/>
            </a:pPr>
            <a:r>
              <a:rPr lang="en-GB" sz="3600" dirty="0">
                <a:solidFill>
                  <a:srgbClr val="00B0F0"/>
                </a:solidFill>
              </a:rPr>
              <a:t>Components of Innate Immunity (2)</a:t>
            </a:r>
          </a:p>
        </p:txBody>
      </p:sp>
      <p:sp>
        <p:nvSpPr>
          <p:cNvPr id="35843" name="Rectangle 3"/>
          <p:cNvSpPr>
            <a:spLocks noGrp="1" noChangeArrowheads="1"/>
          </p:cNvSpPr>
          <p:nvPr>
            <p:ph type="body" idx="1"/>
          </p:nvPr>
        </p:nvSpPr>
        <p:spPr>
          <a:xfrm>
            <a:off x="652463" y="1428750"/>
            <a:ext cx="7772400" cy="5429250"/>
          </a:xfrm>
        </p:spPr>
        <p:txBody>
          <a:bodyPr/>
          <a:lstStyle/>
          <a:p>
            <a:pPr eaLnBrk="1" hangingPunct="1">
              <a:lnSpc>
                <a:spcPct val="90000"/>
              </a:lnSpc>
            </a:pPr>
            <a:r>
              <a:rPr lang="en-GB" smtClean="0"/>
              <a:t>Circulating proteins</a:t>
            </a:r>
          </a:p>
          <a:p>
            <a:pPr lvl="3" eaLnBrk="1" hangingPunct="1">
              <a:lnSpc>
                <a:spcPct val="90000"/>
              </a:lnSpc>
            </a:pPr>
            <a:r>
              <a:rPr lang="en-GB" sz="2400" smtClean="0"/>
              <a:t>Complement</a:t>
            </a:r>
          </a:p>
          <a:p>
            <a:pPr lvl="3" eaLnBrk="1" hangingPunct="1">
              <a:lnSpc>
                <a:spcPct val="90000"/>
              </a:lnSpc>
            </a:pPr>
            <a:r>
              <a:rPr lang="en-GB" sz="2400" smtClean="0"/>
              <a:t>Collectins and pentraxins (eg CRP)	</a:t>
            </a:r>
          </a:p>
          <a:p>
            <a:pPr lvl="3" eaLnBrk="1" hangingPunct="1">
              <a:lnSpc>
                <a:spcPct val="90000"/>
              </a:lnSpc>
            </a:pPr>
            <a:r>
              <a:rPr lang="en-GB" sz="2400" smtClean="0"/>
              <a:t>Antimicrobial peptides (eg defensins)		</a:t>
            </a:r>
            <a:r>
              <a:rPr lang="en-GB" sz="800" smtClean="0"/>
              <a:t>	</a:t>
            </a:r>
            <a:r>
              <a:rPr lang="en-GB" sz="2800" smtClean="0"/>
              <a:t>		</a:t>
            </a:r>
          </a:p>
          <a:p>
            <a:pPr eaLnBrk="1" hangingPunct="1">
              <a:lnSpc>
                <a:spcPct val="90000"/>
              </a:lnSpc>
            </a:pPr>
            <a:r>
              <a:rPr lang="en-GB" smtClean="0"/>
              <a:t>Cytokines								</a:t>
            </a:r>
            <a:r>
              <a:rPr lang="en-GB" sz="800" smtClean="0"/>
              <a:t>	</a:t>
            </a:r>
          </a:p>
          <a:p>
            <a:pPr eaLnBrk="1" hangingPunct="1">
              <a:lnSpc>
                <a:spcPct val="90000"/>
              </a:lnSpc>
            </a:pPr>
            <a:r>
              <a:rPr lang="en-GB" smtClean="0"/>
              <a:t>Local Enzymes</a:t>
            </a:r>
          </a:p>
          <a:p>
            <a:pPr eaLnBrk="1" hangingPunct="1">
              <a:lnSpc>
                <a:spcPct val="90000"/>
              </a:lnSpc>
            </a:pPr>
            <a:endParaRPr lang="en-GB" smtClean="0"/>
          </a:p>
        </p:txBody>
      </p:sp>
      <p:sp>
        <p:nvSpPr>
          <p:cNvPr id="35844" name="TextBox 3"/>
          <p:cNvSpPr txBox="1">
            <a:spLocks noChangeArrowheads="1"/>
          </p:cNvSpPr>
          <p:nvPr/>
        </p:nvSpPr>
        <p:spPr bwMode="auto">
          <a:xfrm>
            <a:off x="0" y="6396038"/>
            <a:ext cx="1166813" cy="307975"/>
          </a:xfrm>
          <a:prstGeom prst="rect">
            <a:avLst/>
          </a:prstGeom>
          <a:noFill/>
          <a:ln w="9525">
            <a:noFill/>
            <a:miter lim="800000"/>
            <a:headEnd/>
            <a:tailEnd/>
          </a:ln>
        </p:spPr>
        <p:txBody>
          <a:bodyPr wrap="none">
            <a:spAutoFit/>
          </a:bodyPr>
          <a:lstStyle/>
          <a:p>
            <a:pPr eaLnBrk="0" hangingPunct="0"/>
            <a:r>
              <a:rPr lang="en-GB" sz="1400"/>
              <a:t>Jon Friedland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53975"/>
            <a:ext cx="7772400" cy="1143000"/>
          </a:xfrm>
        </p:spPr>
        <p:txBody>
          <a:bodyPr>
            <a:normAutofit fontScale="90000"/>
          </a:bodyPr>
          <a:lstStyle/>
          <a:p>
            <a:pPr eaLnBrk="1" fontAlgn="auto" hangingPunct="1">
              <a:spcAft>
                <a:spcPts val="0"/>
              </a:spcAft>
              <a:defRPr/>
            </a:pPr>
            <a:r>
              <a:rPr lang="en-GB" dirty="0">
                <a:solidFill>
                  <a:srgbClr val="00B0F0"/>
                </a:solidFill>
              </a:rPr>
              <a:t>Microbial killing:</a:t>
            </a:r>
            <a:br>
              <a:rPr lang="en-GB" dirty="0">
                <a:solidFill>
                  <a:srgbClr val="00B0F0"/>
                </a:solidFill>
              </a:rPr>
            </a:br>
            <a:r>
              <a:rPr lang="en-GB" dirty="0" err="1">
                <a:solidFill>
                  <a:srgbClr val="00B0F0"/>
                </a:solidFill>
              </a:rPr>
              <a:t>Defensins</a:t>
            </a:r>
            <a:r>
              <a:rPr lang="en-GB" dirty="0">
                <a:solidFill>
                  <a:srgbClr val="00B0F0"/>
                </a:solidFill>
              </a:rPr>
              <a:t> &amp; </a:t>
            </a:r>
            <a:r>
              <a:rPr lang="en-GB" dirty="0" err="1">
                <a:solidFill>
                  <a:srgbClr val="00B0F0"/>
                </a:solidFill>
              </a:rPr>
              <a:t>cathelicidins</a:t>
            </a:r>
            <a:endParaRPr lang="en-GB" dirty="0">
              <a:solidFill>
                <a:srgbClr val="00B0F0"/>
              </a:solidFill>
            </a:endParaRPr>
          </a:p>
        </p:txBody>
      </p:sp>
      <p:sp>
        <p:nvSpPr>
          <p:cNvPr id="36867" name="Rectangle 3"/>
          <p:cNvSpPr>
            <a:spLocks noGrp="1" noChangeArrowheads="1"/>
          </p:cNvSpPr>
          <p:nvPr>
            <p:ph type="body" idx="1"/>
          </p:nvPr>
        </p:nvSpPr>
        <p:spPr>
          <a:xfrm>
            <a:off x="600075" y="1470025"/>
            <a:ext cx="7772400" cy="5387975"/>
          </a:xfrm>
        </p:spPr>
        <p:txBody>
          <a:bodyPr/>
          <a:lstStyle/>
          <a:p>
            <a:pPr eaLnBrk="1" hangingPunct="1">
              <a:lnSpc>
                <a:spcPct val="90000"/>
              </a:lnSpc>
            </a:pPr>
            <a:r>
              <a:rPr lang="en-GB" smtClean="0"/>
              <a:t>Defensins</a:t>
            </a:r>
          </a:p>
          <a:p>
            <a:pPr lvl="1" eaLnBrk="1" hangingPunct="1">
              <a:lnSpc>
                <a:spcPct val="90000"/>
              </a:lnSpc>
            </a:pPr>
            <a:r>
              <a:rPr lang="en-GB" smtClean="0"/>
              <a:t>in phagocytic cells &amp; epithelial cells</a:t>
            </a:r>
          </a:p>
          <a:p>
            <a:pPr lvl="1" eaLnBrk="1" hangingPunct="1">
              <a:lnSpc>
                <a:spcPct val="90000"/>
              </a:lnSpc>
            </a:pPr>
            <a:r>
              <a:rPr lang="en-GB" smtClean="0"/>
              <a:t>microbiocidal at micromolar conc; stored in granules</a:t>
            </a:r>
          </a:p>
          <a:p>
            <a:pPr lvl="1" eaLnBrk="1" hangingPunct="1">
              <a:lnSpc>
                <a:spcPct val="90000"/>
              </a:lnSpc>
            </a:pPr>
            <a:r>
              <a:rPr lang="en-GB" smtClean="0"/>
              <a:t>target bacteria, fungi and viruses</a:t>
            </a:r>
          </a:p>
          <a:p>
            <a:pPr lvl="1" eaLnBrk="1" hangingPunct="1">
              <a:lnSpc>
                <a:spcPct val="90000"/>
              </a:lnSpc>
            </a:pPr>
            <a:r>
              <a:rPr lang="en-GB" smtClean="0"/>
              <a:t>form pores in cell membranes</a:t>
            </a:r>
          </a:p>
          <a:p>
            <a:pPr lvl="1" eaLnBrk="1" hangingPunct="1">
              <a:lnSpc>
                <a:spcPct val="90000"/>
              </a:lnSpc>
            </a:pPr>
            <a:endParaRPr lang="en-GB" smtClean="0"/>
          </a:p>
          <a:p>
            <a:pPr eaLnBrk="1" hangingPunct="1">
              <a:lnSpc>
                <a:spcPct val="90000"/>
              </a:lnSpc>
            </a:pPr>
            <a:r>
              <a:rPr lang="en-GB" smtClean="0"/>
              <a:t>Cathelicidins</a:t>
            </a:r>
          </a:p>
          <a:p>
            <a:pPr lvl="1" eaLnBrk="1" hangingPunct="1">
              <a:lnSpc>
                <a:spcPct val="90000"/>
              </a:lnSpc>
            </a:pPr>
            <a:r>
              <a:rPr lang="en-GB" smtClean="0"/>
              <a:t>in phagocytic cells &amp; epithelial cells</a:t>
            </a:r>
          </a:p>
          <a:p>
            <a:pPr lvl="1" eaLnBrk="1" hangingPunct="1">
              <a:lnSpc>
                <a:spcPct val="90000"/>
              </a:lnSpc>
            </a:pPr>
            <a:r>
              <a:rPr lang="en-GB" smtClean="0"/>
              <a:t>Often undergo proteolytic cleavage; stored as proforms</a:t>
            </a:r>
          </a:p>
          <a:p>
            <a:pPr lvl="1" eaLnBrk="1" hangingPunct="1">
              <a:lnSpc>
                <a:spcPct val="90000"/>
              </a:lnSpc>
            </a:pPr>
            <a:endParaRPr lang="en-GB" smtClean="0"/>
          </a:p>
        </p:txBody>
      </p:sp>
      <p:sp>
        <p:nvSpPr>
          <p:cNvPr id="36868" name="TextBox 3"/>
          <p:cNvSpPr txBox="1">
            <a:spLocks noChangeArrowheads="1"/>
          </p:cNvSpPr>
          <p:nvPr/>
        </p:nvSpPr>
        <p:spPr bwMode="auto">
          <a:xfrm>
            <a:off x="0" y="6396038"/>
            <a:ext cx="1519238" cy="307975"/>
          </a:xfrm>
          <a:prstGeom prst="rect">
            <a:avLst/>
          </a:prstGeom>
          <a:noFill/>
          <a:ln w="9525">
            <a:noFill/>
            <a:miter lim="800000"/>
            <a:headEnd/>
            <a:tailEnd/>
          </a:ln>
        </p:spPr>
        <p:txBody>
          <a:bodyPr wrap="none">
            <a:spAutoFit/>
          </a:bodyPr>
          <a:lstStyle/>
          <a:p>
            <a:pPr eaLnBrk="0" hangingPunct="0"/>
            <a:r>
              <a:rPr lang="en-GB" sz="1400"/>
              <a:t>Prof Jon Friedland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85800" y="0"/>
            <a:ext cx="7772400" cy="1143000"/>
          </a:xfrm>
        </p:spPr>
        <p:txBody>
          <a:bodyPr>
            <a:normAutofit fontScale="90000"/>
          </a:bodyPr>
          <a:lstStyle/>
          <a:p>
            <a:pPr eaLnBrk="1" fontAlgn="auto" hangingPunct="1">
              <a:spcAft>
                <a:spcPts val="0"/>
              </a:spcAft>
              <a:defRPr/>
            </a:pPr>
            <a:r>
              <a:rPr lang="en-GB" sz="4000" dirty="0" smtClean="0">
                <a:solidFill>
                  <a:srgbClr val="00B0F0"/>
                </a:solidFill>
              </a:rPr>
              <a:t>Cytokines relevant to immunity</a:t>
            </a:r>
            <a:endParaRPr lang="en-GB" sz="4000" dirty="0">
              <a:solidFill>
                <a:srgbClr val="00B0F0"/>
              </a:solidFill>
            </a:endParaRPr>
          </a:p>
        </p:txBody>
      </p:sp>
      <p:sp>
        <p:nvSpPr>
          <p:cNvPr id="37891" name="Rectangle 3"/>
          <p:cNvSpPr>
            <a:spLocks noGrp="1" noChangeArrowheads="1"/>
          </p:cNvSpPr>
          <p:nvPr>
            <p:ph type="body" idx="1"/>
          </p:nvPr>
        </p:nvSpPr>
        <p:spPr>
          <a:xfrm>
            <a:off x="1490663" y="1154113"/>
            <a:ext cx="7099300" cy="5164137"/>
          </a:xfrm>
        </p:spPr>
        <p:txBody>
          <a:bodyPr/>
          <a:lstStyle/>
          <a:p>
            <a:pPr eaLnBrk="1" hangingPunct="1">
              <a:lnSpc>
                <a:spcPct val="80000"/>
              </a:lnSpc>
            </a:pPr>
            <a:r>
              <a:rPr lang="en-GB" sz="2400" smtClean="0"/>
              <a:t>Pro-inflammatory</a:t>
            </a:r>
          </a:p>
          <a:p>
            <a:pPr lvl="1" eaLnBrk="1" hangingPunct="1">
              <a:lnSpc>
                <a:spcPct val="80000"/>
              </a:lnSpc>
            </a:pPr>
            <a:r>
              <a:rPr lang="en-GB" smtClean="0"/>
              <a:t>Tumor Necrosis Factor</a:t>
            </a:r>
          </a:p>
          <a:p>
            <a:pPr lvl="1" eaLnBrk="1" hangingPunct="1">
              <a:lnSpc>
                <a:spcPct val="80000"/>
              </a:lnSpc>
            </a:pPr>
            <a:r>
              <a:rPr lang="en-GB" smtClean="0"/>
              <a:t>Interleukin-1							</a:t>
            </a:r>
          </a:p>
          <a:p>
            <a:pPr eaLnBrk="1" hangingPunct="1">
              <a:lnSpc>
                <a:spcPct val="80000"/>
              </a:lnSpc>
            </a:pPr>
            <a:r>
              <a:rPr lang="en-GB" sz="2400" smtClean="0"/>
              <a:t>Regulatory (activates adaptive immunity)</a:t>
            </a:r>
          </a:p>
          <a:p>
            <a:pPr lvl="1" eaLnBrk="1" hangingPunct="1">
              <a:lnSpc>
                <a:spcPct val="80000"/>
              </a:lnSpc>
            </a:pPr>
            <a:r>
              <a:rPr lang="en-GB" smtClean="0"/>
              <a:t>Interferon </a:t>
            </a:r>
            <a:r>
              <a:rPr lang="en-GB" smtClean="0">
                <a:latin typeface="Symbol" pitchFamily="18" charset="2"/>
              </a:rPr>
              <a:t>g</a:t>
            </a:r>
          </a:p>
          <a:p>
            <a:pPr lvl="1" eaLnBrk="1" hangingPunct="1">
              <a:lnSpc>
                <a:spcPct val="80000"/>
              </a:lnSpc>
            </a:pPr>
            <a:r>
              <a:rPr lang="en-GB" smtClean="0"/>
              <a:t>Interleukin-12								</a:t>
            </a:r>
          </a:p>
          <a:p>
            <a:pPr eaLnBrk="1" hangingPunct="1">
              <a:lnSpc>
                <a:spcPct val="80000"/>
              </a:lnSpc>
            </a:pPr>
            <a:r>
              <a:rPr lang="en-GB" sz="2400" smtClean="0"/>
              <a:t>Down-regulatory</a:t>
            </a:r>
          </a:p>
          <a:p>
            <a:pPr lvl="1" eaLnBrk="1" hangingPunct="1">
              <a:lnSpc>
                <a:spcPct val="80000"/>
              </a:lnSpc>
            </a:pPr>
            <a:r>
              <a:rPr lang="en-GB" smtClean="0"/>
              <a:t>Interleukin-10</a:t>
            </a:r>
          </a:p>
          <a:p>
            <a:pPr lvl="1" eaLnBrk="1" hangingPunct="1">
              <a:lnSpc>
                <a:spcPct val="80000"/>
              </a:lnSpc>
            </a:pPr>
            <a:r>
              <a:rPr lang="en-GB" smtClean="0"/>
              <a:t>Transforming Growth Factor </a:t>
            </a:r>
            <a:r>
              <a:rPr lang="en-GB" smtClean="0">
                <a:latin typeface="Symbol" pitchFamily="18" charset="2"/>
              </a:rPr>
              <a:t>b</a:t>
            </a:r>
            <a:r>
              <a:rPr lang="en-GB" smtClean="0"/>
              <a:t>				</a:t>
            </a:r>
          </a:p>
          <a:p>
            <a:pPr eaLnBrk="1" hangingPunct="1">
              <a:lnSpc>
                <a:spcPct val="80000"/>
              </a:lnSpc>
            </a:pPr>
            <a:r>
              <a:rPr lang="en-GB" sz="2400" smtClean="0"/>
              <a:t>Chemoattractant</a:t>
            </a:r>
          </a:p>
          <a:p>
            <a:pPr lvl="1" eaLnBrk="1" hangingPunct="1">
              <a:lnSpc>
                <a:spcPct val="80000"/>
              </a:lnSpc>
            </a:pPr>
            <a:r>
              <a:rPr lang="en-GB" smtClean="0"/>
              <a:t>Chemokines eg IL8 (CXCL8)</a:t>
            </a:r>
          </a:p>
          <a:p>
            <a:pPr eaLnBrk="1" hangingPunct="1">
              <a:lnSpc>
                <a:spcPct val="80000"/>
              </a:lnSpc>
            </a:pPr>
            <a:endParaRPr lang="en-GB" sz="2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ChangeArrowheads="1"/>
          </p:cNvSpPr>
          <p:nvPr/>
        </p:nvSpPr>
        <p:spPr bwMode="auto">
          <a:xfrm rot="16200000" flipV="1">
            <a:off x="4252119" y="5095081"/>
            <a:ext cx="325438" cy="930275"/>
          </a:xfrm>
          <a:prstGeom prst="upArrow">
            <a:avLst>
              <a:gd name="adj1" fmla="val 40491"/>
              <a:gd name="adj2" fmla="val 29644"/>
            </a:avLst>
          </a:prstGeom>
          <a:gradFill rotWithShape="0">
            <a:gsLst>
              <a:gs pos="0">
                <a:schemeClr val="accent2"/>
              </a:gs>
              <a:gs pos="100000">
                <a:schemeClr val="accent1"/>
              </a:gs>
            </a:gsLst>
            <a:lin ang="0" scaled="1"/>
          </a:gra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82947" name="Rectangle 3"/>
          <p:cNvSpPr>
            <a:spLocks noGrp="1" noChangeArrowheads="1"/>
          </p:cNvSpPr>
          <p:nvPr>
            <p:ph type="body" idx="1"/>
          </p:nvPr>
        </p:nvSpPr>
        <p:spPr>
          <a:xfrm>
            <a:off x="471488" y="1778000"/>
            <a:ext cx="8532812" cy="2765425"/>
          </a:xfrm>
        </p:spPr>
        <p:txBody>
          <a:bodyPr>
            <a:normAutofit fontScale="85000" lnSpcReduction="10000"/>
          </a:bodyPr>
          <a:lstStyle/>
          <a:p>
            <a:pPr marL="548640" indent="-411480" eaLnBrk="1" fontAlgn="auto" hangingPunct="1">
              <a:lnSpc>
                <a:spcPct val="90000"/>
              </a:lnSpc>
              <a:spcBef>
                <a:spcPct val="65000"/>
              </a:spcBef>
              <a:spcAft>
                <a:spcPts val="0"/>
              </a:spcAft>
              <a:buClr>
                <a:schemeClr val="tx1">
                  <a:shade val="95000"/>
                </a:schemeClr>
              </a:buClr>
              <a:buFont typeface="Wingdings 2"/>
              <a:buChar char=""/>
              <a:defRPr/>
            </a:pPr>
            <a:r>
              <a:rPr lang="en-US" altLang="en-GB" dirty="0" smtClean="0">
                <a:latin typeface="Arial" pitchFamily="34" charset="0"/>
              </a:rPr>
              <a:t>Responds to cytokines -increased adhesion molecules</a:t>
            </a:r>
          </a:p>
          <a:p>
            <a:pPr marL="548640" indent="-411480" eaLnBrk="1" fontAlgn="auto" hangingPunct="1">
              <a:lnSpc>
                <a:spcPct val="90000"/>
              </a:lnSpc>
              <a:spcBef>
                <a:spcPct val="65000"/>
              </a:spcBef>
              <a:spcAft>
                <a:spcPts val="0"/>
              </a:spcAft>
              <a:buClr>
                <a:schemeClr val="tx1">
                  <a:shade val="95000"/>
                </a:schemeClr>
              </a:buClr>
              <a:buFont typeface="Wingdings 2"/>
              <a:buChar char=""/>
              <a:defRPr/>
            </a:pPr>
            <a:r>
              <a:rPr lang="en-US" altLang="en-GB" dirty="0" smtClean="0">
                <a:latin typeface="Arial" pitchFamily="34" charset="0"/>
              </a:rPr>
              <a:t>Interaction </a:t>
            </a:r>
            <a:r>
              <a:rPr lang="en-US" altLang="en-GB" dirty="0">
                <a:latin typeface="Arial" pitchFamily="34" charset="0"/>
              </a:rPr>
              <a:t>with leucocytes</a:t>
            </a:r>
          </a:p>
          <a:p>
            <a:pPr marL="548640" indent="-411480" eaLnBrk="1" fontAlgn="auto" hangingPunct="1">
              <a:lnSpc>
                <a:spcPct val="90000"/>
              </a:lnSpc>
              <a:spcBef>
                <a:spcPct val="65000"/>
              </a:spcBef>
              <a:spcAft>
                <a:spcPts val="0"/>
              </a:spcAft>
              <a:buClr>
                <a:schemeClr val="tx1">
                  <a:shade val="95000"/>
                </a:schemeClr>
              </a:buClr>
              <a:buFont typeface="Wingdings 2"/>
              <a:buChar char=""/>
              <a:defRPr/>
            </a:pPr>
            <a:r>
              <a:rPr lang="en-US" altLang="en-GB" dirty="0">
                <a:latin typeface="Arial" pitchFamily="34" charset="0"/>
              </a:rPr>
              <a:t>Release of </a:t>
            </a:r>
            <a:r>
              <a:rPr lang="en-US" altLang="en-GB" dirty="0" smtClean="0">
                <a:latin typeface="Arial" pitchFamily="34" charset="0"/>
              </a:rPr>
              <a:t>more cytokines </a:t>
            </a:r>
            <a:r>
              <a:rPr lang="en-US" altLang="en-GB" dirty="0">
                <a:latin typeface="Arial" pitchFamily="34" charset="0"/>
              </a:rPr>
              <a:t>and inflammatory mediators</a:t>
            </a:r>
          </a:p>
          <a:p>
            <a:pPr marL="548640" indent="-411480" eaLnBrk="1" fontAlgn="auto" hangingPunct="1">
              <a:lnSpc>
                <a:spcPct val="90000"/>
              </a:lnSpc>
              <a:spcBef>
                <a:spcPct val="65000"/>
              </a:spcBef>
              <a:spcAft>
                <a:spcPts val="0"/>
              </a:spcAft>
              <a:buClr>
                <a:schemeClr val="tx1">
                  <a:shade val="95000"/>
                </a:schemeClr>
              </a:buClr>
              <a:buFont typeface="Wingdings 2"/>
              <a:buChar char=""/>
              <a:defRPr/>
            </a:pPr>
            <a:r>
              <a:rPr lang="en-US" altLang="en-GB" dirty="0">
                <a:latin typeface="Arial" pitchFamily="34" charset="0"/>
              </a:rPr>
              <a:t>Release of mediators of </a:t>
            </a:r>
            <a:r>
              <a:rPr lang="en-US" altLang="en-GB" dirty="0" smtClean="0">
                <a:latin typeface="Arial" pitchFamily="34" charset="0"/>
              </a:rPr>
              <a:t>vasodilatation</a:t>
            </a:r>
            <a:endParaRPr lang="en-US" altLang="en-GB" dirty="0">
              <a:latin typeface="Arial" pitchFamily="34" charset="0"/>
            </a:endParaRPr>
          </a:p>
          <a:p>
            <a:pPr marL="548640" indent="-411480" eaLnBrk="1" fontAlgn="auto" hangingPunct="1">
              <a:lnSpc>
                <a:spcPct val="90000"/>
              </a:lnSpc>
              <a:spcBef>
                <a:spcPct val="65000"/>
              </a:spcBef>
              <a:spcAft>
                <a:spcPts val="0"/>
              </a:spcAft>
              <a:buClr>
                <a:schemeClr val="tx1">
                  <a:shade val="95000"/>
                </a:schemeClr>
              </a:buClr>
              <a:buFont typeface="Wingdings 2"/>
              <a:buChar char=""/>
              <a:defRPr/>
            </a:pPr>
            <a:r>
              <a:rPr lang="en-US" altLang="en-GB" dirty="0">
                <a:latin typeface="Arial" pitchFamily="34" charset="0"/>
              </a:rPr>
              <a:t>Functional effects on the coagulation system</a:t>
            </a:r>
          </a:p>
        </p:txBody>
      </p:sp>
      <p:sp>
        <p:nvSpPr>
          <p:cNvPr id="82948" name="Rectangle 4"/>
          <p:cNvSpPr>
            <a:spLocks noGrp="1" noChangeArrowheads="1"/>
          </p:cNvSpPr>
          <p:nvPr>
            <p:ph type="title"/>
          </p:nvPr>
        </p:nvSpPr>
        <p:spPr>
          <a:xfrm>
            <a:off x="685800" y="476250"/>
            <a:ext cx="7772400" cy="1143000"/>
          </a:xfrm>
        </p:spPr>
        <p:txBody>
          <a:bodyPr>
            <a:normAutofit fontScale="90000"/>
          </a:bodyPr>
          <a:lstStyle/>
          <a:p>
            <a:pPr eaLnBrk="1" fontAlgn="auto" hangingPunct="1">
              <a:spcAft>
                <a:spcPts val="0"/>
              </a:spcAft>
              <a:defRPr/>
            </a:pPr>
            <a:r>
              <a:rPr lang="en-US" altLang="en-GB" dirty="0">
                <a:solidFill>
                  <a:schemeClr val="tx1"/>
                </a:solidFill>
                <a:effectLst>
                  <a:outerShdw blurRad="38100" dist="38100" dir="2700000" algn="tl">
                    <a:srgbClr val="000000"/>
                  </a:outerShdw>
                </a:effectLst>
                <a:latin typeface="Arial" pitchFamily="34" charset="0"/>
              </a:rPr>
              <a:t>The role of the </a:t>
            </a:r>
            <a:r>
              <a:rPr lang="en-US" altLang="en-GB" dirty="0" smtClean="0">
                <a:solidFill>
                  <a:schemeClr val="tx1"/>
                </a:solidFill>
                <a:effectLst>
                  <a:outerShdw blurRad="38100" dist="38100" dir="2700000" algn="tl">
                    <a:srgbClr val="000000"/>
                  </a:outerShdw>
                </a:effectLst>
                <a:latin typeface="Arial" pitchFamily="34" charset="0"/>
              </a:rPr>
              <a:t>endothelium in infection</a:t>
            </a:r>
            <a:endParaRPr lang="en-US" altLang="en-GB" dirty="0">
              <a:solidFill>
                <a:schemeClr val="tx1"/>
              </a:solidFill>
              <a:effectLst>
                <a:outerShdw blurRad="38100" dist="38100" dir="2700000" algn="tl">
                  <a:srgbClr val="000000"/>
                </a:outerShdw>
              </a:effectLst>
              <a:latin typeface="Arial" pitchFamily="34" charset="0"/>
            </a:endParaRPr>
          </a:p>
        </p:txBody>
      </p:sp>
      <p:sp>
        <p:nvSpPr>
          <p:cNvPr id="38917" name="Oval 6"/>
          <p:cNvSpPr>
            <a:spLocks noChangeArrowheads="1"/>
          </p:cNvSpPr>
          <p:nvPr/>
        </p:nvSpPr>
        <p:spPr bwMode="auto">
          <a:xfrm>
            <a:off x="3992563" y="5221288"/>
            <a:ext cx="73025" cy="647700"/>
          </a:xfrm>
          <a:prstGeom prst="ellipse">
            <a:avLst/>
          </a:prstGeom>
          <a:gradFill rotWithShape="0">
            <a:gsLst>
              <a:gs pos="0">
                <a:srgbClr val="808080"/>
              </a:gs>
              <a:gs pos="50000">
                <a:srgbClr val="000000"/>
              </a:gs>
              <a:gs pos="100000">
                <a:srgbClr val="808080"/>
              </a:gs>
            </a:gsLst>
            <a:lin ang="5400000" scaled="1"/>
          </a:gradFill>
          <a:ln w="25400">
            <a:noFill/>
            <a:round/>
            <a:headEnd/>
            <a:tailEnd/>
          </a:ln>
        </p:spPr>
        <p:txBody>
          <a:bodyPr wrap="none" anchor="ctr"/>
          <a:lstStyle/>
          <a:p>
            <a:pPr eaLnBrk="0" hangingPunct="0"/>
            <a:endParaRPr lang="en-US"/>
          </a:p>
        </p:txBody>
      </p:sp>
      <p:sp>
        <p:nvSpPr>
          <p:cNvPr id="38918" name="Rectangle 7"/>
          <p:cNvSpPr>
            <a:spLocks noChangeArrowheads="1"/>
          </p:cNvSpPr>
          <p:nvPr/>
        </p:nvSpPr>
        <p:spPr bwMode="auto">
          <a:xfrm>
            <a:off x="515938" y="5259388"/>
            <a:ext cx="3521075" cy="647700"/>
          </a:xfrm>
          <a:prstGeom prst="rect">
            <a:avLst/>
          </a:prstGeom>
          <a:gradFill rotWithShape="0">
            <a:gsLst>
              <a:gs pos="0">
                <a:srgbClr val="007BC5"/>
              </a:gs>
              <a:gs pos="50000">
                <a:srgbClr val="000000"/>
              </a:gs>
              <a:gs pos="100000">
                <a:srgbClr val="007BC5"/>
              </a:gs>
            </a:gsLst>
            <a:lin ang="5400000" scaled="1"/>
          </a:gradFill>
          <a:ln w="25400">
            <a:noFill/>
            <a:miter lim="800000"/>
            <a:headEnd/>
            <a:tailEnd/>
          </a:ln>
        </p:spPr>
        <p:txBody>
          <a:bodyPr wrap="none" anchor="ctr"/>
          <a:lstStyle/>
          <a:p>
            <a:pPr eaLnBrk="0" hangingPunct="0"/>
            <a:endParaRPr lang="en-US"/>
          </a:p>
        </p:txBody>
      </p:sp>
      <p:sp>
        <p:nvSpPr>
          <p:cNvPr id="38919" name="Oval 8"/>
          <p:cNvSpPr>
            <a:spLocks noChangeArrowheads="1"/>
          </p:cNvSpPr>
          <p:nvPr/>
        </p:nvSpPr>
        <p:spPr bwMode="auto">
          <a:xfrm>
            <a:off x="496888" y="5205413"/>
            <a:ext cx="508000" cy="76200"/>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8920" name="Oval 9"/>
          <p:cNvSpPr>
            <a:spLocks noChangeArrowheads="1"/>
          </p:cNvSpPr>
          <p:nvPr/>
        </p:nvSpPr>
        <p:spPr bwMode="auto">
          <a:xfrm>
            <a:off x="1011238" y="5203825"/>
            <a:ext cx="508000" cy="76200"/>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8921" name="Oval 10"/>
          <p:cNvSpPr>
            <a:spLocks noChangeArrowheads="1"/>
          </p:cNvSpPr>
          <p:nvPr/>
        </p:nvSpPr>
        <p:spPr bwMode="auto">
          <a:xfrm>
            <a:off x="1512888" y="5205413"/>
            <a:ext cx="508000" cy="76200"/>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8922" name="Oval 11"/>
          <p:cNvSpPr>
            <a:spLocks noChangeArrowheads="1"/>
          </p:cNvSpPr>
          <p:nvPr/>
        </p:nvSpPr>
        <p:spPr bwMode="auto">
          <a:xfrm>
            <a:off x="3030538" y="5189538"/>
            <a:ext cx="508000" cy="76200"/>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8923" name="Oval 12"/>
          <p:cNvSpPr>
            <a:spLocks noChangeArrowheads="1"/>
          </p:cNvSpPr>
          <p:nvPr/>
        </p:nvSpPr>
        <p:spPr bwMode="auto">
          <a:xfrm>
            <a:off x="3529013" y="5183188"/>
            <a:ext cx="508000" cy="76200"/>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8924" name="Oval 13"/>
          <p:cNvSpPr>
            <a:spLocks noChangeArrowheads="1"/>
          </p:cNvSpPr>
          <p:nvPr/>
        </p:nvSpPr>
        <p:spPr bwMode="auto">
          <a:xfrm>
            <a:off x="496888" y="5846763"/>
            <a:ext cx="508000" cy="76200"/>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8925" name="Oval 14"/>
          <p:cNvSpPr>
            <a:spLocks noChangeArrowheads="1"/>
          </p:cNvSpPr>
          <p:nvPr/>
        </p:nvSpPr>
        <p:spPr bwMode="auto">
          <a:xfrm>
            <a:off x="1011238" y="5845175"/>
            <a:ext cx="508000" cy="76200"/>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8926" name="Oval 15"/>
          <p:cNvSpPr>
            <a:spLocks noChangeArrowheads="1"/>
          </p:cNvSpPr>
          <p:nvPr/>
        </p:nvSpPr>
        <p:spPr bwMode="auto">
          <a:xfrm>
            <a:off x="1512888" y="5846763"/>
            <a:ext cx="508000" cy="76200"/>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8927" name="Oval 16"/>
          <p:cNvSpPr>
            <a:spLocks noChangeArrowheads="1"/>
          </p:cNvSpPr>
          <p:nvPr/>
        </p:nvSpPr>
        <p:spPr bwMode="auto">
          <a:xfrm>
            <a:off x="2020888" y="5846763"/>
            <a:ext cx="508000" cy="76200"/>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8928" name="Oval 17"/>
          <p:cNvSpPr>
            <a:spLocks noChangeArrowheads="1"/>
          </p:cNvSpPr>
          <p:nvPr/>
        </p:nvSpPr>
        <p:spPr bwMode="auto">
          <a:xfrm>
            <a:off x="2525713" y="5843588"/>
            <a:ext cx="508000" cy="76200"/>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8929" name="Oval 18"/>
          <p:cNvSpPr>
            <a:spLocks noChangeArrowheads="1"/>
          </p:cNvSpPr>
          <p:nvPr/>
        </p:nvSpPr>
        <p:spPr bwMode="auto">
          <a:xfrm>
            <a:off x="3030538" y="5830888"/>
            <a:ext cx="508000" cy="76200"/>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8930" name="Oval 19"/>
          <p:cNvSpPr>
            <a:spLocks noChangeArrowheads="1"/>
          </p:cNvSpPr>
          <p:nvPr/>
        </p:nvSpPr>
        <p:spPr bwMode="auto">
          <a:xfrm>
            <a:off x="3529013" y="5824538"/>
            <a:ext cx="508000" cy="76200"/>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8931" name="Oval 20"/>
          <p:cNvSpPr>
            <a:spLocks noChangeArrowheads="1"/>
          </p:cNvSpPr>
          <p:nvPr/>
        </p:nvSpPr>
        <p:spPr bwMode="auto">
          <a:xfrm>
            <a:off x="452438" y="5243513"/>
            <a:ext cx="74612" cy="646112"/>
          </a:xfrm>
          <a:prstGeom prst="ellipse">
            <a:avLst/>
          </a:prstGeom>
          <a:gradFill rotWithShape="0">
            <a:gsLst>
              <a:gs pos="0">
                <a:srgbClr val="007BC5"/>
              </a:gs>
              <a:gs pos="100000">
                <a:srgbClr val="000000"/>
              </a:gs>
            </a:gsLst>
            <a:path path="shape">
              <a:fillToRect l="50000" t="50000" r="50000" b="50000"/>
            </a:path>
          </a:gradFill>
          <a:ln w="25400">
            <a:noFill/>
            <a:round/>
            <a:headEnd/>
            <a:tailEnd/>
          </a:ln>
        </p:spPr>
        <p:txBody>
          <a:bodyPr wrap="none" anchor="ctr"/>
          <a:lstStyle/>
          <a:p>
            <a:pPr eaLnBrk="0" hangingPunct="0"/>
            <a:endParaRPr lang="en-US"/>
          </a:p>
        </p:txBody>
      </p:sp>
      <p:sp>
        <p:nvSpPr>
          <p:cNvPr id="38932" name="Freeform 21"/>
          <p:cNvSpPr>
            <a:spLocks/>
          </p:cNvSpPr>
          <p:nvPr/>
        </p:nvSpPr>
        <p:spPr bwMode="auto">
          <a:xfrm>
            <a:off x="519113" y="5994400"/>
            <a:ext cx="376237" cy="14288"/>
          </a:xfrm>
          <a:custGeom>
            <a:avLst/>
            <a:gdLst>
              <a:gd name="T0" fmla="*/ 0 w 534"/>
              <a:gd name="T1" fmla="*/ 11341495 h 18"/>
              <a:gd name="T2" fmla="*/ 265082889 w 534"/>
              <a:gd name="T3" fmla="*/ 630100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33" name="Freeform 22"/>
          <p:cNvSpPr>
            <a:spLocks/>
          </p:cNvSpPr>
          <p:nvPr/>
        </p:nvSpPr>
        <p:spPr bwMode="auto">
          <a:xfrm>
            <a:off x="763588" y="5956300"/>
            <a:ext cx="531812" cy="46038"/>
          </a:xfrm>
          <a:custGeom>
            <a:avLst/>
            <a:gdLst>
              <a:gd name="T0" fmla="*/ 23381393 w 754"/>
              <a:gd name="T1" fmla="*/ 26746468 h 57"/>
              <a:gd name="T2" fmla="*/ 100987866 w 754"/>
              <a:gd name="T3" fmla="*/ 15656153 h 57"/>
              <a:gd name="T4" fmla="*/ 125861706 w 754"/>
              <a:gd name="T5" fmla="*/ 0 h 57"/>
              <a:gd name="T6" fmla="*/ 293511550 w 754"/>
              <a:gd name="T7" fmla="*/ 15656153 h 57"/>
              <a:gd name="T8" fmla="*/ 375098203 w 754"/>
              <a:gd name="T9" fmla="*/ 37184168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8934" name="Freeform 23"/>
          <p:cNvSpPr>
            <a:spLocks/>
          </p:cNvSpPr>
          <p:nvPr/>
        </p:nvSpPr>
        <p:spPr bwMode="auto">
          <a:xfrm>
            <a:off x="1092200" y="5937250"/>
            <a:ext cx="371475" cy="39688"/>
          </a:xfrm>
          <a:custGeom>
            <a:avLst/>
            <a:gdLst>
              <a:gd name="T0" fmla="*/ 0 w 527"/>
              <a:gd name="T1" fmla="*/ 0 h 51"/>
              <a:gd name="T2" fmla="*/ 143096800 w 527"/>
              <a:gd name="T3" fmla="*/ 15139806 h 51"/>
              <a:gd name="T4" fmla="*/ 261847549 w 527"/>
              <a:gd name="T5" fmla="*/ 9689320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8935" name="Freeform 24"/>
          <p:cNvSpPr>
            <a:spLocks/>
          </p:cNvSpPr>
          <p:nvPr/>
        </p:nvSpPr>
        <p:spPr bwMode="auto">
          <a:xfrm>
            <a:off x="1362075" y="6013450"/>
            <a:ext cx="373063" cy="39688"/>
          </a:xfrm>
          <a:custGeom>
            <a:avLst/>
            <a:gdLst>
              <a:gd name="T0" fmla="*/ 0 w 527"/>
              <a:gd name="T1" fmla="*/ 0 h 51"/>
              <a:gd name="T2" fmla="*/ 144322974 w 527"/>
              <a:gd name="T3" fmla="*/ 15139806 h 51"/>
              <a:gd name="T4" fmla="*/ 264091051 w 527"/>
              <a:gd name="T5" fmla="*/ 9689320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8936" name="Freeform 25"/>
          <p:cNvSpPr>
            <a:spLocks/>
          </p:cNvSpPr>
          <p:nvPr/>
        </p:nvSpPr>
        <p:spPr bwMode="auto">
          <a:xfrm>
            <a:off x="1700213" y="5945188"/>
            <a:ext cx="371475" cy="41275"/>
          </a:xfrm>
          <a:custGeom>
            <a:avLst/>
            <a:gdLst>
              <a:gd name="T0" fmla="*/ 0 w 527"/>
              <a:gd name="T1" fmla="*/ 0 h 51"/>
              <a:gd name="T2" fmla="*/ 143096800 w 527"/>
              <a:gd name="T3" fmla="*/ 16374846 h 51"/>
              <a:gd name="T4" fmla="*/ 261847549 w 527"/>
              <a:gd name="T5" fmla="*/ 10479803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8937" name="Freeform 26"/>
          <p:cNvSpPr>
            <a:spLocks/>
          </p:cNvSpPr>
          <p:nvPr/>
        </p:nvSpPr>
        <p:spPr bwMode="auto">
          <a:xfrm>
            <a:off x="2311400" y="6019800"/>
            <a:ext cx="371475" cy="39688"/>
          </a:xfrm>
          <a:custGeom>
            <a:avLst/>
            <a:gdLst>
              <a:gd name="T0" fmla="*/ 0 w 527"/>
              <a:gd name="T1" fmla="*/ 0 h 51"/>
              <a:gd name="T2" fmla="*/ 143096800 w 527"/>
              <a:gd name="T3" fmla="*/ 15139806 h 51"/>
              <a:gd name="T4" fmla="*/ 261847549 w 527"/>
              <a:gd name="T5" fmla="*/ 9689320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8938" name="Freeform 27"/>
          <p:cNvSpPr>
            <a:spLocks/>
          </p:cNvSpPr>
          <p:nvPr/>
        </p:nvSpPr>
        <p:spPr bwMode="auto">
          <a:xfrm>
            <a:off x="2751138" y="5945188"/>
            <a:ext cx="371475" cy="41275"/>
          </a:xfrm>
          <a:custGeom>
            <a:avLst/>
            <a:gdLst>
              <a:gd name="T0" fmla="*/ 0 w 527"/>
              <a:gd name="T1" fmla="*/ 0 h 51"/>
              <a:gd name="T2" fmla="*/ 143096800 w 527"/>
              <a:gd name="T3" fmla="*/ 16374846 h 51"/>
              <a:gd name="T4" fmla="*/ 261847549 w 527"/>
              <a:gd name="T5" fmla="*/ 10479803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8939" name="Freeform 28"/>
          <p:cNvSpPr>
            <a:spLocks/>
          </p:cNvSpPr>
          <p:nvPr/>
        </p:nvSpPr>
        <p:spPr bwMode="auto">
          <a:xfrm>
            <a:off x="3597275" y="5907088"/>
            <a:ext cx="373063" cy="41275"/>
          </a:xfrm>
          <a:custGeom>
            <a:avLst/>
            <a:gdLst>
              <a:gd name="T0" fmla="*/ 0 w 527"/>
              <a:gd name="T1" fmla="*/ 0 h 51"/>
              <a:gd name="T2" fmla="*/ 144322974 w 527"/>
              <a:gd name="T3" fmla="*/ 16374846 h 51"/>
              <a:gd name="T4" fmla="*/ 264091051 w 527"/>
              <a:gd name="T5" fmla="*/ 10479803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8940" name="Freeform 29"/>
          <p:cNvSpPr>
            <a:spLocks/>
          </p:cNvSpPr>
          <p:nvPr/>
        </p:nvSpPr>
        <p:spPr bwMode="auto">
          <a:xfrm>
            <a:off x="585788" y="5945188"/>
            <a:ext cx="377825" cy="14287"/>
          </a:xfrm>
          <a:custGeom>
            <a:avLst/>
            <a:gdLst>
              <a:gd name="T0" fmla="*/ 0 w 534"/>
              <a:gd name="T1" fmla="*/ 11339908 h 18"/>
              <a:gd name="T2" fmla="*/ 267325304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41" name="Freeform 30"/>
          <p:cNvSpPr>
            <a:spLocks/>
          </p:cNvSpPr>
          <p:nvPr/>
        </p:nvSpPr>
        <p:spPr bwMode="auto">
          <a:xfrm>
            <a:off x="950913" y="5983288"/>
            <a:ext cx="377825" cy="14287"/>
          </a:xfrm>
          <a:custGeom>
            <a:avLst/>
            <a:gdLst>
              <a:gd name="T0" fmla="*/ 0 w 534"/>
              <a:gd name="T1" fmla="*/ 11339908 h 18"/>
              <a:gd name="T2" fmla="*/ 267325304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42" name="Freeform 31"/>
          <p:cNvSpPr>
            <a:spLocks/>
          </p:cNvSpPr>
          <p:nvPr/>
        </p:nvSpPr>
        <p:spPr bwMode="auto">
          <a:xfrm>
            <a:off x="1430338" y="5962650"/>
            <a:ext cx="376237" cy="14288"/>
          </a:xfrm>
          <a:custGeom>
            <a:avLst/>
            <a:gdLst>
              <a:gd name="T0" fmla="*/ 0 w 534"/>
              <a:gd name="T1" fmla="*/ 11341495 h 18"/>
              <a:gd name="T2" fmla="*/ 265082889 w 534"/>
              <a:gd name="T3" fmla="*/ 630100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43" name="Freeform 32"/>
          <p:cNvSpPr>
            <a:spLocks/>
          </p:cNvSpPr>
          <p:nvPr/>
        </p:nvSpPr>
        <p:spPr bwMode="auto">
          <a:xfrm>
            <a:off x="2136775" y="5945188"/>
            <a:ext cx="376238" cy="14287"/>
          </a:xfrm>
          <a:custGeom>
            <a:avLst/>
            <a:gdLst>
              <a:gd name="T0" fmla="*/ 0 w 534"/>
              <a:gd name="T1" fmla="*/ 11339908 h 18"/>
              <a:gd name="T2" fmla="*/ 265084298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44" name="Freeform 33"/>
          <p:cNvSpPr>
            <a:spLocks/>
          </p:cNvSpPr>
          <p:nvPr/>
        </p:nvSpPr>
        <p:spPr bwMode="auto">
          <a:xfrm>
            <a:off x="3011488" y="5926138"/>
            <a:ext cx="376237" cy="14287"/>
          </a:xfrm>
          <a:custGeom>
            <a:avLst/>
            <a:gdLst>
              <a:gd name="T0" fmla="*/ 0 w 534"/>
              <a:gd name="T1" fmla="*/ 11339908 h 18"/>
              <a:gd name="T2" fmla="*/ 265082889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45" name="Freeform 34"/>
          <p:cNvSpPr>
            <a:spLocks/>
          </p:cNvSpPr>
          <p:nvPr/>
        </p:nvSpPr>
        <p:spPr bwMode="auto">
          <a:xfrm>
            <a:off x="3292475" y="5945188"/>
            <a:ext cx="376238" cy="14287"/>
          </a:xfrm>
          <a:custGeom>
            <a:avLst/>
            <a:gdLst>
              <a:gd name="T0" fmla="*/ 0 w 534"/>
              <a:gd name="T1" fmla="*/ 11339908 h 18"/>
              <a:gd name="T2" fmla="*/ 265084298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46" name="Freeform 35"/>
          <p:cNvSpPr>
            <a:spLocks/>
          </p:cNvSpPr>
          <p:nvPr/>
        </p:nvSpPr>
        <p:spPr bwMode="auto">
          <a:xfrm>
            <a:off x="1571625" y="5995988"/>
            <a:ext cx="377825" cy="14287"/>
          </a:xfrm>
          <a:custGeom>
            <a:avLst/>
            <a:gdLst>
              <a:gd name="T0" fmla="*/ 0 w 534"/>
              <a:gd name="T1" fmla="*/ 11339908 h 18"/>
              <a:gd name="T2" fmla="*/ 267325304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47" name="Freeform 36"/>
          <p:cNvSpPr>
            <a:spLocks/>
          </p:cNvSpPr>
          <p:nvPr/>
        </p:nvSpPr>
        <p:spPr bwMode="auto">
          <a:xfrm>
            <a:off x="2009775" y="5976938"/>
            <a:ext cx="531813" cy="44450"/>
          </a:xfrm>
          <a:custGeom>
            <a:avLst/>
            <a:gdLst>
              <a:gd name="T0" fmla="*/ 23381437 w 754"/>
              <a:gd name="T1" fmla="*/ 24933330 h 57"/>
              <a:gd name="T2" fmla="*/ 100988056 w 754"/>
              <a:gd name="T3" fmla="*/ 14595199 h 57"/>
              <a:gd name="T4" fmla="*/ 125862648 w 754"/>
              <a:gd name="T5" fmla="*/ 0 h 57"/>
              <a:gd name="T6" fmla="*/ 293512807 w 754"/>
              <a:gd name="T7" fmla="*/ 14595199 h 57"/>
              <a:gd name="T8" fmla="*/ 375099613 w 754"/>
              <a:gd name="T9" fmla="*/ 34663205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8948" name="Freeform 37"/>
          <p:cNvSpPr>
            <a:spLocks/>
          </p:cNvSpPr>
          <p:nvPr/>
        </p:nvSpPr>
        <p:spPr bwMode="auto">
          <a:xfrm>
            <a:off x="2416175" y="5951538"/>
            <a:ext cx="531813" cy="46037"/>
          </a:xfrm>
          <a:custGeom>
            <a:avLst/>
            <a:gdLst>
              <a:gd name="T0" fmla="*/ 23381437 w 754"/>
              <a:gd name="T1" fmla="*/ 26745079 h 57"/>
              <a:gd name="T2" fmla="*/ 100988056 w 754"/>
              <a:gd name="T3" fmla="*/ 15655813 h 57"/>
              <a:gd name="T4" fmla="*/ 125862648 w 754"/>
              <a:gd name="T5" fmla="*/ 0 h 57"/>
              <a:gd name="T6" fmla="*/ 293512807 w 754"/>
              <a:gd name="T7" fmla="*/ 15655813 h 57"/>
              <a:gd name="T8" fmla="*/ 375099613 w 754"/>
              <a:gd name="T9" fmla="*/ 37182553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8949" name="Freeform 38"/>
          <p:cNvSpPr>
            <a:spLocks/>
          </p:cNvSpPr>
          <p:nvPr/>
        </p:nvSpPr>
        <p:spPr bwMode="auto">
          <a:xfrm flipH="1" flipV="1">
            <a:off x="3155950" y="5970588"/>
            <a:ext cx="531813" cy="46037"/>
          </a:xfrm>
          <a:custGeom>
            <a:avLst/>
            <a:gdLst>
              <a:gd name="T0" fmla="*/ 23381437 w 754"/>
              <a:gd name="T1" fmla="*/ 26745079 h 57"/>
              <a:gd name="T2" fmla="*/ 100988056 w 754"/>
              <a:gd name="T3" fmla="*/ 15655813 h 57"/>
              <a:gd name="T4" fmla="*/ 125862648 w 754"/>
              <a:gd name="T5" fmla="*/ 0 h 57"/>
              <a:gd name="T6" fmla="*/ 293512807 w 754"/>
              <a:gd name="T7" fmla="*/ 15655813 h 57"/>
              <a:gd name="T8" fmla="*/ 375099613 w 754"/>
              <a:gd name="T9" fmla="*/ 37182553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8950" name="Freeform 39"/>
          <p:cNvSpPr>
            <a:spLocks/>
          </p:cNvSpPr>
          <p:nvPr/>
        </p:nvSpPr>
        <p:spPr bwMode="auto">
          <a:xfrm flipV="1">
            <a:off x="3538538" y="5938838"/>
            <a:ext cx="533400" cy="46037"/>
          </a:xfrm>
          <a:custGeom>
            <a:avLst/>
            <a:gdLst>
              <a:gd name="T0" fmla="*/ 23521246 w 754"/>
              <a:gd name="T1" fmla="*/ 26745079 h 57"/>
              <a:gd name="T2" fmla="*/ 101592196 w 754"/>
              <a:gd name="T3" fmla="*/ 15655813 h 57"/>
              <a:gd name="T4" fmla="*/ 126614590 w 754"/>
              <a:gd name="T5" fmla="*/ 0 h 57"/>
              <a:gd name="T6" fmla="*/ 295267312 w 754"/>
              <a:gd name="T7" fmla="*/ 15655813 h 57"/>
              <a:gd name="T8" fmla="*/ 377341646 w 754"/>
              <a:gd name="T9" fmla="*/ 37182553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8951" name="Freeform 40"/>
          <p:cNvSpPr>
            <a:spLocks/>
          </p:cNvSpPr>
          <p:nvPr/>
        </p:nvSpPr>
        <p:spPr bwMode="auto">
          <a:xfrm>
            <a:off x="519113" y="5143500"/>
            <a:ext cx="376237" cy="14288"/>
          </a:xfrm>
          <a:custGeom>
            <a:avLst/>
            <a:gdLst>
              <a:gd name="T0" fmla="*/ 0 w 534"/>
              <a:gd name="T1" fmla="*/ 11341495 h 18"/>
              <a:gd name="T2" fmla="*/ 265082889 w 534"/>
              <a:gd name="T3" fmla="*/ 630100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52" name="Freeform 41"/>
          <p:cNvSpPr>
            <a:spLocks/>
          </p:cNvSpPr>
          <p:nvPr/>
        </p:nvSpPr>
        <p:spPr bwMode="auto">
          <a:xfrm>
            <a:off x="763588" y="5105400"/>
            <a:ext cx="531812" cy="46038"/>
          </a:xfrm>
          <a:custGeom>
            <a:avLst/>
            <a:gdLst>
              <a:gd name="T0" fmla="*/ 23381393 w 754"/>
              <a:gd name="T1" fmla="*/ 26746468 h 57"/>
              <a:gd name="T2" fmla="*/ 100987866 w 754"/>
              <a:gd name="T3" fmla="*/ 15656153 h 57"/>
              <a:gd name="T4" fmla="*/ 125861706 w 754"/>
              <a:gd name="T5" fmla="*/ 0 h 57"/>
              <a:gd name="T6" fmla="*/ 293511550 w 754"/>
              <a:gd name="T7" fmla="*/ 15656153 h 57"/>
              <a:gd name="T8" fmla="*/ 375098203 w 754"/>
              <a:gd name="T9" fmla="*/ 37184168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8953" name="Freeform 42"/>
          <p:cNvSpPr>
            <a:spLocks/>
          </p:cNvSpPr>
          <p:nvPr/>
        </p:nvSpPr>
        <p:spPr bwMode="auto">
          <a:xfrm>
            <a:off x="1092200" y="5086350"/>
            <a:ext cx="371475" cy="39688"/>
          </a:xfrm>
          <a:custGeom>
            <a:avLst/>
            <a:gdLst>
              <a:gd name="T0" fmla="*/ 0 w 527"/>
              <a:gd name="T1" fmla="*/ 0 h 51"/>
              <a:gd name="T2" fmla="*/ 143096800 w 527"/>
              <a:gd name="T3" fmla="*/ 15139806 h 51"/>
              <a:gd name="T4" fmla="*/ 261847549 w 527"/>
              <a:gd name="T5" fmla="*/ 9689320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8954" name="Freeform 43"/>
          <p:cNvSpPr>
            <a:spLocks/>
          </p:cNvSpPr>
          <p:nvPr/>
        </p:nvSpPr>
        <p:spPr bwMode="auto">
          <a:xfrm>
            <a:off x="1362075" y="5162550"/>
            <a:ext cx="373063" cy="39688"/>
          </a:xfrm>
          <a:custGeom>
            <a:avLst/>
            <a:gdLst>
              <a:gd name="T0" fmla="*/ 0 w 527"/>
              <a:gd name="T1" fmla="*/ 0 h 51"/>
              <a:gd name="T2" fmla="*/ 144322974 w 527"/>
              <a:gd name="T3" fmla="*/ 15139806 h 51"/>
              <a:gd name="T4" fmla="*/ 264091051 w 527"/>
              <a:gd name="T5" fmla="*/ 9689320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8955" name="Freeform 44"/>
          <p:cNvSpPr>
            <a:spLocks/>
          </p:cNvSpPr>
          <p:nvPr/>
        </p:nvSpPr>
        <p:spPr bwMode="auto">
          <a:xfrm>
            <a:off x="1700213" y="5094288"/>
            <a:ext cx="371475" cy="41275"/>
          </a:xfrm>
          <a:custGeom>
            <a:avLst/>
            <a:gdLst>
              <a:gd name="T0" fmla="*/ 0 w 527"/>
              <a:gd name="T1" fmla="*/ 0 h 51"/>
              <a:gd name="T2" fmla="*/ 143096800 w 527"/>
              <a:gd name="T3" fmla="*/ 16374846 h 51"/>
              <a:gd name="T4" fmla="*/ 261847549 w 527"/>
              <a:gd name="T5" fmla="*/ 10479803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8956" name="Freeform 45"/>
          <p:cNvSpPr>
            <a:spLocks/>
          </p:cNvSpPr>
          <p:nvPr/>
        </p:nvSpPr>
        <p:spPr bwMode="auto">
          <a:xfrm>
            <a:off x="2311400" y="5168900"/>
            <a:ext cx="371475" cy="39688"/>
          </a:xfrm>
          <a:custGeom>
            <a:avLst/>
            <a:gdLst>
              <a:gd name="T0" fmla="*/ 0 w 527"/>
              <a:gd name="T1" fmla="*/ 0 h 51"/>
              <a:gd name="T2" fmla="*/ 143096800 w 527"/>
              <a:gd name="T3" fmla="*/ 15139806 h 51"/>
              <a:gd name="T4" fmla="*/ 261847549 w 527"/>
              <a:gd name="T5" fmla="*/ 9689320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8957" name="Freeform 46"/>
          <p:cNvSpPr>
            <a:spLocks/>
          </p:cNvSpPr>
          <p:nvPr/>
        </p:nvSpPr>
        <p:spPr bwMode="auto">
          <a:xfrm>
            <a:off x="2751138" y="5094288"/>
            <a:ext cx="371475" cy="41275"/>
          </a:xfrm>
          <a:custGeom>
            <a:avLst/>
            <a:gdLst>
              <a:gd name="T0" fmla="*/ 0 w 527"/>
              <a:gd name="T1" fmla="*/ 0 h 51"/>
              <a:gd name="T2" fmla="*/ 143096800 w 527"/>
              <a:gd name="T3" fmla="*/ 16374846 h 51"/>
              <a:gd name="T4" fmla="*/ 261847549 w 527"/>
              <a:gd name="T5" fmla="*/ 10479803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8958" name="Freeform 47"/>
          <p:cNvSpPr>
            <a:spLocks/>
          </p:cNvSpPr>
          <p:nvPr/>
        </p:nvSpPr>
        <p:spPr bwMode="auto">
          <a:xfrm>
            <a:off x="3597275" y="5056188"/>
            <a:ext cx="373063" cy="41275"/>
          </a:xfrm>
          <a:custGeom>
            <a:avLst/>
            <a:gdLst>
              <a:gd name="T0" fmla="*/ 0 w 527"/>
              <a:gd name="T1" fmla="*/ 0 h 51"/>
              <a:gd name="T2" fmla="*/ 144322974 w 527"/>
              <a:gd name="T3" fmla="*/ 16374846 h 51"/>
              <a:gd name="T4" fmla="*/ 264091051 w 527"/>
              <a:gd name="T5" fmla="*/ 10479803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8959" name="Freeform 48"/>
          <p:cNvSpPr>
            <a:spLocks/>
          </p:cNvSpPr>
          <p:nvPr/>
        </p:nvSpPr>
        <p:spPr bwMode="auto">
          <a:xfrm>
            <a:off x="585788" y="5094288"/>
            <a:ext cx="377825" cy="14287"/>
          </a:xfrm>
          <a:custGeom>
            <a:avLst/>
            <a:gdLst>
              <a:gd name="T0" fmla="*/ 0 w 534"/>
              <a:gd name="T1" fmla="*/ 11339908 h 18"/>
              <a:gd name="T2" fmla="*/ 267325304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60" name="Freeform 49"/>
          <p:cNvSpPr>
            <a:spLocks/>
          </p:cNvSpPr>
          <p:nvPr/>
        </p:nvSpPr>
        <p:spPr bwMode="auto">
          <a:xfrm>
            <a:off x="950913" y="5132388"/>
            <a:ext cx="377825" cy="14287"/>
          </a:xfrm>
          <a:custGeom>
            <a:avLst/>
            <a:gdLst>
              <a:gd name="T0" fmla="*/ 0 w 534"/>
              <a:gd name="T1" fmla="*/ 11339908 h 18"/>
              <a:gd name="T2" fmla="*/ 267325304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61" name="Freeform 50"/>
          <p:cNvSpPr>
            <a:spLocks/>
          </p:cNvSpPr>
          <p:nvPr/>
        </p:nvSpPr>
        <p:spPr bwMode="auto">
          <a:xfrm>
            <a:off x="1430338" y="5111750"/>
            <a:ext cx="376237" cy="14288"/>
          </a:xfrm>
          <a:custGeom>
            <a:avLst/>
            <a:gdLst>
              <a:gd name="T0" fmla="*/ 0 w 534"/>
              <a:gd name="T1" fmla="*/ 11341495 h 18"/>
              <a:gd name="T2" fmla="*/ 265082889 w 534"/>
              <a:gd name="T3" fmla="*/ 630100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62" name="Freeform 51"/>
          <p:cNvSpPr>
            <a:spLocks/>
          </p:cNvSpPr>
          <p:nvPr/>
        </p:nvSpPr>
        <p:spPr bwMode="auto">
          <a:xfrm>
            <a:off x="2136775" y="5094288"/>
            <a:ext cx="376238" cy="14287"/>
          </a:xfrm>
          <a:custGeom>
            <a:avLst/>
            <a:gdLst>
              <a:gd name="T0" fmla="*/ 0 w 534"/>
              <a:gd name="T1" fmla="*/ 11339908 h 18"/>
              <a:gd name="T2" fmla="*/ 265084298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63" name="Freeform 52"/>
          <p:cNvSpPr>
            <a:spLocks/>
          </p:cNvSpPr>
          <p:nvPr/>
        </p:nvSpPr>
        <p:spPr bwMode="auto">
          <a:xfrm>
            <a:off x="3011488" y="5075238"/>
            <a:ext cx="376237" cy="14287"/>
          </a:xfrm>
          <a:custGeom>
            <a:avLst/>
            <a:gdLst>
              <a:gd name="T0" fmla="*/ 0 w 534"/>
              <a:gd name="T1" fmla="*/ 11339908 h 18"/>
              <a:gd name="T2" fmla="*/ 265082889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64" name="Freeform 53"/>
          <p:cNvSpPr>
            <a:spLocks/>
          </p:cNvSpPr>
          <p:nvPr/>
        </p:nvSpPr>
        <p:spPr bwMode="auto">
          <a:xfrm>
            <a:off x="3292475" y="5094288"/>
            <a:ext cx="376238" cy="14287"/>
          </a:xfrm>
          <a:custGeom>
            <a:avLst/>
            <a:gdLst>
              <a:gd name="T0" fmla="*/ 0 w 534"/>
              <a:gd name="T1" fmla="*/ 11339908 h 18"/>
              <a:gd name="T2" fmla="*/ 265084298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65" name="Freeform 54"/>
          <p:cNvSpPr>
            <a:spLocks/>
          </p:cNvSpPr>
          <p:nvPr/>
        </p:nvSpPr>
        <p:spPr bwMode="auto">
          <a:xfrm>
            <a:off x="1571625" y="5145088"/>
            <a:ext cx="377825" cy="14287"/>
          </a:xfrm>
          <a:custGeom>
            <a:avLst/>
            <a:gdLst>
              <a:gd name="T0" fmla="*/ 0 w 534"/>
              <a:gd name="T1" fmla="*/ 11339908 h 18"/>
              <a:gd name="T2" fmla="*/ 267325304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8966" name="Freeform 55"/>
          <p:cNvSpPr>
            <a:spLocks/>
          </p:cNvSpPr>
          <p:nvPr/>
        </p:nvSpPr>
        <p:spPr bwMode="auto">
          <a:xfrm>
            <a:off x="2009775" y="5126038"/>
            <a:ext cx="531813" cy="44450"/>
          </a:xfrm>
          <a:custGeom>
            <a:avLst/>
            <a:gdLst>
              <a:gd name="T0" fmla="*/ 23381437 w 754"/>
              <a:gd name="T1" fmla="*/ 24933330 h 57"/>
              <a:gd name="T2" fmla="*/ 100988056 w 754"/>
              <a:gd name="T3" fmla="*/ 14595199 h 57"/>
              <a:gd name="T4" fmla="*/ 125862648 w 754"/>
              <a:gd name="T5" fmla="*/ 0 h 57"/>
              <a:gd name="T6" fmla="*/ 293512807 w 754"/>
              <a:gd name="T7" fmla="*/ 14595199 h 57"/>
              <a:gd name="T8" fmla="*/ 375099613 w 754"/>
              <a:gd name="T9" fmla="*/ 34663205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8967" name="Freeform 56"/>
          <p:cNvSpPr>
            <a:spLocks/>
          </p:cNvSpPr>
          <p:nvPr/>
        </p:nvSpPr>
        <p:spPr bwMode="auto">
          <a:xfrm>
            <a:off x="2416175" y="5100638"/>
            <a:ext cx="531813" cy="46037"/>
          </a:xfrm>
          <a:custGeom>
            <a:avLst/>
            <a:gdLst>
              <a:gd name="T0" fmla="*/ 23381437 w 754"/>
              <a:gd name="T1" fmla="*/ 26745079 h 57"/>
              <a:gd name="T2" fmla="*/ 100988056 w 754"/>
              <a:gd name="T3" fmla="*/ 15655813 h 57"/>
              <a:gd name="T4" fmla="*/ 125862648 w 754"/>
              <a:gd name="T5" fmla="*/ 0 h 57"/>
              <a:gd name="T6" fmla="*/ 293512807 w 754"/>
              <a:gd name="T7" fmla="*/ 15655813 h 57"/>
              <a:gd name="T8" fmla="*/ 375099613 w 754"/>
              <a:gd name="T9" fmla="*/ 37182553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8968" name="Freeform 57"/>
          <p:cNvSpPr>
            <a:spLocks/>
          </p:cNvSpPr>
          <p:nvPr/>
        </p:nvSpPr>
        <p:spPr bwMode="auto">
          <a:xfrm flipH="1" flipV="1">
            <a:off x="3155950" y="5119688"/>
            <a:ext cx="531813" cy="46037"/>
          </a:xfrm>
          <a:custGeom>
            <a:avLst/>
            <a:gdLst>
              <a:gd name="T0" fmla="*/ 23381437 w 754"/>
              <a:gd name="T1" fmla="*/ 26745079 h 57"/>
              <a:gd name="T2" fmla="*/ 100988056 w 754"/>
              <a:gd name="T3" fmla="*/ 15655813 h 57"/>
              <a:gd name="T4" fmla="*/ 125862648 w 754"/>
              <a:gd name="T5" fmla="*/ 0 h 57"/>
              <a:gd name="T6" fmla="*/ 293512807 w 754"/>
              <a:gd name="T7" fmla="*/ 15655813 h 57"/>
              <a:gd name="T8" fmla="*/ 375099613 w 754"/>
              <a:gd name="T9" fmla="*/ 37182553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8969" name="Freeform 58"/>
          <p:cNvSpPr>
            <a:spLocks/>
          </p:cNvSpPr>
          <p:nvPr/>
        </p:nvSpPr>
        <p:spPr bwMode="auto">
          <a:xfrm flipV="1">
            <a:off x="3538538" y="5087938"/>
            <a:ext cx="533400" cy="46037"/>
          </a:xfrm>
          <a:custGeom>
            <a:avLst/>
            <a:gdLst>
              <a:gd name="T0" fmla="*/ 23521246 w 754"/>
              <a:gd name="T1" fmla="*/ 26745079 h 57"/>
              <a:gd name="T2" fmla="*/ 101592196 w 754"/>
              <a:gd name="T3" fmla="*/ 15655813 h 57"/>
              <a:gd name="T4" fmla="*/ 126614590 w 754"/>
              <a:gd name="T5" fmla="*/ 0 h 57"/>
              <a:gd name="T6" fmla="*/ 295267312 w 754"/>
              <a:gd name="T7" fmla="*/ 15655813 h 57"/>
              <a:gd name="T8" fmla="*/ 377341646 w 754"/>
              <a:gd name="T9" fmla="*/ 37182553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8970" name="Oval 59"/>
          <p:cNvSpPr>
            <a:spLocks noChangeArrowheads="1"/>
          </p:cNvSpPr>
          <p:nvPr/>
        </p:nvSpPr>
        <p:spPr bwMode="auto">
          <a:xfrm>
            <a:off x="684213" y="5411788"/>
            <a:ext cx="101600" cy="76200"/>
          </a:xfrm>
          <a:prstGeom prst="ellipse">
            <a:avLst/>
          </a:prstGeom>
          <a:solidFill>
            <a:srgbClr val="F7CE5B"/>
          </a:solidFill>
          <a:ln w="12700">
            <a:noFill/>
            <a:round/>
            <a:headEnd/>
            <a:tailEnd/>
          </a:ln>
        </p:spPr>
        <p:txBody>
          <a:bodyPr wrap="none" anchor="ctr"/>
          <a:lstStyle/>
          <a:p>
            <a:pPr eaLnBrk="0" hangingPunct="0"/>
            <a:endParaRPr lang="en-US"/>
          </a:p>
        </p:txBody>
      </p:sp>
      <p:sp>
        <p:nvSpPr>
          <p:cNvPr id="38971" name="Oval 60"/>
          <p:cNvSpPr>
            <a:spLocks noChangeArrowheads="1"/>
          </p:cNvSpPr>
          <p:nvPr/>
        </p:nvSpPr>
        <p:spPr bwMode="auto">
          <a:xfrm>
            <a:off x="1125538" y="5716588"/>
            <a:ext cx="101600" cy="76200"/>
          </a:xfrm>
          <a:prstGeom prst="ellipse">
            <a:avLst/>
          </a:prstGeom>
          <a:solidFill>
            <a:srgbClr val="F7CE5B"/>
          </a:solidFill>
          <a:ln w="12700">
            <a:noFill/>
            <a:round/>
            <a:headEnd/>
            <a:tailEnd/>
          </a:ln>
        </p:spPr>
        <p:txBody>
          <a:bodyPr wrap="none" anchor="ctr"/>
          <a:lstStyle/>
          <a:p>
            <a:pPr eaLnBrk="0" hangingPunct="0"/>
            <a:endParaRPr lang="en-US"/>
          </a:p>
        </p:txBody>
      </p:sp>
      <p:sp>
        <p:nvSpPr>
          <p:cNvPr id="38972" name="Oval 61"/>
          <p:cNvSpPr>
            <a:spLocks noChangeArrowheads="1"/>
          </p:cNvSpPr>
          <p:nvPr/>
        </p:nvSpPr>
        <p:spPr bwMode="auto">
          <a:xfrm>
            <a:off x="2344738" y="4878388"/>
            <a:ext cx="101600" cy="76200"/>
          </a:xfrm>
          <a:prstGeom prst="ellipse">
            <a:avLst/>
          </a:prstGeom>
          <a:solidFill>
            <a:srgbClr val="F7CE5B"/>
          </a:solidFill>
          <a:ln w="12700">
            <a:noFill/>
            <a:round/>
            <a:headEnd/>
            <a:tailEnd/>
          </a:ln>
        </p:spPr>
        <p:txBody>
          <a:bodyPr wrap="none" anchor="ctr"/>
          <a:lstStyle/>
          <a:p>
            <a:pPr eaLnBrk="0" hangingPunct="0"/>
            <a:endParaRPr lang="en-US"/>
          </a:p>
        </p:txBody>
      </p:sp>
      <p:sp>
        <p:nvSpPr>
          <p:cNvPr id="38973" name="Oval 62"/>
          <p:cNvSpPr>
            <a:spLocks noChangeArrowheads="1"/>
          </p:cNvSpPr>
          <p:nvPr/>
        </p:nvSpPr>
        <p:spPr bwMode="auto">
          <a:xfrm>
            <a:off x="2344738" y="5716588"/>
            <a:ext cx="101600" cy="76200"/>
          </a:xfrm>
          <a:prstGeom prst="ellipse">
            <a:avLst/>
          </a:prstGeom>
          <a:solidFill>
            <a:srgbClr val="F7CE5B"/>
          </a:solidFill>
          <a:ln w="12700">
            <a:noFill/>
            <a:round/>
            <a:headEnd/>
            <a:tailEnd/>
          </a:ln>
        </p:spPr>
        <p:txBody>
          <a:bodyPr wrap="none" anchor="ctr"/>
          <a:lstStyle/>
          <a:p>
            <a:pPr eaLnBrk="0" hangingPunct="0"/>
            <a:endParaRPr lang="en-US"/>
          </a:p>
        </p:txBody>
      </p:sp>
      <p:sp>
        <p:nvSpPr>
          <p:cNvPr id="38974" name="Oval 63"/>
          <p:cNvSpPr>
            <a:spLocks noChangeArrowheads="1"/>
          </p:cNvSpPr>
          <p:nvPr/>
        </p:nvSpPr>
        <p:spPr bwMode="auto">
          <a:xfrm>
            <a:off x="2987675" y="5297488"/>
            <a:ext cx="101600" cy="76200"/>
          </a:xfrm>
          <a:prstGeom prst="ellipse">
            <a:avLst/>
          </a:prstGeom>
          <a:solidFill>
            <a:srgbClr val="FFFF00"/>
          </a:solidFill>
          <a:ln w="12700">
            <a:noFill/>
            <a:round/>
            <a:headEnd/>
            <a:tailEnd/>
          </a:ln>
        </p:spPr>
        <p:txBody>
          <a:bodyPr wrap="none" anchor="ctr"/>
          <a:lstStyle/>
          <a:p>
            <a:pPr eaLnBrk="0" hangingPunct="0"/>
            <a:endParaRPr lang="en-US"/>
          </a:p>
        </p:txBody>
      </p:sp>
      <p:sp>
        <p:nvSpPr>
          <p:cNvPr id="38975" name="Oval 64"/>
          <p:cNvSpPr>
            <a:spLocks noChangeArrowheads="1"/>
          </p:cNvSpPr>
          <p:nvPr/>
        </p:nvSpPr>
        <p:spPr bwMode="auto">
          <a:xfrm>
            <a:off x="3563938" y="5716588"/>
            <a:ext cx="101600" cy="76200"/>
          </a:xfrm>
          <a:prstGeom prst="ellipse">
            <a:avLst/>
          </a:prstGeom>
          <a:solidFill>
            <a:srgbClr val="F7CE5B"/>
          </a:solidFill>
          <a:ln w="12700">
            <a:noFill/>
            <a:round/>
            <a:headEnd/>
            <a:tailEnd/>
          </a:ln>
        </p:spPr>
        <p:txBody>
          <a:bodyPr wrap="none" anchor="ctr"/>
          <a:lstStyle/>
          <a:p>
            <a:pPr eaLnBrk="0" hangingPunct="0"/>
            <a:endParaRPr lang="en-US"/>
          </a:p>
        </p:txBody>
      </p:sp>
      <p:sp>
        <p:nvSpPr>
          <p:cNvPr id="38976" name="Oval 65"/>
          <p:cNvSpPr>
            <a:spLocks noChangeArrowheads="1"/>
          </p:cNvSpPr>
          <p:nvPr/>
        </p:nvSpPr>
        <p:spPr bwMode="auto">
          <a:xfrm>
            <a:off x="549275" y="5526088"/>
            <a:ext cx="185738"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8977" name="Oval 66"/>
          <p:cNvSpPr>
            <a:spLocks noChangeArrowheads="1"/>
          </p:cNvSpPr>
          <p:nvPr/>
        </p:nvSpPr>
        <p:spPr bwMode="auto">
          <a:xfrm>
            <a:off x="854075" y="5602288"/>
            <a:ext cx="185738"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8978" name="Oval 67"/>
          <p:cNvSpPr>
            <a:spLocks noChangeArrowheads="1"/>
          </p:cNvSpPr>
          <p:nvPr/>
        </p:nvSpPr>
        <p:spPr bwMode="auto">
          <a:xfrm>
            <a:off x="836613" y="5335588"/>
            <a:ext cx="187325"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8979" name="Oval 68"/>
          <p:cNvSpPr>
            <a:spLocks noChangeArrowheads="1"/>
          </p:cNvSpPr>
          <p:nvPr/>
        </p:nvSpPr>
        <p:spPr bwMode="auto">
          <a:xfrm>
            <a:off x="1311275" y="5583238"/>
            <a:ext cx="185738"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8980" name="Oval 69"/>
          <p:cNvSpPr>
            <a:spLocks noChangeArrowheads="1"/>
          </p:cNvSpPr>
          <p:nvPr/>
        </p:nvSpPr>
        <p:spPr bwMode="auto">
          <a:xfrm>
            <a:off x="2022475" y="5583238"/>
            <a:ext cx="185738"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8981" name="Oval 70"/>
          <p:cNvSpPr>
            <a:spLocks noChangeArrowheads="1"/>
          </p:cNvSpPr>
          <p:nvPr/>
        </p:nvSpPr>
        <p:spPr bwMode="auto">
          <a:xfrm>
            <a:off x="2276475" y="5221288"/>
            <a:ext cx="185738"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8982" name="Oval 71"/>
          <p:cNvSpPr>
            <a:spLocks noChangeArrowheads="1"/>
          </p:cNvSpPr>
          <p:nvPr/>
        </p:nvSpPr>
        <p:spPr bwMode="auto">
          <a:xfrm>
            <a:off x="2497138" y="5526088"/>
            <a:ext cx="185737"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8983" name="Oval 72"/>
          <p:cNvSpPr>
            <a:spLocks noChangeArrowheads="1"/>
          </p:cNvSpPr>
          <p:nvPr/>
        </p:nvSpPr>
        <p:spPr bwMode="auto">
          <a:xfrm>
            <a:off x="2682875" y="5221288"/>
            <a:ext cx="185738"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8984" name="Oval 73"/>
          <p:cNvSpPr>
            <a:spLocks noChangeArrowheads="1"/>
          </p:cNvSpPr>
          <p:nvPr/>
        </p:nvSpPr>
        <p:spPr bwMode="auto">
          <a:xfrm>
            <a:off x="3208338" y="5583238"/>
            <a:ext cx="185737"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8985" name="Oval 74"/>
          <p:cNvSpPr>
            <a:spLocks noChangeArrowheads="1"/>
          </p:cNvSpPr>
          <p:nvPr/>
        </p:nvSpPr>
        <p:spPr bwMode="auto">
          <a:xfrm>
            <a:off x="3681413" y="5335588"/>
            <a:ext cx="187325"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grpSp>
        <p:nvGrpSpPr>
          <p:cNvPr id="38986" name="Group 75"/>
          <p:cNvGrpSpPr>
            <a:grpSpLocks/>
          </p:cNvGrpSpPr>
          <p:nvPr/>
        </p:nvGrpSpPr>
        <p:grpSpPr bwMode="auto">
          <a:xfrm>
            <a:off x="1057275" y="5335588"/>
            <a:ext cx="236538" cy="266700"/>
            <a:chOff x="1584" y="3312"/>
            <a:chExt cx="336" cy="336"/>
          </a:xfrm>
        </p:grpSpPr>
        <p:sp>
          <p:nvSpPr>
            <p:cNvPr id="39292" name="Oval 76"/>
            <p:cNvSpPr>
              <a:spLocks noChangeArrowheads="1"/>
            </p:cNvSpPr>
            <p:nvPr/>
          </p:nvSpPr>
          <p:spPr bwMode="auto">
            <a:xfrm>
              <a:off x="1584" y="3312"/>
              <a:ext cx="336" cy="336"/>
            </a:xfrm>
            <a:prstGeom prst="ellipse">
              <a:avLst/>
            </a:prstGeom>
            <a:solidFill>
              <a:srgbClr val="0095E0"/>
            </a:solidFill>
            <a:ln w="12700">
              <a:solidFill>
                <a:srgbClr val="154381"/>
              </a:solidFill>
              <a:round/>
              <a:headEnd/>
              <a:tailEnd/>
            </a:ln>
          </p:spPr>
          <p:txBody>
            <a:bodyPr wrap="none" anchor="ctr"/>
            <a:lstStyle/>
            <a:p>
              <a:pPr eaLnBrk="0" hangingPunct="0"/>
              <a:endParaRPr lang="en-US"/>
            </a:p>
          </p:txBody>
        </p:sp>
        <p:sp>
          <p:nvSpPr>
            <p:cNvPr id="39293" name="Oval 77"/>
            <p:cNvSpPr>
              <a:spLocks noChangeArrowheads="1"/>
            </p:cNvSpPr>
            <p:nvPr/>
          </p:nvSpPr>
          <p:spPr bwMode="auto">
            <a:xfrm>
              <a:off x="1608" y="3344"/>
              <a:ext cx="288" cy="288"/>
            </a:xfrm>
            <a:prstGeom prst="ellipse">
              <a:avLst/>
            </a:prstGeom>
            <a:solidFill>
              <a:srgbClr val="0095E0"/>
            </a:solidFill>
            <a:ln w="12700">
              <a:solidFill>
                <a:srgbClr val="154381"/>
              </a:solidFill>
              <a:round/>
              <a:headEnd/>
              <a:tailEnd/>
            </a:ln>
          </p:spPr>
          <p:txBody>
            <a:bodyPr wrap="none" anchor="ctr"/>
            <a:lstStyle/>
            <a:p>
              <a:pPr eaLnBrk="0" hangingPunct="0"/>
              <a:endParaRPr lang="en-US"/>
            </a:p>
          </p:txBody>
        </p:sp>
      </p:grpSp>
      <p:sp>
        <p:nvSpPr>
          <p:cNvPr id="38987" name="Oval 78"/>
          <p:cNvSpPr>
            <a:spLocks noChangeArrowheads="1"/>
          </p:cNvSpPr>
          <p:nvPr/>
        </p:nvSpPr>
        <p:spPr bwMode="auto">
          <a:xfrm>
            <a:off x="2513013" y="5259388"/>
            <a:ext cx="101600" cy="76200"/>
          </a:xfrm>
          <a:prstGeom prst="ellipse">
            <a:avLst/>
          </a:prstGeom>
          <a:solidFill>
            <a:srgbClr val="F7CE5B"/>
          </a:solidFill>
          <a:ln w="12700">
            <a:noFill/>
            <a:round/>
            <a:headEnd/>
            <a:tailEnd/>
          </a:ln>
        </p:spPr>
        <p:txBody>
          <a:bodyPr wrap="none" anchor="ctr"/>
          <a:lstStyle/>
          <a:p>
            <a:pPr eaLnBrk="0" hangingPunct="0"/>
            <a:endParaRPr lang="en-US"/>
          </a:p>
        </p:txBody>
      </p:sp>
      <p:sp>
        <p:nvSpPr>
          <p:cNvPr id="38988" name="Oval 79"/>
          <p:cNvSpPr>
            <a:spLocks noChangeArrowheads="1"/>
          </p:cNvSpPr>
          <p:nvPr/>
        </p:nvSpPr>
        <p:spPr bwMode="auto">
          <a:xfrm>
            <a:off x="1565275" y="5487988"/>
            <a:ext cx="406400" cy="266700"/>
          </a:xfrm>
          <a:prstGeom prst="ellipse">
            <a:avLst/>
          </a:prstGeom>
          <a:solidFill>
            <a:srgbClr val="F7CE5B"/>
          </a:solidFill>
          <a:ln w="12700">
            <a:solidFill>
              <a:schemeClr val="tx1"/>
            </a:solidFill>
            <a:round/>
            <a:headEnd/>
            <a:tailEnd/>
          </a:ln>
        </p:spPr>
        <p:txBody>
          <a:bodyPr wrap="none" anchor="ctr"/>
          <a:lstStyle/>
          <a:p>
            <a:pPr eaLnBrk="0" hangingPunct="0"/>
            <a:endParaRPr lang="en-US"/>
          </a:p>
        </p:txBody>
      </p:sp>
      <p:sp>
        <p:nvSpPr>
          <p:cNvPr id="38989" name="Oval 80"/>
          <p:cNvSpPr>
            <a:spLocks noChangeArrowheads="1"/>
          </p:cNvSpPr>
          <p:nvPr/>
        </p:nvSpPr>
        <p:spPr bwMode="auto">
          <a:xfrm rot="-3092370">
            <a:off x="1831976" y="5495925"/>
            <a:ext cx="76200" cy="136525"/>
          </a:xfrm>
          <a:prstGeom prst="ellipse">
            <a:avLst/>
          </a:prstGeom>
          <a:solidFill>
            <a:srgbClr val="154381"/>
          </a:solidFill>
          <a:ln w="12700">
            <a:noFill/>
            <a:round/>
            <a:headEnd/>
            <a:tailEnd/>
          </a:ln>
        </p:spPr>
        <p:txBody>
          <a:bodyPr wrap="none" anchor="ctr"/>
          <a:lstStyle/>
          <a:p>
            <a:pPr eaLnBrk="0" hangingPunct="0"/>
            <a:endParaRPr lang="en-US"/>
          </a:p>
        </p:txBody>
      </p:sp>
      <p:sp>
        <p:nvSpPr>
          <p:cNvPr id="38990" name="Oval 81"/>
          <p:cNvSpPr>
            <a:spLocks noChangeArrowheads="1"/>
          </p:cNvSpPr>
          <p:nvPr/>
        </p:nvSpPr>
        <p:spPr bwMode="auto">
          <a:xfrm rot="3092370" flipV="1">
            <a:off x="1837532" y="5604669"/>
            <a:ext cx="76200" cy="134937"/>
          </a:xfrm>
          <a:prstGeom prst="ellipse">
            <a:avLst/>
          </a:prstGeom>
          <a:solidFill>
            <a:srgbClr val="154381"/>
          </a:solidFill>
          <a:ln w="12700">
            <a:noFill/>
            <a:round/>
            <a:headEnd/>
            <a:tailEnd/>
          </a:ln>
        </p:spPr>
        <p:txBody>
          <a:bodyPr wrap="none" anchor="ctr"/>
          <a:lstStyle/>
          <a:p>
            <a:pPr eaLnBrk="0" hangingPunct="0"/>
            <a:endParaRPr lang="en-US"/>
          </a:p>
        </p:txBody>
      </p:sp>
      <p:sp>
        <p:nvSpPr>
          <p:cNvPr id="38991" name="Oval 82"/>
          <p:cNvSpPr>
            <a:spLocks noChangeArrowheads="1"/>
          </p:cNvSpPr>
          <p:nvPr/>
        </p:nvSpPr>
        <p:spPr bwMode="auto">
          <a:xfrm>
            <a:off x="1666875" y="5564188"/>
            <a:ext cx="33338"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8992" name="Oval 83"/>
          <p:cNvSpPr>
            <a:spLocks noChangeArrowheads="1"/>
          </p:cNvSpPr>
          <p:nvPr/>
        </p:nvSpPr>
        <p:spPr bwMode="auto">
          <a:xfrm>
            <a:off x="1735138" y="5640388"/>
            <a:ext cx="33337"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8993" name="Oval 84"/>
          <p:cNvSpPr>
            <a:spLocks noChangeArrowheads="1"/>
          </p:cNvSpPr>
          <p:nvPr/>
        </p:nvSpPr>
        <p:spPr bwMode="auto">
          <a:xfrm>
            <a:off x="1666875" y="5678488"/>
            <a:ext cx="33338"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8994" name="Oval 85"/>
          <p:cNvSpPr>
            <a:spLocks noChangeArrowheads="1"/>
          </p:cNvSpPr>
          <p:nvPr/>
        </p:nvSpPr>
        <p:spPr bwMode="auto">
          <a:xfrm>
            <a:off x="1739900" y="5703888"/>
            <a:ext cx="34925"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8995" name="Oval 86"/>
          <p:cNvSpPr>
            <a:spLocks noChangeArrowheads="1"/>
          </p:cNvSpPr>
          <p:nvPr/>
        </p:nvSpPr>
        <p:spPr bwMode="auto">
          <a:xfrm>
            <a:off x="1801813" y="5608638"/>
            <a:ext cx="34925"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8996" name="Oval 87"/>
          <p:cNvSpPr>
            <a:spLocks noChangeArrowheads="1"/>
          </p:cNvSpPr>
          <p:nvPr/>
        </p:nvSpPr>
        <p:spPr bwMode="auto">
          <a:xfrm>
            <a:off x="1735138" y="5545138"/>
            <a:ext cx="33337"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8997" name="Oval 88"/>
          <p:cNvSpPr>
            <a:spLocks noChangeArrowheads="1"/>
          </p:cNvSpPr>
          <p:nvPr/>
        </p:nvSpPr>
        <p:spPr bwMode="auto">
          <a:xfrm>
            <a:off x="1638300" y="5627688"/>
            <a:ext cx="34925"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8998" name="Oval 89"/>
          <p:cNvSpPr>
            <a:spLocks noChangeArrowheads="1"/>
          </p:cNvSpPr>
          <p:nvPr/>
        </p:nvSpPr>
        <p:spPr bwMode="auto">
          <a:xfrm>
            <a:off x="3190875" y="5297488"/>
            <a:ext cx="406400" cy="266700"/>
          </a:xfrm>
          <a:prstGeom prst="ellipse">
            <a:avLst/>
          </a:prstGeom>
          <a:solidFill>
            <a:srgbClr val="F7CE5B"/>
          </a:solidFill>
          <a:ln w="12700">
            <a:solidFill>
              <a:schemeClr val="tx1"/>
            </a:solidFill>
            <a:round/>
            <a:headEnd/>
            <a:tailEnd/>
          </a:ln>
        </p:spPr>
        <p:txBody>
          <a:bodyPr wrap="none" anchor="ctr"/>
          <a:lstStyle/>
          <a:p>
            <a:pPr eaLnBrk="0" hangingPunct="0"/>
            <a:endParaRPr lang="en-US"/>
          </a:p>
        </p:txBody>
      </p:sp>
      <p:sp>
        <p:nvSpPr>
          <p:cNvPr id="38999" name="Oval 90"/>
          <p:cNvSpPr>
            <a:spLocks noChangeArrowheads="1"/>
          </p:cNvSpPr>
          <p:nvPr/>
        </p:nvSpPr>
        <p:spPr bwMode="auto">
          <a:xfrm rot="-3092370">
            <a:off x="3457576" y="5305425"/>
            <a:ext cx="76200" cy="136525"/>
          </a:xfrm>
          <a:prstGeom prst="ellipse">
            <a:avLst/>
          </a:prstGeom>
          <a:solidFill>
            <a:srgbClr val="154381"/>
          </a:solidFill>
          <a:ln w="12700">
            <a:noFill/>
            <a:round/>
            <a:headEnd/>
            <a:tailEnd/>
          </a:ln>
        </p:spPr>
        <p:txBody>
          <a:bodyPr wrap="none" anchor="ctr"/>
          <a:lstStyle/>
          <a:p>
            <a:pPr eaLnBrk="0" hangingPunct="0"/>
            <a:endParaRPr lang="en-US"/>
          </a:p>
        </p:txBody>
      </p:sp>
      <p:sp>
        <p:nvSpPr>
          <p:cNvPr id="39000" name="Oval 91"/>
          <p:cNvSpPr>
            <a:spLocks noChangeArrowheads="1"/>
          </p:cNvSpPr>
          <p:nvPr/>
        </p:nvSpPr>
        <p:spPr bwMode="auto">
          <a:xfrm rot="3092370" flipV="1">
            <a:off x="3463132" y="5414169"/>
            <a:ext cx="76200" cy="134937"/>
          </a:xfrm>
          <a:prstGeom prst="ellipse">
            <a:avLst/>
          </a:prstGeom>
          <a:solidFill>
            <a:srgbClr val="154381"/>
          </a:solidFill>
          <a:ln w="12700">
            <a:noFill/>
            <a:round/>
            <a:headEnd/>
            <a:tailEnd/>
          </a:ln>
        </p:spPr>
        <p:txBody>
          <a:bodyPr wrap="none" anchor="ctr"/>
          <a:lstStyle/>
          <a:p>
            <a:pPr eaLnBrk="0" hangingPunct="0"/>
            <a:endParaRPr lang="en-US"/>
          </a:p>
        </p:txBody>
      </p:sp>
      <p:sp>
        <p:nvSpPr>
          <p:cNvPr id="39001" name="Oval 92"/>
          <p:cNvSpPr>
            <a:spLocks noChangeArrowheads="1"/>
          </p:cNvSpPr>
          <p:nvPr/>
        </p:nvSpPr>
        <p:spPr bwMode="auto">
          <a:xfrm>
            <a:off x="3292475" y="5373688"/>
            <a:ext cx="33338"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9002" name="Oval 93"/>
          <p:cNvSpPr>
            <a:spLocks noChangeArrowheads="1"/>
          </p:cNvSpPr>
          <p:nvPr/>
        </p:nvSpPr>
        <p:spPr bwMode="auto">
          <a:xfrm>
            <a:off x="3360738" y="5449888"/>
            <a:ext cx="33337"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9003" name="Oval 94"/>
          <p:cNvSpPr>
            <a:spLocks noChangeArrowheads="1"/>
          </p:cNvSpPr>
          <p:nvPr/>
        </p:nvSpPr>
        <p:spPr bwMode="auto">
          <a:xfrm>
            <a:off x="3292475" y="5487988"/>
            <a:ext cx="33338"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9004" name="Oval 95"/>
          <p:cNvSpPr>
            <a:spLocks noChangeArrowheads="1"/>
          </p:cNvSpPr>
          <p:nvPr/>
        </p:nvSpPr>
        <p:spPr bwMode="auto">
          <a:xfrm>
            <a:off x="3365500" y="5513388"/>
            <a:ext cx="34925"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9005" name="Oval 96"/>
          <p:cNvSpPr>
            <a:spLocks noChangeArrowheads="1"/>
          </p:cNvSpPr>
          <p:nvPr/>
        </p:nvSpPr>
        <p:spPr bwMode="auto">
          <a:xfrm>
            <a:off x="3427413" y="5418138"/>
            <a:ext cx="34925"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9006" name="Oval 97"/>
          <p:cNvSpPr>
            <a:spLocks noChangeArrowheads="1"/>
          </p:cNvSpPr>
          <p:nvPr/>
        </p:nvSpPr>
        <p:spPr bwMode="auto">
          <a:xfrm>
            <a:off x="3360738" y="5354638"/>
            <a:ext cx="33337"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9007" name="Oval 98"/>
          <p:cNvSpPr>
            <a:spLocks noChangeArrowheads="1"/>
          </p:cNvSpPr>
          <p:nvPr/>
        </p:nvSpPr>
        <p:spPr bwMode="auto">
          <a:xfrm>
            <a:off x="3263900" y="5437188"/>
            <a:ext cx="34925" cy="38100"/>
          </a:xfrm>
          <a:prstGeom prst="ellipse">
            <a:avLst/>
          </a:prstGeom>
          <a:solidFill>
            <a:srgbClr val="007BC5"/>
          </a:solidFill>
          <a:ln w="12700">
            <a:noFill/>
            <a:round/>
            <a:headEnd/>
            <a:tailEnd/>
          </a:ln>
        </p:spPr>
        <p:txBody>
          <a:bodyPr wrap="none" anchor="ctr"/>
          <a:lstStyle/>
          <a:p>
            <a:pPr eaLnBrk="0" hangingPunct="0"/>
            <a:endParaRPr lang="en-US"/>
          </a:p>
        </p:txBody>
      </p:sp>
      <p:sp>
        <p:nvSpPr>
          <p:cNvPr id="39008" name="Oval 99"/>
          <p:cNvSpPr>
            <a:spLocks noChangeArrowheads="1"/>
          </p:cNvSpPr>
          <p:nvPr/>
        </p:nvSpPr>
        <p:spPr bwMode="auto">
          <a:xfrm>
            <a:off x="1379538" y="5335588"/>
            <a:ext cx="185737"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09" name="Oval 100"/>
          <p:cNvSpPr>
            <a:spLocks noChangeArrowheads="1"/>
          </p:cNvSpPr>
          <p:nvPr/>
        </p:nvSpPr>
        <p:spPr bwMode="auto">
          <a:xfrm>
            <a:off x="2801938" y="5583238"/>
            <a:ext cx="185737"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10" name="Oval 101"/>
          <p:cNvSpPr>
            <a:spLocks noChangeArrowheads="1"/>
          </p:cNvSpPr>
          <p:nvPr/>
        </p:nvSpPr>
        <p:spPr bwMode="auto">
          <a:xfrm>
            <a:off x="3817938" y="5564188"/>
            <a:ext cx="185737"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11" name="Oval 102"/>
          <p:cNvSpPr>
            <a:spLocks noChangeArrowheads="1"/>
          </p:cNvSpPr>
          <p:nvPr/>
        </p:nvSpPr>
        <p:spPr bwMode="auto">
          <a:xfrm>
            <a:off x="1938338" y="5297488"/>
            <a:ext cx="185737"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12" name="Oval 103"/>
          <p:cNvSpPr>
            <a:spLocks noChangeArrowheads="1"/>
          </p:cNvSpPr>
          <p:nvPr/>
        </p:nvSpPr>
        <p:spPr bwMode="auto">
          <a:xfrm>
            <a:off x="2124075" y="4878388"/>
            <a:ext cx="185738"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13" name="Oval 104"/>
          <p:cNvSpPr>
            <a:spLocks noChangeArrowheads="1"/>
          </p:cNvSpPr>
          <p:nvPr/>
        </p:nvSpPr>
        <p:spPr bwMode="auto">
          <a:xfrm>
            <a:off x="2327275" y="4611688"/>
            <a:ext cx="185738"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14" name="Oval 105"/>
          <p:cNvSpPr>
            <a:spLocks noChangeArrowheads="1"/>
          </p:cNvSpPr>
          <p:nvPr/>
        </p:nvSpPr>
        <p:spPr bwMode="auto">
          <a:xfrm>
            <a:off x="2598738" y="4497388"/>
            <a:ext cx="185737"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15" name="Oval 106"/>
          <p:cNvSpPr>
            <a:spLocks noChangeArrowheads="1"/>
          </p:cNvSpPr>
          <p:nvPr/>
        </p:nvSpPr>
        <p:spPr bwMode="auto">
          <a:xfrm>
            <a:off x="2428875" y="4954588"/>
            <a:ext cx="185738"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16" name="Oval 107"/>
          <p:cNvSpPr>
            <a:spLocks noChangeArrowheads="1"/>
          </p:cNvSpPr>
          <p:nvPr/>
        </p:nvSpPr>
        <p:spPr bwMode="auto">
          <a:xfrm>
            <a:off x="2632075" y="4764088"/>
            <a:ext cx="185738"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17" name="Oval 108"/>
          <p:cNvSpPr>
            <a:spLocks noChangeArrowheads="1"/>
          </p:cNvSpPr>
          <p:nvPr/>
        </p:nvSpPr>
        <p:spPr bwMode="auto">
          <a:xfrm>
            <a:off x="2868613" y="4611688"/>
            <a:ext cx="187325"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18" name="Oval 109"/>
          <p:cNvSpPr>
            <a:spLocks noChangeArrowheads="1"/>
          </p:cNvSpPr>
          <p:nvPr/>
        </p:nvSpPr>
        <p:spPr bwMode="auto">
          <a:xfrm>
            <a:off x="2835275" y="4916488"/>
            <a:ext cx="185738" cy="2095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19" name="Oval 110"/>
          <p:cNvSpPr>
            <a:spLocks noChangeArrowheads="1"/>
          </p:cNvSpPr>
          <p:nvPr/>
        </p:nvSpPr>
        <p:spPr bwMode="auto">
          <a:xfrm>
            <a:off x="1700213" y="5335588"/>
            <a:ext cx="101600" cy="76200"/>
          </a:xfrm>
          <a:prstGeom prst="ellipse">
            <a:avLst/>
          </a:prstGeom>
          <a:solidFill>
            <a:srgbClr val="F7CE5B"/>
          </a:solidFill>
          <a:ln w="12700">
            <a:noFill/>
            <a:round/>
            <a:headEnd/>
            <a:tailEnd/>
          </a:ln>
        </p:spPr>
        <p:txBody>
          <a:bodyPr wrap="none" anchor="ctr"/>
          <a:lstStyle/>
          <a:p>
            <a:pPr eaLnBrk="0" hangingPunct="0"/>
            <a:endParaRPr lang="en-US"/>
          </a:p>
        </p:txBody>
      </p:sp>
      <p:sp>
        <p:nvSpPr>
          <p:cNvPr id="39020" name="Oval 111"/>
          <p:cNvSpPr>
            <a:spLocks noChangeArrowheads="1"/>
          </p:cNvSpPr>
          <p:nvPr/>
        </p:nvSpPr>
        <p:spPr bwMode="auto">
          <a:xfrm>
            <a:off x="2073275" y="5145088"/>
            <a:ext cx="134938" cy="38100"/>
          </a:xfrm>
          <a:prstGeom prst="ellipse">
            <a:avLst/>
          </a:prstGeom>
          <a:solidFill>
            <a:srgbClr val="F7CE5B"/>
          </a:solidFill>
          <a:ln w="12700">
            <a:noFill/>
            <a:round/>
            <a:headEnd/>
            <a:tailEnd/>
          </a:ln>
        </p:spPr>
        <p:txBody>
          <a:bodyPr wrap="none" anchor="ctr"/>
          <a:lstStyle/>
          <a:p>
            <a:pPr eaLnBrk="0" hangingPunct="0"/>
            <a:endParaRPr lang="en-US"/>
          </a:p>
        </p:txBody>
      </p:sp>
      <p:sp>
        <p:nvSpPr>
          <p:cNvPr id="39021" name="Oval 112"/>
          <p:cNvSpPr>
            <a:spLocks noChangeArrowheads="1"/>
          </p:cNvSpPr>
          <p:nvPr/>
        </p:nvSpPr>
        <p:spPr bwMode="auto">
          <a:xfrm>
            <a:off x="8670925" y="5181600"/>
            <a:ext cx="77788" cy="687388"/>
          </a:xfrm>
          <a:prstGeom prst="ellipse">
            <a:avLst/>
          </a:prstGeom>
          <a:gradFill rotWithShape="0">
            <a:gsLst>
              <a:gs pos="0">
                <a:srgbClr val="808080"/>
              </a:gs>
              <a:gs pos="50000">
                <a:srgbClr val="000000"/>
              </a:gs>
              <a:gs pos="100000">
                <a:srgbClr val="808080"/>
              </a:gs>
            </a:gsLst>
            <a:lin ang="5400000" scaled="1"/>
          </a:gradFill>
          <a:ln w="25400">
            <a:noFill/>
            <a:round/>
            <a:headEnd/>
            <a:tailEnd/>
          </a:ln>
        </p:spPr>
        <p:txBody>
          <a:bodyPr wrap="none" anchor="ctr"/>
          <a:lstStyle/>
          <a:p>
            <a:pPr eaLnBrk="0" hangingPunct="0"/>
            <a:endParaRPr lang="en-US"/>
          </a:p>
        </p:txBody>
      </p:sp>
      <p:sp>
        <p:nvSpPr>
          <p:cNvPr id="39022" name="Rectangle 113"/>
          <p:cNvSpPr>
            <a:spLocks noChangeArrowheads="1"/>
          </p:cNvSpPr>
          <p:nvPr/>
        </p:nvSpPr>
        <p:spPr bwMode="auto">
          <a:xfrm>
            <a:off x="4970463" y="5203825"/>
            <a:ext cx="3741737" cy="688975"/>
          </a:xfrm>
          <a:prstGeom prst="rect">
            <a:avLst/>
          </a:prstGeom>
          <a:gradFill rotWithShape="0">
            <a:gsLst>
              <a:gs pos="0">
                <a:srgbClr val="007BC5"/>
              </a:gs>
              <a:gs pos="50000">
                <a:srgbClr val="000000"/>
              </a:gs>
              <a:gs pos="100000">
                <a:srgbClr val="007BC5"/>
              </a:gs>
            </a:gsLst>
            <a:lin ang="5400000" scaled="1"/>
          </a:gradFill>
          <a:ln w="25400">
            <a:noFill/>
            <a:miter lim="800000"/>
            <a:headEnd/>
            <a:tailEnd/>
          </a:ln>
        </p:spPr>
        <p:txBody>
          <a:bodyPr wrap="none" anchor="ctr"/>
          <a:lstStyle/>
          <a:p>
            <a:pPr eaLnBrk="0" hangingPunct="0"/>
            <a:endParaRPr lang="en-US"/>
          </a:p>
        </p:txBody>
      </p:sp>
      <p:sp>
        <p:nvSpPr>
          <p:cNvPr id="39023" name="Oval 114"/>
          <p:cNvSpPr>
            <a:spLocks noChangeArrowheads="1"/>
          </p:cNvSpPr>
          <p:nvPr/>
        </p:nvSpPr>
        <p:spPr bwMode="auto">
          <a:xfrm>
            <a:off x="4957763" y="5164138"/>
            <a:ext cx="539750" cy="80962"/>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9024" name="Oval 115"/>
          <p:cNvSpPr>
            <a:spLocks noChangeArrowheads="1"/>
          </p:cNvSpPr>
          <p:nvPr/>
        </p:nvSpPr>
        <p:spPr bwMode="auto">
          <a:xfrm>
            <a:off x="5503863" y="5162550"/>
            <a:ext cx="539750" cy="80963"/>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9025" name="Oval 116"/>
          <p:cNvSpPr>
            <a:spLocks noChangeArrowheads="1"/>
          </p:cNvSpPr>
          <p:nvPr/>
        </p:nvSpPr>
        <p:spPr bwMode="auto">
          <a:xfrm>
            <a:off x="6037263" y="5164138"/>
            <a:ext cx="539750" cy="80962"/>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9026" name="Oval 117"/>
          <p:cNvSpPr>
            <a:spLocks noChangeArrowheads="1"/>
          </p:cNvSpPr>
          <p:nvPr/>
        </p:nvSpPr>
        <p:spPr bwMode="auto">
          <a:xfrm>
            <a:off x="7648575" y="5148263"/>
            <a:ext cx="539750" cy="80962"/>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9027" name="Oval 118"/>
          <p:cNvSpPr>
            <a:spLocks noChangeArrowheads="1"/>
          </p:cNvSpPr>
          <p:nvPr/>
        </p:nvSpPr>
        <p:spPr bwMode="auto">
          <a:xfrm>
            <a:off x="8178800" y="5140325"/>
            <a:ext cx="539750" cy="80963"/>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9028" name="Oval 119"/>
          <p:cNvSpPr>
            <a:spLocks noChangeArrowheads="1"/>
          </p:cNvSpPr>
          <p:nvPr/>
        </p:nvSpPr>
        <p:spPr bwMode="auto">
          <a:xfrm>
            <a:off x="4957763" y="5845175"/>
            <a:ext cx="539750" cy="80963"/>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9029" name="Oval 120"/>
          <p:cNvSpPr>
            <a:spLocks noChangeArrowheads="1"/>
          </p:cNvSpPr>
          <p:nvPr/>
        </p:nvSpPr>
        <p:spPr bwMode="auto">
          <a:xfrm>
            <a:off x="5503863" y="5843588"/>
            <a:ext cx="539750" cy="80962"/>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9030" name="Oval 121"/>
          <p:cNvSpPr>
            <a:spLocks noChangeArrowheads="1"/>
          </p:cNvSpPr>
          <p:nvPr/>
        </p:nvSpPr>
        <p:spPr bwMode="auto">
          <a:xfrm>
            <a:off x="6037263" y="5845175"/>
            <a:ext cx="539750" cy="80963"/>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9031" name="Oval 122"/>
          <p:cNvSpPr>
            <a:spLocks noChangeArrowheads="1"/>
          </p:cNvSpPr>
          <p:nvPr/>
        </p:nvSpPr>
        <p:spPr bwMode="auto">
          <a:xfrm>
            <a:off x="6577013" y="5845175"/>
            <a:ext cx="539750" cy="80963"/>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9032" name="Oval 123"/>
          <p:cNvSpPr>
            <a:spLocks noChangeArrowheads="1"/>
          </p:cNvSpPr>
          <p:nvPr/>
        </p:nvSpPr>
        <p:spPr bwMode="auto">
          <a:xfrm>
            <a:off x="7113588" y="5842000"/>
            <a:ext cx="539750" cy="80963"/>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9033" name="Oval 124"/>
          <p:cNvSpPr>
            <a:spLocks noChangeArrowheads="1"/>
          </p:cNvSpPr>
          <p:nvPr/>
        </p:nvSpPr>
        <p:spPr bwMode="auto">
          <a:xfrm>
            <a:off x="7648575" y="5829300"/>
            <a:ext cx="539750" cy="80963"/>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9034" name="Oval 125"/>
          <p:cNvSpPr>
            <a:spLocks noChangeArrowheads="1"/>
          </p:cNvSpPr>
          <p:nvPr/>
        </p:nvSpPr>
        <p:spPr bwMode="auto">
          <a:xfrm>
            <a:off x="8178800" y="5822950"/>
            <a:ext cx="539750" cy="80963"/>
          </a:xfrm>
          <a:prstGeom prst="ellipse">
            <a:avLst/>
          </a:prstGeom>
          <a:solidFill>
            <a:srgbClr val="F7CE5B"/>
          </a:solidFill>
          <a:ln w="25400">
            <a:solidFill>
              <a:schemeClr val="accent2"/>
            </a:solidFill>
            <a:round/>
            <a:headEnd/>
            <a:tailEnd/>
          </a:ln>
        </p:spPr>
        <p:txBody>
          <a:bodyPr wrap="none" anchor="ctr"/>
          <a:lstStyle/>
          <a:p>
            <a:pPr eaLnBrk="0" hangingPunct="0"/>
            <a:endParaRPr lang="en-US"/>
          </a:p>
        </p:txBody>
      </p:sp>
      <p:sp>
        <p:nvSpPr>
          <p:cNvPr id="39035" name="Oval 126"/>
          <p:cNvSpPr>
            <a:spLocks noChangeArrowheads="1"/>
          </p:cNvSpPr>
          <p:nvPr/>
        </p:nvSpPr>
        <p:spPr bwMode="auto">
          <a:xfrm>
            <a:off x="4910138" y="5203825"/>
            <a:ext cx="77787" cy="687388"/>
          </a:xfrm>
          <a:prstGeom prst="ellipse">
            <a:avLst/>
          </a:prstGeom>
          <a:gradFill rotWithShape="0">
            <a:gsLst>
              <a:gs pos="0">
                <a:srgbClr val="007BC5"/>
              </a:gs>
              <a:gs pos="100000">
                <a:srgbClr val="000000"/>
              </a:gs>
            </a:gsLst>
            <a:path path="shape">
              <a:fillToRect l="50000" t="50000" r="50000" b="50000"/>
            </a:path>
          </a:gradFill>
          <a:ln w="25400">
            <a:noFill/>
            <a:round/>
            <a:headEnd/>
            <a:tailEnd/>
          </a:ln>
        </p:spPr>
        <p:txBody>
          <a:bodyPr wrap="none" anchor="ctr"/>
          <a:lstStyle/>
          <a:p>
            <a:pPr eaLnBrk="0" hangingPunct="0"/>
            <a:endParaRPr lang="en-US"/>
          </a:p>
        </p:txBody>
      </p:sp>
      <p:sp>
        <p:nvSpPr>
          <p:cNvPr id="39036" name="Freeform 127"/>
          <p:cNvSpPr>
            <a:spLocks/>
          </p:cNvSpPr>
          <p:nvPr/>
        </p:nvSpPr>
        <p:spPr bwMode="auto">
          <a:xfrm>
            <a:off x="4979988" y="6002338"/>
            <a:ext cx="400050" cy="14287"/>
          </a:xfrm>
          <a:custGeom>
            <a:avLst/>
            <a:gdLst>
              <a:gd name="T0" fmla="*/ 0 w 534"/>
              <a:gd name="T1" fmla="*/ 11339908 h 18"/>
              <a:gd name="T2" fmla="*/ 299700336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37" name="Freeform 128"/>
          <p:cNvSpPr>
            <a:spLocks/>
          </p:cNvSpPr>
          <p:nvPr/>
        </p:nvSpPr>
        <p:spPr bwMode="auto">
          <a:xfrm>
            <a:off x="5240338" y="5962650"/>
            <a:ext cx="565150" cy="47625"/>
          </a:xfrm>
          <a:custGeom>
            <a:avLst/>
            <a:gdLst>
              <a:gd name="T0" fmla="*/ 26404651 w 754"/>
              <a:gd name="T1" fmla="*/ 28622630 h 57"/>
              <a:gd name="T2" fmla="*/ 114046380 w 754"/>
              <a:gd name="T3" fmla="*/ 16754811 h 57"/>
              <a:gd name="T4" fmla="*/ 142136725 w 754"/>
              <a:gd name="T5" fmla="*/ 0 h 57"/>
              <a:gd name="T6" fmla="*/ 331464209 w 754"/>
              <a:gd name="T7" fmla="*/ 16754811 h 57"/>
              <a:gd name="T8" fmla="*/ 423600213 w 754"/>
              <a:gd name="T9" fmla="*/ 39791943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9038" name="Freeform 129"/>
          <p:cNvSpPr>
            <a:spLocks/>
          </p:cNvSpPr>
          <p:nvPr/>
        </p:nvSpPr>
        <p:spPr bwMode="auto">
          <a:xfrm>
            <a:off x="5589588" y="5942013"/>
            <a:ext cx="395287" cy="42862"/>
          </a:xfrm>
          <a:custGeom>
            <a:avLst/>
            <a:gdLst>
              <a:gd name="T0" fmla="*/ 0 w 527"/>
              <a:gd name="T1" fmla="*/ 0 h 51"/>
              <a:gd name="T2" fmla="*/ 162030138 w 527"/>
              <a:gd name="T3" fmla="*/ 17658305 h 51"/>
              <a:gd name="T4" fmla="*/ 296492959 w 527"/>
              <a:gd name="T5" fmla="*/ 11301281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9039" name="Freeform 130"/>
          <p:cNvSpPr>
            <a:spLocks/>
          </p:cNvSpPr>
          <p:nvPr/>
        </p:nvSpPr>
        <p:spPr bwMode="auto">
          <a:xfrm>
            <a:off x="5876925" y="6022975"/>
            <a:ext cx="395288" cy="42863"/>
          </a:xfrm>
          <a:custGeom>
            <a:avLst/>
            <a:gdLst>
              <a:gd name="T0" fmla="*/ 0 w 527"/>
              <a:gd name="T1" fmla="*/ 0 h 51"/>
              <a:gd name="T2" fmla="*/ 162031298 w 527"/>
              <a:gd name="T3" fmla="*/ 17658717 h 51"/>
              <a:gd name="T4" fmla="*/ 296494459 w 527"/>
              <a:gd name="T5" fmla="*/ 11301544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9040" name="Freeform 131"/>
          <p:cNvSpPr>
            <a:spLocks/>
          </p:cNvSpPr>
          <p:nvPr/>
        </p:nvSpPr>
        <p:spPr bwMode="auto">
          <a:xfrm>
            <a:off x="6235700" y="5949950"/>
            <a:ext cx="395288" cy="44450"/>
          </a:xfrm>
          <a:custGeom>
            <a:avLst/>
            <a:gdLst>
              <a:gd name="T0" fmla="*/ 0 w 527"/>
              <a:gd name="T1" fmla="*/ 0 h 51"/>
              <a:gd name="T2" fmla="*/ 162031298 w 527"/>
              <a:gd name="T3" fmla="*/ 18990610 h 51"/>
              <a:gd name="T4" fmla="*/ 296494459 w 527"/>
              <a:gd name="T5" fmla="*/ 12154024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9041" name="Freeform 132"/>
          <p:cNvSpPr>
            <a:spLocks/>
          </p:cNvSpPr>
          <p:nvPr/>
        </p:nvSpPr>
        <p:spPr bwMode="auto">
          <a:xfrm>
            <a:off x="6884988" y="6029325"/>
            <a:ext cx="393700" cy="42863"/>
          </a:xfrm>
          <a:custGeom>
            <a:avLst/>
            <a:gdLst>
              <a:gd name="T0" fmla="*/ 0 w 527"/>
              <a:gd name="T1" fmla="*/ 0 h 51"/>
              <a:gd name="T2" fmla="*/ 160731919 w 527"/>
              <a:gd name="T3" fmla="*/ 17658717 h 51"/>
              <a:gd name="T4" fmla="*/ 294117016 w 527"/>
              <a:gd name="T5" fmla="*/ 11301544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9042" name="Freeform 133"/>
          <p:cNvSpPr>
            <a:spLocks/>
          </p:cNvSpPr>
          <p:nvPr/>
        </p:nvSpPr>
        <p:spPr bwMode="auto">
          <a:xfrm>
            <a:off x="7353300" y="5949950"/>
            <a:ext cx="393700" cy="44450"/>
          </a:xfrm>
          <a:custGeom>
            <a:avLst/>
            <a:gdLst>
              <a:gd name="T0" fmla="*/ 0 w 527"/>
              <a:gd name="T1" fmla="*/ 0 h 51"/>
              <a:gd name="T2" fmla="*/ 160731919 w 527"/>
              <a:gd name="T3" fmla="*/ 18990610 h 51"/>
              <a:gd name="T4" fmla="*/ 294117016 w 527"/>
              <a:gd name="T5" fmla="*/ 12154024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9043" name="Freeform 134"/>
          <p:cNvSpPr>
            <a:spLocks/>
          </p:cNvSpPr>
          <p:nvPr/>
        </p:nvSpPr>
        <p:spPr bwMode="auto">
          <a:xfrm>
            <a:off x="8251825" y="5910263"/>
            <a:ext cx="395288" cy="42862"/>
          </a:xfrm>
          <a:custGeom>
            <a:avLst/>
            <a:gdLst>
              <a:gd name="T0" fmla="*/ 0 w 527"/>
              <a:gd name="T1" fmla="*/ 0 h 51"/>
              <a:gd name="T2" fmla="*/ 162031298 w 527"/>
              <a:gd name="T3" fmla="*/ 17658305 h 51"/>
              <a:gd name="T4" fmla="*/ 296494459 w 527"/>
              <a:gd name="T5" fmla="*/ 11301281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9044" name="Freeform 135"/>
          <p:cNvSpPr>
            <a:spLocks/>
          </p:cNvSpPr>
          <p:nvPr/>
        </p:nvSpPr>
        <p:spPr bwMode="auto">
          <a:xfrm>
            <a:off x="5051425" y="5949950"/>
            <a:ext cx="401638" cy="15875"/>
          </a:xfrm>
          <a:custGeom>
            <a:avLst/>
            <a:gdLst>
              <a:gd name="T0" fmla="*/ 0 w 534"/>
              <a:gd name="T1" fmla="*/ 14000866 h 18"/>
              <a:gd name="T2" fmla="*/ 302084381 w 534"/>
              <a:gd name="T3" fmla="*/ 7777868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45" name="Freeform 136"/>
          <p:cNvSpPr>
            <a:spLocks/>
          </p:cNvSpPr>
          <p:nvPr/>
        </p:nvSpPr>
        <p:spPr bwMode="auto">
          <a:xfrm>
            <a:off x="5440363" y="5991225"/>
            <a:ext cx="400050" cy="15875"/>
          </a:xfrm>
          <a:custGeom>
            <a:avLst/>
            <a:gdLst>
              <a:gd name="T0" fmla="*/ 0 w 534"/>
              <a:gd name="T1" fmla="*/ 14000866 h 18"/>
              <a:gd name="T2" fmla="*/ 299700336 w 534"/>
              <a:gd name="T3" fmla="*/ 7777868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46" name="Freeform 137"/>
          <p:cNvSpPr>
            <a:spLocks/>
          </p:cNvSpPr>
          <p:nvPr/>
        </p:nvSpPr>
        <p:spPr bwMode="auto">
          <a:xfrm>
            <a:off x="5948363" y="5969000"/>
            <a:ext cx="400050" cy="15875"/>
          </a:xfrm>
          <a:custGeom>
            <a:avLst/>
            <a:gdLst>
              <a:gd name="T0" fmla="*/ 0 w 534"/>
              <a:gd name="T1" fmla="*/ 14000866 h 18"/>
              <a:gd name="T2" fmla="*/ 299700336 w 534"/>
              <a:gd name="T3" fmla="*/ 7777868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47" name="Freeform 138"/>
          <p:cNvSpPr>
            <a:spLocks/>
          </p:cNvSpPr>
          <p:nvPr/>
        </p:nvSpPr>
        <p:spPr bwMode="auto">
          <a:xfrm>
            <a:off x="6699250" y="5949950"/>
            <a:ext cx="400050" cy="15875"/>
          </a:xfrm>
          <a:custGeom>
            <a:avLst/>
            <a:gdLst>
              <a:gd name="T0" fmla="*/ 0 w 534"/>
              <a:gd name="T1" fmla="*/ 14000866 h 18"/>
              <a:gd name="T2" fmla="*/ 299700336 w 534"/>
              <a:gd name="T3" fmla="*/ 7777868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48" name="Freeform 139"/>
          <p:cNvSpPr>
            <a:spLocks/>
          </p:cNvSpPr>
          <p:nvPr/>
        </p:nvSpPr>
        <p:spPr bwMode="auto">
          <a:xfrm>
            <a:off x="7629525" y="5930900"/>
            <a:ext cx="400050" cy="14288"/>
          </a:xfrm>
          <a:custGeom>
            <a:avLst/>
            <a:gdLst>
              <a:gd name="T0" fmla="*/ 0 w 534"/>
              <a:gd name="T1" fmla="*/ 11341495 h 18"/>
              <a:gd name="T2" fmla="*/ 299700336 w 534"/>
              <a:gd name="T3" fmla="*/ 6301007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49" name="Freeform 140"/>
          <p:cNvSpPr>
            <a:spLocks/>
          </p:cNvSpPr>
          <p:nvPr/>
        </p:nvSpPr>
        <p:spPr bwMode="auto">
          <a:xfrm>
            <a:off x="7926388" y="5949950"/>
            <a:ext cx="401637" cy="15875"/>
          </a:xfrm>
          <a:custGeom>
            <a:avLst/>
            <a:gdLst>
              <a:gd name="T0" fmla="*/ 0 w 534"/>
              <a:gd name="T1" fmla="*/ 14000866 h 18"/>
              <a:gd name="T2" fmla="*/ 302082877 w 534"/>
              <a:gd name="T3" fmla="*/ 7777868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50" name="Freeform 141"/>
          <p:cNvSpPr>
            <a:spLocks/>
          </p:cNvSpPr>
          <p:nvPr/>
        </p:nvSpPr>
        <p:spPr bwMode="auto">
          <a:xfrm>
            <a:off x="6099175" y="6003925"/>
            <a:ext cx="400050" cy="15875"/>
          </a:xfrm>
          <a:custGeom>
            <a:avLst/>
            <a:gdLst>
              <a:gd name="T0" fmla="*/ 0 w 534"/>
              <a:gd name="T1" fmla="*/ 14000866 h 18"/>
              <a:gd name="T2" fmla="*/ 299700336 w 534"/>
              <a:gd name="T3" fmla="*/ 7777868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51" name="Freeform 142"/>
          <p:cNvSpPr>
            <a:spLocks/>
          </p:cNvSpPr>
          <p:nvPr/>
        </p:nvSpPr>
        <p:spPr bwMode="auto">
          <a:xfrm>
            <a:off x="6564313" y="5983288"/>
            <a:ext cx="565150" cy="47625"/>
          </a:xfrm>
          <a:custGeom>
            <a:avLst/>
            <a:gdLst>
              <a:gd name="T0" fmla="*/ 26404651 w 754"/>
              <a:gd name="T1" fmla="*/ 28622630 h 57"/>
              <a:gd name="T2" fmla="*/ 114046380 w 754"/>
              <a:gd name="T3" fmla="*/ 16754811 h 57"/>
              <a:gd name="T4" fmla="*/ 142136725 w 754"/>
              <a:gd name="T5" fmla="*/ 0 h 57"/>
              <a:gd name="T6" fmla="*/ 331464209 w 754"/>
              <a:gd name="T7" fmla="*/ 16754811 h 57"/>
              <a:gd name="T8" fmla="*/ 423600213 w 754"/>
              <a:gd name="T9" fmla="*/ 39791943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9052" name="Freeform 143"/>
          <p:cNvSpPr>
            <a:spLocks/>
          </p:cNvSpPr>
          <p:nvPr/>
        </p:nvSpPr>
        <p:spPr bwMode="auto">
          <a:xfrm>
            <a:off x="6996113" y="5957888"/>
            <a:ext cx="565150" cy="47625"/>
          </a:xfrm>
          <a:custGeom>
            <a:avLst/>
            <a:gdLst>
              <a:gd name="T0" fmla="*/ 26404651 w 754"/>
              <a:gd name="T1" fmla="*/ 28622630 h 57"/>
              <a:gd name="T2" fmla="*/ 114046380 w 754"/>
              <a:gd name="T3" fmla="*/ 16754811 h 57"/>
              <a:gd name="T4" fmla="*/ 142136725 w 754"/>
              <a:gd name="T5" fmla="*/ 0 h 57"/>
              <a:gd name="T6" fmla="*/ 331464209 w 754"/>
              <a:gd name="T7" fmla="*/ 16754811 h 57"/>
              <a:gd name="T8" fmla="*/ 423600213 w 754"/>
              <a:gd name="T9" fmla="*/ 39791943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9053" name="Freeform 144"/>
          <p:cNvSpPr>
            <a:spLocks/>
          </p:cNvSpPr>
          <p:nvPr/>
        </p:nvSpPr>
        <p:spPr bwMode="auto">
          <a:xfrm flipH="1" flipV="1">
            <a:off x="7781925" y="5976938"/>
            <a:ext cx="565150" cy="49212"/>
          </a:xfrm>
          <a:custGeom>
            <a:avLst/>
            <a:gdLst>
              <a:gd name="T0" fmla="*/ 26404651 w 754"/>
              <a:gd name="T1" fmla="*/ 30561521 h 57"/>
              <a:gd name="T2" fmla="*/ 114046380 w 754"/>
              <a:gd name="T3" fmla="*/ 17889859 h 57"/>
              <a:gd name="T4" fmla="*/ 142136725 w 754"/>
              <a:gd name="T5" fmla="*/ 0 h 57"/>
              <a:gd name="T6" fmla="*/ 331464209 w 754"/>
              <a:gd name="T7" fmla="*/ 17889859 h 57"/>
              <a:gd name="T8" fmla="*/ 423600213 w 754"/>
              <a:gd name="T9" fmla="*/ 42488089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9054" name="Freeform 145"/>
          <p:cNvSpPr>
            <a:spLocks/>
          </p:cNvSpPr>
          <p:nvPr/>
        </p:nvSpPr>
        <p:spPr bwMode="auto">
          <a:xfrm flipV="1">
            <a:off x="8189913" y="5943600"/>
            <a:ext cx="565150" cy="49213"/>
          </a:xfrm>
          <a:custGeom>
            <a:avLst/>
            <a:gdLst>
              <a:gd name="T0" fmla="*/ 26404651 w 754"/>
              <a:gd name="T1" fmla="*/ 30563005 h 57"/>
              <a:gd name="T2" fmla="*/ 114046380 w 754"/>
              <a:gd name="T3" fmla="*/ 17890223 h 57"/>
              <a:gd name="T4" fmla="*/ 142136725 w 754"/>
              <a:gd name="T5" fmla="*/ 0 h 57"/>
              <a:gd name="T6" fmla="*/ 331464209 w 754"/>
              <a:gd name="T7" fmla="*/ 17890223 h 57"/>
              <a:gd name="T8" fmla="*/ 423600213 w 754"/>
              <a:gd name="T9" fmla="*/ 42489816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9055" name="Freeform 146"/>
          <p:cNvSpPr>
            <a:spLocks/>
          </p:cNvSpPr>
          <p:nvPr/>
        </p:nvSpPr>
        <p:spPr bwMode="auto">
          <a:xfrm>
            <a:off x="4979988" y="5097463"/>
            <a:ext cx="400050" cy="15875"/>
          </a:xfrm>
          <a:custGeom>
            <a:avLst/>
            <a:gdLst>
              <a:gd name="T0" fmla="*/ 0 w 534"/>
              <a:gd name="T1" fmla="*/ 14000866 h 18"/>
              <a:gd name="T2" fmla="*/ 299700336 w 534"/>
              <a:gd name="T3" fmla="*/ 7777868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56" name="Freeform 147"/>
          <p:cNvSpPr>
            <a:spLocks/>
          </p:cNvSpPr>
          <p:nvPr/>
        </p:nvSpPr>
        <p:spPr bwMode="auto">
          <a:xfrm>
            <a:off x="5240338" y="5057775"/>
            <a:ext cx="565150" cy="49213"/>
          </a:xfrm>
          <a:custGeom>
            <a:avLst/>
            <a:gdLst>
              <a:gd name="T0" fmla="*/ 26404651 w 754"/>
              <a:gd name="T1" fmla="*/ 30563005 h 57"/>
              <a:gd name="T2" fmla="*/ 114046380 w 754"/>
              <a:gd name="T3" fmla="*/ 17890223 h 57"/>
              <a:gd name="T4" fmla="*/ 142136725 w 754"/>
              <a:gd name="T5" fmla="*/ 0 h 57"/>
              <a:gd name="T6" fmla="*/ 331464209 w 754"/>
              <a:gd name="T7" fmla="*/ 17890223 h 57"/>
              <a:gd name="T8" fmla="*/ 423600213 w 754"/>
              <a:gd name="T9" fmla="*/ 42489816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9057" name="Freeform 148"/>
          <p:cNvSpPr>
            <a:spLocks/>
          </p:cNvSpPr>
          <p:nvPr/>
        </p:nvSpPr>
        <p:spPr bwMode="auto">
          <a:xfrm>
            <a:off x="5589588" y="5037138"/>
            <a:ext cx="395287" cy="42862"/>
          </a:xfrm>
          <a:custGeom>
            <a:avLst/>
            <a:gdLst>
              <a:gd name="T0" fmla="*/ 0 w 527"/>
              <a:gd name="T1" fmla="*/ 0 h 51"/>
              <a:gd name="T2" fmla="*/ 162030138 w 527"/>
              <a:gd name="T3" fmla="*/ 17658305 h 51"/>
              <a:gd name="T4" fmla="*/ 296492959 w 527"/>
              <a:gd name="T5" fmla="*/ 11301281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9058" name="Freeform 149"/>
          <p:cNvSpPr>
            <a:spLocks/>
          </p:cNvSpPr>
          <p:nvPr/>
        </p:nvSpPr>
        <p:spPr bwMode="auto">
          <a:xfrm>
            <a:off x="5876925" y="5118100"/>
            <a:ext cx="395288" cy="42863"/>
          </a:xfrm>
          <a:custGeom>
            <a:avLst/>
            <a:gdLst>
              <a:gd name="T0" fmla="*/ 0 w 527"/>
              <a:gd name="T1" fmla="*/ 0 h 51"/>
              <a:gd name="T2" fmla="*/ 162031298 w 527"/>
              <a:gd name="T3" fmla="*/ 17658717 h 51"/>
              <a:gd name="T4" fmla="*/ 296494459 w 527"/>
              <a:gd name="T5" fmla="*/ 11301544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9059" name="Freeform 150"/>
          <p:cNvSpPr>
            <a:spLocks/>
          </p:cNvSpPr>
          <p:nvPr/>
        </p:nvSpPr>
        <p:spPr bwMode="auto">
          <a:xfrm>
            <a:off x="6235700" y="5046663"/>
            <a:ext cx="395288" cy="42862"/>
          </a:xfrm>
          <a:custGeom>
            <a:avLst/>
            <a:gdLst>
              <a:gd name="T0" fmla="*/ 0 w 527"/>
              <a:gd name="T1" fmla="*/ 0 h 51"/>
              <a:gd name="T2" fmla="*/ 162031298 w 527"/>
              <a:gd name="T3" fmla="*/ 17658305 h 51"/>
              <a:gd name="T4" fmla="*/ 296494459 w 527"/>
              <a:gd name="T5" fmla="*/ 11301281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9060" name="Freeform 151"/>
          <p:cNvSpPr>
            <a:spLocks/>
          </p:cNvSpPr>
          <p:nvPr/>
        </p:nvSpPr>
        <p:spPr bwMode="auto">
          <a:xfrm>
            <a:off x="6884988" y="5124450"/>
            <a:ext cx="393700" cy="42863"/>
          </a:xfrm>
          <a:custGeom>
            <a:avLst/>
            <a:gdLst>
              <a:gd name="T0" fmla="*/ 0 w 527"/>
              <a:gd name="T1" fmla="*/ 0 h 51"/>
              <a:gd name="T2" fmla="*/ 160731919 w 527"/>
              <a:gd name="T3" fmla="*/ 17658717 h 51"/>
              <a:gd name="T4" fmla="*/ 294117016 w 527"/>
              <a:gd name="T5" fmla="*/ 11301544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9061" name="Freeform 152"/>
          <p:cNvSpPr>
            <a:spLocks/>
          </p:cNvSpPr>
          <p:nvPr/>
        </p:nvSpPr>
        <p:spPr bwMode="auto">
          <a:xfrm>
            <a:off x="7353300" y="5046663"/>
            <a:ext cx="393700" cy="42862"/>
          </a:xfrm>
          <a:custGeom>
            <a:avLst/>
            <a:gdLst>
              <a:gd name="T0" fmla="*/ 0 w 527"/>
              <a:gd name="T1" fmla="*/ 0 h 51"/>
              <a:gd name="T2" fmla="*/ 160731919 w 527"/>
              <a:gd name="T3" fmla="*/ 17658305 h 51"/>
              <a:gd name="T4" fmla="*/ 294117016 w 527"/>
              <a:gd name="T5" fmla="*/ 11301281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9062" name="Freeform 153"/>
          <p:cNvSpPr>
            <a:spLocks/>
          </p:cNvSpPr>
          <p:nvPr/>
        </p:nvSpPr>
        <p:spPr bwMode="auto">
          <a:xfrm>
            <a:off x="8251825" y="5005388"/>
            <a:ext cx="395288" cy="42862"/>
          </a:xfrm>
          <a:custGeom>
            <a:avLst/>
            <a:gdLst>
              <a:gd name="T0" fmla="*/ 0 w 527"/>
              <a:gd name="T1" fmla="*/ 0 h 51"/>
              <a:gd name="T2" fmla="*/ 162031298 w 527"/>
              <a:gd name="T3" fmla="*/ 17658305 h 51"/>
              <a:gd name="T4" fmla="*/ 296494459 w 527"/>
              <a:gd name="T5" fmla="*/ 11301281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sp>
        <p:nvSpPr>
          <p:cNvPr id="39063" name="Freeform 154"/>
          <p:cNvSpPr>
            <a:spLocks/>
          </p:cNvSpPr>
          <p:nvPr/>
        </p:nvSpPr>
        <p:spPr bwMode="auto">
          <a:xfrm>
            <a:off x="5051425" y="5046663"/>
            <a:ext cx="401638" cy="14287"/>
          </a:xfrm>
          <a:custGeom>
            <a:avLst/>
            <a:gdLst>
              <a:gd name="T0" fmla="*/ 0 w 534"/>
              <a:gd name="T1" fmla="*/ 11339908 h 18"/>
              <a:gd name="T2" fmla="*/ 302084381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64" name="Freeform 155"/>
          <p:cNvSpPr>
            <a:spLocks/>
          </p:cNvSpPr>
          <p:nvPr/>
        </p:nvSpPr>
        <p:spPr bwMode="auto">
          <a:xfrm>
            <a:off x="5440363" y="5086350"/>
            <a:ext cx="400050" cy="15875"/>
          </a:xfrm>
          <a:custGeom>
            <a:avLst/>
            <a:gdLst>
              <a:gd name="T0" fmla="*/ 0 w 534"/>
              <a:gd name="T1" fmla="*/ 14000866 h 18"/>
              <a:gd name="T2" fmla="*/ 299700336 w 534"/>
              <a:gd name="T3" fmla="*/ 7777868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65" name="Freeform 156"/>
          <p:cNvSpPr>
            <a:spLocks/>
          </p:cNvSpPr>
          <p:nvPr/>
        </p:nvSpPr>
        <p:spPr bwMode="auto">
          <a:xfrm>
            <a:off x="5948363" y="5065713"/>
            <a:ext cx="400050" cy="14287"/>
          </a:xfrm>
          <a:custGeom>
            <a:avLst/>
            <a:gdLst>
              <a:gd name="T0" fmla="*/ 0 w 534"/>
              <a:gd name="T1" fmla="*/ 11339908 h 18"/>
              <a:gd name="T2" fmla="*/ 299700336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66" name="Freeform 157"/>
          <p:cNvSpPr>
            <a:spLocks/>
          </p:cNvSpPr>
          <p:nvPr/>
        </p:nvSpPr>
        <p:spPr bwMode="auto">
          <a:xfrm>
            <a:off x="6699250" y="5046663"/>
            <a:ext cx="400050" cy="14287"/>
          </a:xfrm>
          <a:custGeom>
            <a:avLst/>
            <a:gdLst>
              <a:gd name="T0" fmla="*/ 0 w 534"/>
              <a:gd name="T1" fmla="*/ 11339908 h 18"/>
              <a:gd name="T2" fmla="*/ 299700336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67" name="Freeform 158"/>
          <p:cNvSpPr>
            <a:spLocks/>
          </p:cNvSpPr>
          <p:nvPr/>
        </p:nvSpPr>
        <p:spPr bwMode="auto">
          <a:xfrm>
            <a:off x="7629525" y="5026025"/>
            <a:ext cx="400050" cy="15875"/>
          </a:xfrm>
          <a:custGeom>
            <a:avLst/>
            <a:gdLst>
              <a:gd name="T0" fmla="*/ 0 w 534"/>
              <a:gd name="T1" fmla="*/ 14000866 h 18"/>
              <a:gd name="T2" fmla="*/ 299700336 w 534"/>
              <a:gd name="T3" fmla="*/ 7777868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68" name="Freeform 159"/>
          <p:cNvSpPr>
            <a:spLocks/>
          </p:cNvSpPr>
          <p:nvPr/>
        </p:nvSpPr>
        <p:spPr bwMode="auto">
          <a:xfrm>
            <a:off x="7926388" y="5046663"/>
            <a:ext cx="401637" cy="14287"/>
          </a:xfrm>
          <a:custGeom>
            <a:avLst/>
            <a:gdLst>
              <a:gd name="T0" fmla="*/ 0 w 534"/>
              <a:gd name="T1" fmla="*/ 11339908 h 18"/>
              <a:gd name="T2" fmla="*/ 302082877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69" name="Freeform 160"/>
          <p:cNvSpPr>
            <a:spLocks/>
          </p:cNvSpPr>
          <p:nvPr/>
        </p:nvSpPr>
        <p:spPr bwMode="auto">
          <a:xfrm>
            <a:off x="6099175" y="5100638"/>
            <a:ext cx="400050" cy="14287"/>
          </a:xfrm>
          <a:custGeom>
            <a:avLst/>
            <a:gdLst>
              <a:gd name="T0" fmla="*/ 0 w 534"/>
              <a:gd name="T1" fmla="*/ 11339908 h 18"/>
              <a:gd name="T2" fmla="*/ 299700336 w 534"/>
              <a:gd name="T3" fmla="*/ 6299772 h 18"/>
              <a:gd name="T4" fmla="*/ 0 60000 65536"/>
              <a:gd name="T5" fmla="*/ 0 60000 65536"/>
              <a:gd name="T6" fmla="*/ 0 w 534"/>
              <a:gd name="T7" fmla="*/ 0 h 18"/>
              <a:gd name="T8" fmla="*/ 534 w 534"/>
              <a:gd name="T9" fmla="*/ 18 h 18"/>
            </a:gdLst>
            <a:ahLst/>
            <a:cxnLst>
              <a:cxn ang="T4">
                <a:pos x="T0" y="T1"/>
              </a:cxn>
              <a:cxn ang="T5">
                <a:pos x="T2" y="T3"/>
              </a:cxn>
            </a:cxnLst>
            <a:rect l="T6" t="T7" r="T8" b="T9"/>
            <a:pathLst>
              <a:path w="534" h="18">
                <a:moveTo>
                  <a:pt x="0" y="18"/>
                </a:moveTo>
                <a:cubicBezTo>
                  <a:pt x="181" y="0"/>
                  <a:pt x="352" y="10"/>
                  <a:pt x="534" y="10"/>
                </a:cubicBezTo>
              </a:path>
            </a:pathLst>
          </a:custGeom>
          <a:noFill/>
          <a:ln w="12700">
            <a:solidFill>
              <a:schemeClr val="tx1"/>
            </a:solidFill>
            <a:round/>
            <a:headEnd/>
            <a:tailEnd/>
          </a:ln>
        </p:spPr>
        <p:txBody>
          <a:bodyPr wrap="none" anchor="ctr"/>
          <a:lstStyle/>
          <a:p>
            <a:endParaRPr lang="en-GB"/>
          </a:p>
        </p:txBody>
      </p:sp>
      <p:sp>
        <p:nvSpPr>
          <p:cNvPr id="39070" name="Freeform 161"/>
          <p:cNvSpPr>
            <a:spLocks/>
          </p:cNvSpPr>
          <p:nvPr/>
        </p:nvSpPr>
        <p:spPr bwMode="auto">
          <a:xfrm>
            <a:off x="6564313" y="5080000"/>
            <a:ext cx="565150" cy="47625"/>
          </a:xfrm>
          <a:custGeom>
            <a:avLst/>
            <a:gdLst>
              <a:gd name="T0" fmla="*/ 26404651 w 754"/>
              <a:gd name="T1" fmla="*/ 28622630 h 57"/>
              <a:gd name="T2" fmla="*/ 114046380 w 754"/>
              <a:gd name="T3" fmla="*/ 16754811 h 57"/>
              <a:gd name="T4" fmla="*/ 142136725 w 754"/>
              <a:gd name="T5" fmla="*/ 0 h 57"/>
              <a:gd name="T6" fmla="*/ 331464209 w 754"/>
              <a:gd name="T7" fmla="*/ 16754811 h 57"/>
              <a:gd name="T8" fmla="*/ 423600213 w 754"/>
              <a:gd name="T9" fmla="*/ 39791943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9071" name="Freeform 162"/>
          <p:cNvSpPr>
            <a:spLocks/>
          </p:cNvSpPr>
          <p:nvPr/>
        </p:nvSpPr>
        <p:spPr bwMode="auto">
          <a:xfrm>
            <a:off x="6996113" y="5053013"/>
            <a:ext cx="565150" cy="47625"/>
          </a:xfrm>
          <a:custGeom>
            <a:avLst/>
            <a:gdLst>
              <a:gd name="T0" fmla="*/ 26404651 w 754"/>
              <a:gd name="T1" fmla="*/ 28622630 h 57"/>
              <a:gd name="T2" fmla="*/ 114046380 w 754"/>
              <a:gd name="T3" fmla="*/ 16754811 h 57"/>
              <a:gd name="T4" fmla="*/ 142136725 w 754"/>
              <a:gd name="T5" fmla="*/ 0 h 57"/>
              <a:gd name="T6" fmla="*/ 331464209 w 754"/>
              <a:gd name="T7" fmla="*/ 16754811 h 57"/>
              <a:gd name="T8" fmla="*/ 423600213 w 754"/>
              <a:gd name="T9" fmla="*/ 39791943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9072" name="Freeform 163"/>
          <p:cNvSpPr>
            <a:spLocks/>
          </p:cNvSpPr>
          <p:nvPr/>
        </p:nvSpPr>
        <p:spPr bwMode="auto">
          <a:xfrm flipH="1" flipV="1">
            <a:off x="7781925" y="5073650"/>
            <a:ext cx="565150" cy="47625"/>
          </a:xfrm>
          <a:custGeom>
            <a:avLst/>
            <a:gdLst>
              <a:gd name="T0" fmla="*/ 26404651 w 754"/>
              <a:gd name="T1" fmla="*/ 28622630 h 57"/>
              <a:gd name="T2" fmla="*/ 114046380 w 754"/>
              <a:gd name="T3" fmla="*/ 16754811 h 57"/>
              <a:gd name="T4" fmla="*/ 142136725 w 754"/>
              <a:gd name="T5" fmla="*/ 0 h 57"/>
              <a:gd name="T6" fmla="*/ 331464209 w 754"/>
              <a:gd name="T7" fmla="*/ 16754811 h 57"/>
              <a:gd name="T8" fmla="*/ 423600213 w 754"/>
              <a:gd name="T9" fmla="*/ 39791943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9073" name="Freeform 164"/>
          <p:cNvSpPr>
            <a:spLocks/>
          </p:cNvSpPr>
          <p:nvPr/>
        </p:nvSpPr>
        <p:spPr bwMode="auto">
          <a:xfrm flipV="1">
            <a:off x="8189913" y="5040313"/>
            <a:ext cx="565150" cy="47625"/>
          </a:xfrm>
          <a:custGeom>
            <a:avLst/>
            <a:gdLst>
              <a:gd name="T0" fmla="*/ 26404651 w 754"/>
              <a:gd name="T1" fmla="*/ 28622630 h 57"/>
              <a:gd name="T2" fmla="*/ 114046380 w 754"/>
              <a:gd name="T3" fmla="*/ 16754811 h 57"/>
              <a:gd name="T4" fmla="*/ 142136725 w 754"/>
              <a:gd name="T5" fmla="*/ 0 h 57"/>
              <a:gd name="T6" fmla="*/ 331464209 w 754"/>
              <a:gd name="T7" fmla="*/ 16754811 h 57"/>
              <a:gd name="T8" fmla="*/ 423600213 w 754"/>
              <a:gd name="T9" fmla="*/ 39791943 h 57"/>
              <a:gd name="T10" fmla="*/ 0 60000 65536"/>
              <a:gd name="T11" fmla="*/ 0 60000 65536"/>
              <a:gd name="T12" fmla="*/ 0 60000 65536"/>
              <a:gd name="T13" fmla="*/ 0 60000 65536"/>
              <a:gd name="T14" fmla="*/ 0 60000 65536"/>
              <a:gd name="T15" fmla="*/ 0 w 754"/>
              <a:gd name="T16" fmla="*/ 0 h 57"/>
              <a:gd name="T17" fmla="*/ 754 w 754"/>
              <a:gd name="T18" fmla="*/ 57 h 57"/>
            </a:gdLst>
            <a:ahLst/>
            <a:cxnLst>
              <a:cxn ang="T10">
                <a:pos x="T0" y="T1"/>
              </a:cxn>
              <a:cxn ang="T11">
                <a:pos x="T2" y="T3"/>
              </a:cxn>
              <a:cxn ang="T12">
                <a:pos x="T4" y="T5"/>
              </a:cxn>
              <a:cxn ang="T13">
                <a:pos x="T6" y="T7"/>
              </a:cxn>
              <a:cxn ang="T14">
                <a:pos x="T8" y="T9"/>
              </a:cxn>
            </a:cxnLst>
            <a:rect l="T15" t="T16" r="T17" b="T18"/>
            <a:pathLst>
              <a:path w="754" h="57">
                <a:moveTo>
                  <a:pt x="47" y="41"/>
                </a:moveTo>
                <a:cubicBezTo>
                  <a:pt x="126" y="13"/>
                  <a:pt x="0" y="55"/>
                  <a:pt x="203" y="24"/>
                </a:cubicBezTo>
                <a:cubicBezTo>
                  <a:pt x="221" y="21"/>
                  <a:pt x="235" y="6"/>
                  <a:pt x="253" y="0"/>
                </a:cubicBezTo>
                <a:cubicBezTo>
                  <a:pt x="379" y="10"/>
                  <a:pt x="449" y="19"/>
                  <a:pt x="590" y="24"/>
                </a:cubicBezTo>
                <a:cubicBezTo>
                  <a:pt x="646" y="43"/>
                  <a:pt x="693" y="57"/>
                  <a:pt x="754" y="57"/>
                </a:cubicBezTo>
              </a:path>
            </a:pathLst>
          </a:custGeom>
          <a:noFill/>
          <a:ln w="12700">
            <a:solidFill>
              <a:schemeClr val="tx1"/>
            </a:solidFill>
            <a:round/>
            <a:headEnd/>
            <a:tailEnd/>
          </a:ln>
        </p:spPr>
        <p:txBody>
          <a:bodyPr wrap="none" anchor="ctr"/>
          <a:lstStyle/>
          <a:p>
            <a:endParaRPr lang="en-GB"/>
          </a:p>
        </p:txBody>
      </p:sp>
      <p:sp>
        <p:nvSpPr>
          <p:cNvPr id="39074" name="Oval 165"/>
          <p:cNvSpPr>
            <a:spLocks noChangeArrowheads="1"/>
          </p:cNvSpPr>
          <p:nvPr/>
        </p:nvSpPr>
        <p:spPr bwMode="auto">
          <a:xfrm>
            <a:off x="5156200" y="5383213"/>
            <a:ext cx="107950" cy="80962"/>
          </a:xfrm>
          <a:prstGeom prst="ellipse">
            <a:avLst/>
          </a:prstGeom>
          <a:solidFill>
            <a:srgbClr val="F7CE5B"/>
          </a:solidFill>
          <a:ln w="12700">
            <a:noFill/>
            <a:round/>
            <a:headEnd/>
            <a:tailEnd/>
          </a:ln>
        </p:spPr>
        <p:txBody>
          <a:bodyPr wrap="none" anchor="ctr"/>
          <a:lstStyle/>
          <a:p>
            <a:pPr eaLnBrk="0" hangingPunct="0"/>
            <a:endParaRPr lang="en-US"/>
          </a:p>
        </p:txBody>
      </p:sp>
      <p:sp>
        <p:nvSpPr>
          <p:cNvPr id="39075" name="Oval 166"/>
          <p:cNvSpPr>
            <a:spLocks noChangeArrowheads="1"/>
          </p:cNvSpPr>
          <p:nvPr/>
        </p:nvSpPr>
        <p:spPr bwMode="auto">
          <a:xfrm>
            <a:off x="5624513" y="5707063"/>
            <a:ext cx="107950" cy="80962"/>
          </a:xfrm>
          <a:prstGeom prst="ellipse">
            <a:avLst/>
          </a:prstGeom>
          <a:solidFill>
            <a:srgbClr val="F7CE5B"/>
          </a:solidFill>
          <a:ln w="12700">
            <a:noFill/>
            <a:round/>
            <a:headEnd/>
            <a:tailEnd/>
          </a:ln>
        </p:spPr>
        <p:txBody>
          <a:bodyPr wrap="none" anchor="ctr"/>
          <a:lstStyle/>
          <a:p>
            <a:pPr eaLnBrk="0" hangingPunct="0"/>
            <a:endParaRPr lang="en-US"/>
          </a:p>
        </p:txBody>
      </p:sp>
      <p:sp>
        <p:nvSpPr>
          <p:cNvPr id="39076" name="Oval 167"/>
          <p:cNvSpPr>
            <a:spLocks noChangeArrowheads="1"/>
          </p:cNvSpPr>
          <p:nvPr/>
        </p:nvSpPr>
        <p:spPr bwMode="auto">
          <a:xfrm>
            <a:off x="6199188" y="5302250"/>
            <a:ext cx="107950" cy="80963"/>
          </a:xfrm>
          <a:prstGeom prst="ellipse">
            <a:avLst/>
          </a:prstGeom>
          <a:solidFill>
            <a:srgbClr val="F7CE5B"/>
          </a:solidFill>
          <a:ln w="12700">
            <a:noFill/>
            <a:round/>
            <a:headEnd/>
            <a:tailEnd/>
          </a:ln>
        </p:spPr>
        <p:txBody>
          <a:bodyPr wrap="none" anchor="ctr"/>
          <a:lstStyle/>
          <a:p>
            <a:pPr eaLnBrk="0" hangingPunct="0"/>
            <a:endParaRPr lang="en-US"/>
          </a:p>
        </p:txBody>
      </p:sp>
      <p:sp>
        <p:nvSpPr>
          <p:cNvPr id="39077" name="Oval 168"/>
          <p:cNvSpPr>
            <a:spLocks noChangeArrowheads="1"/>
          </p:cNvSpPr>
          <p:nvPr/>
        </p:nvSpPr>
        <p:spPr bwMode="auto">
          <a:xfrm>
            <a:off x="6919913" y="5707063"/>
            <a:ext cx="107950" cy="80962"/>
          </a:xfrm>
          <a:prstGeom prst="ellipse">
            <a:avLst/>
          </a:prstGeom>
          <a:solidFill>
            <a:srgbClr val="F7CE5B"/>
          </a:solidFill>
          <a:ln w="12700">
            <a:noFill/>
            <a:round/>
            <a:headEnd/>
            <a:tailEnd/>
          </a:ln>
        </p:spPr>
        <p:txBody>
          <a:bodyPr wrap="none" anchor="ctr"/>
          <a:lstStyle/>
          <a:p>
            <a:pPr eaLnBrk="0" hangingPunct="0"/>
            <a:endParaRPr lang="en-US"/>
          </a:p>
        </p:txBody>
      </p:sp>
      <p:sp>
        <p:nvSpPr>
          <p:cNvPr id="39078" name="Oval 169"/>
          <p:cNvSpPr>
            <a:spLocks noChangeArrowheads="1"/>
          </p:cNvSpPr>
          <p:nvPr/>
        </p:nvSpPr>
        <p:spPr bwMode="auto">
          <a:xfrm>
            <a:off x="8215313" y="5707063"/>
            <a:ext cx="107950" cy="80962"/>
          </a:xfrm>
          <a:prstGeom prst="ellipse">
            <a:avLst/>
          </a:prstGeom>
          <a:solidFill>
            <a:srgbClr val="F7CE5B"/>
          </a:solidFill>
          <a:ln w="12700">
            <a:noFill/>
            <a:round/>
            <a:headEnd/>
            <a:tailEnd/>
          </a:ln>
        </p:spPr>
        <p:txBody>
          <a:bodyPr wrap="none" anchor="ctr"/>
          <a:lstStyle/>
          <a:p>
            <a:pPr eaLnBrk="0" hangingPunct="0"/>
            <a:endParaRPr lang="en-US"/>
          </a:p>
        </p:txBody>
      </p:sp>
      <p:sp>
        <p:nvSpPr>
          <p:cNvPr id="39079" name="Oval 170"/>
          <p:cNvSpPr>
            <a:spLocks noChangeArrowheads="1"/>
          </p:cNvSpPr>
          <p:nvPr/>
        </p:nvSpPr>
        <p:spPr bwMode="auto">
          <a:xfrm>
            <a:off x="5011738" y="5505450"/>
            <a:ext cx="198437" cy="2222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80" name="Oval 171"/>
          <p:cNvSpPr>
            <a:spLocks noChangeArrowheads="1"/>
          </p:cNvSpPr>
          <p:nvPr/>
        </p:nvSpPr>
        <p:spPr bwMode="auto">
          <a:xfrm>
            <a:off x="5335588" y="5586413"/>
            <a:ext cx="198437" cy="2222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81" name="Oval 172"/>
          <p:cNvSpPr>
            <a:spLocks noChangeArrowheads="1"/>
          </p:cNvSpPr>
          <p:nvPr/>
        </p:nvSpPr>
        <p:spPr bwMode="auto">
          <a:xfrm>
            <a:off x="5318125" y="5302250"/>
            <a:ext cx="198438" cy="223838"/>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82" name="Oval 173"/>
          <p:cNvSpPr>
            <a:spLocks noChangeArrowheads="1"/>
          </p:cNvSpPr>
          <p:nvPr/>
        </p:nvSpPr>
        <p:spPr bwMode="auto">
          <a:xfrm>
            <a:off x="5821363" y="5565775"/>
            <a:ext cx="198437" cy="2222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83" name="Oval 174"/>
          <p:cNvSpPr>
            <a:spLocks noChangeArrowheads="1"/>
          </p:cNvSpPr>
          <p:nvPr/>
        </p:nvSpPr>
        <p:spPr bwMode="auto">
          <a:xfrm>
            <a:off x="6577013" y="5565775"/>
            <a:ext cx="198437" cy="2222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84" name="Oval 175"/>
          <p:cNvSpPr>
            <a:spLocks noChangeArrowheads="1"/>
          </p:cNvSpPr>
          <p:nvPr/>
        </p:nvSpPr>
        <p:spPr bwMode="auto">
          <a:xfrm>
            <a:off x="7081838" y="5505450"/>
            <a:ext cx="196850" cy="2222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85" name="Oval 176"/>
          <p:cNvSpPr>
            <a:spLocks noChangeArrowheads="1"/>
          </p:cNvSpPr>
          <p:nvPr/>
        </p:nvSpPr>
        <p:spPr bwMode="auto">
          <a:xfrm>
            <a:off x="7837488" y="5565775"/>
            <a:ext cx="196850" cy="2222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86" name="Oval 177"/>
          <p:cNvSpPr>
            <a:spLocks noChangeArrowheads="1"/>
          </p:cNvSpPr>
          <p:nvPr/>
        </p:nvSpPr>
        <p:spPr bwMode="auto">
          <a:xfrm>
            <a:off x="8340725" y="5302250"/>
            <a:ext cx="198438" cy="223838"/>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087" name="Oval 178"/>
          <p:cNvSpPr>
            <a:spLocks noChangeArrowheads="1"/>
          </p:cNvSpPr>
          <p:nvPr/>
        </p:nvSpPr>
        <p:spPr bwMode="auto">
          <a:xfrm>
            <a:off x="6091238" y="5464175"/>
            <a:ext cx="431800" cy="284163"/>
          </a:xfrm>
          <a:prstGeom prst="ellipse">
            <a:avLst/>
          </a:prstGeom>
          <a:solidFill>
            <a:srgbClr val="F7CE5B"/>
          </a:solidFill>
          <a:ln w="12700">
            <a:solidFill>
              <a:schemeClr val="tx1"/>
            </a:solidFill>
            <a:round/>
            <a:headEnd/>
            <a:tailEnd/>
          </a:ln>
        </p:spPr>
        <p:txBody>
          <a:bodyPr wrap="none" anchor="ctr"/>
          <a:lstStyle/>
          <a:p>
            <a:pPr eaLnBrk="0" hangingPunct="0"/>
            <a:endParaRPr lang="en-US"/>
          </a:p>
        </p:txBody>
      </p:sp>
      <p:sp>
        <p:nvSpPr>
          <p:cNvPr id="39088" name="Oval 179"/>
          <p:cNvSpPr>
            <a:spLocks noChangeArrowheads="1"/>
          </p:cNvSpPr>
          <p:nvPr/>
        </p:nvSpPr>
        <p:spPr bwMode="auto">
          <a:xfrm rot="-3092370">
            <a:off x="6374606" y="5474494"/>
            <a:ext cx="80963" cy="142875"/>
          </a:xfrm>
          <a:prstGeom prst="ellipse">
            <a:avLst/>
          </a:prstGeom>
          <a:solidFill>
            <a:srgbClr val="154381"/>
          </a:solidFill>
          <a:ln w="12700">
            <a:noFill/>
            <a:round/>
            <a:headEnd/>
            <a:tailEnd/>
          </a:ln>
        </p:spPr>
        <p:txBody>
          <a:bodyPr wrap="none" anchor="ctr"/>
          <a:lstStyle/>
          <a:p>
            <a:pPr eaLnBrk="0" hangingPunct="0"/>
            <a:endParaRPr lang="en-US"/>
          </a:p>
        </p:txBody>
      </p:sp>
      <p:sp>
        <p:nvSpPr>
          <p:cNvPr id="39089" name="Oval 180"/>
          <p:cNvSpPr>
            <a:spLocks noChangeArrowheads="1"/>
          </p:cNvSpPr>
          <p:nvPr/>
        </p:nvSpPr>
        <p:spPr bwMode="auto">
          <a:xfrm rot="3092370" flipV="1">
            <a:off x="6380162" y="5588001"/>
            <a:ext cx="80963" cy="144462"/>
          </a:xfrm>
          <a:prstGeom prst="ellipse">
            <a:avLst/>
          </a:prstGeom>
          <a:solidFill>
            <a:srgbClr val="154381"/>
          </a:solidFill>
          <a:ln w="12700">
            <a:noFill/>
            <a:round/>
            <a:headEnd/>
            <a:tailEnd/>
          </a:ln>
        </p:spPr>
        <p:txBody>
          <a:bodyPr wrap="none" anchor="ctr"/>
          <a:lstStyle/>
          <a:p>
            <a:pPr eaLnBrk="0" hangingPunct="0"/>
            <a:endParaRPr lang="en-US"/>
          </a:p>
        </p:txBody>
      </p:sp>
      <p:sp>
        <p:nvSpPr>
          <p:cNvPr id="39090" name="Oval 181"/>
          <p:cNvSpPr>
            <a:spLocks noChangeArrowheads="1"/>
          </p:cNvSpPr>
          <p:nvPr/>
        </p:nvSpPr>
        <p:spPr bwMode="auto">
          <a:xfrm>
            <a:off x="6199188" y="5545138"/>
            <a:ext cx="36512" cy="41275"/>
          </a:xfrm>
          <a:prstGeom prst="ellipse">
            <a:avLst/>
          </a:prstGeom>
          <a:solidFill>
            <a:srgbClr val="007BC5"/>
          </a:solidFill>
          <a:ln w="12700">
            <a:noFill/>
            <a:round/>
            <a:headEnd/>
            <a:tailEnd/>
          </a:ln>
        </p:spPr>
        <p:txBody>
          <a:bodyPr wrap="none" anchor="ctr"/>
          <a:lstStyle/>
          <a:p>
            <a:pPr eaLnBrk="0" hangingPunct="0"/>
            <a:endParaRPr lang="en-US"/>
          </a:p>
        </p:txBody>
      </p:sp>
      <p:sp>
        <p:nvSpPr>
          <p:cNvPr id="39091" name="Oval 182"/>
          <p:cNvSpPr>
            <a:spLocks noChangeArrowheads="1"/>
          </p:cNvSpPr>
          <p:nvPr/>
        </p:nvSpPr>
        <p:spPr bwMode="auto">
          <a:xfrm>
            <a:off x="6270625" y="5626100"/>
            <a:ext cx="36513" cy="41275"/>
          </a:xfrm>
          <a:prstGeom prst="ellipse">
            <a:avLst/>
          </a:prstGeom>
          <a:solidFill>
            <a:srgbClr val="007BC5"/>
          </a:solidFill>
          <a:ln w="12700">
            <a:noFill/>
            <a:round/>
            <a:headEnd/>
            <a:tailEnd/>
          </a:ln>
        </p:spPr>
        <p:txBody>
          <a:bodyPr wrap="none" anchor="ctr"/>
          <a:lstStyle/>
          <a:p>
            <a:pPr eaLnBrk="0" hangingPunct="0"/>
            <a:endParaRPr lang="en-US"/>
          </a:p>
        </p:txBody>
      </p:sp>
      <p:sp>
        <p:nvSpPr>
          <p:cNvPr id="39092" name="Oval 183"/>
          <p:cNvSpPr>
            <a:spLocks noChangeArrowheads="1"/>
          </p:cNvSpPr>
          <p:nvPr/>
        </p:nvSpPr>
        <p:spPr bwMode="auto">
          <a:xfrm>
            <a:off x="6199188" y="5667375"/>
            <a:ext cx="36512" cy="39688"/>
          </a:xfrm>
          <a:prstGeom prst="ellipse">
            <a:avLst/>
          </a:prstGeom>
          <a:solidFill>
            <a:srgbClr val="007BC5"/>
          </a:solidFill>
          <a:ln w="12700">
            <a:noFill/>
            <a:round/>
            <a:headEnd/>
            <a:tailEnd/>
          </a:ln>
        </p:spPr>
        <p:txBody>
          <a:bodyPr wrap="none" anchor="ctr"/>
          <a:lstStyle/>
          <a:p>
            <a:pPr eaLnBrk="0" hangingPunct="0"/>
            <a:endParaRPr lang="en-US"/>
          </a:p>
        </p:txBody>
      </p:sp>
      <p:sp>
        <p:nvSpPr>
          <p:cNvPr id="39093" name="Oval 184"/>
          <p:cNvSpPr>
            <a:spLocks noChangeArrowheads="1"/>
          </p:cNvSpPr>
          <p:nvPr/>
        </p:nvSpPr>
        <p:spPr bwMode="auto">
          <a:xfrm>
            <a:off x="6276975" y="5694363"/>
            <a:ext cx="36513" cy="39687"/>
          </a:xfrm>
          <a:prstGeom prst="ellipse">
            <a:avLst/>
          </a:prstGeom>
          <a:solidFill>
            <a:srgbClr val="007BC5"/>
          </a:solidFill>
          <a:ln w="12700">
            <a:noFill/>
            <a:round/>
            <a:headEnd/>
            <a:tailEnd/>
          </a:ln>
        </p:spPr>
        <p:txBody>
          <a:bodyPr wrap="none" anchor="ctr"/>
          <a:lstStyle/>
          <a:p>
            <a:pPr eaLnBrk="0" hangingPunct="0"/>
            <a:endParaRPr lang="en-US"/>
          </a:p>
        </p:txBody>
      </p:sp>
      <p:sp>
        <p:nvSpPr>
          <p:cNvPr id="39094" name="Oval 185"/>
          <p:cNvSpPr>
            <a:spLocks noChangeArrowheads="1"/>
          </p:cNvSpPr>
          <p:nvPr/>
        </p:nvSpPr>
        <p:spPr bwMode="auto">
          <a:xfrm>
            <a:off x="6343650" y="5592763"/>
            <a:ext cx="34925" cy="41275"/>
          </a:xfrm>
          <a:prstGeom prst="ellipse">
            <a:avLst/>
          </a:prstGeom>
          <a:solidFill>
            <a:srgbClr val="007BC5"/>
          </a:solidFill>
          <a:ln w="12700">
            <a:noFill/>
            <a:round/>
            <a:headEnd/>
            <a:tailEnd/>
          </a:ln>
        </p:spPr>
        <p:txBody>
          <a:bodyPr wrap="none" anchor="ctr"/>
          <a:lstStyle/>
          <a:p>
            <a:pPr eaLnBrk="0" hangingPunct="0"/>
            <a:endParaRPr lang="en-US"/>
          </a:p>
        </p:txBody>
      </p:sp>
      <p:sp>
        <p:nvSpPr>
          <p:cNvPr id="39095" name="Oval 186"/>
          <p:cNvSpPr>
            <a:spLocks noChangeArrowheads="1"/>
          </p:cNvSpPr>
          <p:nvPr/>
        </p:nvSpPr>
        <p:spPr bwMode="auto">
          <a:xfrm>
            <a:off x="6270625" y="5524500"/>
            <a:ext cx="36513" cy="41275"/>
          </a:xfrm>
          <a:prstGeom prst="ellipse">
            <a:avLst/>
          </a:prstGeom>
          <a:solidFill>
            <a:srgbClr val="007BC5"/>
          </a:solidFill>
          <a:ln w="12700">
            <a:noFill/>
            <a:round/>
            <a:headEnd/>
            <a:tailEnd/>
          </a:ln>
        </p:spPr>
        <p:txBody>
          <a:bodyPr wrap="none" anchor="ctr"/>
          <a:lstStyle/>
          <a:p>
            <a:pPr eaLnBrk="0" hangingPunct="0"/>
            <a:endParaRPr lang="en-US"/>
          </a:p>
        </p:txBody>
      </p:sp>
      <p:sp>
        <p:nvSpPr>
          <p:cNvPr id="39096" name="Oval 187"/>
          <p:cNvSpPr>
            <a:spLocks noChangeArrowheads="1"/>
          </p:cNvSpPr>
          <p:nvPr/>
        </p:nvSpPr>
        <p:spPr bwMode="auto">
          <a:xfrm>
            <a:off x="6169025" y="5613400"/>
            <a:ext cx="36513" cy="39688"/>
          </a:xfrm>
          <a:prstGeom prst="ellipse">
            <a:avLst/>
          </a:prstGeom>
          <a:solidFill>
            <a:srgbClr val="007BC5"/>
          </a:solidFill>
          <a:ln w="12700">
            <a:noFill/>
            <a:round/>
            <a:headEnd/>
            <a:tailEnd/>
          </a:ln>
        </p:spPr>
        <p:txBody>
          <a:bodyPr wrap="none" anchor="ctr"/>
          <a:lstStyle/>
          <a:p>
            <a:pPr eaLnBrk="0" hangingPunct="0"/>
            <a:endParaRPr lang="en-US"/>
          </a:p>
        </p:txBody>
      </p:sp>
      <p:sp>
        <p:nvSpPr>
          <p:cNvPr id="39097" name="Oval 188"/>
          <p:cNvSpPr>
            <a:spLocks noChangeArrowheads="1"/>
          </p:cNvSpPr>
          <p:nvPr/>
        </p:nvSpPr>
        <p:spPr bwMode="auto">
          <a:xfrm>
            <a:off x="7818438" y="5262563"/>
            <a:ext cx="431800" cy="282575"/>
          </a:xfrm>
          <a:prstGeom prst="ellipse">
            <a:avLst/>
          </a:prstGeom>
          <a:solidFill>
            <a:srgbClr val="F7CE5B"/>
          </a:solidFill>
          <a:ln w="12700">
            <a:solidFill>
              <a:schemeClr val="tx1"/>
            </a:solidFill>
            <a:round/>
            <a:headEnd/>
            <a:tailEnd/>
          </a:ln>
        </p:spPr>
        <p:txBody>
          <a:bodyPr wrap="none" anchor="ctr"/>
          <a:lstStyle/>
          <a:p>
            <a:pPr eaLnBrk="0" hangingPunct="0"/>
            <a:endParaRPr lang="en-US"/>
          </a:p>
        </p:txBody>
      </p:sp>
      <p:sp>
        <p:nvSpPr>
          <p:cNvPr id="39098" name="Oval 189"/>
          <p:cNvSpPr>
            <a:spLocks noChangeArrowheads="1"/>
          </p:cNvSpPr>
          <p:nvPr/>
        </p:nvSpPr>
        <p:spPr bwMode="auto">
          <a:xfrm rot="-3092370">
            <a:off x="8101806" y="5271294"/>
            <a:ext cx="80963" cy="142875"/>
          </a:xfrm>
          <a:prstGeom prst="ellipse">
            <a:avLst/>
          </a:prstGeom>
          <a:solidFill>
            <a:srgbClr val="154381"/>
          </a:solidFill>
          <a:ln w="12700">
            <a:noFill/>
            <a:round/>
            <a:headEnd/>
            <a:tailEnd/>
          </a:ln>
        </p:spPr>
        <p:txBody>
          <a:bodyPr wrap="none" anchor="ctr"/>
          <a:lstStyle/>
          <a:p>
            <a:pPr eaLnBrk="0" hangingPunct="0"/>
            <a:endParaRPr lang="en-US"/>
          </a:p>
        </p:txBody>
      </p:sp>
      <p:sp>
        <p:nvSpPr>
          <p:cNvPr id="39099" name="Oval 190"/>
          <p:cNvSpPr>
            <a:spLocks noChangeArrowheads="1"/>
          </p:cNvSpPr>
          <p:nvPr/>
        </p:nvSpPr>
        <p:spPr bwMode="auto">
          <a:xfrm rot="3092370" flipV="1">
            <a:off x="8107362" y="5384801"/>
            <a:ext cx="80963" cy="144462"/>
          </a:xfrm>
          <a:prstGeom prst="ellipse">
            <a:avLst/>
          </a:prstGeom>
          <a:solidFill>
            <a:srgbClr val="154381"/>
          </a:solidFill>
          <a:ln w="12700">
            <a:noFill/>
            <a:round/>
            <a:headEnd/>
            <a:tailEnd/>
          </a:ln>
        </p:spPr>
        <p:txBody>
          <a:bodyPr wrap="none" anchor="ctr"/>
          <a:lstStyle/>
          <a:p>
            <a:pPr eaLnBrk="0" hangingPunct="0"/>
            <a:endParaRPr lang="en-US"/>
          </a:p>
        </p:txBody>
      </p:sp>
      <p:sp>
        <p:nvSpPr>
          <p:cNvPr id="39100" name="Oval 191"/>
          <p:cNvSpPr>
            <a:spLocks noChangeArrowheads="1"/>
          </p:cNvSpPr>
          <p:nvPr/>
        </p:nvSpPr>
        <p:spPr bwMode="auto">
          <a:xfrm>
            <a:off x="7926388" y="5343525"/>
            <a:ext cx="36512" cy="39688"/>
          </a:xfrm>
          <a:prstGeom prst="ellipse">
            <a:avLst/>
          </a:prstGeom>
          <a:solidFill>
            <a:srgbClr val="007BC5"/>
          </a:solidFill>
          <a:ln w="12700">
            <a:noFill/>
            <a:round/>
            <a:headEnd/>
            <a:tailEnd/>
          </a:ln>
        </p:spPr>
        <p:txBody>
          <a:bodyPr wrap="none" anchor="ctr"/>
          <a:lstStyle/>
          <a:p>
            <a:pPr eaLnBrk="0" hangingPunct="0"/>
            <a:endParaRPr lang="en-US"/>
          </a:p>
        </p:txBody>
      </p:sp>
      <p:sp>
        <p:nvSpPr>
          <p:cNvPr id="39101" name="Oval 192"/>
          <p:cNvSpPr>
            <a:spLocks noChangeArrowheads="1"/>
          </p:cNvSpPr>
          <p:nvPr/>
        </p:nvSpPr>
        <p:spPr bwMode="auto">
          <a:xfrm>
            <a:off x="7997825" y="5424488"/>
            <a:ext cx="36513" cy="39687"/>
          </a:xfrm>
          <a:prstGeom prst="ellipse">
            <a:avLst/>
          </a:prstGeom>
          <a:solidFill>
            <a:srgbClr val="007BC5"/>
          </a:solidFill>
          <a:ln w="12700">
            <a:noFill/>
            <a:round/>
            <a:headEnd/>
            <a:tailEnd/>
          </a:ln>
        </p:spPr>
        <p:txBody>
          <a:bodyPr wrap="none" anchor="ctr"/>
          <a:lstStyle/>
          <a:p>
            <a:pPr eaLnBrk="0" hangingPunct="0"/>
            <a:endParaRPr lang="en-US"/>
          </a:p>
        </p:txBody>
      </p:sp>
      <p:sp>
        <p:nvSpPr>
          <p:cNvPr id="39102" name="Oval 193"/>
          <p:cNvSpPr>
            <a:spLocks noChangeArrowheads="1"/>
          </p:cNvSpPr>
          <p:nvPr/>
        </p:nvSpPr>
        <p:spPr bwMode="auto">
          <a:xfrm>
            <a:off x="7926388" y="5464175"/>
            <a:ext cx="36512" cy="41275"/>
          </a:xfrm>
          <a:prstGeom prst="ellipse">
            <a:avLst/>
          </a:prstGeom>
          <a:solidFill>
            <a:srgbClr val="007BC5"/>
          </a:solidFill>
          <a:ln w="12700">
            <a:noFill/>
            <a:round/>
            <a:headEnd/>
            <a:tailEnd/>
          </a:ln>
        </p:spPr>
        <p:txBody>
          <a:bodyPr wrap="none" anchor="ctr"/>
          <a:lstStyle/>
          <a:p>
            <a:pPr eaLnBrk="0" hangingPunct="0"/>
            <a:endParaRPr lang="en-US"/>
          </a:p>
        </p:txBody>
      </p:sp>
      <p:sp>
        <p:nvSpPr>
          <p:cNvPr id="39103" name="Oval 194"/>
          <p:cNvSpPr>
            <a:spLocks noChangeArrowheads="1"/>
          </p:cNvSpPr>
          <p:nvPr/>
        </p:nvSpPr>
        <p:spPr bwMode="auto">
          <a:xfrm>
            <a:off x="8004175" y="5491163"/>
            <a:ext cx="36513" cy="41275"/>
          </a:xfrm>
          <a:prstGeom prst="ellipse">
            <a:avLst/>
          </a:prstGeom>
          <a:solidFill>
            <a:srgbClr val="007BC5"/>
          </a:solidFill>
          <a:ln w="12700">
            <a:noFill/>
            <a:round/>
            <a:headEnd/>
            <a:tailEnd/>
          </a:ln>
        </p:spPr>
        <p:txBody>
          <a:bodyPr wrap="none" anchor="ctr"/>
          <a:lstStyle/>
          <a:p>
            <a:pPr eaLnBrk="0" hangingPunct="0"/>
            <a:endParaRPr lang="en-US"/>
          </a:p>
        </p:txBody>
      </p:sp>
      <p:sp>
        <p:nvSpPr>
          <p:cNvPr id="39104" name="Oval 195"/>
          <p:cNvSpPr>
            <a:spLocks noChangeArrowheads="1"/>
          </p:cNvSpPr>
          <p:nvPr/>
        </p:nvSpPr>
        <p:spPr bwMode="auto">
          <a:xfrm>
            <a:off x="8070850" y="5391150"/>
            <a:ext cx="34925" cy="39688"/>
          </a:xfrm>
          <a:prstGeom prst="ellipse">
            <a:avLst/>
          </a:prstGeom>
          <a:solidFill>
            <a:srgbClr val="007BC5"/>
          </a:solidFill>
          <a:ln w="12700">
            <a:noFill/>
            <a:round/>
            <a:headEnd/>
            <a:tailEnd/>
          </a:ln>
        </p:spPr>
        <p:txBody>
          <a:bodyPr wrap="none" anchor="ctr"/>
          <a:lstStyle/>
          <a:p>
            <a:pPr eaLnBrk="0" hangingPunct="0"/>
            <a:endParaRPr lang="en-US"/>
          </a:p>
        </p:txBody>
      </p:sp>
      <p:sp>
        <p:nvSpPr>
          <p:cNvPr id="39105" name="Oval 196"/>
          <p:cNvSpPr>
            <a:spLocks noChangeArrowheads="1"/>
          </p:cNvSpPr>
          <p:nvPr/>
        </p:nvSpPr>
        <p:spPr bwMode="auto">
          <a:xfrm>
            <a:off x="7997825" y="5322888"/>
            <a:ext cx="36513" cy="41275"/>
          </a:xfrm>
          <a:prstGeom prst="ellipse">
            <a:avLst/>
          </a:prstGeom>
          <a:solidFill>
            <a:srgbClr val="007BC5"/>
          </a:solidFill>
          <a:ln w="12700">
            <a:noFill/>
            <a:round/>
            <a:headEnd/>
            <a:tailEnd/>
          </a:ln>
        </p:spPr>
        <p:txBody>
          <a:bodyPr wrap="none" anchor="ctr"/>
          <a:lstStyle/>
          <a:p>
            <a:pPr eaLnBrk="0" hangingPunct="0"/>
            <a:endParaRPr lang="en-US"/>
          </a:p>
        </p:txBody>
      </p:sp>
      <p:sp>
        <p:nvSpPr>
          <p:cNvPr id="39106" name="Oval 197"/>
          <p:cNvSpPr>
            <a:spLocks noChangeArrowheads="1"/>
          </p:cNvSpPr>
          <p:nvPr/>
        </p:nvSpPr>
        <p:spPr bwMode="auto">
          <a:xfrm>
            <a:off x="7896225" y="5410200"/>
            <a:ext cx="36513" cy="41275"/>
          </a:xfrm>
          <a:prstGeom prst="ellipse">
            <a:avLst/>
          </a:prstGeom>
          <a:solidFill>
            <a:srgbClr val="007BC5"/>
          </a:solidFill>
          <a:ln w="12700">
            <a:noFill/>
            <a:round/>
            <a:headEnd/>
            <a:tailEnd/>
          </a:ln>
        </p:spPr>
        <p:txBody>
          <a:bodyPr wrap="none" anchor="ctr"/>
          <a:lstStyle/>
          <a:p>
            <a:pPr eaLnBrk="0" hangingPunct="0"/>
            <a:endParaRPr lang="en-US"/>
          </a:p>
        </p:txBody>
      </p:sp>
      <p:sp>
        <p:nvSpPr>
          <p:cNvPr id="39107" name="Oval 198"/>
          <p:cNvSpPr>
            <a:spLocks noChangeArrowheads="1"/>
          </p:cNvSpPr>
          <p:nvPr/>
        </p:nvSpPr>
        <p:spPr bwMode="auto">
          <a:xfrm>
            <a:off x="5894388" y="5302250"/>
            <a:ext cx="196850" cy="223838"/>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108" name="Oval 199"/>
          <p:cNvSpPr>
            <a:spLocks noChangeArrowheads="1"/>
          </p:cNvSpPr>
          <p:nvPr/>
        </p:nvSpPr>
        <p:spPr bwMode="auto">
          <a:xfrm>
            <a:off x="7405688" y="5565775"/>
            <a:ext cx="196850" cy="2222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109" name="Oval 200"/>
          <p:cNvSpPr>
            <a:spLocks noChangeArrowheads="1"/>
          </p:cNvSpPr>
          <p:nvPr/>
        </p:nvSpPr>
        <p:spPr bwMode="auto">
          <a:xfrm>
            <a:off x="8485188" y="5545138"/>
            <a:ext cx="196850" cy="223837"/>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110" name="Oval 201"/>
          <p:cNvSpPr>
            <a:spLocks noChangeArrowheads="1"/>
          </p:cNvSpPr>
          <p:nvPr/>
        </p:nvSpPr>
        <p:spPr bwMode="auto">
          <a:xfrm>
            <a:off x="6991350" y="4695825"/>
            <a:ext cx="198438" cy="2222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111" name="Oval 202"/>
          <p:cNvSpPr>
            <a:spLocks noChangeArrowheads="1"/>
          </p:cNvSpPr>
          <p:nvPr/>
        </p:nvSpPr>
        <p:spPr bwMode="auto">
          <a:xfrm>
            <a:off x="6775450" y="4735513"/>
            <a:ext cx="198438" cy="223837"/>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112" name="Oval 203"/>
          <p:cNvSpPr>
            <a:spLocks noChangeArrowheads="1"/>
          </p:cNvSpPr>
          <p:nvPr/>
        </p:nvSpPr>
        <p:spPr bwMode="auto">
          <a:xfrm>
            <a:off x="7267575" y="4833938"/>
            <a:ext cx="198438" cy="2222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113" name="Oval 204"/>
          <p:cNvSpPr>
            <a:spLocks noChangeArrowheads="1"/>
          </p:cNvSpPr>
          <p:nvPr/>
        </p:nvSpPr>
        <p:spPr bwMode="auto">
          <a:xfrm>
            <a:off x="7459663" y="4837113"/>
            <a:ext cx="196850" cy="2222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114" name="Freeform 205"/>
          <p:cNvSpPr>
            <a:spLocks/>
          </p:cNvSpPr>
          <p:nvPr/>
        </p:nvSpPr>
        <p:spPr bwMode="auto">
          <a:xfrm>
            <a:off x="6884988" y="5124450"/>
            <a:ext cx="393700" cy="42863"/>
          </a:xfrm>
          <a:custGeom>
            <a:avLst/>
            <a:gdLst>
              <a:gd name="T0" fmla="*/ 0 w 527"/>
              <a:gd name="T1" fmla="*/ 0 h 51"/>
              <a:gd name="T2" fmla="*/ 160731919 w 527"/>
              <a:gd name="T3" fmla="*/ 17658717 h 51"/>
              <a:gd name="T4" fmla="*/ 294117016 w 527"/>
              <a:gd name="T5" fmla="*/ 11301544 h 51"/>
              <a:gd name="T6" fmla="*/ 0 60000 65536"/>
              <a:gd name="T7" fmla="*/ 0 60000 65536"/>
              <a:gd name="T8" fmla="*/ 0 60000 65536"/>
              <a:gd name="T9" fmla="*/ 0 w 527"/>
              <a:gd name="T10" fmla="*/ 0 h 51"/>
              <a:gd name="T11" fmla="*/ 527 w 527"/>
              <a:gd name="T12" fmla="*/ 51 h 51"/>
            </a:gdLst>
            <a:ahLst/>
            <a:cxnLst>
              <a:cxn ang="T6">
                <a:pos x="T0" y="T1"/>
              </a:cxn>
              <a:cxn ang="T7">
                <a:pos x="T2" y="T3"/>
              </a:cxn>
              <a:cxn ang="T8">
                <a:pos x="T4" y="T5"/>
              </a:cxn>
            </a:cxnLst>
            <a:rect l="T9" t="T10" r="T11" b="T12"/>
            <a:pathLst>
              <a:path w="527" h="51">
                <a:moveTo>
                  <a:pt x="0" y="0"/>
                </a:moveTo>
                <a:cubicBezTo>
                  <a:pt x="96" y="13"/>
                  <a:pt x="192" y="14"/>
                  <a:pt x="288" y="25"/>
                </a:cubicBezTo>
                <a:cubicBezTo>
                  <a:pt x="369" y="51"/>
                  <a:pt x="447" y="16"/>
                  <a:pt x="527" y="16"/>
                </a:cubicBezTo>
              </a:path>
            </a:pathLst>
          </a:custGeom>
          <a:noFill/>
          <a:ln w="12700">
            <a:solidFill>
              <a:schemeClr val="tx1"/>
            </a:solidFill>
            <a:round/>
            <a:headEnd/>
            <a:tailEnd/>
          </a:ln>
        </p:spPr>
        <p:txBody>
          <a:bodyPr wrap="none" anchor="ctr"/>
          <a:lstStyle/>
          <a:p>
            <a:endParaRPr lang="en-GB"/>
          </a:p>
        </p:txBody>
      </p:sp>
      <p:grpSp>
        <p:nvGrpSpPr>
          <p:cNvPr id="39115" name="Group 206"/>
          <p:cNvGrpSpPr>
            <a:grpSpLocks/>
          </p:cNvGrpSpPr>
          <p:nvPr/>
        </p:nvGrpSpPr>
        <p:grpSpPr bwMode="auto">
          <a:xfrm>
            <a:off x="6775450" y="5124450"/>
            <a:ext cx="296863" cy="80963"/>
            <a:chOff x="3372" y="2900"/>
            <a:chExt cx="396" cy="96"/>
          </a:xfrm>
        </p:grpSpPr>
        <p:sp>
          <p:nvSpPr>
            <p:cNvPr id="39285" name="Oval 207"/>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286" name="Line 208"/>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287" name="Line 209"/>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288" name="Line 210"/>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289" name="Line 211"/>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290" name="Line 212"/>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91" name="Line 213"/>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16" name="Group 214"/>
          <p:cNvGrpSpPr>
            <a:grpSpLocks/>
          </p:cNvGrpSpPr>
          <p:nvPr/>
        </p:nvGrpSpPr>
        <p:grpSpPr bwMode="auto">
          <a:xfrm>
            <a:off x="7224713" y="5127625"/>
            <a:ext cx="296862" cy="80963"/>
            <a:chOff x="3372" y="2900"/>
            <a:chExt cx="396" cy="96"/>
          </a:xfrm>
        </p:grpSpPr>
        <p:sp>
          <p:nvSpPr>
            <p:cNvPr id="39278" name="Oval 215"/>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279" name="Line 216"/>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280" name="Line 217"/>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281" name="Line 218"/>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282" name="Line 219"/>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283" name="Line 220"/>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84" name="Line 221"/>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17" name="Group 222"/>
          <p:cNvGrpSpPr>
            <a:grpSpLocks/>
          </p:cNvGrpSpPr>
          <p:nvPr/>
        </p:nvGrpSpPr>
        <p:grpSpPr bwMode="auto">
          <a:xfrm>
            <a:off x="7000875" y="5148263"/>
            <a:ext cx="296863" cy="80962"/>
            <a:chOff x="3372" y="2900"/>
            <a:chExt cx="396" cy="96"/>
          </a:xfrm>
        </p:grpSpPr>
        <p:sp>
          <p:nvSpPr>
            <p:cNvPr id="39271" name="Oval 223"/>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272" name="Line 224"/>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273" name="Line 225"/>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274" name="Line 226"/>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275" name="Line 227"/>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276" name="Line 228"/>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77" name="Line 229"/>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18" name="Group 230"/>
          <p:cNvGrpSpPr>
            <a:grpSpLocks/>
          </p:cNvGrpSpPr>
          <p:nvPr/>
        </p:nvGrpSpPr>
        <p:grpSpPr bwMode="auto">
          <a:xfrm>
            <a:off x="6630988" y="5181600"/>
            <a:ext cx="296862" cy="80963"/>
            <a:chOff x="3372" y="2900"/>
            <a:chExt cx="396" cy="96"/>
          </a:xfrm>
        </p:grpSpPr>
        <p:sp>
          <p:nvSpPr>
            <p:cNvPr id="39264" name="Oval 231"/>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265" name="Line 232"/>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266" name="Line 233"/>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267" name="Line 234"/>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268" name="Line 235"/>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269" name="Line 236"/>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70" name="Line 237"/>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19" name="Group 238"/>
          <p:cNvGrpSpPr>
            <a:grpSpLocks/>
          </p:cNvGrpSpPr>
          <p:nvPr/>
        </p:nvGrpSpPr>
        <p:grpSpPr bwMode="auto">
          <a:xfrm>
            <a:off x="6859588" y="5205413"/>
            <a:ext cx="296862" cy="80962"/>
            <a:chOff x="3372" y="2900"/>
            <a:chExt cx="396" cy="96"/>
          </a:xfrm>
        </p:grpSpPr>
        <p:sp>
          <p:nvSpPr>
            <p:cNvPr id="39257" name="Oval 239"/>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258" name="Line 240"/>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259" name="Line 241"/>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260" name="Line 242"/>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261" name="Line 243"/>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262" name="Line 244"/>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63" name="Line 245"/>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20" name="Group 246"/>
          <p:cNvGrpSpPr>
            <a:grpSpLocks/>
          </p:cNvGrpSpPr>
          <p:nvPr/>
        </p:nvGrpSpPr>
        <p:grpSpPr bwMode="auto">
          <a:xfrm>
            <a:off x="7085013" y="5229225"/>
            <a:ext cx="296862" cy="80963"/>
            <a:chOff x="3372" y="2900"/>
            <a:chExt cx="396" cy="96"/>
          </a:xfrm>
        </p:grpSpPr>
        <p:sp>
          <p:nvSpPr>
            <p:cNvPr id="39250" name="Oval 247"/>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251" name="Line 248"/>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252" name="Line 249"/>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253" name="Line 250"/>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254" name="Line 251"/>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255" name="Line 252"/>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56" name="Line 253"/>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21" name="Group 254"/>
          <p:cNvGrpSpPr>
            <a:grpSpLocks/>
          </p:cNvGrpSpPr>
          <p:nvPr/>
        </p:nvGrpSpPr>
        <p:grpSpPr bwMode="auto">
          <a:xfrm>
            <a:off x="7305675" y="5205413"/>
            <a:ext cx="296863" cy="80962"/>
            <a:chOff x="3372" y="2900"/>
            <a:chExt cx="396" cy="96"/>
          </a:xfrm>
        </p:grpSpPr>
        <p:sp>
          <p:nvSpPr>
            <p:cNvPr id="39243" name="Oval 255"/>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244" name="Line 256"/>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245" name="Line 257"/>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246" name="Line 258"/>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247" name="Line 259"/>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248" name="Line 260"/>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49" name="Line 261"/>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22" name="Group 262"/>
          <p:cNvGrpSpPr>
            <a:grpSpLocks/>
          </p:cNvGrpSpPr>
          <p:nvPr/>
        </p:nvGrpSpPr>
        <p:grpSpPr bwMode="auto">
          <a:xfrm>
            <a:off x="7435850" y="5103813"/>
            <a:ext cx="296863" cy="80962"/>
            <a:chOff x="3372" y="2900"/>
            <a:chExt cx="396" cy="96"/>
          </a:xfrm>
        </p:grpSpPr>
        <p:sp>
          <p:nvSpPr>
            <p:cNvPr id="39236" name="Oval 263"/>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237" name="Line 264"/>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238" name="Line 265"/>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239" name="Line 266"/>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240" name="Line 267"/>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241" name="Line 268"/>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42" name="Line 269"/>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23" name="Group 270"/>
          <p:cNvGrpSpPr>
            <a:grpSpLocks/>
          </p:cNvGrpSpPr>
          <p:nvPr/>
        </p:nvGrpSpPr>
        <p:grpSpPr bwMode="auto">
          <a:xfrm>
            <a:off x="6667500" y="5251450"/>
            <a:ext cx="296863" cy="80963"/>
            <a:chOff x="3372" y="2900"/>
            <a:chExt cx="396" cy="96"/>
          </a:xfrm>
        </p:grpSpPr>
        <p:sp>
          <p:nvSpPr>
            <p:cNvPr id="39229" name="Oval 271"/>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230" name="Line 272"/>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231" name="Line 273"/>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232" name="Line 274"/>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233" name="Line 275"/>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234" name="Line 276"/>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35" name="Line 277"/>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24" name="Group 278"/>
          <p:cNvGrpSpPr>
            <a:grpSpLocks/>
          </p:cNvGrpSpPr>
          <p:nvPr/>
        </p:nvGrpSpPr>
        <p:grpSpPr bwMode="auto">
          <a:xfrm>
            <a:off x="6437313" y="5232400"/>
            <a:ext cx="296862" cy="80963"/>
            <a:chOff x="3372" y="2900"/>
            <a:chExt cx="396" cy="96"/>
          </a:xfrm>
        </p:grpSpPr>
        <p:sp>
          <p:nvSpPr>
            <p:cNvPr id="39222" name="Oval 279"/>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223" name="Line 280"/>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224" name="Line 281"/>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225" name="Line 282"/>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226" name="Line 283"/>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227" name="Line 284"/>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28" name="Line 285"/>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25" name="Group 286"/>
          <p:cNvGrpSpPr>
            <a:grpSpLocks/>
          </p:cNvGrpSpPr>
          <p:nvPr/>
        </p:nvGrpSpPr>
        <p:grpSpPr bwMode="auto">
          <a:xfrm>
            <a:off x="6900863" y="5275263"/>
            <a:ext cx="296862" cy="80962"/>
            <a:chOff x="3372" y="2900"/>
            <a:chExt cx="396" cy="96"/>
          </a:xfrm>
        </p:grpSpPr>
        <p:sp>
          <p:nvSpPr>
            <p:cNvPr id="39215" name="Oval 287"/>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216" name="Line 288"/>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217" name="Line 289"/>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218" name="Line 290"/>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219" name="Line 291"/>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220" name="Line 292"/>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21" name="Line 293"/>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26" name="Group 294"/>
          <p:cNvGrpSpPr>
            <a:grpSpLocks/>
          </p:cNvGrpSpPr>
          <p:nvPr/>
        </p:nvGrpSpPr>
        <p:grpSpPr bwMode="auto">
          <a:xfrm>
            <a:off x="7135813" y="5299075"/>
            <a:ext cx="296862" cy="80963"/>
            <a:chOff x="3372" y="2900"/>
            <a:chExt cx="396" cy="96"/>
          </a:xfrm>
        </p:grpSpPr>
        <p:sp>
          <p:nvSpPr>
            <p:cNvPr id="39208" name="Oval 295"/>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209" name="Line 296"/>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210" name="Line 297"/>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211" name="Line 298"/>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212" name="Line 299"/>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213" name="Line 300"/>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14" name="Line 301"/>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27" name="Group 302"/>
          <p:cNvGrpSpPr>
            <a:grpSpLocks/>
          </p:cNvGrpSpPr>
          <p:nvPr/>
        </p:nvGrpSpPr>
        <p:grpSpPr bwMode="auto">
          <a:xfrm>
            <a:off x="7372350" y="5275263"/>
            <a:ext cx="296863" cy="80962"/>
            <a:chOff x="3372" y="2900"/>
            <a:chExt cx="396" cy="96"/>
          </a:xfrm>
        </p:grpSpPr>
        <p:sp>
          <p:nvSpPr>
            <p:cNvPr id="39201" name="Oval 303"/>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202" name="Line 304"/>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203" name="Line 305"/>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204" name="Line 306"/>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205" name="Line 307"/>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206" name="Line 308"/>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07" name="Line 309"/>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28" name="Group 310"/>
          <p:cNvGrpSpPr>
            <a:grpSpLocks/>
          </p:cNvGrpSpPr>
          <p:nvPr/>
        </p:nvGrpSpPr>
        <p:grpSpPr bwMode="auto">
          <a:xfrm>
            <a:off x="7558088" y="5229225"/>
            <a:ext cx="296862" cy="80963"/>
            <a:chOff x="3372" y="2900"/>
            <a:chExt cx="396" cy="96"/>
          </a:xfrm>
        </p:grpSpPr>
        <p:sp>
          <p:nvSpPr>
            <p:cNvPr id="39194" name="Oval 311"/>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195" name="Line 312"/>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196" name="Line 313"/>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197" name="Line 314"/>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198" name="Line 315"/>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199" name="Line 316"/>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200" name="Line 317"/>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29" name="Group 318"/>
          <p:cNvGrpSpPr>
            <a:grpSpLocks/>
          </p:cNvGrpSpPr>
          <p:nvPr/>
        </p:nvGrpSpPr>
        <p:grpSpPr bwMode="auto">
          <a:xfrm>
            <a:off x="6499225" y="5113338"/>
            <a:ext cx="296863" cy="80962"/>
            <a:chOff x="3372" y="2900"/>
            <a:chExt cx="396" cy="96"/>
          </a:xfrm>
        </p:grpSpPr>
        <p:sp>
          <p:nvSpPr>
            <p:cNvPr id="39187" name="Oval 319"/>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188" name="Line 320"/>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189" name="Line 321"/>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190" name="Line 322"/>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191" name="Line 323"/>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192" name="Line 324"/>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193" name="Line 325"/>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30" name="Group 326"/>
          <p:cNvGrpSpPr>
            <a:grpSpLocks/>
          </p:cNvGrpSpPr>
          <p:nvPr/>
        </p:nvGrpSpPr>
        <p:grpSpPr bwMode="auto">
          <a:xfrm>
            <a:off x="6637338" y="5053013"/>
            <a:ext cx="296862" cy="80962"/>
            <a:chOff x="3372" y="2900"/>
            <a:chExt cx="396" cy="96"/>
          </a:xfrm>
        </p:grpSpPr>
        <p:sp>
          <p:nvSpPr>
            <p:cNvPr id="39180" name="Oval 327"/>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181" name="Line 328"/>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182" name="Line 329"/>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183" name="Line 330"/>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184" name="Line 331"/>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185" name="Line 332"/>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186" name="Line 333"/>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31" name="Group 334"/>
          <p:cNvGrpSpPr>
            <a:grpSpLocks/>
          </p:cNvGrpSpPr>
          <p:nvPr/>
        </p:nvGrpSpPr>
        <p:grpSpPr bwMode="auto">
          <a:xfrm>
            <a:off x="6865938" y="5029200"/>
            <a:ext cx="296862" cy="80963"/>
            <a:chOff x="3372" y="2900"/>
            <a:chExt cx="396" cy="96"/>
          </a:xfrm>
        </p:grpSpPr>
        <p:sp>
          <p:nvSpPr>
            <p:cNvPr id="39173" name="Oval 335"/>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174" name="Line 336"/>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175" name="Line 337"/>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176" name="Line 338"/>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177" name="Line 339"/>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178" name="Line 340"/>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179" name="Line 341"/>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grpSp>
        <p:nvGrpSpPr>
          <p:cNvPr id="39132" name="Group 342"/>
          <p:cNvGrpSpPr>
            <a:grpSpLocks/>
          </p:cNvGrpSpPr>
          <p:nvPr/>
        </p:nvGrpSpPr>
        <p:grpSpPr bwMode="auto">
          <a:xfrm>
            <a:off x="7089775" y="5059363"/>
            <a:ext cx="296863" cy="80962"/>
            <a:chOff x="3372" y="2900"/>
            <a:chExt cx="396" cy="96"/>
          </a:xfrm>
        </p:grpSpPr>
        <p:sp>
          <p:nvSpPr>
            <p:cNvPr id="39166" name="Oval 343"/>
            <p:cNvSpPr>
              <a:spLocks noChangeArrowheads="1"/>
            </p:cNvSpPr>
            <p:nvPr/>
          </p:nvSpPr>
          <p:spPr bwMode="auto">
            <a:xfrm>
              <a:off x="3456" y="2928"/>
              <a:ext cx="240" cy="48"/>
            </a:xfrm>
            <a:prstGeom prst="ellipse">
              <a:avLst/>
            </a:prstGeom>
            <a:solidFill>
              <a:srgbClr val="FFFF00"/>
            </a:solidFill>
            <a:ln w="12700">
              <a:solidFill>
                <a:srgbClr val="F7CE5B"/>
              </a:solidFill>
              <a:round/>
              <a:headEnd/>
              <a:tailEnd/>
            </a:ln>
          </p:spPr>
          <p:txBody>
            <a:bodyPr wrap="none" anchor="ctr"/>
            <a:lstStyle/>
            <a:p>
              <a:pPr eaLnBrk="0" hangingPunct="0"/>
              <a:endParaRPr lang="en-US"/>
            </a:p>
          </p:txBody>
        </p:sp>
        <p:sp>
          <p:nvSpPr>
            <p:cNvPr id="39167" name="Line 344"/>
            <p:cNvSpPr>
              <a:spLocks noChangeShapeType="1"/>
            </p:cNvSpPr>
            <p:nvPr/>
          </p:nvSpPr>
          <p:spPr bwMode="auto">
            <a:xfrm>
              <a:off x="3672" y="2952"/>
              <a:ext cx="96" cy="0"/>
            </a:xfrm>
            <a:prstGeom prst="line">
              <a:avLst/>
            </a:prstGeom>
            <a:noFill/>
            <a:ln w="25400">
              <a:solidFill>
                <a:srgbClr val="F7CE5B"/>
              </a:solidFill>
              <a:round/>
              <a:headEnd/>
              <a:tailEnd/>
            </a:ln>
          </p:spPr>
          <p:txBody>
            <a:bodyPr wrap="none" anchor="ctr"/>
            <a:lstStyle/>
            <a:p>
              <a:endParaRPr lang="en-GB"/>
            </a:p>
          </p:txBody>
        </p:sp>
        <p:sp>
          <p:nvSpPr>
            <p:cNvPr id="39168" name="Line 345"/>
            <p:cNvSpPr>
              <a:spLocks noChangeShapeType="1"/>
            </p:cNvSpPr>
            <p:nvPr/>
          </p:nvSpPr>
          <p:spPr bwMode="auto">
            <a:xfrm>
              <a:off x="3372" y="2948"/>
              <a:ext cx="96" cy="0"/>
            </a:xfrm>
            <a:prstGeom prst="line">
              <a:avLst/>
            </a:prstGeom>
            <a:noFill/>
            <a:ln w="25400">
              <a:solidFill>
                <a:srgbClr val="F7CE5B"/>
              </a:solidFill>
              <a:round/>
              <a:headEnd/>
              <a:tailEnd/>
            </a:ln>
          </p:spPr>
          <p:txBody>
            <a:bodyPr wrap="none" anchor="ctr"/>
            <a:lstStyle/>
            <a:p>
              <a:endParaRPr lang="en-GB"/>
            </a:p>
          </p:txBody>
        </p:sp>
        <p:sp>
          <p:nvSpPr>
            <p:cNvPr id="39169" name="Line 346"/>
            <p:cNvSpPr>
              <a:spLocks noChangeShapeType="1"/>
            </p:cNvSpPr>
            <p:nvPr/>
          </p:nvSpPr>
          <p:spPr bwMode="auto">
            <a:xfrm flipV="1">
              <a:off x="3608" y="2904"/>
              <a:ext cx="48" cy="28"/>
            </a:xfrm>
            <a:prstGeom prst="line">
              <a:avLst/>
            </a:prstGeom>
            <a:noFill/>
            <a:ln w="25400">
              <a:solidFill>
                <a:srgbClr val="F7CE5B"/>
              </a:solidFill>
              <a:round/>
              <a:headEnd/>
              <a:tailEnd/>
            </a:ln>
          </p:spPr>
          <p:txBody>
            <a:bodyPr wrap="none" anchor="ctr"/>
            <a:lstStyle/>
            <a:p>
              <a:endParaRPr lang="en-GB"/>
            </a:p>
          </p:txBody>
        </p:sp>
        <p:sp>
          <p:nvSpPr>
            <p:cNvPr id="39170" name="Line 347"/>
            <p:cNvSpPr>
              <a:spLocks noChangeShapeType="1"/>
            </p:cNvSpPr>
            <p:nvPr/>
          </p:nvSpPr>
          <p:spPr bwMode="auto">
            <a:xfrm flipV="1">
              <a:off x="3488" y="2968"/>
              <a:ext cx="48" cy="28"/>
            </a:xfrm>
            <a:prstGeom prst="line">
              <a:avLst/>
            </a:prstGeom>
            <a:noFill/>
            <a:ln w="25400">
              <a:solidFill>
                <a:srgbClr val="F7CE5B"/>
              </a:solidFill>
              <a:round/>
              <a:headEnd/>
              <a:tailEnd/>
            </a:ln>
          </p:spPr>
          <p:txBody>
            <a:bodyPr wrap="none" anchor="ctr"/>
            <a:lstStyle/>
            <a:p>
              <a:endParaRPr lang="en-GB"/>
            </a:p>
          </p:txBody>
        </p:sp>
        <p:sp>
          <p:nvSpPr>
            <p:cNvPr id="39171" name="Line 348"/>
            <p:cNvSpPr>
              <a:spLocks noChangeShapeType="1"/>
            </p:cNvSpPr>
            <p:nvPr/>
          </p:nvSpPr>
          <p:spPr bwMode="auto">
            <a:xfrm flipH="1" flipV="1">
              <a:off x="3504" y="2900"/>
              <a:ext cx="48" cy="28"/>
            </a:xfrm>
            <a:prstGeom prst="line">
              <a:avLst/>
            </a:prstGeom>
            <a:noFill/>
            <a:ln w="25400">
              <a:solidFill>
                <a:srgbClr val="F7CE5B"/>
              </a:solidFill>
              <a:round/>
              <a:headEnd/>
              <a:tailEnd/>
            </a:ln>
          </p:spPr>
          <p:txBody>
            <a:bodyPr wrap="none" anchor="ctr"/>
            <a:lstStyle/>
            <a:p>
              <a:endParaRPr lang="en-GB"/>
            </a:p>
          </p:txBody>
        </p:sp>
        <p:sp>
          <p:nvSpPr>
            <p:cNvPr id="39172" name="Line 349"/>
            <p:cNvSpPr>
              <a:spLocks noChangeShapeType="1"/>
            </p:cNvSpPr>
            <p:nvPr/>
          </p:nvSpPr>
          <p:spPr bwMode="auto">
            <a:xfrm flipH="1" flipV="1">
              <a:off x="3612" y="2968"/>
              <a:ext cx="48" cy="28"/>
            </a:xfrm>
            <a:prstGeom prst="line">
              <a:avLst/>
            </a:prstGeom>
            <a:noFill/>
            <a:ln w="25400">
              <a:solidFill>
                <a:srgbClr val="F7CE5B"/>
              </a:solidFill>
              <a:round/>
              <a:headEnd/>
              <a:tailEnd/>
            </a:ln>
          </p:spPr>
          <p:txBody>
            <a:bodyPr wrap="none" anchor="ctr"/>
            <a:lstStyle/>
            <a:p>
              <a:endParaRPr lang="en-GB"/>
            </a:p>
          </p:txBody>
        </p:sp>
      </p:grpSp>
      <p:sp>
        <p:nvSpPr>
          <p:cNvPr id="39133" name="Freeform 350"/>
          <p:cNvSpPr>
            <a:spLocks/>
          </p:cNvSpPr>
          <p:nvPr/>
        </p:nvSpPr>
        <p:spPr bwMode="auto">
          <a:xfrm>
            <a:off x="6704013" y="5100638"/>
            <a:ext cx="196850" cy="60325"/>
          </a:xfrm>
          <a:custGeom>
            <a:avLst/>
            <a:gdLst>
              <a:gd name="T0" fmla="*/ 0 w 264"/>
              <a:gd name="T1" fmla="*/ 16847431 h 72"/>
              <a:gd name="T2" fmla="*/ 80062013 w 264"/>
              <a:gd name="T3" fmla="*/ 37907557 h 72"/>
              <a:gd name="T4" fmla="*/ 100077347 w 264"/>
              <a:gd name="T5" fmla="*/ 46331269 h 72"/>
              <a:gd name="T6" fmla="*/ 110084630 w 264"/>
              <a:gd name="T7" fmla="*/ 50543125 h 72"/>
              <a:gd name="T8" fmla="*/ 136771960 w 264"/>
              <a:gd name="T9" fmla="*/ 46331269 h 72"/>
              <a:gd name="T10" fmla="*/ 146779988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34" name="Freeform 351"/>
          <p:cNvSpPr>
            <a:spLocks/>
          </p:cNvSpPr>
          <p:nvPr/>
        </p:nvSpPr>
        <p:spPr bwMode="auto">
          <a:xfrm>
            <a:off x="7045325" y="5257800"/>
            <a:ext cx="198438" cy="60325"/>
          </a:xfrm>
          <a:custGeom>
            <a:avLst/>
            <a:gdLst>
              <a:gd name="T0" fmla="*/ 0 w 264"/>
              <a:gd name="T1" fmla="*/ 16847431 h 72"/>
              <a:gd name="T2" fmla="*/ 81358814 w 264"/>
              <a:gd name="T3" fmla="*/ 37907557 h 72"/>
              <a:gd name="T4" fmla="*/ 101698723 w 264"/>
              <a:gd name="T5" fmla="*/ 46331269 h 72"/>
              <a:gd name="T6" fmla="*/ 111867914 w 264"/>
              <a:gd name="T7" fmla="*/ 50543125 h 72"/>
              <a:gd name="T8" fmla="*/ 138987762 w 264"/>
              <a:gd name="T9" fmla="*/ 46331269 h 72"/>
              <a:gd name="T10" fmla="*/ 149157705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35" name="Freeform 352"/>
          <p:cNvSpPr>
            <a:spLocks/>
          </p:cNvSpPr>
          <p:nvPr/>
        </p:nvSpPr>
        <p:spPr bwMode="auto">
          <a:xfrm>
            <a:off x="7027863" y="5110163"/>
            <a:ext cx="196850" cy="60325"/>
          </a:xfrm>
          <a:custGeom>
            <a:avLst/>
            <a:gdLst>
              <a:gd name="T0" fmla="*/ 0 w 264"/>
              <a:gd name="T1" fmla="*/ 16847431 h 72"/>
              <a:gd name="T2" fmla="*/ 80062013 w 264"/>
              <a:gd name="T3" fmla="*/ 37907557 h 72"/>
              <a:gd name="T4" fmla="*/ 100077347 w 264"/>
              <a:gd name="T5" fmla="*/ 46331269 h 72"/>
              <a:gd name="T6" fmla="*/ 110084630 w 264"/>
              <a:gd name="T7" fmla="*/ 50543125 h 72"/>
              <a:gd name="T8" fmla="*/ 136771960 w 264"/>
              <a:gd name="T9" fmla="*/ 46331269 h 72"/>
              <a:gd name="T10" fmla="*/ 146779988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36" name="Freeform 353"/>
          <p:cNvSpPr>
            <a:spLocks/>
          </p:cNvSpPr>
          <p:nvPr/>
        </p:nvSpPr>
        <p:spPr bwMode="auto">
          <a:xfrm flipH="1">
            <a:off x="6654800" y="5207000"/>
            <a:ext cx="196850" cy="60325"/>
          </a:xfrm>
          <a:custGeom>
            <a:avLst/>
            <a:gdLst>
              <a:gd name="T0" fmla="*/ 0 w 264"/>
              <a:gd name="T1" fmla="*/ 16847431 h 72"/>
              <a:gd name="T2" fmla="*/ 80062013 w 264"/>
              <a:gd name="T3" fmla="*/ 37907557 h 72"/>
              <a:gd name="T4" fmla="*/ 100077347 w 264"/>
              <a:gd name="T5" fmla="*/ 46331269 h 72"/>
              <a:gd name="T6" fmla="*/ 110084630 w 264"/>
              <a:gd name="T7" fmla="*/ 50543125 h 72"/>
              <a:gd name="T8" fmla="*/ 136771960 w 264"/>
              <a:gd name="T9" fmla="*/ 46331269 h 72"/>
              <a:gd name="T10" fmla="*/ 146779988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37" name="Freeform 354"/>
          <p:cNvSpPr>
            <a:spLocks/>
          </p:cNvSpPr>
          <p:nvPr/>
        </p:nvSpPr>
        <p:spPr bwMode="auto">
          <a:xfrm flipH="1">
            <a:off x="7224713" y="5181600"/>
            <a:ext cx="198437" cy="60325"/>
          </a:xfrm>
          <a:custGeom>
            <a:avLst/>
            <a:gdLst>
              <a:gd name="T0" fmla="*/ 0 w 264"/>
              <a:gd name="T1" fmla="*/ 16847431 h 72"/>
              <a:gd name="T2" fmla="*/ 81357653 w 264"/>
              <a:gd name="T3" fmla="*/ 37907557 h 72"/>
              <a:gd name="T4" fmla="*/ 101697459 w 264"/>
              <a:gd name="T5" fmla="*/ 46331269 h 72"/>
              <a:gd name="T6" fmla="*/ 111867351 w 264"/>
              <a:gd name="T7" fmla="*/ 50543125 h 72"/>
              <a:gd name="T8" fmla="*/ 138986310 w 264"/>
              <a:gd name="T9" fmla="*/ 46331269 h 72"/>
              <a:gd name="T10" fmla="*/ 149156201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38" name="Freeform 355"/>
          <p:cNvSpPr>
            <a:spLocks/>
          </p:cNvSpPr>
          <p:nvPr/>
        </p:nvSpPr>
        <p:spPr bwMode="auto">
          <a:xfrm flipH="1">
            <a:off x="6892925" y="5140325"/>
            <a:ext cx="196850" cy="61913"/>
          </a:xfrm>
          <a:custGeom>
            <a:avLst/>
            <a:gdLst>
              <a:gd name="T0" fmla="*/ 0 w 264"/>
              <a:gd name="T1" fmla="*/ 17746673 h 72"/>
              <a:gd name="T2" fmla="*/ 80062013 w 264"/>
              <a:gd name="T3" fmla="*/ 39929582 h 72"/>
              <a:gd name="T4" fmla="*/ 100077347 w 264"/>
              <a:gd name="T5" fmla="*/ 48802915 h 72"/>
              <a:gd name="T6" fmla="*/ 110084630 w 264"/>
              <a:gd name="T7" fmla="*/ 53239152 h 72"/>
              <a:gd name="T8" fmla="*/ 136771960 w 264"/>
              <a:gd name="T9" fmla="*/ 48802915 h 72"/>
              <a:gd name="T10" fmla="*/ 146779988 w 264"/>
              <a:gd name="T11" fmla="*/ 44365819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39" name="Freeform 356"/>
          <p:cNvSpPr>
            <a:spLocks/>
          </p:cNvSpPr>
          <p:nvPr/>
        </p:nvSpPr>
        <p:spPr bwMode="auto">
          <a:xfrm rot="16200000" flipH="1">
            <a:off x="7353301" y="5214937"/>
            <a:ext cx="222250" cy="53975"/>
          </a:xfrm>
          <a:custGeom>
            <a:avLst/>
            <a:gdLst>
              <a:gd name="T0" fmla="*/ 0 w 264"/>
              <a:gd name="T1" fmla="*/ 13487753 h 72"/>
              <a:gd name="T2" fmla="*/ 102055664 w 264"/>
              <a:gd name="T3" fmla="*/ 30346693 h 72"/>
              <a:gd name="T4" fmla="*/ 127569810 w 264"/>
              <a:gd name="T5" fmla="*/ 37090566 h 72"/>
              <a:gd name="T6" fmla="*/ 140326449 w 264"/>
              <a:gd name="T7" fmla="*/ 40462503 h 72"/>
              <a:gd name="T8" fmla="*/ 174345837 w 264"/>
              <a:gd name="T9" fmla="*/ 37090566 h 72"/>
              <a:gd name="T10" fmla="*/ 187102476 w 264"/>
              <a:gd name="T11" fmla="*/ 33718630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40" name="Freeform 357"/>
          <p:cNvSpPr>
            <a:spLocks/>
          </p:cNvSpPr>
          <p:nvPr/>
        </p:nvSpPr>
        <p:spPr bwMode="auto">
          <a:xfrm rot="16200000" flipH="1">
            <a:off x="7105651" y="5124450"/>
            <a:ext cx="222250" cy="53975"/>
          </a:xfrm>
          <a:custGeom>
            <a:avLst/>
            <a:gdLst>
              <a:gd name="T0" fmla="*/ 0 w 264"/>
              <a:gd name="T1" fmla="*/ 13487753 h 72"/>
              <a:gd name="T2" fmla="*/ 102055664 w 264"/>
              <a:gd name="T3" fmla="*/ 30346693 h 72"/>
              <a:gd name="T4" fmla="*/ 127569810 w 264"/>
              <a:gd name="T5" fmla="*/ 37090566 h 72"/>
              <a:gd name="T6" fmla="*/ 140326449 w 264"/>
              <a:gd name="T7" fmla="*/ 40462503 h 72"/>
              <a:gd name="T8" fmla="*/ 174345837 w 264"/>
              <a:gd name="T9" fmla="*/ 37090566 h 72"/>
              <a:gd name="T10" fmla="*/ 187102476 w 264"/>
              <a:gd name="T11" fmla="*/ 33718630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41" name="Freeform 358"/>
          <p:cNvSpPr>
            <a:spLocks/>
          </p:cNvSpPr>
          <p:nvPr/>
        </p:nvSpPr>
        <p:spPr bwMode="auto">
          <a:xfrm rot="16200000" flipH="1">
            <a:off x="6793707" y="5144294"/>
            <a:ext cx="223837" cy="53975"/>
          </a:xfrm>
          <a:custGeom>
            <a:avLst/>
            <a:gdLst>
              <a:gd name="T0" fmla="*/ 0 w 264"/>
              <a:gd name="T1" fmla="*/ 13487753 h 72"/>
              <a:gd name="T2" fmla="*/ 103518656 w 264"/>
              <a:gd name="T3" fmla="*/ 30346693 h 72"/>
              <a:gd name="T4" fmla="*/ 129398128 w 264"/>
              <a:gd name="T5" fmla="*/ 37090566 h 72"/>
              <a:gd name="T6" fmla="*/ 142338275 w 264"/>
              <a:gd name="T7" fmla="*/ 40462503 h 72"/>
              <a:gd name="T8" fmla="*/ 176843919 w 264"/>
              <a:gd name="T9" fmla="*/ 37090566 h 72"/>
              <a:gd name="T10" fmla="*/ 189784066 w 264"/>
              <a:gd name="T11" fmla="*/ 33718630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42" name="Freeform 359"/>
          <p:cNvSpPr>
            <a:spLocks/>
          </p:cNvSpPr>
          <p:nvPr/>
        </p:nvSpPr>
        <p:spPr bwMode="auto">
          <a:xfrm rot="16200000" flipH="1">
            <a:off x="6511132" y="5169694"/>
            <a:ext cx="223837" cy="53975"/>
          </a:xfrm>
          <a:custGeom>
            <a:avLst/>
            <a:gdLst>
              <a:gd name="T0" fmla="*/ 0 w 264"/>
              <a:gd name="T1" fmla="*/ 13487753 h 72"/>
              <a:gd name="T2" fmla="*/ 103518656 w 264"/>
              <a:gd name="T3" fmla="*/ 30346693 h 72"/>
              <a:gd name="T4" fmla="*/ 129398128 w 264"/>
              <a:gd name="T5" fmla="*/ 37090566 h 72"/>
              <a:gd name="T6" fmla="*/ 142338275 w 264"/>
              <a:gd name="T7" fmla="*/ 40462503 h 72"/>
              <a:gd name="T8" fmla="*/ 176843919 w 264"/>
              <a:gd name="T9" fmla="*/ 37090566 h 72"/>
              <a:gd name="T10" fmla="*/ 189784066 w 264"/>
              <a:gd name="T11" fmla="*/ 33718630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43" name="Freeform 360"/>
          <p:cNvSpPr>
            <a:spLocks/>
          </p:cNvSpPr>
          <p:nvPr/>
        </p:nvSpPr>
        <p:spPr bwMode="auto">
          <a:xfrm flipH="1">
            <a:off x="6721475" y="5267325"/>
            <a:ext cx="198438" cy="60325"/>
          </a:xfrm>
          <a:custGeom>
            <a:avLst/>
            <a:gdLst>
              <a:gd name="T0" fmla="*/ 0 w 264"/>
              <a:gd name="T1" fmla="*/ 16847431 h 72"/>
              <a:gd name="T2" fmla="*/ 81358814 w 264"/>
              <a:gd name="T3" fmla="*/ 37907557 h 72"/>
              <a:gd name="T4" fmla="*/ 101698723 w 264"/>
              <a:gd name="T5" fmla="*/ 46331269 h 72"/>
              <a:gd name="T6" fmla="*/ 111867914 w 264"/>
              <a:gd name="T7" fmla="*/ 50543125 h 72"/>
              <a:gd name="T8" fmla="*/ 138987762 w 264"/>
              <a:gd name="T9" fmla="*/ 46331269 h 72"/>
              <a:gd name="T10" fmla="*/ 149157705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44" name="Freeform 361"/>
          <p:cNvSpPr>
            <a:spLocks/>
          </p:cNvSpPr>
          <p:nvPr/>
        </p:nvSpPr>
        <p:spPr bwMode="auto">
          <a:xfrm>
            <a:off x="6927850" y="5272088"/>
            <a:ext cx="198438" cy="60325"/>
          </a:xfrm>
          <a:custGeom>
            <a:avLst/>
            <a:gdLst>
              <a:gd name="T0" fmla="*/ 0 w 264"/>
              <a:gd name="T1" fmla="*/ 16847431 h 72"/>
              <a:gd name="T2" fmla="*/ 81358814 w 264"/>
              <a:gd name="T3" fmla="*/ 37907557 h 72"/>
              <a:gd name="T4" fmla="*/ 101698723 w 264"/>
              <a:gd name="T5" fmla="*/ 46331269 h 72"/>
              <a:gd name="T6" fmla="*/ 111867914 w 264"/>
              <a:gd name="T7" fmla="*/ 50543125 h 72"/>
              <a:gd name="T8" fmla="*/ 138987762 w 264"/>
              <a:gd name="T9" fmla="*/ 46331269 h 72"/>
              <a:gd name="T10" fmla="*/ 149157705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45" name="Freeform 362"/>
          <p:cNvSpPr>
            <a:spLocks/>
          </p:cNvSpPr>
          <p:nvPr/>
        </p:nvSpPr>
        <p:spPr bwMode="auto">
          <a:xfrm rot="5400000" flipH="1" flipV="1">
            <a:off x="6906419" y="5144294"/>
            <a:ext cx="223837" cy="53975"/>
          </a:xfrm>
          <a:custGeom>
            <a:avLst/>
            <a:gdLst>
              <a:gd name="T0" fmla="*/ 0 w 264"/>
              <a:gd name="T1" fmla="*/ 13487753 h 72"/>
              <a:gd name="T2" fmla="*/ 103518656 w 264"/>
              <a:gd name="T3" fmla="*/ 30346693 h 72"/>
              <a:gd name="T4" fmla="*/ 129398128 w 264"/>
              <a:gd name="T5" fmla="*/ 37090566 h 72"/>
              <a:gd name="T6" fmla="*/ 142338275 w 264"/>
              <a:gd name="T7" fmla="*/ 40462503 h 72"/>
              <a:gd name="T8" fmla="*/ 176843919 w 264"/>
              <a:gd name="T9" fmla="*/ 37090566 h 72"/>
              <a:gd name="T10" fmla="*/ 189784066 w 264"/>
              <a:gd name="T11" fmla="*/ 33718630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46" name="Freeform 363"/>
          <p:cNvSpPr>
            <a:spLocks/>
          </p:cNvSpPr>
          <p:nvPr/>
        </p:nvSpPr>
        <p:spPr bwMode="auto">
          <a:xfrm rot="5400000" flipH="1" flipV="1">
            <a:off x="7213601" y="5184775"/>
            <a:ext cx="222250" cy="53975"/>
          </a:xfrm>
          <a:custGeom>
            <a:avLst/>
            <a:gdLst>
              <a:gd name="T0" fmla="*/ 0 w 264"/>
              <a:gd name="T1" fmla="*/ 13487753 h 72"/>
              <a:gd name="T2" fmla="*/ 102055664 w 264"/>
              <a:gd name="T3" fmla="*/ 30346693 h 72"/>
              <a:gd name="T4" fmla="*/ 127569810 w 264"/>
              <a:gd name="T5" fmla="*/ 37090566 h 72"/>
              <a:gd name="T6" fmla="*/ 140326449 w 264"/>
              <a:gd name="T7" fmla="*/ 40462503 h 72"/>
              <a:gd name="T8" fmla="*/ 174345837 w 264"/>
              <a:gd name="T9" fmla="*/ 37090566 h 72"/>
              <a:gd name="T10" fmla="*/ 187102476 w 264"/>
              <a:gd name="T11" fmla="*/ 33718630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47" name="Freeform 364"/>
          <p:cNvSpPr>
            <a:spLocks/>
          </p:cNvSpPr>
          <p:nvPr/>
        </p:nvSpPr>
        <p:spPr bwMode="auto">
          <a:xfrm rot="5400000" flipH="1" flipV="1">
            <a:off x="6583363" y="5138737"/>
            <a:ext cx="222250" cy="53975"/>
          </a:xfrm>
          <a:custGeom>
            <a:avLst/>
            <a:gdLst>
              <a:gd name="T0" fmla="*/ 0 w 264"/>
              <a:gd name="T1" fmla="*/ 13487753 h 72"/>
              <a:gd name="T2" fmla="*/ 102055664 w 264"/>
              <a:gd name="T3" fmla="*/ 30346693 h 72"/>
              <a:gd name="T4" fmla="*/ 127569810 w 264"/>
              <a:gd name="T5" fmla="*/ 37090566 h 72"/>
              <a:gd name="T6" fmla="*/ 140326449 w 264"/>
              <a:gd name="T7" fmla="*/ 40462503 h 72"/>
              <a:gd name="T8" fmla="*/ 174345837 w 264"/>
              <a:gd name="T9" fmla="*/ 37090566 h 72"/>
              <a:gd name="T10" fmla="*/ 187102476 w 264"/>
              <a:gd name="T11" fmla="*/ 33718630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48" name="Freeform 365"/>
          <p:cNvSpPr>
            <a:spLocks/>
          </p:cNvSpPr>
          <p:nvPr/>
        </p:nvSpPr>
        <p:spPr bwMode="auto">
          <a:xfrm flipH="1">
            <a:off x="6991350" y="5170488"/>
            <a:ext cx="198438" cy="61912"/>
          </a:xfrm>
          <a:custGeom>
            <a:avLst/>
            <a:gdLst>
              <a:gd name="T0" fmla="*/ 0 w 264"/>
              <a:gd name="T1" fmla="*/ 17745526 h 72"/>
              <a:gd name="T2" fmla="*/ 81358814 w 264"/>
              <a:gd name="T3" fmla="*/ 39928077 h 72"/>
              <a:gd name="T4" fmla="*/ 101698723 w 264"/>
              <a:gd name="T5" fmla="*/ 48801267 h 72"/>
              <a:gd name="T6" fmla="*/ 111867914 w 264"/>
              <a:gd name="T7" fmla="*/ 53237432 h 72"/>
              <a:gd name="T8" fmla="*/ 138987762 w 264"/>
              <a:gd name="T9" fmla="*/ 48801267 h 72"/>
              <a:gd name="T10" fmla="*/ 149157705 w 264"/>
              <a:gd name="T11" fmla="*/ 44364242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49" name="Freeform 366"/>
          <p:cNvSpPr>
            <a:spLocks/>
          </p:cNvSpPr>
          <p:nvPr/>
        </p:nvSpPr>
        <p:spPr bwMode="auto">
          <a:xfrm flipH="1">
            <a:off x="7243763" y="5267325"/>
            <a:ext cx="196850" cy="60325"/>
          </a:xfrm>
          <a:custGeom>
            <a:avLst/>
            <a:gdLst>
              <a:gd name="T0" fmla="*/ 0 w 264"/>
              <a:gd name="T1" fmla="*/ 16847431 h 72"/>
              <a:gd name="T2" fmla="*/ 80062013 w 264"/>
              <a:gd name="T3" fmla="*/ 37907557 h 72"/>
              <a:gd name="T4" fmla="*/ 100077347 w 264"/>
              <a:gd name="T5" fmla="*/ 46331269 h 72"/>
              <a:gd name="T6" fmla="*/ 110084630 w 264"/>
              <a:gd name="T7" fmla="*/ 50543125 h 72"/>
              <a:gd name="T8" fmla="*/ 136771960 w 264"/>
              <a:gd name="T9" fmla="*/ 46331269 h 72"/>
              <a:gd name="T10" fmla="*/ 146779988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50" name="Freeform 367"/>
          <p:cNvSpPr>
            <a:spLocks/>
          </p:cNvSpPr>
          <p:nvPr/>
        </p:nvSpPr>
        <p:spPr bwMode="auto">
          <a:xfrm flipH="1">
            <a:off x="7656513" y="5267325"/>
            <a:ext cx="198437" cy="60325"/>
          </a:xfrm>
          <a:custGeom>
            <a:avLst/>
            <a:gdLst>
              <a:gd name="T0" fmla="*/ 0 w 264"/>
              <a:gd name="T1" fmla="*/ 16847431 h 72"/>
              <a:gd name="T2" fmla="*/ 81357653 w 264"/>
              <a:gd name="T3" fmla="*/ 37907557 h 72"/>
              <a:gd name="T4" fmla="*/ 101697459 w 264"/>
              <a:gd name="T5" fmla="*/ 46331269 h 72"/>
              <a:gd name="T6" fmla="*/ 111867351 w 264"/>
              <a:gd name="T7" fmla="*/ 50543125 h 72"/>
              <a:gd name="T8" fmla="*/ 138986310 w 264"/>
              <a:gd name="T9" fmla="*/ 46331269 h 72"/>
              <a:gd name="T10" fmla="*/ 149156201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51" name="Freeform 368"/>
          <p:cNvSpPr>
            <a:spLocks/>
          </p:cNvSpPr>
          <p:nvPr/>
        </p:nvSpPr>
        <p:spPr bwMode="auto">
          <a:xfrm>
            <a:off x="7450138" y="5267325"/>
            <a:ext cx="198437" cy="60325"/>
          </a:xfrm>
          <a:custGeom>
            <a:avLst/>
            <a:gdLst>
              <a:gd name="T0" fmla="*/ 0 w 264"/>
              <a:gd name="T1" fmla="*/ 16847431 h 72"/>
              <a:gd name="T2" fmla="*/ 81357653 w 264"/>
              <a:gd name="T3" fmla="*/ 37907557 h 72"/>
              <a:gd name="T4" fmla="*/ 101697459 w 264"/>
              <a:gd name="T5" fmla="*/ 46331269 h 72"/>
              <a:gd name="T6" fmla="*/ 111867351 w 264"/>
              <a:gd name="T7" fmla="*/ 50543125 h 72"/>
              <a:gd name="T8" fmla="*/ 138986310 w 264"/>
              <a:gd name="T9" fmla="*/ 46331269 h 72"/>
              <a:gd name="T10" fmla="*/ 149156201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52" name="Freeform 369"/>
          <p:cNvSpPr>
            <a:spLocks/>
          </p:cNvSpPr>
          <p:nvPr/>
        </p:nvSpPr>
        <p:spPr bwMode="auto">
          <a:xfrm rot="5400000" flipH="1" flipV="1">
            <a:off x="7505701" y="5180012"/>
            <a:ext cx="222250" cy="53975"/>
          </a:xfrm>
          <a:custGeom>
            <a:avLst/>
            <a:gdLst>
              <a:gd name="T0" fmla="*/ 0 w 264"/>
              <a:gd name="T1" fmla="*/ 13487753 h 72"/>
              <a:gd name="T2" fmla="*/ 102055664 w 264"/>
              <a:gd name="T3" fmla="*/ 30346693 h 72"/>
              <a:gd name="T4" fmla="*/ 127569810 w 264"/>
              <a:gd name="T5" fmla="*/ 37090566 h 72"/>
              <a:gd name="T6" fmla="*/ 140326449 w 264"/>
              <a:gd name="T7" fmla="*/ 40462503 h 72"/>
              <a:gd name="T8" fmla="*/ 174345837 w 264"/>
              <a:gd name="T9" fmla="*/ 37090566 h 72"/>
              <a:gd name="T10" fmla="*/ 187102476 w 264"/>
              <a:gd name="T11" fmla="*/ 33718630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53" name="Freeform 370"/>
          <p:cNvSpPr>
            <a:spLocks/>
          </p:cNvSpPr>
          <p:nvPr/>
        </p:nvSpPr>
        <p:spPr bwMode="auto">
          <a:xfrm>
            <a:off x="7189788" y="5040313"/>
            <a:ext cx="196850" cy="60325"/>
          </a:xfrm>
          <a:custGeom>
            <a:avLst/>
            <a:gdLst>
              <a:gd name="T0" fmla="*/ 0 w 264"/>
              <a:gd name="T1" fmla="*/ 16847431 h 72"/>
              <a:gd name="T2" fmla="*/ 80062013 w 264"/>
              <a:gd name="T3" fmla="*/ 37907557 h 72"/>
              <a:gd name="T4" fmla="*/ 100077347 w 264"/>
              <a:gd name="T5" fmla="*/ 46331269 h 72"/>
              <a:gd name="T6" fmla="*/ 110084630 w 264"/>
              <a:gd name="T7" fmla="*/ 50543125 h 72"/>
              <a:gd name="T8" fmla="*/ 136771960 w 264"/>
              <a:gd name="T9" fmla="*/ 46331269 h 72"/>
              <a:gd name="T10" fmla="*/ 146779988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54" name="Freeform 371"/>
          <p:cNvSpPr>
            <a:spLocks/>
          </p:cNvSpPr>
          <p:nvPr/>
        </p:nvSpPr>
        <p:spPr bwMode="auto">
          <a:xfrm>
            <a:off x="6726238" y="5045075"/>
            <a:ext cx="198437" cy="60325"/>
          </a:xfrm>
          <a:custGeom>
            <a:avLst/>
            <a:gdLst>
              <a:gd name="T0" fmla="*/ 0 w 264"/>
              <a:gd name="T1" fmla="*/ 16847431 h 72"/>
              <a:gd name="T2" fmla="*/ 81357653 w 264"/>
              <a:gd name="T3" fmla="*/ 37907557 h 72"/>
              <a:gd name="T4" fmla="*/ 101697459 w 264"/>
              <a:gd name="T5" fmla="*/ 46331269 h 72"/>
              <a:gd name="T6" fmla="*/ 111867351 w 264"/>
              <a:gd name="T7" fmla="*/ 50543125 h 72"/>
              <a:gd name="T8" fmla="*/ 138986310 w 264"/>
              <a:gd name="T9" fmla="*/ 46331269 h 72"/>
              <a:gd name="T10" fmla="*/ 149156201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55" name="Freeform 372"/>
          <p:cNvSpPr>
            <a:spLocks/>
          </p:cNvSpPr>
          <p:nvPr/>
        </p:nvSpPr>
        <p:spPr bwMode="auto">
          <a:xfrm flipH="1">
            <a:off x="6550025" y="5045075"/>
            <a:ext cx="198438" cy="60325"/>
          </a:xfrm>
          <a:custGeom>
            <a:avLst/>
            <a:gdLst>
              <a:gd name="T0" fmla="*/ 0 w 264"/>
              <a:gd name="T1" fmla="*/ 16847431 h 72"/>
              <a:gd name="T2" fmla="*/ 81358814 w 264"/>
              <a:gd name="T3" fmla="*/ 37907557 h 72"/>
              <a:gd name="T4" fmla="*/ 101698723 w 264"/>
              <a:gd name="T5" fmla="*/ 46331269 h 72"/>
              <a:gd name="T6" fmla="*/ 111867914 w 264"/>
              <a:gd name="T7" fmla="*/ 50543125 h 72"/>
              <a:gd name="T8" fmla="*/ 138987762 w 264"/>
              <a:gd name="T9" fmla="*/ 46331269 h 72"/>
              <a:gd name="T10" fmla="*/ 149157705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56" name="Freeform 373"/>
          <p:cNvSpPr>
            <a:spLocks/>
          </p:cNvSpPr>
          <p:nvPr/>
        </p:nvSpPr>
        <p:spPr bwMode="auto">
          <a:xfrm flipH="1">
            <a:off x="7000875" y="5033963"/>
            <a:ext cx="196850" cy="61912"/>
          </a:xfrm>
          <a:custGeom>
            <a:avLst/>
            <a:gdLst>
              <a:gd name="T0" fmla="*/ 0 w 264"/>
              <a:gd name="T1" fmla="*/ 17745526 h 72"/>
              <a:gd name="T2" fmla="*/ 80062013 w 264"/>
              <a:gd name="T3" fmla="*/ 39928077 h 72"/>
              <a:gd name="T4" fmla="*/ 100077347 w 264"/>
              <a:gd name="T5" fmla="*/ 48801267 h 72"/>
              <a:gd name="T6" fmla="*/ 110084630 w 264"/>
              <a:gd name="T7" fmla="*/ 53237432 h 72"/>
              <a:gd name="T8" fmla="*/ 136771960 w 264"/>
              <a:gd name="T9" fmla="*/ 48801267 h 72"/>
              <a:gd name="T10" fmla="*/ 146779988 w 264"/>
              <a:gd name="T11" fmla="*/ 44364242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57" name="Freeform 374"/>
          <p:cNvSpPr>
            <a:spLocks/>
          </p:cNvSpPr>
          <p:nvPr/>
        </p:nvSpPr>
        <p:spPr bwMode="auto">
          <a:xfrm flipH="1">
            <a:off x="7359650" y="5075238"/>
            <a:ext cx="198438" cy="60325"/>
          </a:xfrm>
          <a:custGeom>
            <a:avLst/>
            <a:gdLst>
              <a:gd name="T0" fmla="*/ 0 w 264"/>
              <a:gd name="T1" fmla="*/ 16847431 h 72"/>
              <a:gd name="T2" fmla="*/ 81358814 w 264"/>
              <a:gd name="T3" fmla="*/ 37907557 h 72"/>
              <a:gd name="T4" fmla="*/ 101698723 w 264"/>
              <a:gd name="T5" fmla="*/ 46331269 h 72"/>
              <a:gd name="T6" fmla="*/ 111867914 w 264"/>
              <a:gd name="T7" fmla="*/ 50543125 h 72"/>
              <a:gd name="T8" fmla="*/ 138987762 w 264"/>
              <a:gd name="T9" fmla="*/ 46331269 h 72"/>
              <a:gd name="T10" fmla="*/ 149157705 w 264"/>
              <a:gd name="T11" fmla="*/ 42119413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58" name="Freeform 375"/>
          <p:cNvSpPr>
            <a:spLocks/>
          </p:cNvSpPr>
          <p:nvPr/>
        </p:nvSpPr>
        <p:spPr bwMode="auto">
          <a:xfrm>
            <a:off x="6511925" y="5248275"/>
            <a:ext cx="198438" cy="61913"/>
          </a:xfrm>
          <a:custGeom>
            <a:avLst/>
            <a:gdLst>
              <a:gd name="T0" fmla="*/ 0 w 264"/>
              <a:gd name="T1" fmla="*/ 17746673 h 72"/>
              <a:gd name="T2" fmla="*/ 81358814 w 264"/>
              <a:gd name="T3" fmla="*/ 39929582 h 72"/>
              <a:gd name="T4" fmla="*/ 101698723 w 264"/>
              <a:gd name="T5" fmla="*/ 48802915 h 72"/>
              <a:gd name="T6" fmla="*/ 111867914 w 264"/>
              <a:gd name="T7" fmla="*/ 53239152 h 72"/>
              <a:gd name="T8" fmla="*/ 138987762 w 264"/>
              <a:gd name="T9" fmla="*/ 48802915 h 72"/>
              <a:gd name="T10" fmla="*/ 149157705 w 264"/>
              <a:gd name="T11" fmla="*/ 44365819 h 72"/>
              <a:gd name="T12" fmla="*/ 0 60000 65536"/>
              <a:gd name="T13" fmla="*/ 0 60000 65536"/>
              <a:gd name="T14" fmla="*/ 0 60000 65536"/>
              <a:gd name="T15" fmla="*/ 0 60000 65536"/>
              <a:gd name="T16" fmla="*/ 0 60000 65536"/>
              <a:gd name="T17" fmla="*/ 0 60000 65536"/>
              <a:gd name="T18" fmla="*/ 0 w 264"/>
              <a:gd name="T19" fmla="*/ 0 h 72"/>
              <a:gd name="T20" fmla="*/ 264 w 2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64" h="72">
                <a:moveTo>
                  <a:pt x="0" y="24"/>
                </a:moveTo>
                <a:cubicBezTo>
                  <a:pt x="71" y="0"/>
                  <a:pt x="89" y="36"/>
                  <a:pt x="144" y="54"/>
                </a:cubicBezTo>
                <a:cubicBezTo>
                  <a:pt x="156" y="58"/>
                  <a:pt x="168" y="62"/>
                  <a:pt x="180" y="66"/>
                </a:cubicBezTo>
                <a:cubicBezTo>
                  <a:pt x="186" y="68"/>
                  <a:pt x="198" y="72"/>
                  <a:pt x="198" y="72"/>
                </a:cubicBezTo>
                <a:cubicBezTo>
                  <a:pt x="214" y="70"/>
                  <a:pt x="230" y="69"/>
                  <a:pt x="246" y="66"/>
                </a:cubicBezTo>
                <a:cubicBezTo>
                  <a:pt x="252" y="65"/>
                  <a:pt x="264" y="60"/>
                  <a:pt x="264" y="60"/>
                </a:cubicBezTo>
              </a:path>
            </a:pathLst>
          </a:custGeom>
          <a:noFill/>
          <a:ln w="25400">
            <a:solidFill>
              <a:srgbClr val="7B2441"/>
            </a:solidFill>
            <a:round/>
            <a:headEnd/>
            <a:tailEnd/>
          </a:ln>
        </p:spPr>
        <p:txBody>
          <a:bodyPr wrap="none" anchor="ctr"/>
          <a:lstStyle/>
          <a:p>
            <a:endParaRPr lang="en-GB"/>
          </a:p>
        </p:txBody>
      </p:sp>
      <p:sp>
        <p:nvSpPr>
          <p:cNvPr id="39159" name="Oval 376"/>
          <p:cNvSpPr>
            <a:spLocks noChangeArrowheads="1"/>
          </p:cNvSpPr>
          <p:nvPr/>
        </p:nvSpPr>
        <p:spPr bwMode="auto">
          <a:xfrm>
            <a:off x="6577013" y="4816475"/>
            <a:ext cx="198437" cy="223838"/>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160" name="Oval 377"/>
          <p:cNvSpPr>
            <a:spLocks noChangeArrowheads="1"/>
          </p:cNvSpPr>
          <p:nvPr/>
        </p:nvSpPr>
        <p:spPr bwMode="auto">
          <a:xfrm>
            <a:off x="6877050" y="4843463"/>
            <a:ext cx="198438" cy="223837"/>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161" name="Oval 378"/>
          <p:cNvSpPr>
            <a:spLocks noChangeArrowheads="1"/>
          </p:cNvSpPr>
          <p:nvPr/>
        </p:nvSpPr>
        <p:spPr bwMode="auto">
          <a:xfrm>
            <a:off x="7088188" y="4843463"/>
            <a:ext cx="196850" cy="223837"/>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162" name="Oval 379"/>
          <p:cNvSpPr>
            <a:spLocks noChangeArrowheads="1"/>
          </p:cNvSpPr>
          <p:nvPr/>
        </p:nvSpPr>
        <p:spPr bwMode="auto">
          <a:xfrm>
            <a:off x="7165975" y="4648200"/>
            <a:ext cx="196850" cy="222250"/>
          </a:xfrm>
          <a:prstGeom prst="ellipse">
            <a:avLst/>
          </a:prstGeom>
          <a:gradFill rotWithShape="0">
            <a:gsLst>
              <a:gs pos="0">
                <a:srgbClr val="000000"/>
              </a:gs>
              <a:gs pos="100000">
                <a:srgbClr val="7B2441"/>
              </a:gs>
            </a:gsLst>
            <a:path path="shape">
              <a:fillToRect l="50000" t="50000" r="50000" b="50000"/>
            </a:path>
          </a:gradFill>
          <a:ln w="12700">
            <a:noFill/>
            <a:round/>
            <a:headEnd/>
            <a:tailEnd/>
          </a:ln>
        </p:spPr>
        <p:txBody>
          <a:bodyPr wrap="none" anchor="ctr"/>
          <a:lstStyle/>
          <a:p>
            <a:pPr eaLnBrk="0" hangingPunct="0"/>
            <a:endParaRPr lang="en-US"/>
          </a:p>
        </p:txBody>
      </p:sp>
      <p:sp>
        <p:nvSpPr>
          <p:cNvPr id="39163" name="Text Box 380"/>
          <p:cNvSpPr txBox="1">
            <a:spLocks noChangeArrowheads="1"/>
          </p:cNvSpPr>
          <p:nvPr/>
        </p:nvSpPr>
        <p:spPr bwMode="auto">
          <a:xfrm>
            <a:off x="446088" y="6129338"/>
            <a:ext cx="3697287" cy="274637"/>
          </a:xfrm>
          <a:prstGeom prst="rect">
            <a:avLst/>
          </a:prstGeom>
          <a:noFill/>
          <a:ln w="19050">
            <a:noFill/>
            <a:miter lim="800000"/>
            <a:headEnd/>
            <a:tailEnd/>
          </a:ln>
        </p:spPr>
        <p:txBody>
          <a:bodyPr lIns="0" tIns="0" rIns="0" bIns="0" anchor="ctr">
            <a:spAutoFit/>
          </a:bodyPr>
          <a:lstStyle/>
          <a:p>
            <a:pPr algn="ctr" eaLnBrk="0" hangingPunct="0">
              <a:spcBef>
                <a:spcPct val="50000"/>
              </a:spcBef>
            </a:pPr>
            <a:r>
              <a:rPr lang="en-US" altLang="en-GB" sz="1800" b="1">
                <a:solidFill>
                  <a:srgbClr val="FFFFFF"/>
                </a:solidFill>
              </a:rPr>
              <a:t>Tissue injury</a:t>
            </a:r>
          </a:p>
        </p:txBody>
      </p:sp>
      <p:sp>
        <p:nvSpPr>
          <p:cNvPr id="39164" name="Text Box 381"/>
          <p:cNvSpPr txBox="1">
            <a:spLocks noChangeArrowheads="1"/>
          </p:cNvSpPr>
          <p:nvPr/>
        </p:nvSpPr>
        <p:spPr bwMode="auto">
          <a:xfrm>
            <a:off x="4841875" y="6119813"/>
            <a:ext cx="3697288" cy="274637"/>
          </a:xfrm>
          <a:prstGeom prst="rect">
            <a:avLst/>
          </a:prstGeom>
          <a:noFill/>
          <a:ln w="19050">
            <a:noFill/>
            <a:miter lim="800000"/>
            <a:headEnd/>
            <a:tailEnd/>
          </a:ln>
        </p:spPr>
        <p:txBody>
          <a:bodyPr lIns="0" tIns="0" rIns="0" bIns="0" anchor="ctr">
            <a:spAutoFit/>
          </a:bodyPr>
          <a:lstStyle/>
          <a:p>
            <a:pPr algn="ctr" eaLnBrk="0" hangingPunct="0">
              <a:spcBef>
                <a:spcPct val="50000"/>
              </a:spcBef>
            </a:pPr>
            <a:r>
              <a:rPr lang="en-US" altLang="en-GB" sz="1800" b="1">
                <a:solidFill>
                  <a:srgbClr val="FFFFFF"/>
                </a:solidFill>
              </a:rPr>
              <a:t>Formation of fibrin clot</a:t>
            </a:r>
          </a:p>
        </p:txBody>
      </p:sp>
      <p:sp>
        <p:nvSpPr>
          <p:cNvPr id="39165" name="TextBox 18"/>
          <p:cNvSpPr txBox="1">
            <a:spLocks noChangeArrowheads="1"/>
          </p:cNvSpPr>
          <p:nvPr/>
        </p:nvSpPr>
        <p:spPr bwMode="auto">
          <a:xfrm>
            <a:off x="7742238" y="6550025"/>
            <a:ext cx="1401762" cy="307975"/>
          </a:xfrm>
          <a:prstGeom prst="rect">
            <a:avLst/>
          </a:prstGeom>
          <a:noFill/>
          <a:ln w="9525">
            <a:noFill/>
            <a:miter lim="800000"/>
            <a:headEnd/>
            <a:tailEnd/>
          </a:ln>
        </p:spPr>
        <p:txBody>
          <a:bodyPr wrap="none">
            <a:spAutoFit/>
          </a:bodyPr>
          <a:lstStyle/>
          <a:p>
            <a:pPr eaLnBrk="0" hangingPunct="0"/>
            <a:r>
              <a:rPr lang="en-GB" sz="1400"/>
              <a:t>Dr Stephen Brett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6543675" y="4791075"/>
            <a:ext cx="1711325" cy="542925"/>
          </a:xfrm>
          <a:prstGeom prst="roundRect">
            <a:avLst>
              <a:gd name="adj" fmla="val 16667"/>
            </a:avLst>
          </a:prstGeom>
          <a:solidFill>
            <a:srgbClr val="007BC5"/>
          </a:solidFill>
          <a:ln w="19050">
            <a:solidFill>
              <a:schemeClr val="bg2"/>
            </a:solidFill>
            <a:round/>
            <a:headEnd/>
            <a:tailEnd/>
          </a:ln>
        </p:spPr>
        <p:txBody>
          <a:bodyPr lIns="0" tIns="0" rIns="0" bIns="0" anchor="ctr">
            <a:spAutoFit/>
          </a:bodyPr>
          <a:lstStyle/>
          <a:p>
            <a:pPr eaLnBrk="0" hangingPunct="0"/>
            <a:endParaRPr lang="en-US"/>
          </a:p>
        </p:txBody>
      </p:sp>
      <p:sp>
        <p:nvSpPr>
          <p:cNvPr id="39939" name="AutoShape 3"/>
          <p:cNvSpPr>
            <a:spLocks noChangeArrowheads="1"/>
          </p:cNvSpPr>
          <p:nvPr/>
        </p:nvSpPr>
        <p:spPr bwMode="auto">
          <a:xfrm>
            <a:off x="4821238" y="4806950"/>
            <a:ext cx="1711325" cy="566738"/>
          </a:xfrm>
          <a:prstGeom prst="roundRect">
            <a:avLst>
              <a:gd name="adj" fmla="val 16667"/>
            </a:avLst>
          </a:prstGeom>
          <a:solidFill>
            <a:srgbClr val="007BC5"/>
          </a:solidFill>
          <a:ln w="19050">
            <a:solidFill>
              <a:schemeClr val="bg2"/>
            </a:solidFill>
            <a:round/>
            <a:headEnd/>
            <a:tailEnd/>
          </a:ln>
        </p:spPr>
        <p:txBody>
          <a:bodyPr wrap="none" lIns="0" tIns="0" rIns="0" bIns="0" anchor="ctr">
            <a:spAutoFit/>
          </a:bodyPr>
          <a:lstStyle/>
          <a:p>
            <a:pPr eaLnBrk="0" hangingPunct="0"/>
            <a:endParaRPr lang="en-US"/>
          </a:p>
        </p:txBody>
      </p:sp>
      <p:sp>
        <p:nvSpPr>
          <p:cNvPr id="39940" name="AutoShape 4"/>
          <p:cNvSpPr>
            <a:spLocks noChangeArrowheads="1"/>
          </p:cNvSpPr>
          <p:nvPr/>
        </p:nvSpPr>
        <p:spPr bwMode="auto">
          <a:xfrm>
            <a:off x="1387475" y="4783138"/>
            <a:ext cx="1711325" cy="568325"/>
          </a:xfrm>
          <a:prstGeom prst="roundRect">
            <a:avLst>
              <a:gd name="adj" fmla="val 16667"/>
            </a:avLst>
          </a:prstGeom>
          <a:solidFill>
            <a:srgbClr val="007BC5"/>
          </a:solidFill>
          <a:ln w="19050">
            <a:solidFill>
              <a:schemeClr val="bg2"/>
            </a:solidFill>
            <a:round/>
            <a:headEnd/>
            <a:tailEnd/>
          </a:ln>
        </p:spPr>
        <p:txBody>
          <a:bodyPr wrap="none" lIns="0" tIns="0" rIns="0" bIns="0" anchor="ctr">
            <a:spAutoFit/>
          </a:bodyPr>
          <a:lstStyle/>
          <a:p>
            <a:pPr eaLnBrk="0" hangingPunct="0"/>
            <a:endParaRPr lang="en-US"/>
          </a:p>
        </p:txBody>
      </p:sp>
      <p:sp>
        <p:nvSpPr>
          <p:cNvPr id="39941" name="AutoShape 5"/>
          <p:cNvSpPr>
            <a:spLocks noChangeArrowheads="1"/>
          </p:cNvSpPr>
          <p:nvPr/>
        </p:nvSpPr>
        <p:spPr bwMode="auto">
          <a:xfrm>
            <a:off x="3098800" y="4783138"/>
            <a:ext cx="1711325" cy="568325"/>
          </a:xfrm>
          <a:prstGeom prst="roundRect">
            <a:avLst>
              <a:gd name="adj" fmla="val 16667"/>
            </a:avLst>
          </a:prstGeom>
          <a:solidFill>
            <a:srgbClr val="007BC5"/>
          </a:solidFill>
          <a:ln w="19050">
            <a:solidFill>
              <a:schemeClr val="bg2"/>
            </a:solidFill>
            <a:round/>
            <a:headEnd/>
            <a:tailEnd/>
          </a:ln>
        </p:spPr>
        <p:txBody>
          <a:bodyPr wrap="none" lIns="0" tIns="0" rIns="0" bIns="0" anchor="ctr">
            <a:spAutoFit/>
          </a:bodyPr>
          <a:lstStyle/>
          <a:p>
            <a:pPr eaLnBrk="0" hangingPunct="0"/>
            <a:endParaRPr lang="en-US"/>
          </a:p>
        </p:txBody>
      </p:sp>
      <p:sp>
        <p:nvSpPr>
          <p:cNvPr id="76806" name="Rectangle 6"/>
          <p:cNvSpPr>
            <a:spLocks noGrp="1" noChangeArrowheads="1"/>
          </p:cNvSpPr>
          <p:nvPr>
            <p:ph type="title"/>
          </p:nvPr>
        </p:nvSpPr>
        <p:spPr/>
        <p:txBody>
          <a:bodyPr>
            <a:normAutofit fontScale="90000"/>
          </a:bodyPr>
          <a:lstStyle/>
          <a:p>
            <a:pPr eaLnBrk="1" fontAlgn="auto" hangingPunct="1">
              <a:spcAft>
                <a:spcPts val="0"/>
              </a:spcAft>
              <a:defRPr/>
            </a:pPr>
            <a:r>
              <a:rPr lang="en-US" altLang="en-GB" dirty="0">
                <a:solidFill>
                  <a:schemeClr val="tx1"/>
                </a:solidFill>
                <a:effectLst>
                  <a:outerShdw blurRad="38100" dist="38100" dir="2700000" algn="tl">
                    <a:srgbClr val="000000"/>
                  </a:outerShdw>
                </a:effectLst>
                <a:latin typeface="Arial" pitchFamily="34" charset="0"/>
              </a:rPr>
              <a:t>White blood cell adhesion</a:t>
            </a:r>
            <a:br>
              <a:rPr lang="en-US" altLang="en-GB" dirty="0">
                <a:solidFill>
                  <a:schemeClr val="tx1"/>
                </a:solidFill>
                <a:effectLst>
                  <a:outerShdw blurRad="38100" dist="38100" dir="2700000" algn="tl">
                    <a:srgbClr val="000000"/>
                  </a:outerShdw>
                </a:effectLst>
                <a:latin typeface="Arial" pitchFamily="34" charset="0"/>
              </a:rPr>
            </a:br>
            <a:endParaRPr lang="en-US" altLang="en-GB" dirty="0">
              <a:solidFill>
                <a:schemeClr val="tx1"/>
              </a:solidFill>
              <a:effectLst>
                <a:outerShdw blurRad="38100" dist="38100" dir="2700000" algn="tl">
                  <a:srgbClr val="000000"/>
                </a:outerShdw>
              </a:effectLst>
              <a:latin typeface="Arial" pitchFamily="34" charset="0"/>
            </a:endParaRPr>
          </a:p>
        </p:txBody>
      </p:sp>
      <p:sp>
        <p:nvSpPr>
          <p:cNvPr id="39943" name="Text Box 8"/>
          <p:cNvSpPr txBox="1">
            <a:spLocks noChangeArrowheads="1"/>
          </p:cNvSpPr>
          <p:nvPr/>
        </p:nvSpPr>
        <p:spPr bwMode="auto">
          <a:xfrm>
            <a:off x="290513" y="6378575"/>
            <a:ext cx="8216900" cy="182563"/>
          </a:xfrm>
          <a:prstGeom prst="rect">
            <a:avLst/>
          </a:prstGeom>
          <a:noFill/>
          <a:ln w="19050">
            <a:noFill/>
            <a:miter lim="800000"/>
            <a:headEnd/>
            <a:tailEnd/>
          </a:ln>
        </p:spPr>
        <p:txBody>
          <a:bodyPr lIns="0" tIns="0" rIns="0" bIns="0" anchor="ctr">
            <a:spAutoFit/>
          </a:bodyPr>
          <a:lstStyle/>
          <a:p>
            <a:pPr marL="228600" indent="-228600" eaLnBrk="0" hangingPunct="0"/>
            <a:r>
              <a:rPr lang="en-US" altLang="en-GB" sz="1200" b="1"/>
              <a:t>ICAM: intercellular adhesion molecule, TNF: tumour necrosis factor, IL: interleukin</a:t>
            </a:r>
          </a:p>
        </p:txBody>
      </p:sp>
      <p:sp>
        <p:nvSpPr>
          <p:cNvPr id="39944" name="Rectangle 9"/>
          <p:cNvSpPr>
            <a:spLocks noChangeArrowheads="1"/>
          </p:cNvSpPr>
          <p:nvPr/>
        </p:nvSpPr>
        <p:spPr bwMode="auto">
          <a:xfrm>
            <a:off x="1354138" y="5510213"/>
            <a:ext cx="6926262" cy="615950"/>
          </a:xfrm>
          <a:prstGeom prst="rect">
            <a:avLst/>
          </a:prstGeom>
          <a:gradFill rotWithShape="0">
            <a:gsLst>
              <a:gs pos="0">
                <a:srgbClr val="725F2A"/>
              </a:gs>
              <a:gs pos="100000">
                <a:srgbClr val="F7CE5B"/>
              </a:gs>
            </a:gsLst>
            <a:lin ang="5400000" scaled="1"/>
          </a:gradFill>
          <a:ln w="19050">
            <a:noFill/>
            <a:miter lim="800000"/>
            <a:headEnd/>
            <a:tailEnd/>
          </a:ln>
        </p:spPr>
        <p:txBody>
          <a:bodyPr lIns="0" tIns="0" rIns="0" bIns="0" anchor="ctr">
            <a:spAutoFit/>
          </a:bodyPr>
          <a:lstStyle/>
          <a:p>
            <a:pPr eaLnBrk="0" hangingPunct="0"/>
            <a:endParaRPr lang="en-US"/>
          </a:p>
        </p:txBody>
      </p:sp>
      <p:sp>
        <p:nvSpPr>
          <p:cNvPr id="39945" name="Rectangle 10"/>
          <p:cNvSpPr>
            <a:spLocks noChangeArrowheads="1"/>
          </p:cNvSpPr>
          <p:nvPr/>
        </p:nvSpPr>
        <p:spPr bwMode="auto">
          <a:xfrm rot="-1275426">
            <a:off x="7161213" y="3981450"/>
            <a:ext cx="144462" cy="231775"/>
          </a:xfrm>
          <a:prstGeom prst="rect">
            <a:avLst/>
          </a:prstGeom>
          <a:solidFill>
            <a:srgbClr val="F7CE5B"/>
          </a:solidFill>
          <a:ln w="19050">
            <a:noFill/>
            <a:miter lim="800000"/>
            <a:headEnd/>
            <a:tailEnd/>
          </a:ln>
        </p:spPr>
        <p:txBody>
          <a:bodyPr wrap="none" lIns="0" tIns="0" rIns="0" bIns="0" anchor="ctr">
            <a:spAutoFit/>
          </a:bodyPr>
          <a:lstStyle/>
          <a:p>
            <a:pPr eaLnBrk="0" hangingPunct="0"/>
            <a:endParaRPr lang="en-US"/>
          </a:p>
        </p:txBody>
      </p:sp>
      <p:sp>
        <p:nvSpPr>
          <p:cNvPr id="39946" name="Oval 11"/>
          <p:cNvSpPr>
            <a:spLocks noChangeArrowheads="1"/>
          </p:cNvSpPr>
          <p:nvPr/>
        </p:nvSpPr>
        <p:spPr bwMode="auto">
          <a:xfrm rot="-1275426">
            <a:off x="7200900" y="4102100"/>
            <a:ext cx="144463" cy="193675"/>
          </a:xfrm>
          <a:prstGeom prst="ellipse">
            <a:avLst/>
          </a:prstGeom>
          <a:solidFill>
            <a:schemeClr val="bg2"/>
          </a:solidFill>
          <a:ln w="19050">
            <a:noFill/>
            <a:round/>
            <a:headEnd/>
            <a:tailEnd/>
          </a:ln>
        </p:spPr>
        <p:txBody>
          <a:bodyPr wrap="none" lIns="0" tIns="0" rIns="0" bIns="0" anchor="ctr">
            <a:spAutoFit/>
          </a:bodyPr>
          <a:lstStyle/>
          <a:p>
            <a:pPr eaLnBrk="0" hangingPunct="0"/>
            <a:endParaRPr lang="en-US"/>
          </a:p>
        </p:txBody>
      </p:sp>
      <p:sp>
        <p:nvSpPr>
          <p:cNvPr id="39947" name="Rectangle 12"/>
          <p:cNvSpPr>
            <a:spLocks noChangeArrowheads="1"/>
          </p:cNvSpPr>
          <p:nvPr/>
        </p:nvSpPr>
        <p:spPr bwMode="auto">
          <a:xfrm rot="-241479">
            <a:off x="6965950" y="4002088"/>
            <a:ext cx="144463" cy="231775"/>
          </a:xfrm>
          <a:prstGeom prst="rect">
            <a:avLst/>
          </a:prstGeom>
          <a:solidFill>
            <a:srgbClr val="F7CE5B"/>
          </a:solidFill>
          <a:ln w="19050">
            <a:noFill/>
            <a:miter lim="800000"/>
            <a:headEnd/>
            <a:tailEnd/>
          </a:ln>
        </p:spPr>
        <p:txBody>
          <a:bodyPr wrap="none" lIns="0" tIns="0" rIns="0" bIns="0" anchor="ctr">
            <a:spAutoFit/>
          </a:bodyPr>
          <a:lstStyle/>
          <a:p>
            <a:pPr eaLnBrk="0" hangingPunct="0"/>
            <a:endParaRPr lang="en-US"/>
          </a:p>
        </p:txBody>
      </p:sp>
      <p:sp>
        <p:nvSpPr>
          <p:cNvPr id="39948" name="Oval 13"/>
          <p:cNvSpPr>
            <a:spLocks noChangeArrowheads="1"/>
          </p:cNvSpPr>
          <p:nvPr/>
        </p:nvSpPr>
        <p:spPr bwMode="auto">
          <a:xfrm rot="-241479">
            <a:off x="6972300" y="4127500"/>
            <a:ext cx="144463" cy="193675"/>
          </a:xfrm>
          <a:prstGeom prst="ellipse">
            <a:avLst/>
          </a:prstGeom>
          <a:solidFill>
            <a:schemeClr val="bg2"/>
          </a:solidFill>
          <a:ln w="19050">
            <a:noFill/>
            <a:round/>
            <a:headEnd/>
            <a:tailEnd/>
          </a:ln>
        </p:spPr>
        <p:txBody>
          <a:bodyPr wrap="none" lIns="0" tIns="0" rIns="0" bIns="0" anchor="ctr">
            <a:spAutoFit/>
          </a:bodyPr>
          <a:lstStyle/>
          <a:p>
            <a:pPr eaLnBrk="0" hangingPunct="0"/>
            <a:endParaRPr lang="en-US"/>
          </a:p>
        </p:txBody>
      </p:sp>
      <p:sp>
        <p:nvSpPr>
          <p:cNvPr id="39949" name="Rectangle 14"/>
          <p:cNvSpPr>
            <a:spLocks noChangeArrowheads="1"/>
          </p:cNvSpPr>
          <p:nvPr/>
        </p:nvSpPr>
        <p:spPr bwMode="auto">
          <a:xfrm rot="651177">
            <a:off x="6767513" y="3989388"/>
            <a:ext cx="144462" cy="231775"/>
          </a:xfrm>
          <a:prstGeom prst="rect">
            <a:avLst/>
          </a:prstGeom>
          <a:solidFill>
            <a:srgbClr val="F7CE5B"/>
          </a:solidFill>
          <a:ln w="19050">
            <a:noFill/>
            <a:miter lim="800000"/>
            <a:headEnd/>
            <a:tailEnd/>
          </a:ln>
        </p:spPr>
        <p:txBody>
          <a:bodyPr wrap="none" lIns="0" tIns="0" rIns="0" bIns="0" anchor="ctr">
            <a:spAutoFit/>
          </a:bodyPr>
          <a:lstStyle/>
          <a:p>
            <a:pPr eaLnBrk="0" hangingPunct="0"/>
            <a:endParaRPr lang="en-US"/>
          </a:p>
        </p:txBody>
      </p:sp>
      <p:sp>
        <p:nvSpPr>
          <p:cNvPr id="39950" name="Oval 15"/>
          <p:cNvSpPr>
            <a:spLocks noChangeArrowheads="1"/>
          </p:cNvSpPr>
          <p:nvPr/>
        </p:nvSpPr>
        <p:spPr bwMode="auto">
          <a:xfrm rot="651177">
            <a:off x="6746875" y="4114800"/>
            <a:ext cx="144463" cy="193675"/>
          </a:xfrm>
          <a:prstGeom prst="ellipse">
            <a:avLst/>
          </a:prstGeom>
          <a:solidFill>
            <a:schemeClr val="bg2"/>
          </a:solidFill>
          <a:ln w="19050">
            <a:noFill/>
            <a:round/>
            <a:headEnd/>
            <a:tailEnd/>
          </a:ln>
        </p:spPr>
        <p:txBody>
          <a:bodyPr wrap="none" lIns="0" tIns="0" rIns="0" bIns="0" anchor="ctr">
            <a:spAutoFit/>
          </a:bodyPr>
          <a:lstStyle/>
          <a:p>
            <a:pPr eaLnBrk="0" hangingPunct="0"/>
            <a:endParaRPr lang="en-US"/>
          </a:p>
        </p:txBody>
      </p:sp>
      <p:sp>
        <p:nvSpPr>
          <p:cNvPr id="39951" name="Rectangle 16"/>
          <p:cNvSpPr>
            <a:spLocks noChangeArrowheads="1"/>
          </p:cNvSpPr>
          <p:nvPr/>
        </p:nvSpPr>
        <p:spPr bwMode="auto">
          <a:xfrm rot="-2880353">
            <a:off x="5080794" y="4067969"/>
            <a:ext cx="206375" cy="236537"/>
          </a:xfrm>
          <a:prstGeom prst="rect">
            <a:avLst/>
          </a:prstGeom>
          <a:solidFill>
            <a:srgbClr val="F7CE5B"/>
          </a:solidFill>
          <a:ln w="19050">
            <a:noFill/>
            <a:miter lim="800000"/>
            <a:headEnd/>
            <a:tailEnd/>
          </a:ln>
        </p:spPr>
        <p:txBody>
          <a:bodyPr wrap="none" lIns="0" tIns="0" rIns="0" bIns="0" anchor="ctr">
            <a:spAutoFit/>
          </a:bodyPr>
          <a:lstStyle/>
          <a:p>
            <a:pPr eaLnBrk="0" hangingPunct="0"/>
            <a:endParaRPr lang="en-US"/>
          </a:p>
        </p:txBody>
      </p:sp>
      <p:sp>
        <p:nvSpPr>
          <p:cNvPr id="39952" name="Oval 17"/>
          <p:cNvSpPr>
            <a:spLocks noChangeArrowheads="1"/>
          </p:cNvSpPr>
          <p:nvPr/>
        </p:nvSpPr>
        <p:spPr bwMode="auto">
          <a:xfrm rot="-2880353">
            <a:off x="5161756" y="4160044"/>
            <a:ext cx="206375" cy="198438"/>
          </a:xfrm>
          <a:prstGeom prst="ellipse">
            <a:avLst/>
          </a:prstGeom>
          <a:solidFill>
            <a:schemeClr val="bg1"/>
          </a:solidFill>
          <a:ln w="19050">
            <a:noFill/>
            <a:round/>
            <a:headEnd/>
            <a:tailEnd/>
          </a:ln>
        </p:spPr>
        <p:txBody>
          <a:bodyPr wrap="none" lIns="0" tIns="0" rIns="0" bIns="0" anchor="ctr">
            <a:spAutoFit/>
          </a:bodyPr>
          <a:lstStyle/>
          <a:p>
            <a:pPr eaLnBrk="0" hangingPunct="0"/>
            <a:endParaRPr lang="en-US"/>
          </a:p>
        </p:txBody>
      </p:sp>
      <p:sp>
        <p:nvSpPr>
          <p:cNvPr id="39953" name="Rectangle 18"/>
          <p:cNvSpPr>
            <a:spLocks noChangeArrowheads="1"/>
          </p:cNvSpPr>
          <p:nvPr/>
        </p:nvSpPr>
        <p:spPr bwMode="auto">
          <a:xfrm>
            <a:off x="4630738" y="4249738"/>
            <a:ext cx="95250" cy="206375"/>
          </a:xfrm>
          <a:prstGeom prst="rect">
            <a:avLst/>
          </a:prstGeom>
          <a:solidFill>
            <a:srgbClr val="007BC5"/>
          </a:solidFill>
          <a:ln w="19050">
            <a:noFill/>
            <a:miter lim="800000"/>
            <a:headEnd/>
            <a:tailEnd/>
          </a:ln>
        </p:spPr>
        <p:txBody>
          <a:bodyPr wrap="none" lIns="0" tIns="0" rIns="0" bIns="0" anchor="ctr">
            <a:spAutoFit/>
          </a:bodyPr>
          <a:lstStyle/>
          <a:p>
            <a:pPr eaLnBrk="0" hangingPunct="0"/>
            <a:endParaRPr lang="en-US"/>
          </a:p>
        </p:txBody>
      </p:sp>
      <p:sp>
        <p:nvSpPr>
          <p:cNvPr id="39954" name="Rectangle 19"/>
          <p:cNvSpPr>
            <a:spLocks noChangeArrowheads="1"/>
          </p:cNvSpPr>
          <p:nvPr/>
        </p:nvSpPr>
        <p:spPr bwMode="auto">
          <a:xfrm>
            <a:off x="4757738" y="4249738"/>
            <a:ext cx="95250" cy="206375"/>
          </a:xfrm>
          <a:prstGeom prst="rect">
            <a:avLst/>
          </a:prstGeom>
          <a:solidFill>
            <a:srgbClr val="007BC5"/>
          </a:solidFill>
          <a:ln w="19050">
            <a:noFill/>
            <a:miter lim="800000"/>
            <a:headEnd/>
            <a:tailEnd/>
          </a:ln>
        </p:spPr>
        <p:txBody>
          <a:bodyPr wrap="none" lIns="0" tIns="0" rIns="0" bIns="0" anchor="ctr">
            <a:spAutoFit/>
          </a:bodyPr>
          <a:lstStyle/>
          <a:p>
            <a:pPr eaLnBrk="0" hangingPunct="0"/>
            <a:endParaRPr lang="en-US"/>
          </a:p>
        </p:txBody>
      </p:sp>
      <p:sp>
        <p:nvSpPr>
          <p:cNvPr id="39955" name="Rectangle 20"/>
          <p:cNvSpPr>
            <a:spLocks noChangeArrowheads="1"/>
          </p:cNvSpPr>
          <p:nvPr/>
        </p:nvSpPr>
        <p:spPr bwMode="auto">
          <a:xfrm>
            <a:off x="1365250" y="5332413"/>
            <a:ext cx="6915150" cy="171450"/>
          </a:xfrm>
          <a:prstGeom prst="rect">
            <a:avLst/>
          </a:prstGeom>
          <a:solidFill>
            <a:srgbClr val="F7CE5B"/>
          </a:solidFill>
          <a:ln w="19050">
            <a:solidFill>
              <a:srgbClr val="F7CE5B"/>
            </a:solidFill>
            <a:miter lim="800000"/>
            <a:headEnd/>
            <a:tailEnd/>
          </a:ln>
        </p:spPr>
        <p:txBody>
          <a:bodyPr lIns="0" tIns="0" rIns="0" bIns="0" anchor="ctr">
            <a:spAutoFit/>
          </a:bodyPr>
          <a:lstStyle/>
          <a:p>
            <a:pPr algn="ctr" eaLnBrk="0" hangingPunct="0">
              <a:spcBef>
                <a:spcPct val="30000"/>
              </a:spcBef>
            </a:pPr>
            <a:endParaRPr lang="en-US" sz="1000" b="1">
              <a:solidFill>
                <a:srgbClr val="FFFFFF"/>
              </a:solidFill>
            </a:endParaRPr>
          </a:p>
        </p:txBody>
      </p:sp>
      <p:sp>
        <p:nvSpPr>
          <p:cNvPr id="39956" name="Oval 21"/>
          <p:cNvSpPr>
            <a:spLocks noChangeArrowheads="1"/>
          </p:cNvSpPr>
          <p:nvPr/>
        </p:nvSpPr>
        <p:spPr bwMode="auto">
          <a:xfrm>
            <a:off x="1549400" y="2835275"/>
            <a:ext cx="990600" cy="990600"/>
          </a:xfrm>
          <a:prstGeom prst="ellipse">
            <a:avLst/>
          </a:prstGeom>
          <a:gradFill rotWithShape="0">
            <a:gsLst>
              <a:gs pos="0">
                <a:srgbClr val="F7CE5B"/>
              </a:gs>
              <a:gs pos="100000">
                <a:srgbClr val="725F2A"/>
              </a:gs>
            </a:gsLst>
            <a:path path="shape">
              <a:fillToRect l="50000" t="50000" r="50000" b="50000"/>
            </a:path>
          </a:gradFill>
          <a:ln w="19050">
            <a:noFill/>
            <a:round/>
            <a:headEnd/>
            <a:tailEnd/>
          </a:ln>
        </p:spPr>
        <p:txBody>
          <a:bodyPr lIns="0" tIns="0" rIns="0" bIns="0" anchor="ctr">
            <a:spAutoFit/>
          </a:bodyPr>
          <a:lstStyle/>
          <a:p>
            <a:pPr eaLnBrk="0" hangingPunct="0"/>
            <a:endParaRPr lang="en-US"/>
          </a:p>
        </p:txBody>
      </p:sp>
      <p:sp>
        <p:nvSpPr>
          <p:cNvPr id="76822" name="Oval 22"/>
          <p:cNvSpPr>
            <a:spLocks noChangeArrowheads="1"/>
          </p:cNvSpPr>
          <p:nvPr/>
        </p:nvSpPr>
        <p:spPr bwMode="auto">
          <a:xfrm>
            <a:off x="2171700" y="3190875"/>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76823" name="Oval 23"/>
          <p:cNvSpPr>
            <a:spLocks noChangeArrowheads="1"/>
          </p:cNvSpPr>
          <p:nvPr/>
        </p:nvSpPr>
        <p:spPr bwMode="auto">
          <a:xfrm>
            <a:off x="1981200" y="3508375"/>
            <a:ext cx="190500" cy="1651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24" name="Freeform 24"/>
          <p:cNvSpPr>
            <a:spLocks/>
          </p:cNvSpPr>
          <p:nvPr/>
        </p:nvSpPr>
        <p:spPr bwMode="auto">
          <a:xfrm rot="18492806">
            <a:off x="1600200" y="3025775"/>
            <a:ext cx="533400" cy="292100"/>
          </a:xfrm>
          <a:custGeom>
            <a:avLst/>
            <a:gdLst/>
            <a:ahLst/>
            <a:cxnLst>
              <a:cxn ang="0">
                <a:pos x="216" y="32"/>
              </a:cxn>
              <a:cxn ang="0">
                <a:pos x="88" y="0"/>
              </a:cxn>
              <a:cxn ang="0">
                <a:pos x="0" y="80"/>
              </a:cxn>
              <a:cxn ang="0">
                <a:pos x="168" y="136"/>
              </a:cxn>
              <a:cxn ang="0">
                <a:pos x="232" y="184"/>
              </a:cxn>
              <a:cxn ang="0">
                <a:pos x="336" y="112"/>
              </a:cxn>
              <a:cxn ang="0">
                <a:pos x="240" y="64"/>
              </a:cxn>
              <a:cxn ang="0">
                <a:pos x="216" y="32"/>
              </a:cxn>
            </a:cxnLst>
            <a:rect l="0" t="0" r="r" b="b"/>
            <a:pathLst>
              <a:path w="336" h="184">
                <a:moveTo>
                  <a:pt x="216" y="32"/>
                </a:moveTo>
                <a:cubicBezTo>
                  <a:pt x="174" y="18"/>
                  <a:pt x="131" y="11"/>
                  <a:pt x="88" y="0"/>
                </a:cubicBezTo>
                <a:cubicBezTo>
                  <a:pt x="18" y="10"/>
                  <a:pt x="11" y="11"/>
                  <a:pt x="0" y="80"/>
                </a:cubicBezTo>
                <a:cubicBezTo>
                  <a:pt x="103" y="87"/>
                  <a:pt x="108" y="76"/>
                  <a:pt x="168" y="136"/>
                </a:cubicBezTo>
                <a:cubicBezTo>
                  <a:pt x="179" y="170"/>
                  <a:pt x="199" y="173"/>
                  <a:pt x="232" y="184"/>
                </a:cubicBezTo>
                <a:cubicBezTo>
                  <a:pt x="305" y="176"/>
                  <a:pt x="319" y="180"/>
                  <a:pt x="336" y="112"/>
                </a:cubicBezTo>
                <a:cubicBezTo>
                  <a:pt x="321" y="66"/>
                  <a:pt x="285" y="70"/>
                  <a:pt x="240" y="64"/>
                </a:cubicBezTo>
                <a:cubicBezTo>
                  <a:pt x="208" y="53"/>
                  <a:pt x="216" y="64"/>
                  <a:pt x="216" y="32"/>
                </a:cubicBezTo>
                <a:close/>
              </a:path>
            </a:pathLst>
          </a:custGeom>
          <a:gradFill rotWithShape="0">
            <a:gsLst>
              <a:gs pos="0">
                <a:schemeClr val="accent1"/>
              </a:gs>
              <a:gs pos="100000">
                <a:schemeClr val="accent1">
                  <a:gamma/>
                  <a:shade val="46275"/>
                  <a:invGamma/>
                </a:schemeClr>
              </a:gs>
            </a:gsLst>
            <a:path path="rect">
              <a:fillToRect l="50000" t="50000" r="50000" b="50000"/>
            </a:path>
          </a:gradFill>
          <a:ln w="19050" cap="flat" cmpd="sng">
            <a:noFill/>
            <a:prstDash val="solid"/>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25" name="Oval 25"/>
          <p:cNvSpPr>
            <a:spLocks noChangeArrowheads="1"/>
          </p:cNvSpPr>
          <p:nvPr/>
        </p:nvSpPr>
        <p:spPr bwMode="auto">
          <a:xfrm>
            <a:off x="2324100" y="3343275"/>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76826" name="Oval 26"/>
          <p:cNvSpPr>
            <a:spLocks noChangeArrowheads="1"/>
          </p:cNvSpPr>
          <p:nvPr/>
        </p:nvSpPr>
        <p:spPr bwMode="auto">
          <a:xfrm>
            <a:off x="1917700" y="3317875"/>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76827" name="Oval 27"/>
          <p:cNvSpPr>
            <a:spLocks noChangeArrowheads="1"/>
          </p:cNvSpPr>
          <p:nvPr/>
        </p:nvSpPr>
        <p:spPr bwMode="auto">
          <a:xfrm>
            <a:off x="2120900" y="3343275"/>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76828" name="Oval 28"/>
          <p:cNvSpPr>
            <a:spLocks noChangeArrowheads="1"/>
          </p:cNvSpPr>
          <p:nvPr/>
        </p:nvSpPr>
        <p:spPr bwMode="auto">
          <a:xfrm>
            <a:off x="1714500" y="3381375"/>
            <a:ext cx="177800" cy="153988"/>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39964" name="AutoShape 29"/>
          <p:cNvSpPr>
            <a:spLocks noChangeArrowheads="1"/>
          </p:cNvSpPr>
          <p:nvPr/>
        </p:nvSpPr>
        <p:spPr bwMode="auto">
          <a:xfrm rot="-399459">
            <a:off x="1747838" y="2265363"/>
            <a:ext cx="990600" cy="749300"/>
          </a:xfrm>
          <a:custGeom>
            <a:avLst/>
            <a:gdLst>
              <a:gd name="T0" fmla="*/ 1580445961 w 21600"/>
              <a:gd name="T1" fmla="*/ 64955007 h 21600"/>
              <a:gd name="T2" fmla="*/ 634204821 w 21600"/>
              <a:gd name="T3" fmla="*/ 115216732 h 21600"/>
              <a:gd name="T4" fmla="*/ 1409043239 w 21600"/>
              <a:gd name="T5" fmla="*/ 187727681 h 21600"/>
              <a:gd name="T6" fmla="*/ 2147483647 w 21600"/>
              <a:gd name="T7" fmla="*/ 450847403 h 21600"/>
              <a:gd name="T8" fmla="*/ 1917757613 w 21600"/>
              <a:gd name="T9" fmla="*/ 635277679 h 21600"/>
              <a:gd name="T10" fmla="*/ 1491610086 w 21600"/>
              <a:gd name="T11" fmla="*/ 45084740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64" y="10800"/>
                </a:moveTo>
                <a:cubicBezTo>
                  <a:pt x="18164" y="6732"/>
                  <a:pt x="14867" y="3436"/>
                  <a:pt x="10800" y="3436"/>
                </a:cubicBezTo>
                <a:cubicBezTo>
                  <a:pt x="9606" y="3435"/>
                  <a:pt x="8431" y="3726"/>
                  <a:pt x="7374" y="4281"/>
                </a:cubicBezTo>
                <a:lnTo>
                  <a:pt x="5776" y="1239"/>
                </a:lnTo>
                <a:cubicBezTo>
                  <a:pt x="7325" y="425"/>
                  <a:pt x="9049" y="-1"/>
                  <a:pt x="10800" y="0"/>
                </a:cubicBezTo>
                <a:cubicBezTo>
                  <a:pt x="16764" y="0"/>
                  <a:pt x="21599" y="4835"/>
                  <a:pt x="21600" y="10799"/>
                </a:cubicBezTo>
                <a:lnTo>
                  <a:pt x="21600" y="10800"/>
                </a:lnTo>
                <a:lnTo>
                  <a:pt x="24300" y="10800"/>
                </a:lnTo>
                <a:lnTo>
                  <a:pt x="19882" y="15218"/>
                </a:lnTo>
                <a:lnTo>
                  <a:pt x="15464" y="10800"/>
                </a:lnTo>
                <a:lnTo>
                  <a:pt x="18164" y="10800"/>
                </a:lnTo>
                <a:close/>
              </a:path>
            </a:pathLst>
          </a:custGeom>
          <a:gradFill rotWithShape="0">
            <a:gsLst>
              <a:gs pos="0">
                <a:srgbClr val="007BC5"/>
              </a:gs>
              <a:gs pos="100000">
                <a:srgbClr val="F7CE5B"/>
              </a:gs>
            </a:gsLst>
            <a:lin ang="5400000" scaled="1"/>
          </a:gradFill>
          <a:ln w="19050">
            <a:noFill/>
            <a:miter lim="800000"/>
            <a:headEnd/>
            <a:tailEnd/>
          </a:ln>
        </p:spPr>
        <p:txBody>
          <a:bodyPr lIns="0" tIns="0" rIns="0" bIns="0" anchor="ctr">
            <a:spAutoFit/>
          </a:bodyPr>
          <a:lstStyle/>
          <a:p>
            <a:endParaRPr lang="en-GB"/>
          </a:p>
        </p:txBody>
      </p:sp>
      <p:sp>
        <p:nvSpPr>
          <p:cNvPr id="39965" name="Freeform 30"/>
          <p:cNvSpPr>
            <a:spLocks/>
          </p:cNvSpPr>
          <p:nvPr/>
        </p:nvSpPr>
        <p:spPr bwMode="auto">
          <a:xfrm>
            <a:off x="1341438" y="3046413"/>
            <a:ext cx="233362" cy="119062"/>
          </a:xfrm>
          <a:custGeom>
            <a:avLst/>
            <a:gdLst>
              <a:gd name="T0" fmla="*/ 370461327 w 147"/>
              <a:gd name="T1" fmla="*/ 189010104 h 75"/>
              <a:gd name="T2" fmla="*/ 289816533 w 147"/>
              <a:gd name="T3" fmla="*/ 68043136 h 75"/>
              <a:gd name="T4" fmla="*/ 7559659 w 147"/>
              <a:gd name="T5" fmla="*/ 27720810 h 75"/>
              <a:gd name="T6" fmla="*/ 0 60000 65536"/>
              <a:gd name="T7" fmla="*/ 0 60000 65536"/>
              <a:gd name="T8" fmla="*/ 0 60000 65536"/>
              <a:gd name="T9" fmla="*/ 0 w 147"/>
              <a:gd name="T10" fmla="*/ 0 h 75"/>
              <a:gd name="T11" fmla="*/ 147 w 147"/>
              <a:gd name="T12" fmla="*/ 75 h 75"/>
            </a:gdLst>
            <a:ahLst/>
            <a:cxnLst>
              <a:cxn ang="T6">
                <a:pos x="T0" y="T1"/>
              </a:cxn>
              <a:cxn ang="T7">
                <a:pos x="T2" y="T3"/>
              </a:cxn>
              <a:cxn ang="T8">
                <a:pos x="T4" y="T5"/>
              </a:cxn>
            </a:cxnLst>
            <a:rect l="T9" t="T10" r="T11" b="T12"/>
            <a:pathLst>
              <a:path w="147" h="75">
                <a:moveTo>
                  <a:pt x="147" y="75"/>
                </a:moveTo>
                <a:cubicBezTo>
                  <a:pt x="142" y="59"/>
                  <a:pt x="137" y="32"/>
                  <a:pt x="115" y="27"/>
                </a:cubicBezTo>
                <a:cubicBezTo>
                  <a:pt x="0" y="0"/>
                  <a:pt x="3" y="58"/>
                  <a:pt x="3" y="11"/>
                </a:cubicBezTo>
              </a:path>
            </a:pathLst>
          </a:custGeom>
          <a:noFill/>
          <a:ln w="19050">
            <a:solidFill>
              <a:schemeClr val="tx1"/>
            </a:solidFill>
            <a:round/>
            <a:headEnd/>
            <a:tailEnd/>
          </a:ln>
        </p:spPr>
        <p:txBody>
          <a:bodyPr wrap="none" lIns="0" tIns="0" rIns="0" bIns="0" anchor="ctr">
            <a:spAutoFit/>
          </a:bodyPr>
          <a:lstStyle/>
          <a:p>
            <a:endParaRPr lang="en-GB"/>
          </a:p>
        </p:txBody>
      </p:sp>
      <p:sp>
        <p:nvSpPr>
          <p:cNvPr id="39966" name="Freeform 31"/>
          <p:cNvSpPr>
            <a:spLocks/>
          </p:cNvSpPr>
          <p:nvPr/>
        </p:nvSpPr>
        <p:spPr bwMode="auto">
          <a:xfrm>
            <a:off x="1612900" y="2808288"/>
            <a:ext cx="114300" cy="115887"/>
          </a:xfrm>
          <a:custGeom>
            <a:avLst/>
            <a:gdLst>
              <a:gd name="T0" fmla="*/ 181451223 w 72"/>
              <a:gd name="T1" fmla="*/ 183969791 h 73"/>
              <a:gd name="T2" fmla="*/ 141128740 w 72"/>
              <a:gd name="T3" fmla="*/ 123486328 h 73"/>
              <a:gd name="T4" fmla="*/ 120967498 w 72"/>
              <a:gd name="T5" fmla="*/ 22680511 h 73"/>
              <a:gd name="T6" fmla="*/ 0 w 72"/>
              <a:gd name="T7" fmla="*/ 22680511 h 73"/>
              <a:gd name="T8" fmla="*/ 0 60000 65536"/>
              <a:gd name="T9" fmla="*/ 0 60000 65536"/>
              <a:gd name="T10" fmla="*/ 0 60000 65536"/>
              <a:gd name="T11" fmla="*/ 0 60000 65536"/>
              <a:gd name="T12" fmla="*/ 0 w 72"/>
              <a:gd name="T13" fmla="*/ 0 h 73"/>
              <a:gd name="T14" fmla="*/ 72 w 72"/>
              <a:gd name="T15" fmla="*/ 73 h 73"/>
            </a:gdLst>
            <a:ahLst/>
            <a:cxnLst>
              <a:cxn ang="T8">
                <a:pos x="T0" y="T1"/>
              </a:cxn>
              <a:cxn ang="T9">
                <a:pos x="T2" y="T3"/>
              </a:cxn>
              <a:cxn ang="T10">
                <a:pos x="T4" y="T5"/>
              </a:cxn>
              <a:cxn ang="T11">
                <a:pos x="T6" y="T7"/>
              </a:cxn>
            </a:cxnLst>
            <a:rect l="T12" t="T13" r="T14" b="T15"/>
            <a:pathLst>
              <a:path w="72" h="73">
                <a:moveTo>
                  <a:pt x="72" y="73"/>
                </a:moveTo>
                <a:cubicBezTo>
                  <a:pt x="67" y="65"/>
                  <a:pt x="59" y="58"/>
                  <a:pt x="56" y="49"/>
                </a:cubicBezTo>
                <a:cubicBezTo>
                  <a:pt x="51" y="36"/>
                  <a:pt x="59" y="17"/>
                  <a:pt x="48" y="9"/>
                </a:cubicBezTo>
                <a:cubicBezTo>
                  <a:pt x="35" y="0"/>
                  <a:pt x="16" y="9"/>
                  <a:pt x="0" y="9"/>
                </a:cubicBezTo>
              </a:path>
            </a:pathLst>
          </a:custGeom>
          <a:noFill/>
          <a:ln w="19050">
            <a:solidFill>
              <a:schemeClr val="tx1"/>
            </a:solidFill>
            <a:round/>
            <a:headEnd/>
            <a:tailEnd/>
          </a:ln>
        </p:spPr>
        <p:txBody>
          <a:bodyPr wrap="none" lIns="0" tIns="0" rIns="0" bIns="0" anchor="ctr">
            <a:spAutoFit/>
          </a:bodyPr>
          <a:lstStyle/>
          <a:p>
            <a:endParaRPr lang="en-GB"/>
          </a:p>
        </p:txBody>
      </p:sp>
      <p:sp>
        <p:nvSpPr>
          <p:cNvPr id="39967" name="Freeform 32"/>
          <p:cNvSpPr>
            <a:spLocks/>
          </p:cNvSpPr>
          <p:nvPr/>
        </p:nvSpPr>
        <p:spPr bwMode="auto">
          <a:xfrm>
            <a:off x="2160588" y="3787775"/>
            <a:ext cx="138112" cy="254000"/>
          </a:xfrm>
          <a:custGeom>
            <a:avLst/>
            <a:gdLst>
              <a:gd name="T0" fmla="*/ 17640236 w 87"/>
              <a:gd name="T1" fmla="*/ 0 h 160"/>
              <a:gd name="T2" fmla="*/ 98284935 w 87"/>
              <a:gd name="T3" fmla="*/ 161289988 h 160"/>
              <a:gd name="T4" fmla="*/ 219252029 w 87"/>
              <a:gd name="T5" fmla="*/ 282257492 h 160"/>
              <a:gd name="T6" fmla="*/ 138607299 w 87"/>
              <a:gd name="T7" fmla="*/ 342741218 h 160"/>
              <a:gd name="T8" fmla="*/ 98284935 w 87"/>
              <a:gd name="T9" fmla="*/ 403224945 h 160"/>
              <a:gd name="T10" fmla="*/ 0 60000 65536"/>
              <a:gd name="T11" fmla="*/ 0 60000 65536"/>
              <a:gd name="T12" fmla="*/ 0 60000 65536"/>
              <a:gd name="T13" fmla="*/ 0 60000 65536"/>
              <a:gd name="T14" fmla="*/ 0 60000 65536"/>
              <a:gd name="T15" fmla="*/ 0 w 87"/>
              <a:gd name="T16" fmla="*/ 0 h 160"/>
              <a:gd name="T17" fmla="*/ 87 w 87"/>
              <a:gd name="T18" fmla="*/ 160 h 160"/>
            </a:gdLst>
            <a:ahLst/>
            <a:cxnLst>
              <a:cxn ang="T10">
                <a:pos x="T0" y="T1"/>
              </a:cxn>
              <a:cxn ang="T11">
                <a:pos x="T2" y="T3"/>
              </a:cxn>
              <a:cxn ang="T12">
                <a:pos x="T4" y="T5"/>
              </a:cxn>
              <a:cxn ang="T13">
                <a:pos x="T6" y="T7"/>
              </a:cxn>
              <a:cxn ang="T14">
                <a:pos x="T8" y="T9"/>
              </a:cxn>
            </a:cxnLst>
            <a:rect l="T15" t="T16" r="T17" b="T18"/>
            <a:pathLst>
              <a:path w="87" h="160">
                <a:moveTo>
                  <a:pt x="7" y="0"/>
                </a:moveTo>
                <a:cubicBezTo>
                  <a:pt x="19" y="74"/>
                  <a:pt x="0" y="29"/>
                  <a:pt x="39" y="64"/>
                </a:cubicBezTo>
                <a:cubicBezTo>
                  <a:pt x="56" y="79"/>
                  <a:pt x="87" y="112"/>
                  <a:pt x="87" y="112"/>
                </a:cubicBezTo>
                <a:cubicBezTo>
                  <a:pt x="76" y="120"/>
                  <a:pt x="64" y="127"/>
                  <a:pt x="55" y="136"/>
                </a:cubicBezTo>
                <a:cubicBezTo>
                  <a:pt x="48" y="143"/>
                  <a:pt x="39" y="160"/>
                  <a:pt x="39" y="160"/>
                </a:cubicBezTo>
              </a:path>
            </a:pathLst>
          </a:custGeom>
          <a:noFill/>
          <a:ln w="19050">
            <a:solidFill>
              <a:schemeClr val="tx1"/>
            </a:solidFill>
            <a:round/>
            <a:headEnd/>
            <a:tailEnd/>
          </a:ln>
        </p:spPr>
        <p:txBody>
          <a:bodyPr wrap="none" lIns="0" tIns="0" rIns="0" bIns="0" anchor="ctr">
            <a:spAutoFit/>
          </a:bodyPr>
          <a:lstStyle/>
          <a:p>
            <a:endParaRPr lang="en-GB"/>
          </a:p>
        </p:txBody>
      </p:sp>
      <p:sp>
        <p:nvSpPr>
          <p:cNvPr id="39968" name="Freeform 33"/>
          <p:cNvSpPr>
            <a:spLocks/>
          </p:cNvSpPr>
          <p:nvPr/>
        </p:nvSpPr>
        <p:spPr bwMode="auto">
          <a:xfrm>
            <a:off x="1435100" y="3648075"/>
            <a:ext cx="241300" cy="119063"/>
          </a:xfrm>
          <a:custGeom>
            <a:avLst/>
            <a:gdLst>
              <a:gd name="T0" fmla="*/ 383063695 w 152"/>
              <a:gd name="T1" fmla="*/ 0 h 75"/>
              <a:gd name="T2" fmla="*/ 201612469 w 152"/>
              <a:gd name="T3" fmla="*/ 40322665 h 75"/>
              <a:gd name="T4" fmla="*/ 161289985 w 152"/>
              <a:gd name="T5" fmla="*/ 100806657 h 75"/>
              <a:gd name="T6" fmla="*/ 0 w 152"/>
              <a:gd name="T7" fmla="*/ 181451988 h 75"/>
              <a:gd name="T8" fmla="*/ 0 60000 65536"/>
              <a:gd name="T9" fmla="*/ 0 60000 65536"/>
              <a:gd name="T10" fmla="*/ 0 60000 65536"/>
              <a:gd name="T11" fmla="*/ 0 60000 65536"/>
              <a:gd name="T12" fmla="*/ 0 w 152"/>
              <a:gd name="T13" fmla="*/ 0 h 75"/>
              <a:gd name="T14" fmla="*/ 152 w 152"/>
              <a:gd name="T15" fmla="*/ 75 h 75"/>
            </a:gdLst>
            <a:ahLst/>
            <a:cxnLst>
              <a:cxn ang="T8">
                <a:pos x="T0" y="T1"/>
              </a:cxn>
              <a:cxn ang="T9">
                <a:pos x="T2" y="T3"/>
              </a:cxn>
              <a:cxn ang="T10">
                <a:pos x="T4" y="T5"/>
              </a:cxn>
              <a:cxn ang="T11">
                <a:pos x="T6" y="T7"/>
              </a:cxn>
            </a:cxnLst>
            <a:rect l="T12" t="T13" r="T14" b="T15"/>
            <a:pathLst>
              <a:path w="152" h="75">
                <a:moveTo>
                  <a:pt x="152" y="0"/>
                </a:moveTo>
                <a:cubicBezTo>
                  <a:pt x="128" y="5"/>
                  <a:pt x="102" y="6"/>
                  <a:pt x="80" y="16"/>
                </a:cubicBezTo>
                <a:cubicBezTo>
                  <a:pt x="71" y="20"/>
                  <a:pt x="71" y="34"/>
                  <a:pt x="64" y="40"/>
                </a:cubicBezTo>
                <a:cubicBezTo>
                  <a:pt x="24" y="75"/>
                  <a:pt x="32" y="72"/>
                  <a:pt x="0" y="72"/>
                </a:cubicBezTo>
              </a:path>
            </a:pathLst>
          </a:custGeom>
          <a:noFill/>
          <a:ln w="19050">
            <a:solidFill>
              <a:schemeClr val="tx1"/>
            </a:solidFill>
            <a:round/>
            <a:headEnd/>
            <a:tailEnd/>
          </a:ln>
        </p:spPr>
        <p:txBody>
          <a:bodyPr wrap="none" lIns="0" tIns="0" rIns="0" bIns="0" anchor="ctr">
            <a:spAutoFit/>
          </a:bodyPr>
          <a:lstStyle/>
          <a:p>
            <a:endParaRPr lang="en-GB"/>
          </a:p>
        </p:txBody>
      </p:sp>
      <p:sp>
        <p:nvSpPr>
          <p:cNvPr id="39969" name="Freeform 34"/>
          <p:cNvSpPr>
            <a:spLocks/>
          </p:cNvSpPr>
          <p:nvPr/>
        </p:nvSpPr>
        <p:spPr bwMode="auto">
          <a:xfrm>
            <a:off x="2527300" y="3241675"/>
            <a:ext cx="228600" cy="88900"/>
          </a:xfrm>
          <a:custGeom>
            <a:avLst/>
            <a:gdLst>
              <a:gd name="T0" fmla="*/ 0 w 144"/>
              <a:gd name="T1" fmla="*/ 80645003 h 56"/>
              <a:gd name="T2" fmla="*/ 362902445 w 144"/>
              <a:gd name="T3" fmla="*/ 0 h 56"/>
              <a:gd name="T4" fmla="*/ 0 60000 65536"/>
              <a:gd name="T5" fmla="*/ 0 60000 65536"/>
              <a:gd name="T6" fmla="*/ 0 w 144"/>
              <a:gd name="T7" fmla="*/ 0 h 56"/>
              <a:gd name="T8" fmla="*/ 144 w 144"/>
              <a:gd name="T9" fmla="*/ 56 h 56"/>
            </a:gdLst>
            <a:ahLst/>
            <a:cxnLst>
              <a:cxn ang="T4">
                <a:pos x="T0" y="T1"/>
              </a:cxn>
              <a:cxn ang="T5">
                <a:pos x="T2" y="T3"/>
              </a:cxn>
            </a:cxnLst>
            <a:rect l="T6" t="T7" r="T8" b="T9"/>
            <a:pathLst>
              <a:path w="144" h="56">
                <a:moveTo>
                  <a:pt x="0" y="32"/>
                </a:moveTo>
                <a:cubicBezTo>
                  <a:pt x="46" y="17"/>
                  <a:pt x="116" y="56"/>
                  <a:pt x="144" y="0"/>
                </a:cubicBezTo>
              </a:path>
            </a:pathLst>
          </a:custGeom>
          <a:noFill/>
          <a:ln w="19050">
            <a:solidFill>
              <a:schemeClr val="tx1"/>
            </a:solidFill>
            <a:round/>
            <a:headEnd/>
            <a:tailEnd/>
          </a:ln>
        </p:spPr>
        <p:txBody>
          <a:bodyPr wrap="none" lIns="0" tIns="0" rIns="0" bIns="0" anchor="ctr">
            <a:spAutoFit/>
          </a:bodyPr>
          <a:lstStyle/>
          <a:p>
            <a:endParaRPr lang="en-GB"/>
          </a:p>
        </p:txBody>
      </p:sp>
      <p:sp>
        <p:nvSpPr>
          <p:cNvPr id="39970" name="Freeform 35"/>
          <p:cNvSpPr>
            <a:spLocks/>
          </p:cNvSpPr>
          <p:nvPr/>
        </p:nvSpPr>
        <p:spPr bwMode="auto">
          <a:xfrm>
            <a:off x="1333500" y="3432175"/>
            <a:ext cx="228600" cy="63500"/>
          </a:xfrm>
          <a:custGeom>
            <a:avLst/>
            <a:gdLst>
              <a:gd name="T0" fmla="*/ 362902445 w 144"/>
              <a:gd name="T1" fmla="*/ 0 h 40"/>
              <a:gd name="T2" fmla="*/ 161289981 w 144"/>
              <a:gd name="T3" fmla="*/ 20161249 h 40"/>
              <a:gd name="T4" fmla="*/ 0 w 144"/>
              <a:gd name="T5" fmla="*/ 100806236 h 40"/>
              <a:gd name="T6" fmla="*/ 0 60000 65536"/>
              <a:gd name="T7" fmla="*/ 0 60000 65536"/>
              <a:gd name="T8" fmla="*/ 0 60000 65536"/>
              <a:gd name="T9" fmla="*/ 0 w 144"/>
              <a:gd name="T10" fmla="*/ 0 h 40"/>
              <a:gd name="T11" fmla="*/ 144 w 144"/>
              <a:gd name="T12" fmla="*/ 40 h 40"/>
            </a:gdLst>
            <a:ahLst/>
            <a:cxnLst>
              <a:cxn ang="T6">
                <a:pos x="T0" y="T1"/>
              </a:cxn>
              <a:cxn ang="T7">
                <a:pos x="T2" y="T3"/>
              </a:cxn>
              <a:cxn ang="T8">
                <a:pos x="T4" y="T5"/>
              </a:cxn>
            </a:cxnLst>
            <a:rect l="T9" t="T10" r="T11" b="T12"/>
            <a:pathLst>
              <a:path w="144" h="40">
                <a:moveTo>
                  <a:pt x="144" y="0"/>
                </a:moveTo>
                <a:cubicBezTo>
                  <a:pt x="117" y="3"/>
                  <a:pt x="90" y="0"/>
                  <a:pt x="64" y="8"/>
                </a:cubicBezTo>
                <a:cubicBezTo>
                  <a:pt x="34" y="17"/>
                  <a:pt x="44" y="40"/>
                  <a:pt x="0" y="40"/>
                </a:cubicBezTo>
              </a:path>
            </a:pathLst>
          </a:custGeom>
          <a:noFill/>
          <a:ln w="19050">
            <a:solidFill>
              <a:schemeClr val="tx1"/>
            </a:solidFill>
            <a:round/>
            <a:headEnd/>
            <a:tailEnd/>
          </a:ln>
        </p:spPr>
        <p:txBody>
          <a:bodyPr wrap="none" lIns="0" tIns="0" rIns="0" bIns="0" anchor="ctr">
            <a:spAutoFit/>
          </a:bodyPr>
          <a:lstStyle/>
          <a:p>
            <a:endParaRPr lang="en-GB"/>
          </a:p>
        </p:txBody>
      </p:sp>
      <p:sp>
        <p:nvSpPr>
          <p:cNvPr id="39971" name="Freeform 36"/>
          <p:cNvSpPr>
            <a:spLocks/>
          </p:cNvSpPr>
          <p:nvPr/>
        </p:nvSpPr>
        <p:spPr bwMode="auto">
          <a:xfrm>
            <a:off x="2146300" y="2720975"/>
            <a:ext cx="131763" cy="139700"/>
          </a:xfrm>
          <a:custGeom>
            <a:avLst/>
            <a:gdLst>
              <a:gd name="T0" fmla="*/ 0 w 83"/>
              <a:gd name="T1" fmla="*/ 221773772 h 88"/>
              <a:gd name="T2" fmla="*/ 60483982 w 83"/>
              <a:gd name="T3" fmla="*/ 100806240 h 88"/>
              <a:gd name="T4" fmla="*/ 181451921 w 83"/>
              <a:gd name="T5" fmla="*/ 0 h 88"/>
              <a:gd name="T6" fmla="*/ 0 60000 65536"/>
              <a:gd name="T7" fmla="*/ 0 60000 65536"/>
              <a:gd name="T8" fmla="*/ 0 60000 65536"/>
              <a:gd name="T9" fmla="*/ 0 w 83"/>
              <a:gd name="T10" fmla="*/ 0 h 88"/>
              <a:gd name="T11" fmla="*/ 83 w 83"/>
              <a:gd name="T12" fmla="*/ 88 h 88"/>
            </a:gdLst>
            <a:ahLst/>
            <a:cxnLst>
              <a:cxn ang="T6">
                <a:pos x="T0" y="T1"/>
              </a:cxn>
              <a:cxn ang="T7">
                <a:pos x="T2" y="T3"/>
              </a:cxn>
              <a:cxn ang="T8">
                <a:pos x="T4" y="T5"/>
              </a:cxn>
            </a:cxnLst>
            <a:rect l="T9" t="T10" r="T11" b="T12"/>
            <a:pathLst>
              <a:path w="83" h="88">
                <a:moveTo>
                  <a:pt x="0" y="88"/>
                </a:moveTo>
                <a:cubicBezTo>
                  <a:pt x="4" y="77"/>
                  <a:pt x="12" y="46"/>
                  <a:pt x="24" y="40"/>
                </a:cubicBezTo>
                <a:cubicBezTo>
                  <a:pt x="83" y="11"/>
                  <a:pt x="72" y="61"/>
                  <a:pt x="72" y="0"/>
                </a:cubicBezTo>
              </a:path>
            </a:pathLst>
          </a:custGeom>
          <a:noFill/>
          <a:ln w="19050">
            <a:solidFill>
              <a:schemeClr val="tx1"/>
            </a:solidFill>
            <a:round/>
            <a:headEnd/>
            <a:tailEnd/>
          </a:ln>
        </p:spPr>
        <p:txBody>
          <a:bodyPr wrap="none" lIns="0" tIns="0" rIns="0" bIns="0" anchor="ctr">
            <a:spAutoFit/>
          </a:bodyPr>
          <a:lstStyle/>
          <a:p>
            <a:endParaRPr lang="en-GB"/>
          </a:p>
        </p:txBody>
      </p:sp>
      <p:sp>
        <p:nvSpPr>
          <p:cNvPr id="39972" name="Freeform 37"/>
          <p:cNvSpPr>
            <a:spLocks/>
          </p:cNvSpPr>
          <p:nvPr/>
        </p:nvSpPr>
        <p:spPr bwMode="auto">
          <a:xfrm>
            <a:off x="1876425" y="3787775"/>
            <a:ext cx="79375" cy="215900"/>
          </a:xfrm>
          <a:custGeom>
            <a:avLst/>
            <a:gdLst>
              <a:gd name="T0" fmla="*/ 5040313 w 50"/>
              <a:gd name="T1" fmla="*/ 0 h 136"/>
              <a:gd name="T2" fmla="*/ 25201561 w 50"/>
              <a:gd name="T3" fmla="*/ 141128736 h 136"/>
              <a:gd name="T4" fmla="*/ 105846580 w 50"/>
              <a:gd name="T5" fmla="*/ 161289977 h 136"/>
              <a:gd name="T6" fmla="*/ 126007824 w 50"/>
              <a:gd name="T7" fmla="*/ 221773750 h 136"/>
              <a:gd name="T8" fmla="*/ 25201561 w 50"/>
              <a:gd name="T9" fmla="*/ 342741195 h 136"/>
              <a:gd name="T10" fmla="*/ 0 60000 65536"/>
              <a:gd name="T11" fmla="*/ 0 60000 65536"/>
              <a:gd name="T12" fmla="*/ 0 60000 65536"/>
              <a:gd name="T13" fmla="*/ 0 60000 65536"/>
              <a:gd name="T14" fmla="*/ 0 60000 65536"/>
              <a:gd name="T15" fmla="*/ 0 w 50"/>
              <a:gd name="T16" fmla="*/ 0 h 136"/>
              <a:gd name="T17" fmla="*/ 50 w 50"/>
              <a:gd name="T18" fmla="*/ 136 h 136"/>
            </a:gdLst>
            <a:ahLst/>
            <a:cxnLst>
              <a:cxn ang="T10">
                <a:pos x="T0" y="T1"/>
              </a:cxn>
              <a:cxn ang="T11">
                <a:pos x="T2" y="T3"/>
              </a:cxn>
              <a:cxn ang="T12">
                <a:pos x="T4" y="T5"/>
              </a:cxn>
              <a:cxn ang="T13">
                <a:pos x="T6" y="T7"/>
              </a:cxn>
              <a:cxn ang="T14">
                <a:pos x="T8" y="T9"/>
              </a:cxn>
            </a:cxnLst>
            <a:rect l="T15" t="T16" r="T17" b="T18"/>
            <a:pathLst>
              <a:path w="50" h="136">
                <a:moveTo>
                  <a:pt x="2" y="0"/>
                </a:moveTo>
                <a:cubicBezTo>
                  <a:pt x="5" y="19"/>
                  <a:pt x="0" y="40"/>
                  <a:pt x="10" y="56"/>
                </a:cubicBezTo>
                <a:cubicBezTo>
                  <a:pt x="16" y="65"/>
                  <a:pt x="33" y="57"/>
                  <a:pt x="42" y="64"/>
                </a:cubicBezTo>
                <a:cubicBezTo>
                  <a:pt x="49" y="69"/>
                  <a:pt x="47" y="80"/>
                  <a:pt x="50" y="88"/>
                </a:cubicBezTo>
                <a:cubicBezTo>
                  <a:pt x="40" y="103"/>
                  <a:pt x="10" y="127"/>
                  <a:pt x="10" y="136"/>
                </a:cubicBezTo>
              </a:path>
            </a:pathLst>
          </a:custGeom>
          <a:noFill/>
          <a:ln w="19050">
            <a:solidFill>
              <a:schemeClr val="tx1"/>
            </a:solidFill>
            <a:round/>
            <a:headEnd/>
            <a:tailEnd/>
          </a:ln>
        </p:spPr>
        <p:txBody>
          <a:bodyPr wrap="none" lIns="0" tIns="0" rIns="0" bIns="0" anchor="ctr">
            <a:spAutoFit/>
          </a:bodyPr>
          <a:lstStyle/>
          <a:p>
            <a:endParaRPr lang="en-GB"/>
          </a:p>
        </p:txBody>
      </p:sp>
      <p:sp>
        <p:nvSpPr>
          <p:cNvPr id="39973" name="Freeform 38"/>
          <p:cNvSpPr>
            <a:spLocks/>
          </p:cNvSpPr>
          <p:nvPr/>
        </p:nvSpPr>
        <p:spPr bwMode="auto">
          <a:xfrm>
            <a:off x="2409825" y="3660775"/>
            <a:ext cx="79375" cy="215900"/>
          </a:xfrm>
          <a:custGeom>
            <a:avLst/>
            <a:gdLst>
              <a:gd name="T0" fmla="*/ 5040313 w 50"/>
              <a:gd name="T1" fmla="*/ 0 h 136"/>
              <a:gd name="T2" fmla="*/ 25201561 w 50"/>
              <a:gd name="T3" fmla="*/ 141128736 h 136"/>
              <a:gd name="T4" fmla="*/ 105846580 w 50"/>
              <a:gd name="T5" fmla="*/ 161289977 h 136"/>
              <a:gd name="T6" fmla="*/ 126007824 w 50"/>
              <a:gd name="T7" fmla="*/ 221773750 h 136"/>
              <a:gd name="T8" fmla="*/ 25201561 w 50"/>
              <a:gd name="T9" fmla="*/ 342741195 h 136"/>
              <a:gd name="T10" fmla="*/ 0 60000 65536"/>
              <a:gd name="T11" fmla="*/ 0 60000 65536"/>
              <a:gd name="T12" fmla="*/ 0 60000 65536"/>
              <a:gd name="T13" fmla="*/ 0 60000 65536"/>
              <a:gd name="T14" fmla="*/ 0 60000 65536"/>
              <a:gd name="T15" fmla="*/ 0 w 50"/>
              <a:gd name="T16" fmla="*/ 0 h 136"/>
              <a:gd name="T17" fmla="*/ 50 w 50"/>
              <a:gd name="T18" fmla="*/ 136 h 136"/>
            </a:gdLst>
            <a:ahLst/>
            <a:cxnLst>
              <a:cxn ang="T10">
                <a:pos x="T0" y="T1"/>
              </a:cxn>
              <a:cxn ang="T11">
                <a:pos x="T2" y="T3"/>
              </a:cxn>
              <a:cxn ang="T12">
                <a:pos x="T4" y="T5"/>
              </a:cxn>
              <a:cxn ang="T13">
                <a:pos x="T6" y="T7"/>
              </a:cxn>
              <a:cxn ang="T14">
                <a:pos x="T8" y="T9"/>
              </a:cxn>
            </a:cxnLst>
            <a:rect l="T15" t="T16" r="T17" b="T18"/>
            <a:pathLst>
              <a:path w="50" h="136">
                <a:moveTo>
                  <a:pt x="2" y="0"/>
                </a:moveTo>
                <a:cubicBezTo>
                  <a:pt x="5" y="19"/>
                  <a:pt x="0" y="40"/>
                  <a:pt x="10" y="56"/>
                </a:cubicBezTo>
                <a:cubicBezTo>
                  <a:pt x="16" y="65"/>
                  <a:pt x="33" y="57"/>
                  <a:pt x="42" y="64"/>
                </a:cubicBezTo>
                <a:cubicBezTo>
                  <a:pt x="49" y="69"/>
                  <a:pt x="47" y="80"/>
                  <a:pt x="50" y="88"/>
                </a:cubicBezTo>
                <a:cubicBezTo>
                  <a:pt x="40" y="103"/>
                  <a:pt x="10" y="127"/>
                  <a:pt x="10" y="136"/>
                </a:cubicBezTo>
              </a:path>
            </a:pathLst>
          </a:custGeom>
          <a:noFill/>
          <a:ln w="19050">
            <a:solidFill>
              <a:schemeClr val="tx1"/>
            </a:solidFill>
            <a:round/>
            <a:headEnd/>
            <a:tailEnd/>
          </a:ln>
        </p:spPr>
        <p:txBody>
          <a:bodyPr wrap="none" lIns="0" tIns="0" rIns="0" bIns="0" anchor="ctr">
            <a:spAutoFit/>
          </a:bodyPr>
          <a:lstStyle/>
          <a:p>
            <a:endParaRPr lang="en-GB"/>
          </a:p>
        </p:txBody>
      </p:sp>
      <p:sp>
        <p:nvSpPr>
          <p:cNvPr id="39974" name="Freeform 39"/>
          <p:cNvSpPr>
            <a:spLocks/>
          </p:cNvSpPr>
          <p:nvPr/>
        </p:nvSpPr>
        <p:spPr bwMode="auto">
          <a:xfrm>
            <a:off x="2489200" y="3063875"/>
            <a:ext cx="228600" cy="63500"/>
          </a:xfrm>
          <a:custGeom>
            <a:avLst/>
            <a:gdLst>
              <a:gd name="T0" fmla="*/ 362902445 w 144"/>
              <a:gd name="T1" fmla="*/ 0 h 40"/>
              <a:gd name="T2" fmla="*/ 161289981 w 144"/>
              <a:gd name="T3" fmla="*/ 20161249 h 40"/>
              <a:gd name="T4" fmla="*/ 0 w 144"/>
              <a:gd name="T5" fmla="*/ 100806236 h 40"/>
              <a:gd name="T6" fmla="*/ 0 60000 65536"/>
              <a:gd name="T7" fmla="*/ 0 60000 65536"/>
              <a:gd name="T8" fmla="*/ 0 60000 65536"/>
              <a:gd name="T9" fmla="*/ 0 w 144"/>
              <a:gd name="T10" fmla="*/ 0 h 40"/>
              <a:gd name="T11" fmla="*/ 144 w 144"/>
              <a:gd name="T12" fmla="*/ 40 h 40"/>
            </a:gdLst>
            <a:ahLst/>
            <a:cxnLst>
              <a:cxn ang="T6">
                <a:pos x="T0" y="T1"/>
              </a:cxn>
              <a:cxn ang="T7">
                <a:pos x="T2" y="T3"/>
              </a:cxn>
              <a:cxn ang="T8">
                <a:pos x="T4" y="T5"/>
              </a:cxn>
            </a:cxnLst>
            <a:rect l="T9" t="T10" r="T11" b="T12"/>
            <a:pathLst>
              <a:path w="144" h="40">
                <a:moveTo>
                  <a:pt x="144" y="0"/>
                </a:moveTo>
                <a:cubicBezTo>
                  <a:pt x="117" y="3"/>
                  <a:pt x="90" y="0"/>
                  <a:pt x="64" y="8"/>
                </a:cubicBezTo>
                <a:cubicBezTo>
                  <a:pt x="34" y="17"/>
                  <a:pt x="44" y="40"/>
                  <a:pt x="0" y="40"/>
                </a:cubicBezTo>
              </a:path>
            </a:pathLst>
          </a:custGeom>
          <a:noFill/>
          <a:ln w="19050">
            <a:solidFill>
              <a:schemeClr val="tx1"/>
            </a:solidFill>
            <a:round/>
            <a:headEnd/>
            <a:tailEnd/>
          </a:ln>
        </p:spPr>
        <p:txBody>
          <a:bodyPr wrap="none" lIns="0" tIns="0" rIns="0" bIns="0" anchor="ctr">
            <a:spAutoFit/>
          </a:bodyPr>
          <a:lstStyle/>
          <a:p>
            <a:endParaRPr lang="en-GB"/>
          </a:p>
        </p:txBody>
      </p:sp>
      <p:sp>
        <p:nvSpPr>
          <p:cNvPr id="39975" name="Freeform 40"/>
          <p:cNvSpPr>
            <a:spLocks/>
          </p:cNvSpPr>
          <p:nvPr/>
        </p:nvSpPr>
        <p:spPr bwMode="auto">
          <a:xfrm>
            <a:off x="2471738" y="3478213"/>
            <a:ext cx="233362" cy="119062"/>
          </a:xfrm>
          <a:custGeom>
            <a:avLst/>
            <a:gdLst>
              <a:gd name="T0" fmla="*/ 370461327 w 147"/>
              <a:gd name="T1" fmla="*/ 189010104 h 75"/>
              <a:gd name="T2" fmla="*/ 289816533 w 147"/>
              <a:gd name="T3" fmla="*/ 68043136 h 75"/>
              <a:gd name="T4" fmla="*/ 7559659 w 147"/>
              <a:gd name="T5" fmla="*/ 27720810 h 75"/>
              <a:gd name="T6" fmla="*/ 0 60000 65536"/>
              <a:gd name="T7" fmla="*/ 0 60000 65536"/>
              <a:gd name="T8" fmla="*/ 0 60000 65536"/>
              <a:gd name="T9" fmla="*/ 0 w 147"/>
              <a:gd name="T10" fmla="*/ 0 h 75"/>
              <a:gd name="T11" fmla="*/ 147 w 147"/>
              <a:gd name="T12" fmla="*/ 75 h 75"/>
            </a:gdLst>
            <a:ahLst/>
            <a:cxnLst>
              <a:cxn ang="T6">
                <a:pos x="T0" y="T1"/>
              </a:cxn>
              <a:cxn ang="T7">
                <a:pos x="T2" y="T3"/>
              </a:cxn>
              <a:cxn ang="T8">
                <a:pos x="T4" y="T5"/>
              </a:cxn>
            </a:cxnLst>
            <a:rect l="T9" t="T10" r="T11" b="T12"/>
            <a:pathLst>
              <a:path w="147" h="75">
                <a:moveTo>
                  <a:pt x="147" y="75"/>
                </a:moveTo>
                <a:cubicBezTo>
                  <a:pt x="142" y="59"/>
                  <a:pt x="137" y="32"/>
                  <a:pt x="115" y="27"/>
                </a:cubicBezTo>
                <a:cubicBezTo>
                  <a:pt x="0" y="0"/>
                  <a:pt x="3" y="58"/>
                  <a:pt x="3" y="11"/>
                </a:cubicBezTo>
              </a:path>
            </a:pathLst>
          </a:custGeom>
          <a:noFill/>
          <a:ln w="19050">
            <a:solidFill>
              <a:schemeClr val="tx1"/>
            </a:solidFill>
            <a:round/>
            <a:headEnd/>
            <a:tailEnd/>
          </a:ln>
        </p:spPr>
        <p:txBody>
          <a:bodyPr wrap="none" lIns="0" tIns="0" rIns="0" bIns="0" anchor="ctr">
            <a:spAutoFit/>
          </a:bodyPr>
          <a:lstStyle/>
          <a:p>
            <a:endParaRPr lang="en-GB"/>
          </a:p>
        </p:txBody>
      </p:sp>
      <p:sp>
        <p:nvSpPr>
          <p:cNvPr id="39976" name="Freeform 41"/>
          <p:cNvSpPr>
            <a:spLocks/>
          </p:cNvSpPr>
          <p:nvPr/>
        </p:nvSpPr>
        <p:spPr bwMode="auto">
          <a:xfrm>
            <a:off x="1817688" y="2606675"/>
            <a:ext cx="138112" cy="254000"/>
          </a:xfrm>
          <a:custGeom>
            <a:avLst/>
            <a:gdLst>
              <a:gd name="T0" fmla="*/ 17640236 w 87"/>
              <a:gd name="T1" fmla="*/ 0 h 160"/>
              <a:gd name="T2" fmla="*/ 98284935 w 87"/>
              <a:gd name="T3" fmla="*/ 161289988 h 160"/>
              <a:gd name="T4" fmla="*/ 219252029 w 87"/>
              <a:gd name="T5" fmla="*/ 282257492 h 160"/>
              <a:gd name="T6" fmla="*/ 138607299 w 87"/>
              <a:gd name="T7" fmla="*/ 342741218 h 160"/>
              <a:gd name="T8" fmla="*/ 98284935 w 87"/>
              <a:gd name="T9" fmla="*/ 403224945 h 160"/>
              <a:gd name="T10" fmla="*/ 0 60000 65536"/>
              <a:gd name="T11" fmla="*/ 0 60000 65536"/>
              <a:gd name="T12" fmla="*/ 0 60000 65536"/>
              <a:gd name="T13" fmla="*/ 0 60000 65536"/>
              <a:gd name="T14" fmla="*/ 0 60000 65536"/>
              <a:gd name="T15" fmla="*/ 0 w 87"/>
              <a:gd name="T16" fmla="*/ 0 h 160"/>
              <a:gd name="T17" fmla="*/ 87 w 87"/>
              <a:gd name="T18" fmla="*/ 160 h 160"/>
            </a:gdLst>
            <a:ahLst/>
            <a:cxnLst>
              <a:cxn ang="T10">
                <a:pos x="T0" y="T1"/>
              </a:cxn>
              <a:cxn ang="T11">
                <a:pos x="T2" y="T3"/>
              </a:cxn>
              <a:cxn ang="T12">
                <a:pos x="T4" y="T5"/>
              </a:cxn>
              <a:cxn ang="T13">
                <a:pos x="T6" y="T7"/>
              </a:cxn>
              <a:cxn ang="T14">
                <a:pos x="T8" y="T9"/>
              </a:cxn>
            </a:cxnLst>
            <a:rect l="T15" t="T16" r="T17" b="T18"/>
            <a:pathLst>
              <a:path w="87" h="160">
                <a:moveTo>
                  <a:pt x="7" y="0"/>
                </a:moveTo>
                <a:cubicBezTo>
                  <a:pt x="19" y="74"/>
                  <a:pt x="0" y="29"/>
                  <a:pt x="39" y="64"/>
                </a:cubicBezTo>
                <a:cubicBezTo>
                  <a:pt x="56" y="79"/>
                  <a:pt x="87" y="112"/>
                  <a:pt x="87" y="112"/>
                </a:cubicBezTo>
                <a:cubicBezTo>
                  <a:pt x="76" y="120"/>
                  <a:pt x="64" y="127"/>
                  <a:pt x="55" y="136"/>
                </a:cubicBezTo>
                <a:cubicBezTo>
                  <a:pt x="48" y="143"/>
                  <a:pt x="39" y="160"/>
                  <a:pt x="39" y="160"/>
                </a:cubicBezTo>
              </a:path>
            </a:pathLst>
          </a:custGeom>
          <a:noFill/>
          <a:ln w="19050">
            <a:solidFill>
              <a:schemeClr val="tx1"/>
            </a:solidFill>
            <a:round/>
            <a:headEnd/>
            <a:tailEnd/>
          </a:ln>
        </p:spPr>
        <p:txBody>
          <a:bodyPr wrap="none" lIns="0" tIns="0" rIns="0" bIns="0" anchor="ctr">
            <a:spAutoFit/>
          </a:bodyPr>
          <a:lstStyle/>
          <a:p>
            <a:endParaRPr lang="en-GB"/>
          </a:p>
        </p:txBody>
      </p:sp>
      <p:sp>
        <p:nvSpPr>
          <p:cNvPr id="39977" name="Freeform 42"/>
          <p:cNvSpPr>
            <a:spLocks/>
          </p:cNvSpPr>
          <p:nvPr/>
        </p:nvSpPr>
        <p:spPr bwMode="auto">
          <a:xfrm>
            <a:off x="2374900" y="2860675"/>
            <a:ext cx="241300" cy="119063"/>
          </a:xfrm>
          <a:custGeom>
            <a:avLst/>
            <a:gdLst>
              <a:gd name="T0" fmla="*/ 383063695 w 152"/>
              <a:gd name="T1" fmla="*/ 0 h 75"/>
              <a:gd name="T2" fmla="*/ 201612469 w 152"/>
              <a:gd name="T3" fmla="*/ 40322665 h 75"/>
              <a:gd name="T4" fmla="*/ 161289985 w 152"/>
              <a:gd name="T5" fmla="*/ 100806657 h 75"/>
              <a:gd name="T6" fmla="*/ 0 w 152"/>
              <a:gd name="T7" fmla="*/ 181451988 h 75"/>
              <a:gd name="T8" fmla="*/ 0 60000 65536"/>
              <a:gd name="T9" fmla="*/ 0 60000 65536"/>
              <a:gd name="T10" fmla="*/ 0 60000 65536"/>
              <a:gd name="T11" fmla="*/ 0 60000 65536"/>
              <a:gd name="T12" fmla="*/ 0 w 152"/>
              <a:gd name="T13" fmla="*/ 0 h 75"/>
              <a:gd name="T14" fmla="*/ 152 w 152"/>
              <a:gd name="T15" fmla="*/ 75 h 75"/>
            </a:gdLst>
            <a:ahLst/>
            <a:cxnLst>
              <a:cxn ang="T8">
                <a:pos x="T0" y="T1"/>
              </a:cxn>
              <a:cxn ang="T9">
                <a:pos x="T2" y="T3"/>
              </a:cxn>
              <a:cxn ang="T10">
                <a:pos x="T4" y="T5"/>
              </a:cxn>
              <a:cxn ang="T11">
                <a:pos x="T6" y="T7"/>
              </a:cxn>
            </a:cxnLst>
            <a:rect l="T12" t="T13" r="T14" b="T15"/>
            <a:pathLst>
              <a:path w="152" h="75">
                <a:moveTo>
                  <a:pt x="152" y="0"/>
                </a:moveTo>
                <a:cubicBezTo>
                  <a:pt x="128" y="5"/>
                  <a:pt x="102" y="6"/>
                  <a:pt x="80" y="16"/>
                </a:cubicBezTo>
                <a:cubicBezTo>
                  <a:pt x="71" y="20"/>
                  <a:pt x="71" y="34"/>
                  <a:pt x="64" y="40"/>
                </a:cubicBezTo>
                <a:cubicBezTo>
                  <a:pt x="24" y="75"/>
                  <a:pt x="32" y="72"/>
                  <a:pt x="0" y="72"/>
                </a:cubicBezTo>
              </a:path>
            </a:pathLst>
          </a:custGeom>
          <a:noFill/>
          <a:ln w="19050">
            <a:solidFill>
              <a:schemeClr val="tx1"/>
            </a:solidFill>
            <a:round/>
            <a:headEnd/>
            <a:tailEnd/>
          </a:ln>
        </p:spPr>
        <p:txBody>
          <a:bodyPr wrap="none" lIns="0" tIns="0" rIns="0" bIns="0" anchor="ctr">
            <a:spAutoFit/>
          </a:bodyPr>
          <a:lstStyle/>
          <a:p>
            <a:endParaRPr lang="en-GB"/>
          </a:p>
        </p:txBody>
      </p:sp>
      <p:sp>
        <p:nvSpPr>
          <p:cNvPr id="39978" name="Text Box 43"/>
          <p:cNvSpPr txBox="1">
            <a:spLocks noChangeArrowheads="1"/>
          </p:cNvSpPr>
          <p:nvPr/>
        </p:nvSpPr>
        <p:spPr bwMode="auto">
          <a:xfrm>
            <a:off x="2336800" y="2027238"/>
            <a:ext cx="939800" cy="274637"/>
          </a:xfrm>
          <a:prstGeom prst="rect">
            <a:avLst/>
          </a:prstGeom>
          <a:noFill/>
          <a:ln w="19050">
            <a:noFill/>
            <a:miter lim="800000"/>
            <a:headEnd/>
            <a:tailEnd/>
          </a:ln>
        </p:spPr>
        <p:txBody>
          <a:bodyPr lIns="0" tIns="0" rIns="0" bIns="0" anchor="ctr">
            <a:spAutoFit/>
          </a:bodyPr>
          <a:lstStyle/>
          <a:p>
            <a:pPr algn="ctr" eaLnBrk="0" hangingPunct="0">
              <a:spcBef>
                <a:spcPct val="50000"/>
              </a:spcBef>
            </a:pPr>
            <a:r>
              <a:rPr lang="en-US" altLang="en-GB" sz="1800" b="1">
                <a:solidFill>
                  <a:srgbClr val="FFFFFF"/>
                </a:solidFill>
              </a:rPr>
              <a:t>Rolling</a:t>
            </a:r>
          </a:p>
        </p:txBody>
      </p:sp>
      <p:sp>
        <p:nvSpPr>
          <p:cNvPr id="39979" name="Line 44"/>
          <p:cNvSpPr>
            <a:spLocks noChangeShapeType="1"/>
          </p:cNvSpPr>
          <p:nvPr/>
        </p:nvSpPr>
        <p:spPr bwMode="auto">
          <a:xfrm>
            <a:off x="3429000" y="1309688"/>
            <a:ext cx="0" cy="4811712"/>
          </a:xfrm>
          <a:prstGeom prst="line">
            <a:avLst/>
          </a:prstGeom>
          <a:noFill/>
          <a:ln w="28575">
            <a:solidFill>
              <a:schemeClr val="tx1"/>
            </a:solidFill>
            <a:prstDash val="dash"/>
            <a:round/>
            <a:headEnd/>
            <a:tailEnd/>
          </a:ln>
        </p:spPr>
        <p:txBody>
          <a:bodyPr wrap="none" lIns="0" tIns="0" rIns="0" bIns="0" anchor="ctr">
            <a:spAutoFit/>
          </a:bodyPr>
          <a:lstStyle/>
          <a:p>
            <a:endParaRPr lang="en-GB"/>
          </a:p>
        </p:txBody>
      </p:sp>
      <p:sp>
        <p:nvSpPr>
          <p:cNvPr id="39980" name="Line 45"/>
          <p:cNvSpPr>
            <a:spLocks noChangeShapeType="1"/>
          </p:cNvSpPr>
          <p:nvPr/>
        </p:nvSpPr>
        <p:spPr bwMode="auto">
          <a:xfrm>
            <a:off x="6070600" y="1314450"/>
            <a:ext cx="0" cy="4811713"/>
          </a:xfrm>
          <a:prstGeom prst="line">
            <a:avLst/>
          </a:prstGeom>
          <a:noFill/>
          <a:ln w="28575">
            <a:solidFill>
              <a:schemeClr val="tx1"/>
            </a:solidFill>
            <a:prstDash val="dash"/>
            <a:round/>
            <a:headEnd/>
            <a:tailEnd/>
          </a:ln>
        </p:spPr>
        <p:txBody>
          <a:bodyPr wrap="none" lIns="0" tIns="0" rIns="0" bIns="0" anchor="ctr">
            <a:spAutoFit/>
          </a:bodyPr>
          <a:lstStyle/>
          <a:p>
            <a:endParaRPr lang="en-GB"/>
          </a:p>
        </p:txBody>
      </p:sp>
      <p:sp>
        <p:nvSpPr>
          <p:cNvPr id="39981" name="Text Box 46"/>
          <p:cNvSpPr txBox="1">
            <a:spLocks noChangeArrowheads="1"/>
          </p:cNvSpPr>
          <p:nvPr/>
        </p:nvSpPr>
        <p:spPr bwMode="auto">
          <a:xfrm>
            <a:off x="254000" y="3889375"/>
            <a:ext cx="1143000" cy="274638"/>
          </a:xfrm>
          <a:prstGeom prst="rect">
            <a:avLst/>
          </a:prstGeom>
          <a:noFill/>
          <a:ln w="19050">
            <a:noFill/>
            <a:miter lim="800000"/>
            <a:headEnd/>
            <a:tailEnd/>
          </a:ln>
        </p:spPr>
        <p:txBody>
          <a:bodyPr lIns="0" tIns="0" rIns="0" bIns="0" anchor="ctr">
            <a:spAutoFit/>
          </a:bodyPr>
          <a:lstStyle/>
          <a:p>
            <a:pPr eaLnBrk="0" hangingPunct="0">
              <a:spcBef>
                <a:spcPct val="50000"/>
              </a:spcBef>
            </a:pPr>
            <a:r>
              <a:rPr lang="en-US" altLang="en-GB" sz="1800" b="1">
                <a:solidFill>
                  <a:srgbClr val="F7CE5B"/>
                </a:solidFill>
              </a:rPr>
              <a:t>Selectins</a:t>
            </a:r>
          </a:p>
        </p:txBody>
      </p:sp>
      <p:sp>
        <p:nvSpPr>
          <p:cNvPr id="39982" name="Oval 47"/>
          <p:cNvSpPr>
            <a:spLocks noChangeArrowheads="1"/>
          </p:cNvSpPr>
          <p:nvPr/>
        </p:nvSpPr>
        <p:spPr bwMode="auto">
          <a:xfrm>
            <a:off x="4237038" y="3328988"/>
            <a:ext cx="990600" cy="990600"/>
          </a:xfrm>
          <a:prstGeom prst="ellipse">
            <a:avLst/>
          </a:prstGeom>
          <a:gradFill rotWithShape="0">
            <a:gsLst>
              <a:gs pos="0">
                <a:srgbClr val="F7CE5B"/>
              </a:gs>
              <a:gs pos="100000">
                <a:srgbClr val="725F2A"/>
              </a:gs>
            </a:gsLst>
            <a:path path="shape">
              <a:fillToRect l="50000" t="50000" r="50000" b="50000"/>
            </a:path>
          </a:gradFill>
          <a:ln w="19050">
            <a:noFill/>
            <a:round/>
            <a:headEnd/>
            <a:tailEnd/>
          </a:ln>
        </p:spPr>
        <p:txBody>
          <a:bodyPr lIns="0" tIns="0" rIns="0" bIns="0" anchor="ctr">
            <a:spAutoFit/>
          </a:bodyPr>
          <a:lstStyle/>
          <a:p>
            <a:pPr eaLnBrk="0" hangingPunct="0"/>
            <a:endParaRPr lang="en-US"/>
          </a:p>
        </p:txBody>
      </p:sp>
      <p:sp>
        <p:nvSpPr>
          <p:cNvPr id="76848" name="Oval 48"/>
          <p:cNvSpPr>
            <a:spLocks noChangeArrowheads="1"/>
          </p:cNvSpPr>
          <p:nvPr/>
        </p:nvSpPr>
        <p:spPr bwMode="auto">
          <a:xfrm>
            <a:off x="4859338" y="3684588"/>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76849" name="Oval 49"/>
          <p:cNvSpPr>
            <a:spLocks noChangeArrowheads="1"/>
          </p:cNvSpPr>
          <p:nvPr/>
        </p:nvSpPr>
        <p:spPr bwMode="auto">
          <a:xfrm>
            <a:off x="4668838" y="4002088"/>
            <a:ext cx="190500" cy="1651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50" name="Freeform 50"/>
          <p:cNvSpPr>
            <a:spLocks/>
          </p:cNvSpPr>
          <p:nvPr/>
        </p:nvSpPr>
        <p:spPr bwMode="auto">
          <a:xfrm rot="18492806">
            <a:off x="4287838" y="3519488"/>
            <a:ext cx="533400" cy="292100"/>
          </a:xfrm>
          <a:custGeom>
            <a:avLst/>
            <a:gdLst/>
            <a:ahLst/>
            <a:cxnLst>
              <a:cxn ang="0">
                <a:pos x="216" y="32"/>
              </a:cxn>
              <a:cxn ang="0">
                <a:pos x="88" y="0"/>
              </a:cxn>
              <a:cxn ang="0">
                <a:pos x="0" y="80"/>
              </a:cxn>
              <a:cxn ang="0">
                <a:pos x="168" y="136"/>
              </a:cxn>
              <a:cxn ang="0">
                <a:pos x="232" y="184"/>
              </a:cxn>
              <a:cxn ang="0">
                <a:pos x="336" y="112"/>
              </a:cxn>
              <a:cxn ang="0">
                <a:pos x="240" y="64"/>
              </a:cxn>
              <a:cxn ang="0">
                <a:pos x="216" y="32"/>
              </a:cxn>
            </a:cxnLst>
            <a:rect l="0" t="0" r="r" b="b"/>
            <a:pathLst>
              <a:path w="336" h="184">
                <a:moveTo>
                  <a:pt x="216" y="32"/>
                </a:moveTo>
                <a:cubicBezTo>
                  <a:pt x="174" y="18"/>
                  <a:pt x="131" y="11"/>
                  <a:pt x="88" y="0"/>
                </a:cubicBezTo>
                <a:cubicBezTo>
                  <a:pt x="18" y="10"/>
                  <a:pt x="11" y="11"/>
                  <a:pt x="0" y="80"/>
                </a:cubicBezTo>
                <a:cubicBezTo>
                  <a:pt x="103" y="87"/>
                  <a:pt x="108" y="76"/>
                  <a:pt x="168" y="136"/>
                </a:cubicBezTo>
                <a:cubicBezTo>
                  <a:pt x="179" y="170"/>
                  <a:pt x="199" y="173"/>
                  <a:pt x="232" y="184"/>
                </a:cubicBezTo>
                <a:cubicBezTo>
                  <a:pt x="305" y="176"/>
                  <a:pt x="319" y="180"/>
                  <a:pt x="336" y="112"/>
                </a:cubicBezTo>
                <a:cubicBezTo>
                  <a:pt x="321" y="66"/>
                  <a:pt x="285" y="70"/>
                  <a:pt x="240" y="64"/>
                </a:cubicBezTo>
                <a:cubicBezTo>
                  <a:pt x="208" y="53"/>
                  <a:pt x="216" y="64"/>
                  <a:pt x="216" y="32"/>
                </a:cubicBezTo>
                <a:close/>
              </a:path>
            </a:pathLst>
          </a:custGeom>
          <a:gradFill rotWithShape="0">
            <a:gsLst>
              <a:gs pos="0">
                <a:schemeClr val="accent1"/>
              </a:gs>
              <a:gs pos="100000">
                <a:schemeClr val="accent1">
                  <a:gamma/>
                  <a:shade val="46275"/>
                  <a:invGamma/>
                </a:schemeClr>
              </a:gs>
            </a:gsLst>
            <a:path path="rect">
              <a:fillToRect l="50000" t="50000" r="50000" b="50000"/>
            </a:path>
          </a:gradFill>
          <a:ln w="19050" cap="flat" cmpd="sng">
            <a:noFill/>
            <a:prstDash val="solid"/>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51" name="Oval 51"/>
          <p:cNvSpPr>
            <a:spLocks noChangeArrowheads="1"/>
          </p:cNvSpPr>
          <p:nvPr/>
        </p:nvSpPr>
        <p:spPr bwMode="auto">
          <a:xfrm>
            <a:off x="5011738" y="3836988"/>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76852" name="Oval 52"/>
          <p:cNvSpPr>
            <a:spLocks noChangeArrowheads="1"/>
          </p:cNvSpPr>
          <p:nvPr/>
        </p:nvSpPr>
        <p:spPr bwMode="auto">
          <a:xfrm>
            <a:off x="4605338" y="3811588"/>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76853" name="Oval 53"/>
          <p:cNvSpPr>
            <a:spLocks noChangeArrowheads="1"/>
          </p:cNvSpPr>
          <p:nvPr/>
        </p:nvSpPr>
        <p:spPr bwMode="auto">
          <a:xfrm>
            <a:off x="4808538" y="3836988"/>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76854" name="Oval 54"/>
          <p:cNvSpPr>
            <a:spLocks noChangeArrowheads="1"/>
          </p:cNvSpPr>
          <p:nvPr/>
        </p:nvSpPr>
        <p:spPr bwMode="auto">
          <a:xfrm>
            <a:off x="4402138" y="3875088"/>
            <a:ext cx="177800" cy="153987"/>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39990" name="AutoShape 55"/>
          <p:cNvSpPr>
            <a:spLocks noChangeArrowheads="1"/>
          </p:cNvSpPr>
          <p:nvPr/>
        </p:nvSpPr>
        <p:spPr bwMode="auto">
          <a:xfrm>
            <a:off x="2943225" y="3124200"/>
            <a:ext cx="1003300" cy="325438"/>
          </a:xfrm>
          <a:prstGeom prst="chevron">
            <a:avLst>
              <a:gd name="adj" fmla="val 47928"/>
            </a:avLst>
          </a:prstGeom>
          <a:solidFill>
            <a:schemeClr val="bg2"/>
          </a:solidFill>
          <a:ln w="28575">
            <a:solidFill>
              <a:schemeClr val="tx1"/>
            </a:solidFill>
            <a:miter lim="800000"/>
            <a:headEnd/>
            <a:tailEnd/>
          </a:ln>
        </p:spPr>
        <p:txBody>
          <a:bodyPr lIns="0" tIns="0" rIns="0" bIns="0" anchor="ctr">
            <a:spAutoFit/>
          </a:bodyPr>
          <a:lstStyle/>
          <a:p>
            <a:pPr eaLnBrk="0" hangingPunct="0"/>
            <a:endParaRPr lang="en-US"/>
          </a:p>
        </p:txBody>
      </p:sp>
      <p:sp>
        <p:nvSpPr>
          <p:cNvPr id="39991" name="AutoShape 56"/>
          <p:cNvSpPr>
            <a:spLocks noChangeArrowheads="1"/>
          </p:cNvSpPr>
          <p:nvPr/>
        </p:nvSpPr>
        <p:spPr bwMode="auto">
          <a:xfrm>
            <a:off x="5445125" y="3124200"/>
            <a:ext cx="947738" cy="325438"/>
          </a:xfrm>
          <a:prstGeom prst="chevron">
            <a:avLst>
              <a:gd name="adj" fmla="val 45368"/>
            </a:avLst>
          </a:prstGeom>
          <a:solidFill>
            <a:schemeClr val="bg2"/>
          </a:solidFill>
          <a:ln w="28575">
            <a:solidFill>
              <a:schemeClr val="tx1"/>
            </a:solidFill>
            <a:miter lim="800000"/>
            <a:headEnd/>
            <a:tailEnd/>
          </a:ln>
        </p:spPr>
        <p:txBody>
          <a:bodyPr lIns="0" tIns="0" rIns="0" bIns="0" anchor="ctr">
            <a:spAutoFit/>
          </a:bodyPr>
          <a:lstStyle/>
          <a:p>
            <a:pPr eaLnBrk="0" hangingPunct="0"/>
            <a:endParaRPr lang="en-US"/>
          </a:p>
        </p:txBody>
      </p:sp>
      <p:sp>
        <p:nvSpPr>
          <p:cNvPr id="39992" name="Rectangle 57"/>
          <p:cNvSpPr>
            <a:spLocks noChangeArrowheads="1"/>
          </p:cNvSpPr>
          <p:nvPr/>
        </p:nvSpPr>
        <p:spPr bwMode="auto">
          <a:xfrm>
            <a:off x="4630738" y="4487863"/>
            <a:ext cx="95250" cy="206375"/>
          </a:xfrm>
          <a:prstGeom prst="rect">
            <a:avLst/>
          </a:prstGeom>
          <a:solidFill>
            <a:srgbClr val="F7CE5B"/>
          </a:solidFill>
          <a:ln w="19050">
            <a:noFill/>
            <a:miter lim="800000"/>
            <a:headEnd/>
            <a:tailEnd/>
          </a:ln>
        </p:spPr>
        <p:txBody>
          <a:bodyPr wrap="none" lIns="0" tIns="0" rIns="0" bIns="0" anchor="ctr">
            <a:spAutoFit/>
          </a:bodyPr>
          <a:lstStyle/>
          <a:p>
            <a:pPr eaLnBrk="0" hangingPunct="0"/>
            <a:endParaRPr lang="en-US"/>
          </a:p>
        </p:txBody>
      </p:sp>
      <p:sp>
        <p:nvSpPr>
          <p:cNvPr id="39993" name="Rectangle 58"/>
          <p:cNvSpPr>
            <a:spLocks noChangeArrowheads="1"/>
          </p:cNvSpPr>
          <p:nvPr/>
        </p:nvSpPr>
        <p:spPr bwMode="auto">
          <a:xfrm>
            <a:off x="4757738" y="4487863"/>
            <a:ext cx="95250" cy="206375"/>
          </a:xfrm>
          <a:prstGeom prst="rect">
            <a:avLst/>
          </a:prstGeom>
          <a:solidFill>
            <a:srgbClr val="F7CE5B"/>
          </a:solidFill>
          <a:ln w="19050">
            <a:noFill/>
            <a:miter lim="800000"/>
            <a:headEnd/>
            <a:tailEnd/>
          </a:ln>
        </p:spPr>
        <p:txBody>
          <a:bodyPr wrap="none" lIns="0" tIns="0" rIns="0" bIns="0" anchor="ctr">
            <a:spAutoFit/>
          </a:bodyPr>
          <a:lstStyle/>
          <a:p>
            <a:pPr eaLnBrk="0" hangingPunct="0"/>
            <a:endParaRPr lang="en-US"/>
          </a:p>
        </p:txBody>
      </p:sp>
      <p:sp>
        <p:nvSpPr>
          <p:cNvPr id="39994" name="Text Box 59"/>
          <p:cNvSpPr txBox="1">
            <a:spLocks noChangeArrowheads="1"/>
          </p:cNvSpPr>
          <p:nvPr/>
        </p:nvSpPr>
        <p:spPr bwMode="auto">
          <a:xfrm>
            <a:off x="3503613" y="3965575"/>
            <a:ext cx="1130300" cy="549275"/>
          </a:xfrm>
          <a:prstGeom prst="rect">
            <a:avLst/>
          </a:prstGeom>
          <a:noFill/>
          <a:ln w="19050">
            <a:noFill/>
            <a:miter lim="800000"/>
            <a:headEnd/>
            <a:tailEnd/>
          </a:ln>
        </p:spPr>
        <p:txBody>
          <a:bodyPr lIns="0" tIns="0" rIns="0" bIns="0" anchor="ctr">
            <a:spAutoFit/>
          </a:bodyPr>
          <a:lstStyle/>
          <a:p>
            <a:pPr eaLnBrk="0" hangingPunct="0">
              <a:spcBef>
                <a:spcPct val="50000"/>
              </a:spcBef>
            </a:pPr>
            <a:r>
              <a:rPr lang="en-US" altLang="en-GB" sz="1800" b="1">
                <a:solidFill>
                  <a:srgbClr val="FFFFFF"/>
                </a:solidFill>
              </a:rPr>
              <a:t>Direct signalling</a:t>
            </a:r>
          </a:p>
        </p:txBody>
      </p:sp>
      <p:sp>
        <p:nvSpPr>
          <p:cNvPr id="39995" name="Freeform 60"/>
          <p:cNvSpPr>
            <a:spLocks/>
          </p:cNvSpPr>
          <p:nvPr/>
        </p:nvSpPr>
        <p:spPr bwMode="auto">
          <a:xfrm>
            <a:off x="5397500" y="4406900"/>
            <a:ext cx="112713" cy="279400"/>
          </a:xfrm>
          <a:custGeom>
            <a:avLst/>
            <a:gdLst>
              <a:gd name="T0" fmla="*/ 100806679 w 71"/>
              <a:gd name="T1" fmla="*/ 443547545 h 176"/>
              <a:gd name="T2" fmla="*/ 0 w 71"/>
              <a:gd name="T3" fmla="*/ 0 h 176"/>
              <a:gd name="T4" fmla="*/ 0 60000 65536"/>
              <a:gd name="T5" fmla="*/ 0 60000 65536"/>
              <a:gd name="T6" fmla="*/ 0 w 71"/>
              <a:gd name="T7" fmla="*/ 0 h 176"/>
              <a:gd name="T8" fmla="*/ 71 w 71"/>
              <a:gd name="T9" fmla="*/ 176 h 176"/>
            </a:gdLst>
            <a:ahLst/>
            <a:cxnLst>
              <a:cxn ang="T4">
                <a:pos x="T0" y="T1"/>
              </a:cxn>
              <a:cxn ang="T5">
                <a:pos x="T2" y="T3"/>
              </a:cxn>
            </a:cxnLst>
            <a:rect l="T6" t="T7" r="T8" b="T9"/>
            <a:pathLst>
              <a:path w="71" h="176">
                <a:moveTo>
                  <a:pt x="40" y="176"/>
                </a:moveTo>
                <a:cubicBezTo>
                  <a:pt x="71" y="115"/>
                  <a:pt x="47" y="47"/>
                  <a:pt x="0" y="0"/>
                </a:cubicBezTo>
              </a:path>
            </a:pathLst>
          </a:custGeom>
          <a:noFill/>
          <a:ln w="28575">
            <a:solidFill>
              <a:schemeClr val="tx1"/>
            </a:solidFill>
            <a:round/>
            <a:headEnd/>
            <a:tailEnd/>
          </a:ln>
        </p:spPr>
        <p:txBody>
          <a:bodyPr wrap="none" lIns="0" tIns="0" rIns="0" bIns="0" anchor="ctr">
            <a:spAutoFit/>
          </a:bodyPr>
          <a:lstStyle/>
          <a:p>
            <a:endParaRPr lang="en-GB"/>
          </a:p>
        </p:txBody>
      </p:sp>
      <p:sp>
        <p:nvSpPr>
          <p:cNvPr id="39996" name="Freeform 61"/>
          <p:cNvSpPr>
            <a:spLocks/>
          </p:cNvSpPr>
          <p:nvPr/>
        </p:nvSpPr>
        <p:spPr bwMode="auto">
          <a:xfrm>
            <a:off x="5584825" y="4419600"/>
            <a:ext cx="53975" cy="254000"/>
          </a:xfrm>
          <a:custGeom>
            <a:avLst/>
            <a:gdLst>
              <a:gd name="T0" fmla="*/ 85685299 w 34"/>
              <a:gd name="T1" fmla="*/ 403224945 h 160"/>
              <a:gd name="T2" fmla="*/ 45362805 w 34"/>
              <a:gd name="T3" fmla="*/ 342741218 h 160"/>
              <a:gd name="T4" fmla="*/ 5040312 w 34"/>
              <a:gd name="T5" fmla="*/ 221773765 h 160"/>
              <a:gd name="T6" fmla="*/ 85685299 w 34"/>
              <a:gd name="T7" fmla="*/ 0 h 160"/>
              <a:gd name="T8" fmla="*/ 0 60000 65536"/>
              <a:gd name="T9" fmla="*/ 0 60000 65536"/>
              <a:gd name="T10" fmla="*/ 0 60000 65536"/>
              <a:gd name="T11" fmla="*/ 0 60000 65536"/>
              <a:gd name="T12" fmla="*/ 0 w 34"/>
              <a:gd name="T13" fmla="*/ 0 h 160"/>
              <a:gd name="T14" fmla="*/ 34 w 34"/>
              <a:gd name="T15" fmla="*/ 160 h 160"/>
            </a:gdLst>
            <a:ahLst/>
            <a:cxnLst>
              <a:cxn ang="T8">
                <a:pos x="T0" y="T1"/>
              </a:cxn>
              <a:cxn ang="T9">
                <a:pos x="T2" y="T3"/>
              </a:cxn>
              <a:cxn ang="T10">
                <a:pos x="T4" y="T5"/>
              </a:cxn>
              <a:cxn ang="T11">
                <a:pos x="T6" y="T7"/>
              </a:cxn>
            </a:cxnLst>
            <a:rect l="T12" t="T13" r="T14" b="T15"/>
            <a:pathLst>
              <a:path w="34" h="160">
                <a:moveTo>
                  <a:pt x="34" y="160"/>
                </a:moveTo>
                <a:cubicBezTo>
                  <a:pt x="29" y="152"/>
                  <a:pt x="22" y="145"/>
                  <a:pt x="18" y="136"/>
                </a:cubicBezTo>
                <a:cubicBezTo>
                  <a:pt x="11" y="121"/>
                  <a:pt x="2" y="88"/>
                  <a:pt x="2" y="88"/>
                </a:cubicBezTo>
                <a:cubicBezTo>
                  <a:pt x="3" y="78"/>
                  <a:pt x="0" y="0"/>
                  <a:pt x="34" y="0"/>
                </a:cubicBezTo>
              </a:path>
            </a:pathLst>
          </a:custGeom>
          <a:noFill/>
          <a:ln w="28575">
            <a:solidFill>
              <a:schemeClr val="tx1"/>
            </a:solidFill>
            <a:round/>
            <a:headEnd/>
            <a:tailEnd/>
          </a:ln>
        </p:spPr>
        <p:txBody>
          <a:bodyPr wrap="none" lIns="0" tIns="0" rIns="0" bIns="0" anchor="ctr">
            <a:spAutoFit/>
          </a:bodyPr>
          <a:lstStyle/>
          <a:p>
            <a:endParaRPr lang="en-GB"/>
          </a:p>
        </p:txBody>
      </p:sp>
      <p:sp>
        <p:nvSpPr>
          <p:cNvPr id="39997" name="Freeform 62"/>
          <p:cNvSpPr>
            <a:spLocks/>
          </p:cNvSpPr>
          <p:nvPr/>
        </p:nvSpPr>
        <p:spPr bwMode="auto">
          <a:xfrm>
            <a:off x="5803900" y="4445000"/>
            <a:ext cx="127000" cy="241300"/>
          </a:xfrm>
          <a:custGeom>
            <a:avLst/>
            <a:gdLst>
              <a:gd name="T0" fmla="*/ 0 w 80"/>
              <a:gd name="T1" fmla="*/ 383063695 h 152"/>
              <a:gd name="T2" fmla="*/ 201612473 w 80"/>
              <a:gd name="T3" fmla="*/ 0 h 152"/>
              <a:gd name="T4" fmla="*/ 0 60000 65536"/>
              <a:gd name="T5" fmla="*/ 0 60000 65536"/>
              <a:gd name="T6" fmla="*/ 0 w 80"/>
              <a:gd name="T7" fmla="*/ 0 h 152"/>
              <a:gd name="T8" fmla="*/ 80 w 80"/>
              <a:gd name="T9" fmla="*/ 152 h 152"/>
            </a:gdLst>
            <a:ahLst/>
            <a:cxnLst>
              <a:cxn ang="T4">
                <a:pos x="T0" y="T1"/>
              </a:cxn>
              <a:cxn ang="T5">
                <a:pos x="T2" y="T3"/>
              </a:cxn>
            </a:cxnLst>
            <a:rect l="T6" t="T7" r="T8" b="T9"/>
            <a:pathLst>
              <a:path w="80" h="152">
                <a:moveTo>
                  <a:pt x="0" y="152"/>
                </a:moveTo>
                <a:cubicBezTo>
                  <a:pt x="17" y="102"/>
                  <a:pt x="28" y="26"/>
                  <a:pt x="80" y="0"/>
                </a:cubicBezTo>
              </a:path>
            </a:pathLst>
          </a:custGeom>
          <a:noFill/>
          <a:ln w="28575">
            <a:solidFill>
              <a:schemeClr val="tx1"/>
            </a:solidFill>
            <a:round/>
            <a:headEnd/>
            <a:tailEnd/>
          </a:ln>
        </p:spPr>
        <p:txBody>
          <a:bodyPr wrap="none" lIns="0" tIns="0" rIns="0" bIns="0" anchor="ctr">
            <a:spAutoFit/>
          </a:bodyPr>
          <a:lstStyle/>
          <a:p>
            <a:endParaRPr lang="en-GB"/>
          </a:p>
        </p:txBody>
      </p:sp>
      <p:sp>
        <p:nvSpPr>
          <p:cNvPr id="39998" name="Oval 63"/>
          <p:cNvSpPr>
            <a:spLocks noChangeArrowheads="1"/>
          </p:cNvSpPr>
          <p:nvPr/>
        </p:nvSpPr>
        <p:spPr bwMode="auto">
          <a:xfrm rot="-2906128">
            <a:off x="5216525" y="4176713"/>
            <a:ext cx="206375" cy="273050"/>
          </a:xfrm>
          <a:prstGeom prst="ellipse">
            <a:avLst/>
          </a:prstGeom>
          <a:solidFill>
            <a:srgbClr val="007BC5"/>
          </a:solidFill>
          <a:ln w="19050">
            <a:noFill/>
            <a:round/>
            <a:headEnd/>
            <a:tailEnd/>
          </a:ln>
        </p:spPr>
        <p:txBody>
          <a:bodyPr lIns="0" tIns="0" rIns="0" bIns="0" anchor="ctr">
            <a:spAutoFit/>
          </a:bodyPr>
          <a:lstStyle/>
          <a:p>
            <a:pPr eaLnBrk="0" hangingPunct="0"/>
            <a:endParaRPr lang="en-US"/>
          </a:p>
        </p:txBody>
      </p:sp>
      <p:sp>
        <p:nvSpPr>
          <p:cNvPr id="39999" name="Oval 64"/>
          <p:cNvSpPr>
            <a:spLocks noChangeArrowheads="1"/>
          </p:cNvSpPr>
          <p:nvPr/>
        </p:nvSpPr>
        <p:spPr bwMode="auto">
          <a:xfrm rot="1304459">
            <a:off x="5556250" y="4162425"/>
            <a:ext cx="206375" cy="273050"/>
          </a:xfrm>
          <a:prstGeom prst="ellipse">
            <a:avLst/>
          </a:prstGeom>
          <a:solidFill>
            <a:srgbClr val="007BC5"/>
          </a:solidFill>
          <a:ln w="19050">
            <a:noFill/>
            <a:round/>
            <a:headEnd/>
            <a:tailEnd/>
          </a:ln>
        </p:spPr>
        <p:txBody>
          <a:bodyPr lIns="0" tIns="0" rIns="0" bIns="0" anchor="ctr">
            <a:spAutoFit/>
          </a:bodyPr>
          <a:lstStyle/>
          <a:p>
            <a:pPr eaLnBrk="0" hangingPunct="0"/>
            <a:endParaRPr lang="en-US"/>
          </a:p>
        </p:txBody>
      </p:sp>
      <p:sp>
        <p:nvSpPr>
          <p:cNvPr id="40000" name="Oval 65"/>
          <p:cNvSpPr>
            <a:spLocks noChangeArrowheads="1"/>
          </p:cNvSpPr>
          <p:nvPr/>
        </p:nvSpPr>
        <p:spPr bwMode="auto">
          <a:xfrm rot="2104920">
            <a:off x="5838825" y="4205288"/>
            <a:ext cx="206375" cy="273050"/>
          </a:xfrm>
          <a:prstGeom prst="ellipse">
            <a:avLst/>
          </a:prstGeom>
          <a:solidFill>
            <a:srgbClr val="007BC5"/>
          </a:solidFill>
          <a:ln w="19050">
            <a:noFill/>
            <a:round/>
            <a:headEnd/>
            <a:tailEnd/>
          </a:ln>
        </p:spPr>
        <p:txBody>
          <a:bodyPr lIns="0" tIns="0" rIns="0" bIns="0" anchor="ctr">
            <a:spAutoFit/>
          </a:bodyPr>
          <a:lstStyle/>
          <a:p>
            <a:pPr eaLnBrk="0" hangingPunct="0"/>
            <a:endParaRPr lang="en-US"/>
          </a:p>
        </p:txBody>
      </p:sp>
      <p:sp>
        <p:nvSpPr>
          <p:cNvPr id="40001" name="Oval 66"/>
          <p:cNvSpPr>
            <a:spLocks noChangeArrowheads="1"/>
          </p:cNvSpPr>
          <p:nvPr/>
        </p:nvSpPr>
        <p:spPr bwMode="auto">
          <a:xfrm rot="1304459">
            <a:off x="5165725" y="5568950"/>
            <a:ext cx="206375" cy="273050"/>
          </a:xfrm>
          <a:prstGeom prst="ellipse">
            <a:avLst/>
          </a:prstGeom>
          <a:solidFill>
            <a:srgbClr val="007BC5"/>
          </a:solidFill>
          <a:ln w="19050">
            <a:noFill/>
            <a:round/>
            <a:headEnd/>
            <a:tailEnd/>
          </a:ln>
        </p:spPr>
        <p:txBody>
          <a:bodyPr lIns="0" tIns="0" rIns="0" bIns="0" anchor="ctr">
            <a:spAutoFit/>
          </a:bodyPr>
          <a:lstStyle/>
          <a:p>
            <a:pPr eaLnBrk="0" hangingPunct="0"/>
            <a:endParaRPr lang="en-US"/>
          </a:p>
        </p:txBody>
      </p:sp>
      <p:sp>
        <p:nvSpPr>
          <p:cNvPr id="40002" name="Oval 67"/>
          <p:cNvSpPr>
            <a:spLocks noChangeArrowheads="1"/>
          </p:cNvSpPr>
          <p:nvPr/>
        </p:nvSpPr>
        <p:spPr bwMode="auto">
          <a:xfrm rot="1304459">
            <a:off x="4945063" y="5842000"/>
            <a:ext cx="206375" cy="273050"/>
          </a:xfrm>
          <a:prstGeom prst="ellipse">
            <a:avLst/>
          </a:prstGeom>
          <a:solidFill>
            <a:srgbClr val="007BC5"/>
          </a:solidFill>
          <a:ln w="19050">
            <a:noFill/>
            <a:round/>
            <a:headEnd/>
            <a:tailEnd/>
          </a:ln>
        </p:spPr>
        <p:txBody>
          <a:bodyPr lIns="0" tIns="0" rIns="0" bIns="0" anchor="ctr">
            <a:spAutoFit/>
          </a:bodyPr>
          <a:lstStyle/>
          <a:p>
            <a:pPr eaLnBrk="0" hangingPunct="0"/>
            <a:endParaRPr lang="en-US"/>
          </a:p>
        </p:txBody>
      </p:sp>
      <p:sp>
        <p:nvSpPr>
          <p:cNvPr id="40003" name="Oval 68"/>
          <p:cNvSpPr>
            <a:spLocks noChangeArrowheads="1"/>
          </p:cNvSpPr>
          <p:nvPr/>
        </p:nvSpPr>
        <p:spPr bwMode="auto">
          <a:xfrm rot="1304459">
            <a:off x="5302250" y="5842000"/>
            <a:ext cx="206375" cy="273050"/>
          </a:xfrm>
          <a:prstGeom prst="ellipse">
            <a:avLst/>
          </a:prstGeom>
          <a:solidFill>
            <a:srgbClr val="007BC5"/>
          </a:solidFill>
          <a:ln w="19050">
            <a:noFill/>
            <a:round/>
            <a:headEnd/>
            <a:tailEnd/>
          </a:ln>
        </p:spPr>
        <p:txBody>
          <a:bodyPr lIns="0" tIns="0" rIns="0" bIns="0" anchor="ctr">
            <a:spAutoFit/>
          </a:bodyPr>
          <a:lstStyle/>
          <a:p>
            <a:pPr eaLnBrk="0" hangingPunct="0"/>
            <a:endParaRPr lang="en-US"/>
          </a:p>
        </p:txBody>
      </p:sp>
      <p:sp>
        <p:nvSpPr>
          <p:cNvPr id="40004" name="Text Box 69"/>
          <p:cNvSpPr txBox="1">
            <a:spLocks noChangeArrowheads="1"/>
          </p:cNvSpPr>
          <p:nvPr/>
        </p:nvSpPr>
        <p:spPr bwMode="auto">
          <a:xfrm>
            <a:off x="3597275" y="5561013"/>
            <a:ext cx="1511300" cy="274637"/>
          </a:xfrm>
          <a:prstGeom prst="rect">
            <a:avLst/>
          </a:prstGeom>
          <a:noFill/>
          <a:ln w="19050">
            <a:noFill/>
            <a:miter lim="800000"/>
            <a:headEnd/>
            <a:tailEnd/>
          </a:ln>
        </p:spPr>
        <p:txBody>
          <a:bodyPr lIns="0" tIns="0" rIns="0" bIns="0" anchor="ctr">
            <a:spAutoFit/>
          </a:bodyPr>
          <a:lstStyle/>
          <a:p>
            <a:pPr algn="ctr" eaLnBrk="0" hangingPunct="0">
              <a:spcBef>
                <a:spcPct val="50000"/>
              </a:spcBef>
            </a:pPr>
            <a:r>
              <a:rPr lang="en-US" altLang="en-GB" sz="1800" b="1"/>
              <a:t>Chemokines</a:t>
            </a:r>
          </a:p>
        </p:txBody>
      </p:sp>
      <p:sp>
        <p:nvSpPr>
          <p:cNvPr id="40005" name="Rectangle 70"/>
          <p:cNvSpPr>
            <a:spLocks noChangeArrowheads="1"/>
          </p:cNvSpPr>
          <p:nvPr/>
        </p:nvSpPr>
        <p:spPr bwMode="auto">
          <a:xfrm>
            <a:off x="1365250" y="4694238"/>
            <a:ext cx="6915150" cy="133350"/>
          </a:xfrm>
          <a:prstGeom prst="rect">
            <a:avLst/>
          </a:prstGeom>
          <a:solidFill>
            <a:srgbClr val="F7CE5B"/>
          </a:solidFill>
          <a:ln w="19050">
            <a:solidFill>
              <a:srgbClr val="F7CE5B"/>
            </a:solidFill>
            <a:miter lim="800000"/>
            <a:headEnd/>
            <a:tailEnd/>
          </a:ln>
        </p:spPr>
        <p:txBody>
          <a:bodyPr lIns="0" tIns="0" rIns="0" bIns="0" anchor="ctr">
            <a:spAutoFit/>
          </a:bodyPr>
          <a:lstStyle/>
          <a:p>
            <a:pPr eaLnBrk="0" hangingPunct="0"/>
            <a:endParaRPr lang="en-US"/>
          </a:p>
        </p:txBody>
      </p:sp>
      <p:grpSp>
        <p:nvGrpSpPr>
          <p:cNvPr id="40006" name="Group 71"/>
          <p:cNvGrpSpPr>
            <a:grpSpLocks/>
          </p:cNvGrpSpPr>
          <p:nvPr/>
        </p:nvGrpSpPr>
        <p:grpSpPr bwMode="auto">
          <a:xfrm>
            <a:off x="1366838" y="4049713"/>
            <a:ext cx="368300" cy="812800"/>
            <a:chOff x="1352" y="3040"/>
            <a:chExt cx="344" cy="760"/>
          </a:xfrm>
        </p:grpSpPr>
        <p:sp>
          <p:nvSpPr>
            <p:cNvPr id="76872" name="AutoShape 72"/>
            <p:cNvSpPr>
              <a:spLocks noChangeArrowheads="1"/>
            </p:cNvSpPr>
            <p:nvPr/>
          </p:nvSpPr>
          <p:spPr bwMode="auto">
            <a:xfrm>
              <a:off x="1352" y="3040"/>
              <a:ext cx="344" cy="168"/>
            </a:xfrm>
            <a:prstGeom prst="roundRect">
              <a:avLst>
                <a:gd name="adj" fmla="val 50000"/>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73" name="AutoShape 73"/>
            <p:cNvSpPr>
              <a:spLocks noChangeArrowheads="1"/>
            </p:cNvSpPr>
            <p:nvPr/>
          </p:nvSpPr>
          <p:spPr bwMode="auto">
            <a:xfrm>
              <a:off x="1399" y="3208"/>
              <a:ext cx="257" cy="208"/>
            </a:xfrm>
            <a:prstGeom prst="hexagon">
              <a:avLst>
                <a:gd name="adj" fmla="val 30769"/>
                <a:gd name="vf" fmla="val 115470"/>
              </a:avLst>
            </a:prstGeom>
            <a:gradFill rotWithShape="0">
              <a:gsLst>
                <a:gs pos="0">
                  <a:schemeClr val="accent2"/>
                </a:gs>
                <a:gs pos="50000">
                  <a:srgbClr val="FFFF99"/>
                </a:gs>
                <a:gs pos="100000">
                  <a:schemeClr val="accent2"/>
                </a:gs>
              </a:gsLst>
              <a:lin ang="0" scaled="1"/>
            </a:gradFill>
            <a:ln w="19050">
              <a:noFill/>
              <a:miter lim="800000"/>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74" name="Oval 74"/>
            <p:cNvSpPr>
              <a:spLocks noChangeArrowheads="1"/>
            </p:cNvSpPr>
            <p:nvPr/>
          </p:nvSpPr>
          <p:spPr bwMode="auto">
            <a:xfrm>
              <a:off x="1456" y="3401"/>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75" name="Oval 75"/>
            <p:cNvSpPr>
              <a:spLocks noChangeArrowheads="1"/>
            </p:cNvSpPr>
            <p:nvPr/>
          </p:nvSpPr>
          <p:spPr bwMode="auto">
            <a:xfrm>
              <a:off x="1456" y="3528"/>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76" name="Oval 76"/>
            <p:cNvSpPr>
              <a:spLocks noChangeArrowheads="1"/>
            </p:cNvSpPr>
            <p:nvPr/>
          </p:nvSpPr>
          <p:spPr bwMode="auto">
            <a:xfrm>
              <a:off x="1456" y="3656"/>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grpSp>
      <p:grpSp>
        <p:nvGrpSpPr>
          <p:cNvPr id="40007" name="Group 77"/>
          <p:cNvGrpSpPr>
            <a:grpSpLocks/>
          </p:cNvGrpSpPr>
          <p:nvPr/>
        </p:nvGrpSpPr>
        <p:grpSpPr bwMode="auto">
          <a:xfrm>
            <a:off x="1844675" y="4049713"/>
            <a:ext cx="368300" cy="812800"/>
            <a:chOff x="1352" y="3040"/>
            <a:chExt cx="344" cy="760"/>
          </a:xfrm>
        </p:grpSpPr>
        <p:sp>
          <p:nvSpPr>
            <p:cNvPr id="76878" name="AutoShape 78"/>
            <p:cNvSpPr>
              <a:spLocks noChangeArrowheads="1"/>
            </p:cNvSpPr>
            <p:nvPr/>
          </p:nvSpPr>
          <p:spPr bwMode="auto">
            <a:xfrm>
              <a:off x="1352" y="3040"/>
              <a:ext cx="344" cy="168"/>
            </a:xfrm>
            <a:prstGeom prst="roundRect">
              <a:avLst>
                <a:gd name="adj" fmla="val 50000"/>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79" name="AutoShape 79"/>
            <p:cNvSpPr>
              <a:spLocks noChangeArrowheads="1"/>
            </p:cNvSpPr>
            <p:nvPr/>
          </p:nvSpPr>
          <p:spPr bwMode="auto">
            <a:xfrm>
              <a:off x="1399" y="3208"/>
              <a:ext cx="257" cy="208"/>
            </a:xfrm>
            <a:prstGeom prst="hexagon">
              <a:avLst>
                <a:gd name="adj" fmla="val 30769"/>
                <a:gd name="vf" fmla="val 115470"/>
              </a:avLst>
            </a:prstGeom>
            <a:gradFill rotWithShape="0">
              <a:gsLst>
                <a:gs pos="0">
                  <a:schemeClr val="accent2"/>
                </a:gs>
                <a:gs pos="50000">
                  <a:srgbClr val="FFFF99"/>
                </a:gs>
                <a:gs pos="100000">
                  <a:schemeClr val="accent2"/>
                </a:gs>
              </a:gsLst>
              <a:lin ang="0" scaled="1"/>
            </a:gradFill>
            <a:ln w="19050">
              <a:noFill/>
              <a:miter lim="800000"/>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80" name="Oval 80"/>
            <p:cNvSpPr>
              <a:spLocks noChangeArrowheads="1"/>
            </p:cNvSpPr>
            <p:nvPr/>
          </p:nvSpPr>
          <p:spPr bwMode="auto">
            <a:xfrm>
              <a:off x="1456" y="3401"/>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81" name="Oval 81"/>
            <p:cNvSpPr>
              <a:spLocks noChangeArrowheads="1"/>
            </p:cNvSpPr>
            <p:nvPr/>
          </p:nvSpPr>
          <p:spPr bwMode="auto">
            <a:xfrm>
              <a:off x="1456" y="3528"/>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82" name="Oval 82"/>
            <p:cNvSpPr>
              <a:spLocks noChangeArrowheads="1"/>
            </p:cNvSpPr>
            <p:nvPr/>
          </p:nvSpPr>
          <p:spPr bwMode="auto">
            <a:xfrm>
              <a:off x="1456" y="3656"/>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grpSp>
      <p:grpSp>
        <p:nvGrpSpPr>
          <p:cNvPr id="40008" name="Group 83"/>
          <p:cNvGrpSpPr>
            <a:grpSpLocks/>
          </p:cNvGrpSpPr>
          <p:nvPr/>
        </p:nvGrpSpPr>
        <p:grpSpPr bwMode="auto">
          <a:xfrm>
            <a:off x="2278063" y="4049713"/>
            <a:ext cx="368300" cy="812800"/>
            <a:chOff x="1352" y="3040"/>
            <a:chExt cx="344" cy="760"/>
          </a:xfrm>
        </p:grpSpPr>
        <p:sp>
          <p:nvSpPr>
            <p:cNvPr id="76884" name="AutoShape 84"/>
            <p:cNvSpPr>
              <a:spLocks noChangeArrowheads="1"/>
            </p:cNvSpPr>
            <p:nvPr/>
          </p:nvSpPr>
          <p:spPr bwMode="auto">
            <a:xfrm>
              <a:off x="1352" y="3040"/>
              <a:ext cx="344" cy="168"/>
            </a:xfrm>
            <a:prstGeom prst="roundRect">
              <a:avLst>
                <a:gd name="adj" fmla="val 50000"/>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85" name="AutoShape 85"/>
            <p:cNvSpPr>
              <a:spLocks noChangeArrowheads="1"/>
            </p:cNvSpPr>
            <p:nvPr/>
          </p:nvSpPr>
          <p:spPr bwMode="auto">
            <a:xfrm>
              <a:off x="1399" y="3208"/>
              <a:ext cx="257" cy="208"/>
            </a:xfrm>
            <a:prstGeom prst="hexagon">
              <a:avLst>
                <a:gd name="adj" fmla="val 30769"/>
                <a:gd name="vf" fmla="val 115470"/>
              </a:avLst>
            </a:prstGeom>
            <a:gradFill rotWithShape="0">
              <a:gsLst>
                <a:gs pos="0">
                  <a:schemeClr val="accent2"/>
                </a:gs>
                <a:gs pos="50000">
                  <a:srgbClr val="FFFF99"/>
                </a:gs>
                <a:gs pos="100000">
                  <a:schemeClr val="accent2"/>
                </a:gs>
              </a:gsLst>
              <a:lin ang="0" scaled="1"/>
            </a:gradFill>
            <a:ln w="19050">
              <a:noFill/>
              <a:miter lim="800000"/>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86" name="Oval 86"/>
            <p:cNvSpPr>
              <a:spLocks noChangeArrowheads="1"/>
            </p:cNvSpPr>
            <p:nvPr/>
          </p:nvSpPr>
          <p:spPr bwMode="auto">
            <a:xfrm>
              <a:off x="1456" y="3401"/>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87" name="Oval 87"/>
            <p:cNvSpPr>
              <a:spLocks noChangeArrowheads="1"/>
            </p:cNvSpPr>
            <p:nvPr/>
          </p:nvSpPr>
          <p:spPr bwMode="auto">
            <a:xfrm>
              <a:off x="1456" y="3528"/>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88" name="Oval 88"/>
            <p:cNvSpPr>
              <a:spLocks noChangeArrowheads="1"/>
            </p:cNvSpPr>
            <p:nvPr/>
          </p:nvSpPr>
          <p:spPr bwMode="auto">
            <a:xfrm>
              <a:off x="1456" y="3656"/>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grpSp>
      <p:grpSp>
        <p:nvGrpSpPr>
          <p:cNvPr id="40009" name="Group 89"/>
          <p:cNvGrpSpPr>
            <a:grpSpLocks/>
          </p:cNvGrpSpPr>
          <p:nvPr/>
        </p:nvGrpSpPr>
        <p:grpSpPr bwMode="auto">
          <a:xfrm>
            <a:off x="2755900" y="4049713"/>
            <a:ext cx="368300" cy="812800"/>
            <a:chOff x="1352" y="3040"/>
            <a:chExt cx="344" cy="760"/>
          </a:xfrm>
        </p:grpSpPr>
        <p:sp>
          <p:nvSpPr>
            <p:cNvPr id="76890" name="AutoShape 90"/>
            <p:cNvSpPr>
              <a:spLocks noChangeArrowheads="1"/>
            </p:cNvSpPr>
            <p:nvPr/>
          </p:nvSpPr>
          <p:spPr bwMode="auto">
            <a:xfrm>
              <a:off x="1352" y="3040"/>
              <a:ext cx="344" cy="168"/>
            </a:xfrm>
            <a:prstGeom prst="roundRect">
              <a:avLst>
                <a:gd name="adj" fmla="val 50000"/>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91" name="AutoShape 91"/>
            <p:cNvSpPr>
              <a:spLocks noChangeArrowheads="1"/>
            </p:cNvSpPr>
            <p:nvPr/>
          </p:nvSpPr>
          <p:spPr bwMode="auto">
            <a:xfrm>
              <a:off x="1399" y="3208"/>
              <a:ext cx="257" cy="208"/>
            </a:xfrm>
            <a:prstGeom prst="hexagon">
              <a:avLst>
                <a:gd name="adj" fmla="val 30769"/>
                <a:gd name="vf" fmla="val 115470"/>
              </a:avLst>
            </a:prstGeom>
            <a:gradFill rotWithShape="0">
              <a:gsLst>
                <a:gs pos="0">
                  <a:schemeClr val="accent2"/>
                </a:gs>
                <a:gs pos="50000">
                  <a:srgbClr val="FFFF99"/>
                </a:gs>
                <a:gs pos="100000">
                  <a:schemeClr val="accent2"/>
                </a:gs>
              </a:gsLst>
              <a:lin ang="0" scaled="1"/>
            </a:gradFill>
            <a:ln w="19050">
              <a:noFill/>
              <a:miter lim="800000"/>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92" name="Oval 92"/>
            <p:cNvSpPr>
              <a:spLocks noChangeArrowheads="1"/>
            </p:cNvSpPr>
            <p:nvPr/>
          </p:nvSpPr>
          <p:spPr bwMode="auto">
            <a:xfrm>
              <a:off x="1456" y="3401"/>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93" name="Oval 93"/>
            <p:cNvSpPr>
              <a:spLocks noChangeArrowheads="1"/>
            </p:cNvSpPr>
            <p:nvPr/>
          </p:nvSpPr>
          <p:spPr bwMode="auto">
            <a:xfrm>
              <a:off x="1456" y="3528"/>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94" name="Oval 94"/>
            <p:cNvSpPr>
              <a:spLocks noChangeArrowheads="1"/>
            </p:cNvSpPr>
            <p:nvPr/>
          </p:nvSpPr>
          <p:spPr bwMode="auto">
            <a:xfrm>
              <a:off x="1456" y="3656"/>
              <a:ext cx="144" cy="144"/>
            </a:xfrm>
            <a:prstGeom prst="ellipse">
              <a:avLst/>
            </a:prstGeom>
            <a:gradFill rotWithShape="0">
              <a:gsLst>
                <a:gs pos="0">
                  <a:schemeClr val="accent2"/>
                </a:gs>
                <a:gs pos="50000">
                  <a:srgbClr val="FFFF99"/>
                </a:gs>
                <a:gs pos="100000">
                  <a:schemeClr val="accent2"/>
                </a:gs>
              </a:gsLst>
              <a:lin ang="0" scaled="1"/>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grpSp>
      <p:sp>
        <p:nvSpPr>
          <p:cNvPr id="40010" name="Oval 95"/>
          <p:cNvSpPr>
            <a:spLocks noChangeArrowheads="1"/>
          </p:cNvSpPr>
          <p:nvPr/>
        </p:nvSpPr>
        <p:spPr bwMode="auto">
          <a:xfrm>
            <a:off x="6545263" y="3054350"/>
            <a:ext cx="990600" cy="990600"/>
          </a:xfrm>
          <a:prstGeom prst="ellipse">
            <a:avLst/>
          </a:prstGeom>
          <a:gradFill rotWithShape="0">
            <a:gsLst>
              <a:gs pos="0">
                <a:srgbClr val="F7CE5B"/>
              </a:gs>
              <a:gs pos="100000">
                <a:srgbClr val="725F2A"/>
              </a:gs>
            </a:gsLst>
            <a:path path="shape">
              <a:fillToRect l="50000" t="50000" r="50000" b="50000"/>
            </a:path>
          </a:gradFill>
          <a:ln w="19050">
            <a:noFill/>
            <a:round/>
            <a:headEnd/>
            <a:tailEnd/>
          </a:ln>
        </p:spPr>
        <p:txBody>
          <a:bodyPr lIns="0" tIns="0" rIns="0" bIns="0" anchor="ctr">
            <a:spAutoFit/>
          </a:bodyPr>
          <a:lstStyle/>
          <a:p>
            <a:pPr eaLnBrk="0" hangingPunct="0"/>
            <a:endParaRPr lang="en-US"/>
          </a:p>
        </p:txBody>
      </p:sp>
      <p:sp>
        <p:nvSpPr>
          <p:cNvPr id="76896" name="Oval 96"/>
          <p:cNvSpPr>
            <a:spLocks noChangeArrowheads="1"/>
          </p:cNvSpPr>
          <p:nvPr/>
        </p:nvSpPr>
        <p:spPr bwMode="auto">
          <a:xfrm>
            <a:off x="7167563" y="3409950"/>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76897" name="Oval 97"/>
          <p:cNvSpPr>
            <a:spLocks noChangeArrowheads="1"/>
          </p:cNvSpPr>
          <p:nvPr/>
        </p:nvSpPr>
        <p:spPr bwMode="auto">
          <a:xfrm>
            <a:off x="6977063" y="3727450"/>
            <a:ext cx="190500" cy="1651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98" name="Freeform 98"/>
          <p:cNvSpPr>
            <a:spLocks/>
          </p:cNvSpPr>
          <p:nvPr/>
        </p:nvSpPr>
        <p:spPr bwMode="auto">
          <a:xfrm rot="18492806">
            <a:off x="6596063" y="3244850"/>
            <a:ext cx="533400" cy="292100"/>
          </a:xfrm>
          <a:custGeom>
            <a:avLst/>
            <a:gdLst/>
            <a:ahLst/>
            <a:cxnLst>
              <a:cxn ang="0">
                <a:pos x="216" y="32"/>
              </a:cxn>
              <a:cxn ang="0">
                <a:pos x="88" y="0"/>
              </a:cxn>
              <a:cxn ang="0">
                <a:pos x="0" y="80"/>
              </a:cxn>
              <a:cxn ang="0">
                <a:pos x="168" y="136"/>
              </a:cxn>
              <a:cxn ang="0">
                <a:pos x="232" y="184"/>
              </a:cxn>
              <a:cxn ang="0">
                <a:pos x="336" y="112"/>
              </a:cxn>
              <a:cxn ang="0">
                <a:pos x="240" y="64"/>
              </a:cxn>
              <a:cxn ang="0">
                <a:pos x="216" y="32"/>
              </a:cxn>
            </a:cxnLst>
            <a:rect l="0" t="0" r="r" b="b"/>
            <a:pathLst>
              <a:path w="336" h="184">
                <a:moveTo>
                  <a:pt x="216" y="32"/>
                </a:moveTo>
                <a:cubicBezTo>
                  <a:pt x="174" y="18"/>
                  <a:pt x="131" y="11"/>
                  <a:pt x="88" y="0"/>
                </a:cubicBezTo>
                <a:cubicBezTo>
                  <a:pt x="18" y="10"/>
                  <a:pt x="11" y="11"/>
                  <a:pt x="0" y="80"/>
                </a:cubicBezTo>
                <a:cubicBezTo>
                  <a:pt x="103" y="87"/>
                  <a:pt x="108" y="76"/>
                  <a:pt x="168" y="136"/>
                </a:cubicBezTo>
                <a:cubicBezTo>
                  <a:pt x="179" y="170"/>
                  <a:pt x="199" y="173"/>
                  <a:pt x="232" y="184"/>
                </a:cubicBezTo>
                <a:cubicBezTo>
                  <a:pt x="305" y="176"/>
                  <a:pt x="319" y="180"/>
                  <a:pt x="336" y="112"/>
                </a:cubicBezTo>
                <a:cubicBezTo>
                  <a:pt x="321" y="66"/>
                  <a:pt x="285" y="70"/>
                  <a:pt x="240" y="64"/>
                </a:cubicBezTo>
                <a:cubicBezTo>
                  <a:pt x="208" y="53"/>
                  <a:pt x="216" y="64"/>
                  <a:pt x="216" y="32"/>
                </a:cubicBezTo>
                <a:close/>
              </a:path>
            </a:pathLst>
          </a:custGeom>
          <a:gradFill rotWithShape="0">
            <a:gsLst>
              <a:gs pos="0">
                <a:schemeClr val="accent1"/>
              </a:gs>
              <a:gs pos="100000">
                <a:schemeClr val="accent1">
                  <a:gamma/>
                  <a:shade val="46275"/>
                  <a:invGamma/>
                </a:schemeClr>
              </a:gs>
            </a:gsLst>
            <a:path path="rect">
              <a:fillToRect l="50000" t="50000" r="50000" b="50000"/>
            </a:path>
          </a:gradFill>
          <a:ln w="19050" cap="flat" cmpd="sng">
            <a:noFill/>
            <a:prstDash val="solid"/>
            <a:round/>
            <a:headEnd/>
            <a:tailEnd/>
          </a:ln>
          <a:effectLst/>
        </p:spPr>
        <p:txBody>
          <a:bodyPr wrap="none" lIns="0" tIns="0" rIns="0" bIns="0" anchor="ctr">
            <a:spAutoFit/>
          </a:bodyPr>
          <a:lstStyle/>
          <a:p>
            <a:pPr eaLnBrk="0" hangingPunct="0">
              <a:defRPr/>
            </a:pPr>
            <a:endParaRPr lang="en-US">
              <a:latin typeface="Times" pitchFamily="8" charset="0"/>
              <a:cs typeface="+mn-cs"/>
            </a:endParaRPr>
          </a:p>
        </p:txBody>
      </p:sp>
      <p:sp>
        <p:nvSpPr>
          <p:cNvPr id="76899" name="Oval 99"/>
          <p:cNvSpPr>
            <a:spLocks noChangeArrowheads="1"/>
          </p:cNvSpPr>
          <p:nvPr/>
        </p:nvSpPr>
        <p:spPr bwMode="auto">
          <a:xfrm>
            <a:off x="7319963" y="3562350"/>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76900" name="Oval 100"/>
          <p:cNvSpPr>
            <a:spLocks noChangeArrowheads="1"/>
          </p:cNvSpPr>
          <p:nvPr/>
        </p:nvSpPr>
        <p:spPr bwMode="auto">
          <a:xfrm>
            <a:off x="6913563" y="3536950"/>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76901" name="Oval 101"/>
          <p:cNvSpPr>
            <a:spLocks noChangeArrowheads="1"/>
          </p:cNvSpPr>
          <p:nvPr/>
        </p:nvSpPr>
        <p:spPr bwMode="auto">
          <a:xfrm>
            <a:off x="7116763" y="3562350"/>
            <a:ext cx="139700" cy="1206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sp>
        <p:nvSpPr>
          <p:cNvPr id="76902" name="Oval 102"/>
          <p:cNvSpPr>
            <a:spLocks noChangeArrowheads="1"/>
          </p:cNvSpPr>
          <p:nvPr/>
        </p:nvSpPr>
        <p:spPr bwMode="auto">
          <a:xfrm>
            <a:off x="6710363" y="3600450"/>
            <a:ext cx="177800" cy="153988"/>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noFill/>
            <a:round/>
            <a:headEnd/>
            <a:tailEnd/>
          </a:ln>
          <a:effectLst/>
        </p:spPr>
        <p:txBody>
          <a:bodyPr lIns="0" tIns="0" rIns="0" bIns="0" anchor="ctr">
            <a:spAutoFit/>
          </a:bodyPr>
          <a:lstStyle/>
          <a:p>
            <a:pPr eaLnBrk="0" hangingPunct="0">
              <a:defRPr/>
            </a:pPr>
            <a:endParaRPr lang="en-US">
              <a:latin typeface="Times" pitchFamily="8" charset="0"/>
              <a:cs typeface="+mn-cs"/>
            </a:endParaRPr>
          </a:p>
        </p:txBody>
      </p:sp>
      <p:grpSp>
        <p:nvGrpSpPr>
          <p:cNvPr id="40018" name="Group 103"/>
          <p:cNvGrpSpPr>
            <a:grpSpLocks/>
          </p:cNvGrpSpPr>
          <p:nvPr/>
        </p:nvGrpSpPr>
        <p:grpSpPr bwMode="auto">
          <a:xfrm>
            <a:off x="6746875" y="4210050"/>
            <a:ext cx="139700" cy="454025"/>
            <a:chOff x="5393" y="1818"/>
            <a:chExt cx="88" cy="342"/>
          </a:xfrm>
        </p:grpSpPr>
        <p:sp>
          <p:nvSpPr>
            <p:cNvPr id="40045" name="Oval 104"/>
            <p:cNvSpPr>
              <a:spLocks noChangeArrowheads="1"/>
            </p:cNvSpPr>
            <p:nvPr/>
          </p:nvSpPr>
          <p:spPr bwMode="auto">
            <a:xfrm>
              <a:off x="5393" y="2064"/>
              <a:ext cx="87" cy="96"/>
            </a:xfrm>
            <a:prstGeom prst="ellipse">
              <a:avLst/>
            </a:prstGeom>
            <a:solidFill>
              <a:srgbClr val="F7CE5B"/>
            </a:solidFill>
            <a:ln w="19050">
              <a:noFill/>
              <a:round/>
              <a:headEnd/>
              <a:tailEnd/>
            </a:ln>
          </p:spPr>
          <p:txBody>
            <a:bodyPr wrap="none" lIns="0" tIns="0" rIns="0" bIns="0" anchor="ctr">
              <a:spAutoFit/>
            </a:bodyPr>
            <a:lstStyle/>
            <a:p>
              <a:pPr eaLnBrk="0" hangingPunct="0"/>
              <a:endParaRPr lang="en-US"/>
            </a:p>
          </p:txBody>
        </p:sp>
        <p:sp>
          <p:nvSpPr>
            <p:cNvPr id="40046" name="Oval 105"/>
            <p:cNvSpPr>
              <a:spLocks noChangeArrowheads="1"/>
            </p:cNvSpPr>
            <p:nvPr/>
          </p:nvSpPr>
          <p:spPr bwMode="auto">
            <a:xfrm>
              <a:off x="5393" y="1981"/>
              <a:ext cx="87" cy="96"/>
            </a:xfrm>
            <a:prstGeom prst="ellipse">
              <a:avLst/>
            </a:prstGeom>
            <a:solidFill>
              <a:srgbClr val="F7CE5B"/>
            </a:solidFill>
            <a:ln w="19050">
              <a:noFill/>
              <a:round/>
              <a:headEnd/>
              <a:tailEnd/>
            </a:ln>
          </p:spPr>
          <p:txBody>
            <a:bodyPr wrap="none" lIns="0" tIns="0" rIns="0" bIns="0" anchor="ctr">
              <a:spAutoFit/>
            </a:bodyPr>
            <a:lstStyle/>
            <a:p>
              <a:pPr eaLnBrk="0" hangingPunct="0"/>
              <a:endParaRPr lang="en-US"/>
            </a:p>
          </p:txBody>
        </p:sp>
        <p:sp>
          <p:nvSpPr>
            <p:cNvPr id="40047" name="Oval 106"/>
            <p:cNvSpPr>
              <a:spLocks noChangeArrowheads="1"/>
            </p:cNvSpPr>
            <p:nvPr/>
          </p:nvSpPr>
          <p:spPr bwMode="auto">
            <a:xfrm>
              <a:off x="5394" y="1818"/>
              <a:ext cx="87" cy="96"/>
            </a:xfrm>
            <a:prstGeom prst="ellipse">
              <a:avLst/>
            </a:prstGeom>
            <a:solidFill>
              <a:srgbClr val="F7CE5B"/>
            </a:solidFill>
            <a:ln w="19050">
              <a:noFill/>
              <a:round/>
              <a:headEnd/>
              <a:tailEnd/>
            </a:ln>
          </p:spPr>
          <p:txBody>
            <a:bodyPr wrap="none" lIns="0" tIns="0" rIns="0" bIns="0" anchor="ctr">
              <a:spAutoFit/>
            </a:bodyPr>
            <a:lstStyle/>
            <a:p>
              <a:pPr eaLnBrk="0" hangingPunct="0"/>
              <a:endParaRPr lang="en-US"/>
            </a:p>
          </p:txBody>
        </p:sp>
        <p:sp>
          <p:nvSpPr>
            <p:cNvPr id="40048" name="Oval 107"/>
            <p:cNvSpPr>
              <a:spLocks noChangeArrowheads="1"/>
            </p:cNvSpPr>
            <p:nvPr/>
          </p:nvSpPr>
          <p:spPr bwMode="auto">
            <a:xfrm>
              <a:off x="5394" y="1897"/>
              <a:ext cx="87" cy="95"/>
            </a:xfrm>
            <a:prstGeom prst="ellipse">
              <a:avLst/>
            </a:prstGeom>
            <a:solidFill>
              <a:srgbClr val="F7CE5B"/>
            </a:solidFill>
            <a:ln w="19050">
              <a:noFill/>
              <a:round/>
              <a:headEnd/>
              <a:tailEnd/>
            </a:ln>
          </p:spPr>
          <p:txBody>
            <a:bodyPr wrap="none" lIns="0" tIns="0" rIns="0" bIns="0" anchor="ctr">
              <a:spAutoFit/>
            </a:bodyPr>
            <a:lstStyle/>
            <a:p>
              <a:pPr eaLnBrk="0" hangingPunct="0"/>
              <a:endParaRPr lang="en-US"/>
            </a:p>
          </p:txBody>
        </p:sp>
      </p:grpSp>
      <p:sp>
        <p:nvSpPr>
          <p:cNvPr id="40019" name="Line 108"/>
          <p:cNvSpPr>
            <a:spLocks noChangeShapeType="1"/>
          </p:cNvSpPr>
          <p:nvPr/>
        </p:nvSpPr>
        <p:spPr bwMode="auto">
          <a:xfrm>
            <a:off x="6819900" y="4659313"/>
            <a:ext cx="0" cy="50800"/>
          </a:xfrm>
          <a:prstGeom prst="line">
            <a:avLst/>
          </a:prstGeom>
          <a:noFill/>
          <a:ln w="38100">
            <a:solidFill>
              <a:srgbClr val="F7CE5B"/>
            </a:solidFill>
            <a:round/>
            <a:headEnd/>
            <a:tailEnd/>
          </a:ln>
        </p:spPr>
        <p:txBody>
          <a:bodyPr wrap="none" lIns="0" tIns="0" rIns="0" bIns="0" anchor="ctr">
            <a:spAutoFit/>
          </a:bodyPr>
          <a:lstStyle/>
          <a:p>
            <a:endParaRPr lang="en-GB"/>
          </a:p>
        </p:txBody>
      </p:sp>
      <p:grpSp>
        <p:nvGrpSpPr>
          <p:cNvPr id="40020" name="Group 109"/>
          <p:cNvGrpSpPr>
            <a:grpSpLocks/>
          </p:cNvGrpSpPr>
          <p:nvPr/>
        </p:nvGrpSpPr>
        <p:grpSpPr bwMode="auto">
          <a:xfrm>
            <a:off x="6975475" y="4210050"/>
            <a:ext cx="139700" cy="454025"/>
            <a:chOff x="5393" y="1818"/>
            <a:chExt cx="88" cy="342"/>
          </a:xfrm>
        </p:grpSpPr>
        <p:sp>
          <p:nvSpPr>
            <p:cNvPr id="40041" name="Oval 110"/>
            <p:cNvSpPr>
              <a:spLocks noChangeArrowheads="1"/>
            </p:cNvSpPr>
            <p:nvPr/>
          </p:nvSpPr>
          <p:spPr bwMode="auto">
            <a:xfrm>
              <a:off x="5393" y="2064"/>
              <a:ext cx="87" cy="96"/>
            </a:xfrm>
            <a:prstGeom prst="ellipse">
              <a:avLst/>
            </a:prstGeom>
            <a:solidFill>
              <a:srgbClr val="F7CE5B"/>
            </a:solidFill>
            <a:ln w="19050">
              <a:noFill/>
              <a:round/>
              <a:headEnd/>
              <a:tailEnd/>
            </a:ln>
          </p:spPr>
          <p:txBody>
            <a:bodyPr wrap="none" lIns="0" tIns="0" rIns="0" bIns="0" anchor="ctr">
              <a:spAutoFit/>
            </a:bodyPr>
            <a:lstStyle/>
            <a:p>
              <a:pPr eaLnBrk="0" hangingPunct="0"/>
              <a:endParaRPr lang="en-US"/>
            </a:p>
          </p:txBody>
        </p:sp>
        <p:sp>
          <p:nvSpPr>
            <p:cNvPr id="40042" name="Oval 111"/>
            <p:cNvSpPr>
              <a:spLocks noChangeArrowheads="1"/>
            </p:cNvSpPr>
            <p:nvPr/>
          </p:nvSpPr>
          <p:spPr bwMode="auto">
            <a:xfrm>
              <a:off x="5393" y="1981"/>
              <a:ext cx="87" cy="96"/>
            </a:xfrm>
            <a:prstGeom prst="ellipse">
              <a:avLst/>
            </a:prstGeom>
            <a:solidFill>
              <a:srgbClr val="F7CE5B"/>
            </a:solidFill>
            <a:ln w="19050">
              <a:noFill/>
              <a:round/>
              <a:headEnd/>
              <a:tailEnd/>
            </a:ln>
          </p:spPr>
          <p:txBody>
            <a:bodyPr wrap="none" lIns="0" tIns="0" rIns="0" bIns="0" anchor="ctr">
              <a:spAutoFit/>
            </a:bodyPr>
            <a:lstStyle/>
            <a:p>
              <a:pPr eaLnBrk="0" hangingPunct="0"/>
              <a:endParaRPr lang="en-US"/>
            </a:p>
          </p:txBody>
        </p:sp>
        <p:sp>
          <p:nvSpPr>
            <p:cNvPr id="40043" name="Oval 112"/>
            <p:cNvSpPr>
              <a:spLocks noChangeArrowheads="1"/>
            </p:cNvSpPr>
            <p:nvPr/>
          </p:nvSpPr>
          <p:spPr bwMode="auto">
            <a:xfrm>
              <a:off x="5394" y="1818"/>
              <a:ext cx="87" cy="96"/>
            </a:xfrm>
            <a:prstGeom prst="ellipse">
              <a:avLst/>
            </a:prstGeom>
            <a:solidFill>
              <a:srgbClr val="F7CE5B"/>
            </a:solidFill>
            <a:ln w="19050">
              <a:noFill/>
              <a:round/>
              <a:headEnd/>
              <a:tailEnd/>
            </a:ln>
          </p:spPr>
          <p:txBody>
            <a:bodyPr wrap="none" lIns="0" tIns="0" rIns="0" bIns="0" anchor="ctr">
              <a:spAutoFit/>
            </a:bodyPr>
            <a:lstStyle/>
            <a:p>
              <a:pPr eaLnBrk="0" hangingPunct="0"/>
              <a:endParaRPr lang="en-US"/>
            </a:p>
          </p:txBody>
        </p:sp>
        <p:sp>
          <p:nvSpPr>
            <p:cNvPr id="40044" name="Oval 113"/>
            <p:cNvSpPr>
              <a:spLocks noChangeArrowheads="1"/>
            </p:cNvSpPr>
            <p:nvPr/>
          </p:nvSpPr>
          <p:spPr bwMode="auto">
            <a:xfrm>
              <a:off x="5394" y="1897"/>
              <a:ext cx="87" cy="95"/>
            </a:xfrm>
            <a:prstGeom prst="ellipse">
              <a:avLst/>
            </a:prstGeom>
            <a:solidFill>
              <a:srgbClr val="F7CE5B"/>
            </a:solidFill>
            <a:ln w="19050">
              <a:noFill/>
              <a:round/>
              <a:headEnd/>
              <a:tailEnd/>
            </a:ln>
          </p:spPr>
          <p:txBody>
            <a:bodyPr wrap="none" lIns="0" tIns="0" rIns="0" bIns="0" anchor="ctr">
              <a:spAutoFit/>
            </a:bodyPr>
            <a:lstStyle/>
            <a:p>
              <a:pPr eaLnBrk="0" hangingPunct="0"/>
              <a:endParaRPr lang="en-US"/>
            </a:p>
          </p:txBody>
        </p:sp>
      </p:grpSp>
      <p:sp>
        <p:nvSpPr>
          <p:cNvPr id="40021" name="Line 114"/>
          <p:cNvSpPr>
            <a:spLocks noChangeShapeType="1"/>
          </p:cNvSpPr>
          <p:nvPr/>
        </p:nvSpPr>
        <p:spPr bwMode="auto">
          <a:xfrm>
            <a:off x="7048500" y="4659313"/>
            <a:ext cx="0" cy="50800"/>
          </a:xfrm>
          <a:prstGeom prst="line">
            <a:avLst/>
          </a:prstGeom>
          <a:noFill/>
          <a:ln w="38100">
            <a:solidFill>
              <a:srgbClr val="F7CE5B"/>
            </a:solidFill>
            <a:round/>
            <a:headEnd/>
            <a:tailEnd/>
          </a:ln>
        </p:spPr>
        <p:txBody>
          <a:bodyPr wrap="none" lIns="0" tIns="0" rIns="0" bIns="0" anchor="ctr">
            <a:spAutoFit/>
          </a:bodyPr>
          <a:lstStyle/>
          <a:p>
            <a:endParaRPr lang="en-GB"/>
          </a:p>
        </p:txBody>
      </p:sp>
      <p:grpSp>
        <p:nvGrpSpPr>
          <p:cNvPr id="40022" name="Group 115"/>
          <p:cNvGrpSpPr>
            <a:grpSpLocks/>
          </p:cNvGrpSpPr>
          <p:nvPr/>
        </p:nvGrpSpPr>
        <p:grpSpPr bwMode="auto">
          <a:xfrm>
            <a:off x="7200900" y="4210050"/>
            <a:ext cx="139700" cy="454025"/>
            <a:chOff x="5393" y="1818"/>
            <a:chExt cx="88" cy="342"/>
          </a:xfrm>
        </p:grpSpPr>
        <p:sp>
          <p:nvSpPr>
            <p:cNvPr id="40037" name="Oval 116"/>
            <p:cNvSpPr>
              <a:spLocks noChangeArrowheads="1"/>
            </p:cNvSpPr>
            <p:nvPr/>
          </p:nvSpPr>
          <p:spPr bwMode="auto">
            <a:xfrm>
              <a:off x="5393" y="2064"/>
              <a:ext cx="87" cy="96"/>
            </a:xfrm>
            <a:prstGeom prst="ellipse">
              <a:avLst/>
            </a:prstGeom>
            <a:solidFill>
              <a:srgbClr val="F7CE5B"/>
            </a:solidFill>
            <a:ln w="19050">
              <a:noFill/>
              <a:round/>
              <a:headEnd/>
              <a:tailEnd/>
            </a:ln>
          </p:spPr>
          <p:txBody>
            <a:bodyPr wrap="none" lIns="0" tIns="0" rIns="0" bIns="0" anchor="ctr">
              <a:spAutoFit/>
            </a:bodyPr>
            <a:lstStyle/>
            <a:p>
              <a:pPr eaLnBrk="0" hangingPunct="0"/>
              <a:endParaRPr lang="en-US"/>
            </a:p>
          </p:txBody>
        </p:sp>
        <p:sp>
          <p:nvSpPr>
            <p:cNvPr id="40038" name="Oval 117"/>
            <p:cNvSpPr>
              <a:spLocks noChangeArrowheads="1"/>
            </p:cNvSpPr>
            <p:nvPr/>
          </p:nvSpPr>
          <p:spPr bwMode="auto">
            <a:xfrm>
              <a:off x="5393" y="1981"/>
              <a:ext cx="87" cy="96"/>
            </a:xfrm>
            <a:prstGeom prst="ellipse">
              <a:avLst/>
            </a:prstGeom>
            <a:solidFill>
              <a:srgbClr val="F7CE5B"/>
            </a:solidFill>
            <a:ln w="19050">
              <a:noFill/>
              <a:round/>
              <a:headEnd/>
              <a:tailEnd/>
            </a:ln>
          </p:spPr>
          <p:txBody>
            <a:bodyPr wrap="none" lIns="0" tIns="0" rIns="0" bIns="0" anchor="ctr">
              <a:spAutoFit/>
            </a:bodyPr>
            <a:lstStyle/>
            <a:p>
              <a:pPr eaLnBrk="0" hangingPunct="0"/>
              <a:endParaRPr lang="en-US"/>
            </a:p>
          </p:txBody>
        </p:sp>
        <p:sp>
          <p:nvSpPr>
            <p:cNvPr id="40039" name="Oval 118"/>
            <p:cNvSpPr>
              <a:spLocks noChangeArrowheads="1"/>
            </p:cNvSpPr>
            <p:nvPr/>
          </p:nvSpPr>
          <p:spPr bwMode="auto">
            <a:xfrm>
              <a:off x="5394" y="1818"/>
              <a:ext cx="87" cy="96"/>
            </a:xfrm>
            <a:prstGeom prst="ellipse">
              <a:avLst/>
            </a:prstGeom>
            <a:solidFill>
              <a:srgbClr val="F7CE5B"/>
            </a:solidFill>
            <a:ln w="19050">
              <a:noFill/>
              <a:round/>
              <a:headEnd/>
              <a:tailEnd/>
            </a:ln>
          </p:spPr>
          <p:txBody>
            <a:bodyPr wrap="none" lIns="0" tIns="0" rIns="0" bIns="0" anchor="ctr">
              <a:spAutoFit/>
            </a:bodyPr>
            <a:lstStyle/>
            <a:p>
              <a:pPr eaLnBrk="0" hangingPunct="0"/>
              <a:endParaRPr lang="en-US"/>
            </a:p>
          </p:txBody>
        </p:sp>
        <p:sp>
          <p:nvSpPr>
            <p:cNvPr id="40040" name="Oval 119"/>
            <p:cNvSpPr>
              <a:spLocks noChangeArrowheads="1"/>
            </p:cNvSpPr>
            <p:nvPr/>
          </p:nvSpPr>
          <p:spPr bwMode="auto">
            <a:xfrm>
              <a:off x="5394" y="1897"/>
              <a:ext cx="87" cy="95"/>
            </a:xfrm>
            <a:prstGeom prst="ellipse">
              <a:avLst/>
            </a:prstGeom>
            <a:solidFill>
              <a:srgbClr val="F7CE5B"/>
            </a:solidFill>
            <a:ln w="19050">
              <a:noFill/>
              <a:round/>
              <a:headEnd/>
              <a:tailEnd/>
            </a:ln>
          </p:spPr>
          <p:txBody>
            <a:bodyPr wrap="none" lIns="0" tIns="0" rIns="0" bIns="0" anchor="ctr">
              <a:spAutoFit/>
            </a:bodyPr>
            <a:lstStyle/>
            <a:p>
              <a:pPr eaLnBrk="0" hangingPunct="0"/>
              <a:endParaRPr lang="en-US"/>
            </a:p>
          </p:txBody>
        </p:sp>
      </p:grpSp>
      <p:sp>
        <p:nvSpPr>
          <p:cNvPr id="40023" name="Line 120"/>
          <p:cNvSpPr>
            <a:spLocks noChangeShapeType="1"/>
          </p:cNvSpPr>
          <p:nvPr/>
        </p:nvSpPr>
        <p:spPr bwMode="auto">
          <a:xfrm>
            <a:off x="7273925" y="4659313"/>
            <a:ext cx="0" cy="50800"/>
          </a:xfrm>
          <a:prstGeom prst="line">
            <a:avLst/>
          </a:prstGeom>
          <a:noFill/>
          <a:ln w="38100">
            <a:solidFill>
              <a:srgbClr val="F7CE5B"/>
            </a:solidFill>
            <a:round/>
            <a:headEnd/>
            <a:tailEnd/>
          </a:ln>
        </p:spPr>
        <p:txBody>
          <a:bodyPr wrap="none" lIns="0" tIns="0" rIns="0" bIns="0" anchor="ctr">
            <a:spAutoFit/>
          </a:bodyPr>
          <a:lstStyle/>
          <a:p>
            <a:endParaRPr lang="en-GB"/>
          </a:p>
        </p:txBody>
      </p:sp>
      <p:sp>
        <p:nvSpPr>
          <p:cNvPr id="40024" name="Text Box 121"/>
          <p:cNvSpPr txBox="1">
            <a:spLocks noChangeArrowheads="1"/>
          </p:cNvSpPr>
          <p:nvPr/>
        </p:nvSpPr>
        <p:spPr bwMode="auto">
          <a:xfrm>
            <a:off x="7624763" y="3692525"/>
            <a:ext cx="1328737" cy="549275"/>
          </a:xfrm>
          <a:prstGeom prst="rect">
            <a:avLst/>
          </a:prstGeom>
          <a:noFill/>
          <a:ln w="19050">
            <a:noFill/>
            <a:miter lim="800000"/>
            <a:headEnd/>
            <a:tailEnd/>
          </a:ln>
        </p:spPr>
        <p:txBody>
          <a:bodyPr lIns="0" tIns="0" rIns="0" bIns="0" anchor="ctr">
            <a:spAutoFit/>
          </a:bodyPr>
          <a:lstStyle/>
          <a:p>
            <a:pPr eaLnBrk="0" hangingPunct="0">
              <a:spcBef>
                <a:spcPct val="50000"/>
              </a:spcBef>
            </a:pPr>
            <a:r>
              <a:rPr lang="en-US" altLang="en-GB" sz="1800" b="1">
                <a:solidFill>
                  <a:srgbClr val="F7CE5B"/>
                </a:solidFill>
              </a:rPr>
              <a:t>Activation </a:t>
            </a:r>
            <a:br>
              <a:rPr lang="en-US" altLang="en-GB" sz="1800" b="1">
                <a:solidFill>
                  <a:srgbClr val="F7CE5B"/>
                </a:solidFill>
              </a:rPr>
            </a:br>
            <a:r>
              <a:rPr lang="en-US" altLang="en-GB" sz="1800" b="1">
                <a:solidFill>
                  <a:srgbClr val="F7CE5B"/>
                </a:solidFill>
              </a:rPr>
              <a:t>of integrins</a:t>
            </a:r>
          </a:p>
        </p:txBody>
      </p:sp>
      <p:sp>
        <p:nvSpPr>
          <p:cNvPr id="40025" name="Text Box 122"/>
          <p:cNvSpPr txBox="1">
            <a:spLocks noChangeArrowheads="1"/>
          </p:cNvSpPr>
          <p:nvPr/>
        </p:nvSpPr>
        <p:spPr bwMode="auto">
          <a:xfrm>
            <a:off x="7558088" y="4308475"/>
            <a:ext cx="1143000" cy="274638"/>
          </a:xfrm>
          <a:prstGeom prst="rect">
            <a:avLst/>
          </a:prstGeom>
          <a:noFill/>
          <a:ln w="19050">
            <a:noFill/>
            <a:miter lim="800000"/>
            <a:headEnd/>
            <a:tailEnd/>
          </a:ln>
        </p:spPr>
        <p:txBody>
          <a:bodyPr lIns="0" tIns="0" rIns="0" bIns="0" anchor="ctr">
            <a:spAutoFit/>
          </a:bodyPr>
          <a:lstStyle/>
          <a:p>
            <a:pPr eaLnBrk="0" hangingPunct="0">
              <a:spcBef>
                <a:spcPct val="50000"/>
              </a:spcBef>
            </a:pPr>
            <a:r>
              <a:rPr lang="en-US" altLang="en-GB" sz="1800" b="1">
                <a:solidFill>
                  <a:srgbClr val="FFFFFF"/>
                </a:solidFill>
              </a:rPr>
              <a:t>ICAM-1</a:t>
            </a:r>
          </a:p>
        </p:txBody>
      </p:sp>
      <p:sp>
        <p:nvSpPr>
          <p:cNvPr id="40026" name="Line 123"/>
          <p:cNvSpPr>
            <a:spLocks noChangeShapeType="1"/>
          </p:cNvSpPr>
          <p:nvPr/>
        </p:nvSpPr>
        <p:spPr bwMode="auto">
          <a:xfrm flipH="1">
            <a:off x="7345363" y="4002088"/>
            <a:ext cx="314325" cy="0"/>
          </a:xfrm>
          <a:prstGeom prst="line">
            <a:avLst/>
          </a:prstGeom>
          <a:noFill/>
          <a:ln w="19050">
            <a:solidFill>
              <a:srgbClr val="F7CE5B"/>
            </a:solidFill>
            <a:round/>
            <a:headEnd/>
            <a:tailEnd type="triangle" w="med" len="med"/>
          </a:ln>
        </p:spPr>
        <p:txBody>
          <a:bodyPr lIns="0" tIns="0" rIns="0" bIns="0" anchor="ctr">
            <a:spAutoFit/>
          </a:bodyPr>
          <a:lstStyle/>
          <a:p>
            <a:endParaRPr lang="en-GB"/>
          </a:p>
        </p:txBody>
      </p:sp>
      <p:sp>
        <p:nvSpPr>
          <p:cNvPr id="40027" name="Text Box 124"/>
          <p:cNvSpPr txBox="1">
            <a:spLocks noChangeArrowheads="1"/>
          </p:cNvSpPr>
          <p:nvPr/>
        </p:nvSpPr>
        <p:spPr bwMode="auto">
          <a:xfrm>
            <a:off x="204788" y="3463925"/>
            <a:ext cx="1079500" cy="244475"/>
          </a:xfrm>
          <a:prstGeom prst="rect">
            <a:avLst/>
          </a:prstGeom>
          <a:noFill/>
          <a:ln w="19050">
            <a:noFill/>
            <a:miter lim="800000"/>
            <a:headEnd/>
            <a:tailEnd/>
          </a:ln>
        </p:spPr>
        <p:txBody>
          <a:bodyPr lIns="0" tIns="0" rIns="0" bIns="0" anchor="ctr">
            <a:spAutoFit/>
          </a:bodyPr>
          <a:lstStyle/>
          <a:p>
            <a:pPr algn="ctr" eaLnBrk="0" hangingPunct="0">
              <a:spcBef>
                <a:spcPct val="50000"/>
              </a:spcBef>
            </a:pPr>
            <a:r>
              <a:rPr lang="en-US" altLang="en-GB" sz="1600" b="1">
                <a:solidFill>
                  <a:srgbClr val="FFFFFF"/>
                </a:solidFill>
              </a:rPr>
              <a:t>Receptors</a:t>
            </a:r>
          </a:p>
        </p:txBody>
      </p:sp>
      <p:sp>
        <p:nvSpPr>
          <p:cNvPr id="40028" name="Line 125"/>
          <p:cNvSpPr>
            <a:spLocks noChangeShapeType="1"/>
          </p:cNvSpPr>
          <p:nvPr/>
        </p:nvSpPr>
        <p:spPr bwMode="auto">
          <a:xfrm flipV="1">
            <a:off x="1041400" y="3165475"/>
            <a:ext cx="355600" cy="330200"/>
          </a:xfrm>
          <a:prstGeom prst="line">
            <a:avLst/>
          </a:prstGeom>
          <a:noFill/>
          <a:ln w="28575">
            <a:solidFill>
              <a:schemeClr val="tx1"/>
            </a:solidFill>
            <a:round/>
            <a:headEnd/>
            <a:tailEnd type="triangle" w="med" len="med"/>
          </a:ln>
        </p:spPr>
        <p:txBody>
          <a:bodyPr wrap="none" lIns="0" tIns="0" rIns="0" bIns="0" anchor="ctr">
            <a:spAutoFit/>
          </a:bodyPr>
          <a:lstStyle/>
          <a:p>
            <a:endParaRPr lang="en-GB"/>
          </a:p>
        </p:txBody>
      </p:sp>
      <p:sp>
        <p:nvSpPr>
          <p:cNvPr id="40029" name="Line 126"/>
          <p:cNvSpPr>
            <a:spLocks noChangeShapeType="1"/>
          </p:cNvSpPr>
          <p:nvPr/>
        </p:nvSpPr>
        <p:spPr bwMode="auto">
          <a:xfrm rot="4663010" flipV="1">
            <a:off x="1173956" y="3537744"/>
            <a:ext cx="71438" cy="342900"/>
          </a:xfrm>
          <a:prstGeom prst="line">
            <a:avLst/>
          </a:prstGeom>
          <a:noFill/>
          <a:ln w="28575">
            <a:solidFill>
              <a:schemeClr val="tx1"/>
            </a:solidFill>
            <a:round/>
            <a:headEnd/>
            <a:tailEnd type="triangle" w="med" len="med"/>
          </a:ln>
        </p:spPr>
        <p:txBody>
          <a:bodyPr lIns="0" tIns="0" rIns="0" bIns="0" anchor="ctr">
            <a:spAutoFit/>
          </a:bodyPr>
          <a:lstStyle/>
          <a:p>
            <a:endParaRPr lang="en-GB"/>
          </a:p>
        </p:txBody>
      </p:sp>
      <p:sp>
        <p:nvSpPr>
          <p:cNvPr id="40030" name="Text Box 127"/>
          <p:cNvSpPr txBox="1">
            <a:spLocks noChangeArrowheads="1"/>
          </p:cNvSpPr>
          <p:nvPr/>
        </p:nvSpPr>
        <p:spPr bwMode="auto">
          <a:xfrm>
            <a:off x="3054350" y="3168650"/>
            <a:ext cx="847725" cy="212725"/>
          </a:xfrm>
          <a:prstGeom prst="rect">
            <a:avLst/>
          </a:prstGeom>
          <a:noFill/>
          <a:ln w="19050">
            <a:noFill/>
            <a:miter lim="800000"/>
            <a:headEnd/>
            <a:tailEnd/>
          </a:ln>
        </p:spPr>
        <p:txBody>
          <a:bodyPr lIns="0" tIns="0" rIns="0" bIns="0" anchor="ctr">
            <a:spAutoFit/>
          </a:bodyPr>
          <a:lstStyle/>
          <a:p>
            <a:pPr algn="ctr" eaLnBrk="0" hangingPunct="0">
              <a:spcBef>
                <a:spcPct val="50000"/>
              </a:spcBef>
            </a:pPr>
            <a:r>
              <a:rPr lang="en-US" altLang="en-GB" sz="1400" b="1">
                <a:solidFill>
                  <a:srgbClr val="FFFFFF"/>
                </a:solidFill>
              </a:rPr>
              <a:t>TNF, IL-1</a:t>
            </a:r>
          </a:p>
        </p:txBody>
      </p:sp>
      <p:grpSp>
        <p:nvGrpSpPr>
          <p:cNvPr id="40031" name="Group 128"/>
          <p:cNvGrpSpPr>
            <a:grpSpLocks/>
          </p:cNvGrpSpPr>
          <p:nvPr/>
        </p:nvGrpSpPr>
        <p:grpSpPr bwMode="auto">
          <a:xfrm>
            <a:off x="1935163" y="4948238"/>
            <a:ext cx="6176962" cy="236537"/>
            <a:chOff x="1219" y="3117"/>
            <a:chExt cx="3891" cy="149"/>
          </a:xfrm>
        </p:grpSpPr>
        <p:sp>
          <p:nvSpPr>
            <p:cNvPr id="40033" name="Oval 129"/>
            <p:cNvSpPr>
              <a:spLocks noChangeArrowheads="1"/>
            </p:cNvSpPr>
            <p:nvPr/>
          </p:nvSpPr>
          <p:spPr bwMode="auto">
            <a:xfrm>
              <a:off x="3181" y="3132"/>
              <a:ext cx="449" cy="134"/>
            </a:xfrm>
            <a:prstGeom prst="ellipse">
              <a:avLst/>
            </a:prstGeom>
            <a:gradFill rotWithShape="0">
              <a:gsLst>
                <a:gs pos="0">
                  <a:srgbClr val="F7CE5B"/>
                </a:gs>
                <a:gs pos="100000">
                  <a:srgbClr val="725F2A"/>
                </a:gs>
              </a:gsLst>
              <a:path path="shape">
                <a:fillToRect l="50000" t="50000" r="50000" b="50000"/>
              </a:path>
            </a:gradFill>
            <a:ln w="19050">
              <a:noFill/>
              <a:round/>
              <a:headEnd/>
              <a:tailEnd/>
            </a:ln>
          </p:spPr>
          <p:txBody>
            <a:bodyPr wrap="none" lIns="0" tIns="0" rIns="0" bIns="0" anchor="ctr">
              <a:spAutoFit/>
            </a:bodyPr>
            <a:lstStyle/>
            <a:p>
              <a:pPr eaLnBrk="0" hangingPunct="0"/>
              <a:endParaRPr lang="en-US"/>
            </a:p>
          </p:txBody>
        </p:sp>
        <p:sp>
          <p:nvSpPr>
            <p:cNvPr id="40034" name="Oval 130"/>
            <p:cNvSpPr>
              <a:spLocks noChangeArrowheads="1"/>
            </p:cNvSpPr>
            <p:nvPr/>
          </p:nvSpPr>
          <p:spPr bwMode="auto">
            <a:xfrm>
              <a:off x="4661" y="3117"/>
              <a:ext cx="449" cy="134"/>
            </a:xfrm>
            <a:prstGeom prst="ellipse">
              <a:avLst/>
            </a:prstGeom>
            <a:gradFill rotWithShape="0">
              <a:gsLst>
                <a:gs pos="0">
                  <a:srgbClr val="F7CE5B"/>
                </a:gs>
                <a:gs pos="100000">
                  <a:srgbClr val="725F2A"/>
                </a:gs>
              </a:gsLst>
              <a:path path="shape">
                <a:fillToRect l="50000" t="50000" r="50000" b="50000"/>
              </a:path>
            </a:gradFill>
            <a:ln w="19050">
              <a:noFill/>
              <a:round/>
              <a:headEnd/>
              <a:tailEnd/>
            </a:ln>
          </p:spPr>
          <p:txBody>
            <a:bodyPr wrap="none" lIns="0" tIns="0" rIns="0" bIns="0" anchor="ctr">
              <a:spAutoFit/>
            </a:bodyPr>
            <a:lstStyle/>
            <a:p>
              <a:pPr eaLnBrk="0" hangingPunct="0"/>
              <a:endParaRPr lang="en-US"/>
            </a:p>
          </p:txBody>
        </p:sp>
        <p:sp>
          <p:nvSpPr>
            <p:cNvPr id="40035" name="Oval 131"/>
            <p:cNvSpPr>
              <a:spLocks noChangeArrowheads="1"/>
            </p:cNvSpPr>
            <p:nvPr/>
          </p:nvSpPr>
          <p:spPr bwMode="auto">
            <a:xfrm>
              <a:off x="2475" y="3117"/>
              <a:ext cx="449" cy="134"/>
            </a:xfrm>
            <a:prstGeom prst="ellipse">
              <a:avLst/>
            </a:prstGeom>
            <a:gradFill rotWithShape="0">
              <a:gsLst>
                <a:gs pos="0">
                  <a:srgbClr val="F7CE5B"/>
                </a:gs>
                <a:gs pos="100000">
                  <a:srgbClr val="725F2A"/>
                </a:gs>
              </a:gsLst>
              <a:path path="shape">
                <a:fillToRect l="50000" t="50000" r="50000" b="50000"/>
              </a:path>
            </a:gradFill>
            <a:ln w="19050">
              <a:noFill/>
              <a:round/>
              <a:headEnd/>
              <a:tailEnd/>
            </a:ln>
          </p:spPr>
          <p:txBody>
            <a:bodyPr wrap="none" lIns="0" tIns="0" rIns="0" bIns="0" anchor="ctr">
              <a:spAutoFit/>
            </a:bodyPr>
            <a:lstStyle/>
            <a:p>
              <a:pPr eaLnBrk="0" hangingPunct="0"/>
              <a:endParaRPr lang="en-US"/>
            </a:p>
          </p:txBody>
        </p:sp>
        <p:sp>
          <p:nvSpPr>
            <p:cNvPr id="40036" name="Oval 132"/>
            <p:cNvSpPr>
              <a:spLocks noChangeArrowheads="1"/>
            </p:cNvSpPr>
            <p:nvPr/>
          </p:nvSpPr>
          <p:spPr bwMode="auto">
            <a:xfrm>
              <a:off x="1219" y="3117"/>
              <a:ext cx="448" cy="134"/>
            </a:xfrm>
            <a:prstGeom prst="ellipse">
              <a:avLst/>
            </a:prstGeom>
            <a:gradFill rotWithShape="0">
              <a:gsLst>
                <a:gs pos="0">
                  <a:srgbClr val="F7CE5B"/>
                </a:gs>
                <a:gs pos="100000">
                  <a:srgbClr val="725F2A"/>
                </a:gs>
              </a:gsLst>
              <a:path path="shape">
                <a:fillToRect l="50000" t="50000" r="50000" b="50000"/>
              </a:path>
            </a:gradFill>
            <a:ln w="19050">
              <a:noFill/>
              <a:round/>
              <a:headEnd/>
              <a:tailEnd/>
            </a:ln>
          </p:spPr>
          <p:txBody>
            <a:bodyPr wrap="none" lIns="0" tIns="0" rIns="0" bIns="0" anchor="ctr">
              <a:spAutoFit/>
            </a:bodyPr>
            <a:lstStyle/>
            <a:p>
              <a:pPr eaLnBrk="0" hangingPunct="0"/>
              <a:endParaRPr lang="en-US"/>
            </a:p>
          </p:txBody>
        </p:sp>
      </p:grpSp>
      <p:sp>
        <p:nvSpPr>
          <p:cNvPr id="40032" name="TextBox 18"/>
          <p:cNvSpPr txBox="1">
            <a:spLocks noChangeArrowheads="1"/>
          </p:cNvSpPr>
          <p:nvPr/>
        </p:nvSpPr>
        <p:spPr bwMode="auto">
          <a:xfrm>
            <a:off x="7742238" y="6550025"/>
            <a:ext cx="1401762" cy="307975"/>
          </a:xfrm>
          <a:prstGeom prst="rect">
            <a:avLst/>
          </a:prstGeom>
          <a:noFill/>
          <a:ln w="9525">
            <a:noFill/>
            <a:miter lim="800000"/>
            <a:headEnd/>
            <a:tailEnd/>
          </a:ln>
        </p:spPr>
        <p:txBody>
          <a:bodyPr wrap="none">
            <a:spAutoFit/>
          </a:bodyPr>
          <a:lstStyle/>
          <a:p>
            <a:pPr eaLnBrk="0" hangingPunct="0"/>
            <a:r>
              <a:rPr lang="en-GB" sz="1400"/>
              <a:t>Dr Stephen Brett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85800" y="174625"/>
            <a:ext cx="7772400" cy="1143000"/>
          </a:xfrm>
        </p:spPr>
        <p:txBody>
          <a:bodyPr/>
          <a:lstStyle/>
          <a:p>
            <a:pPr eaLnBrk="1" fontAlgn="auto" hangingPunct="1">
              <a:spcAft>
                <a:spcPts val="0"/>
              </a:spcAft>
              <a:defRPr/>
            </a:pPr>
            <a:r>
              <a:rPr lang="en-GB" sz="4000" dirty="0" err="1">
                <a:solidFill>
                  <a:srgbClr val="00B0F0"/>
                </a:solidFill>
              </a:rPr>
              <a:t>Phagocytosis</a:t>
            </a:r>
            <a:endParaRPr lang="en-GB" sz="4000" dirty="0">
              <a:solidFill>
                <a:srgbClr val="00B0F0"/>
              </a:solidFill>
            </a:endParaRPr>
          </a:p>
        </p:txBody>
      </p:sp>
      <p:sp>
        <p:nvSpPr>
          <p:cNvPr id="250883" name="Rectangle 3"/>
          <p:cNvSpPr>
            <a:spLocks noGrp="1" noChangeArrowheads="1"/>
          </p:cNvSpPr>
          <p:nvPr>
            <p:ph type="body" idx="1"/>
          </p:nvPr>
        </p:nvSpPr>
        <p:spPr>
          <a:xfrm>
            <a:off x="739775" y="1589088"/>
            <a:ext cx="7772400" cy="4114800"/>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en-GB" sz="2200" dirty="0"/>
              <a:t>Macrophages, </a:t>
            </a:r>
            <a:r>
              <a:rPr lang="en-GB" sz="2200" dirty="0" err="1"/>
              <a:t>monocytes</a:t>
            </a:r>
            <a:r>
              <a:rPr lang="en-GB" sz="2200" dirty="0"/>
              <a:t> and </a:t>
            </a:r>
            <a:r>
              <a:rPr lang="en-GB" sz="2200" dirty="0" err="1"/>
              <a:t>neutrophils</a:t>
            </a:r>
            <a:r>
              <a:rPr lang="en-GB" sz="2200" dirty="0"/>
              <a:t>		</a:t>
            </a:r>
            <a:r>
              <a:rPr lang="en-GB" sz="800" dirty="0"/>
              <a:t>	</a:t>
            </a:r>
            <a:r>
              <a:rPr lang="en-GB" sz="2200" dirty="0"/>
              <a:t>			</a:t>
            </a:r>
            <a:r>
              <a:rPr lang="en-GB" sz="800" dirty="0"/>
              <a:t>			</a:t>
            </a:r>
          </a:p>
          <a:p>
            <a:pPr marL="548640" indent="-411480" eaLnBrk="1" fontAlgn="auto" hangingPunct="1">
              <a:spcAft>
                <a:spcPts val="0"/>
              </a:spcAft>
              <a:buClr>
                <a:schemeClr val="tx1">
                  <a:shade val="95000"/>
                </a:schemeClr>
              </a:buClr>
              <a:buFont typeface="Wingdings 2"/>
              <a:buChar char=""/>
              <a:defRPr/>
            </a:pPr>
            <a:r>
              <a:rPr lang="en-GB" sz="2200" dirty="0"/>
              <a:t>Opsonisation</a:t>
            </a:r>
          </a:p>
          <a:p>
            <a:pPr marL="868680" lvl="1" indent="-283464" eaLnBrk="1" fontAlgn="auto" hangingPunct="1">
              <a:spcAft>
                <a:spcPts val="0"/>
              </a:spcAft>
              <a:buFont typeface="Wingdings 2"/>
              <a:buChar char=""/>
              <a:defRPr/>
            </a:pPr>
            <a:r>
              <a:rPr lang="en-GB" dirty="0"/>
              <a:t>Complement especially C3</a:t>
            </a:r>
          </a:p>
          <a:p>
            <a:pPr marL="868680" lvl="1" indent="-283464" eaLnBrk="1" fontAlgn="auto" hangingPunct="1">
              <a:spcAft>
                <a:spcPts val="0"/>
              </a:spcAft>
              <a:buFont typeface="Wingdings 2"/>
              <a:buChar char=""/>
              <a:defRPr/>
            </a:pPr>
            <a:r>
              <a:rPr lang="en-GB" dirty="0"/>
              <a:t>Antibody</a:t>
            </a:r>
            <a:r>
              <a:rPr lang="en-GB" sz="2200" dirty="0"/>
              <a:t>						</a:t>
            </a:r>
            <a:r>
              <a:rPr lang="en-GB" sz="800" dirty="0"/>
              <a:t>	</a:t>
            </a:r>
          </a:p>
          <a:p>
            <a:pPr marL="548640" indent="-411480" eaLnBrk="1" fontAlgn="auto" hangingPunct="1">
              <a:spcAft>
                <a:spcPts val="0"/>
              </a:spcAft>
              <a:buClr>
                <a:schemeClr val="tx1">
                  <a:shade val="95000"/>
                </a:schemeClr>
              </a:buClr>
              <a:buFont typeface="Wingdings 2"/>
              <a:buChar char=""/>
              <a:defRPr/>
            </a:pPr>
            <a:r>
              <a:rPr lang="en-GB" sz="2200" dirty="0"/>
              <a:t>Ingestion into vesicles usual</a:t>
            </a:r>
          </a:p>
        </p:txBody>
      </p:sp>
      <p:sp>
        <p:nvSpPr>
          <p:cNvPr id="40964" name="TextBox 3"/>
          <p:cNvSpPr txBox="1">
            <a:spLocks noChangeArrowheads="1"/>
          </p:cNvSpPr>
          <p:nvPr/>
        </p:nvSpPr>
        <p:spPr bwMode="auto">
          <a:xfrm>
            <a:off x="0" y="6396038"/>
            <a:ext cx="1166813" cy="307975"/>
          </a:xfrm>
          <a:prstGeom prst="rect">
            <a:avLst/>
          </a:prstGeom>
          <a:noFill/>
          <a:ln w="9525">
            <a:noFill/>
            <a:miter lim="800000"/>
            <a:headEnd/>
            <a:tailEnd/>
          </a:ln>
        </p:spPr>
        <p:txBody>
          <a:bodyPr wrap="none">
            <a:spAutoFit/>
          </a:bodyPr>
          <a:lstStyle/>
          <a:p>
            <a:pPr eaLnBrk="0" hangingPunct="0"/>
            <a:r>
              <a:rPr lang="en-GB" sz="1400"/>
              <a:t>Jon Friedland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304800" y="222250"/>
            <a:ext cx="8477250" cy="1143000"/>
          </a:xfrm>
        </p:spPr>
        <p:txBody>
          <a:bodyPr/>
          <a:lstStyle/>
          <a:p>
            <a:pPr eaLnBrk="1" fontAlgn="auto" hangingPunct="1">
              <a:spcAft>
                <a:spcPts val="0"/>
              </a:spcAft>
              <a:defRPr/>
            </a:pPr>
            <a:r>
              <a:rPr lang="en-GB" sz="3600" dirty="0" smtClean="0">
                <a:solidFill>
                  <a:srgbClr val="00B0F0"/>
                </a:solidFill>
              </a:rPr>
              <a:t>Phagocytes and </a:t>
            </a:r>
            <a:r>
              <a:rPr lang="en-GB" sz="3600" dirty="0">
                <a:solidFill>
                  <a:srgbClr val="00B0F0"/>
                </a:solidFill>
              </a:rPr>
              <a:t>microbial killing</a:t>
            </a:r>
            <a:endParaRPr lang="en-US" sz="3600" dirty="0">
              <a:solidFill>
                <a:srgbClr val="00B0F0"/>
              </a:solidFill>
            </a:endParaRPr>
          </a:p>
        </p:txBody>
      </p:sp>
      <p:sp>
        <p:nvSpPr>
          <p:cNvPr id="268291" name="Rectangle 3"/>
          <p:cNvSpPr>
            <a:spLocks noGrp="1" noChangeArrowheads="1"/>
          </p:cNvSpPr>
          <p:nvPr>
            <p:ph type="body" idx="1"/>
          </p:nvPr>
        </p:nvSpPr>
        <p:spPr>
          <a:xfrm>
            <a:off x="527050" y="1612900"/>
            <a:ext cx="8166100" cy="4114800"/>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en-GB" sz="2400" dirty="0"/>
              <a:t>Reactive oxygen intermediates</a:t>
            </a:r>
          </a:p>
          <a:p>
            <a:pPr marL="868680" lvl="1" indent="-283464" eaLnBrk="1" fontAlgn="auto" hangingPunct="1">
              <a:spcAft>
                <a:spcPts val="0"/>
              </a:spcAft>
              <a:buFont typeface="Wingdings 2"/>
              <a:buChar char=""/>
              <a:defRPr/>
            </a:pPr>
            <a:r>
              <a:rPr lang="en-GB" dirty="0"/>
              <a:t>Free radicals (</a:t>
            </a:r>
            <a:r>
              <a:rPr lang="en-GB" dirty="0" err="1"/>
              <a:t>eg</a:t>
            </a:r>
            <a:r>
              <a:rPr lang="en-GB" dirty="0"/>
              <a:t> superoxide)</a:t>
            </a:r>
          </a:p>
          <a:p>
            <a:pPr marL="868680" lvl="1" indent="-283464" eaLnBrk="1" fontAlgn="auto" hangingPunct="1">
              <a:spcAft>
                <a:spcPts val="0"/>
              </a:spcAft>
              <a:buFont typeface="Wingdings 2"/>
              <a:buChar char=""/>
              <a:defRPr/>
            </a:pPr>
            <a:r>
              <a:rPr lang="en-GB" dirty="0"/>
              <a:t>Chronic </a:t>
            </a:r>
            <a:r>
              <a:rPr lang="en-GB" dirty="0" err="1"/>
              <a:t>Granulomatous</a:t>
            </a:r>
            <a:r>
              <a:rPr lang="en-GB" dirty="0"/>
              <a:t> Disease						</a:t>
            </a:r>
          </a:p>
          <a:p>
            <a:pPr marL="548640" indent="-411480" eaLnBrk="1" fontAlgn="auto" hangingPunct="1">
              <a:spcAft>
                <a:spcPts val="0"/>
              </a:spcAft>
              <a:buClr>
                <a:schemeClr val="tx1">
                  <a:shade val="95000"/>
                </a:schemeClr>
              </a:buClr>
              <a:buFont typeface="Wingdings 2"/>
              <a:buChar char=""/>
              <a:defRPr/>
            </a:pPr>
            <a:r>
              <a:rPr lang="en-GB" sz="2400" dirty="0"/>
              <a:t>Reactive nitrogen intermediates					</a:t>
            </a:r>
          </a:p>
          <a:p>
            <a:pPr marL="548640" indent="-411480" eaLnBrk="1" fontAlgn="auto" hangingPunct="1">
              <a:spcAft>
                <a:spcPts val="0"/>
              </a:spcAft>
              <a:buClr>
                <a:schemeClr val="tx1">
                  <a:shade val="95000"/>
                </a:schemeClr>
              </a:buClr>
              <a:buFont typeface="Wingdings 2"/>
              <a:buChar char=""/>
              <a:defRPr/>
            </a:pPr>
            <a:r>
              <a:rPr lang="en-GB" sz="2400" dirty="0" err="1"/>
              <a:t>Lysosomal</a:t>
            </a:r>
            <a:r>
              <a:rPr lang="en-GB" sz="2400" dirty="0"/>
              <a:t> enzymes</a:t>
            </a:r>
          </a:p>
          <a:p>
            <a:pPr marL="868680" lvl="1" indent="-283464" eaLnBrk="1" fontAlgn="auto" hangingPunct="1">
              <a:spcAft>
                <a:spcPts val="0"/>
              </a:spcAft>
              <a:buFont typeface="Wingdings 2"/>
              <a:buChar char=""/>
              <a:defRPr/>
            </a:pPr>
            <a:r>
              <a:rPr lang="en-GB" dirty="0" err="1"/>
              <a:t>Phagolysosomes</a:t>
            </a:r>
            <a:endParaRPr lang="en-GB" dirty="0"/>
          </a:p>
          <a:p>
            <a:pPr marL="868680" lvl="1" indent="-283464" eaLnBrk="1" fontAlgn="auto" hangingPunct="1">
              <a:spcAft>
                <a:spcPts val="0"/>
              </a:spcAft>
              <a:buFont typeface="Wingdings 2"/>
              <a:buChar char=""/>
              <a:defRPr/>
            </a:pPr>
            <a:endParaRPr lang="en-GB" dirty="0"/>
          </a:p>
          <a:p>
            <a:pPr marL="548640" indent="-411480" eaLnBrk="1" fontAlgn="auto" hangingPunct="1">
              <a:spcAft>
                <a:spcPts val="0"/>
              </a:spcAft>
              <a:buClr>
                <a:schemeClr val="tx1">
                  <a:shade val="95000"/>
                </a:schemeClr>
              </a:buClr>
              <a:buFont typeface="Wingdings 2"/>
              <a:buChar char=""/>
              <a:defRPr/>
            </a:pPr>
            <a:r>
              <a:rPr lang="en-GB" sz="2400" dirty="0" err="1"/>
              <a:t>Proteolytic</a:t>
            </a:r>
            <a:r>
              <a:rPr lang="en-GB" sz="2400" dirty="0"/>
              <a:t> enzymes</a:t>
            </a:r>
          </a:p>
          <a:p>
            <a:pPr marL="868680" lvl="1" indent="-283464" eaLnBrk="1" fontAlgn="auto" hangingPunct="1">
              <a:spcAft>
                <a:spcPts val="0"/>
              </a:spcAft>
              <a:buFont typeface="Wingdings 2"/>
              <a:buChar char=""/>
              <a:defRPr/>
            </a:pPr>
            <a:r>
              <a:rPr lang="en-GB" dirty="0" err="1"/>
              <a:t>Elastase</a:t>
            </a:r>
            <a:r>
              <a:rPr lang="en-GB" sz="1400" dirty="0"/>
              <a:t>	</a:t>
            </a:r>
          </a:p>
        </p:txBody>
      </p:sp>
      <p:sp>
        <p:nvSpPr>
          <p:cNvPr id="41988" name="TextBox 3"/>
          <p:cNvSpPr txBox="1">
            <a:spLocks noChangeArrowheads="1"/>
          </p:cNvSpPr>
          <p:nvPr/>
        </p:nvSpPr>
        <p:spPr bwMode="auto">
          <a:xfrm>
            <a:off x="0" y="6396038"/>
            <a:ext cx="1166813" cy="307975"/>
          </a:xfrm>
          <a:prstGeom prst="rect">
            <a:avLst/>
          </a:prstGeom>
          <a:noFill/>
          <a:ln w="9525">
            <a:noFill/>
            <a:miter lim="800000"/>
            <a:headEnd/>
            <a:tailEnd/>
          </a:ln>
        </p:spPr>
        <p:txBody>
          <a:bodyPr wrap="none">
            <a:spAutoFit/>
          </a:bodyPr>
          <a:lstStyle/>
          <a:p>
            <a:pPr eaLnBrk="0" hangingPunct="0"/>
            <a:r>
              <a:rPr lang="en-GB" sz="1400"/>
              <a:t>Jon Friedland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a:t>Neutrophil</a:t>
            </a:r>
          </a:p>
        </p:txBody>
      </p:sp>
      <p:pic>
        <p:nvPicPr>
          <p:cNvPr id="43011" name="Picture 4" descr="Picture 1"/>
          <p:cNvPicPr>
            <a:picLocks noChangeAspect="1" noChangeArrowheads="1"/>
          </p:cNvPicPr>
          <p:nvPr/>
        </p:nvPicPr>
        <p:blipFill>
          <a:blip r:embed="rId3" cstate="print"/>
          <a:srcRect/>
          <a:stretch>
            <a:fillRect/>
          </a:stretch>
        </p:blipFill>
        <p:spPr bwMode="auto">
          <a:xfrm>
            <a:off x="2286000" y="1752600"/>
            <a:ext cx="3505200" cy="3417888"/>
          </a:xfrm>
          <a:prstGeom prst="rect">
            <a:avLst/>
          </a:prstGeom>
          <a:noFill/>
          <a:ln w="9525">
            <a:noFill/>
            <a:miter lim="800000"/>
            <a:headEnd/>
            <a:tailEnd/>
          </a:ln>
        </p:spPr>
      </p:pic>
      <p:pic>
        <p:nvPicPr>
          <p:cNvPr id="43012" name="Picture 5" descr="Picture 2"/>
          <p:cNvPicPr>
            <a:picLocks noChangeAspect="1" noChangeArrowheads="1"/>
          </p:cNvPicPr>
          <p:nvPr/>
        </p:nvPicPr>
        <p:blipFill>
          <a:blip r:embed="rId4" cstate="print"/>
          <a:srcRect/>
          <a:stretch>
            <a:fillRect/>
          </a:stretch>
        </p:blipFill>
        <p:spPr bwMode="auto">
          <a:xfrm>
            <a:off x="6400800" y="457200"/>
            <a:ext cx="1879600" cy="5029200"/>
          </a:xfrm>
          <a:prstGeom prst="rect">
            <a:avLst/>
          </a:prstGeom>
          <a:noFill/>
          <a:ln w="9525">
            <a:noFill/>
            <a:miter lim="800000"/>
            <a:headEnd/>
            <a:tailEnd/>
          </a:ln>
        </p:spPr>
      </p:pic>
      <p:sp>
        <p:nvSpPr>
          <p:cNvPr id="43013" name="Text Box 7"/>
          <p:cNvSpPr>
            <a:spLocks noGrp="1" noChangeArrowheads="1"/>
          </p:cNvSpPr>
          <p:nvPr>
            <p:ph type="body" idx="1"/>
          </p:nvPr>
        </p:nvSpPr>
        <p:spPr>
          <a:xfrm>
            <a:off x="228600" y="5486400"/>
            <a:ext cx="8305800" cy="3886200"/>
          </a:xfrm>
        </p:spPr>
        <p:txBody>
          <a:bodyPr/>
          <a:lstStyle/>
          <a:p>
            <a:pPr>
              <a:spcBef>
                <a:spcPct val="50000"/>
              </a:spcBef>
              <a:buFontTx/>
              <a:buNone/>
            </a:pPr>
            <a:r>
              <a:rPr lang="en-US" sz="2400" smtClean="0"/>
              <a:t>characteristic cell of the acute  inflammatory infiltrate; phagocytoses bacteria; make toxic products - defensins and peroxide, bactericidal enzymes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228600"/>
            <a:ext cx="7772400" cy="1143000"/>
          </a:xfrm>
        </p:spPr>
        <p:txBody>
          <a:bodyPr>
            <a:normAutofit fontScale="90000"/>
          </a:bodyPr>
          <a:lstStyle/>
          <a:p>
            <a:pPr eaLnBrk="1" fontAlgn="auto" hangingPunct="1">
              <a:spcAft>
                <a:spcPts val="0"/>
              </a:spcAft>
              <a:defRPr/>
            </a:pPr>
            <a:r>
              <a:rPr lang="en-US"/>
              <a:t>Monocyte (or in tissues, macrophage)</a:t>
            </a:r>
          </a:p>
        </p:txBody>
      </p:sp>
      <p:sp>
        <p:nvSpPr>
          <p:cNvPr id="44035" name="Rectangle 3"/>
          <p:cNvSpPr>
            <a:spLocks noGrp="1" noChangeArrowheads="1"/>
          </p:cNvSpPr>
          <p:nvPr>
            <p:ph type="body" sz="half" idx="1"/>
          </p:nvPr>
        </p:nvSpPr>
        <p:spPr>
          <a:xfrm>
            <a:off x="762000" y="4419600"/>
            <a:ext cx="6248400" cy="3276600"/>
          </a:xfrm>
        </p:spPr>
        <p:txBody>
          <a:bodyPr/>
          <a:lstStyle/>
          <a:p>
            <a:pPr eaLnBrk="1" hangingPunct="1"/>
            <a:r>
              <a:rPr lang="en-US" smtClean="0"/>
              <a:t>Phagocytose and kill pathogens - activated by toll-like receptor recognition</a:t>
            </a:r>
          </a:p>
          <a:p>
            <a:pPr eaLnBrk="1" hangingPunct="1"/>
            <a:r>
              <a:rPr lang="en-US" smtClean="0"/>
              <a:t>Release cytokines IL-1, IL-6, IL-8, IL-12,  TNF</a:t>
            </a:r>
            <a:r>
              <a:rPr lang="en-US" smtClean="0">
                <a:latin typeface="Symbol" pitchFamily="18" charset="2"/>
                <a:sym typeface="Symbol" pitchFamily="18" charset="2"/>
              </a:rPr>
              <a:t></a:t>
            </a:r>
            <a:endParaRPr lang="en-US" smtClean="0"/>
          </a:p>
        </p:txBody>
      </p:sp>
      <p:sp>
        <p:nvSpPr>
          <p:cNvPr id="44036" name="Rectangle 4"/>
          <p:cNvSpPr>
            <a:spLocks noGrp="1" noChangeArrowheads="1"/>
          </p:cNvSpPr>
          <p:nvPr>
            <p:ph type="body" sz="half" idx="2"/>
          </p:nvPr>
        </p:nvSpPr>
        <p:spPr/>
        <p:txBody>
          <a:bodyPr/>
          <a:lstStyle/>
          <a:p>
            <a:pPr eaLnBrk="1" hangingPunct="1"/>
            <a:endParaRPr lang="en-GB" smtClean="0"/>
          </a:p>
        </p:txBody>
      </p:sp>
      <p:pic>
        <p:nvPicPr>
          <p:cNvPr id="44037" name="Picture 5" descr="Picture 7"/>
          <p:cNvPicPr>
            <a:picLocks noChangeAspect="1" noChangeArrowheads="1"/>
          </p:cNvPicPr>
          <p:nvPr/>
        </p:nvPicPr>
        <p:blipFill>
          <a:blip r:embed="rId3" cstate="print"/>
          <a:srcRect/>
          <a:stretch>
            <a:fillRect/>
          </a:stretch>
        </p:blipFill>
        <p:spPr bwMode="auto">
          <a:xfrm>
            <a:off x="609600" y="1676400"/>
            <a:ext cx="3962400" cy="2663825"/>
          </a:xfrm>
          <a:prstGeom prst="rect">
            <a:avLst/>
          </a:prstGeom>
          <a:noFill/>
          <a:ln w="9525">
            <a:noFill/>
            <a:miter lim="800000"/>
            <a:headEnd/>
            <a:tailEnd/>
          </a:ln>
        </p:spPr>
      </p:pic>
      <p:pic>
        <p:nvPicPr>
          <p:cNvPr id="44038" name="Picture 6" descr="Picture 6"/>
          <p:cNvPicPr>
            <a:picLocks noChangeAspect="1" noChangeArrowheads="1"/>
          </p:cNvPicPr>
          <p:nvPr/>
        </p:nvPicPr>
        <p:blipFill>
          <a:blip r:embed="rId4" cstate="print"/>
          <a:srcRect/>
          <a:stretch>
            <a:fillRect/>
          </a:stretch>
        </p:blipFill>
        <p:spPr bwMode="auto">
          <a:xfrm>
            <a:off x="4495800" y="1676400"/>
            <a:ext cx="3048000" cy="272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3"/>
          <p:cNvGrpSpPr>
            <a:grpSpLocks/>
          </p:cNvGrpSpPr>
          <p:nvPr/>
        </p:nvGrpSpPr>
        <p:grpSpPr bwMode="auto">
          <a:xfrm>
            <a:off x="685800" y="276225"/>
            <a:ext cx="8458200" cy="6581775"/>
            <a:chOff x="288" y="30"/>
            <a:chExt cx="5328" cy="4146"/>
          </a:xfrm>
        </p:grpSpPr>
        <p:sp>
          <p:nvSpPr>
            <p:cNvPr id="4098" name="Text Box 2"/>
            <p:cNvSpPr txBox="1">
              <a:spLocks noChangeArrowheads="1"/>
            </p:cNvSpPr>
            <p:nvPr/>
          </p:nvSpPr>
          <p:spPr bwMode="auto">
            <a:xfrm>
              <a:off x="2064" y="318"/>
              <a:ext cx="1508" cy="231"/>
            </a:xfrm>
            <a:prstGeom prst="rect">
              <a:avLst/>
            </a:prstGeom>
            <a:solidFill>
              <a:schemeClr val="accent1">
                <a:lumMod val="60000"/>
                <a:lumOff val="40000"/>
              </a:schemeClr>
            </a:solidFill>
            <a:ln w="9525">
              <a:noFill/>
              <a:miter lim="800000"/>
              <a:headEnd/>
              <a:tailEnd/>
            </a:ln>
            <a:effectLst/>
          </p:spPr>
          <p:txBody>
            <a:bodyPr wrap="none">
              <a:spAutoFit/>
            </a:bodyPr>
            <a:lstStyle/>
            <a:p>
              <a:pPr eaLnBrk="0" hangingPunct="0">
                <a:defRPr/>
              </a:pPr>
              <a:r>
                <a:rPr lang="en-GB" sz="1800" b="1" dirty="0">
                  <a:solidFill>
                    <a:schemeClr val="hlink"/>
                  </a:solidFill>
                  <a:latin typeface="Arial" charset="0"/>
                  <a:cs typeface="+mn-cs"/>
                </a:rPr>
                <a:t>Low Blood Pressure</a:t>
              </a:r>
              <a:endParaRPr lang="en-GB" sz="1800" dirty="0">
                <a:solidFill>
                  <a:srgbClr val="05002E"/>
                </a:solidFill>
                <a:latin typeface="Arial" charset="0"/>
                <a:cs typeface="+mn-cs"/>
              </a:endParaRPr>
            </a:p>
          </p:txBody>
        </p:sp>
        <p:sp>
          <p:nvSpPr>
            <p:cNvPr id="9222" name="Text Box 3"/>
            <p:cNvSpPr txBox="1">
              <a:spLocks noChangeArrowheads="1"/>
            </p:cNvSpPr>
            <p:nvPr/>
          </p:nvSpPr>
          <p:spPr bwMode="auto">
            <a:xfrm>
              <a:off x="2352" y="2223"/>
              <a:ext cx="1580" cy="231"/>
            </a:xfrm>
            <a:prstGeom prst="rect">
              <a:avLst/>
            </a:prstGeom>
            <a:noFill/>
            <a:ln w="9525">
              <a:noFill/>
              <a:miter lim="800000"/>
              <a:headEnd/>
              <a:tailEnd/>
            </a:ln>
          </p:spPr>
          <p:txBody>
            <a:bodyPr wrap="none">
              <a:spAutoFit/>
            </a:bodyPr>
            <a:lstStyle/>
            <a:p>
              <a:pPr eaLnBrk="0" hangingPunct="0"/>
              <a:r>
                <a:rPr lang="en-GB" sz="1800" b="1">
                  <a:solidFill>
                    <a:schemeClr val="accent1"/>
                  </a:solidFill>
                  <a:latin typeface="Arial" pitchFamily="34" charset="0"/>
                </a:rPr>
                <a:t>Poor organ perfusion</a:t>
              </a:r>
            </a:p>
          </p:txBody>
        </p:sp>
        <p:sp>
          <p:nvSpPr>
            <p:cNvPr id="4100" name="Text Box 4"/>
            <p:cNvSpPr txBox="1">
              <a:spLocks noChangeArrowheads="1"/>
            </p:cNvSpPr>
            <p:nvPr/>
          </p:nvSpPr>
          <p:spPr bwMode="auto">
            <a:xfrm>
              <a:off x="528" y="990"/>
              <a:ext cx="1705" cy="404"/>
            </a:xfrm>
            <a:prstGeom prst="rect">
              <a:avLst/>
            </a:prstGeom>
            <a:solidFill>
              <a:schemeClr val="accent1">
                <a:lumMod val="60000"/>
                <a:lumOff val="40000"/>
              </a:schemeClr>
            </a:solidFill>
            <a:ln w="9525">
              <a:noFill/>
              <a:miter lim="800000"/>
              <a:headEnd/>
              <a:tailEnd/>
            </a:ln>
            <a:effectLst/>
          </p:spPr>
          <p:txBody>
            <a:bodyPr>
              <a:spAutoFit/>
            </a:bodyPr>
            <a:lstStyle/>
            <a:p>
              <a:pPr eaLnBrk="0" hangingPunct="0">
                <a:defRPr/>
              </a:pPr>
              <a:r>
                <a:rPr lang="en-GB" sz="1800" b="1" dirty="0">
                  <a:solidFill>
                    <a:schemeClr val="hlink"/>
                  </a:solidFill>
                  <a:latin typeface="Arial" charset="0"/>
                  <a:cs typeface="+mn-cs"/>
                </a:rPr>
                <a:t>Lactic Acidosis</a:t>
              </a:r>
              <a:r>
                <a:rPr lang="en-GB" sz="1800" dirty="0">
                  <a:solidFill>
                    <a:srgbClr val="05002E"/>
                  </a:solidFill>
                  <a:latin typeface="Arial" charset="0"/>
                  <a:cs typeface="+mn-cs"/>
                </a:rPr>
                <a:t> (due to anaerobic respiration)</a:t>
              </a:r>
            </a:p>
          </p:txBody>
        </p:sp>
        <p:sp>
          <p:nvSpPr>
            <p:cNvPr id="4101" name="Text Box 5"/>
            <p:cNvSpPr txBox="1">
              <a:spLocks noChangeArrowheads="1"/>
            </p:cNvSpPr>
            <p:nvPr/>
          </p:nvSpPr>
          <p:spPr bwMode="auto">
            <a:xfrm>
              <a:off x="288" y="1710"/>
              <a:ext cx="2064" cy="577"/>
            </a:xfrm>
            <a:prstGeom prst="rect">
              <a:avLst/>
            </a:prstGeom>
            <a:solidFill>
              <a:schemeClr val="accent1">
                <a:lumMod val="60000"/>
                <a:lumOff val="40000"/>
              </a:schemeClr>
            </a:solidFill>
            <a:ln w="9525">
              <a:noFill/>
              <a:miter lim="800000"/>
              <a:headEnd/>
              <a:tailEnd/>
            </a:ln>
            <a:effectLst/>
          </p:spPr>
          <p:txBody>
            <a:bodyPr>
              <a:spAutoFit/>
            </a:bodyPr>
            <a:lstStyle/>
            <a:p>
              <a:pPr eaLnBrk="0" hangingPunct="0">
                <a:defRPr/>
              </a:pPr>
              <a:r>
                <a:rPr lang="en-GB" sz="1800" b="1" dirty="0">
                  <a:solidFill>
                    <a:schemeClr val="hlink"/>
                  </a:solidFill>
                  <a:latin typeface="Arial" charset="0"/>
                  <a:cs typeface="+mn-cs"/>
                </a:rPr>
                <a:t>Mitochondrial dysfunction</a:t>
              </a:r>
              <a:r>
                <a:rPr lang="en-GB" sz="1800" dirty="0">
                  <a:solidFill>
                    <a:srgbClr val="05002E"/>
                  </a:solidFill>
                  <a:latin typeface="Arial" charset="0"/>
                  <a:cs typeface="+mn-cs"/>
                </a:rPr>
                <a:t> in cells (Cannot extract oxygen correctly)</a:t>
              </a:r>
            </a:p>
          </p:txBody>
        </p:sp>
        <p:sp>
          <p:nvSpPr>
            <p:cNvPr id="4102" name="Text Box 6"/>
            <p:cNvSpPr txBox="1">
              <a:spLocks noChangeArrowheads="1"/>
            </p:cNvSpPr>
            <p:nvPr/>
          </p:nvSpPr>
          <p:spPr bwMode="auto">
            <a:xfrm>
              <a:off x="1208" y="2880"/>
              <a:ext cx="3533" cy="1001"/>
            </a:xfrm>
            <a:prstGeom prst="rect">
              <a:avLst/>
            </a:prstGeom>
            <a:solidFill>
              <a:schemeClr val="accent1">
                <a:lumMod val="60000"/>
                <a:lumOff val="40000"/>
              </a:schemeClr>
            </a:solidFill>
            <a:ln w="9525">
              <a:noFill/>
              <a:miter lim="800000"/>
              <a:headEnd/>
              <a:tailEnd/>
            </a:ln>
            <a:effectLst/>
          </p:spPr>
          <p:txBody>
            <a:bodyPr wrap="none">
              <a:spAutoFit/>
            </a:bodyPr>
            <a:lstStyle/>
            <a:p>
              <a:pPr algn="ctr" eaLnBrk="0" hangingPunct="0">
                <a:defRPr/>
              </a:pPr>
              <a:r>
                <a:rPr lang="en-GB" sz="1800" b="1">
                  <a:solidFill>
                    <a:schemeClr val="hlink"/>
                  </a:solidFill>
                  <a:latin typeface="Arial" charset="0"/>
                  <a:cs typeface="+mn-cs"/>
                </a:rPr>
                <a:t>Cells die from hypoxia- Multi-organ failure ensues</a:t>
              </a:r>
            </a:p>
            <a:p>
              <a:pPr algn="ctr" eaLnBrk="0" hangingPunct="0">
                <a:defRPr/>
              </a:pPr>
              <a:r>
                <a:rPr lang="en-GB" sz="1600">
                  <a:solidFill>
                    <a:srgbClr val="05002E"/>
                  </a:solidFill>
                  <a:latin typeface="Arial" charset="0"/>
                  <a:cs typeface="+mn-cs"/>
                </a:rPr>
                <a:t>Renal failure </a:t>
              </a:r>
            </a:p>
            <a:p>
              <a:pPr algn="ctr" eaLnBrk="0" hangingPunct="0">
                <a:defRPr/>
              </a:pPr>
              <a:r>
                <a:rPr lang="en-GB" sz="1600">
                  <a:solidFill>
                    <a:srgbClr val="05002E"/>
                  </a:solidFill>
                  <a:latin typeface="Arial" charset="0"/>
                  <a:cs typeface="+mn-cs"/>
                </a:rPr>
                <a:t>Liver failure </a:t>
              </a:r>
            </a:p>
            <a:p>
              <a:pPr algn="ctr" eaLnBrk="0" hangingPunct="0">
                <a:defRPr/>
              </a:pPr>
              <a:r>
                <a:rPr lang="en-GB" sz="1600">
                  <a:solidFill>
                    <a:srgbClr val="05002E"/>
                  </a:solidFill>
                  <a:latin typeface="Arial" charset="0"/>
                  <a:cs typeface="+mn-cs"/>
                </a:rPr>
                <a:t>Cerebral failure </a:t>
              </a:r>
            </a:p>
            <a:p>
              <a:pPr algn="ctr" eaLnBrk="0" hangingPunct="0">
                <a:defRPr/>
              </a:pPr>
              <a:r>
                <a:rPr lang="en-GB" sz="1600">
                  <a:solidFill>
                    <a:srgbClr val="05002E"/>
                  </a:solidFill>
                  <a:latin typeface="Arial" charset="0"/>
                  <a:cs typeface="+mn-cs"/>
                </a:rPr>
                <a:t>Myocardial dysfunction/ myocardial infarction in the elderly</a:t>
              </a:r>
            </a:p>
            <a:p>
              <a:pPr algn="ctr" eaLnBrk="0" hangingPunct="0">
                <a:defRPr/>
              </a:pPr>
              <a:r>
                <a:rPr lang="en-GB" sz="1600">
                  <a:solidFill>
                    <a:srgbClr val="05002E"/>
                  </a:solidFill>
                  <a:latin typeface="Arial" charset="0"/>
                  <a:cs typeface="+mn-cs"/>
                </a:rPr>
                <a:t>Gastrointestinal failure</a:t>
              </a:r>
            </a:p>
          </p:txBody>
        </p:sp>
        <p:sp>
          <p:nvSpPr>
            <p:cNvPr id="9226" name="Line 7"/>
            <p:cNvSpPr>
              <a:spLocks noChangeShapeType="1"/>
            </p:cNvSpPr>
            <p:nvPr/>
          </p:nvSpPr>
          <p:spPr bwMode="auto">
            <a:xfrm flipH="1">
              <a:off x="1824" y="606"/>
              <a:ext cx="384" cy="336"/>
            </a:xfrm>
            <a:prstGeom prst="line">
              <a:avLst/>
            </a:prstGeom>
            <a:noFill/>
            <a:ln w="9525">
              <a:solidFill>
                <a:schemeClr val="bg1"/>
              </a:solidFill>
              <a:round/>
              <a:headEnd/>
              <a:tailEnd type="triangle" w="med" len="med"/>
            </a:ln>
          </p:spPr>
          <p:txBody>
            <a:bodyPr wrap="none" anchor="ctr"/>
            <a:lstStyle/>
            <a:p>
              <a:endParaRPr lang="en-GB"/>
            </a:p>
          </p:txBody>
        </p:sp>
        <p:sp>
          <p:nvSpPr>
            <p:cNvPr id="9227" name="Line 8"/>
            <p:cNvSpPr>
              <a:spLocks noChangeShapeType="1"/>
            </p:cNvSpPr>
            <p:nvPr/>
          </p:nvSpPr>
          <p:spPr bwMode="auto">
            <a:xfrm>
              <a:off x="1536" y="1422"/>
              <a:ext cx="0" cy="288"/>
            </a:xfrm>
            <a:prstGeom prst="line">
              <a:avLst/>
            </a:prstGeom>
            <a:noFill/>
            <a:ln w="9525">
              <a:solidFill>
                <a:schemeClr val="bg1"/>
              </a:solidFill>
              <a:round/>
              <a:headEnd/>
              <a:tailEnd type="triangle" w="med" len="med"/>
            </a:ln>
          </p:spPr>
          <p:txBody>
            <a:bodyPr wrap="none" anchor="ctr"/>
            <a:lstStyle/>
            <a:p>
              <a:endParaRPr lang="en-GB"/>
            </a:p>
          </p:txBody>
        </p:sp>
        <p:sp>
          <p:nvSpPr>
            <p:cNvPr id="9228" name="Line 9"/>
            <p:cNvSpPr>
              <a:spLocks noChangeShapeType="1"/>
            </p:cNvSpPr>
            <p:nvPr/>
          </p:nvSpPr>
          <p:spPr bwMode="auto">
            <a:xfrm>
              <a:off x="2832" y="558"/>
              <a:ext cx="0" cy="2256"/>
            </a:xfrm>
            <a:prstGeom prst="line">
              <a:avLst/>
            </a:prstGeom>
            <a:noFill/>
            <a:ln w="9525">
              <a:solidFill>
                <a:schemeClr val="bg1"/>
              </a:solidFill>
              <a:round/>
              <a:headEnd/>
              <a:tailEnd type="triangle" w="med" len="med"/>
            </a:ln>
          </p:spPr>
          <p:txBody>
            <a:bodyPr wrap="none" anchor="ctr"/>
            <a:lstStyle/>
            <a:p>
              <a:endParaRPr lang="en-GB"/>
            </a:p>
          </p:txBody>
        </p:sp>
        <p:sp>
          <p:nvSpPr>
            <p:cNvPr id="9229" name="Line 10"/>
            <p:cNvSpPr>
              <a:spLocks noChangeShapeType="1"/>
            </p:cNvSpPr>
            <p:nvPr/>
          </p:nvSpPr>
          <p:spPr bwMode="auto">
            <a:xfrm>
              <a:off x="1392" y="2352"/>
              <a:ext cx="288" cy="432"/>
            </a:xfrm>
            <a:prstGeom prst="line">
              <a:avLst/>
            </a:prstGeom>
            <a:noFill/>
            <a:ln w="9525">
              <a:solidFill>
                <a:schemeClr val="bg1"/>
              </a:solidFill>
              <a:round/>
              <a:headEnd/>
              <a:tailEnd type="triangle" w="med" len="med"/>
            </a:ln>
          </p:spPr>
          <p:txBody>
            <a:bodyPr wrap="none" anchor="ctr"/>
            <a:lstStyle/>
            <a:p>
              <a:endParaRPr lang="en-GB"/>
            </a:p>
          </p:txBody>
        </p:sp>
        <p:sp>
          <p:nvSpPr>
            <p:cNvPr id="4107" name="Text Box 11"/>
            <p:cNvSpPr txBox="1">
              <a:spLocks noChangeArrowheads="1"/>
            </p:cNvSpPr>
            <p:nvPr/>
          </p:nvSpPr>
          <p:spPr bwMode="auto">
            <a:xfrm>
              <a:off x="3648" y="1008"/>
              <a:ext cx="1968" cy="404"/>
            </a:xfrm>
            <a:prstGeom prst="rect">
              <a:avLst/>
            </a:prstGeom>
            <a:solidFill>
              <a:schemeClr val="accent1">
                <a:lumMod val="60000"/>
                <a:lumOff val="40000"/>
              </a:schemeClr>
            </a:solidFill>
            <a:ln w="9525">
              <a:noFill/>
              <a:miter lim="800000"/>
              <a:headEnd/>
              <a:tailEnd/>
            </a:ln>
            <a:effectLst/>
          </p:spPr>
          <p:txBody>
            <a:bodyPr>
              <a:spAutoFit/>
            </a:bodyPr>
            <a:lstStyle/>
            <a:p>
              <a:pPr algn="r" eaLnBrk="0" hangingPunct="0">
                <a:defRPr/>
              </a:pPr>
              <a:r>
                <a:rPr lang="en-GB" sz="1800" b="1">
                  <a:solidFill>
                    <a:schemeClr val="hlink"/>
                  </a:solidFill>
                  <a:latin typeface="Arial" charset="0"/>
                  <a:cs typeface="+mn-cs"/>
                </a:rPr>
                <a:t>Lung failure</a:t>
              </a:r>
              <a:endParaRPr lang="en-GB" sz="1800">
                <a:solidFill>
                  <a:srgbClr val="05002E"/>
                </a:solidFill>
                <a:latin typeface="Arial" charset="0"/>
                <a:cs typeface="+mn-cs"/>
              </a:endParaRPr>
            </a:p>
            <a:p>
              <a:pPr algn="r" eaLnBrk="0" hangingPunct="0">
                <a:defRPr/>
              </a:pPr>
              <a:endParaRPr lang="en-GB" sz="1800">
                <a:solidFill>
                  <a:srgbClr val="05002E"/>
                </a:solidFill>
                <a:latin typeface="Arial" charset="0"/>
                <a:cs typeface="+mn-cs"/>
              </a:endParaRPr>
            </a:p>
          </p:txBody>
        </p:sp>
        <p:sp>
          <p:nvSpPr>
            <p:cNvPr id="9231" name="Line 12"/>
            <p:cNvSpPr>
              <a:spLocks noChangeShapeType="1"/>
            </p:cNvSpPr>
            <p:nvPr/>
          </p:nvSpPr>
          <p:spPr bwMode="auto">
            <a:xfrm flipH="1">
              <a:off x="3600" y="1422"/>
              <a:ext cx="1008" cy="1440"/>
            </a:xfrm>
            <a:prstGeom prst="line">
              <a:avLst/>
            </a:prstGeom>
            <a:noFill/>
            <a:ln w="9525">
              <a:solidFill>
                <a:schemeClr val="bg1"/>
              </a:solidFill>
              <a:round/>
              <a:headEnd/>
              <a:tailEnd type="triangle" w="med" len="med"/>
            </a:ln>
          </p:spPr>
          <p:txBody>
            <a:bodyPr wrap="none" anchor="ctr"/>
            <a:lstStyle/>
            <a:p>
              <a:endParaRPr lang="en-GB"/>
            </a:p>
          </p:txBody>
        </p:sp>
        <p:sp>
          <p:nvSpPr>
            <p:cNvPr id="4109" name="Text Box 13"/>
            <p:cNvSpPr txBox="1">
              <a:spLocks noChangeArrowheads="1"/>
            </p:cNvSpPr>
            <p:nvPr/>
          </p:nvSpPr>
          <p:spPr bwMode="auto">
            <a:xfrm>
              <a:off x="4118" y="2069"/>
              <a:ext cx="1060" cy="231"/>
            </a:xfrm>
            <a:prstGeom prst="rect">
              <a:avLst/>
            </a:prstGeom>
            <a:solidFill>
              <a:schemeClr val="accent1">
                <a:lumMod val="60000"/>
                <a:lumOff val="40000"/>
              </a:schemeClr>
            </a:solidFill>
            <a:ln w="9525">
              <a:noFill/>
              <a:miter lim="800000"/>
              <a:headEnd/>
              <a:tailEnd/>
            </a:ln>
            <a:effectLst/>
          </p:spPr>
          <p:txBody>
            <a:bodyPr wrap="none">
              <a:spAutoFit/>
            </a:bodyPr>
            <a:lstStyle/>
            <a:p>
              <a:pPr eaLnBrk="0" hangingPunct="0">
                <a:defRPr/>
              </a:pPr>
              <a:r>
                <a:rPr lang="en-GB" sz="1800">
                  <a:solidFill>
                    <a:srgbClr val="05002E"/>
                  </a:solidFill>
                  <a:latin typeface="Arial" charset="0"/>
                  <a:cs typeface="+mn-cs"/>
                </a:rPr>
                <a:t>More hypoxia..</a:t>
              </a:r>
            </a:p>
          </p:txBody>
        </p:sp>
        <p:sp>
          <p:nvSpPr>
            <p:cNvPr id="4110" name="Text Box 14"/>
            <p:cNvSpPr txBox="1">
              <a:spLocks noChangeArrowheads="1"/>
            </p:cNvSpPr>
            <p:nvPr/>
          </p:nvSpPr>
          <p:spPr bwMode="auto">
            <a:xfrm>
              <a:off x="2496" y="1758"/>
              <a:ext cx="1269" cy="231"/>
            </a:xfrm>
            <a:prstGeom prst="rect">
              <a:avLst/>
            </a:prstGeom>
            <a:solidFill>
              <a:schemeClr val="accent1">
                <a:lumMod val="60000"/>
                <a:lumOff val="40000"/>
              </a:schemeClr>
            </a:solidFill>
            <a:ln w="9525">
              <a:noFill/>
              <a:miter lim="800000"/>
              <a:headEnd/>
              <a:tailEnd/>
            </a:ln>
            <a:effectLst/>
          </p:spPr>
          <p:txBody>
            <a:bodyPr wrap="none">
              <a:spAutoFit/>
            </a:bodyPr>
            <a:lstStyle/>
            <a:p>
              <a:pPr eaLnBrk="0" hangingPunct="0">
                <a:defRPr/>
              </a:pPr>
              <a:r>
                <a:rPr lang="en-GB" sz="1800">
                  <a:solidFill>
                    <a:srgbClr val="05002E"/>
                  </a:solidFill>
                  <a:latin typeface="Arial" charset="0"/>
                  <a:cs typeface="+mn-cs"/>
                </a:rPr>
                <a:t>Poor blood supply</a:t>
              </a:r>
            </a:p>
          </p:txBody>
        </p:sp>
        <p:sp>
          <p:nvSpPr>
            <p:cNvPr id="9234" name="Text Box 15"/>
            <p:cNvSpPr txBox="1">
              <a:spLocks noChangeArrowheads="1"/>
            </p:cNvSpPr>
            <p:nvPr/>
          </p:nvSpPr>
          <p:spPr bwMode="auto">
            <a:xfrm>
              <a:off x="2496" y="3888"/>
              <a:ext cx="777" cy="288"/>
            </a:xfrm>
            <a:prstGeom prst="rect">
              <a:avLst/>
            </a:prstGeom>
            <a:noFill/>
            <a:ln w="9525">
              <a:noFill/>
              <a:miter lim="800000"/>
              <a:headEnd/>
              <a:tailEnd/>
            </a:ln>
          </p:spPr>
          <p:txBody>
            <a:bodyPr wrap="none">
              <a:spAutoFit/>
            </a:bodyPr>
            <a:lstStyle/>
            <a:p>
              <a:pPr eaLnBrk="0" hangingPunct="0"/>
              <a:r>
                <a:rPr lang="en-GB" b="1">
                  <a:solidFill>
                    <a:schemeClr val="accent1"/>
                  </a:solidFill>
                  <a:latin typeface="Arial" pitchFamily="34" charset="0"/>
                </a:rPr>
                <a:t>DEATH</a:t>
              </a:r>
            </a:p>
          </p:txBody>
        </p:sp>
        <p:sp>
          <p:nvSpPr>
            <p:cNvPr id="9235" name="Line 16"/>
            <p:cNvSpPr>
              <a:spLocks noChangeShapeType="1"/>
            </p:cNvSpPr>
            <p:nvPr/>
          </p:nvSpPr>
          <p:spPr bwMode="auto">
            <a:xfrm>
              <a:off x="2832" y="30"/>
              <a:ext cx="0" cy="192"/>
            </a:xfrm>
            <a:prstGeom prst="line">
              <a:avLst/>
            </a:prstGeom>
            <a:noFill/>
            <a:ln w="9525">
              <a:solidFill>
                <a:schemeClr val="bg1"/>
              </a:solidFill>
              <a:round/>
              <a:headEnd/>
              <a:tailEnd type="triangle" w="med" len="med"/>
            </a:ln>
          </p:spPr>
          <p:txBody>
            <a:bodyPr wrap="none" anchor="ctr"/>
            <a:lstStyle/>
            <a:p>
              <a:endParaRPr lang="en-GB"/>
            </a:p>
          </p:txBody>
        </p:sp>
      </p:grpSp>
      <p:sp>
        <p:nvSpPr>
          <p:cNvPr id="9219" name="Text Box 19"/>
          <p:cNvSpPr txBox="1">
            <a:spLocks noChangeArrowheads="1"/>
          </p:cNvSpPr>
          <p:nvPr/>
        </p:nvSpPr>
        <p:spPr bwMode="auto">
          <a:xfrm>
            <a:off x="0" y="0"/>
            <a:ext cx="4468813" cy="822325"/>
          </a:xfrm>
          <a:prstGeom prst="rect">
            <a:avLst/>
          </a:prstGeom>
          <a:noFill/>
          <a:ln w="9525">
            <a:noFill/>
            <a:miter lim="800000"/>
            <a:headEnd/>
            <a:tailEnd/>
          </a:ln>
        </p:spPr>
        <p:txBody>
          <a:bodyPr wrap="none">
            <a:spAutoFit/>
          </a:bodyPr>
          <a:lstStyle/>
          <a:p>
            <a:pPr eaLnBrk="0" hangingPunct="0"/>
            <a:r>
              <a:rPr lang="en-US" b="1">
                <a:solidFill>
                  <a:schemeClr val="accent1"/>
                </a:solidFill>
                <a:latin typeface="Arial" pitchFamily="34" charset="0"/>
              </a:rPr>
              <a:t>INVASIVE LOCAL INFECTION</a:t>
            </a:r>
          </a:p>
          <a:p>
            <a:pPr eaLnBrk="0" hangingPunct="0"/>
            <a:r>
              <a:rPr lang="en-US" b="1">
                <a:solidFill>
                  <a:schemeClr val="accent1"/>
                </a:solidFill>
                <a:latin typeface="Arial" pitchFamily="34" charset="0"/>
              </a:rPr>
              <a:t>SYSTEMIC SPREAD</a:t>
            </a:r>
          </a:p>
        </p:txBody>
      </p:sp>
      <p:sp>
        <p:nvSpPr>
          <p:cNvPr id="9220" name="Text Box 22"/>
          <p:cNvSpPr txBox="1">
            <a:spLocks noChangeArrowheads="1"/>
          </p:cNvSpPr>
          <p:nvPr/>
        </p:nvSpPr>
        <p:spPr bwMode="auto">
          <a:xfrm>
            <a:off x="0" y="838200"/>
            <a:ext cx="3444875" cy="733425"/>
          </a:xfrm>
          <a:prstGeom prst="rect">
            <a:avLst/>
          </a:prstGeom>
          <a:noFill/>
          <a:ln w="9525">
            <a:noFill/>
            <a:miter lim="800000"/>
            <a:headEnd/>
            <a:tailEnd/>
          </a:ln>
        </p:spPr>
        <p:txBody>
          <a:bodyPr>
            <a:spAutoFit/>
          </a:bodyPr>
          <a:lstStyle/>
          <a:p>
            <a:pPr algn="r" eaLnBrk="0" hangingPunct="0"/>
            <a:r>
              <a:rPr lang="en-US" sz="2100" b="1">
                <a:solidFill>
                  <a:schemeClr val="bg1"/>
                </a:solidFill>
                <a:latin typeface="Arial" pitchFamily="34" charset="0"/>
              </a:rPr>
              <a:t>Understand fundamental mechanisms leading to…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685800" y="95250"/>
            <a:ext cx="7772400" cy="1143000"/>
          </a:xfrm>
        </p:spPr>
        <p:txBody>
          <a:bodyPr/>
          <a:lstStyle/>
          <a:p>
            <a:pPr eaLnBrk="1" fontAlgn="auto" hangingPunct="1">
              <a:spcAft>
                <a:spcPts val="0"/>
              </a:spcAft>
              <a:defRPr/>
            </a:pPr>
            <a:r>
              <a:rPr lang="en-GB" sz="4000" dirty="0">
                <a:solidFill>
                  <a:srgbClr val="00B0F0"/>
                </a:solidFill>
              </a:rPr>
              <a:t>Avoiding Innate Immunity</a:t>
            </a:r>
          </a:p>
        </p:txBody>
      </p:sp>
      <p:sp>
        <p:nvSpPr>
          <p:cNvPr id="45059" name="Rectangle 3"/>
          <p:cNvSpPr>
            <a:spLocks noGrp="1" noChangeArrowheads="1"/>
          </p:cNvSpPr>
          <p:nvPr>
            <p:ph type="body" idx="1"/>
          </p:nvPr>
        </p:nvSpPr>
        <p:spPr>
          <a:xfrm>
            <a:off x="914400" y="1452563"/>
            <a:ext cx="7772400" cy="5224462"/>
          </a:xfrm>
        </p:spPr>
        <p:txBody>
          <a:bodyPr/>
          <a:lstStyle/>
          <a:p>
            <a:pPr eaLnBrk="1" hangingPunct="1">
              <a:buFont typeface="Wingdings 2" pitchFamily="18" charset="2"/>
              <a:buNone/>
            </a:pPr>
            <a:r>
              <a:rPr lang="en-GB" sz="2400" i="1" smtClean="0"/>
              <a:t>	</a:t>
            </a:r>
            <a:r>
              <a:rPr lang="en-GB" sz="1000" i="1" smtClean="0"/>
              <a:t>	</a:t>
            </a:r>
          </a:p>
          <a:p>
            <a:pPr eaLnBrk="1" hangingPunct="1"/>
            <a:r>
              <a:rPr lang="en-GB" sz="2400" smtClean="0"/>
              <a:t>Inhibition of complement activation – </a:t>
            </a:r>
            <a:r>
              <a:rPr lang="en-GB" sz="2400" i="1" smtClean="0"/>
              <a:t>M. tuberculosis</a:t>
            </a:r>
            <a:r>
              <a:rPr lang="en-GB" sz="2400" smtClean="0"/>
              <a:t> </a:t>
            </a:r>
            <a:r>
              <a:rPr lang="en-GB" sz="1000" smtClean="0"/>
              <a:t>	</a:t>
            </a:r>
          </a:p>
          <a:p>
            <a:pPr eaLnBrk="1" hangingPunct="1"/>
            <a:r>
              <a:rPr lang="en-GB" sz="2400" smtClean="0"/>
              <a:t>Resistance to phagocytosis – </a:t>
            </a:r>
            <a:r>
              <a:rPr lang="en-GB" sz="2400" i="1" smtClean="0"/>
              <a:t>Pneumoccus, Yersinia</a:t>
            </a:r>
            <a:r>
              <a:rPr lang="en-GB" sz="1000" i="1" smtClean="0"/>
              <a:t>	</a:t>
            </a:r>
          </a:p>
          <a:p>
            <a:pPr eaLnBrk="1" hangingPunct="1"/>
            <a:r>
              <a:rPr lang="en-GB" sz="2400" smtClean="0"/>
              <a:t>Scavenging of Reactive Oxygen Intermediates (ROIs) – Catalase-positive </a:t>
            </a:r>
            <a:r>
              <a:rPr lang="en-GB" sz="2400" i="1" smtClean="0"/>
              <a:t>Staphyloccus		</a:t>
            </a:r>
            <a:r>
              <a:rPr lang="en-GB" sz="1000" i="1" smtClean="0"/>
              <a:t>	</a:t>
            </a:r>
          </a:p>
          <a:p>
            <a:pPr eaLnBrk="1" hangingPunct="1"/>
            <a:r>
              <a:rPr lang="en-GB" sz="2400" smtClean="0"/>
              <a:t>Inhibit phagolysosome formation – </a:t>
            </a:r>
            <a:r>
              <a:rPr lang="en-GB" sz="2400" i="1" smtClean="0"/>
              <a:t>M. tuberculosis</a:t>
            </a:r>
            <a:r>
              <a:rPr lang="en-GB" sz="1000" i="1" smtClean="0"/>
              <a:t>							</a:t>
            </a:r>
          </a:p>
          <a:p>
            <a:pPr eaLnBrk="1" hangingPunct="1"/>
            <a:r>
              <a:rPr lang="en-GB" sz="2400" smtClean="0"/>
              <a:t>Escape from phagosome into cytoplasm – </a:t>
            </a:r>
            <a:r>
              <a:rPr lang="en-GB" sz="2400" i="1" smtClean="0"/>
              <a:t>Listeria monocytogenes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7187" y="217488"/>
            <a:ext cx="8229600" cy="1143000"/>
          </a:xfrm>
        </p:spPr>
        <p:txBody>
          <a:bodyPr/>
          <a:lstStyle/>
          <a:p>
            <a:pPr eaLnBrk="1" fontAlgn="auto" hangingPunct="1">
              <a:spcAft>
                <a:spcPts val="0"/>
              </a:spcAft>
              <a:defRPr/>
            </a:pPr>
            <a:r>
              <a:rPr lang="en-US">
                <a:solidFill>
                  <a:schemeClr val="tx1"/>
                </a:solidFill>
              </a:rPr>
              <a:t>Innate and adaptive immunity</a:t>
            </a:r>
          </a:p>
        </p:txBody>
      </p:sp>
      <p:sp>
        <p:nvSpPr>
          <p:cNvPr id="46083" name="Rectangle 3"/>
          <p:cNvSpPr>
            <a:spLocks noGrp="1" noChangeArrowheads="1"/>
          </p:cNvSpPr>
          <p:nvPr>
            <p:ph type="body" sz="half" idx="1"/>
          </p:nvPr>
        </p:nvSpPr>
        <p:spPr>
          <a:xfrm>
            <a:off x="457200" y="1828800"/>
            <a:ext cx="4038600" cy="4525963"/>
          </a:xfrm>
        </p:spPr>
        <p:txBody>
          <a:bodyPr/>
          <a:lstStyle/>
          <a:p>
            <a:pPr eaLnBrk="1" hangingPunct="1"/>
            <a:r>
              <a:rPr lang="en-US" sz="2000" smtClean="0"/>
              <a:t>INNATE</a:t>
            </a:r>
          </a:p>
          <a:p>
            <a:pPr lvl="1" eaLnBrk="1" hangingPunct="1"/>
            <a:r>
              <a:rPr lang="en-US" sz="2000" smtClean="0"/>
              <a:t>Very rapid</a:t>
            </a:r>
          </a:p>
          <a:p>
            <a:pPr lvl="1" eaLnBrk="1" hangingPunct="1"/>
            <a:r>
              <a:rPr lang="en-US" sz="2000" smtClean="0"/>
              <a:t>Many components</a:t>
            </a:r>
          </a:p>
          <a:p>
            <a:pPr lvl="1" eaLnBrk="1" hangingPunct="1"/>
            <a:r>
              <a:rPr lang="en-US" sz="2000" smtClean="0"/>
              <a:t>Evolutionarily ancient (conserved)</a:t>
            </a:r>
          </a:p>
          <a:p>
            <a:pPr lvl="1" eaLnBrk="1" hangingPunct="1"/>
            <a:r>
              <a:rPr lang="en-US" sz="2000" smtClean="0"/>
              <a:t>Lack of specificity</a:t>
            </a:r>
          </a:p>
          <a:p>
            <a:pPr lvl="1" eaLnBrk="1" hangingPunct="1"/>
            <a:r>
              <a:rPr lang="en-US" sz="2000" smtClean="0"/>
              <a:t>Lack of memory</a:t>
            </a:r>
          </a:p>
        </p:txBody>
      </p:sp>
      <p:sp>
        <p:nvSpPr>
          <p:cNvPr id="46084" name="Rectangle 4"/>
          <p:cNvSpPr>
            <a:spLocks noGrp="1" noChangeArrowheads="1"/>
          </p:cNvSpPr>
          <p:nvPr>
            <p:ph type="body" sz="half" idx="2"/>
          </p:nvPr>
        </p:nvSpPr>
        <p:spPr>
          <a:xfrm>
            <a:off x="4648200" y="1828800"/>
            <a:ext cx="3810000" cy="4114800"/>
          </a:xfrm>
        </p:spPr>
        <p:txBody>
          <a:bodyPr/>
          <a:lstStyle/>
          <a:p>
            <a:pPr eaLnBrk="1" hangingPunct="1"/>
            <a:r>
              <a:rPr lang="en-US" sz="2000" smtClean="0"/>
              <a:t>ADAPTIVE</a:t>
            </a:r>
          </a:p>
          <a:p>
            <a:pPr lvl="1" eaLnBrk="1" hangingPunct="1"/>
            <a:r>
              <a:rPr lang="en-US" sz="2000" smtClean="0"/>
              <a:t>Slower</a:t>
            </a:r>
          </a:p>
          <a:p>
            <a:pPr lvl="1" eaLnBrk="1" hangingPunct="1"/>
            <a:r>
              <a:rPr lang="en-US" sz="2000" smtClean="0"/>
              <a:t>Specific antibody and cellular effector mechanisms</a:t>
            </a:r>
          </a:p>
          <a:p>
            <a:pPr lvl="1" eaLnBrk="1" hangingPunct="1"/>
            <a:r>
              <a:rPr lang="en-US" sz="2000" smtClean="0"/>
              <a:t>Targeted to a specific antigen</a:t>
            </a:r>
          </a:p>
          <a:p>
            <a:pPr lvl="1" eaLnBrk="1" hangingPunct="1"/>
            <a:r>
              <a:rPr lang="en-US" sz="2000" smtClean="0"/>
              <a:t>Memory</a:t>
            </a:r>
          </a:p>
          <a:p>
            <a:pPr lvl="1" eaLnBrk="1" hangingPunct="1"/>
            <a:endParaRPr lang="en-US" sz="20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61950" y="361950"/>
            <a:ext cx="8196943" cy="1251857"/>
          </a:xfrm>
        </p:spPr>
        <p:txBody>
          <a:bodyPr>
            <a:noAutofit/>
          </a:bodyPr>
          <a:lstStyle/>
          <a:p>
            <a:pPr eaLnBrk="1" fontAlgn="auto" hangingPunct="1">
              <a:spcAft>
                <a:spcPts val="0"/>
              </a:spcAft>
              <a:defRPr/>
            </a:pPr>
            <a:r>
              <a:rPr lang="en-US" sz="2800" dirty="0" smtClean="0">
                <a:solidFill>
                  <a:schemeClr val="tx1"/>
                </a:solidFill>
              </a:rPr>
              <a:t>Adaptive immune response: ANTIGEN PRESENTING CELLS -T lymphocyte INTERACTION</a:t>
            </a:r>
            <a:endParaRPr lang="en-US" sz="2800" dirty="0"/>
          </a:p>
        </p:txBody>
      </p:sp>
      <p:sp>
        <p:nvSpPr>
          <p:cNvPr id="106499" name="Rectangle 3"/>
          <p:cNvSpPr>
            <a:spLocks noGrp="1" noChangeArrowheads="1"/>
          </p:cNvSpPr>
          <p:nvPr>
            <p:ph type="subTitle" idx="1"/>
          </p:nvPr>
        </p:nvSpPr>
        <p:spPr>
          <a:xfrm>
            <a:off x="5529263" y="3189288"/>
            <a:ext cx="3157537" cy="1873250"/>
          </a:xfrm>
        </p:spPr>
        <p:txBody>
          <a:bodyPr>
            <a:normAutofit fontScale="92500"/>
          </a:bodyPr>
          <a:lstStyle/>
          <a:p>
            <a:pPr algn="l" eaLnBrk="1" fontAlgn="auto" hangingPunct="1">
              <a:spcAft>
                <a:spcPts val="0"/>
              </a:spcAft>
              <a:buClr>
                <a:schemeClr val="tx1">
                  <a:shade val="95000"/>
                </a:schemeClr>
              </a:buClr>
              <a:buFont typeface="Wingdings 2"/>
              <a:buNone/>
              <a:defRPr/>
            </a:pPr>
            <a:r>
              <a:rPr lang="en-US" sz="1400" dirty="0" smtClean="0"/>
              <a:t>T CELL</a:t>
            </a:r>
          </a:p>
          <a:p>
            <a:pPr algn="l" eaLnBrk="1" fontAlgn="auto" hangingPunct="1">
              <a:spcAft>
                <a:spcPts val="0"/>
              </a:spcAft>
              <a:buClr>
                <a:schemeClr val="tx1">
                  <a:shade val="95000"/>
                </a:schemeClr>
              </a:buClr>
              <a:buFont typeface="Wingdings 2"/>
              <a:buNone/>
              <a:defRPr/>
            </a:pPr>
            <a:r>
              <a:rPr lang="en-US" sz="1400" dirty="0" smtClean="0"/>
              <a:t>Key </a:t>
            </a:r>
            <a:r>
              <a:rPr lang="en-US" sz="1400" dirty="0"/>
              <a:t>cell-type mediating the adaptive immune response. </a:t>
            </a:r>
            <a:r>
              <a:rPr lang="en-US" sz="1400" dirty="0" err="1"/>
              <a:t>Recognise</a:t>
            </a:r>
            <a:r>
              <a:rPr lang="en-US" sz="1400" dirty="0"/>
              <a:t> </a:t>
            </a:r>
            <a:r>
              <a:rPr lang="en-US" sz="1400" dirty="0" err="1"/>
              <a:t>peptidic</a:t>
            </a:r>
            <a:r>
              <a:rPr lang="en-US" sz="1400" dirty="0"/>
              <a:t> </a:t>
            </a:r>
            <a:r>
              <a:rPr lang="en-US" sz="1400" dirty="0" err="1"/>
              <a:t>fragmens</a:t>
            </a:r>
            <a:r>
              <a:rPr lang="en-US" sz="1400" dirty="0"/>
              <a:t> of foreign antigen presented by HLA molecules on antigen presenting cells. Leads to activation, cytokine release, killing, B cell help etc</a:t>
            </a:r>
          </a:p>
          <a:p>
            <a:pPr algn="l" eaLnBrk="1" fontAlgn="auto" hangingPunct="1">
              <a:spcAft>
                <a:spcPts val="0"/>
              </a:spcAft>
              <a:buClr>
                <a:schemeClr val="tx1">
                  <a:shade val="95000"/>
                </a:schemeClr>
              </a:buClr>
              <a:buFont typeface="Wingdings 2"/>
              <a:buNone/>
              <a:defRPr/>
            </a:pPr>
            <a:r>
              <a:rPr lang="en-US" sz="1400" dirty="0"/>
              <a:t>CD8, CD4 (Th1, Th2, Th17, </a:t>
            </a:r>
            <a:r>
              <a:rPr lang="en-US" sz="1400" dirty="0" err="1"/>
              <a:t>Treg</a:t>
            </a:r>
            <a:r>
              <a:rPr lang="en-US" sz="1400" dirty="0"/>
              <a:t>)</a:t>
            </a:r>
          </a:p>
        </p:txBody>
      </p:sp>
      <p:pic>
        <p:nvPicPr>
          <p:cNvPr id="47108" name="Picture 4" descr="Picture 5"/>
          <p:cNvPicPr>
            <a:picLocks noChangeAspect="1" noChangeArrowheads="1"/>
          </p:cNvPicPr>
          <p:nvPr/>
        </p:nvPicPr>
        <p:blipFill>
          <a:blip r:embed="rId3" cstate="print"/>
          <a:srcRect/>
          <a:stretch>
            <a:fillRect/>
          </a:stretch>
        </p:blipFill>
        <p:spPr bwMode="auto">
          <a:xfrm>
            <a:off x="6923088" y="1741488"/>
            <a:ext cx="1639887" cy="1573212"/>
          </a:xfrm>
          <a:prstGeom prst="rect">
            <a:avLst/>
          </a:prstGeom>
          <a:noFill/>
          <a:ln w="9525">
            <a:noFill/>
            <a:miter lim="800000"/>
            <a:headEnd/>
            <a:tailEnd/>
          </a:ln>
        </p:spPr>
      </p:pic>
      <p:pic>
        <p:nvPicPr>
          <p:cNvPr id="47109" name="Picture 5" descr="Picture 4"/>
          <p:cNvPicPr>
            <a:picLocks noChangeAspect="1" noChangeArrowheads="1"/>
          </p:cNvPicPr>
          <p:nvPr/>
        </p:nvPicPr>
        <p:blipFill>
          <a:blip r:embed="rId4" cstate="print"/>
          <a:srcRect/>
          <a:stretch>
            <a:fillRect/>
          </a:stretch>
        </p:blipFill>
        <p:spPr bwMode="auto">
          <a:xfrm>
            <a:off x="6824663" y="5076825"/>
            <a:ext cx="1752600" cy="1562100"/>
          </a:xfrm>
          <a:prstGeom prst="rect">
            <a:avLst/>
          </a:prstGeom>
          <a:noFill/>
          <a:ln w="9525">
            <a:noFill/>
            <a:miter lim="800000"/>
            <a:headEnd/>
            <a:tailEnd/>
          </a:ln>
        </p:spPr>
      </p:pic>
      <p:pic>
        <p:nvPicPr>
          <p:cNvPr id="47110" name="Picture 4" descr="Picture 1"/>
          <p:cNvPicPr>
            <a:picLocks noChangeAspect="1" noChangeArrowheads="1"/>
          </p:cNvPicPr>
          <p:nvPr/>
        </p:nvPicPr>
        <p:blipFill>
          <a:blip r:embed="rId5" cstate="print"/>
          <a:srcRect/>
          <a:stretch>
            <a:fillRect/>
          </a:stretch>
        </p:blipFill>
        <p:spPr bwMode="auto">
          <a:xfrm>
            <a:off x="571500" y="5062538"/>
            <a:ext cx="2662238" cy="1643062"/>
          </a:xfrm>
          <a:prstGeom prst="rect">
            <a:avLst/>
          </a:prstGeom>
          <a:noFill/>
          <a:ln w="9525">
            <a:noFill/>
            <a:miter lim="800000"/>
            <a:headEnd/>
            <a:tailEnd/>
          </a:ln>
        </p:spPr>
      </p:pic>
      <p:pic>
        <p:nvPicPr>
          <p:cNvPr id="47111" name="Picture 5" descr="Picture 3"/>
          <p:cNvPicPr>
            <a:picLocks noChangeAspect="1" noChangeArrowheads="1"/>
          </p:cNvPicPr>
          <p:nvPr/>
        </p:nvPicPr>
        <p:blipFill>
          <a:blip r:embed="rId6" cstate="print"/>
          <a:srcRect/>
          <a:stretch>
            <a:fillRect/>
          </a:stretch>
        </p:blipFill>
        <p:spPr bwMode="auto">
          <a:xfrm>
            <a:off x="871538" y="1822450"/>
            <a:ext cx="1936750" cy="1433513"/>
          </a:xfrm>
          <a:prstGeom prst="rect">
            <a:avLst/>
          </a:prstGeom>
          <a:noFill/>
          <a:ln w="9525">
            <a:noFill/>
            <a:miter lim="800000"/>
            <a:headEnd/>
            <a:tailEnd/>
          </a:ln>
        </p:spPr>
      </p:pic>
      <p:sp>
        <p:nvSpPr>
          <p:cNvPr id="8" name="Rectangle 3"/>
          <p:cNvSpPr txBox="1">
            <a:spLocks noChangeArrowheads="1"/>
          </p:cNvSpPr>
          <p:nvPr/>
        </p:nvSpPr>
        <p:spPr bwMode="auto">
          <a:xfrm>
            <a:off x="327025" y="3309938"/>
            <a:ext cx="3297238" cy="923925"/>
          </a:xfrm>
          <a:prstGeom prst="rect">
            <a:avLst/>
          </a:prstGeom>
          <a:noFill/>
          <a:ln w="9525">
            <a:noFill/>
            <a:miter lim="800000"/>
            <a:headEnd/>
            <a:tailEnd/>
          </a:ln>
        </p:spPr>
        <p:txBody>
          <a:bodyPr/>
          <a:lstStyle/>
          <a:p>
            <a:pPr>
              <a:spcBef>
                <a:spcPct val="20000"/>
              </a:spcBef>
              <a:buClr>
                <a:srgbClr val="F9F9F9"/>
              </a:buClr>
              <a:buSzPct val="65000"/>
              <a:buFont typeface="Wingdings 2" pitchFamily="18" charset="2"/>
              <a:buNone/>
              <a:defRPr/>
            </a:pPr>
            <a:r>
              <a:rPr lang="en-US" sz="1400" dirty="0">
                <a:latin typeface="+mn-lt"/>
                <a:cs typeface="+mn-cs"/>
              </a:rPr>
              <a:t>DENDRITIC CELL</a:t>
            </a:r>
          </a:p>
          <a:p>
            <a:pPr>
              <a:spcBef>
                <a:spcPct val="20000"/>
              </a:spcBef>
              <a:buClr>
                <a:srgbClr val="F9F9F9"/>
              </a:buClr>
              <a:buSzPct val="65000"/>
              <a:buFont typeface="Wingdings 2" pitchFamily="18" charset="2"/>
              <a:buNone/>
              <a:defRPr/>
            </a:pPr>
            <a:r>
              <a:rPr lang="en-US" sz="1400" dirty="0">
                <a:latin typeface="+mn-lt"/>
                <a:cs typeface="+mn-cs"/>
              </a:rPr>
              <a:t>The bridge between innate immunity and T cell activation in the immune response. Professional antigen presenting cells for priming naïve T cells.</a:t>
            </a:r>
          </a:p>
          <a:p>
            <a:pPr>
              <a:spcBef>
                <a:spcPct val="20000"/>
              </a:spcBef>
              <a:buClr>
                <a:srgbClr val="F9F9F9"/>
              </a:buClr>
              <a:buSzPct val="65000"/>
              <a:buFont typeface="Wingdings 2" pitchFamily="18" charset="2"/>
              <a:buNone/>
              <a:defRPr/>
            </a:pPr>
            <a:r>
              <a:rPr lang="en-US" sz="1400" dirty="0">
                <a:latin typeface="+mn-lt"/>
                <a:cs typeface="+mn-cs"/>
              </a:rPr>
              <a:t>Respond to TLR activation, interferon</a:t>
            </a:r>
            <a:r>
              <a:rPr lang="en-US" sz="1400" dirty="0">
                <a:latin typeface="Symbol" pitchFamily="18" charset="2"/>
                <a:cs typeface="+mn-cs"/>
                <a:sym typeface="Symbol" pitchFamily="18" charset="2"/>
              </a:rPr>
              <a:t></a:t>
            </a:r>
            <a:endParaRPr lang="en-US" sz="1400" dirty="0">
              <a:latin typeface="+mn-lt"/>
              <a:cs typeface="+mn-cs"/>
            </a:endParaRPr>
          </a:p>
        </p:txBody>
      </p:sp>
      <p:cxnSp>
        <p:nvCxnSpPr>
          <p:cNvPr id="10" name="Straight Arrow Connector 9"/>
          <p:cNvCxnSpPr/>
          <p:nvPr/>
        </p:nvCxnSpPr>
        <p:spPr>
          <a:xfrm>
            <a:off x="3178175" y="2405063"/>
            <a:ext cx="3341688" cy="111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87713" y="5943600"/>
            <a:ext cx="3341687" cy="1111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15" name="TextBox 11"/>
          <p:cNvSpPr txBox="1">
            <a:spLocks noChangeArrowheads="1"/>
          </p:cNvSpPr>
          <p:nvPr/>
        </p:nvSpPr>
        <p:spPr bwMode="auto">
          <a:xfrm>
            <a:off x="3417888" y="1992313"/>
            <a:ext cx="1825625" cy="307975"/>
          </a:xfrm>
          <a:prstGeom prst="rect">
            <a:avLst/>
          </a:prstGeom>
          <a:noFill/>
          <a:ln w="9525">
            <a:noFill/>
            <a:miter lim="800000"/>
            <a:headEnd/>
            <a:tailEnd/>
          </a:ln>
        </p:spPr>
        <p:txBody>
          <a:bodyPr wrap="none">
            <a:spAutoFit/>
          </a:bodyPr>
          <a:lstStyle/>
          <a:p>
            <a:pPr eaLnBrk="0" hangingPunct="0"/>
            <a:r>
              <a:rPr lang="en-GB" sz="1400"/>
              <a:t>Antigen presentation</a:t>
            </a:r>
          </a:p>
        </p:txBody>
      </p:sp>
      <p:sp>
        <p:nvSpPr>
          <p:cNvPr id="47116" name="TextBox 12"/>
          <p:cNvSpPr txBox="1">
            <a:spLocks noChangeArrowheads="1"/>
          </p:cNvSpPr>
          <p:nvPr/>
        </p:nvSpPr>
        <p:spPr bwMode="auto">
          <a:xfrm>
            <a:off x="3451225" y="5443538"/>
            <a:ext cx="1825625" cy="306387"/>
          </a:xfrm>
          <a:prstGeom prst="rect">
            <a:avLst/>
          </a:prstGeom>
          <a:noFill/>
          <a:ln w="9525">
            <a:noFill/>
            <a:miter lim="800000"/>
            <a:headEnd/>
            <a:tailEnd/>
          </a:ln>
        </p:spPr>
        <p:txBody>
          <a:bodyPr wrap="none">
            <a:spAutoFit/>
          </a:bodyPr>
          <a:lstStyle/>
          <a:p>
            <a:pPr eaLnBrk="0" hangingPunct="0"/>
            <a:r>
              <a:rPr lang="en-GB" sz="1400"/>
              <a:t>Antigen presentation</a:t>
            </a:r>
          </a:p>
        </p:txBody>
      </p:sp>
      <p:sp>
        <p:nvSpPr>
          <p:cNvPr id="47117" name="TextBox 13"/>
          <p:cNvSpPr txBox="1">
            <a:spLocks noChangeArrowheads="1"/>
          </p:cNvSpPr>
          <p:nvPr/>
        </p:nvSpPr>
        <p:spPr bwMode="auto">
          <a:xfrm>
            <a:off x="7816850" y="6704013"/>
            <a:ext cx="1327150" cy="307975"/>
          </a:xfrm>
          <a:prstGeom prst="rect">
            <a:avLst/>
          </a:prstGeom>
          <a:noFill/>
          <a:ln w="9525">
            <a:noFill/>
            <a:miter lim="800000"/>
            <a:headEnd/>
            <a:tailEnd/>
          </a:ln>
        </p:spPr>
        <p:txBody>
          <a:bodyPr wrap="none">
            <a:spAutoFit/>
          </a:bodyPr>
          <a:lstStyle/>
          <a:p>
            <a:pPr eaLnBrk="0" hangingPunct="0"/>
            <a:r>
              <a:rPr lang="en-GB" sz="1400"/>
              <a:t>Danny Altmann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solidFill>
                  <a:srgbClr val="CCFFFF"/>
                </a:solidFill>
              </a:rPr>
              <a:t>Priming of B cells by T cells</a:t>
            </a:r>
            <a:endParaRPr lang="en-GB" dirty="0">
              <a:solidFill>
                <a:srgbClr val="CCFFFF"/>
              </a:solidFill>
            </a:endParaRPr>
          </a:p>
        </p:txBody>
      </p:sp>
      <p:pic>
        <p:nvPicPr>
          <p:cNvPr id="48131" name="Content Placeholder 3" descr="T an B cells.png"/>
          <p:cNvPicPr>
            <a:picLocks noGrp="1" noChangeAspect="1"/>
          </p:cNvPicPr>
          <p:nvPr>
            <p:ph idx="1"/>
          </p:nvPr>
        </p:nvPicPr>
        <p:blipFill>
          <a:blip r:embed="rId2" cstate="print"/>
          <a:srcRect/>
          <a:stretch>
            <a:fillRect/>
          </a:stretch>
        </p:blipFill>
        <p:spPr>
          <a:xfrm>
            <a:off x="1416050" y="1790700"/>
            <a:ext cx="7175500" cy="4630738"/>
          </a:xfrm>
        </p:spPr>
      </p:pic>
      <p:sp>
        <p:nvSpPr>
          <p:cNvPr id="48132" name="TextBox 4"/>
          <p:cNvSpPr txBox="1">
            <a:spLocks noChangeArrowheads="1"/>
          </p:cNvSpPr>
          <p:nvPr/>
        </p:nvSpPr>
        <p:spPr bwMode="auto">
          <a:xfrm>
            <a:off x="4629150" y="1219200"/>
            <a:ext cx="1730375" cy="461963"/>
          </a:xfrm>
          <a:prstGeom prst="rect">
            <a:avLst/>
          </a:prstGeom>
          <a:noFill/>
          <a:ln w="9525">
            <a:noFill/>
            <a:miter lim="800000"/>
            <a:headEnd/>
            <a:tailEnd/>
          </a:ln>
        </p:spPr>
        <p:txBody>
          <a:bodyPr wrap="none">
            <a:spAutoFit/>
          </a:bodyPr>
          <a:lstStyle/>
          <a:p>
            <a:r>
              <a:rPr lang="en-GB"/>
              <a:t>Lymph node</a:t>
            </a:r>
          </a:p>
        </p:txBody>
      </p:sp>
      <p:sp>
        <p:nvSpPr>
          <p:cNvPr id="48133" name="TextBox 5"/>
          <p:cNvSpPr txBox="1">
            <a:spLocks noChangeArrowheads="1"/>
          </p:cNvSpPr>
          <p:nvPr/>
        </p:nvSpPr>
        <p:spPr bwMode="auto">
          <a:xfrm>
            <a:off x="533400" y="1352550"/>
            <a:ext cx="1765300" cy="461963"/>
          </a:xfrm>
          <a:prstGeom prst="rect">
            <a:avLst/>
          </a:prstGeom>
          <a:noFill/>
          <a:ln w="9525">
            <a:noFill/>
            <a:miter lim="800000"/>
            <a:headEnd/>
            <a:tailEnd/>
          </a:ln>
        </p:spPr>
        <p:txBody>
          <a:bodyPr wrap="none">
            <a:spAutoFit/>
          </a:bodyPr>
          <a:lstStyle/>
          <a:p>
            <a:r>
              <a:rPr lang="en-GB"/>
              <a:t>Blood vessel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0037" y="0"/>
            <a:ext cx="8229600" cy="1143000"/>
          </a:xfrm>
        </p:spPr>
        <p:txBody>
          <a:bodyPr>
            <a:normAutofit fontScale="90000"/>
          </a:bodyPr>
          <a:lstStyle/>
          <a:p>
            <a:pPr eaLnBrk="1" fontAlgn="auto" hangingPunct="1">
              <a:spcAft>
                <a:spcPts val="0"/>
              </a:spcAft>
              <a:defRPr/>
            </a:pPr>
            <a:r>
              <a:rPr lang="en-US" dirty="0">
                <a:solidFill>
                  <a:schemeClr val="tx1"/>
                </a:solidFill>
              </a:rPr>
              <a:t>Innate and adaptive </a:t>
            </a:r>
            <a:r>
              <a:rPr lang="en-US" dirty="0" smtClean="0">
                <a:solidFill>
                  <a:schemeClr val="tx1"/>
                </a:solidFill>
              </a:rPr>
              <a:t>immunity working together</a:t>
            </a:r>
            <a:endParaRPr lang="en-US" dirty="0">
              <a:solidFill>
                <a:schemeClr val="tx1"/>
              </a:solidFill>
            </a:endParaRPr>
          </a:p>
        </p:txBody>
      </p:sp>
      <p:grpSp>
        <p:nvGrpSpPr>
          <p:cNvPr id="49155" name="Group 21"/>
          <p:cNvGrpSpPr>
            <a:grpSpLocks/>
          </p:cNvGrpSpPr>
          <p:nvPr/>
        </p:nvGrpSpPr>
        <p:grpSpPr bwMode="auto">
          <a:xfrm>
            <a:off x="1428750" y="5029200"/>
            <a:ext cx="3124200" cy="1295400"/>
            <a:chOff x="895350" y="3790950"/>
            <a:chExt cx="6076950" cy="2800350"/>
          </a:xfrm>
        </p:grpSpPr>
        <p:sp>
          <p:nvSpPr>
            <p:cNvPr id="7" name="Oval 6"/>
            <p:cNvSpPr/>
            <p:nvPr/>
          </p:nvSpPr>
          <p:spPr>
            <a:xfrm>
              <a:off x="895350" y="4971490"/>
              <a:ext cx="1411163" cy="14104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p:cNvSpPr/>
            <p:nvPr/>
          </p:nvSpPr>
          <p:spPr>
            <a:xfrm>
              <a:off x="2037866" y="4820490"/>
              <a:ext cx="1411163" cy="14104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p:cNvSpPr/>
            <p:nvPr/>
          </p:nvSpPr>
          <p:spPr>
            <a:xfrm>
              <a:off x="3143327" y="5180831"/>
              <a:ext cx="1411163" cy="141046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Oval 9"/>
            <p:cNvSpPr/>
            <p:nvPr/>
          </p:nvSpPr>
          <p:spPr>
            <a:xfrm>
              <a:off x="4153066" y="5163671"/>
              <a:ext cx="1408074" cy="140703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Oval 10"/>
            <p:cNvSpPr/>
            <p:nvPr/>
          </p:nvSpPr>
          <p:spPr>
            <a:xfrm>
              <a:off x="5085606" y="4648900"/>
              <a:ext cx="1411161" cy="14104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Oval 11"/>
            <p:cNvSpPr/>
            <p:nvPr/>
          </p:nvSpPr>
          <p:spPr>
            <a:xfrm>
              <a:off x="5561139" y="3790950"/>
              <a:ext cx="1411161" cy="141047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49156" name="TextBox 12"/>
          <p:cNvSpPr txBox="1">
            <a:spLocks noChangeArrowheads="1"/>
          </p:cNvSpPr>
          <p:nvPr/>
        </p:nvSpPr>
        <p:spPr bwMode="auto">
          <a:xfrm>
            <a:off x="0" y="6396038"/>
            <a:ext cx="3148013" cy="461962"/>
          </a:xfrm>
          <a:prstGeom prst="rect">
            <a:avLst/>
          </a:prstGeom>
          <a:noFill/>
          <a:ln w="9525">
            <a:noFill/>
            <a:miter lim="800000"/>
            <a:headEnd/>
            <a:tailEnd/>
          </a:ln>
        </p:spPr>
        <p:txBody>
          <a:bodyPr wrap="none">
            <a:spAutoFit/>
          </a:bodyPr>
          <a:lstStyle/>
          <a:p>
            <a:r>
              <a:rPr lang="en-GB"/>
              <a:t>Streptococcus pyogenes</a:t>
            </a:r>
          </a:p>
        </p:txBody>
      </p:sp>
      <p:sp>
        <p:nvSpPr>
          <p:cNvPr id="14" name="Rounded Rectangle 13"/>
          <p:cNvSpPr/>
          <p:nvPr/>
        </p:nvSpPr>
        <p:spPr>
          <a:xfrm>
            <a:off x="0" y="2533650"/>
            <a:ext cx="2819400" cy="12192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000FF"/>
                </a:solidFill>
              </a:rPr>
              <a:t>epithelium</a:t>
            </a:r>
          </a:p>
        </p:txBody>
      </p:sp>
      <p:sp>
        <p:nvSpPr>
          <p:cNvPr id="15" name="Rounded Rectangle 14"/>
          <p:cNvSpPr/>
          <p:nvPr/>
        </p:nvSpPr>
        <p:spPr>
          <a:xfrm>
            <a:off x="2743200" y="2514600"/>
            <a:ext cx="2781300" cy="12573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 name="Group 33"/>
          <p:cNvGrpSpPr>
            <a:grpSpLocks/>
          </p:cNvGrpSpPr>
          <p:nvPr/>
        </p:nvGrpSpPr>
        <p:grpSpPr bwMode="auto">
          <a:xfrm>
            <a:off x="838200" y="3619500"/>
            <a:ext cx="1346200" cy="1104900"/>
            <a:chOff x="838200" y="3619500"/>
            <a:chExt cx="1346844" cy="1104900"/>
          </a:xfrm>
        </p:grpSpPr>
        <p:sp>
          <p:nvSpPr>
            <p:cNvPr id="17" name="Down Arrow 16"/>
            <p:cNvSpPr/>
            <p:nvPr/>
          </p:nvSpPr>
          <p:spPr>
            <a:xfrm>
              <a:off x="1276560" y="4095750"/>
              <a:ext cx="686128"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9179" name="TextBox 17"/>
            <p:cNvSpPr txBox="1">
              <a:spLocks noChangeArrowheads="1"/>
            </p:cNvSpPr>
            <p:nvPr/>
          </p:nvSpPr>
          <p:spPr bwMode="auto">
            <a:xfrm>
              <a:off x="838200" y="3619500"/>
              <a:ext cx="1346844" cy="461665"/>
            </a:xfrm>
            <a:prstGeom prst="rect">
              <a:avLst/>
            </a:prstGeom>
            <a:noFill/>
            <a:ln w="9525">
              <a:noFill/>
              <a:miter lim="800000"/>
              <a:headEnd/>
              <a:tailEnd/>
            </a:ln>
          </p:spPr>
          <p:txBody>
            <a:bodyPr wrap="none">
              <a:spAutoFit/>
            </a:bodyPr>
            <a:lstStyle/>
            <a:p>
              <a:r>
                <a:rPr lang="en-GB"/>
                <a:t>defensins</a:t>
              </a:r>
            </a:p>
          </p:txBody>
        </p:sp>
      </p:grpSp>
      <p:grpSp>
        <p:nvGrpSpPr>
          <p:cNvPr id="4" name="Group 34"/>
          <p:cNvGrpSpPr>
            <a:grpSpLocks/>
          </p:cNvGrpSpPr>
          <p:nvPr/>
        </p:nvGrpSpPr>
        <p:grpSpPr bwMode="auto">
          <a:xfrm>
            <a:off x="2324100" y="1866900"/>
            <a:ext cx="3498850" cy="1123950"/>
            <a:chOff x="2324100" y="1866900"/>
            <a:chExt cx="3498073" cy="1123950"/>
          </a:xfrm>
        </p:grpSpPr>
        <p:sp>
          <p:nvSpPr>
            <p:cNvPr id="19" name="Quad Arrow 18"/>
            <p:cNvSpPr/>
            <p:nvPr/>
          </p:nvSpPr>
          <p:spPr>
            <a:xfrm>
              <a:off x="3581121" y="2247900"/>
              <a:ext cx="876105" cy="742950"/>
            </a:xfrm>
            <a:prstGeom prst="quadArrow">
              <a:avLst>
                <a:gd name="adj1" fmla="val 0"/>
                <a:gd name="adj2" fmla="val 22500"/>
                <a:gd name="adj3" fmla="val 2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9177" name="TextBox 19"/>
            <p:cNvSpPr txBox="1">
              <a:spLocks noChangeArrowheads="1"/>
            </p:cNvSpPr>
            <p:nvPr/>
          </p:nvSpPr>
          <p:spPr bwMode="auto">
            <a:xfrm>
              <a:off x="2324100" y="1866900"/>
              <a:ext cx="3498073" cy="461665"/>
            </a:xfrm>
            <a:prstGeom prst="rect">
              <a:avLst/>
            </a:prstGeom>
            <a:noFill/>
            <a:ln w="9525">
              <a:noFill/>
              <a:miter lim="800000"/>
              <a:headEnd/>
              <a:tailEnd/>
            </a:ln>
          </p:spPr>
          <p:txBody>
            <a:bodyPr wrap="none">
              <a:spAutoFit/>
            </a:bodyPr>
            <a:lstStyle/>
            <a:p>
              <a:r>
                <a:rPr lang="en-GB"/>
                <a:t>Cytokines and chemokines</a:t>
              </a:r>
            </a:p>
          </p:txBody>
        </p:sp>
      </p:grpSp>
      <p:grpSp>
        <p:nvGrpSpPr>
          <p:cNvPr id="5" name="Group 23"/>
          <p:cNvGrpSpPr>
            <a:grpSpLocks/>
          </p:cNvGrpSpPr>
          <p:nvPr/>
        </p:nvGrpSpPr>
        <p:grpSpPr bwMode="auto">
          <a:xfrm>
            <a:off x="5581650" y="1819275"/>
            <a:ext cx="3562350" cy="3238500"/>
            <a:chOff x="4914900" y="1809750"/>
            <a:chExt cx="4229100" cy="4095750"/>
          </a:xfrm>
        </p:grpSpPr>
        <p:sp>
          <p:nvSpPr>
            <p:cNvPr id="21" name="Oval 20"/>
            <p:cNvSpPr/>
            <p:nvPr/>
          </p:nvSpPr>
          <p:spPr>
            <a:xfrm>
              <a:off x="4914900" y="1809750"/>
              <a:ext cx="4229100" cy="40957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Freeform 22"/>
            <p:cNvSpPr/>
            <p:nvPr/>
          </p:nvSpPr>
          <p:spPr>
            <a:xfrm>
              <a:off x="5331403" y="2209287"/>
              <a:ext cx="3431903" cy="3029650"/>
            </a:xfrm>
            <a:custGeom>
              <a:avLst/>
              <a:gdLst>
                <a:gd name="connsiteX0" fmla="*/ 1659804 w 3431454"/>
                <a:gd name="connsiteY0" fmla="*/ 247650 h 3028950"/>
                <a:gd name="connsiteX1" fmla="*/ 1488354 w 3431454"/>
                <a:gd name="connsiteY1" fmla="*/ 171450 h 3028950"/>
                <a:gd name="connsiteX2" fmla="*/ 1412154 w 3431454"/>
                <a:gd name="connsiteY2" fmla="*/ 190500 h 3028950"/>
                <a:gd name="connsiteX3" fmla="*/ 1335954 w 3431454"/>
                <a:gd name="connsiteY3" fmla="*/ 247650 h 3028950"/>
                <a:gd name="connsiteX4" fmla="*/ 1278804 w 3431454"/>
                <a:gd name="connsiteY4" fmla="*/ 285750 h 3028950"/>
                <a:gd name="connsiteX5" fmla="*/ 1240704 w 3431454"/>
                <a:gd name="connsiteY5" fmla="*/ 342900 h 3028950"/>
                <a:gd name="connsiteX6" fmla="*/ 1183554 w 3431454"/>
                <a:gd name="connsiteY6" fmla="*/ 400050 h 3028950"/>
                <a:gd name="connsiteX7" fmla="*/ 1088304 w 3431454"/>
                <a:gd name="connsiteY7" fmla="*/ 571500 h 3028950"/>
                <a:gd name="connsiteX8" fmla="*/ 1069254 w 3431454"/>
                <a:gd name="connsiteY8" fmla="*/ 666750 h 3028950"/>
                <a:gd name="connsiteX9" fmla="*/ 1145454 w 3431454"/>
                <a:gd name="connsiteY9" fmla="*/ 952500 h 3028950"/>
                <a:gd name="connsiteX10" fmla="*/ 1297854 w 3431454"/>
                <a:gd name="connsiteY10" fmla="*/ 1143000 h 3028950"/>
                <a:gd name="connsiteX11" fmla="*/ 1469304 w 3431454"/>
                <a:gd name="connsiteY11" fmla="*/ 1257300 h 3028950"/>
                <a:gd name="connsiteX12" fmla="*/ 1507404 w 3431454"/>
                <a:gd name="connsiteY12" fmla="*/ 1314450 h 3028950"/>
                <a:gd name="connsiteX13" fmla="*/ 1640754 w 3431454"/>
                <a:gd name="connsiteY13" fmla="*/ 1390650 h 3028950"/>
                <a:gd name="connsiteX14" fmla="*/ 1716954 w 3431454"/>
                <a:gd name="connsiteY14" fmla="*/ 1543050 h 3028950"/>
                <a:gd name="connsiteX15" fmla="*/ 1697904 w 3431454"/>
                <a:gd name="connsiteY15" fmla="*/ 1733550 h 3028950"/>
                <a:gd name="connsiteX16" fmla="*/ 1640754 w 3431454"/>
                <a:gd name="connsiteY16" fmla="*/ 1752600 h 3028950"/>
                <a:gd name="connsiteX17" fmla="*/ 1526454 w 3431454"/>
                <a:gd name="connsiteY17" fmla="*/ 1809750 h 3028950"/>
                <a:gd name="connsiteX18" fmla="*/ 1145454 w 3431454"/>
                <a:gd name="connsiteY18" fmla="*/ 1771650 h 3028950"/>
                <a:gd name="connsiteX19" fmla="*/ 974004 w 3431454"/>
                <a:gd name="connsiteY19" fmla="*/ 1752600 h 3028950"/>
                <a:gd name="connsiteX20" fmla="*/ 916854 w 3431454"/>
                <a:gd name="connsiteY20" fmla="*/ 1733550 h 3028950"/>
                <a:gd name="connsiteX21" fmla="*/ 764454 w 3431454"/>
                <a:gd name="connsiteY21" fmla="*/ 1676400 h 3028950"/>
                <a:gd name="connsiteX22" fmla="*/ 650154 w 3431454"/>
                <a:gd name="connsiteY22" fmla="*/ 1638300 h 3028950"/>
                <a:gd name="connsiteX23" fmla="*/ 516804 w 3431454"/>
                <a:gd name="connsiteY23" fmla="*/ 1562100 h 3028950"/>
                <a:gd name="connsiteX24" fmla="*/ 478704 w 3431454"/>
                <a:gd name="connsiteY24" fmla="*/ 1504950 h 3028950"/>
                <a:gd name="connsiteX25" fmla="*/ 421554 w 3431454"/>
                <a:gd name="connsiteY25" fmla="*/ 1447800 h 3028950"/>
                <a:gd name="connsiteX26" fmla="*/ 383454 w 3431454"/>
                <a:gd name="connsiteY26" fmla="*/ 1162050 h 3028950"/>
                <a:gd name="connsiteX27" fmla="*/ 154854 w 3431454"/>
                <a:gd name="connsiteY27" fmla="*/ 1219200 h 3028950"/>
                <a:gd name="connsiteX28" fmla="*/ 97704 w 3431454"/>
                <a:gd name="connsiteY28" fmla="*/ 1257300 h 3028950"/>
                <a:gd name="connsiteX29" fmla="*/ 59604 w 3431454"/>
                <a:gd name="connsiteY29" fmla="*/ 1314450 h 3028950"/>
                <a:gd name="connsiteX30" fmla="*/ 59604 w 3431454"/>
                <a:gd name="connsiteY30" fmla="*/ 1733550 h 3028950"/>
                <a:gd name="connsiteX31" fmla="*/ 78654 w 3431454"/>
                <a:gd name="connsiteY31" fmla="*/ 1790700 h 3028950"/>
                <a:gd name="connsiteX32" fmla="*/ 192954 w 3431454"/>
                <a:gd name="connsiteY32" fmla="*/ 1943100 h 3028950"/>
                <a:gd name="connsiteX33" fmla="*/ 288204 w 3431454"/>
                <a:gd name="connsiteY33" fmla="*/ 2057400 h 3028950"/>
                <a:gd name="connsiteX34" fmla="*/ 421554 w 3431454"/>
                <a:gd name="connsiteY34" fmla="*/ 2095500 h 3028950"/>
                <a:gd name="connsiteX35" fmla="*/ 1031154 w 3431454"/>
                <a:gd name="connsiteY35" fmla="*/ 2114550 h 3028950"/>
                <a:gd name="connsiteX36" fmla="*/ 1088304 w 3431454"/>
                <a:gd name="connsiteY36" fmla="*/ 2133600 h 3028950"/>
                <a:gd name="connsiteX37" fmla="*/ 1145454 w 3431454"/>
                <a:gd name="connsiteY37" fmla="*/ 2190750 h 3028950"/>
                <a:gd name="connsiteX38" fmla="*/ 1202604 w 3431454"/>
                <a:gd name="connsiteY38" fmla="*/ 2228850 h 3028950"/>
                <a:gd name="connsiteX39" fmla="*/ 1183554 w 3431454"/>
                <a:gd name="connsiteY39" fmla="*/ 2400300 h 3028950"/>
                <a:gd name="connsiteX40" fmla="*/ 1088304 w 3431454"/>
                <a:gd name="connsiteY40" fmla="*/ 2552700 h 3028950"/>
                <a:gd name="connsiteX41" fmla="*/ 1069254 w 3431454"/>
                <a:gd name="connsiteY41" fmla="*/ 2609850 h 3028950"/>
                <a:gd name="connsiteX42" fmla="*/ 954954 w 3431454"/>
                <a:gd name="connsiteY42" fmla="*/ 2705100 h 3028950"/>
                <a:gd name="connsiteX43" fmla="*/ 935904 w 3431454"/>
                <a:gd name="connsiteY43" fmla="*/ 2762250 h 3028950"/>
                <a:gd name="connsiteX44" fmla="*/ 954954 w 3431454"/>
                <a:gd name="connsiteY44" fmla="*/ 2895600 h 3028950"/>
                <a:gd name="connsiteX45" fmla="*/ 1088304 w 3431454"/>
                <a:gd name="connsiteY45" fmla="*/ 2990850 h 3028950"/>
                <a:gd name="connsiteX46" fmla="*/ 1164504 w 3431454"/>
                <a:gd name="connsiteY46" fmla="*/ 3009900 h 3028950"/>
                <a:gd name="connsiteX47" fmla="*/ 1221654 w 3431454"/>
                <a:gd name="connsiteY47" fmla="*/ 3028950 h 3028950"/>
                <a:gd name="connsiteX48" fmla="*/ 1526454 w 3431454"/>
                <a:gd name="connsiteY48" fmla="*/ 3009900 h 3028950"/>
                <a:gd name="connsiteX49" fmla="*/ 1583604 w 3431454"/>
                <a:gd name="connsiteY49" fmla="*/ 2971800 h 3028950"/>
                <a:gd name="connsiteX50" fmla="*/ 1659804 w 3431454"/>
                <a:gd name="connsiteY50" fmla="*/ 2800350 h 3028950"/>
                <a:gd name="connsiteX51" fmla="*/ 1716954 w 3431454"/>
                <a:gd name="connsiteY51" fmla="*/ 2686050 h 3028950"/>
                <a:gd name="connsiteX52" fmla="*/ 1736004 w 3431454"/>
                <a:gd name="connsiteY52" fmla="*/ 2552700 h 3028950"/>
                <a:gd name="connsiteX53" fmla="*/ 1793154 w 3431454"/>
                <a:gd name="connsiteY53" fmla="*/ 2514600 h 3028950"/>
                <a:gd name="connsiteX54" fmla="*/ 1869354 w 3431454"/>
                <a:gd name="connsiteY54" fmla="*/ 2476500 h 3028950"/>
                <a:gd name="connsiteX55" fmla="*/ 2040804 w 3431454"/>
                <a:gd name="connsiteY55" fmla="*/ 2438400 h 3028950"/>
                <a:gd name="connsiteX56" fmla="*/ 2136054 w 3431454"/>
                <a:gd name="connsiteY56" fmla="*/ 2457450 h 3028950"/>
                <a:gd name="connsiteX57" fmla="*/ 2212254 w 3431454"/>
                <a:gd name="connsiteY57" fmla="*/ 2895600 h 3028950"/>
                <a:gd name="connsiteX58" fmla="*/ 2326554 w 3431454"/>
                <a:gd name="connsiteY58" fmla="*/ 2933700 h 3028950"/>
                <a:gd name="connsiteX59" fmla="*/ 2745654 w 3431454"/>
                <a:gd name="connsiteY59" fmla="*/ 2914650 h 3028950"/>
                <a:gd name="connsiteX60" fmla="*/ 2802804 w 3431454"/>
                <a:gd name="connsiteY60" fmla="*/ 2876550 h 3028950"/>
                <a:gd name="connsiteX61" fmla="*/ 2898054 w 3431454"/>
                <a:gd name="connsiteY61" fmla="*/ 2743200 h 3028950"/>
                <a:gd name="connsiteX62" fmla="*/ 2936154 w 3431454"/>
                <a:gd name="connsiteY62" fmla="*/ 2667000 h 3028950"/>
                <a:gd name="connsiteX63" fmla="*/ 3069504 w 3431454"/>
                <a:gd name="connsiteY63" fmla="*/ 2571750 h 3028950"/>
                <a:gd name="connsiteX64" fmla="*/ 3126654 w 3431454"/>
                <a:gd name="connsiteY64" fmla="*/ 2514600 h 3028950"/>
                <a:gd name="connsiteX65" fmla="*/ 3183804 w 3431454"/>
                <a:gd name="connsiteY65" fmla="*/ 2476500 h 3028950"/>
                <a:gd name="connsiteX66" fmla="*/ 3279054 w 3431454"/>
                <a:gd name="connsiteY66" fmla="*/ 2343150 h 3028950"/>
                <a:gd name="connsiteX67" fmla="*/ 3393354 w 3431454"/>
                <a:gd name="connsiteY67" fmla="*/ 2209800 h 3028950"/>
                <a:gd name="connsiteX68" fmla="*/ 3431454 w 3431454"/>
                <a:gd name="connsiteY68" fmla="*/ 2095500 h 3028950"/>
                <a:gd name="connsiteX69" fmla="*/ 3412404 w 3431454"/>
                <a:gd name="connsiteY69" fmla="*/ 1943100 h 3028950"/>
                <a:gd name="connsiteX70" fmla="*/ 3317154 w 3431454"/>
                <a:gd name="connsiteY70" fmla="*/ 1771650 h 3028950"/>
                <a:gd name="connsiteX71" fmla="*/ 3260004 w 3431454"/>
                <a:gd name="connsiteY71" fmla="*/ 1733550 h 3028950"/>
                <a:gd name="connsiteX72" fmla="*/ 3069504 w 3431454"/>
                <a:gd name="connsiteY72" fmla="*/ 1752600 h 3028950"/>
                <a:gd name="connsiteX73" fmla="*/ 3012354 w 3431454"/>
                <a:gd name="connsiteY73" fmla="*/ 1790700 h 3028950"/>
                <a:gd name="connsiteX74" fmla="*/ 2955204 w 3431454"/>
                <a:gd name="connsiteY74" fmla="*/ 1809750 h 3028950"/>
                <a:gd name="connsiteX75" fmla="*/ 2879004 w 3431454"/>
                <a:gd name="connsiteY75" fmla="*/ 1847850 h 3028950"/>
                <a:gd name="connsiteX76" fmla="*/ 2821854 w 3431454"/>
                <a:gd name="connsiteY76" fmla="*/ 1866900 h 3028950"/>
                <a:gd name="connsiteX77" fmla="*/ 2688504 w 3431454"/>
                <a:gd name="connsiteY77" fmla="*/ 1962150 h 3028950"/>
                <a:gd name="connsiteX78" fmla="*/ 2631354 w 3431454"/>
                <a:gd name="connsiteY78" fmla="*/ 2000250 h 3028950"/>
                <a:gd name="connsiteX79" fmla="*/ 2574204 w 3431454"/>
                <a:gd name="connsiteY79" fmla="*/ 2019300 h 3028950"/>
                <a:gd name="connsiteX80" fmla="*/ 2402754 w 3431454"/>
                <a:gd name="connsiteY80" fmla="*/ 1981200 h 3028950"/>
                <a:gd name="connsiteX81" fmla="*/ 2383704 w 3431454"/>
                <a:gd name="connsiteY81" fmla="*/ 1905000 h 3028950"/>
                <a:gd name="connsiteX82" fmla="*/ 2345604 w 3431454"/>
                <a:gd name="connsiteY82" fmla="*/ 1771650 h 3028950"/>
                <a:gd name="connsiteX83" fmla="*/ 2383704 w 3431454"/>
                <a:gd name="connsiteY83" fmla="*/ 1600200 h 3028950"/>
                <a:gd name="connsiteX84" fmla="*/ 2498004 w 3431454"/>
                <a:gd name="connsiteY84" fmla="*/ 1543050 h 3028950"/>
                <a:gd name="connsiteX85" fmla="*/ 3107604 w 3431454"/>
                <a:gd name="connsiteY85" fmla="*/ 1524000 h 3028950"/>
                <a:gd name="connsiteX86" fmla="*/ 3164754 w 3431454"/>
                <a:gd name="connsiteY86" fmla="*/ 1504950 h 3028950"/>
                <a:gd name="connsiteX87" fmla="*/ 3260004 w 3431454"/>
                <a:gd name="connsiteY87" fmla="*/ 1390650 h 3028950"/>
                <a:gd name="connsiteX88" fmla="*/ 3240954 w 3431454"/>
                <a:gd name="connsiteY88" fmla="*/ 1047750 h 3028950"/>
                <a:gd name="connsiteX89" fmla="*/ 3221904 w 3431454"/>
                <a:gd name="connsiteY89" fmla="*/ 990600 h 3028950"/>
                <a:gd name="connsiteX90" fmla="*/ 3145704 w 3431454"/>
                <a:gd name="connsiteY90" fmla="*/ 971550 h 3028950"/>
                <a:gd name="connsiteX91" fmla="*/ 3088554 w 3431454"/>
                <a:gd name="connsiteY91" fmla="*/ 952500 h 3028950"/>
                <a:gd name="connsiteX92" fmla="*/ 2574204 w 3431454"/>
                <a:gd name="connsiteY92" fmla="*/ 990600 h 3028950"/>
                <a:gd name="connsiteX93" fmla="*/ 2383704 w 3431454"/>
                <a:gd name="connsiteY93" fmla="*/ 1028700 h 3028950"/>
                <a:gd name="connsiteX94" fmla="*/ 2288454 w 3431454"/>
                <a:gd name="connsiteY94" fmla="*/ 1047750 h 3028950"/>
                <a:gd name="connsiteX95" fmla="*/ 2231304 w 3431454"/>
                <a:gd name="connsiteY95" fmla="*/ 1066800 h 3028950"/>
                <a:gd name="connsiteX96" fmla="*/ 2155104 w 3431454"/>
                <a:gd name="connsiteY96" fmla="*/ 1085850 h 3028950"/>
                <a:gd name="connsiteX97" fmla="*/ 1888404 w 3431454"/>
                <a:gd name="connsiteY97" fmla="*/ 1028700 h 3028950"/>
                <a:gd name="connsiteX98" fmla="*/ 1850304 w 3431454"/>
                <a:gd name="connsiteY98" fmla="*/ 971550 h 3028950"/>
                <a:gd name="connsiteX99" fmla="*/ 1831254 w 3431454"/>
                <a:gd name="connsiteY99" fmla="*/ 914400 h 3028950"/>
                <a:gd name="connsiteX100" fmla="*/ 2002704 w 3431454"/>
                <a:gd name="connsiteY100" fmla="*/ 781050 h 3028950"/>
                <a:gd name="connsiteX101" fmla="*/ 2059854 w 3431454"/>
                <a:gd name="connsiteY101" fmla="*/ 742950 h 3028950"/>
                <a:gd name="connsiteX102" fmla="*/ 2250354 w 3431454"/>
                <a:gd name="connsiteY102" fmla="*/ 685800 h 3028950"/>
                <a:gd name="connsiteX103" fmla="*/ 2459904 w 3431454"/>
                <a:gd name="connsiteY103" fmla="*/ 666750 h 3028950"/>
                <a:gd name="connsiteX104" fmla="*/ 2536104 w 3431454"/>
                <a:gd name="connsiteY104" fmla="*/ 647700 h 3028950"/>
                <a:gd name="connsiteX105" fmla="*/ 2650404 w 3431454"/>
                <a:gd name="connsiteY105" fmla="*/ 533400 h 3028950"/>
                <a:gd name="connsiteX106" fmla="*/ 2669454 w 3431454"/>
                <a:gd name="connsiteY106" fmla="*/ 457200 h 3028950"/>
                <a:gd name="connsiteX107" fmla="*/ 2631354 w 3431454"/>
                <a:gd name="connsiteY107" fmla="*/ 247650 h 3028950"/>
                <a:gd name="connsiteX108" fmla="*/ 2612304 w 3431454"/>
                <a:gd name="connsiteY108" fmla="*/ 190500 h 3028950"/>
                <a:gd name="connsiteX109" fmla="*/ 2498004 w 3431454"/>
                <a:gd name="connsiteY109" fmla="*/ 114300 h 3028950"/>
                <a:gd name="connsiteX110" fmla="*/ 2440854 w 3431454"/>
                <a:gd name="connsiteY110" fmla="*/ 76200 h 3028950"/>
                <a:gd name="connsiteX111" fmla="*/ 2383704 w 3431454"/>
                <a:gd name="connsiteY111" fmla="*/ 57150 h 3028950"/>
                <a:gd name="connsiteX112" fmla="*/ 2326554 w 3431454"/>
                <a:gd name="connsiteY112" fmla="*/ 19050 h 3028950"/>
                <a:gd name="connsiteX113" fmla="*/ 2078904 w 3431454"/>
                <a:gd name="connsiteY113" fmla="*/ 0 h 3028950"/>
                <a:gd name="connsiteX114" fmla="*/ 1716954 w 3431454"/>
                <a:gd name="connsiteY114" fmla="*/ 19050 h 3028950"/>
                <a:gd name="connsiteX115" fmla="*/ 1602654 w 3431454"/>
                <a:gd name="connsiteY115" fmla="*/ 57150 h 3028950"/>
                <a:gd name="connsiteX116" fmla="*/ 1545504 w 3431454"/>
                <a:gd name="connsiteY116" fmla="*/ 76200 h 3028950"/>
                <a:gd name="connsiteX117" fmla="*/ 1488354 w 3431454"/>
                <a:gd name="connsiteY117" fmla="*/ 190500 h 3028950"/>
                <a:gd name="connsiteX118" fmla="*/ 1507404 w 3431454"/>
                <a:gd name="connsiteY118" fmla="*/ 30480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31454" h="3028950">
                  <a:moveTo>
                    <a:pt x="1659804" y="247650"/>
                  </a:moveTo>
                  <a:cubicBezTo>
                    <a:pt x="1628045" y="231770"/>
                    <a:pt x="1519627" y="174925"/>
                    <a:pt x="1488354" y="171450"/>
                  </a:cubicBezTo>
                  <a:cubicBezTo>
                    <a:pt x="1462332" y="168559"/>
                    <a:pt x="1437554" y="184150"/>
                    <a:pt x="1412154" y="190500"/>
                  </a:cubicBezTo>
                  <a:cubicBezTo>
                    <a:pt x="1386754" y="209550"/>
                    <a:pt x="1361790" y="229196"/>
                    <a:pt x="1335954" y="247650"/>
                  </a:cubicBezTo>
                  <a:cubicBezTo>
                    <a:pt x="1317323" y="260958"/>
                    <a:pt x="1294993" y="269561"/>
                    <a:pt x="1278804" y="285750"/>
                  </a:cubicBezTo>
                  <a:cubicBezTo>
                    <a:pt x="1262615" y="301939"/>
                    <a:pt x="1255361" y="325311"/>
                    <a:pt x="1240704" y="342900"/>
                  </a:cubicBezTo>
                  <a:cubicBezTo>
                    <a:pt x="1223457" y="363596"/>
                    <a:pt x="1202604" y="381000"/>
                    <a:pt x="1183554" y="400050"/>
                  </a:cubicBezTo>
                  <a:cubicBezTo>
                    <a:pt x="1136935" y="539908"/>
                    <a:pt x="1173852" y="485952"/>
                    <a:pt x="1088304" y="571500"/>
                  </a:cubicBezTo>
                  <a:cubicBezTo>
                    <a:pt x="1081954" y="603250"/>
                    <a:pt x="1067353" y="634427"/>
                    <a:pt x="1069254" y="666750"/>
                  </a:cubicBezTo>
                  <a:cubicBezTo>
                    <a:pt x="1078307" y="820652"/>
                    <a:pt x="1074227" y="859905"/>
                    <a:pt x="1145454" y="952500"/>
                  </a:cubicBezTo>
                  <a:cubicBezTo>
                    <a:pt x="1195035" y="1016956"/>
                    <a:pt x="1230192" y="1097892"/>
                    <a:pt x="1297854" y="1143000"/>
                  </a:cubicBezTo>
                  <a:lnTo>
                    <a:pt x="1469304" y="1257300"/>
                  </a:lnTo>
                  <a:cubicBezTo>
                    <a:pt x="1482004" y="1276350"/>
                    <a:pt x="1488354" y="1301750"/>
                    <a:pt x="1507404" y="1314450"/>
                  </a:cubicBezTo>
                  <a:cubicBezTo>
                    <a:pt x="1610428" y="1383133"/>
                    <a:pt x="1564383" y="1270639"/>
                    <a:pt x="1640754" y="1390650"/>
                  </a:cubicBezTo>
                  <a:cubicBezTo>
                    <a:pt x="1671246" y="1438567"/>
                    <a:pt x="1716954" y="1543050"/>
                    <a:pt x="1716954" y="1543050"/>
                  </a:cubicBezTo>
                  <a:cubicBezTo>
                    <a:pt x="1710604" y="1606550"/>
                    <a:pt x="1719713" y="1673575"/>
                    <a:pt x="1697904" y="1733550"/>
                  </a:cubicBezTo>
                  <a:cubicBezTo>
                    <a:pt x="1691042" y="1752421"/>
                    <a:pt x="1659104" y="1744445"/>
                    <a:pt x="1640754" y="1752600"/>
                  </a:cubicBezTo>
                  <a:cubicBezTo>
                    <a:pt x="1601828" y="1769900"/>
                    <a:pt x="1564554" y="1790700"/>
                    <a:pt x="1526454" y="1809750"/>
                  </a:cubicBezTo>
                  <a:lnTo>
                    <a:pt x="1145454" y="1771650"/>
                  </a:lnTo>
                  <a:cubicBezTo>
                    <a:pt x="1088258" y="1765733"/>
                    <a:pt x="1030723" y="1762053"/>
                    <a:pt x="974004" y="1752600"/>
                  </a:cubicBezTo>
                  <a:cubicBezTo>
                    <a:pt x="954197" y="1749299"/>
                    <a:pt x="935725" y="1740412"/>
                    <a:pt x="916854" y="1733550"/>
                  </a:cubicBezTo>
                  <a:cubicBezTo>
                    <a:pt x="865866" y="1715009"/>
                    <a:pt x="815548" y="1694648"/>
                    <a:pt x="764454" y="1676400"/>
                  </a:cubicBezTo>
                  <a:cubicBezTo>
                    <a:pt x="726633" y="1662892"/>
                    <a:pt x="686075" y="1656261"/>
                    <a:pt x="650154" y="1638300"/>
                  </a:cubicBezTo>
                  <a:cubicBezTo>
                    <a:pt x="553476" y="1589961"/>
                    <a:pt x="597583" y="1615952"/>
                    <a:pt x="516804" y="1562100"/>
                  </a:cubicBezTo>
                  <a:cubicBezTo>
                    <a:pt x="504104" y="1543050"/>
                    <a:pt x="493361" y="1522539"/>
                    <a:pt x="478704" y="1504950"/>
                  </a:cubicBezTo>
                  <a:cubicBezTo>
                    <a:pt x="461457" y="1484254"/>
                    <a:pt x="428765" y="1473758"/>
                    <a:pt x="421554" y="1447800"/>
                  </a:cubicBezTo>
                  <a:cubicBezTo>
                    <a:pt x="395835" y="1355213"/>
                    <a:pt x="396154" y="1257300"/>
                    <a:pt x="383454" y="1162050"/>
                  </a:cubicBezTo>
                  <a:cubicBezTo>
                    <a:pt x="326321" y="1171572"/>
                    <a:pt x="205168" y="1185657"/>
                    <a:pt x="154854" y="1219200"/>
                  </a:cubicBezTo>
                  <a:lnTo>
                    <a:pt x="97704" y="1257300"/>
                  </a:lnTo>
                  <a:cubicBezTo>
                    <a:pt x="85004" y="1276350"/>
                    <a:pt x="69843" y="1293972"/>
                    <a:pt x="59604" y="1314450"/>
                  </a:cubicBezTo>
                  <a:cubicBezTo>
                    <a:pt x="0" y="1433657"/>
                    <a:pt x="53625" y="1667781"/>
                    <a:pt x="59604" y="1733550"/>
                  </a:cubicBezTo>
                  <a:cubicBezTo>
                    <a:pt x="61422" y="1753548"/>
                    <a:pt x="69674" y="1772739"/>
                    <a:pt x="78654" y="1790700"/>
                  </a:cubicBezTo>
                  <a:cubicBezTo>
                    <a:pt x="100188" y="1833767"/>
                    <a:pt x="171926" y="1915062"/>
                    <a:pt x="192954" y="1943100"/>
                  </a:cubicBezTo>
                  <a:cubicBezTo>
                    <a:pt x="228096" y="1989956"/>
                    <a:pt x="235930" y="2022551"/>
                    <a:pt x="288204" y="2057400"/>
                  </a:cubicBezTo>
                  <a:cubicBezTo>
                    <a:pt x="302122" y="2066679"/>
                    <a:pt x="414626" y="2095115"/>
                    <a:pt x="421554" y="2095500"/>
                  </a:cubicBezTo>
                  <a:cubicBezTo>
                    <a:pt x="624540" y="2106777"/>
                    <a:pt x="827954" y="2108200"/>
                    <a:pt x="1031154" y="2114550"/>
                  </a:cubicBezTo>
                  <a:cubicBezTo>
                    <a:pt x="1050204" y="2120900"/>
                    <a:pt x="1071596" y="2122461"/>
                    <a:pt x="1088304" y="2133600"/>
                  </a:cubicBezTo>
                  <a:cubicBezTo>
                    <a:pt x="1110720" y="2148544"/>
                    <a:pt x="1124758" y="2173503"/>
                    <a:pt x="1145454" y="2190750"/>
                  </a:cubicBezTo>
                  <a:cubicBezTo>
                    <a:pt x="1163043" y="2205407"/>
                    <a:pt x="1183554" y="2216150"/>
                    <a:pt x="1202604" y="2228850"/>
                  </a:cubicBezTo>
                  <a:cubicBezTo>
                    <a:pt x="1196254" y="2286000"/>
                    <a:pt x="1196484" y="2344271"/>
                    <a:pt x="1183554" y="2400300"/>
                  </a:cubicBezTo>
                  <a:cubicBezTo>
                    <a:pt x="1171932" y="2450662"/>
                    <a:pt x="1117015" y="2514419"/>
                    <a:pt x="1088304" y="2552700"/>
                  </a:cubicBezTo>
                  <a:cubicBezTo>
                    <a:pt x="1081954" y="2571750"/>
                    <a:pt x="1080393" y="2593142"/>
                    <a:pt x="1069254" y="2609850"/>
                  </a:cubicBezTo>
                  <a:cubicBezTo>
                    <a:pt x="1039918" y="2653854"/>
                    <a:pt x="997124" y="2676987"/>
                    <a:pt x="954954" y="2705100"/>
                  </a:cubicBezTo>
                  <a:cubicBezTo>
                    <a:pt x="948604" y="2724150"/>
                    <a:pt x="935904" y="2742170"/>
                    <a:pt x="935904" y="2762250"/>
                  </a:cubicBezTo>
                  <a:cubicBezTo>
                    <a:pt x="935904" y="2807151"/>
                    <a:pt x="942052" y="2852592"/>
                    <a:pt x="954954" y="2895600"/>
                  </a:cubicBezTo>
                  <a:cubicBezTo>
                    <a:pt x="975414" y="2963799"/>
                    <a:pt x="1026474" y="2970240"/>
                    <a:pt x="1088304" y="2990850"/>
                  </a:cubicBezTo>
                  <a:cubicBezTo>
                    <a:pt x="1113142" y="2999129"/>
                    <a:pt x="1139330" y="3002707"/>
                    <a:pt x="1164504" y="3009900"/>
                  </a:cubicBezTo>
                  <a:cubicBezTo>
                    <a:pt x="1183812" y="3015417"/>
                    <a:pt x="1202604" y="3022600"/>
                    <a:pt x="1221654" y="3028950"/>
                  </a:cubicBezTo>
                  <a:cubicBezTo>
                    <a:pt x="1323254" y="3022600"/>
                    <a:pt x="1425901" y="3025777"/>
                    <a:pt x="1526454" y="3009900"/>
                  </a:cubicBezTo>
                  <a:cubicBezTo>
                    <a:pt x="1549069" y="3006329"/>
                    <a:pt x="1567415" y="2987989"/>
                    <a:pt x="1583604" y="2971800"/>
                  </a:cubicBezTo>
                  <a:cubicBezTo>
                    <a:pt x="1661148" y="2894256"/>
                    <a:pt x="1584352" y="2913528"/>
                    <a:pt x="1659804" y="2800350"/>
                  </a:cubicBezTo>
                  <a:cubicBezTo>
                    <a:pt x="1709043" y="2726492"/>
                    <a:pt x="1690664" y="2764920"/>
                    <a:pt x="1716954" y="2686050"/>
                  </a:cubicBezTo>
                  <a:cubicBezTo>
                    <a:pt x="1723304" y="2641600"/>
                    <a:pt x="1717768" y="2593731"/>
                    <a:pt x="1736004" y="2552700"/>
                  </a:cubicBezTo>
                  <a:cubicBezTo>
                    <a:pt x="1745303" y="2531778"/>
                    <a:pt x="1773275" y="2525959"/>
                    <a:pt x="1793154" y="2514600"/>
                  </a:cubicBezTo>
                  <a:cubicBezTo>
                    <a:pt x="1817810" y="2500511"/>
                    <a:pt x="1842764" y="2486471"/>
                    <a:pt x="1869354" y="2476500"/>
                  </a:cubicBezTo>
                  <a:cubicBezTo>
                    <a:pt x="1900100" y="2464970"/>
                    <a:pt x="2014940" y="2443573"/>
                    <a:pt x="2040804" y="2438400"/>
                  </a:cubicBezTo>
                  <a:cubicBezTo>
                    <a:pt x="2072554" y="2444750"/>
                    <a:pt x="2104642" y="2449597"/>
                    <a:pt x="2136054" y="2457450"/>
                  </a:cubicBezTo>
                  <a:cubicBezTo>
                    <a:pt x="2337643" y="2507847"/>
                    <a:pt x="2110319" y="2546108"/>
                    <a:pt x="2212254" y="2895600"/>
                  </a:cubicBezTo>
                  <a:cubicBezTo>
                    <a:pt x="2223499" y="2934154"/>
                    <a:pt x="2326554" y="2933700"/>
                    <a:pt x="2326554" y="2933700"/>
                  </a:cubicBezTo>
                  <a:cubicBezTo>
                    <a:pt x="2466254" y="2927350"/>
                    <a:pt x="2606806" y="2931312"/>
                    <a:pt x="2745654" y="2914650"/>
                  </a:cubicBezTo>
                  <a:cubicBezTo>
                    <a:pt x="2768386" y="2911922"/>
                    <a:pt x="2786615" y="2892739"/>
                    <a:pt x="2802804" y="2876550"/>
                  </a:cubicBezTo>
                  <a:cubicBezTo>
                    <a:pt x="2816433" y="2862921"/>
                    <a:pt x="2883632" y="2768439"/>
                    <a:pt x="2898054" y="2743200"/>
                  </a:cubicBezTo>
                  <a:cubicBezTo>
                    <a:pt x="2912143" y="2718544"/>
                    <a:pt x="2917673" y="2688561"/>
                    <a:pt x="2936154" y="2667000"/>
                  </a:cubicBezTo>
                  <a:cubicBezTo>
                    <a:pt x="2970469" y="2626966"/>
                    <a:pt x="3029348" y="2605213"/>
                    <a:pt x="3069504" y="2571750"/>
                  </a:cubicBezTo>
                  <a:cubicBezTo>
                    <a:pt x="3090200" y="2554503"/>
                    <a:pt x="3105958" y="2531847"/>
                    <a:pt x="3126654" y="2514600"/>
                  </a:cubicBezTo>
                  <a:cubicBezTo>
                    <a:pt x="3144243" y="2499943"/>
                    <a:pt x="3167615" y="2492689"/>
                    <a:pt x="3183804" y="2476500"/>
                  </a:cubicBezTo>
                  <a:cubicBezTo>
                    <a:pt x="3267433" y="2392871"/>
                    <a:pt x="3214154" y="2418867"/>
                    <a:pt x="3279054" y="2343150"/>
                  </a:cubicBezTo>
                  <a:cubicBezTo>
                    <a:pt x="3322631" y="2292310"/>
                    <a:pt x="3366441" y="2270355"/>
                    <a:pt x="3393354" y="2209800"/>
                  </a:cubicBezTo>
                  <a:cubicBezTo>
                    <a:pt x="3409665" y="2173100"/>
                    <a:pt x="3431454" y="2095500"/>
                    <a:pt x="3431454" y="2095500"/>
                  </a:cubicBezTo>
                  <a:cubicBezTo>
                    <a:pt x="3425104" y="2044700"/>
                    <a:pt x="3423131" y="1993159"/>
                    <a:pt x="3412404" y="1943100"/>
                  </a:cubicBezTo>
                  <a:cubicBezTo>
                    <a:pt x="3391599" y="1846008"/>
                    <a:pt x="3385386" y="1828510"/>
                    <a:pt x="3317154" y="1771650"/>
                  </a:cubicBezTo>
                  <a:cubicBezTo>
                    <a:pt x="3299565" y="1756993"/>
                    <a:pt x="3279054" y="1746250"/>
                    <a:pt x="3260004" y="1733550"/>
                  </a:cubicBezTo>
                  <a:cubicBezTo>
                    <a:pt x="3196504" y="1739900"/>
                    <a:pt x="3131686" y="1738250"/>
                    <a:pt x="3069504" y="1752600"/>
                  </a:cubicBezTo>
                  <a:cubicBezTo>
                    <a:pt x="3047195" y="1757748"/>
                    <a:pt x="3032832" y="1780461"/>
                    <a:pt x="3012354" y="1790700"/>
                  </a:cubicBezTo>
                  <a:cubicBezTo>
                    <a:pt x="2994393" y="1799680"/>
                    <a:pt x="2973661" y="1801840"/>
                    <a:pt x="2955204" y="1809750"/>
                  </a:cubicBezTo>
                  <a:cubicBezTo>
                    <a:pt x="2929102" y="1820937"/>
                    <a:pt x="2905106" y="1836663"/>
                    <a:pt x="2879004" y="1847850"/>
                  </a:cubicBezTo>
                  <a:cubicBezTo>
                    <a:pt x="2860547" y="1855760"/>
                    <a:pt x="2839815" y="1857920"/>
                    <a:pt x="2821854" y="1866900"/>
                  </a:cubicBezTo>
                  <a:cubicBezTo>
                    <a:pt x="2791924" y="1881865"/>
                    <a:pt x="2708638" y="1947768"/>
                    <a:pt x="2688504" y="1962150"/>
                  </a:cubicBezTo>
                  <a:cubicBezTo>
                    <a:pt x="2669873" y="1975458"/>
                    <a:pt x="2651832" y="1990011"/>
                    <a:pt x="2631354" y="2000250"/>
                  </a:cubicBezTo>
                  <a:cubicBezTo>
                    <a:pt x="2613393" y="2009230"/>
                    <a:pt x="2593254" y="2012950"/>
                    <a:pt x="2574204" y="2019300"/>
                  </a:cubicBezTo>
                  <a:cubicBezTo>
                    <a:pt x="2517054" y="2006600"/>
                    <a:pt x="2452955" y="2011321"/>
                    <a:pt x="2402754" y="1981200"/>
                  </a:cubicBezTo>
                  <a:cubicBezTo>
                    <a:pt x="2380303" y="1967730"/>
                    <a:pt x="2390897" y="1930174"/>
                    <a:pt x="2383704" y="1905000"/>
                  </a:cubicBezTo>
                  <a:cubicBezTo>
                    <a:pt x="2329045" y="1713694"/>
                    <a:pt x="2405157" y="2009864"/>
                    <a:pt x="2345604" y="1771650"/>
                  </a:cubicBezTo>
                  <a:cubicBezTo>
                    <a:pt x="2345799" y="1770480"/>
                    <a:pt x="2363958" y="1624882"/>
                    <a:pt x="2383704" y="1600200"/>
                  </a:cubicBezTo>
                  <a:cubicBezTo>
                    <a:pt x="2400623" y="1579052"/>
                    <a:pt x="2469073" y="1544703"/>
                    <a:pt x="2498004" y="1543050"/>
                  </a:cubicBezTo>
                  <a:cubicBezTo>
                    <a:pt x="2700972" y="1531452"/>
                    <a:pt x="2904404" y="1530350"/>
                    <a:pt x="3107604" y="1524000"/>
                  </a:cubicBezTo>
                  <a:cubicBezTo>
                    <a:pt x="3126654" y="1517650"/>
                    <a:pt x="3148046" y="1516089"/>
                    <a:pt x="3164754" y="1504950"/>
                  </a:cubicBezTo>
                  <a:cubicBezTo>
                    <a:pt x="3208758" y="1475614"/>
                    <a:pt x="3231891" y="1432820"/>
                    <a:pt x="3260004" y="1390650"/>
                  </a:cubicBezTo>
                  <a:cubicBezTo>
                    <a:pt x="3253654" y="1276350"/>
                    <a:pt x="3251807" y="1161711"/>
                    <a:pt x="3240954" y="1047750"/>
                  </a:cubicBezTo>
                  <a:cubicBezTo>
                    <a:pt x="3239050" y="1027760"/>
                    <a:pt x="3237584" y="1003144"/>
                    <a:pt x="3221904" y="990600"/>
                  </a:cubicBezTo>
                  <a:cubicBezTo>
                    <a:pt x="3201460" y="974244"/>
                    <a:pt x="3170878" y="978743"/>
                    <a:pt x="3145704" y="971550"/>
                  </a:cubicBezTo>
                  <a:cubicBezTo>
                    <a:pt x="3126396" y="966033"/>
                    <a:pt x="3107604" y="958850"/>
                    <a:pt x="3088554" y="952500"/>
                  </a:cubicBezTo>
                  <a:lnTo>
                    <a:pt x="2574204" y="990600"/>
                  </a:lnTo>
                  <a:cubicBezTo>
                    <a:pt x="2479445" y="999214"/>
                    <a:pt x="2466625" y="1010273"/>
                    <a:pt x="2383704" y="1028700"/>
                  </a:cubicBezTo>
                  <a:cubicBezTo>
                    <a:pt x="2352096" y="1035724"/>
                    <a:pt x="2319866" y="1039897"/>
                    <a:pt x="2288454" y="1047750"/>
                  </a:cubicBezTo>
                  <a:cubicBezTo>
                    <a:pt x="2268973" y="1052620"/>
                    <a:pt x="2250612" y="1061283"/>
                    <a:pt x="2231304" y="1066800"/>
                  </a:cubicBezTo>
                  <a:cubicBezTo>
                    <a:pt x="2206130" y="1073993"/>
                    <a:pt x="2180504" y="1079500"/>
                    <a:pt x="2155104" y="1085850"/>
                  </a:cubicBezTo>
                  <a:cubicBezTo>
                    <a:pt x="2052499" y="1076522"/>
                    <a:pt x="1961559" y="1101855"/>
                    <a:pt x="1888404" y="1028700"/>
                  </a:cubicBezTo>
                  <a:cubicBezTo>
                    <a:pt x="1872215" y="1012511"/>
                    <a:pt x="1860543" y="992028"/>
                    <a:pt x="1850304" y="971550"/>
                  </a:cubicBezTo>
                  <a:cubicBezTo>
                    <a:pt x="1841324" y="953589"/>
                    <a:pt x="1837604" y="933450"/>
                    <a:pt x="1831254" y="914400"/>
                  </a:cubicBezTo>
                  <a:cubicBezTo>
                    <a:pt x="1869380" y="800022"/>
                    <a:pt x="1829189" y="875695"/>
                    <a:pt x="2002704" y="781050"/>
                  </a:cubicBezTo>
                  <a:cubicBezTo>
                    <a:pt x="2022804" y="770087"/>
                    <a:pt x="2038932" y="752249"/>
                    <a:pt x="2059854" y="742950"/>
                  </a:cubicBezTo>
                  <a:cubicBezTo>
                    <a:pt x="2083056" y="732638"/>
                    <a:pt x="2210773" y="691077"/>
                    <a:pt x="2250354" y="685800"/>
                  </a:cubicBezTo>
                  <a:cubicBezTo>
                    <a:pt x="2319877" y="676530"/>
                    <a:pt x="2390054" y="673100"/>
                    <a:pt x="2459904" y="666750"/>
                  </a:cubicBezTo>
                  <a:cubicBezTo>
                    <a:pt x="2485304" y="660400"/>
                    <a:pt x="2514655" y="662714"/>
                    <a:pt x="2536104" y="647700"/>
                  </a:cubicBezTo>
                  <a:cubicBezTo>
                    <a:pt x="2580245" y="616801"/>
                    <a:pt x="2650404" y="533400"/>
                    <a:pt x="2650404" y="533400"/>
                  </a:cubicBezTo>
                  <a:cubicBezTo>
                    <a:pt x="2656754" y="508000"/>
                    <a:pt x="2669454" y="483382"/>
                    <a:pt x="2669454" y="457200"/>
                  </a:cubicBezTo>
                  <a:cubicBezTo>
                    <a:pt x="2669454" y="440216"/>
                    <a:pt x="2637548" y="272425"/>
                    <a:pt x="2631354" y="247650"/>
                  </a:cubicBezTo>
                  <a:cubicBezTo>
                    <a:pt x="2626484" y="228169"/>
                    <a:pt x="2626503" y="204699"/>
                    <a:pt x="2612304" y="190500"/>
                  </a:cubicBezTo>
                  <a:cubicBezTo>
                    <a:pt x="2579925" y="158121"/>
                    <a:pt x="2536104" y="139700"/>
                    <a:pt x="2498004" y="114300"/>
                  </a:cubicBezTo>
                  <a:cubicBezTo>
                    <a:pt x="2478954" y="101600"/>
                    <a:pt x="2462574" y="83440"/>
                    <a:pt x="2440854" y="76200"/>
                  </a:cubicBezTo>
                  <a:cubicBezTo>
                    <a:pt x="2421804" y="69850"/>
                    <a:pt x="2401665" y="66130"/>
                    <a:pt x="2383704" y="57150"/>
                  </a:cubicBezTo>
                  <a:cubicBezTo>
                    <a:pt x="2363226" y="46911"/>
                    <a:pt x="2349057" y="23269"/>
                    <a:pt x="2326554" y="19050"/>
                  </a:cubicBezTo>
                  <a:cubicBezTo>
                    <a:pt x="2245178" y="3792"/>
                    <a:pt x="2161454" y="6350"/>
                    <a:pt x="2078904" y="0"/>
                  </a:cubicBezTo>
                  <a:cubicBezTo>
                    <a:pt x="1958254" y="6350"/>
                    <a:pt x="1836910" y="4655"/>
                    <a:pt x="1716954" y="19050"/>
                  </a:cubicBezTo>
                  <a:cubicBezTo>
                    <a:pt x="1677079" y="23835"/>
                    <a:pt x="1640754" y="44450"/>
                    <a:pt x="1602654" y="57150"/>
                  </a:cubicBezTo>
                  <a:lnTo>
                    <a:pt x="1545504" y="76200"/>
                  </a:lnTo>
                  <a:cubicBezTo>
                    <a:pt x="1526241" y="105095"/>
                    <a:pt x="1488354" y="151065"/>
                    <a:pt x="1488354" y="190500"/>
                  </a:cubicBezTo>
                  <a:cubicBezTo>
                    <a:pt x="1488354" y="229126"/>
                    <a:pt x="1507404" y="304800"/>
                    <a:pt x="1507404" y="304800"/>
                  </a:cubicBezTo>
                </a:path>
              </a:pathLst>
            </a:custGeom>
            <a:solidFill>
              <a:srgbClr val="7030A0"/>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grpSp>
        <p:nvGrpSpPr>
          <p:cNvPr id="6" name="Group 24"/>
          <p:cNvGrpSpPr>
            <a:grpSpLocks/>
          </p:cNvGrpSpPr>
          <p:nvPr/>
        </p:nvGrpSpPr>
        <p:grpSpPr bwMode="auto">
          <a:xfrm>
            <a:off x="6115050" y="628650"/>
            <a:ext cx="3562350" cy="3238500"/>
            <a:chOff x="4914900" y="1809750"/>
            <a:chExt cx="4229100" cy="4095750"/>
          </a:xfrm>
        </p:grpSpPr>
        <p:sp>
          <p:nvSpPr>
            <p:cNvPr id="26" name="Oval 25"/>
            <p:cNvSpPr/>
            <p:nvPr/>
          </p:nvSpPr>
          <p:spPr>
            <a:xfrm>
              <a:off x="4914900" y="1809750"/>
              <a:ext cx="4229100" cy="40957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Freeform 26"/>
            <p:cNvSpPr/>
            <p:nvPr/>
          </p:nvSpPr>
          <p:spPr>
            <a:xfrm>
              <a:off x="5331403" y="2209287"/>
              <a:ext cx="3431903" cy="3029650"/>
            </a:xfrm>
            <a:custGeom>
              <a:avLst/>
              <a:gdLst>
                <a:gd name="connsiteX0" fmla="*/ 1659804 w 3431454"/>
                <a:gd name="connsiteY0" fmla="*/ 247650 h 3028950"/>
                <a:gd name="connsiteX1" fmla="*/ 1488354 w 3431454"/>
                <a:gd name="connsiteY1" fmla="*/ 171450 h 3028950"/>
                <a:gd name="connsiteX2" fmla="*/ 1412154 w 3431454"/>
                <a:gd name="connsiteY2" fmla="*/ 190500 h 3028950"/>
                <a:gd name="connsiteX3" fmla="*/ 1335954 w 3431454"/>
                <a:gd name="connsiteY3" fmla="*/ 247650 h 3028950"/>
                <a:gd name="connsiteX4" fmla="*/ 1278804 w 3431454"/>
                <a:gd name="connsiteY4" fmla="*/ 285750 h 3028950"/>
                <a:gd name="connsiteX5" fmla="*/ 1240704 w 3431454"/>
                <a:gd name="connsiteY5" fmla="*/ 342900 h 3028950"/>
                <a:gd name="connsiteX6" fmla="*/ 1183554 w 3431454"/>
                <a:gd name="connsiteY6" fmla="*/ 400050 h 3028950"/>
                <a:gd name="connsiteX7" fmla="*/ 1088304 w 3431454"/>
                <a:gd name="connsiteY7" fmla="*/ 571500 h 3028950"/>
                <a:gd name="connsiteX8" fmla="*/ 1069254 w 3431454"/>
                <a:gd name="connsiteY8" fmla="*/ 666750 h 3028950"/>
                <a:gd name="connsiteX9" fmla="*/ 1145454 w 3431454"/>
                <a:gd name="connsiteY9" fmla="*/ 952500 h 3028950"/>
                <a:gd name="connsiteX10" fmla="*/ 1297854 w 3431454"/>
                <a:gd name="connsiteY10" fmla="*/ 1143000 h 3028950"/>
                <a:gd name="connsiteX11" fmla="*/ 1469304 w 3431454"/>
                <a:gd name="connsiteY11" fmla="*/ 1257300 h 3028950"/>
                <a:gd name="connsiteX12" fmla="*/ 1507404 w 3431454"/>
                <a:gd name="connsiteY12" fmla="*/ 1314450 h 3028950"/>
                <a:gd name="connsiteX13" fmla="*/ 1640754 w 3431454"/>
                <a:gd name="connsiteY13" fmla="*/ 1390650 h 3028950"/>
                <a:gd name="connsiteX14" fmla="*/ 1716954 w 3431454"/>
                <a:gd name="connsiteY14" fmla="*/ 1543050 h 3028950"/>
                <a:gd name="connsiteX15" fmla="*/ 1697904 w 3431454"/>
                <a:gd name="connsiteY15" fmla="*/ 1733550 h 3028950"/>
                <a:gd name="connsiteX16" fmla="*/ 1640754 w 3431454"/>
                <a:gd name="connsiteY16" fmla="*/ 1752600 h 3028950"/>
                <a:gd name="connsiteX17" fmla="*/ 1526454 w 3431454"/>
                <a:gd name="connsiteY17" fmla="*/ 1809750 h 3028950"/>
                <a:gd name="connsiteX18" fmla="*/ 1145454 w 3431454"/>
                <a:gd name="connsiteY18" fmla="*/ 1771650 h 3028950"/>
                <a:gd name="connsiteX19" fmla="*/ 974004 w 3431454"/>
                <a:gd name="connsiteY19" fmla="*/ 1752600 h 3028950"/>
                <a:gd name="connsiteX20" fmla="*/ 916854 w 3431454"/>
                <a:gd name="connsiteY20" fmla="*/ 1733550 h 3028950"/>
                <a:gd name="connsiteX21" fmla="*/ 764454 w 3431454"/>
                <a:gd name="connsiteY21" fmla="*/ 1676400 h 3028950"/>
                <a:gd name="connsiteX22" fmla="*/ 650154 w 3431454"/>
                <a:gd name="connsiteY22" fmla="*/ 1638300 h 3028950"/>
                <a:gd name="connsiteX23" fmla="*/ 516804 w 3431454"/>
                <a:gd name="connsiteY23" fmla="*/ 1562100 h 3028950"/>
                <a:gd name="connsiteX24" fmla="*/ 478704 w 3431454"/>
                <a:gd name="connsiteY24" fmla="*/ 1504950 h 3028950"/>
                <a:gd name="connsiteX25" fmla="*/ 421554 w 3431454"/>
                <a:gd name="connsiteY25" fmla="*/ 1447800 h 3028950"/>
                <a:gd name="connsiteX26" fmla="*/ 383454 w 3431454"/>
                <a:gd name="connsiteY26" fmla="*/ 1162050 h 3028950"/>
                <a:gd name="connsiteX27" fmla="*/ 154854 w 3431454"/>
                <a:gd name="connsiteY27" fmla="*/ 1219200 h 3028950"/>
                <a:gd name="connsiteX28" fmla="*/ 97704 w 3431454"/>
                <a:gd name="connsiteY28" fmla="*/ 1257300 h 3028950"/>
                <a:gd name="connsiteX29" fmla="*/ 59604 w 3431454"/>
                <a:gd name="connsiteY29" fmla="*/ 1314450 h 3028950"/>
                <a:gd name="connsiteX30" fmla="*/ 59604 w 3431454"/>
                <a:gd name="connsiteY30" fmla="*/ 1733550 h 3028950"/>
                <a:gd name="connsiteX31" fmla="*/ 78654 w 3431454"/>
                <a:gd name="connsiteY31" fmla="*/ 1790700 h 3028950"/>
                <a:gd name="connsiteX32" fmla="*/ 192954 w 3431454"/>
                <a:gd name="connsiteY32" fmla="*/ 1943100 h 3028950"/>
                <a:gd name="connsiteX33" fmla="*/ 288204 w 3431454"/>
                <a:gd name="connsiteY33" fmla="*/ 2057400 h 3028950"/>
                <a:gd name="connsiteX34" fmla="*/ 421554 w 3431454"/>
                <a:gd name="connsiteY34" fmla="*/ 2095500 h 3028950"/>
                <a:gd name="connsiteX35" fmla="*/ 1031154 w 3431454"/>
                <a:gd name="connsiteY35" fmla="*/ 2114550 h 3028950"/>
                <a:gd name="connsiteX36" fmla="*/ 1088304 w 3431454"/>
                <a:gd name="connsiteY36" fmla="*/ 2133600 h 3028950"/>
                <a:gd name="connsiteX37" fmla="*/ 1145454 w 3431454"/>
                <a:gd name="connsiteY37" fmla="*/ 2190750 h 3028950"/>
                <a:gd name="connsiteX38" fmla="*/ 1202604 w 3431454"/>
                <a:gd name="connsiteY38" fmla="*/ 2228850 h 3028950"/>
                <a:gd name="connsiteX39" fmla="*/ 1183554 w 3431454"/>
                <a:gd name="connsiteY39" fmla="*/ 2400300 h 3028950"/>
                <a:gd name="connsiteX40" fmla="*/ 1088304 w 3431454"/>
                <a:gd name="connsiteY40" fmla="*/ 2552700 h 3028950"/>
                <a:gd name="connsiteX41" fmla="*/ 1069254 w 3431454"/>
                <a:gd name="connsiteY41" fmla="*/ 2609850 h 3028950"/>
                <a:gd name="connsiteX42" fmla="*/ 954954 w 3431454"/>
                <a:gd name="connsiteY42" fmla="*/ 2705100 h 3028950"/>
                <a:gd name="connsiteX43" fmla="*/ 935904 w 3431454"/>
                <a:gd name="connsiteY43" fmla="*/ 2762250 h 3028950"/>
                <a:gd name="connsiteX44" fmla="*/ 954954 w 3431454"/>
                <a:gd name="connsiteY44" fmla="*/ 2895600 h 3028950"/>
                <a:gd name="connsiteX45" fmla="*/ 1088304 w 3431454"/>
                <a:gd name="connsiteY45" fmla="*/ 2990850 h 3028950"/>
                <a:gd name="connsiteX46" fmla="*/ 1164504 w 3431454"/>
                <a:gd name="connsiteY46" fmla="*/ 3009900 h 3028950"/>
                <a:gd name="connsiteX47" fmla="*/ 1221654 w 3431454"/>
                <a:gd name="connsiteY47" fmla="*/ 3028950 h 3028950"/>
                <a:gd name="connsiteX48" fmla="*/ 1526454 w 3431454"/>
                <a:gd name="connsiteY48" fmla="*/ 3009900 h 3028950"/>
                <a:gd name="connsiteX49" fmla="*/ 1583604 w 3431454"/>
                <a:gd name="connsiteY49" fmla="*/ 2971800 h 3028950"/>
                <a:gd name="connsiteX50" fmla="*/ 1659804 w 3431454"/>
                <a:gd name="connsiteY50" fmla="*/ 2800350 h 3028950"/>
                <a:gd name="connsiteX51" fmla="*/ 1716954 w 3431454"/>
                <a:gd name="connsiteY51" fmla="*/ 2686050 h 3028950"/>
                <a:gd name="connsiteX52" fmla="*/ 1736004 w 3431454"/>
                <a:gd name="connsiteY52" fmla="*/ 2552700 h 3028950"/>
                <a:gd name="connsiteX53" fmla="*/ 1793154 w 3431454"/>
                <a:gd name="connsiteY53" fmla="*/ 2514600 h 3028950"/>
                <a:gd name="connsiteX54" fmla="*/ 1869354 w 3431454"/>
                <a:gd name="connsiteY54" fmla="*/ 2476500 h 3028950"/>
                <a:gd name="connsiteX55" fmla="*/ 2040804 w 3431454"/>
                <a:gd name="connsiteY55" fmla="*/ 2438400 h 3028950"/>
                <a:gd name="connsiteX56" fmla="*/ 2136054 w 3431454"/>
                <a:gd name="connsiteY56" fmla="*/ 2457450 h 3028950"/>
                <a:gd name="connsiteX57" fmla="*/ 2212254 w 3431454"/>
                <a:gd name="connsiteY57" fmla="*/ 2895600 h 3028950"/>
                <a:gd name="connsiteX58" fmla="*/ 2326554 w 3431454"/>
                <a:gd name="connsiteY58" fmla="*/ 2933700 h 3028950"/>
                <a:gd name="connsiteX59" fmla="*/ 2745654 w 3431454"/>
                <a:gd name="connsiteY59" fmla="*/ 2914650 h 3028950"/>
                <a:gd name="connsiteX60" fmla="*/ 2802804 w 3431454"/>
                <a:gd name="connsiteY60" fmla="*/ 2876550 h 3028950"/>
                <a:gd name="connsiteX61" fmla="*/ 2898054 w 3431454"/>
                <a:gd name="connsiteY61" fmla="*/ 2743200 h 3028950"/>
                <a:gd name="connsiteX62" fmla="*/ 2936154 w 3431454"/>
                <a:gd name="connsiteY62" fmla="*/ 2667000 h 3028950"/>
                <a:gd name="connsiteX63" fmla="*/ 3069504 w 3431454"/>
                <a:gd name="connsiteY63" fmla="*/ 2571750 h 3028950"/>
                <a:gd name="connsiteX64" fmla="*/ 3126654 w 3431454"/>
                <a:gd name="connsiteY64" fmla="*/ 2514600 h 3028950"/>
                <a:gd name="connsiteX65" fmla="*/ 3183804 w 3431454"/>
                <a:gd name="connsiteY65" fmla="*/ 2476500 h 3028950"/>
                <a:gd name="connsiteX66" fmla="*/ 3279054 w 3431454"/>
                <a:gd name="connsiteY66" fmla="*/ 2343150 h 3028950"/>
                <a:gd name="connsiteX67" fmla="*/ 3393354 w 3431454"/>
                <a:gd name="connsiteY67" fmla="*/ 2209800 h 3028950"/>
                <a:gd name="connsiteX68" fmla="*/ 3431454 w 3431454"/>
                <a:gd name="connsiteY68" fmla="*/ 2095500 h 3028950"/>
                <a:gd name="connsiteX69" fmla="*/ 3412404 w 3431454"/>
                <a:gd name="connsiteY69" fmla="*/ 1943100 h 3028950"/>
                <a:gd name="connsiteX70" fmla="*/ 3317154 w 3431454"/>
                <a:gd name="connsiteY70" fmla="*/ 1771650 h 3028950"/>
                <a:gd name="connsiteX71" fmla="*/ 3260004 w 3431454"/>
                <a:gd name="connsiteY71" fmla="*/ 1733550 h 3028950"/>
                <a:gd name="connsiteX72" fmla="*/ 3069504 w 3431454"/>
                <a:gd name="connsiteY72" fmla="*/ 1752600 h 3028950"/>
                <a:gd name="connsiteX73" fmla="*/ 3012354 w 3431454"/>
                <a:gd name="connsiteY73" fmla="*/ 1790700 h 3028950"/>
                <a:gd name="connsiteX74" fmla="*/ 2955204 w 3431454"/>
                <a:gd name="connsiteY74" fmla="*/ 1809750 h 3028950"/>
                <a:gd name="connsiteX75" fmla="*/ 2879004 w 3431454"/>
                <a:gd name="connsiteY75" fmla="*/ 1847850 h 3028950"/>
                <a:gd name="connsiteX76" fmla="*/ 2821854 w 3431454"/>
                <a:gd name="connsiteY76" fmla="*/ 1866900 h 3028950"/>
                <a:gd name="connsiteX77" fmla="*/ 2688504 w 3431454"/>
                <a:gd name="connsiteY77" fmla="*/ 1962150 h 3028950"/>
                <a:gd name="connsiteX78" fmla="*/ 2631354 w 3431454"/>
                <a:gd name="connsiteY78" fmla="*/ 2000250 h 3028950"/>
                <a:gd name="connsiteX79" fmla="*/ 2574204 w 3431454"/>
                <a:gd name="connsiteY79" fmla="*/ 2019300 h 3028950"/>
                <a:gd name="connsiteX80" fmla="*/ 2402754 w 3431454"/>
                <a:gd name="connsiteY80" fmla="*/ 1981200 h 3028950"/>
                <a:gd name="connsiteX81" fmla="*/ 2383704 w 3431454"/>
                <a:gd name="connsiteY81" fmla="*/ 1905000 h 3028950"/>
                <a:gd name="connsiteX82" fmla="*/ 2345604 w 3431454"/>
                <a:gd name="connsiteY82" fmla="*/ 1771650 h 3028950"/>
                <a:gd name="connsiteX83" fmla="*/ 2383704 w 3431454"/>
                <a:gd name="connsiteY83" fmla="*/ 1600200 h 3028950"/>
                <a:gd name="connsiteX84" fmla="*/ 2498004 w 3431454"/>
                <a:gd name="connsiteY84" fmla="*/ 1543050 h 3028950"/>
                <a:gd name="connsiteX85" fmla="*/ 3107604 w 3431454"/>
                <a:gd name="connsiteY85" fmla="*/ 1524000 h 3028950"/>
                <a:gd name="connsiteX86" fmla="*/ 3164754 w 3431454"/>
                <a:gd name="connsiteY86" fmla="*/ 1504950 h 3028950"/>
                <a:gd name="connsiteX87" fmla="*/ 3260004 w 3431454"/>
                <a:gd name="connsiteY87" fmla="*/ 1390650 h 3028950"/>
                <a:gd name="connsiteX88" fmla="*/ 3240954 w 3431454"/>
                <a:gd name="connsiteY88" fmla="*/ 1047750 h 3028950"/>
                <a:gd name="connsiteX89" fmla="*/ 3221904 w 3431454"/>
                <a:gd name="connsiteY89" fmla="*/ 990600 h 3028950"/>
                <a:gd name="connsiteX90" fmla="*/ 3145704 w 3431454"/>
                <a:gd name="connsiteY90" fmla="*/ 971550 h 3028950"/>
                <a:gd name="connsiteX91" fmla="*/ 3088554 w 3431454"/>
                <a:gd name="connsiteY91" fmla="*/ 952500 h 3028950"/>
                <a:gd name="connsiteX92" fmla="*/ 2574204 w 3431454"/>
                <a:gd name="connsiteY92" fmla="*/ 990600 h 3028950"/>
                <a:gd name="connsiteX93" fmla="*/ 2383704 w 3431454"/>
                <a:gd name="connsiteY93" fmla="*/ 1028700 h 3028950"/>
                <a:gd name="connsiteX94" fmla="*/ 2288454 w 3431454"/>
                <a:gd name="connsiteY94" fmla="*/ 1047750 h 3028950"/>
                <a:gd name="connsiteX95" fmla="*/ 2231304 w 3431454"/>
                <a:gd name="connsiteY95" fmla="*/ 1066800 h 3028950"/>
                <a:gd name="connsiteX96" fmla="*/ 2155104 w 3431454"/>
                <a:gd name="connsiteY96" fmla="*/ 1085850 h 3028950"/>
                <a:gd name="connsiteX97" fmla="*/ 1888404 w 3431454"/>
                <a:gd name="connsiteY97" fmla="*/ 1028700 h 3028950"/>
                <a:gd name="connsiteX98" fmla="*/ 1850304 w 3431454"/>
                <a:gd name="connsiteY98" fmla="*/ 971550 h 3028950"/>
                <a:gd name="connsiteX99" fmla="*/ 1831254 w 3431454"/>
                <a:gd name="connsiteY99" fmla="*/ 914400 h 3028950"/>
                <a:gd name="connsiteX100" fmla="*/ 2002704 w 3431454"/>
                <a:gd name="connsiteY100" fmla="*/ 781050 h 3028950"/>
                <a:gd name="connsiteX101" fmla="*/ 2059854 w 3431454"/>
                <a:gd name="connsiteY101" fmla="*/ 742950 h 3028950"/>
                <a:gd name="connsiteX102" fmla="*/ 2250354 w 3431454"/>
                <a:gd name="connsiteY102" fmla="*/ 685800 h 3028950"/>
                <a:gd name="connsiteX103" fmla="*/ 2459904 w 3431454"/>
                <a:gd name="connsiteY103" fmla="*/ 666750 h 3028950"/>
                <a:gd name="connsiteX104" fmla="*/ 2536104 w 3431454"/>
                <a:gd name="connsiteY104" fmla="*/ 647700 h 3028950"/>
                <a:gd name="connsiteX105" fmla="*/ 2650404 w 3431454"/>
                <a:gd name="connsiteY105" fmla="*/ 533400 h 3028950"/>
                <a:gd name="connsiteX106" fmla="*/ 2669454 w 3431454"/>
                <a:gd name="connsiteY106" fmla="*/ 457200 h 3028950"/>
                <a:gd name="connsiteX107" fmla="*/ 2631354 w 3431454"/>
                <a:gd name="connsiteY107" fmla="*/ 247650 h 3028950"/>
                <a:gd name="connsiteX108" fmla="*/ 2612304 w 3431454"/>
                <a:gd name="connsiteY108" fmla="*/ 190500 h 3028950"/>
                <a:gd name="connsiteX109" fmla="*/ 2498004 w 3431454"/>
                <a:gd name="connsiteY109" fmla="*/ 114300 h 3028950"/>
                <a:gd name="connsiteX110" fmla="*/ 2440854 w 3431454"/>
                <a:gd name="connsiteY110" fmla="*/ 76200 h 3028950"/>
                <a:gd name="connsiteX111" fmla="*/ 2383704 w 3431454"/>
                <a:gd name="connsiteY111" fmla="*/ 57150 h 3028950"/>
                <a:gd name="connsiteX112" fmla="*/ 2326554 w 3431454"/>
                <a:gd name="connsiteY112" fmla="*/ 19050 h 3028950"/>
                <a:gd name="connsiteX113" fmla="*/ 2078904 w 3431454"/>
                <a:gd name="connsiteY113" fmla="*/ 0 h 3028950"/>
                <a:gd name="connsiteX114" fmla="*/ 1716954 w 3431454"/>
                <a:gd name="connsiteY114" fmla="*/ 19050 h 3028950"/>
                <a:gd name="connsiteX115" fmla="*/ 1602654 w 3431454"/>
                <a:gd name="connsiteY115" fmla="*/ 57150 h 3028950"/>
                <a:gd name="connsiteX116" fmla="*/ 1545504 w 3431454"/>
                <a:gd name="connsiteY116" fmla="*/ 76200 h 3028950"/>
                <a:gd name="connsiteX117" fmla="*/ 1488354 w 3431454"/>
                <a:gd name="connsiteY117" fmla="*/ 190500 h 3028950"/>
                <a:gd name="connsiteX118" fmla="*/ 1507404 w 3431454"/>
                <a:gd name="connsiteY118" fmla="*/ 30480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31454" h="3028950">
                  <a:moveTo>
                    <a:pt x="1659804" y="247650"/>
                  </a:moveTo>
                  <a:cubicBezTo>
                    <a:pt x="1628045" y="231770"/>
                    <a:pt x="1519627" y="174925"/>
                    <a:pt x="1488354" y="171450"/>
                  </a:cubicBezTo>
                  <a:cubicBezTo>
                    <a:pt x="1462332" y="168559"/>
                    <a:pt x="1437554" y="184150"/>
                    <a:pt x="1412154" y="190500"/>
                  </a:cubicBezTo>
                  <a:cubicBezTo>
                    <a:pt x="1386754" y="209550"/>
                    <a:pt x="1361790" y="229196"/>
                    <a:pt x="1335954" y="247650"/>
                  </a:cubicBezTo>
                  <a:cubicBezTo>
                    <a:pt x="1317323" y="260958"/>
                    <a:pt x="1294993" y="269561"/>
                    <a:pt x="1278804" y="285750"/>
                  </a:cubicBezTo>
                  <a:cubicBezTo>
                    <a:pt x="1262615" y="301939"/>
                    <a:pt x="1255361" y="325311"/>
                    <a:pt x="1240704" y="342900"/>
                  </a:cubicBezTo>
                  <a:cubicBezTo>
                    <a:pt x="1223457" y="363596"/>
                    <a:pt x="1202604" y="381000"/>
                    <a:pt x="1183554" y="400050"/>
                  </a:cubicBezTo>
                  <a:cubicBezTo>
                    <a:pt x="1136935" y="539908"/>
                    <a:pt x="1173852" y="485952"/>
                    <a:pt x="1088304" y="571500"/>
                  </a:cubicBezTo>
                  <a:cubicBezTo>
                    <a:pt x="1081954" y="603250"/>
                    <a:pt x="1067353" y="634427"/>
                    <a:pt x="1069254" y="666750"/>
                  </a:cubicBezTo>
                  <a:cubicBezTo>
                    <a:pt x="1078307" y="820652"/>
                    <a:pt x="1074227" y="859905"/>
                    <a:pt x="1145454" y="952500"/>
                  </a:cubicBezTo>
                  <a:cubicBezTo>
                    <a:pt x="1195035" y="1016956"/>
                    <a:pt x="1230192" y="1097892"/>
                    <a:pt x="1297854" y="1143000"/>
                  </a:cubicBezTo>
                  <a:lnTo>
                    <a:pt x="1469304" y="1257300"/>
                  </a:lnTo>
                  <a:cubicBezTo>
                    <a:pt x="1482004" y="1276350"/>
                    <a:pt x="1488354" y="1301750"/>
                    <a:pt x="1507404" y="1314450"/>
                  </a:cubicBezTo>
                  <a:cubicBezTo>
                    <a:pt x="1610428" y="1383133"/>
                    <a:pt x="1564383" y="1270639"/>
                    <a:pt x="1640754" y="1390650"/>
                  </a:cubicBezTo>
                  <a:cubicBezTo>
                    <a:pt x="1671246" y="1438567"/>
                    <a:pt x="1716954" y="1543050"/>
                    <a:pt x="1716954" y="1543050"/>
                  </a:cubicBezTo>
                  <a:cubicBezTo>
                    <a:pt x="1710604" y="1606550"/>
                    <a:pt x="1719713" y="1673575"/>
                    <a:pt x="1697904" y="1733550"/>
                  </a:cubicBezTo>
                  <a:cubicBezTo>
                    <a:pt x="1691042" y="1752421"/>
                    <a:pt x="1659104" y="1744445"/>
                    <a:pt x="1640754" y="1752600"/>
                  </a:cubicBezTo>
                  <a:cubicBezTo>
                    <a:pt x="1601828" y="1769900"/>
                    <a:pt x="1564554" y="1790700"/>
                    <a:pt x="1526454" y="1809750"/>
                  </a:cubicBezTo>
                  <a:lnTo>
                    <a:pt x="1145454" y="1771650"/>
                  </a:lnTo>
                  <a:cubicBezTo>
                    <a:pt x="1088258" y="1765733"/>
                    <a:pt x="1030723" y="1762053"/>
                    <a:pt x="974004" y="1752600"/>
                  </a:cubicBezTo>
                  <a:cubicBezTo>
                    <a:pt x="954197" y="1749299"/>
                    <a:pt x="935725" y="1740412"/>
                    <a:pt x="916854" y="1733550"/>
                  </a:cubicBezTo>
                  <a:cubicBezTo>
                    <a:pt x="865866" y="1715009"/>
                    <a:pt x="815548" y="1694648"/>
                    <a:pt x="764454" y="1676400"/>
                  </a:cubicBezTo>
                  <a:cubicBezTo>
                    <a:pt x="726633" y="1662892"/>
                    <a:pt x="686075" y="1656261"/>
                    <a:pt x="650154" y="1638300"/>
                  </a:cubicBezTo>
                  <a:cubicBezTo>
                    <a:pt x="553476" y="1589961"/>
                    <a:pt x="597583" y="1615952"/>
                    <a:pt x="516804" y="1562100"/>
                  </a:cubicBezTo>
                  <a:cubicBezTo>
                    <a:pt x="504104" y="1543050"/>
                    <a:pt x="493361" y="1522539"/>
                    <a:pt x="478704" y="1504950"/>
                  </a:cubicBezTo>
                  <a:cubicBezTo>
                    <a:pt x="461457" y="1484254"/>
                    <a:pt x="428765" y="1473758"/>
                    <a:pt x="421554" y="1447800"/>
                  </a:cubicBezTo>
                  <a:cubicBezTo>
                    <a:pt x="395835" y="1355213"/>
                    <a:pt x="396154" y="1257300"/>
                    <a:pt x="383454" y="1162050"/>
                  </a:cubicBezTo>
                  <a:cubicBezTo>
                    <a:pt x="326321" y="1171572"/>
                    <a:pt x="205168" y="1185657"/>
                    <a:pt x="154854" y="1219200"/>
                  </a:cubicBezTo>
                  <a:lnTo>
                    <a:pt x="97704" y="1257300"/>
                  </a:lnTo>
                  <a:cubicBezTo>
                    <a:pt x="85004" y="1276350"/>
                    <a:pt x="69843" y="1293972"/>
                    <a:pt x="59604" y="1314450"/>
                  </a:cubicBezTo>
                  <a:cubicBezTo>
                    <a:pt x="0" y="1433657"/>
                    <a:pt x="53625" y="1667781"/>
                    <a:pt x="59604" y="1733550"/>
                  </a:cubicBezTo>
                  <a:cubicBezTo>
                    <a:pt x="61422" y="1753548"/>
                    <a:pt x="69674" y="1772739"/>
                    <a:pt x="78654" y="1790700"/>
                  </a:cubicBezTo>
                  <a:cubicBezTo>
                    <a:pt x="100188" y="1833767"/>
                    <a:pt x="171926" y="1915062"/>
                    <a:pt x="192954" y="1943100"/>
                  </a:cubicBezTo>
                  <a:cubicBezTo>
                    <a:pt x="228096" y="1989956"/>
                    <a:pt x="235930" y="2022551"/>
                    <a:pt x="288204" y="2057400"/>
                  </a:cubicBezTo>
                  <a:cubicBezTo>
                    <a:pt x="302122" y="2066679"/>
                    <a:pt x="414626" y="2095115"/>
                    <a:pt x="421554" y="2095500"/>
                  </a:cubicBezTo>
                  <a:cubicBezTo>
                    <a:pt x="624540" y="2106777"/>
                    <a:pt x="827954" y="2108200"/>
                    <a:pt x="1031154" y="2114550"/>
                  </a:cubicBezTo>
                  <a:cubicBezTo>
                    <a:pt x="1050204" y="2120900"/>
                    <a:pt x="1071596" y="2122461"/>
                    <a:pt x="1088304" y="2133600"/>
                  </a:cubicBezTo>
                  <a:cubicBezTo>
                    <a:pt x="1110720" y="2148544"/>
                    <a:pt x="1124758" y="2173503"/>
                    <a:pt x="1145454" y="2190750"/>
                  </a:cubicBezTo>
                  <a:cubicBezTo>
                    <a:pt x="1163043" y="2205407"/>
                    <a:pt x="1183554" y="2216150"/>
                    <a:pt x="1202604" y="2228850"/>
                  </a:cubicBezTo>
                  <a:cubicBezTo>
                    <a:pt x="1196254" y="2286000"/>
                    <a:pt x="1196484" y="2344271"/>
                    <a:pt x="1183554" y="2400300"/>
                  </a:cubicBezTo>
                  <a:cubicBezTo>
                    <a:pt x="1171932" y="2450662"/>
                    <a:pt x="1117015" y="2514419"/>
                    <a:pt x="1088304" y="2552700"/>
                  </a:cubicBezTo>
                  <a:cubicBezTo>
                    <a:pt x="1081954" y="2571750"/>
                    <a:pt x="1080393" y="2593142"/>
                    <a:pt x="1069254" y="2609850"/>
                  </a:cubicBezTo>
                  <a:cubicBezTo>
                    <a:pt x="1039918" y="2653854"/>
                    <a:pt x="997124" y="2676987"/>
                    <a:pt x="954954" y="2705100"/>
                  </a:cubicBezTo>
                  <a:cubicBezTo>
                    <a:pt x="948604" y="2724150"/>
                    <a:pt x="935904" y="2742170"/>
                    <a:pt x="935904" y="2762250"/>
                  </a:cubicBezTo>
                  <a:cubicBezTo>
                    <a:pt x="935904" y="2807151"/>
                    <a:pt x="942052" y="2852592"/>
                    <a:pt x="954954" y="2895600"/>
                  </a:cubicBezTo>
                  <a:cubicBezTo>
                    <a:pt x="975414" y="2963799"/>
                    <a:pt x="1026474" y="2970240"/>
                    <a:pt x="1088304" y="2990850"/>
                  </a:cubicBezTo>
                  <a:cubicBezTo>
                    <a:pt x="1113142" y="2999129"/>
                    <a:pt x="1139330" y="3002707"/>
                    <a:pt x="1164504" y="3009900"/>
                  </a:cubicBezTo>
                  <a:cubicBezTo>
                    <a:pt x="1183812" y="3015417"/>
                    <a:pt x="1202604" y="3022600"/>
                    <a:pt x="1221654" y="3028950"/>
                  </a:cubicBezTo>
                  <a:cubicBezTo>
                    <a:pt x="1323254" y="3022600"/>
                    <a:pt x="1425901" y="3025777"/>
                    <a:pt x="1526454" y="3009900"/>
                  </a:cubicBezTo>
                  <a:cubicBezTo>
                    <a:pt x="1549069" y="3006329"/>
                    <a:pt x="1567415" y="2987989"/>
                    <a:pt x="1583604" y="2971800"/>
                  </a:cubicBezTo>
                  <a:cubicBezTo>
                    <a:pt x="1661148" y="2894256"/>
                    <a:pt x="1584352" y="2913528"/>
                    <a:pt x="1659804" y="2800350"/>
                  </a:cubicBezTo>
                  <a:cubicBezTo>
                    <a:pt x="1709043" y="2726492"/>
                    <a:pt x="1690664" y="2764920"/>
                    <a:pt x="1716954" y="2686050"/>
                  </a:cubicBezTo>
                  <a:cubicBezTo>
                    <a:pt x="1723304" y="2641600"/>
                    <a:pt x="1717768" y="2593731"/>
                    <a:pt x="1736004" y="2552700"/>
                  </a:cubicBezTo>
                  <a:cubicBezTo>
                    <a:pt x="1745303" y="2531778"/>
                    <a:pt x="1773275" y="2525959"/>
                    <a:pt x="1793154" y="2514600"/>
                  </a:cubicBezTo>
                  <a:cubicBezTo>
                    <a:pt x="1817810" y="2500511"/>
                    <a:pt x="1842764" y="2486471"/>
                    <a:pt x="1869354" y="2476500"/>
                  </a:cubicBezTo>
                  <a:cubicBezTo>
                    <a:pt x="1900100" y="2464970"/>
                    <a:pt x="2014940" y="2443573"/>
                    <a:pt x="2040804" y="2438400"/>
                  </a:cubicBezTo>
                  <a:cubicBezTo>
                    <a:pt x="2072554" y="2444750"/>
                    <a:pt x="2104642" y="2449597"/>
                    <a:pt x="2136054" y="2457450"/>
                  </a:cubicBezTo>
                  <a:cubicBezTo>
                    <a:pt x="2337643" y="2507847"/>
                    <a:pt x="2110319" y="2546108"/>
                    <a:pt x="2212254" y="2895600"/>
                  </a:cubicBezTo>
                  <a:cubicBezTo>
                    <a:pt x="2223499" y="2934154"/>
                    <a:pt x="2326554" y="2933700"/>
                    <a:pt x="2326554" y="2933700"/>
                  </a:cubicBezTo>
                  <a:cubicBezTo>
                    <a:pt x="2466254" y="2927350"/>
                    <a:pt x="2606806" y="2931312"/>
                    <a:pt x="2745654" y="2914650"/>
                  </a:cubicBezTo>
                  <a:cubicBezTo>
                    <a:pt x="2768386" y="2911922"/>
                    <a:pt x="2786615" y="2892739"/>
                    <a:pt x="2802804" y="2876550"/>
                  </a:cubicBezTo>
                  <a:cubicBezTo>
                    <a:pt x="2816433" y="2862921"/>
                    <a:pt x="2883632" y="2768439"/>
                    <a:pt x="2898054" y="2743200"/>
                  </a:cubicBezTo>
                  <a:cubicBezTo>
                    <a:pt x="2912143" y="2718544"/>
                    <a:pt x="2917673" y="2688561"/>
                    <a:pt x="2936154" y="2667000"/>
                  </a:cubicBezTo>
                  <a:cubicBezTo>
                    <a:pt x="2970469" y="2626966"/>
                    <a:pt x="3029348" y="2605213"/>
                    <a:pt x="3069504" y="2571750"/>
                  </a:cubicBezTo>
                  <a:cubicBezTo>
                    <a:pt x="3090200" y="2554503"/>
                    <a:pt x="3105958" y="2531847"/>
                    <a:pt x="3126654" y="2514600"/>
                  </a:cubicBezTo>
                  <a:cubicBezTo>
                    <a:pt x="3144243" y="2499943"/>
                    <a:pt x="3167615" y="2492689"/>
                    <a:pt x="3183804" y="2476500"/>
                  </a:cubicBezTo>
                  <a:cubicBezTo>
                    <a:pt x="3267433" y="2392871"/>
                    <a:pt x="3214154" y="2418867"/>
                    <a:pt x="3279054" y="2343150"/>
                  </a:cubicBezTo>
                  <a:cubicBezTo>
                    <a:pt x="3322631" y="2292310"/>
                    <a:pt x="3366441" y="2270355"/>
                    <a:pt x="3393354" y="2209800"/>
                  </a:cubicBezTo>
                  <a:cubicBezTo>
                    <a:pt x="3409665" y="2173100"/>
                    <a:pt x="3431454" y="2095500"/>
                    <a:pt x="3431454" y="2095500"/>
                  </a:cubicBezTo>
                  <a:cubicBezTo>
                    <a:pt x="3425104" y="2044700"/>
                    <a:pt x="3423131" y="1993159"/>
                    <a:pt x="3412404" y="1943100"/>
                  </a:cubicBezTo>
                  <a:cubicBezTo>
                    <a:pt x="3391599" y="1846008"/>
                    <a:pt x="3385386" y="1828510"/>
                    <a:pt x="3317154" y="1771650"/>
                  </a:cubicBezTo>
                  <a:cubicBezTo>
                    <a:pt x="3299565" y="1756993"/>
                    <a:pt x="3279054" y="1746250"/>
                    <a:pt x="3260004" y="1733550"/>
                  </a:cubicBezTo>
                  <a:cubicBezTo>
                    <a:pt x="3196504" y="1739900"/>
                    <a:pt x="3131686" y="1738250"/>
                    <a:pt x="3069504" y="1752600"/>
                  </a:cubicBezTo>
                  <a:cubicBezTo>
                    <a:pt x="3047195" y="1757748"/>
                    <a:pt x="3032832" y="1780461"/>
                    <a:pt x="3012354" y="1790700"/>
                  </a:cubicBezTo>
                  <a:cubicBezTo>
                    <a:pt x="2994393" y="1799680"/>
                    <a:pt x="2973661" y="1801840"/>
                    <a:pt x="2955204" y="1809750"/>
                  </a:cubicBezTo>
                  <a:cubicBezTo>
                    <a:pt x="2929102" y="1820937"/>
                    <a:pt x="2905106" y="1836663"/>
                    <a:pt x="2879004" y="1847850"/>
                  </a:cubicBezTo>
                  <a:cubicBezTo>
                    <a:pt x="2860547" y="1855760"/>
                    <a:pt x="2839815" y="1857920"/>
                    <a:pt x="2821854" y="1866900"/>
                  </a:cubicBezTo>
                  <a:cubicBezTo>
                    <a:pt x="2791924" y="1881865"/>
                    <a:pt x="2708638" y="1947768"/>
                    <a:pt x="2688504" y="1962150"/>
                  </a:cubicBezTo>
                  <a:cubicBezTo>
                    <a:pt x="2669873" y="1975458"/>
                    <a:pt x="2651832" y="1990011"/>
                    <a:pt x="2631354" y="2000250"/>
                  </a:cubicBezTo>
                  <a:cubicBezTo>
                    <a:pt x="2613393" y="2009230"/>
                    <a:pt x="2593254" y="2012950"/>
                    <a:pt x="2574204" y="2019300"/>
                  </a:cubicBezTo>
                  <a:cubicBezTo>
                    <a:pt x="2517054" y="2006600"/>
                    <a:pt x="2452955" y="2011321"/>
                    <a:pt x="2402754" y="1981200"/>
                  </a:cubicBezTo>
                  <a:cubicBezTo>
                    <a:pt x="2380303" y="1967730"/>
                    <a:pt x="2390897" y="1930174"/>
                    <a:pt x="2383704" y="1905000"/>
                  </a:cubicBezTo>
                  <a:cubicBezTo>
                    <a:pt x="2329045" y="1713694"/>
                    <a:pt x="2405157" y="2009864"/>
                    <a:pt x="2345604" y="1771650"/>
                  </a:cubicBezTo>
                  <a:cubicBezTo>
                    <a:pt x="2345799" y="1770480"/>
                    <a:pt x="2363958" y="1624882"/>
                    <a:pt x="2383704" y="1600200"/>
                  </a:cubicBezTo>
                  <a:cubicBezTo>
                    <a:pt x="2400623" y="1579052"/>
                    <a:pt x="2469073" y="1544703"/>
                    <a:pt x="2498004" y="1543050"/>
                  </a:cubicBezTo>
                  <a:cubicBezTo>
                    <a:pt x="2700972" y="1531452"/>
                    <a:pt x="2904404" y="1530350"/>
                    <a:pt x="3107604" y="1524000"/>
                  </a:cubicBezTo>
                  <a:cubicBezTo>
                    <a:pt x="3126654" y="1517650"/>
                    <a:pt x="3148046" y="1516089"/>
                    <a:pt x="3164754" y="1504950"/>
                  </a:cubicBezTo>
                  <a:cubicBezTo>
                    <a:pt x="3208758" y="1475614"/>
                    <a:pt x="3231891" y="1432820"/>
                    <a:pt x="3260004" y="1390650"/>
                  </a:cubicBezTo>
                  <a:cubicBezTo>
                    <a:pt x="3253654" y="1276350"/>
                    <a:pt x="3251807" y="1161711"/>
                    <a:pt x="3240954" y="1047750"/>
                  </a:cubicBezTo>
                  <a:cubicBezTo>
                    <a:pt x="3239050" y="1027760"/>
                    <a:pt x="3237584" y="1003144"/>
                    <a:pt x="3221904" y="990600"/>
                  </a:cubicBezTo>
                  <a:cubicBezTo>
                    <a:pt x="3201460" y="974244"/>
                    <a:pt x="3170878" y="978743"/>
                    <a:pt x="3145704" y="971550"/>
                  </a:cubicBezTo>
                  <a:cubicBezTo>
                    <a:pt x="3126396" y="966033"/>
                    <a:pt x="3107604" y="958850"/>
                    <a:pt x="3088554" y="952500"/>
                  </a:cubicBezTo>
                  <a:lnTo>
                    <a:pt x="2574204" y="990600"/>
                  </a:lnTo>
                  <a:cubicBezTo>
                    <a:pt x="2479445" y="999214"/>
                    <a:pt x="2466625" y="1010273"/>
                    <a:pt x="2383704" y="1028700"/>
                  </a:cubicBezTo>
                  <a:cubicBezTo>
                    <a:pt x="2352096" y="1035724"/>
                    <a:pt x="2319866" y="1039897"/>
                    <a:pt x="2288454" y="1047750"/>
                  </a:cubicBezTo>
                  <a:cubicBezTo>
                    <a:pt x="2268973" y="1052620"/>
                    <a:pt x="2250612" y="1061283"/>
                    <a:pt x="2231304" y="1066800"/>
                  </a:cubicBezTo>
                  <a:cubicBezTo>
                    <a:pt x="2206130" y="1073993"/>
                    <a:pt x="2180504" y="1079500"/>
                    <a:pt x="2155104" y="1085850"/>
                  </a:cubicBezTo>
                  <a:cubicBezTo>
                    <a:pt x="2052499" y="1076522"/>
                    <a:pt x="1961559" y="1101855"/>
                    <a:pt x="1888404" y="1028700"/>
                  </a:cubicBezTo>
                  <a:cubicBezTo>
                    <a:pt x="1872215" y="1012511"/>
                    <a:pt x="1860543" y="992028"/>
                    <a:pt x="1850304" y="971550"/>
                  </a:cubicBezTo>
                  <a:cubicBezTo>
                    <a:pt x="1841324" y="953589"/>
                    <a:pt x="1837604" y="933450"/>
                    <a:pt x="1831254" y="914400"/>
                  </a:cubicBezTo>
                  <a:cubicBezTo>
                    <a:pt x="1869380" y="800022"/>
                    <a:pt x="1829189" y="875695"/>
                    <a:pt x="2002704" y="781050"/>
                  </a:cubicBezTo>
                  <a:cubicBezTo>
                    <a:pt x="2022804" y="770087"/>
                    <a:pt x="2038932" y="752249"/>
                    <a:pt x="2059854" y="742950"/>
                  </a:cubicBezTo>
                  <a:cubicBezTo>
                    <a:pt x="2083056" y="732638"/>
                    <a:pt x="2210773" y="691077"/>
                    <a:pt x="2250354" y="685800"/>
                  </a:cubicBezTo>
                  <a:cubicBezTo>
                    <a:pt x="2319877" y="676530"/>
                    <a:pt x="2390054" y="673100"/>
                    <a:pt x="2459904" y="666750"/>
                  </a:cubicBezTo>
                  <a:cubicBezTo>
                    <a:pt x="2485304" y="660400"/>
                    <a:pt x="2514655" y="662714"/>
                    <a:pt x="2536104" y="647700"/>
                  </a:cubicBezTo>
                  <a:cubicBezTo>
                    <a:pt x="2580245" y="616801"/>
                    <a:pt x="2650404" y="533400"/>
                    <a:pt x="2650404" y="533400"/>
                  </a:cubicBezTo>
                  <a:cubicBezTo>
                    <a:pt x="2656754" y="508000"/>
                    <a:pt x="2669454" y="483382"/>
                    <a:pt x="2669454" y="457200"/>
                  </a:cubicBezTo>
                  <a:cubicBezTo>
                    <a:pt x="2669454" y="440216"/>
                    <a:pt x="2637548" y="272425"/>
                    <a:pt x="2631354" y="247650"/>
                  </a:cubicBezTo>
                  <a:cubicBezTo>
                    <a:pt x="2626484" y="228169"/>
                    <a:pt x="2626503" y="204699"/>
                    <a:pt x="2612304" y="190500"/>
                  </a:cubicBezTo>
                  <a:cubicBezTo>
                    <a:pt x="2579925" y="158121"/>
                    <a:pt x="2536104" y="139700"/>
                    <a:pt x="2498004" y="114300"/>
                  </a:cubicBezTo>
                  <a:cubicBezTo>
                    <a:pt x="2478954" y="101600"/>
                    <a:pt x="2462574" y="83440"/>
                    <a:pt x="2440854" y="76200"/>
                  </a:cubicBezTo>
                  <a:cubicBezTo>
                    <a:pt x="2421804" y="69850"/>
                    <a:pt x="2401665" y="66130"/>
                    <a:pt x="2383704" y="57150"/>
                  </a:cubicBezTo>
                  <a:cubicBezTo>
                    <a:pt x="2363226" y="46911"/>
                    <a:pt x="2349057" y="23269"/>
                    <a:pt x="2326554" y="19050"/>
                  </a:cubicBezTo>
                  <a:cubicBezTo>
                    <a:pt x="2245178" y="3792"/>
                    <a:pt x="2161454" y="6350"/>
                    <a:pt x="2078904" y="0"/>
                  </a:cubicBezTo>
                  <a:cubicBezTo>
                    <a:pt x="1958254" y="6350"/>
                    <a:pt x="1836910" y="4655"/>
                    <a:pt x="1716954" y="19050"/>
                  </a:cubicBezTo>
                  <a:cubicBezTo>
                    <a:pt x="1677079" y="23835"/>
                    <a:pt x="1640754" y="44450"/>
                    <a:pt x="1602654" y="57150"/>
                  </a:cubicBezTo>
                  <a:lnTo>
                    <a:pt x="1545504" y="76200"/>
                  </a:lnTo>
                  <a:cubicBezTo>
                    <a:pt x="1526241" y="105095"/>
                    <a:pt x="1488354" y="151065"/>
                    <a:pt x="1488354" y="190500"/>
                  </a:cubicBezTo>
                  <a:cubicBezTo>
                    <a:pt x="1488354" y="229126"/>
                    <a:pt x="1507404" y="304800"/>
                    <a:pt x="1507404" y="304800"/>
                  </a:cubicBezTo>
                </a:path>
              </a:pathLst>
            </a:custGeom>
            <a:solidFill>
              <a:srgbClr val="7030A0"/>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grpSp>
        <p:nvGrpSpPr>
          <p:cNvPr id="16" name="Group 35"/>
          <p:cNvGrpSpPr>
            <a:grpSpLocks/>
          </p:cNvGrpSpPr>
          <p:nvPr/>
        </p:nvGrpSpPr>
        <p:grpSpPr bwMode="auto">
          <a:xfrm>
            <a:off x="4095750" y="4705350"/>
            <a:ext cx="2938463" cy="1858963"/>
            <a:chOff x="4095750" y="4705350"/>
            <a:chExt cx="2938193" cy="1859697"/>
          </a:xfrm>
        </p:grpSpPr>
        <p:sp>
          <p:nvSpPr>
            <p:cNvPr id="49167" name="TextBox 27"/>
            <p:cNvSpPr txBox="1">
              <a:spLocks noChangeArrowheads="1"/>
            </p:cNvSpPr>
            <p:nvPr/>
          </p:nvSpPr>
          <p:spPr bwMode="auto">
            <a:xfrm>
              <a:off x="4533900" y="5734050"/>
              <a:ext cx="2500043" cy="830997"/>
            </a:xfrm>
            <a:prstGeom prst="rect">
              <a:avLst/>
            </a:prstGeom>
            <a:noFill/>
            <a:ln w="9525">
              <a:noFill/>
              <a:miter lim="800000"/>
              <a:headEnd/>
              <a:tailEnd/>
            </a:ln>
          </p:spPr>
          <p:txBody>
            <a:bodyPr wrap="none">
              <a:spAutoFit/>
            </a:bodyPr>
            <a:lstStyle/>
            <a:p>
              <a:r>
                <a:rPr lang="en-GB"/>
                <a:t>Complement AND</a:t>
              </a:r>
            </a:p>
            <a:p>
              <a:r>
                <a:rPr lang="en-GB"/>
                <a:t>Antibody</a:t>
              </a:r>
            </a:p>
          </p:txBody>
        </p:sp>
        <p:sp>
          <p:nvSpPr>
            <p:cNvPr id="49168" name="TextBox 29"/>
            <p:cNvSpPr txBox="1">
              <a:spLocks noChangeArrowheads="1"/>
            </p:cNvSpPr>
            <p:nvPr/>
          </p:nvSpPr>
          <p:spPr bwMode="auto">
            <a:xfrm rot="780000">
              <a:off x="4095750" y="4705350"/>
              <a:ext cx="441146" cy="461665"/>
            </a:xfrm>
            <a:prstGeom prst="rect">
              <a:avLst/>
            </a:prstGeom>
            <a:noFill/>
            <a:ln w="9525">
              <a:noFill/>
              <a:miter lim="800000"/>
              <a:headEnd/>
              <a:tailEnd/>
            </a:ln>
          </p:spPr>
          <p:txBody>
            <a:bodyPr wrap="none">
              <a:spAutoFit/>
            </a:bodyPr>
            <a:lstStyle/>
            <a:p>
              <a:r>
                <a:rPr lang="en-GB">
                  <a:latin typeface="Swis721 BlkEx BT" pitchFamily="34" charset="0"/>
                </a:rPr>
                <a:t>Y</a:t>
              </a:r>
            </a:p>
          </p:txBody>
        </p:sp>
        <p:sp>
          <p:nvSpPr>
            <p:cNvPr id="49169" name="TextBox 30"/>
            <p:cNvSpPr txBox="1">
              <a:spLocks noChangeArrowheads="1"/>
            </p:cNvSpPr>
            <p:nvPr/>
          </p:nvSpPr>
          <p:spPr bwMode="auto">
            <a:xfrm rot="5520000">
              <a:off x="4476750" y="5143499"/>
              <a:ext cx="441146" cy="461665"/>
            </a:xfrm>
            <a:prstGeom prst="rect">
              <a:avLst/>
            </a:prstGeom>
            <a:noFill/>
            <a:ln w="9525">
              <a:noFill/>
              <a:miter lim="800000"/>
              <a:headEnd/>
              <a:tailEnd/>
            </a:ln>
          </p:spPr>
          <p:txBody>
            <a:bodyPr wrap="none">
              <a:spAutoFit/>
            </a:bodyPr>
            <a:lstStyle/>
            <a:p>
              <a:r>
                <a:rPr lang="en-GB">
                  <a:latin typeface="Swis721 BlkEx BT" pitchFamily="34" charset="0"/>
                </a:rPr>
                <a:t>Y</a:t>
              </a:r>
            </a:p>
          </p:txBody>
        </p:sp>
        <p:sp>
          <p:nvSpPr>
            <p:cNvPr id="32" name="Oval 31"/>
            <p:cNvSpPr/>
            <p:nvPr/>
          </p:nvSpPr>
          <p:spPr>
            <a:xfrm>
              <a:off x="4448143" y="5467651"/>
              <a:ext cx="85717" cy="1143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 name="Oval 32"/>
            <p:cNvSpPr/>
            <p:nvPr/>
          </p:nvSpPr>
          <p:spPr>
            <a:xfrm>
              <a:off x="4390998" y="5067443"/>
              <a:ext cx="76193" cy="1143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2" name="Group 36"/>
          <p:cNvGrpSpPr>
            <a:grpSpLocks/>
          </p:cNvGrpSpPr>
          <p:nvPr/>
        </p:nvGrpSpPr>
        <p:grpSpPr bwMode="auto">
          <a:xfrm>
            <a:off x="3543300" y="2924175"/>
            <a:ext cx="3562350" cy="3238500"/>
            <a:chOff x="4914900" y="1809750"/>
            <a:chExt cx="4229100" cy="4095750"/>
          </a:xfrm>
        </p:grpSpPr>
        <p:sp>
          <p:nvSpPr>
            <p:cNvPr id="38" name="Oval 37"/>
            <p:cNvSpPr/>
            <p:nvPr/>
          </p:nvSpPr>
          <p:spPr>
            <a:xfrm>
              <a:off x="4914900" y="1809750"/>
              <a:ext cx="4229100" cy="40957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Freeform 38"/>
            <p:cNvSpPr/>
            <p:nvPr/>
          </p:nvSpPr>
          <p:spPr>
            <a:xfrm>
              <a:off x="5331403" y="2209287"/>
              <a:ext cx="3431903" cy="3029650"/>
            </a:xfrm>
            <a:custGeom>
              <a:avLst/>
              <a:gdLst>
                <a:gd name="connsiteX0" fmla="*/ 1659804 w 3431454"/>
                <a:gd name="connsiteY0" fmla="*/ 247650 h 3028950"/>
                <a:gd name="connsiteX1" fmla="*/ 1488354 w 3431454"/>
                <a:gd name="connsiteY1" fmla="*/ 171450 h 3028950"/>
                <a:gd name="connsiteX2" fmla="*/ 1412154 w 3431454"/>
                <a:gd name="connsiteY2" fmla="*/ 190500 h 3028950"/>
                <a:gd name="connsiteX3" fmla="*/ 1335954 w 3431454"/>
                <a:gd name="connsiteY3" fmla="*/ 247650 h 3028950"/>
                <a:gd name="connsiteX4" fmla="*/ 1278804 w 3431454"/>
                <a:gd name="connsiteY4" fmla="*/ 285750 h 3028950"/>
                <a:gd name="connsiteX5" fmla="*/ 1240704 w 3431454"/>
                <a:gd name="connsiteY5" fmla="*/ 342900 h 3028950"/>
                <a:gd name="connsiteX6" fmla="*/ 1183554 w 3431454"/>
                <a:gd name="connsiteY6" fmla="*/ 400050 h 3028950"/>
                <a:gd name="connsiteX7" fmla="*/ 1088304 w 3431454"/>
                <a:gd name="connsiteY7" fmla="*/ 571500 h 3028950"/>
                <a:gd name="connsiteX8" fmla="*/ 1069254 w 3431454"/>
                <a:gd name="connsiteY8" fmla="*/ 666750 h 3028950"/>
                <a:gd name="connsiteX9" fmla="*/ 1145454 w 3431454"/>
                <a:gd name="connsiteY9" fmla="*/ 952500 h 3028950"/>
                <a:gd name="connsiteX10" fmla="*/ 1297854 w 3431454"/>
                <a:gd name="connsiteY10" fmla="*/ 1143000 h 3028950"/>
                <a:gd name="connsiteX11" fmla="*/ 1469304 w 3431454"/>
                <a:gd name="connsiteY11" fmla="*/ 1257300 h 3028950"/>
                <a:gd name="connsiteX12" fmla="*/ 1507404 w 3431454"/>
                <a:gd name="connsiteY12" fmla="*/ 1314450 h 3028950"/>
                <a:gd name="connsiteX13" fmla="*/ 1640754 w 3431454"/>
                <a:gd name="connsiteY13" fmla="*/ 1390650 h 3028950"/>
                <a:gd name="connsiteX14" fmla="*/ 1716954 w 3431454"/>
                <a:gd name="connsiteY14" fmla="*/ 1543050 h 3028950"/>
                <a:gd name="connsiteX15" fmla="*/ 1697904 w 3431454"/>
                <a:gd name="connsiteY15" fmla="*/ 1733550 h 3028950"/>
                <a:gd name="connsiteX16" fmla="*/ 1640754 w 3431454"/>
                <a:gd name="connsiteY16" fmla="*/ 1752600 h 3028950"/>
                <a:gd name="connsiteX17" fmla="*/ 1526454 w 3431454"/>
                <a:gd name="connsiteY17" fmla="*/ 1809750 h 3028950"/>
                <a:gd name="connsiteX18" fmla="*/ 1145454 w 3431454"/>
                <a:gd name="connsiteY18" fmla="*/ 1771650 h 3028950"/>
                <a:gd name="connsiteX19" fmla="*/ 974004 w 3431454"/>
                <a:gd name="connsiteY19" fmla="*/ 1752600 h 3028950"/>
                <a:gd name="connsiteX20" fmla="*/ 916854 w 3431454"/>
                <a:gd name="connsiteY20" fmla="*/ 1733550 h 3028950"/>
                <a:gd name="connsiteX21" fmla="*/ 764454 w 3431454"/>
                <a:gd name="connsiteY21" fmla="*/ 1676400 h 3028950"/>
                <a:gd name="connsiteX22" fmla="*/ 650154 w 3431454"/>
                <a:gd name="connsiteY22" fmla="*/ 1638300 h 3028950"/>
                <a:gd name="connsiteX23" fmla="*/ 516804 w 3431454"/>
                <a:gd name="connsiteY23" fmla="*/ 1562100 h 3028950"/>
                <a:gd name="connsiteX24" fmla="*/ 478704 w 3431454"/>
                <a:gd name="connsiteY24" fmla="*/ 1504950 h 3028950"/>
                <a:gd name="connsiteX25" fmla="*/ 421554 w 3431454"/>
                <a:gd name="connsiteY25" fmla="*/ 1447800 h 3028950"/>
                <a:gd name="connsiteX26" fmla="*/ 383454 w 3431454"/>
                <a:gd name="connsiteY26" fmla="*/ 1162050 h 3028950"/>
                <a:gd name="connsiteX27" fmla="*/ 154854 w 3431454"/>
                <a:gd name="connsiteY27" fmla="*/ 1219200 h 3028950"/>
                <a:gd name="connsiteX28" fmla="*/ 97704 w 3431454"/>
                <a:gd name="connsiteY28" fmla="*/ 1257300 h 3028950"/>
                <a:gd name="connsiteX29" fmla="*/ 59604 w 3431454"/>
                <a:gd name="connsiteY29" fmla="*/ 1314450 h 3028950"/>
                <a:gd name="connsiteX30" fmla="*/ 59604 w 3431454"/>
                <a:gd name="connsiteY30" fmla="*/ 1733550 h 3028950"/>
                <a:gd name="connsiteX31" fmla="*/ 78654 w 3431454"/>
                <a:gd name="connsiteY31" fmla="*/ 1790700 h 3028950"/>
                <a:gd name="connsiteX32" fmla="*/ 192954 w 3431454"/>
                <a:gd name="connsiteY32" fmla="*/ 1943100 h 3028950"/>
                <a:gd name="connsiteX33" fmla="*/ 288204 w 3431454"/>
                <a:gd name="connsiteY33" fmla="*/ 2057400 h 3028950"/>
                <a:gd name="connsiteX34" fmla="*/ 421554 w 3431454"/>
                <a:gd name="connsiteY34" fmla="*/ 2095500 h 3028950"/>
                <a:gd name="connsiteX35" fmla="*/ 1031154 w 3431454"/>
                <a:gd name="connsiteY35" fmla="*/ 2114550 h 3028950"/>
                <a:gd name="connsiteX36" fmla="*/ 1088304 w 3431454"/>
                <a:gd name="connsiteY36" fmla="*/ 2133600 h 3028950"/>
                <a:gd name="connsiteX37" fmla="*/ 1145454 w 3431454"/>
                <a:gd name="connsiteY37" fmla="*/ 2190750 h 3028950"/>
                <a:gd name="connsiteX38" fmla="*/ 1202604 w 3431454"/>
                <a:gd name="connsiteY38" fmla="*/ 2228850 h 3028950"/>
                <a:gd name="connsiteX39" fmla="*/ 1183554 w 3431454"/>
                <a:gd name="connsiteY39" fmla="*/ 2400300 h 3028950"/>
                <a:gd name="connsiteX40" fmla="*/ 1088304 w 3431454"/>
                <a:gd name="connsiteY40" fmla="*/ 2552700 h 3028950"/>
                <a:gd name="connsiteX41" fmla="*/ 1069254 w 3431454"/>
                <a:gd name="connsiteY41" fmla="*/ 2609850 h 3028950"/>
                <a:gd name="connsiteX42" fmla="*/ 954954 w 3431454"/>
                <a:gd name="connsiteY42" fmla="*/ 2705100 h 3028950"/>
                <a:gd name="connsiteX43" fmla="*/ 935904 w 3431454"/>
                <a:gd name="connsiteY43" fmla="*/ 2762250 h 3028950"/>
                <a:gd name="connsiteX44" fmla="*/ 954954 w 3431454"/>
                <a:gd name="connsiteY44" fmla="*/ 2895600 h 3028950"/>
                <a:gd name="connsiteX45" fmla="*/ 1088304 w 3431454"/>
                <a:gd name="connsiteY45" fmla="*/ 2990850 h 3028950"/>
                <a:gd name="connsiteX46" fmla="*/ 1164504 w 3431454"/>
                <a:gd name="connsiteY46" fmla="*/ 3009900 h 3028950"/>
                <a:gd name="connsiteX47" fmla="*/ 1221654 w 3431454"/>
                <a:gd name="connsiteY47" fmla="*/ 3028950 h 3028950"/>
                <a:gd name="connsiteX48" fmla="*/ 1526454 w 3431454"/>
                <a:gd name="connsiteY48" fmla="*/ 3009900 h 3028950"/>
                <a:gd name="connsiteX49" fmla="*/ 1583604 w 3431454"/>
                <a:gd name="connsiteY49" fmla="*/ 2971800 h 3028950"/>
                <a:gd name="connsiteX50" fmla="*/ 1659804 w 3431454"/>
                <a:gd name="connsiteY50" fmla="*/ 2800350 h 3028950"/>
                <a:gd name="connsiteX51" fmla="*/ 1716954 w 3431454"/>
                <a:gd name="connsiteY51" fmla="*/ 2686050 h 3028950"/>
                <a:gd name="connsiteX52" fmla="*/ 1736004 w 3431454"/>
                <a:gd name="connsiteY52" fmla="*/ 2552700 h 3028950"/>
                <a:gd name="connsiteX53" fmla="*/ 1793154 w 3431454"/>
                <a:gd name="connsiteY53" fmla="*/ 2514600 h 3028950"/>
                <a:gd name="connsiteX54" fmla="*/ 1869354 w 3431454"/>
                <a:gd name="connsiteY54" fmla="*/ 2476500 h 3028950"/>
                <a:gd name="connsiteX55" fmla="*/ 2040804 w 3431454"/>
                <a:gd name="connsiteY55" fmla="*/ 2438400 h 3028950"/>
                <a:gd name="connsiteX56" fmla="*/ 2136054 w 3431454"/>
                <a:gd name="connsiteY56" fmla="*/ 2457450 h 3028950"/>
                <a:gd name="connsiteX57" fmla="*/ 2212254 w 3431454"/>
                <a:gd name="connsiteY57" fmla="*/ 2895600 h 3028950"/>
                <a:gd name="connsiteX58" fmla="*/ 2326554 w 3431454"/>
                <a:gd name="connsiteY58" fmla="*/ 2933700 h 3028950"/>
                <a:gd name="connsiteX59" fmla="*/ 2745654 w 3431454"/>
                <a:gd name="connsiteY59" fmla="*/ 2914650 h 3028950"/>
                <a:gd name="connsiteX60" fmla="*/ 2802804 w 3431454"/>
                <a:gd name="connsiteY60" fmla="*/ 2876550 h 3028950"/>
                <a:gd name="connsiteX61" fmla="*/ 2898054 w 3431454"/>
                <a:gd name="connsiteY61" fmla="*/ 2743200 h 3028950"/>
                <a:gd name="connsiteX62" fmla="*/ 2936154 w 3431454"/>
                <a:gd name="connsiteY62" fmla="*/ 2667000 h 3028950"/>
                <a:gd name="connsiteX63" fmla="*/ 3069504 w 3431454"/>
                <a:gd name="connsiteY63" fmla="*/ 2571750 h 3028950"/>
                <a:gd name="connsiteX64" fmla="*/ 3126654 w 3431454"/>
                <a:gd name="connsiteY64" fmla="*/ 2514600 h 3028950"/>
                <a:gd name="connsiteX65" fmla="*/ 3183804 w 3431454"/>
                <a:gd name="connsiteY65" fmla="*/ 2476500 h 3028950"/>
                <a:gd name="connsiteX66" fmla="*/ 3279054 w 3431454"/>
                <a:gd name="connsiteY66" fmla="*/ 2343150 h 3028950"/>
                <a:gd name="connsiteX67" fmla="*/ 3393354 w 3431454"/>
                <a:gd name="connsiteY67" fmla="*/ 2209800 h 3028950"/>
                <a:gd name="connsiteX68" fmla="*/ 3431454 w 3431454"/>
                <a:gd name="connsiteY68" fmla="*/ 2095500 h 3028950"/>
                <a:gd name="connsiteX69" fmla="*/ 3412404 w 3431454"/>
                <a:gd name="connsiteY69" fmla="*/ 1943100 h 3028950"/>
                <a:gd name="connsiteX70" fmla="*/ 3317154 w 3431454"/>
                <a:gd name="connsiteY70" fmla="*/ 1771650 h 3028950"/>
                <a:gd name="connsiteX71" fmla="*/ 3260004 w 3431454"/>
                <a:gd name="connsiteY71" fmla="*/ 1733550 h 3028950"/>
                <a:gd name="connsiteX72" fmla="*/ 3069504 w 3431454"/>
                <a:gd name="connsiteY72" fmla="*/ 1752600 h 3028950"/>
                <a:gd name="connsiteX73" fmla="*/ 3012354 w 3431454"/>
                <a:gd name="connsiteY73" fmla="*/ 1790700 h 3028950"/>
                <a:gd name="connsiteX74" fmla="*/ 2955204 w 3431454"/>
                <a:gd name="connsiteY74" fmla="*/ 1809750 h 3028950"/>
                <a:gd name="connsiteX75" fmla="*/ 2879004 w 3431454"/>
                <a:gd name="connsiteY75" fmla="*/ 1847850 h 3028950"/>
                <a:gd name="connsiteX76" fmla="*/ 2821854 w 3431454"/>
                <a:gd name="connsiteY76" fmla="*/ 1866900 h 3028950"/>
                <a:gd name="connsiteX77" fmla="*/ 2688504 w 3431454"/>
                <a:gd name="connsiteY77" fmla="*/ 1962150 h 3028950"/>
                <a:gd name="connsiteX78" fmla="*/ 2631354 w 3431454"/>
                <a:gd name="connsiteY78" fmla="*/ 2000250 h 3028950"/>
                <a:gd name="connsiteX79" fmla="*/ 2574204 w 3431454"/>
                <a:gd name="connsiteY79" fmla="*/ 2019300 h 3028950"/>
                <a:gd name="connsiteX80" fmla="*/ 2402754 w 3431454"/>
                <a:gd name="connsiteY80" fmla="*/ 1981200 h 3028950"/>
                <a:gd name="connsiteX81" fmla="*/ 2383704 w 3431454"/>
                <a:gd name="connsiteY81" fmla="*/ 1905000 h 3028950"/>
                <a:gd name="connsiteX82" fmla="*/ 2345604 w 3431454"/>
                <a:gd name="connsiteY82" fmla="*/ 1771650 h 3028950"/>
                <a:gd name="connsiteX83" fmla="*/ 2383704 w 3431454"/>
                <a:gd name="connsiteY83" fmla="*/ 1600200 h 3028950"/>
                <a:gd name="connsiteX84" fmla="*/ 2498004 w 3431454"/>
                <a:gd name="connsiteY84" fmla="*/ 1543050 h 3028950"/>
                <a:gd name="connsiteX85" fmla="*/ 3107604 w 3431454"/>
                <a:gd name="connsiteY85" fmla="*/ 1524000 h 3028950"/>
                <a:gd name="connsiteX86" fmla="*/ 3164754 w 3431454"/>
                <a:gd name="connsiteY86" fmla="*/ 1504950 h 3028950"/>
                <a:gd name="connsiteX87" fmla="*/ 3260004 w 3431454"/>
                <a:gd name="connsiteY87" fmla="*/ 1390650 h 3028950"/>
                <a:gd name="connsiteX88" fmla="*/ 3240954 w 3431454"/>
                <a:gd name="connsiteY88" fmla="*/ 1047750 h 3028950"/>
                <a:gd name="connsiteX89" fmla="*/ 3221904 w 3431454"/>
                <a:gd name="connsiteY89" fmla="*/ 990600 h 3028950"/>
                <a:gd name="connsiteX90" fmla="*/ 3145704 w 3431454"/>
                <a:gd name="connsiteY90" fmla="*/ 971550 h 3028950"/>
                <a:gd name="connsiteX91" fmla="*/ 3088554 w 3431454"/>
                <a:gd name="connsiteY91" fmla="*/ 952500 h 3028950"/>
                <a:gd name="connsiteX92" fmla="*/ 2574204 w 3431454"/>
                <a:gd name="connsiteY92" fmla="*/ 990600 h 3028950"/>
                <a:gd name="connsiteX93" fmla="*/ 2383704 w 3431454"/>
                <a:gd name="connsiteY93" fmla="*/ 1028700 h 3028950"/>
                <a:gd name="connsiteX94" fmla="*/ 2288454 w 3431454"/>
                <a:gd name="connsiteY94" fmla="*/ 1047750 h 3028950"/>
                <a:gd name="connsiteX95" fmla="*/ 2231304 w 3431454"/>
                <a:gd name="connsiteY95" fmla="*/ 1066800 h 3028950"/>
                <a:gd name="connsiteX96" fmla="*/ 2155104 w 3431454"/>
                <a:gd name="connsiteY96" fmla="*/ 1085850 h 3028950"/>
                <a:gd name="connsiteX97" fmla="*/ 1888404 w 3431454"/>
                <a:gd name="connsiteY97" fmla="*/ 1028700 h 3028950"/>
                <a:gd name="connsiteX98" fmla="*/ 1850304 w 3431454"/>
                <a:gd name="connsiteY98" fmla="*/ 971550 h 3028950"/>
                <a:gd name="connsiteX99" fmla="*/ 1831254 w 3431454"/>
                <a:gd name="connsiteY99" fmla="*/ 914400 h 3028950"/>
                <a:gd name="connsiteX100" fmla="*/ 2002704 w 3431454"/>
                <a:gd name="connsiteY100" fmla="*/ 781050 h 3028950"/>
                <a:gd name="connsiteX101" fmla="*/ 2059854 w 3431454"/>
                <a:gd name="connsiteY101" fmla="*/ 742950 h 3028950"/>
                <a:gd name="connsiteX102" fmla="*/ 2250354 w 3431454"/>
                <a:gd name="connsiteY102" fmla="*/ 685800 h 3028950"/>
                <a:gd name="connsiteX103" fmla="*/ 2459904 w 3431454"/>
                <a:gd name="connsiteY103" fmla="*/ 666750 h 3028950"/>
                <a:gd name="connsiteX104" fmla="*/ 2536104 w 3431454"/>
                <a:gd name="connsiteY104" fmla="*/ 647700 h 3028950"/>
                <a:gd name="connsiteX105" fmla="*/ 2650404 w 3431454"/>
                <a:gd name="connsiteY105" fmla="*/ 533400 h 3028950"/>
                <a:gd name="connsiteX106" fmla="*/ 2669454 w 3431454"/>
                <a:gd name="connsiteY106" fmla="*/ 457200 h 3028950"/>
                <a:gd name="connsiteX107" fmla="*/ 2631354 w 3431454"/>
                <a:gd name="connsiteY107" fmla="*/ 247650 h 3028950"/>
                <a:gd name="connsiteX108" fmla="*/ 2612304 w 3431454"/>
                <a:gd name="connsiteY108" fmla="*/ 190500 h 3028950"/>
                <a:gd name="connsiteX109" fmla="*/ 2498004 w 3431454"/>
                <a:gd name="connsiteY109" fmla="*/ 114300 h 3028950"/>
                <a:gd name="connsiteX110" fmla="*/ 2440854 w 3431454"/>
                <a:gd name="connsiteY110" fmla="*/ 76200 h 3028950"/>
                <a:gd name="connsiteX111" fmla="*/ 2383704 w 3431454"/>
                <a:gd name="connsiteY111" fmla="*/ 57150 h 3028950"/>
                <a:gd name="connsiteX112" fmla="*/ 2326554 w 3431454"/>
                <a:gd name="connsiteY112" fmla="*/ 19050 h 3028950"/>
                <a:gd name="connsiteX113" fmla="*/ 2078904 w 3431454"/>
                <a:gd name="connsiteY113" fmla="*/ 0 h 3028950"/>
                <a:gd name="connsiteX114" fmla="*/ 1716954 w 3431454"/>
                <a:gd name="connsiteY114" fmla="*/ 19050 h 3028950"/>
                <a:gd name="connsiteX115" fmla="*/ 1602654 w 3431454"/>
                <a:gd name="connsiteY115" fmla="*/ 57150 h 3028950"/>
                <a:gd name="connsiteX116" fmla="*/ 1545504 w 3431454"/>
                <a:gd name="connsiteY116" fmla="*/ 76200 h 3028950"/>
                <a:gd name="connsiteX117" fmla="*/ 1488354 w 3431454"/>
                <a:gd name="connsiteY117" fmla="*/ 190500 h 3028950"/>
                <a:gd name="connsiteX118" fmla="*/ 1507404 w 3431454"/>
                <a:gd name="connsiteY118" fmla="*/ 30480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31454" h="3028950">
                  <a:moveTo>
                    <a:pt x="1659804" y="247650"/>
                  </a:moveTo>
                  <a:cubicBezTo>
                    <a:pt x="1628045" y="231770"/>
                    <a:pt x="1519627" y="174925"/>
                    <a:pt x="1488354" y="171450"/>
                  </a:cubicBezTo>
                  <a:cubicBezTo>
                    <a:pt x="1462332" y="168559"/>
                    <a:pt x="1437554" y="184150"/>
                    <a:pt x="1412154" y="190500"/>
                  </a:cubicBezTo>
                  <a:cubicBezTo>
                    <a:pt x="1386754" y="209550"/>
                    <a:pt x="1361790" y="229196"/>
                    <a:pt x="1335954" y="247650"/>
                  </a:cubicBezTo>
                  <a:cubicBezTo>
                    <a:pt x="1317323" y="260958"/>
                    <a:pt x="1294993" y="269561"/>
                    <a:pt x="1278804" y="285750"/>
                  </a:cubicBezTo>
                  <a:cubicBezTo>
                    <a:pt x="1262615" y="301939"/>
                    <a:pt x="1255361" y="325311"/>
                    <a:pt x="1240704" y="342900"/>
                  </a:cubicBezTo>
                  <a:cubicBezTo>
                    <a:pt x="1223457" y="363596"/>
                    <a:pt x="1202604" y="381000"/>
                    <a:pt x="1183554" y="400050"/>
                  </a:cubicBezTo>
                  <a:cubicBezTo>
                    <a:pt x="1136935" y="539908"/>
                    <a:pt x="1173852" y="485952"/>
                    <a:pt x="1088304" y="571500"/>
                  </a:cubicBezTo>
                  <a:cubicBezTo>
                    <a:pt x="1081954" y="603250"/>
                    <a:pt x="1067353" y="634427"/>
                    <a:pt x="1069254" y="666750"/>
                  </a:cubicBezTo>
                  <a:cubicBezTo>
                    <a:pt x="1078307" y="820652"/>
                    <a:pt x="1074227" y="859905"/>
                    <a:pt x="1145454" y="952500"/>
                  </a:cubicBezTo>
                  <a:cubicBezTo>
                    <a:pt x="1195035" y="1016956"/>
                    <a:pt x="1230192" y="1097892"/>
                    <a:pt x="1297854" y="1143000"/>
                  </a:cubicBezTo>
                  <a:lnTo>
                    <a:pt x="1469304" y="1257300"/>
                  </a:lnTo>
                  <a:cubicBezTo>
                    <a:pt x="1482004" y="1276350"/>
                    <a:pt x="1488354" y="1301750"/>
                    <a:pt x="1507404" y="1314450"/>
                  </a:cubicBezTo>
                  <a:cubicBezTo>
                    <a:pt x="1610428" y="1383133"/>
                    <a:pt x="1564383" y="1270639"/>
                    <a:pt x="1640754" y="1390650"/>
                  </a:cubicBezTo>
                  <a:cubicBezTo>
                    <a:pt x="1671246" y="1438567"/>
                    <a:pt x="1716954" y="1543050"/>
                    <a:pt x="1716954" y="1543050"/>
                  </a:cubicBezTo>
                  <a:cubicBezTo>
                    <a:pt x="1710604" y="1606550"/>
                    <a:pt x="1719713" y="1673575"/>
                    <a:pt x="1697904" y="1733550"/>
                  </a:cubicBezTo>
                  <a:cubicBezTo>
                    <a:pt x="1691042" y="1752421"/>
                    <a:pt x="1659104" y="1744445"/>
                    <a:pt x="1640754" y="1752600"/>
                  </a:cubicBezTo>
                  <a:cubicBezTo>
                    <a:pt x="1601828" y="1769900"/>
                    <a:pt x="1564554" y="1790700"/>
                    <a:pt x="1526454" y="1809750"/>
                  </a:cubicBezTo>
                  <a:lnTo>
                    <a:pt x="1145454" y="1771650"/>
                  </a:lnTo>
                  <a:cubicBezTo>
                    <a:pt x="1088258" y="1765733"/>
                    <a:pt x="1030723" y="1762053"/>
                    <a:pt x="974004" y="1752600"/>
                  </a:cubicBezTo>
                  <a:cubicBezTo>
                    <a:pt x="954197" y="1749299"/>
                    <a:pt x="935725" y="1740412"/>
                    <a:pt x="916854" y="1733550"/>
                  </a:cubicBezTo>
                  <a:cubicBezTo>
                    <a:pt x="865866" y="1715009"/>
                    <a:pt x="815548" y="1694648"/>
                    <a:pt x="764454" y="1676400"/>
                  </a:cubicBezTo>
                  <a:cubicBezTo>
                    <a:pt x="726633" y="1662892"/>
                    <a:pt x="686075" y="1656261"/>
                    <a:pt x="650154" y="1638300"/>
                  </a:cubicBezTo>
                  <a:cubicBezTo>
                    <a:pt x="553476" y="1589961"/>
                    <a:pt x="597583" y="1615952"/>
                    <a:pt x="516804" y="1562100"/>
                  </a:cubicBezTo>
                  <a:cubicBezTo>
                    <a:pt x="504104" y="1543050"/>
                    <a:pt x="493361" y="1522539"/>
                    <a:pt x="478704" y="1504950"/>
                  </a:cubicBezTo>
                  <a:cubicBezTo>
                    <a:pt x="461457" y="1484254"/>
                    <a:pt x="428765" y="1473758"/>
                    <a:pt x="421554" y="1447800"/>
                  </a:cubicBezTo>
                  <a:cubicBezTo>
                    <a:pt x="395835" y="1355213"/>
                    <a:pt x="396154" y="1257300"/>
                    <a:pt x="383454" y="1162050"/>
                  </a:cubicBezTo>
                  <a:cubicBezTo>
                    <a:pt x="326321" y="1171572"/>
                    <a:pt x="205168" y="1185657"/>
                    <a:pt x="154854" y="1219200"/>
                  </a:cubicBezTo>
                  <a:lnTo>
                    <a:pt x="97704" y="1257300"/>
                  </a:lnTo>
                  <a:cubicBezTo>
                    <a:pt x="85004" y="1276350"/>
                    <a:pt x="69843" y="1293972"/>
                    <a:pt x="59604" y="1314450"/>
                  </a:cubicBezTo>
                  <a:cubicBezTo>
                    <a:pt x="0" y="1433657"/>
                    <a:pt x="53625" y="1667781"/>
                    <a:pt x="59604" y="1733550"/>
                  </a:cubicBezTo>
                  <a:cubicBezTo>
                    <a:pt x="61422" y="1753548"/>
                    <a:pt x="69674" y="1772739"/>
                    <a:pt x="78654" y="1790700"/>
                  </a:cubicBezTo>
                  <a:cubicBezTo>
                    <a:pt x="100188" y="1833767"/>
                    <a:pt x="171926" y="1915062"/>
                    <a:pt x="192954" y="1943100"/>
                  </a:cubicBezTo>
                  <a:cubicBezTo>
                    <a:pt x="228096" y="1989956"/>
                    <a:pt x="235930" y="2022551"/>
                    <a:pt x="288204" y="2057400"/>
                  </a:cubicBezTo>
                  <a:cubicBezTo>
                    <a:pt x="302122" y="2066679"/>
                    <a:pt x="414626" y="2095115"/>
                    <a:pt x="421554" y="2095500"/>
                  </a:cubicBezTo>
                  <a:cubicBezTo>
                    <a:pt x="624540" y="2106777"/>
                    <a:pt x="827954" y="2108200"/>
                    <a:pt x="1031154" y="2114550"/>
                  </a:cubicBezTo>
                  <a:cubicBezTo>
                    <a:pt x="1050204" y="2120900"/>
                    <a:pt x="1071596" y="2122461"/>
                    <a:pt x="1088304" y="2133600"/>
                  </a:cubicBezTo>
                  <a:cubicBezTo>
                    <a:pt x="1110720" y="2148544"/>
                    <a:pt x="1124758" y="2173503"/>
                    <a:pt x="1145454" y="2190750"/>
                  </a:cubicBezTo>
                  <a:cubicBezTo>
                    <a:pt x="1163043" y="2205407"/>
                    <a:pt x="1183554" y="2216150"/>
                    <a:pt x="1202604" y="2228850"/>
                  </a:cubicBezTo>
                  <a:cubicBezTo>
                    <a:pt x="1196254" y="2286000"/>
                    <a:pt x="1196484" y="2344271"/>
                    <a:pt x="1183554" y="2400300"/>
                  </a:cubicBezTo>
                  <a:cubicBezTo>
                    <a:pt x="1171932" y="2450662"/>
                    <a:pt x="1117015" y="2514419"/>
                    <a:pt x="1088304" y="2552700"/>
                  </a:cubicBezTo>
                  <a:cubicBezTo>
                    <a:pt x="1081954" y="2571750"/>
                    <a:pt x="1080393" y="2593142"/>
                    <a:pt x="1069254" y="2609850"/>
                  </a:cubicBezTo>
                  <a:cubicBezTo>
                    <a:pt x="1039918" y="2653854"/>
                    <a:pt x="997124" y="2676987"/>
                    <a:pt x="954954" y="2705100"/>
                  </a:cubicBezTo>
                  <a:cubicBezTo>
                    <a:pt x="948604" y="2724150"/>
                    <a:pt x="935904" y="2742170"/>
                    <a:pt x="935904" y="2762250"/>
                  </a:cubicBezTo>
                  <a:cubicBezTo>
                    <a:pt x="935904" y="2807151"/>
                    <a:pt x="942052" y="2852592"/>
                    <a:pt x="954954" y="2895600"/>
                  </a:cubicBezTo>
                  <a:cubicBezTo>
                    <a:pt x="975414" y="2963799"/>
                    <a:pt x="1026474" y="2970240"/>
                    <a:pt x="1088304" y="2990850"/>
                  </a:cubicBezTo>
                  <a:cubicBezTo>
                    <a:pt x="1113142" y="2999129"/>
                    <a:pt x="1139330" y="3002707"/>
                    <a:pt x="1164504" y="3009900"/>
                  </a:cubicBezTo>
                  <a:cubicBezTo>
                    <a:pt x="1183812" y="3015417"/>
                    <a:pt x="1202604" y="3022600"/>
                    <a:pt x="1221654" y="3028950"/>
                  </a:cubicBezTo>
                  <a:cubicBezTo>
                    <a:pt x="1323254" y="3022600"/>
                    <a:pt x="1425901" y="3025777"/>
                    <a:pt x="1526454" y="3009900"/>
                  </a:cubicBezTo>
                  <a:cubicBezTo>
                    <a:pt x="1549069" y="3006329"/>
                    <a:pt x="1567415" y="2987989"/>
                    <a:pt x="1583604" y="2971800"/>
                  </a:cubicBezTo>
                  <a:cubicBezTo>
                    <a:pt x="1661148" y="2894256"/>
                    <a:pt x="1584352" y="2913528"/>
                    <a:pt x="1659804" y="2800350"/>
                  </a:cubicBezTo>
                  <a:cubicBezTo>
                    <a:pt x="1709043" y="2726492"/>
                    <a:pt x="1690664" y="2764920"/>
                    <a:pt x="1716954" y="2686050"/>
                  </a:cubicBezTo>
                  <a:cubicBezTo>
                    <a:pt x="1723304" y="2641600"/>
                    <a:pt x="1717768" y="2593731"/>
                    <a:pt x="1736004" y="2552700"/>
                  </a:cubicBezTo>
                  <a:cubicBezTo>
                    <a:pt x="1745303" y="2531778"/>
                    <a:pt x="1773275" y="2525959"/>
                    <a:pt x="1793154" y="2514600"/>
                  </a:cubicBezTo>
                  <a:cubicBezTo>
                    <a:pt x="1817810" y="2500511"/>
                    <a:pt x="1842764" y="2486471"/>
                    <a:pt x="1869354" y="2476500"/>
                  </a:cubicBezTo>
                  <a:cubicBezTo>
                    <a:pt x="1900100" y="2464970"/>
                    <a:pt x="2014940" y="2443573"/>
                    <a:pt x="2040804" y="2438400"/>
                  </a:cubicBezTo>
                  <a:cubicBezTo>
                    <a:pt x="2072554" y="2444750"/>
                    <a:pt x="2104642" y="2449597"/>
                    <a:pt x="2136054" y="2457450"/>
                  </a:cubicBezTo>
                  <a:cubicBezTo>
                    <a:pt x="2337643" y="2507847"/>
                    <a:pt x="2110319" y="2546108"/>
                    <a:pt x="2212254" y="2895600"/>
                  </a:cubicBezTo>
                  <a:cubicBezTo>
                    <a:pt x="2223499" y="2934154"/>
                    <a:pt x="2326554" y="2933700"/>
                    <a:pt x="2326554" y="2933700"/>
                  </a:cubicBezTo>
                  <a:cubicBezTo>
                    <a:pt x="2466254" y="2927350"/>
                    <a:pt x="2606806" y="2931312"/>
                    <a:pt x="2745654" y="2914650"/>
                  </a:cubicBezTo>
                  <a:cubicBezTo>
                    <a:pt x="2768386" y="2911922"/>
                    <a:pt x="2786615" y="2892739"/>
                    <a:pt x="2802804" y="2876550"/>
                  </a:cubicBezTo>
                  <a:cubicBezTo>
                    <a:pt x="2816433" y="2862921"/>
                    <a:pt x="2883632" y="2768439"/>
                    <a:pt x="2898054" y="2743200"/>
                  </a:cubicBezTo>
                  <a:cubicBezTo>
                    <a:pt x="2912143" y="2718544"/>
                    <a:pt x="2917673" y="2688561"/>
                    <a:pt x="2936154" y="2667000"/>
                  </a:cubicBezTo>
                  <a:cubicBezTo>
                    <a:pt x="2970469" y="2626966"/>
                    <a:pt x="3029348" y="2605213"/>
                    <a:pt x="3069504" y="2571750"/>
                  </a:cubicBezTo>
                  <a:cubicBezTo>
                    <a:pt x="3090200" y="2554503"/>
                    <a:pt x="3105958" y="2531847"/>
                    <a:pt x="3126654" y="2514600"/>
                  </a:cubicBezTo>
                  <a:cubicBezTo>
                    <a:pt x="3144243" y="2499943"/>
                    <a:pt x="3167615" y="2492689"/>
                    <a:pt x="3183804" y="2476500"/>
                  </a:cubicBezTo>
                  <a:cubicBezTo>
                    <a:pt x="3267433" y="2392871"/>
                    <a:pt x="3214154" y="2418867"/>
                    <a:pt x="3279054" y="2343150"/>
                  </a:cubicBezTo>
                  <a:cubicBezTo>
                    <a:pt x="3322631" y="2292310"/>
                    <a:pt x="3366441" y="2270355"/>
                    <a:pt x="3393354" y="2209800"/>
                  </a:cubicBezTo>
                  <a:cubicBezTo>
                    <a:pt x="3409665" y="2173100"/>
                    <a:pt x="3431454" y="2095500"/>
                    <a:pt x="3431454" y="2095500"/>
                  </a:cubicBezTo>
                  <a:cubicBezTo>
                    <a:pt x="3425104" y="2044700"/>
                    <a:pt x="3423131" y="1993159"/>
                    <a:pt x="3412404" y="1943100"/>
                  </a:cubicBezTo>
                  <a:cubicBezTo>
                    <a:pt x="3391599" y="1846008"/>
                    <a:pt x="3385386" y="1828510"/>
                    <a:pt x="3317154" y="1771650"/>
                  </a:cubicBezTo>
                  <a:cubicBezTo>
                    <a:pt x="3299565" y="1756993"/>
                    <a:pt x="3279054" y="1746250"/>
                    <a:pt x="3260004" y="1733550"/>
                  </a:cubicBezTo>
                  <a:cubicBezTo>
                    <a:pt x="3196504" y="1739900"/>
                    <a:pt x="3131686" y="1738250"/>
                    <a:pt x="3069504" y="1752600"/>
                  </a:cubicBezTo>
                  <a:cubicBezTo>
                    <a:pt x="3047195" y="1757748"/>
                    <a:pt x="3032832" y="1780461"/>
                    <a:pt x="3012354" y="1790700"/>
                  </a:cubicBezTo>
                  <a:cubicBezTo>
                    <a:pt x="2994393" y="1799680"/>
                    <a:pt x="2973661" y="1801840"/>
                    <a:pt x="2955204" y="1809750"/>
                  </a:cubicBezTo>
                  <a:cubicBezTo>
                    <a:pt x="2929102" y="1820937"/>
                    <a:pt x="2905106" y="1836663"/>
                    <a:pt x="2879004" y="1847850"/>
                  </a:cubicBezTo>
                  <a:cubicBezTo>
                    <a:pt x="2860547" y="1855760"/>
                    <a:pt x="2839815" y="1857920"/>
                    <a:pt x="2821854" y="1866900"/>
                  </a:cubicBezTo>
                  <a:cubicBezTo>
                    <a:pt x="2791924" y="1881865"/>
                    <a:pt x="2708638" y="1947768"/>
                    <a:pt x="2688504" y="1962150"/>
                  </a:cubicBezTo>
                  <a:cubicBezTo>
                    <a:pt x="2669873" y="1975458"/>
                    <a:pt x="2651832" y="1990011"/>
                    <a:pt x="2631354" y="2000250"/>
                  </a:cubicBezTo>
                  <a:cubicBezTo>
                    <a:pt x="2613393" y="2009230"/>
                    <a:pt x="2593254" y="2012950"/>
                    <a:pt x="2574204" y="2019300"/>
                  </a:cubicBezTo>
                  <a:cubicBezTo>
                    <a:pt x="2517054" y="2006600"/>
                    <a:pt x="2452955" y="2011321"/>
                    <a:pt x="2402754" y="1981200"/>
                  </a:cubicBezTo>
                  <a:cubicBezTo>
                    <a:pt x="2380303" y="1967730"/>
                    <a:pt x="2390897" y="1930174"/>
                    <a:pt x="2383704" y="1905000"/>
                  </a:cubicBezTo>
                  <a:cubicBezTo>
                    <a:pt x="2329045" y="1713694"/>
                    <a:pt x="2405157" y="2009864"/>
                    <a:pt x="2345604" y="1771650"/>
                  </a:cubicBezTo>
                  <a:cubicBezTo>
                    <a:pt x="2345799" y="1770480"/>
                    <a:pt x="2363958" y="1624882"/>
                    <a:pt x="2383704" y="1600200"/>
                  </a:cubicBezTo>
                  <a:cubicBezTo>
                    <a:pt x="2400623" y="1579052"/>
                    <a:pt x="2469073" y="1544703"/>
                    <a:pt x="2498004" y="1543050"/>
                  </a:cubicBezTo>
                  <a:cubicBezTo>
                    <a:pt x="2700972" y="1531452"/>
                    <a:pt x="2904404" y="1530350"/>
                    <a:pt x="3107604" y="1524000"/>
                  </a:cubicBezTo>
                  <a:cubicBezTo>
                    <a:pt x="3126654" y="1517650"/>
                    <a:pt x="3148046" y="1516089"/>
                    <a:pt x="3164754" y="1504950"/>
                  </a:cubicBezTo>
                  <a:cubicBezTo>
                    <a:pt x="3208758" y="1475614"/>
                    <a:pt x="3231891" y="1432820"/>
                    <a:pt x="3260004" y="1390650"/>
                  </a:cubicBezTo>
                  <a:cubicBezTo>
                    <a:pt x="3253654" y="1276350"/>
                    <a:pt x="3251807" y="1161711"/>
                    <a:pt x="3240954" y="1047750"/>
                  </a:cubicBezTo>
                  <a:cubicBezTo>
                    <a:pt x="3239050" y="1027760"/>
                    <a:pt x="3237584" y="1003144"/>
                    <a:pt x="3221904" y="990600"/>
                  </a:cubicBezTo>
                  <a:cubicBezTo>
                    <a:pt x="3201460" y="974244"/>
                    <a:pt x="3170878" y="978743"/>
                    <a:pt x="3145704" y="971550"/>
                  </a:cubicBezTo>
                  <a:cubicBezTo>
                    <a:pt x="3126396" y="966033"/>
                    <a:pt x="3107604" y="958850"/>
                    <a:pt x="3088554" y="952500"/>
                  </a:cubicBezTo>
                  <a:lnTo>
                    <a:pt x="2574204" y="990600"/>
                  </a:lnTo>
                  <a:cubicBezTo>
                    <a:pt x="2479445" y="999214"/>
                    <a:pt x="2466625" y="1010273"/>
                    <a:pt x="2383704" y="1028700"/>
                  </a:cubicBezTo>
                  <a:cubicBezTo>
                    <a:pt x="2352096" y="1035724"/>
                    <a:pt x="2319866" y="1039897"/>
                    <a:pt x="2288454" y="1047750"/>
                  </a:cubicBezTo>
                  <a:cubicBezTo>
                    <a:pt x="2268973" y="1052620"/>
                    <a:pt x="2250612" y="1061283"/>
                    <a:pt x="2231304" y="1066800"/>
                  </a:cubicBezTo>
                  <a:cubicBezTo>
                    <a:pt x="2206130" y="1073993"/>
                    <a:pt x="2180504" y="1079500"/>
                    <a:pt x="2155104" y="1085850"/>
                  </a:cubicBezTo>
                  <a:cubicBezTo>
                    <a:pt x="2052499" y="1076522"/>
                    <a:pt x="1961559" y="1101855"/>
                    <a:pt x="1888404" y="1028700"/>
                  </a:cubicBezTo>
                  <a:cubicBezTo>
                    <a:pt x="1872215" y="1012511"/>
                    <a:pt x="1860543" y="992028"/>
                    <a:pt x="1850304" y="971550"/>
                  </a:cubicBezTo>
                  <a:cubicBezTo>
                    <a:pt x="1841324" y="953589"/>
                    <a:pt x="1837604" y="933450"/>
                    <a:pt x="1831254" y="914400"/>
                  </a:cubicBezTo>
                  <a:cubicBezTo>
                    <a:pt x="1869380" y="800022"/>
                    <a:pt x="1829189" y="875695"/>
                    <a:pt x="2002704" y="781050"/>
                  </a:cubicBezTo>
                  <a:cubicBezTo>
                    <a:pt x="2022804" y="770087"/>
                    <a:pt x="2038932" y="752249"/>
                    <a:pt x="2059854" y="742950"/>
                  </a:cubicBezTo>
                  <a:cubicBezTo>
                    <a:pt x="2083056" y="732638"/>
                    <a:pt x="2210773" y="691077"/>
                    <a:pt x="2250354" y="685800"/>
                  </a:cubicBezTo>
                  <a:cubicBezTo>
                    <a:pt x="2319877" y="676530"/>
                    <a:pt x="2390054" y="673100"/>
                    <a:pt x="2459904" y="666750"/>
                  </a:cubicBezTo>
                  <a:cubicBezTo>
                    <a:pt x="2485304" y="660400"/>
                    <a:pt x="2514655" y="662714"/>
                    <a:pt x="2536104" y="647700"/>
                  </a:cubicBezTo>
                  <a:cubicBezTo>
                    <a:pt x="2580245" y="616801"/>
                    <a:pt x="2650404" y="533400"/>
                    <a:pt x="2650404" y="533400"/>
                  </a:cubicBezTo>
                  <a:cubicBezTo>
                    <a:pt x="2656754" y="508000"/>
                    <a:pt x="2669454" y="483382"/>
                    <a:pt x="2669454" y="457200"/>
                  </a:cubicBezTo>
                  <a:cubicBezTo>
                    <a:pt x="2669454" y="440216"/>
                    <a:pt x="2637548" y="272425"/>
                    <a:pt x="2631354" y="247650"/>
                  </a:cubicBezTo>
                  <a:cubicBezTo>
                    <a:pt x="2626484" y="228169"/>
                    <a:pt x="2626503" y="204699"/>
                    <a:pt x="2612304" y="190500"/>
                  </a:cubicBezTo>
                  <a:cubicBezTo>
                    <a:pt x="2579925" y="158121"/>
                    <a:pt x="2536104" y="139700"/>
                    <a:pt x="2498004" y="114300"/>
                  </a:cubicBezTo>
                  <a:cubicBezTo>
                    <a:pt x="2478954" y="101600"/>
                    <a:pt x="2462574" y="83440"/>
                    <a:pt x="2440854" y="76200"/>
                  </a:cubicBezTo>
                  <a:cubicBezTo>
                    <a:pt x="2421804" y="69850"/>
                    <a:pt x="2401665" y="66130"/>
                    <a:pt x="2383704" y="57150"/>
                  </a:cubicBezTo>
                  <a:cubicBezTo>
                    <a:pt x="2363226" y="46911"/>
                    <a:pt x="2349057" y="23269"/>
                    <a:pt x="2326554" y="19050"/>
                  </a:cubicBezTo>
                  <a:cubicBezTo>
                    <a:pt x="2245178" y="3792"/>
                    <a:pt x="2161454" y="6350"/>
                    <a:pt x="2078904" y="0"/>
                  </a:cubicBezTo>
                  <a:cubicBezTo>
                    <a:pt x="1958254" y="6350"/>
                    <a:pt x="1836910" y="4655"/>
                    <a:pt x="1716954" y="19050"/>
                  </a:cubicBezTo>
                  <a:cubicBezTo>
                    <a:pt x="1677079" y="23835"/>
                    <a:pt x="1640754" y="44450"/>
                    <a:pt x="1602654" y="57150"/>
                  </a:cubicBezTo>
                  <a:lnTo>
                    <a:pt x="1545504" y="76200"/>
                  </a:lnTo>
                  <a:cubicBezTo>
                    <a:pt x="1526241" y="105095"/>
                    <a:pt x="1488354" y="151065"/>
                    <a:pt x="1488354" y="190500"/>
                  </a:cubicBezTo>
                  <a:cubicBezTo>
                    <a:pt x="1488354" y="229126"/>
                    <a:pt x="1507404" y="304800"/>
                    <a:pt x="1507404" y="304800"/>
                  </a:cubicBezTo>
                </a:path>
              </a:pathLst>
            </a:custGeom>
            <a:solidFill>
              <a:srgbClr val="7030A0"/>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1+#ppt_w/2"/>
                                          </p:val>
                                        </p:tav>
                                        <p:tav tm="100000">
                                          <p:val>
                                            <p:strVal val="#ppt_x"/>
                                          </p:val>
                                        </p:tav>
                                      </p:tavLst>
                                    </p:anim>
                                    <p:anim calcmode="lin" valueType="num">
                                      <p:cBhvr additive="base">
                                        <p:cTn id="18" dur="20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1+#ppt_w/2"/>
                                          </p:val>
                                        </p:tav>
                                        <p:tav tm="100000">
                                          <p:val>
                                            <p:strVal val="#ppt_x"/>
                                          </p:val>
                                        </p:tav>
                                      </p:tavLst>
                                    </p:anim>
                                    <p:anim calcmode="lin" valueType="num">
                                      <p:cBhvr additive="base">
                                        <p:cTn id="22"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685800" y="304800"/>
            <a:ext cx="7772400" cy="1143000"/>
          </a:xfrm>
        </p:spPr>
        <p:txBody>
          <a:bodyPr>
            <a:normAutofit fontScale="90000"/>
          </a:bodyPr>
          <a:lstStyle/>
          <a:p>
            <a:pPr eaLnBrk="1" fontAlgn="auto" hangingPunct="1">
              <a:spcAft>
                <a:spcPts val="0"/>
              </a:spcAft>
              <a:defRPr/>
            </a:pPr>
            <a:r>
              <a:rPr lang="en-GB" sz="4000" dirty="0">
                <a:solidFill>
                  <a:srgbClr val="00B0F0"/>
                </a:solidFill>
              </a:rPr>
              <a:t>Innate immunity - the balance</a:t>
            </a:r>
          </a:p>
        </p:txBody>
      </p:sp>
      <p:sp>
        <p:nvSpPr>
          <p:cNvPr id="50179" name="Rectangle 3"/>
          <p:cNvSpPr>
            <a:spLocks noChangeArrowheads="1"/>
          </p:cNvSpPr>
          <p:nvPr/>
        </p:nvSpPr>
        <p:spPr bwMode="auto">
          <a:xfrm rot="-955898">
            <a:off x="2286000" y="3771900"/>
            <a:ext cx="4351338" cy="74613"/>
          </a:xfrm>
          <a:prstGeom prst="rect">
            <a:avLst/>
          </a:prstGeom>
          <a:solidFill>
            <a:schemeClr val="tx1"/>
          </a:solidFill>
          <a:ln w="9525">
            <a:noFill/>
            <a:miter lim="800000"/>
            <a:headEnd/>
            <a:tailEnd/>
          </a:ln>
        </p:spPr>
        <p:txBody>
          <a:bodyPr wrap="none" anchor="ctr"/>
          <a:lstStyle/>
          <a:p>
            <a:pPr eaLnBrk="0" hangingPunct="0"/>
            <a:endParaRPr lang="en-US"/>
          </a:p>
        </p:txBody>
      </p:sp>
      <p:sp>
        <p:nvSpPr>
          <p:cNvPr id="50180" name="AutoShape 4"/>
          <p:cNvSpPr>
            <a:spLocks noChangeArrowheads="1"/>
          </p:cNvSpPr>
          <p:nvPr/>
        </p:nvSpPr>
        <p:spPr bwMode="auto">
          <a:xfrm>
            <a:off x="3886200" y="3810000"/>
            <a:ext cx="1219200" cy="990600"/>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a:p>
        </p:txBody>
      </p:sp>
      <p:sp>
        <p:nvSpPr>
          <p:cNvPr id="50181" name="Text Box 5"/>
          <p:cNvSpPr txBox="1">
            <a:spLocks noChangeArrowheads="1"/>
          </p:cNvSpPr>
          <p:nvPr/>
        </p:nvSpPr>
        <p:spPr bwMode="auto">
          <a:xfrm>
            <a:off x="6286500" y="5318125"/>
            <a:ext cx="2357438" cy="461963"/>
          </a:xfrm>
          <a:prstGeom prst="rect">
            <a:avLst/>
          </a:prstGeom>
          <a:solidFill>
            <a:schemeClr val="tx1"/>
          </a:solidFill>
          <a:ln w="9525">
            <a:noFill/>
            <a:miter lim="800000"/>
            <a:headEnd/>
            <a:tailEnd/>
          </a:ln>
        </p:spPr>
        <p:txBody>
          <a:bodyPr>
            <a:spAutoFit/>
          </a:bodyPr>
          <a:lstStyle/>
          <a:p>
            <a:pPr algn="ctr" eaLnBrk="0" hangingPunct="0">
              <a:spcBef>
                <a:spcPct val="50000"/>
              </a:spcBef>
            </a:pPr>
            <a:r>
              <a:rPr lang="en-GB" b="1">
                <a:solidFill>
                  <a:schemeClr val="bg2"/>
                </a:solidFill>
              </a:rPr>
              <a:t>PROTECTIVE</a:t>
            </a:r>
          </a:p>
        </p:txBody>
      </p:sp>
      <p:sp>
        <p:nvSpPr>
          <p:cNvPr id="50182" name="Text Box 6"/>
          <p:cNvSpPr txBox="1">
            <a:spLocks noChangeArrowheads="1"/>
          </p:cNvSpPr>
          <p:nvPr/>
        </p:nvSpPr>
        <p:spPr bwMode="auto">
          <a:xfrm>
            <a:off x="800100" y="5318125"/>
            <a:ext cx="2428875" cy="461963"/>
          </a:xfrm>
          <a:prstGeom prst="rect">
            <a:avLst/>
          </a:prstGeom>
          <a:solidFill>
            <a:schemeClr val="tx1"/>
          </a:solidFill>
          <a:ln w="9525">
            <a:noFill/>
            <a:miter lim="800000"/>
            <a:headEnd/>
            <a:tailEnd/>
          </a:ln>
        </p:spPr>
        <p:txBody>
          <a:bodyPr>
            <a:spAutoFit/>
          </a:bodyPr>
          <a:lstStyle/>
          <a:p>
            <a:pPr algn="ctr" eaLnBrk="0" hangingPunct="0">
              <a:spcBef>
                <a:spcPct val="50000"/>
              </a:spcBef>
            </a:pPr>
            <a:r>
              <a:rPr lang="en-GB" b="1">
                <a:solidFill>
                  <a:schemeClr val="hlink"/>
                </a:solidFill>
              </a:rPr>
              <a:t>DESTRUCTIVE</a:t>
            </a:r>
          </a:p>
        </p:txBody>
      </p:sp>
      <p:sp>
        <p:nvSpPr>
          <p:cNvPr id="50183" name="Text Box 7"/>
          <p:cNvSpPr txBox="1">
            <a:spLocks noChangeArrowheads="1"/>
          </p:cNvSpPr>
          <p:nvPr/>
        </p:nvSpPr>
        <p:spPr bwMode="auto">
          <a:xfrm>
            <a:off x="304800" y="2019300"/>
            <a:ext cx="3895725" cy="979488"/>
          </a:xfrm>
          <a:prstGeom prst="rect">
            <a:avLst/>
          </a:prstGeom>
          <a:noFill/>
          <a:ln w="9525">
            <a:noFill/>
            <a:miter lim="800000"/>
            <a:headEnd/>
            <a:tailEnd/>
          </a:ln>
        </p:spPr>
        <p:txBody>
          <a:bodyPr>
            <a:spAutoFit/>
          </a:bodyPr>
          <a:lstStyle/>
          <a:p>
            <a:pPr algn="ctr" eaLnBrk="0" hangingPunct="0">
              <a:lnSpc>
                <a:spcPct val="120000"/>
              </a:lnSpc>
              <a:spcBef>
                <a:spcPct val="50000"/>
              </a:spcBef>
            </a:pPr>
            <a:r>
              <a:rPr lang="en-GB" b="1"/>
              <a:t>PROINFLAMMATORY</a:t>
            </a:r>
            <a:br>
              <a:rPr lang="en-GB" b="1"/>
            </a:br>
            <a:r>
              <a:rPr lang="en-GB" b="1"/>
              <a:t>DAMAGE</a:t>
            </a:r>
          </a:p>
        </p:txBody>
      </p:sp>
      <p:sp>
        <p:nvSpPr>
          <p:cNvPr id="50184" name="Text Box 8"/>
          <p:cNvSpPr txBox="1">
            <a:spLocks noChangeArrowheads="1"/>
          </p:cNvSpPr>
          <p:nvPr/>
        </p:nvSpPr>
        <p:spPr bwMode="auto">
          <a:xfrm>
            <a:off x="5676900" y="1435100"/>
            <a:ext cx="3048000" cy="822325"/>
          </a:xfrm>
          <a:prstGeom prst="rect">
            <a:avLst/>
          </a:prstGeom>
          <a:noFill/>
          <a:ln w="9525">
            <a:noFill/>
            <a:miter lim="800000"/>
            <a:headEnd/>
            <a:tailEnd/>
          </a:ln>
        </p:spPr>
        <p:txBody>
          <a:bodyPr>
            <a:spAutoFit/>
          </a:bodyPr>
          <a:lstStyle/>
          <a:p>
            <a:pPr algn="ctr" eaLnBrk="0" hangingPunct="0">
              <a:lnSpc>
                <a:spcPct val="120000"/>
              </a:lnSpc>
              <a:spcBef>
                <a:spcPct val="50000"/>
              </a:spcBef>
            </a:pPr>
            <a:r>
              <a:rPr lang="en-GB" b="1"/>
              <a:t>CONTROL OF</a:t>
            </a:r>
            <a:br>
              <a:rPr lang="en-GB" b="1"/>
            </a:br>
            <a:r>
              <a:rPr lang="en-GB" b="1"/>
              <a:t>INFECTION</a:t>
            </a:r>
          </a:p>
        </p:txBody>
      </p:sp>
      <p:sp>
        <p:nvSpPr>
          <p:cNvPr id="50185" name="Rectangle 9"/>
          <p:cNvSpPr>
            <a:spLocks noChangeArrowheads="1"/>
          </p:cNvSpPr>
          <p:nvPr/>
        </p:nvSpPr>
        <p:spPr bwMode="auto">
          <a:xfrm>
            <a:off x="5643563" y="2328863"/>
            <a:ext cx="2486025" cy="1000125"/>
          </a:xfrm>
          <a:prstGeom prst="rect">
            <a:avLst/>
          </a:prstGeom>
          <a:solidFill>
            <a:srgbClr val="FFFFFF"/>
          </a:solidFill>
          <a:ln w="9525">
            <a:solidFill>
              <a:schemeClr val="tx1"/>
            </a:solidFill>
            <a:miter lim="800000"/>
            <a:headEnd/>
            <a:tailEnd/>
          </a:ln>
        </p:spPr>
        <p:txBody>
          <a:bodyPr wrap="none" anchor="ctr"/>
          <a:lstStyle/>
          <a:p>
            <a:pPr algn="ctr" eaLnBrk="0" hangingPunct="0"/>
            <a:r>
              <a:rPr lang="en-GB" b="1">
                <a:solidFill>
                  <a:schemeClr val="bg2"/>
                </a:solidFill>
              </a:rPr>
              <a:t>Low TNF</a:t>
            </a:r>
          </a:p>
          <a:p>
            <a:pPr algn="ctr" eaLnBrk="0" hangingPunct="0"/>
            <a:r>
              <a:rPr lang="en-GB">
                <a:solidFill>
                  <a:schemeClr val="bg2"/>
                </a:solidFill>
              </a:rPr>
              <a:t>IL-10</a:t>
            </a:r>
            <a:br>
              <a:rPr lang="en-GB">
                <a:solidFill>
                  <a:schemeClr val="bg2"/>
                </a:solidFill>
              </a:rPr>
            </a:br>
            <a:r>
              <a:rPr lang="en-GB">
                <a:solidFill>
                  <a:schemeClr val="bg2"/>
                </a:solidFill>
              </a:rPr>
              <a:t>TGF</a:t>
            </a:r>
            <a:endParaRPr lang="en-GB"/>
          </a:p>
        </p:txBody>
      </p:sp>
      <p:sp>
        <p:nvSpPr>
          <p:cNvPr id="50186" name="Rectangle 10"/>
          <p:cNvSpPr>
            <a:spLocks noChangeArrowheads="1"/>
          </p:cNvSpPr>
          <p:nvPr/>
        </p:nvSpPr>
        <p:spPr bwMode="auto">
          <a:xfrm>
            <a:off x="1219200" y="2971800"/>
            <a:ext cx="1219200" cy="1295400"/>
          </a:xfrm>
          <a:prstGeom prst="rect">
            <a:avLst/>
          </a:prstGeom>
          <a:solidFill>
            <a:srgbClr val="FFFFFF"/>
          </a:solidFill>
          <a:ln w="9525">
            <a:solidFill>
              <a:schemeClr val="tx1"/>
            </a:solidFill>
            <a:miter lim="800000"/>
            <a:headEnd/>
            <a:tailEnd/>
          </a:ln>
        </p:spPr>
        <p:txBody>
          <a:bodyPr wrap="none" anchor="ctr"/>
          <a:lstStyle/>
          <a:p>
            <a:pPr algn="ctr" eaLnBrk="0" hangingPunct="0"/>
            <a:r>
              <a:rPr lang="en-GB" b="1">
                <a:solidFill>
                  <a:schemeClr val="bg2"/>
                </a:solidFill>
              </a:rPr>
              <a:t>High </a:t>
            </a:r>
            <a:r>
              <a:rPr lang="en-GB" sz="1800" b="1">
                <a:solidFill>
                  <a:schemeClr val="bg2"/>
                </a:solidFill>
              </a:rPr>
              <a:t>TNF</a:t>
            </a:r>
          </a:p>
          <a:p>
            <a:pPr algn="ctr" eaLnBrk="0" hangingPunct="0"/>
            <a:r>
              <a:rPr lang="en-GB">
                <a:solidFill>
                  <a:schemeClr val="bg2"/>
                </a:solidFill>
              </a:rPr>
              <a:t>IL-1</a:t>
            </a:r>
            <a:r>
              <a:rPr lang="en-GB">
                <a:solidFill>
                  <a:schemeClr val="bg2"/>
                </a:solidFill>
                <a:sym typeface="Symbol" pitchFamily="18" charset="2"/>
              </a:rPr>
              <a:t>++++</a:t>
            </a:r>
          </a:p>
          <a:p>
            <a:pPr algn="ctr" eaLnBrk="0" hangingPunct="0"/>
            <a:r>
              <a:rPr lang="en-GB">
                <a:solidFill>
                  <a:schemeClr val="bg2"/>
                </a:solidFill>
              </a:rPr>
              <a:t>MMPs</a:t>
            </a:r>
            <a:endParaRPr lang="en-GB"/>
          </a:p>
        </p:txBody>
      </p:sp>
      <p:sp>
        <p:nvSpPr>
          <p:cNvPr id="50187" name="TextBox 10"/>
          <p:cNvSpPr txBox="1">
            <a:spLocks noChangeArrowheads="1"/>
          </p:cNvSpPr>
          <p:nvPr/>
        </p:nvSpPr>
        <p:spPr bwMode="auto">
          <a:xfrm>
            <a:off x="6324600" y="6396038"/>
            <a:ext cx="2501900" cy="307975"/>
          </a:xfrm>
          <a:prstGeom prst="rect">
            <a:avLst/>
          </a:prstGeom>
          <a:noFill/>
          <a:ln w="9525">
            <a:noFill/>
            <a:miter lim="800000"/>
            <a:headEnd/>
            <a:tailEnd/>
          </a:ln>
        </p:spPr>
        <p:txBody>
          <a:bodyPr wrap="none">
            <a:spAutoFit/>
          </a:bodyPr>
          <a:lstStyle/>
          <a:p>
            <a:pPr eaLnBrk="0" hangingPunct="0"/>
            <a:r>
              <a:rPr lang="en-GB" sz="1400"/>
              <a:t>Slide from Prof Jon Friedland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11"/>
          <p:cNvGrpSpPr>
            <a:grpSpLocks/>
          </p:cNvGrpSpPr>
          <p:nvPr/>
        </p:nvGrpSpPr>
        <p:grpSpPr bwMode="auto">
          <a:xfrm>
            <a:off x="3184525" y="3725863"/>
            <a:ext cx="5443538" cy="1658937"/>
            <a:chOff x="2825" y="252"/>
            <a:chExt cx="2754" cy="640"/>
          </a:xfrm>
        </p:grpSpPr>
        <p:pic>
          <p:nvPicPr>
            <p:cNvPr id="51209" name="Picture 12" descr="H0001-7A"/>
            <p:cNvPicPr>
              <a:picLocks noChangeAspect="1" noChangeArrowheads="1"/>
            </p:cNvPicPr>
            <p:nvPr/>
          </p:nvPicPr>
          <p:blipFill>
            <a:blip r:embed="rId3" cstate="print"/>
            <a:srcRect/>
            <a:stretch>
              <a:fillRect/>
            </a:stretch>
          </p:blipFill>
          <p:spPr bwMode="auto">
            <a:xfrm>
              <a:off x="3835" y="252"/>
              <a:ext cx="915" cy="637"/>
            </a:xfrm>
            <a:prstGeom prst="rect">
              <a:avLst/>
            </a:prstGeom>
            <a:noFill/>
            <a:ln w="9525">
              <a:noFill/>
              <a:miter lim="800000"/>
              <a:headEnd/>
              <a:tailEnd/>
            </a:ln>
          </p:spPr>
        </p:pic>
        <p:grpSp>
          <p:nvGrpSpPr>
            <p:cNvPr id="51210" name="Group 13"/>
            <p:cNvGrpSpPr>
              <a:grpSpLocks/>
            </p:cNvGrpSpPr>
            <p:nvPr/>
          </p:nvGrpSpPr>
          <p:grpSpPr bwMode="auto">
            <a:xfrm>
              <a:off x="4747" y="260"/>
              <a:ext cx="832" cy="628"/>
              <a:chOff x="2959" y="759"/>
              <a:chExt cx="832" cy="628"/>
            </a:xfrm>
          </p:grpSpPr>
          <p:pic>
            <p:nvPicPr>
              <p:cNvPr id="51212" name="Picture 14" descr="jamie-face278"/>
              <p:cNvPicPr>
                <a:picLocks noChangeAspect="1" noChangeArrowheads="1"/>
              </p:cNvPicPr>
              <p:nvPr/>
            </p:nvPicPr>
            <p:blipFill>
              <a:blip r:embed="rId4" cstate="print"/>
              <a:srcRect/>
              <a:stretch>
                <a:fillRect/>
              </a:stretch>
            </p:blipFill>
            <p:spPr bwMode="auto">
              <a:xfrm>
                <a:off x="2959" y="759"/>
                <a:ext cx="832" cy="628"/>
              </a:xfrm>
              <a:prstGeom prst="rect">
                <a:avLst/>
              </a:prstGeom>
              <a:noFill/>
              <a:ln w="9525">
                <a:noFill/>
                <a:miter lim="800000"/>
                <a:headEnd/>
                <a:tailEnd/>
              </a:ln>
            </p:spPr>
          </p:pic>
          <p:sp>
            <p:nvSpPr>
              <p:cNvPr id="51213" name="Rectangle 15"/>
              <p:cNvSpPr>
                <a:spLocks noChangeArrowheads="1"/>
              </p:cNvSpPr>
              <p:nvPr/>
            </p:nvSpPr>
            <p:spPr bwMode="auto">
              <a:xfrm>
                <a:off x="3035" y="1271"/>
                <a:ext cx="620" cy="11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grpSp>
        <p:pic>
          <p:nvPicPr>
            <p:cNvPr id="51211" name="Picture 16"/>
            <p:cNvPicPr>
              <a:picLocks noChangeAspect="1" noChangeArrowheads="1"/>
            </p:cNvPicPr>
            <p:nvPr/>
          </p:nvPicPr>
          <p:blipFill>
            <a:blip r:embed="rId5" cstate="print"/>
            <a:srcRect/>
            <a:stretch>
              <a:fillRect/>
            </a:stretch>
          </p:blipFill>
          <p:spPr bwMode="auto">
            <a:xfrm>
              <a:off x="2825" y="261"/>
              <a:ext cx="1002" cy="631"/>
            </a:xfrm>
            <a:prstGeom prst="rect">
              <a:avLst/>
            </a:prstGeom>
            <a:noFill/>
            <a:ln w="9525">
              <a:noFill/>
              <a:miter lim="800000"/>
              <a:headEnd/>
              <a:tailEnd/>
            </a:ln>
          </p:spPr>
        </p:pic>
      </p:grpSp>
      <p:grpSp>
        <p:nvGrpSpPr>
          <p:cNvPr id="51203" name="Group 19"/>
          <p:cNvGrpSpPr>
            <a:grpSpLocks/>
          </p:cNvGrpSpPr>
          <p:nvPr/>
        </p:nvGrpSpPr>
        <p:grpSpPr bwMode="auto">
          <a:xfrm>
            <a:off x="3254375" y="1290638"/>
            <a:ext cx="5097463" cy="977900"/>
            <a:chOff x="1862" y="1137"/>
            <a:chExt cx="3211" cy="616"/>
          </a:xfrm>
        </p:grpSpPr>
        <p:pic>
          <p:nvPicPr>
            <p:cNvPr id="51207" name="Picture 20"/>
            <p:cNvPicPr>
              <a:picLocks noChangeAspect="1" noChangeArrowheads="1"/>
            </p:cNvPicPr>
            <p:nvPr/>
          </p:nvPicPr>
          <p:blipFill>
            <a:blip r:embed="rId6" cstate="print"/>
            <a:srcRect/>
            <a:stretch>
              <a:fillRect/>
            </a:stretch>
          </p:blipFill>
          <p:spPr bwMode="auto">
            <a:xfrm>
              <a:off x="1862" y="1137"/>
              <a:ext cx="1551" cy="594"/>
            </a:xfrm>
            <a:prstGeom prst="rect">
              <a:avLst/>
            </a:prstGeom>
            <a:noFill/>
            <a:ln w="9525">
              <a:noFill/>
              <a:miter lim="800000"/>
              <a:headEnd/>
              <a:tailEnd/>
            </a:ln>
          </p:spPr>
        </p:pic>
        <p:pic>
          <p:nvPicPr>
            <p:cNvPr id="51208" name="Picture 21" descr="005 - shiranee"/>
            <p:cNvPicPr>
              <a:picLocks noChangeAspect="1" noChangeArrowheads="1"/>
            </p:cNvPicPr>
            <p:nvPr/>
          </p:nvPicPr>
          <p:blipFill>
            <a:blip r:embed="rId7" cstate="print"/>
            <a:srcRect/>
            <a:stretch>
              <a:fillRect/>
            </a:stretch>
          </p:blipFill>
          <p:spPr bwMode="auto">
            <a:xfrm>
              <a:off x="3407" y="1141"/>
              <a:ext cx="1666" cy="612"/>
            </a:xfrm>
            <a:prstGeom prst="rect">
              <a:avLst/>
            </a:prstGeom>
            <a:noFill/>
            <a:ln w="9525">
              <a:noFill/>
              <a:miter lim="800000"/>
              <a:headEnd/>
              <a:tailEnd/>
            </a:ln>
          </p:spPr>
        </p:pic>
      </p:grpSp>
      <p:sp>
        <p:nvSpPr>
          <p:cNvPr id="51204" name="Text Box 24"/>
          <p:cNvSpPr txBox="1">
            <a:spLocks noChangeArrowheads="1"/>
          </p:cNvSpPr>
          <p:nvPr/>
        </p:nvSpPr>
        <p:spPr bwMode="auto">
          <a:xfrm>
            <a:off x="868363" y="2746375"/>
            <a:ext cx="7493000" cy="822325"/>
          </a:xfrm>
          <a:prstGeom prst="rect">
            <a:avLst/>
          </a:prstGeom>
          <a:noFill/>
          <a:ln w="9525">
            <a:noFill/>
            <a:miter lim="800000"/>
            <a:headEnd/>
            <a:tailEnd/>
          </a:ln>
        </p:spPr>
        <p:txBody>
          <a:bodyPr wrap="none">
            <a:spAutoFit/>
          </a:bodyPr>
          <a:lstStyle/>
          <a:p>
            <a:pPr eaLnBrk="0" hangingPunct="0"/>
            <a:r>
              <a:rPr lang="en-GB">
                <a:latin typeface="Helvetica"/>
              </a:rPr>
              <a:t>Positive blood cultures: </a:t>
            </a:r>
            <a:r>
              <a:rPr lang="en-GB" i="1">
                <a:latin typeface="Helvetica"/>
              </a:rPr>
              <a:t>Streptococcus pyogenes</a:t>
            </a:r>
            <a:endParaRPr lang="en-GB">
              <a:latin typeface="Helvetica"/>
            </a:endParaRPr>
          </a:p>
          <a:p>
            <a:pPr eaLnBrk="0" hangingPunct="0"/>
            <a:r>
              <a:rPr lang="en-GB">
                <a:latin typeface="Helvetica"/>
              </a:rPr>
              <a:t>BP&lt; 90 mmHg; Respiratory, renal, cardiac impairment</a:t>
            </a:r>
          </a:p>
        </p:txBody>
      </p:sp>
      <p:sp>
        <p:nvSpPr>
          <p:cNvPr id="51205" name="Text Box 25"/>
          <p:cNvSpPr txBox="1">
            <a:spLocks noChangeArrowheads="1"/>
          </p:cNvSpPr>
          <p:nvPr/>
        </p:nvSpPr>
        <p:spPr bwMode="auto">
          <a:xfrm>
            <a:off x="915988" y="5272088"/>
            <a:ext cx="5597525" cy="822325"/>
          </a:xfrm>
          <a:prstGeom prst="rect">
            <a:avLst/>
          </a:prstGeom>
          <a:noFill/>
          <a:ln w="9525">
            <a:noFill/>
            <a:miter lim="800000"/>
            <a:headEnd/>
            <a:tailEnd/>
          </a:ln>
        </p:spPr>
        <p:txBody>
          <a:bodyPr wrap="none">
            <a:spAutoFit/>
          </a:bodyPr>
          <a:lstStyle/>
          <a:p>
            <a:pPr eaLnBrk="0" hangingPunct="0"/>
            <a:r>
              <a:rPr lang="en-GB">
                <a:latin typeface="Helvetica"/>
              </a:rPr>
              <a:t>Isolate: M1 T1</a:t>
            </a:r>
          </a:p>
          <a:p>
            <a:pPr eaLnBrk="0" hangingPunct="0"/>
            <a:r>
              <a:rPr lang="en-GB">
                <a:latin typeface="Helvetica"/>
              </a:rPr>
              <a:t>Toxin genotyping: </a:t>
            </a:r>
            <a:r>
              <a:rPr lang="en-GB" i="1">
                <a:solidFill>
                  <a:srgbClr val="93FBFF"/>
                </a:solidFill>
                <a:latin typeface="Helvetica"/>
              </a:rPr>
              <a:t>spea+; smez+; speg+</a:t>
            </a:r>
          </a:p>
        </p:txBody>
      </p:sp>
      <p:sp>
        <p:nvSpPr>
          <p:cNvPr id="51206" name="Text Box 26"/>
          <p:cNvSpPr txBox="1">
            <a:spLocks noChangeArrowheads="1"/>
          </p:cNvSpPr>
          <p:nvPr/>
        </p:nvSpPr>
        <p:spPr bwMode="auto">
          <a:xfrm>
            <a:off x="546100" y="306388"/>
            <a:ext cx="7821613" cy="946150"/>
          </a:xfrm>
          <a:prstGeom prst="rect">
            <a:avLst/>
          </a:prstGeom>
          <a:noFill/>
          <a:ln w="9525">
            <a:noFill/>
            <a:miter lim="800000"/>
            <a:headEnd/>
            <a:tailEnd/>
          </a:ln>
        </p:spPr>
        <p:txBody>
          <a:bodyPr>
            <a:spAutoFit/>
          </a:bodyPr>
          <a:lstStyle/>
          <a:p>
            <a:pPr eaLnBrk="0" hangingPunct="0"/>
            <a:r>
              <a:rPr lang="en-GB" sz="2800">
                <a:solidFill>
                  <a:srgbClr val="93FBFF"/>
                </a:solidFill>
                <a:latin typeface="Helvetica"/>
              </a:rPr>
              <a:t>Gram positive shock: secreted toxins act as additional triggers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3" cstate="print"/>
          <a:srcRect/>
          <a:stretch>
            <a:fillRect/>
          </a:stretch>
        </p:blipFill>
        <p:spPr bwMode="auto">
          <a:xfrm>
            <a:off x="7880350" y="0"/>
            <a:ext cx="1263650" cy="1501775"/>
          </a:xfrm>
          <a:prstGeom prst="rect">
            <a:avLst/>
          </a:prstGeom>
          <a:noFill/>
          <a:ln w="9525">
            <a:noFill/>
            <a:miter lim="800000"/>
            <a:headEnd/>
            <a:tailEnd/>
          </a:ln>
        </p:spPr>
      </p:pic>
      <p:sp>
        <p:nvSpPr>
          <p:cNvPr id="52227" name="Line 4"/>
          <p:cNvSpPr>
            <a:spLocks noChangeShapeType="1"/>
          </p:cNvSpPr>
          <p:nvPr/>
        </p:nvSpPr>
        <p:spPr bwMode="auto">
          <a:xfrm>
            <a:off x="4572000" y="914400"/>
            <a:ext cx="0" cy="5715000"/>
          </a:xfrm>
          <a:prstGeom prst="line">
            <a:avLst/>
          </a:prstGeom>
          <a:noFill/>
          <a:ln w="9525">
            <a:solidFill>
              <a:schemeClr val="tx1"/>
            </a:solidFill>
            <a:round/>
            <a:headEnd/>
            <a:tailEnd/>
          </a:ln>
        </p:spPr>
        <p:txBody>
          <a:bodyPr/>
          <a:lstStyle/>
          <a:p>
            <a:endParaRPr lang="en-GB"/>
          </a:p>
        </p:txBody>
      </p:sp>
      <p:grpSp>
        <p:nvGrpSpPr>
          <p:cNvPr id="52228" name="Group 5"/>
          <p:cNvGrpSpPr>
            <a:grpSpLocks/>
          </p:cNvGrpSpPr>
          <p:nvPr/>
        </p:nvGrpSpPr>
        <p:grpSpPr bwMode="auto">
          <a:xfrm>
            <a:off x="304800" y="1001713"/>
            <a:ext cx="3352800" cy="4513262"/>
            <a:chOff x="192" y="631"/>
            <a:chExt cx="2112" cy="2843"/>
          </a:xfrm>
        </p:grpSpPr>
        <p:sp>
          <p:nvSpPr>
            <p:cNvPr id="52251" name="Oval 6"/>
            <p:cNvSpPr>
              <a:spLocks noChangeArrowheads="1"/>
            </p:cNvSpPr>
            <p:nvPr/>
          </p:nvSpPr>
          <p:spPr bwMode="auto">
            <a:xfrm>
              <a:off x="1344" y="2754"/>
              <a:ext cx="960" cy="720"/>
            </a:xfrm>
            <a:prstGeom prst="ellipse">
              <a:avLst/>
            </a:prstGeom>
            <a:solidFill>
              <a:srgbClr val="FF00FF"/>
            </a:solidFill>
            <a:ln w="9525">
              <a:solidFill>
                <a:schemeClr val="tx1"/>
              </a:solidFill>
              <a:round/>
              <a:headEnd/>
              <a:tailEnd/>
            </a:ln>
          </p:spPr>
          <p:txBody>
            <a:bodyPr wrap="none" anchor="ctr"/>
            <a:lstStyle/>
            <a:p>
              <a:pPr eaLnBrk="0" hangingPunct="0"/>
              <a:endParaRPr lang="en-US"/>
            </a:p>
          </p:txBody>
        </p:sp>
        <p:sp>
          <p:nvSpPr>
            <p:cNvPr id="52252" name="AutoShape 7"/>
            <p:cNvSpPr>
              <a:spLocks noChangeArrowheads="1"/>
            </p:cNvSpPr>
            <p:nvPr/>
          </p:nvSpPr>
          <p:spPr bwMode="auto">
            <a:xfrm>
              <a:off x="1728" y="2178"/>
              <a:ext cx="227" cy="243"/>
            </a:xfrm>
            <a:prstGeom prst="diamond">
              <a:avLst/>
            </a:prstGeom>
            <a:solidFill>
              <a:srgbClr val="6699FF">
                <a:alpha val="50195"/>
              </a:srgbClr>
            </a:solidFill>
            <a:ln w="9525">
              <a:solidFill>
                <a:srgbClr val="6699FF"/>
              </a:solidFill>
              <a:miter lim="800000"/>
              <a:headEnd/>
              <a:tailEnd/>
            </a:ln>
          </p:spPr>
          <p:txBody>
            <a:bodyPr wrap="none" anchor="ctr"/>
            <a:lstStyle/>
            <a:p>
              <a:pPr eaLnBrk="0" hangingPunct="0"/>
              <a:endParaRPr lang="en-US"/>
            </a:p>
          </p:txBody>
        </p:sp>
        <p:sp>
          <p:nvSpPr>
            <p:cNvPr id="52253" name="AutoShape 8"/>
            <p:cNvSpPr>
              <a:spLocks noChangeArrowheads="1"/>
            </p:cNvSpPr>
            <p:nvPr/>
          </p:nvSpPr>
          <p:spPr bwMode="auto">
            <a:xfrm rot="-5400000">
              <a:off x="1525" y="1805"/>
              <a:ext cx="615" cy="306"/>
            </a:xfrm>
            <a:prstGeom prst="chevron">
              <a:avLst>
                <a:gd name="adj" fmla="val 50245"/>
              </a:avLst>
            </a:prstGeom>
            <a:solidFill>
              <a:srgbClr val="CC66FF"/>
            </a:solidFill>
            <a:ln w="9525">
              <a:solidFill>
                <a:srgbClr val="CC66FF"/>
              </a:solidFill>
              <a:miter lim="800000"/>
              <a:headEnd/>
              <a:tailEnd/>
            </a:ln>
          </p:spPr>
          <p:txBody>
            <a:bodyPr wrap="none" anchor="ctr"/>
            <a:lstStyle/>
            <a:p>
              <a:pPr eaLnBrk="0" hangingPunct="0"/>
              <a:endParaRPr lang="en-US"/>
            </a:p>
          </p:txBody>
        </p:sp>
        <p:sp>
          <p:nvSpPr>
            <p:cNvPr id="52254" name="Oval 9"/>
            <p:cNvSpPr>
              <a:spLocks noChangeArrowheads="1"/>
            </p:cNvSpPr>
            <p:nvPr/>
          </p:nvSpPr>
          <p:spPr bwMode="auto">
            <a:xfrm>
              <a:off x="1344" y="1074"/>
              <a:ext cx="960" cy="720"/>
            </a:xfrm>
            <a:prstGeom prst="ellipse">
              <a:avLst/>
            </a:prstGeom>
            <a:solidFill>
              <a:srgbClr val="6666FF"/>
            </a:solidFill>
            <a:ln w="9525">
              <a:solidFill>
                <a:srgbClr val="6666FF"/>
              </a:solidFill>
              <a:round/>
              <a:headEnd/>
              <a:tailEnd/>
            </a:ln>
          </p:spPr>
          <p:txBody>
            <a:bodyPr wrap="none" anchor="ctr"/>
            <a:lstStyle/>
            <a:p>
              <a:pPr eaLnBrk="0" hangingPunct="0"/>
              <a:endParaRPr lang="en-US"/>
            </a:p>
          </p:txBody>
        </p:sp>
        <p:sp>
          <p:nvSpPr>
            <p:cNvPr id="52255" name="Text Box 10"/>
            <p:cNvSpPr txBox="1">
              <a:spLocks noChangeArrowheads="1"/>
            </p:cNvSpPr>
            <p:nvPr/>
          </p:nvSpPr>
          <p:spPr bwMode="auto">
            <a:xfrm>
              <a:off x="672" y="3072"/>
              <a:ext cx="508" cy="250"/>
            </a:xfrm>
            <a:prstGeom prst="rect">
              <a:avLst/>
            </a:prstGeom>
            <a:noFill/>
            <a:ln w="9525">
              <a:noFill/>
              <a:miter lim="800000"/>
              <a:headEnd/>
              <a:tailEnd/>
            </a:ln>
          </p:spPr>
          <p:txBody>
            <a:bodyPr>
              <a:spAutoFit/>
            </a:bodyPr>
            <a:lstStyle/>
            <a:p>
              <a:pPr eaLnBrk="0" hangingPunct="0"/>
              <a:r>
                <a:rPr lang="en-GB" sz="2000">
                  <a:latin typeface="Helvetica"/>
                </a:rPr>
                <a:t>T-cell</a:t>
              </a:r>
            </a:p>
          </p:txBody>
        </p:sp>
        <p:sp>
          <p:nvSpPr>
            <p:cNvPr id="52256" name="Text Box 11"/>
            <p:cNvSpPr txBox="1">
              <a:spLocks noChangeArrowheads="1"/>
            </p:cNvSpPr>
            <p:nvPr/>
          </p:nvSpPr>
          <p:spPr bwMode="auto">
            <a:xfrm>
              <a:off x="240" y="1286"/>
              <a:ext cx="810" cy="250"/>
            </a:xfrm>
            <a:prstGeom prst="rect">
              <a:avLst/>
            </a:prstGeom>
            <a:noFill/>
            <a:ln w="9525">
              <a:noFill/>
              <a:miter lim="800000"/>
              <a:headEnd/>
              <a:tailEnd/>
            </a:ln>
          </p:spPr>
          <p:txBody>
            <a:bodyPr wrap="none">
              <a:spAutoFit/>
            </a:bodyPr>
            <a:lstStyle/>
            <a:p>
              <a:pPr eaLnBrk="0" hangingPunct="0"/>
              <a:r>
                <a:rPr lang="en-GB" sz="2000">
                  <a:latin typeface="Helvetica"/>
                </a:rPr>
                <a:t>Monocyte</a:t>
              </a:r>
            </a:p>
          </p:txBody>
        </p:sp>
        <p:sp>
          <p:nvSpPr>
            <p:cNvPr id="52257" name="Text Box 12"/>
            <p:cNvSpPr txBox="1">
              <a:spLocks noChangeArrowheads="1"/>
            </p:cNvSpPr>
            <p:nvPr/>
          </p:nvSpPr>
          <p:spPr bwMode="auto">
            <a:xfrm>
              <a:off x="432" y="1814"/>
              <a:ext cx="720" cy="250"/>
            </a:xfrm>
            <a:prstGeom prst="rect">
              <a:avLst/>
            </a:prstGeom>
            <a:noFill/>
            <a:ln w="9525">
              <a:noFill/>
              <a:miter lim="800000"/>
              <a:headEnd/>
              <a:tailEnd/>
            </a:ln>
          </p:spPr>
          <p:txBody>
            <a:bodyPr>
              <a:spAutoFit/>
            </a:bodyPr>
            <a:lstStyle/>
            <a:p>
              <a:pPr eaLnBrk="0" hangingPunct="0">
                <a:spcBef>
                  <a:spcPct val="50000"/>
                </a:spcBef>
              </a:pPr>
              <a:r>
                <a:rPr lang="en-GB" sz="2000">
                  <a:latin typeface="Helvetica"/>
                </a:rPr>
                <a:t>MHC II</a:t>
              </a:r>
            </a:p>
          </p:txBody>
        </p:sp>
        <p:sp>
          <p:nvSpPr>
            <p:cNvPr id="52258" name="AutoShape 13"/>
            <p:cNvSpPr>
              <a:spLocks noChangeArrowheads="1"/>
            </p:cNvSpPr>
            <p:nvPr/>
          </p:nvSpPr>
          <p:spPr bwMode="auto">
            <a:xfrm rot="5400000">
              <a:off x="1525" y="2477"/>
              <a:ext cx="615" cy="306"/>
            </a:xfrm>
            <a:prstGeom prst="chevron">
              <a:avLst>
                <a:gd name="adj" fmla="val 50245"/>
              </a:avLst>
            </a:prstGeom>
            <a:solidFill>
              <a:srgbClr val="00FFFF"/>
            </a:solidFill>
            <a:ln w="9525">
              <a:solidFill>
                <a:schemeClr val="tx1"/>
              </a:solidFill>
              <a:miter lim="800000"/>
              <a:headEnd/>
              <a:tailEnd/>
            </a:ln>
          </p:spPr>
          <p:txBody>
            <a:bodyPr wrap="none" anchor="ctr"/>
            <a:lstStyle/>
            <a:p>
              <a:pPr eaLnBrk="0" hangingPunct="0"/>
              <a:endParaRPr lang="en-US"/>
            </a:p>
          </p:txBody>
        </p:sp>
        <p:sp>
          <p:nvSpPr>
            <p:cNvPr id="52259" name="Text Box 14"/>
            <p:cNvSpPr txBox="1">
              <a:spLocks noChangeArrowheads="1"/>
            </p:cNvSpPr>
            <p:nvPr/>
          </p:nvSpPr>
          <p:spPr bwMode="auto">
            <a:xfrm>
              <a:off x="816" y="2418"/>
              <a:ext cx="576" cy="250"/>
            </a:xfrm>
            <a:prstGeom prst="rect">
              <a:avLst/>
            </a:prstGeom>
            <a:noFill/>
            <a:ln w="9525">
              <a:noFill/>
              <a:miter lim="800000"/>
              <a:headEnd/>
              <a:tailEnd/>
            </a:ln>
          </p:spPr>
          <p:txBody>
            <a:bodyPr>
              <a:spAutoFit/>
            </a:bodyPr>
            <a:lstStyle/>
            <a:p>
              <a:pPr eaLnBrk="0" hangingPunct="0">
                <a:spcBef>
                  <a:spcPct val="50000"/>
                </a:spcBef>
              </a:pPr>
              <a:r>
                <a:rPr lang="en-GB" sz="2000">
                  <a:latin typeface="Helvetica"/>
                </a:rPr>
                <a:t>TCR</a:t>
              </a:r>
            </a:p>
          </p:txBody>
        </p:sp>
        <p:sp>
          <p:nvSpPr>
            <p:cNvPr id="52260" name="Line 15"/>
            <p:cNvSpPr>
              <a:spLocks noChangeShapeType="1"/>
            </p:cNvSpPr>
            <p:nvPr/>
          </p:nvSpPr>
          <p:spPr bwMode="auto">
            <a:xfrm>
              <a:off x="1248" y="2562"/>
              <a:ext cx="576" cy="0"/>
            </a:xfrm>
            <a:prstGeom prst="line">
              <a:avLst/>
            </a:prstGeom>
            <a:noFill/>
            <a:ln w="9525">
              <a:solidFill>
                <a:schemeClr val="tx1"/>
              </a:solidFill>
              <a:round/>
              <a:headEnd/>
              <a:tailEnd/>
            </a:ln>
          </p:spPr>
          <p:txBody>
            <a:bodyPr/>
            <a:lstStyle/>
            <a:p>
              <a:endParaRPr lang="en-GB"/>
            </a:p>
          </p:txBody>
        </p:sp>
        <p:sp>
          <p:nvSpPr>
            <p:cNvPr id="52261" name="Text Box 16"/>
            <p:cNvSpPr txBox="1">
              <a:spLocks noChangeArrowheads="1"/>
            </p:cNvSpPr>
            <p:nvPr/>
          </p:nvSpPr>
          <p:spPr bwMode="auto">
            <a:xfrm>
              <a:off x="192" y="2142"/>
              <a:ext cx="1344" cy="250"/>
            </a:xfrm>
            <a:prstGeom prst="rect">
              <a:avLst/>
            </a:prstGeom>
            <a:noFill/>
            <a:ln w="9525">
              <a:noFill/>
              <a:miter lim="800000"/>
              <a:headEnd/>
              <a:tailEnd/>
            </a:ln>
          </p:spPr>
          <p:txBody>
            <a:bodyPr wrap="none">
              <a:spAutoFit/>
            </a:bodyPr>
            <a:lstStyle/>
            <a:p>
              <a:pPr eaLnBrk="0" hangingPunct="0"/>
              <a:r>
                <a:rPr lang="en-GB" sz="2000">
                  <a:latin typeface="Helvetica"/>
                </a:rPr>
                <a:t>Antigenic peptide</a:t>
              </a:r>
            </a:p>
          </p:txBody>
        </p:sp>
        <p:sp>
          <p:nvSpPr>
            <p:cNvPr id="52262" name="Line 17"/>
            <p:cNvSpPr>
              <a:spLocks noChangeShapeType="1"/>
            </p:cNvSpPr>
            <p:nvPr/>
          </p:nvSpPr>
          <p:spPr bwMode="auto">
            <a:xfrm>
              <a:off x="1488" y="2256"/>
              <a:ext cx="240" cy="0"/>
            </a:xfrm>
            <a:prstGeom prst="line">
              <a:avLst/>
            </a:prstGeom>
            <a:noFill/>
            <a:ln w="9525">
              <a:solidFill>
                <a:schemeClr val="tx1"/>
              </a:solidFill>
              <a:round/>
              <a:headEnd/>
              <a:tailEnd/>
            </a:ln>
          </p:spPr>
          <p:txBody>
            <a:bodyPr wrap="none" anchor="ctr"/>
            <a:lstStyle/>
            <a:p>
              <a:endParaRPr lang="en-GB"/>
            </a:p>
          </p:txBody>
        </p:sp>
        <p:sp>
          <p:nvSpPr>
            <p:cNvPr id="52263" name="Line 18"/>
            <p:cNvSpPr>
              <a:spLocks noChangeShapeType="1"/>
            </p:cNvSpPr>
            <p:nvPr/>
          </p:nvSpPr>
          <p:spPr bwMode="auto">
            <a:xfrm>
              <a:off x="1152" y="3216"/>
              <a:ext cx="288" cy="0"/>
            </a:xfrm>
            <a:prstGeom prst="line">
              <a:avLst/>
            </a:prstGeom>
            <a:noFill/>
            <a:ln w="9525">
              <a:solidFill>
                <a:schemeClr val="tx1"/>
              </a:solidFill>
              <a:round/>
              <a:headEnd/>
              <a:tailEnd/>
            </a:ln>
          </p:spPr>
          <p:txBody>
            <a:bodyPr wrap="none" anchor="ctr"/>
            <a:lstStyle/>
            <a:p>
              <a:endParaRPr lang="en-GB"/>
            </a:p>
          </p:txBody>
        </p:sp>
        <p:sp>
          <p:nvSpPr>
            <p:cNvPr id="52264" name="Line 19"/>
            <p:cNvSpPr>
              <a:spLocks noChangeShapeType="1"/>
            </p:cNvSpPr>
            <p:nvPr/>
          </p:nvSpPr>
          <p:spPr bwMode="auto">
            <a:xfrm>
              <a:off x="1008" y="1440"/>
              <a:ext cx="336" cy="0"/>
            </a:xfrm>
            <a:prstGeom prst="line">
              <a:avLst/>
            </a:prstGeom>
            <a:noFill/>
            <a:ln w="9525">
              <a:solidFill>
                <a:schemeClr val="tx1"/>
              </a:solidFill>
              <a:round/>
              <a:headEnd/>
              <a:tailEnd/>
            </a:ln>
          </p:spPr>
          <p:txBody>
            <a:bodyPr wrap="none" anchor="ctr"/>
            <a:lstStyle/>
            <a:p>
              <a:endParaRPr lang="en-GB"/>
            </a:p>
          </p:txBody>
        </p:sp>
        <p:sp>
          <p:nvSpPr>
            <p:cNvPr id="52265" name="Line 20"/>
            <p:cNvSpPr>
              <a:spLocks noChangeShapeType="1"/>
            </p:cNvSpPr>
            <p:nvPr/>
          </p:nvSpPr>
          <p:spPr bwMode="auto">
            <a:xfrm>
              <a:off x="1008" y="1920"/>
              <a:ext cx="672" cy="0"/>
            </a:xfrm>
            <a:prstGeom prst="line">
              <a:avLst/>
            </a:prstGeom>
            <a:noFill/>
            <a:ln w="9525">
              <a:solidFill>
                <a:schemeClr val="tx1"/>
              </a:solidFill>
              <a:round/>
              <a:headEnd/>
              <a:tailEnd/>
            </a:ln>
          </p:spPr>
          <p:txBody>
            <a:bodyPr wrap="none" anchor="ctr"/>
            <a:lstStyle/>
            <a:p>
              <a:endParaRPr lang="en-GB"/>
            </a:p>
          </p:txBody>
        </p:sp>
        <p:sp>
          <p:nvSpPr>
            <p:cNvPr id="52266" name="Text Box 21"/>
            <p:cNvSpPr txBox="1">
              <a:spLocks noChangeArrowheads="1"/>
            </p:cNvSpPr>
            <p:nvPr/>
          </p:nvSpPr>
          <p:spPr bwMode="auto">
            <a:xfrm>
              <a:off x="326" y="631"/>
              <a:ext cx="1637" cy="250"/>
            </a:xfrm>
            <a:prstGeom prst="rect">
              <a:avLst/>
            </a:prstGeom>
            <a:noFill/>
            <a:ln w="9525">
              <a:noFill/>
              <a:miter lim="800000"/>
              <a:headEnd/>
              <a:tailEnd/>
            </a:ln>
          </p:spPr>
          <p:txBody>
            <a:bodyPr wrap="none">
              <a:spAutoFit/>
            </a:bodyPr>
            <a:lstStyle/>
            <a:p>
              <a:pPr eaLnBrk="0" hangingPunct="0"/>
              <a:r>
                <a:rPr lang="en-GB" sz="2000">
                  <a:solidFill>
                    <a:schemeClr val="tx2"/>
                  </a:solidFill>
                  <a:latin typeface="Helvetica"/>
                </a:rPr>
                <a:t>Conventional Antigen</a:t>
              </a:r>
            </a:p>
          </p:txBody>
        </p:sp>
      </p:grpSp>
      <p:sp>
        <p:nvSpPr>
          <p:cNvPr id="213014" name="Text Box 22"/>
          <p:cNvSpPr txBox="1">
            <a:spLocks noChangeArrowheads="1"/>
          </p:cNvSpPr>
          <p:nvPr/>
        </p:nvSpPr>
        <p:spPr bwMode="auto">
          <a:xfrm>
            <a:off x="5105400" y="990600"/>
            <a:ext cx="1695450" cy="396875"/>
          </a:xfrm>
          <a:prstGeom prst="rect">
            <a:avLst/>
          </a:prstGeom>
          <a:noFill/>
          <a:ln w="9525">
            <a:noFill/>
            <a:miter lim="800000"/>
            <a:headEnd/>
            <a:tailEnd/>
          </a:ln>
        </p:spPr>
        <p:txBody>
          <a:bodyPr wrap="none">
            <a:spAutoFit/>
          </a:bodyPr>
          <a:lstStyle/>
          <a:p>
            <a:pPr eaLnBrk="0" hangingPunct="0"/>
            <a:r>
              <a:rPr lang="en-GB" sz="2000">
                <a:solidFill>
                  <a:schemeClr val="tx2"/>
                </a:solidFill>
                <a:latin typeface="Helvetica"/>
              </a:rPr>
              <a:t>Superantigen</a:t>
            </a:r>
          </a:p>
        </p:txBody>
      </p:sp>
      <p:grpSp>
        <p:nvGrpSpPr>
          <p:cNvPr id="52230" name="Group 23"/>
          <p:cNvGrpSpPr>
            <a:grpSpLocks/>
          </p:cNvGrpSpPr>
          <p:nvPr/>
        </p:nvGrpSpPr>
        <p:grpSpPr bwMode="auto">
          <a:xfrm>
            <a:off x="6019800" y="1676400"/>
            <a:ext cx="2401888" cy="3733800"/>
            <a:chOff x="3792" y="1056"/>
            <a:chExt cx="1513" cy="2352"/>
          </a:xfrm>
        </p:grpSpPr>
        <p:grpSp>
          <p:nvGrpSpPr>
            <p:cNvPr id="52243" name="Group 24"/>
            <p:cNvGrpSpPr>
              <a:grpSpLocks/>
            </p:cNvGrpSpPr>
            <p:nvPr/>
          </p:nvGrpSpPr>
          <p:grpSpPr bwMode="auto">
            <a:xfrm>
              <a:off x="3792" y="1056"/>
              <a:ext cx="1008" cy="2352"/>
              <a:chOff x="3792" y="1056"/>
              <a:chExt cx="1008" cy="2352"/>
            </a:xfrm>
          </p:grpSpPr>
          <p:sp>
            <p:nvSpPr>
              <p:cNvPr id="52246" name="Oval 25"/>
              <p:cNvSpPr>
                <a:spLocks noChangeArrowheads="1"/>
              </p:cNvSpPr>
              <p:nvPr/>
            </p:nvSpPr>
            <p:spPr bwMode="auto">
              <a:xfrm>
                <a:off x="3792" y="2688"/>
                <a:ext cx="960" cy="720"/>
              </a:xfrm>
              <a:prstGeom prst="ellipse">
                <a:avLst/>
              </a:prstGeom>
              <a:solidFill>
                <a:srgbClr val="FF00FF"/>
              </a:solidFill>
              <a:ln w="9525">
                <a:solidFill>
                  <a:schemeClr val="tx1"/>
                </a:solidFill>
                <a:round/>
                <a:headEnd/>
                <a:tailEnd/>
              </a:ln>
            </p:spPr>
            <p:txBody>
              <a:bodyPr wrap="none" anchor="ctr"/>
              <a:lstStyle/>
              <a:p>
                <a:pPr eaLnBrk="0" hangingPunct="0"/>
                <a:endParaRPr lang="en-US"/>
              </a:p>
            </p:txBody>
          </p:sp>
          <p:sp>
            <p:nvSpPr>
              <p:cNvPr id="52247" name="AutoShape 26"/>
              <p:cNvSpPr>
                <a:spLocks noChangeArrowheads="1"/>
              </p:cNvSpPr>
              <p:nvPr/>
            </p:nvSpPr>
            <p:spPr bwMode="auto">
              <a:xfrm rot="5400000">
                <a:off x="3973" y="2439"/>
                <a:ext cx="615" cy="306"/>
              </a:xfrm>
              <a:prstGeom prst="chevron">
                <a:avLst>
                  <a:gd name="adj" fmla="val 50245"/>
                </a:avLst>
              </a:prstGeom>
              <a:solidFill>
                <a:srgbClr val="00FFFF"/>
              </a:solidFill>
              <a:ln w="9525">
                <a:solidFill>
                  <a:schemeClr val="tx1"/>
                </a:solidFill>
                <a:miter lim="800000"/>
                <a:headEnd/>
                <a:tailEnd/>
              </a:ln>
            </p:spPr>
            <p:txBody>
              <a:bodyPr wrap="none" anchor="ctr"/>
              <a:lstStyle/>
              <a:p>
                <a:pPr eaLnBrk="0" hangingPunct="0"/>
                <a:endParaRPr lang="en-US"/>
              </a:p>
            </p:txBody>
          </p:sp>
          <p:sp>
            <p:nvSpPr>
              <p:cNvPr id="52248" name="AutoShape 27"/>
              <p:cNvSpPr>
                <a:spLocks noChangeArrowheads="1"/>
              </p:cNvSpPr>
              <p:nvPr/>
            </p:nvSpPr>
            <p:spPr bwMode="auto">
              <a:xfrm rot="-5400000">
                <a:off x="3973" y="1739"/>
                <a:ext cx="615" cy="306"/>
              </a:xfrm>
              <a:prstGeom prst="chevron">
                <a:avLst>
                  <a:gd name="adj" fmla="val 50245"/>
                </a:avLst>
              </a:prstGeom>
              <a:solidFill>
                <a:srgbClr val="CC66FF"/>
              </a:solidFill>
              <a:ln w="9525">
                <a:solidFill>
                  <a:srgbClr val="CC66FF"/>
                </a:solidFill>
                <a:miter lim="800000"/>
                <a:headEnd/>
                <a:tailEnd/>
              </a:ln>
            </p:spPr>
            <p:txBody>
              <a:bodyPr wrap="none" anchor="ctr"/>
              <a:lstStyle/>
              <a:p>
                <a:pPr eaLnBrk="0" hangingPunct="0"/>
                <a:endParaRPr lang="en-US"/>
              </a:p>
            </p:txBody>
          </p:sp>
          <p:sp>
            <p:nvSpPr>
              <p:cNvPr id="52249" name="AutoShape 28"/>
              <p:cNvSpPr>
                <a:spLocks noChangeArrowheads="1"/>
              </p:cNvSpPr>
              <p:nvPr/>
            </p:nvSpPr>
            <p:spPr bwMode="auto">
              <a:xfrm rot="-8040000">
                <a:off x="4245" y="2062"/>
                <a:ext cx="484" cy="474"/>
              </a:xfrm>
              <a:prstGeom prst="rtTriangle">
                <a:avLst/>
              </a:prstGeom>
              <a:solidFill>
                <a:srgbClr val="6699FF">
                  <a:alpha val="50195"/>
                </a:srgbClr>
              </a:solidFill>
              <a:ln w="9525">
                <a:solidFill>
                  <a:schemeClr val="tx1"/>
                </a:solidFill>
                <a:miter lim="800000"/>
                <a:headEnd/>
                <a:tailEnd/>
              </a:ln>
            </p:spPr>
            <p:txBody>
              <a:bodyPr wrap="none" anchor="ctr"/>
              <a:lstStyle/>
              <a:p>
                <a:pPr eaLnBrk="0" hangingPunct="0"/>
                <a:endParaRPr lang="en-US"/>
              </a:p>
            </p:txBody>
          </p:sp>
          <p:sp>
            <p:nvSpPr>
              <p:cNvPr id="52250" name="Oval 29"/>
              <p:cNvSpPr>
                <a:spLocks noChangeArrowheads="1"/>
              </p:cNvSpPr>
              <p:nvPr/>
            </p:nvSpPr>
            <p:spPr bwMode="auto">
              <a:xfrm>
                <a:off x="3840" y="1056"/>
                <a:ext cx="960" cy="720"/>
              </a:xfrm>
              <a:prstGeom prst="ellipse">
                <a:avLst/>
              </a:prstGeom>
              <a:solidFill>
                <a:srgbClr val="6666FF"/>
              </a:solidFill>
              <a:ln w="9525">
                <a:solidFill>
                  <a:srgbClr val="6666FF"/>
                </a:solidFill>
                <a:round/>
                <a:headEnd/>
                <a:tailEnd/>
              </a:ln>
            </p:spPr>
            <p:txBody>
              <a:bodyPr wrap="none" anchor="ctr"/>
              <a:lstStyle/>
              <a:p>
                <a:pPr eaLnBrk="0" hangingPunct="0"/>
                <a:endParaRPr lang="en-US"/>
              </a:p>
            </p:txBody>
          </p:sp>
        </p:grpSp>
        <p:sp>
          <p:nvSpPr>
            <p:cNvPr id="52244" name="Text Box 30"/>
            <p:cNvSpPr txBox="1">
              <a:spLocks noChangeArrowheads="1"/>
            </p:cNvSpPr>
            <p:nvPr/>
          </p:nvSpPr>
          <p:spPr bwMode="auto">
            <a:xfrm>
              <a:off x="4956" y="2277"/>
              <a:ext cx="349" cy="288"/>
            </a:xfrm>
            <a:prstGeom prst="rect">
              <a:avLst/>
            </a:prstGeom>
            <a:noFill/>
            <a:ln w="9525">
              <a:noFill/>
              <a:miter lim="800000"/>
              <a:headEnd/>
              <a:tailEnd/>
            </a:ln>
          </p:spPr>
          <p:txBody>
            <a:bodyPr wrap="none">
              <a:spAutoFit/>
            </a:bodyPr>
            <a:lstStyle/>
            <a:p>
              <a:pPr eaLnBrk="0" hangingPunct="0"/>
              <a:r>
                <a:rPr lang="en-GB">
                  <a:latin typeface="Helvetica"/>
                </a:rPr>
                <a:t>V</a:t>
              </a:r>
              <a:r>
                <a:rPr lang="en-GB">
                  <a:latin typeface="Symbol" pitchFamily="18" charset="2"/>
                </a:rPr>
                <a:t>b</a:t>
              </a:r>
              <a:endParaRPr lang="en-GB">
                <a:latin typeface="Helvetica"/>
              </a:endParaRPr>
            </a:p>
          </p:txBody>
        </p:sp>
        <p:sp>
          <p:nvSpPr>
            <p:cNvPr id="52245" name="Line 31"/>
            <p:cNvSpPr>
              <a:spLocks noChangeShapeType="1"/>
            </p:cNvSpPr>
            <p:nvPr/>
          </p:nvSpPr>
          <p:spPr bwMode="auto">
            <a:xfrm>
              <a:off x="4372" y="2450"/>
              <a:ext cx="507" cy="0"/>
            </a:xfrm>
            <a:prstGeom prst="line">
              <a:avLst/>
            </a:prstGeom>
            <a:noFill/>
            <a:ln w="9525">
              <a:solidFill>
                <a:schemeClr val="tx1"/>
              </a:solidFill>
              <a:round/>
              <a:headEnd/>
              <a:tailEnd/>
            </a:ln>
          </p:spPr>
          <p:txBody>
            <a:bodyPr wrap="none" anchor="ctr"/>
            <a:lstStyle/>
            <a:p>
              <a:endParaRPr lang="en-GB"/>
            </a:p>
          </p:txBody>
        </p:sp>
      </p:grpSp>
      <p:grpSp>
        <p:nvGrpSpPr>
          <p:cNvPr id="5" name="Group 32"/>
          <p:cNvGrpSpPr>
            <a:grpSpLocks/>
          </p:cNvGrpSpPr>
          <p:nvPr/>
        </p:nvGrpSpPr>
        <p:grpSpPr bwMode="auto">
          <a:xfrm>
            <a:off x="4770438" y="4392613"/>
            <a:ext cx="4319587" cy="2398712"/>
            <a:chOff x="3005" y="2767"/>
            <a:chExt cx="2721" cy="1511"/>
          </a:xfrm>
        </p:grpSpPr>
        <p:sp>
          <p:nvSpPr>
            <p:cNvPr id="52233" name="Oval 33"/>
            <p:cNvSpPr>
              <a:spLocks noChangeArrowheads="1"/>
            </p:cNvSpPr>
            <p:nvPr/>
          </p:nvSpPr>
          <p:spPr bwMode="auto">
            <a:xfrm>
              <a:off x="3783" y="2767"/>
              <a:ext cx="960" cy="768"/>
            </a:xfrm>
            <a:prstGeom prst="ellipse">
              <a:avLst/>
            </a:prstGeom>
            <a:solidFill>
              <a:srgbClr val="FF00FF"/>
            </a:solidFill>
            <a:ln w="9525">
              <a:solidFill>
                <a:schemeClr val="tx1"/>
              </a:solidFill>
              <a:round/>
              <a:headEnd/>
              <a:tailEnd/>
            </a:ln>
          </p:spPr>
          <p:txBody>
            <a:bodyPr wrap="none" anchor="ctr"/>
            <a:lstStyle/>
            <a:p>
              <a:pPr eaLnBrk="0" hangingPunct="0"/>
              <a:endParaRPr lang="en-US"/>
            </a:p>
          </p:txBody>
        </p:sp>
        <p:sp>
          <p:nvSpPr>
            <p:cNvPr id="52234" name="Oval 34"/>
            <p:cNvSpPr>
              <a:spLocks noChangeArrowheads="1"/>
            </p:cNvSpPr>
            <p:nvPr/>
          </p:nvSpPr>
          <p:spPr bwMode="auto">
            <a:xfrm>
              <a:off x="3783" y="2911"/>
              <a:ext cx="960" cy="720"/>
            </a:xfrm>
            <a:prstGeom prst="ellipse">
              <a:avLst/>
            </a:prstGeom>
            <a:solidFill>
              <a:srgbClr val="FF00FF"/>
            </a:solidFill>
            <a:ln w="9525">
              <a:solidFill>
                <a:schemeClr val="tx1"/>
              </a:solidFill>
              <a:round/>
              <a:headEnd/>
              <a:tailEnd/>
            </a:ln>
          </p:spPr>
          <p:txBody>
            <a:bodyPr wrap="none" anchor="ctr"/>
            <a:lstStyle/>
            <a:p>
              <a:pPr eaLnBrk="0" hangingPunct="0"/>
              <a:endParaRPr lang="en-US"/>
            </a:p>
          </p:txBody>
        </p:sp>
        <p:sp>
          <p:nvSpPr>
            <p:cNvPr id="52235" name="Oval 35"/>
            <p:cNvSpPr>
              <a:spLocks noChangeArrowheads="1"/>
            </p:cNvSpPr>
            <p:nvPr/>
          </p:nvSpPr>
          <p:spPr bwMode="auto">
            <a:xfrm>
              <a:off x="3783" y="3055"/>
              <a:ext cx="960" cy="720"/>
            </a:xfrm>
            <a:prstGeom prst="ellipse">
              <a:avLst/>
            </a:prstGeom>
            <a:solidFill>
              <a:srgbClr val="FF00FF"/>
            </a:solidFill>
            <a:ln w="9525">
              <a:solidFill>
                <a:schemeClr val="tx1"/>
              </a:solidFill>
              <a:round/>
              <a:headEnd/>
              <a:tailEnd/>
            </a:ln>
          </p:spPr>
          <p:txBody>
            <a:bodyPr wrap="none" anchor="ctr"/>
            <a:lstStyle/>
            <a:p>
              <a:pPr eaLnBrk="0" hangingPunct="0"/>
              <a:endParaRPr lang="en-US"/>
            </a:p>
          </p:txBody>
        </p:sp>
        <p:sp>
          <p:nvSpPr>
            <p:cNvPr id="52236" name="Oval 36"/>
            <p:cNvSpPr>
              <a:spLocks noChangeArrowheads="1"/>
            </p:cNvSpPr>
            <p:nvPr/>
          </p:nvSpPr>
          <p:spPr bwMode="auto">
            <a:xfrm>
              <a:off x="3783" y="3199"/>
              <a:ext cx="960" cy="720"/>
            </a:xfrm>
            <a:prstGeom prst="ellipse">
              <a:avLst/>
            </a:prstGeom>
            <a:solidFill>
              <a:srgbClr val="FF00FF"/>
            </a:solidFill>
            <a:ln w="9525">
              <a:solidFill>
                <a:schemeClr val="tx1"/>
              </a:solidFill>
              <a:round/>
              <a:headEnd/>
              <a:tailEnd/>
            </a:ln>
          </p:spPr>
          <p:txBody>
            <a:bodyPr wrap="none" anchor="ctr"/>
            <a:lstStyle/>
            <a:p>
              <a:pPr eaLnBrk="0" hangingPunct="0"/>
              <a:endParaRPr lang="en-US"/>
            </a:p>
          </p:txBody>
        </p:sp>
        <p:sp>
          <p:nvSpPr>
            <p:cNvPr id="52237" name="Oval 37"/>
            <p:cNvSpPr>
              <a:spLocks noChangeArrowheads="1"/>
            </p:cNvSpPr>
            <p:nvPr/>
          </p:nvSpPr>
          <p:spPr bwMode="auto">
            <a:xfrm>
              <a:off x="3783" y="3343"/>
              <a:ext cx="960" cy="720"/>
            </a:xfrm>
            <a:prstGeom prst="ellipse">
              <a:avLst/>
            </a:prstGeom>
            <a:solidFill>
              <a:srgbClr val="FF00FF"/>
            </a:solidFill>
            <a:ln w="9525">
              <a:solidFill>
                <a:schemeClr val="tx1"/>
              </a:solidFill>
              <a:round/>
              <a:headEnd/>
              <a:tailEnd/>
            </a:ln>
          </p:spPr>
          <p:txBody>
            <a:bodyPr wrap="none" anchor="ctr"/>
            <a:lstStyle/>
            <a:p>
              <a:pPr eaLnBrk="0" hangingPunct="0"/>
              <a:endParaRPr lang="en-US"/>
            </a:p>
          </p:txBody>
        </p:sp>
        <p:sp>
          <p:nvSpPr>
            <p:cNvPr id="52238" name="Line 38"/>
            <p:cNvSpPr>
              <a:spLocks noChangeShapeType="1"/>
            </p:cNvSpPr>
            <p:nvPr/>
          </p:nvSpPr>
          <p:spPr bwMode="auto">
            <a:xfrm flipH="1">
              <a:off x="3399" y="3871"/>
              <a:ext cx="432" cy="192"/>
            </a:xfrm>
            <a:prstGeom prst="line">
              <a:avLst/>
            </a:prstGeom>
            <a:noFill/>
            <a:ln w="9525">
              <a:solidFill>
                <a:schemeClr val="tx1"/>
              </a:solidFill>
              <a:round/>
              <a:headEnd/>
              <a:tailEnd type="triangle" w="med" len="med"/>
            </a:ln>
          </p:spPr>
          <p:txBody>
            <a:bodyPr wrap="none" anchor="ctr"/>
            <a:lstStyle/>
            <a:p>
              <a:endParaRPr lang="en-GB"/>
            </a:p>
          </p:txBody>
        </p:sp>
        <p:sp>
          <p:nvSpPr>
            <p:cNvPr id="52239" name="Line 39"/>
            <p:cNvSpPr>
              <a:spLocks noChangeShapeType="1"/>
            </p:cNvSpPr>
            <p:nvPr/>
          </p:nvSpPr>
          <p:spPr bwMode="auto">
            <a:xfrm>
              <a:off x="4695" y="3871"/>
              <a:ext cx="384" cy="144"/>
            </a:xfrm>
            <a:prstGeom prst="line">
              <a:avLst/>
            </a:prstGeom>
            <a:noFill/>
            <a:ln w="9525">
              <a:solidFill>
                <a:schemeClr val="tx1"/>
              </a:solidFill>
              <a:round/>
              <a:headEnd/>
              <a:tailEnd type="triangle" w="med" len="med"/>
            </a:ln>
          </p:spPr>
          <p:txBody>
            <a:bodyPr wrap="none" anchor="ctr"/>
            <a:lstStyle/>
            <a:p>
              <a:endParaRPr lang="en-GB"/>
            </a:p>
          </p:txBody>
        </p:sp>
        <p:sp>
          <p:nvSpPr>
            <p:cNvPr id="52240" name="Text Box 40"/>
            <p:cNvSpPr txBox="1">
              <a:spLocks noChangeArrowheads="1"/>
            </p:cNvSpPr>
            <p:nvPr/>
          </p:nvSpPr>
          <p:spPr bwMode="auto">
            <a:xfrm>
              <a:off x="3005" y="4028"/>
              <a:ext cx="561" cy="250"/>
            </a:xfrm>
            <a:prstGeom prst="rect">
              <a:avLst/>
            </a:prstGeom>
            <a:noFill/>
            <a:ln w="9525">
              <a:noFill/>
              <a:miter lim="800000"/>
              <a:headEnd/>
              <a:tailEnd/>
            </a:ln>
          </p:spPr>
          <p:txBody>
            <a:bodyPr wrap="none">
              <a:spAutoFit/>
            </a:bodyPr>
            <a:lstStyle/>
            <a:p>
              <a:pPr eaLnBrk="0" hangingPunct="0"/>
              <a:r>
                <a:rPr lang="en-GB" sz="2000">
                  <a:latin typeface="Helvetica"/>
                </a:rPr>
                <a:t>Shock</a:t>
              </a:r>
            </a:p>
          </p:txBody>
        </p:sp>
        <p:sp>
          <p:nvSpPr>
            <p:cNvPr id="52241" name="Text Box 41"/>
            <p:cNvSpPr txBox="1">
              <a:spLocks noChangeArrowheads="1"/>
            </p:cNvSpPr>
            <p:nvPr/>
          </p:nvSpPr>
          <p:spPr bwMode="auto">
            <a:xfrm>
              <a:off x="4685" y="4014"/>
              <a:ext cx="1041" cy="250"/>
            </a:xfrm>
            <a:prstGeom prst="rect">
              <a:avLst/>
            </a:prstGeom>
            <a:noFill/>
            <a:ln w="9525">
              <a:noFill/>
              <a:miter lim="800000"/>
              <a:headEnd/>
              <a:tailEnd/>
            </a:ln>
          </p:spPr>
          <p:txBody>
            <a:bodyPr wrap="none">
              <a:spAutoFit/>
            </a:bodyPr>
            <a:lstStyle/>
            <a:p>
              <a:pPr eaLnBrk="0" hangingPunct="0"/>
              <a:r>
                <a:rPr lang="en-GB" sz="2000">
                  <a:latin typeface="Helvetica"/>
                </a:rPr>
                <a:t>Organ failure</a:t>
              </a:r>
            </a:p>
          </p:txBody>
        </p:sp>
        <p:sp>
          <p:nvSpPr>
            <p:cNvPr id="52242" name="Text Box 42"/>
            <p:cNvSpPr txBox="1">
              <a:spLocks noChangeArrowheads="1"/>
            </p:cNvSpPr>
            <p:nvPr/>
          </p:nvSpPr>
          <p:spPr bwMode="auto">
            <a:xfrm>
              <a:off x="3984" y="3648"/>
              <a:ext cx="610" cy="288"/>
            </a:xfrm>
            <a:prstGeom prst="rect">
              <a:avLst/>
            </a:prstGeom>
            <a:solidFill>
              <a:srgbClr val="FF00FF"/>
            </a:solidFill>
            <a:ln w="9525">
              <a:noFill/>
              <a:miter lim="800000"/>
              <a:headEnd/>
              <a:tailEnd/>
            </a:ln>
          </p:spPr>
          <p:txBody>
            <a:bodyPr wrap="none">
              <a:spAutoFit/>
            </a:bodyPr>
            <a:lstStyle/>
            <a:p>
              <a:pPr eaLnBrk="0" hangingPunct="0"/>
              <a:r>
                <a:rPr lang="en-GB">
                  <a:latin typeface="Helvetica"/>
                </a:rPr>
                <a:t>TNF</a:t>
              </a:r>
              <a:r>
                <a:rPr lang="en-GB">
                  <a:latin typeface="Symbol" pitchFamily="18" charset="2"/>
                </a:rPr>
                <a:t>a</a:t>
              </a:r>
              <a:endParaRPr lang="en-GB">
                <a:latin typeface="Helvetica"/>
              </a:endParaRPr>
            </a:p>
          </p:txBody>
        </p:sp>
      </p:grpSp>
      <p:sp>
        <p:nvSpPr>
          <p:cNvPr id="52232" name="Text Box 44"/>
          <p:cNvSpPr txBox="1">
            <a:spLocks noChangeArrowheads="1"/>
          </p:cNvSpPr>
          <p:nvPr/>
        </p:nvSpPr>
        <p:spPr bwMode="auto">
          <a:xfrm>
            <a:off x="538163" y="468313"/>
            <a:ext cx="6062662" cy="519112"/>
          </a:xfrm>
          <a:prstGeom prst="rect">
            <a:avLst/>
          </a:prstGeom>
          <a:noFill/>
          <a:ln w="9525">
            <a:noFill/>
            <a:miter lim="800000"/>
            <a:headEnd/>
            <a:tailEnd/>
          </a:ln>
        </p:spPr>
        <p:txBody>
          <a:bodyPr wrap="none">
            <a:spAutoFit/>
          </a:bodyPr>
          <a:lstStyle/>
          <a:p>
            <a:pPr eaLnBrk="0" hangingPunct="0"/>
            <a:r>
              <a:rPr lang="en-GB" sz="2800">
                <a:solidFill>
                  <a:srgbClr val="93FBFF"/>
                </a:solidFill>
                <a:latin typeface="Helvetica"/>
              </a:rPr>
              <a:t>Gram positive shock: the toxin trigger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3014"/>
                                        </p:tgtEl>
                                        <p:attrNameLst>
                                          <p:attrName>style.visibility</p:attrName>
                                        </p:attrNameLst>
                                      </p:cBhvr>
                                      <p:to>
                                        <p:strVal val="visible"/>
                                      </p:to>
                                    </p:set>
                                    <p:animEffect transition="in" filter="checkerboard(across)">
                                      <p:cBhvr>
                                        <p:cTn id="12" dur="500"/>
                                        <p:tgtEl>
                                          <p:spTgt spid="21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515938" y="309563"/>
            <a:ext cx="8308975" cy="1143000"/>
          </a:xfrm>
        </p:spPr>
        <p:txBody>
          <a:bodyPr>
            <a:normAutofit fontScale="90000"/>
          </a:bodyPr>
          <a:lstStyle/>
          <a:p>
            <a:pPr eaLnBrk="1" fontAlgn="auto" hangingPunct="1">
              <a:spcAft>
                <a:spcPts val="0"/>
              </a:spcAft>
              <a:defRPr/>
            </a:pPr>
            <a:r>
              <a:rPr lang="en-US" sz="2800" dirty="0">
                <a:solidFill>
                  <a:srgbClr val="93FBFF"/>
                </a:solidFill>
              </a:rPr>
              <a:t>Pathogens have additional virulence factors in addition to the basic structural triggers to our innate immune response</a:t>
            </a:r>
          </a:p>
        </p:txBody>
      </p:sp>
      <p:sp>
        <p:nvSpPr>
          <p:cNvPr id="53251" name="Rectangle 4"/>
          <p:cNvSpPr>
            <a:spLocks noGrp="1" noChangeArrowheads="1"/>
          </p:cNvSpPr>
          <p:nvPr>
            <p:ph type="body" idx="1"/>
          </p:nvPr>
        </p:nvSpPr>
        <p:spPr>
          <a:xfrm>
            <a:off x="371475" y="1571625"/>
            <a:ext cx="8356600" cy="3340100"/>
          </a:xfrm>
        </p:spPr>
        <p:txBody>
          <a:bodyPr/>
          <a:lstStyle/>
          <a:p>
            <a:pPr eaLnBrk="1" hangingPunct="1"/>
            <a:r>
              <a:rPr lang="en-US" sz="1800" b="1" smtClean="0"/>
              <a:t>Superantigen Toxic shock</a:t>
            </a:r>
          </a:p>
          <a:p>
            <a:pPr lvl="1" eaLnBrk="1" hangingPunct="1"/>
            <a:r>
              <a:rPr lang="en-US" sz="1800" i="1" smtClean="0"/>
              <a:t>Streptococcus pyogenes</a:t>
            </a:r>
            <a:r>
              <a:rPr lang="en-US" sz="1800" smtClean="0"/>
              <a:t> . Strep pyrogenic exotoxin A (SPEA), Strep mitogenic exotoxin Z (SMEZ)</a:t>
            </a:r>
          </a:p>
          <a:p>
            <a:pPr lvl="1" eaLnBrk="1" hangingPunct="1"/>
            <a:r>
              <a:rPr lang="en-US" sz="1800" i="1" smtClean="0"/>
              <a:t>Staphylococcus aureus</a:t>
            </a:r>
            <a:r>
              <a:rPr lang="en-US" sz="1800" smtClean="0"/>
              <a:t>. Toxic shock syndrome toxin-1 (TSST-1), staph enterotoxin A, B, C etc (SEA, B, C)</a:t>
            </a:r>
          </a:p>
          <a:p>
            <a:pPr lvl="1" eaLnBrk="1" hangingPunct="1"/>
            <a:endParaRPr lang="en-US" sz="1800" smtClean="0"/>
          </a:p>
          <a:p>
            <a:pPr eaLnBrk="1" hangingPunct="1"/>
            <a:r>
              <a:rPr lang="en-US" sz="1800" b="1" smtClean="0"/>
              <a:t>Bacterial meningitis</a:t>
            </a:r>
          </a:p>
          <a:p>
            <a:pPr lvl="1" eaLnBrk="1" hangingPunct="1"/>
            <a:r>
              <a:rPr lang="en-US" sz="1800" i="1" smtClean="0"/>
              <a:t>Neisseria meningitidis</a:t>
            </a:r>
            <a:r>
              <a:rPr lang="en-US" sz="1800" smtClean="0"/>
              <a:t>. Gram neg. Releases LPS++ by blebbing</a:t>
            </a:r>
          </a:p>
          <a:p>
            <a:pPr lvl="1" eaLnBrk="1" hangingPunct="1"/>
            <a:r>
              <a:rPr lang="en-US" sz="1800" i="1" smtClean="0"/>
              <a:t>Streptococcus pneumoniae</a:t>
            </a:r>
            <a:r>
              <a:rPr lang="en-US" sz="1800" smtClean="0"/>
              <a:t>. Gram pos. Produces pneumolysin</a:t>
            </a:r>
          </a:p>
          <a:p>
            <a:pPr lvl="1" eaLnBrk="1" hangingPunct="1"/>
            <a:endParaRPr lang="en-US" sz="1800" smtClean="0"/>
          </a:p>
          <a:p>
            <a:pPr lvl="1" eaLnBrk="1" hangingPunct="1"/>
            <a:endParaRPr lang="en-US" sz="1800" smtClean="0"/>
          </a:p>
        </p:txBody>
      </p:sp>
      <p:sp>
        <p:nvSpPr>
          <p:cNvPr id="53252" name="Text Box 5"/>
          <p:cNvSpPr txBox="1">
            <a:spLocks noChangeArrowheads="1"/>
          </p:cNvSpPr>
          <p:nvPr/>
        </p:nvSpPr>
        <p:spPr bwMode="auto">
          <a:xfrm>
            <a:off x="404813" y="5162550"/>
            <a:ext cx="8710612" cy="1200150"/>
          </a:xfrm>
          <a:prstGeom prst="rect">
            <a:avLst/>
          </a:prstGeom>
          <a:noFill/>
          <a:ln w="9525">
            <a:noFill/>
            <a:miter lim="800000"/>
            <a:headEnd/>
            <a:tailEnd/>
          </a:ln>
        </p:spPr>
        <p:txBody>
          <a:bodyPr wrap="none">
            <a:spAutoFit/>
          </a:bodyPr>
          <a:lstStyle/>
          <a:p>
            <a:pPr eaLnBrk="0" hangingPunct="0"/>
            <a:r>
              <a:rPr lang="en-US">
                <a:latin typeface="Helvetica"/>
              </a:rPr>
              <a:t>Treatment </a:t>
            </a:r>
            <a:r>
              <a:rPr lang="en-US" u="sng">
                <a:latin typeface="Helvetica"/>
              </a:rPr>
              <a:t>may</a:t>
            </a:r>
            <a:r>
              <a:rPr lang="en-US">
                <a:latin typeface="Helvetica"/>
              </a:rPr>
              <a:t> be influenced by these</a:t>
            </a:r>
          </a:p>
          <a:p>
            <a:pPr eaLnBrk="0" hangingPunct="0"/>
            <a:r>
              <a:rPr lang="en-US">
                <a:latin typeface="Helvetica"/>
              </a:rPr>
              <a:t>Eg additional antibiotics to inhibit toxin synthesis: clindamycin, </a:t>
            </a:r>
          </a:p>
          <a:p>
            <a:pPr eaLnBrk="0" hangingPunct="0"/>
            <a:r>
              <a:rPr lang="en-US">
                <a:latin typeface="Helvetica"/>
              </a:rPr>
              <a:t>Polyclonal immunoglobulins to neutralise toxins eg toxic shock</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GB" dirty="0">
                <a:effectLst>
                  <a:outerShdw blurRad="38100" dist="38100" dir="2700000" algn="tl">
                    <a:srgbClr val="000000"/>
                  </a:outerShdw>
                </a:effectLst>
                <a:latin typeface="Arial" pitchFamily="34" charset="0"/>
              </a:rPr>
              <a:t>“</a:t>
            </a:r>
            <a:r>
              <a:rPr lang="en-GB" dirty="0">
                <a:solidFill>
                  <a:schemeClr val="tx1"/>
                </a:solidFill>
                <a:effectLst>
                  <a:outerShdw blurRad="38100" dist="38100" dir="2700000" algn="tl">
                    <a:srgbClr val="000000"/>
                  </a:outerShdw>
                </a:effectLst>
                <a:latin typeface="Arial" pitchFamily="34" charset="0"/>
              </a:rPr>
              <a:t>Sepsis”</a:t>
            </a:r>
          </a:p>
        </p:txBody>
      </p:sp>
      <p:sp>
        <p:nvSpPr>
          <p:cNvPr id="5123" name="Rectangle 3"/>
          <p:cNvSpPr>
            <a:spLocks noGrp="1" noChangeArrowheads="1"/>
          </p:cNvSpPr>
          <p:nvPr>
            <p:ph type="body" idx="1"/>
          </p:nvPr>
        </p:nvSpPr>
        <p:spPr/>
        <p:txBody>
          <a:bodyPr>
            <a:normAutofit/>
          </a:bodyPr>
          <a:lstStyle/>
          <a:p>
            <a:pPr marL="548640" indent="-411480" eaLnBrk="1" fontAlgn="auto" hangingPunct="1">
              <a:spcAft>
                <a:spcPts val="0"/>
              </a:spcAft>
              <a:buClr>
                <a:schemeClr val="tx1">
                  <a:shade val="95000"/>
                </a:schemeClr>
              </a:buClr>
              <a:buFont typeface="Wingdings 2"/>
              <a:buChar char=""/>
              <a:defRPr/>
            </a:pPr>
            <a:r>
              <a:rPr lang="en-GB" b="1">
                <a:effectLst>
                  <a:outerShdw blurRad="38100" dist="38100" dir="2700000" algn="tl">
                    <a:srgbClr val="000000"/>
                  </a:outerShdw>
                </a:effectLst>
                <a:latin typeface="Arial" pitchFamily="34" charset="0"/>
              </a:rPr>
              <a:t>Sepsis</a:t>
            </a:r>
          </a:p>
          <a:p>
            <a:pPr marL="548640" indent="-411480" eaLnBrk="1" fontAlgn="auto" hangingPunct="1">
              <a:spcAft>
                <a:spcPts val="0"/>
              </a:spcAft>
              <a:buClr>
                <a:schemeClr val="tx1">
                  <a:shade val="95000"/>
                </a:schemeClr>
              </a:buClr>
              <a:buFont typeface="Wingdings 2"/>
              <a:buChar char=""/>
              <a:defRPr/>
            </a:pPr>
            <a:r>
              <a:rPr lang="en-GB" b="1">
                <a:effectLst>
                  <a:outerShdw blurRad="38100" dist="38100" dir="2700000" algn="tl">
                    <a:srgbClr val="000000"/>
                  </a:outerShdw>
                </a:effectLst>
                <a:latin typeface="Arial" pitchFamily="34" charset="0"/>
              </a:rPr>
              <a:t>Systemic inflammatory response syndrome</a:t>
            </a:r>
          </a:p>
          <a:p>
            <a:pPr marL="548640" indent="-411480" eaLnBrk="1" fontAlgn="auto" hangingPunct="1">
              <a:spcAft>
                <a:spcPts val="0"/>
              </a:spcAft>
              <a:buClr>
                <a:schemeClr val="tx1">
                  <a:shade val="95000"/>
                </a:schemeClr>
              </a:buClr>
              <a:buFont typeface="Wingdings 2"/>
              <a:buChar char=""/>
              <a:defRPr/>
            </a:pPr>
            <a:r>
              <a:rPr lang="en-GB" b="1">
                <a:effectLst>
                  <a:outerShdw blurRad="38100" dist="38100" dir="2700000" algn="tl">
                    <a:srgbClr val="000000"/>
                  </a:outerShdw>
                </a:effectLst>
                <a:latin typeface="Arial" pitchFamily="34" charset="0"/>
              </a:rPr>
              <a:t>Severe sepsis</a:t>
            </a:r>
          </a:p>
          <a:p>
            <a:pPr marL="548640" indent="-411480" eaLnBrk="1" fontAlgn="auto" hangingPunct="1">
              <a:spcAft>
                <a:spcPts val="0"/>
              </a:spcAft>
              <a:buClr>
                <a:schemeClr val="tx1">
                  <a:shade val="95000"/>
                </a:schemeClr>
              </a:buClr>
              <a:buFont typeface="Wingdings 2"/>
              <a:buChar char=""/>
              <a:defRPr/>
            </a:pPr>
            <a:r>
              <a:rPr lang="en-GB" b="1">
                <a:effectLst>
                  <a:outerShdw blurRad="38100" dist="38100" dir="2700000" algn="tl">
                    <a:srgbClr val="000000"/>
                  </a:outerShdw>
                </a:effectLst>
                <a:latin typeface="Arial" pitchFamily="34" charset="0"/>
              </a:rPr>
              <a:t>Septic shock</a:t>
            </a:r>
          </a:p>
          <a:p>
            <a:pPr marL="548640" indent="-411480" eaLnBrk="1" fontAlgn="auto" hangingPunct="1">
              <a:spcAft>
                <a:spcPts val="0"/>
              </a:spcAft>
              <a:buClr>
                <a:schemeClr val="tx1">
                  <a:shade val="95000"/>
                </a:schemeClr>
              </a:buClr>
              <a:buFont typeface="Wingdings 2"/>
              <a:buChar char=""/>
              <a:defRPr/>
            </a:pPr>
            <a:endParaRPr lang="en-GB" b="1">
              <a:effectLst>
                <a:outerShdw blurRad="38100" dist="38100" dir="2700000" algn="tl">
                  <a:srgbClr val="000000"/>
                </a:outerShdw>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4008438" y="1574800"/>
            <a:ext cx="5815012" cy="4867275"/>
          </a:xfrm>
          <a:prstGeom prst="triangle">
            <a:avLst>
              <a:gd name="adj" fmla="val 50000"/>
            </a:avLst>
          </a:prstGeom>
          <a:noFill/>
          <a:ln w="9525">
            <a:noFill/>
            <a:miter lim="800000"/>
            <a:headEnd/>
            <a:tailEnd/>
          </a:ln>
        </p:spPr>
        <p:txBody>
          <a:bodyPr wrap="none" anchor="ctr"/>
          <a:lstStyle/>
          <a:p>
            <a:pPr eaLnBrk="0" hangingPunct="0"/>
            <a:endParaRPr lang="en-US"/>
          </a:p>
        </p:txBody>
      </p:sp>
      <p:sp>
        <p:nvSpPr>
          <p:cNvPr id="10243" name="Line 3"/>
          <p:cNvSpPr>
            <a:spLocks noChangeShapeType="1"/>
          </p:cNvSpPr>
          <p:nvPr/>
        </p:nvSpPr>
        <p:spPr bwMode="auto">
          <a:xfrm flipH="1">
            <a:off x="2219325" y="-2114550"/>
            <a:ext cx="144463" cy="117475"/>
          </a:xfrm>
          <a:prstGeom prst="line">
            <a:avLst/>
          </a:prstGeom>
          <a:noFill/>
          <a:ln w="28575">
            <a:solidFill>
              <a:schemeClr val="hlink"/>
            </a:solidFill>
            <a:round/>
            <a:headEnd/>
            <a:tailEnd type="triangle" w="med" len="med"/>
          </a:ln>
        </p:spPr>
        <p:txBody>
          <a:bodyPr wrap="none" anchor="ctr"/>
          <a:lstStyle/>
          <a:p>
            <a:endParaRPr lang="en-GB"/>
          </a:p>
        </p:txBody>
      </p:sp>
      <p:sp>
        <p:nvSpPr>
          <p:cNvPr id="10244" name="Oval 4"/>
          <p:cNvSpPr>
            <a:spLocks noChangeArrowheads="1"/>
          </p:cNvSpPr>
          <p:nvPr/>
        </p:nvSpPr>
        <p:spPr bwMode="auto">
          <a:xfrm>
            <a:off x="6394450" y="5373688"/>
            <a:ext cx="1871663" cy="1484312"/>
          </a:xfrm>
          <a:prstGeom prst="ellipse">
            <a:avLst/>
          </a:prstGeom>
          <a:noFill/>
          <a:ln w="9525">
            <a:noFill/>
            <a:round/>
            <a:headEnd/>
            <a:tailEnd/>
          </a:ln>
        </p:spPr>
        <p:txBody>
          <a:bodyPr wrap="none" anchor="ctr"/>
          <a:lstStyle/>
          <a:p>
            <a:pPr eaLnBrk="0" hangingPunct="0"/>
            <a:endParaRPr lang="en-US"/>
          </a:p>
        </p:txBody>
      </p:sp>
      <p:sp>
        <p:nvSpPr>
          <p:cNvPr id="10245" name="Text Box 5"/>
          <p:cNvSpPr txBox="1">
            <a:spLocks noChangeArrowheads="1"/>
          </p:cNvSpPr>
          <p:nvPr/>
        </p:nvSpPr>
        <p:spPr bwMode="auto">
          <a:xfrm>
            <a:off x="1774825" y="4167188"/>
            <a:ext cx="6975475" cy="396875"/>
          </a:xfrm>
          <a:prstGeom prst="rect">
            <a:avLst/>
          </a:prstGeom>
          <a:noFill/>
          <a:ln w="9525">
            <a:noFill/>
            <a:miter lim="800000"/>
            <a:headEnd/>
            <a:tailEnd/>
          </a:ln>
        </p:spPr>
        <p:txBody>
          <a:bodyPr>
            <a:spAutoFit/>
          </a:bodyPr>
          <a:lstStyle/>
          <a:p>
            <a:pPr algn="r" eaLnBrk="0" hangingPunct="0"/>
            <a:r>
              <a:rPr lang="en-GB" sz="2000" b="1">
                <a:solidFill>
                  <a:srgbClr val="66FF33"/>
                </a:solidFill>
                <a:latin typeface="Helvetica"/>
              </a:rPr>
              <a:t>Colonisation and penetration of epithelial barriers</a:t>
            </a:r>
          </a:p>
        </p:txBody>
      </p:sp>
      <p:grpSp>
        <p:nvGrpSpPr>
          <p:cNvPr id="10246" name="Group 6"/>
          <p:cNvGrpSpPr>
            <a:grpSpLocks/>
          </p:cNvGrpSpPr>
          <p:nvPr/>
        </p:nvGrpSpPr>
        <p:grpSpPr bwMode="auto">
          <a:xfrm>
            <a:off x="2112963" y="4549775"/>
            <a:ext cx="6542087" cy="936625"/>
            <a:chOff x="1331" y="2786"/>
            <a:chExt cx="4121" cy="590"/>
          </a:xfrm>
        </p:grpSpPr>
        <p:grpSp>
          <p:nvGrpSpPr>
            <p:cNvPr id="10287" name="Group 7"/>
            <p:cNvGrpSpPr>
              <a:grpSpLocks/>
            </p:cNvGrpSpPr>
            <p:nvPr/>
          </p:nvGrpSpPr>
          <p:grpSpPr bwMode="auto">
            <a:xfrm>
              <a:off x="1331" y="2795"/>
              <a:ext cx="2066" cy="566"/>
              <a:chOff x="816" y="3754"/>
              <a:chExt cx="2066" cy="566"/>
            </a:xfrm>
          </p:grpSpPr>
          <p:pic>
            <p:nvPicPr>
              <p:cNvPr id="10290" name="Picture 8" descr="006 - shiranee"/>
              <p:cNvPicPr>
                <a:picLocks noChangeAspect="1" noChangeArrowheads="1"/>
              </p:cNvPicPr>
              <p:nvPr/>
            </p:nvPicPr>
            <p:blipFill>
              <a:blip r:embed="rId3" cstate="print"/>
              <a:srcRect/>
              <a:stretch>
                <a:fillRect/>
              </a:stretch>
            </p:blipFill>
            <p:spPr bwMode="auto">
              <a:xfrm>
                <a:off x="1831" y="3757"/>
                <a:ext cx="1051" cy="563"/>
              </a:xfrm>
              <a:prstGeom prst="rect">
                <a:avLst/>
              </a:prstGeom>
              <a:noFill/>
              <a:ln w="9525">
                <a:noFill/>
                <a:miter lim="800000"/>
                <a:headEnd/>
                <a:tailEnd/>
              </a:ln>
            </p:spPr>
          </p:pic>
          <p:pic>
            <p:nvPicPr>
              <p:cNvPr id="10291" name="Picture 9"/>
              <p:cNvPicPr>
                <a:picLocks noChangeAspect="1" noChangeArrowheads="1"/>
              </p:cNvPicPr>
              <p:nvPr/>
            </p:nvPicPr>
            <p:blipFill>
              <a:blip r:embed="rId4" cstate="print"/>
              <a:srcRect/>
              <a:stretch>
                <a:fillRect/>
              </a:stretch>
            </p:blipFill>
            <p:spPr bwMode="auto">
              <a:xfrm>
                <a:off x="816" y="3754"/>
                <a:ext cx="1009" cy="566"/>
              </a:xfrm>
              <a:prstGeom prst="rect">
                <a:avLst/>
              </a:prstGeom>
              <a:noFill/>
              <a:ln w="9525">
                <a:noFill/>
                <a:miter lim="800000"/>
                <a:headEnd/>
                <a:tailEnd/>
              </a:ln>
            </p:spPr>
          </p:pic>
        </p:grpSp>
        <p:pic>
          <p:nvPicPr>
            <p:cNvPr id="10288" name="Picture 10"/>
            <p:cNvPicPr>
              <a:picLocks noChangeAspect="1" noChangeArrowheads="1"/>
            </p:cNvPicPr>
            <p:nvPr/>
          </p:nvPicPr>
          <p:blipFill>
            <a:blip r:embed="rId5" cstate="print"/>
            <a:srcRect/>
            <a:stretch>
              <a:fillRect/>
            </a:stretch>
          </p:blipFill>
          <p:spPr bwMode="auto">
            <a:xfrm>
              <a:off x="3402" y="2786"/>
              <a:ext cx="898" cy="585"/>
            </a:xfrm>
            <a:prstGeom prst="rect">
              <a:avLst/>
            </a:prstGeom>
            <a:noFill/>
            <a:ln w="9525">
              <a:noFill/>
              <a:miter lim="800000"/>
              <a:headEnd/>
              <a:tailEnd/>
            </a:ln>
          </p:spPr>
        </p:pic>
        <p:pic>
          <p:nvPicPr>
            <p:cNvPr id="10289" name="Picture 11"/>
            <p:cNvPicPr>
              <a:picLocks noChangeAspect="1" noChangeArrowheads="1"/>
            </p:cNvPicPr>
            <p:nvPr/>
          </p:nvPicPr>
          <p:blipFill>
            <a:blip r:embed="rId6" cstate="print"/>
            <a:srcRect/>
            <a:stretch>
              <a:fillRect/>
            </a:stretch>
          </p:blipFill>
          <p:spPr bwMode="auto">
            <a:xfrm>
              <a:off x="4321" y="2803"/>
              <a:ext cx="1131" cy="573"/>
            </a:xfrm>
            <a:prstGeom prst="rect">
              <a:avLst/>
            </a:prstGeom>
            <a:noFill/>
            <a:ln w="9525">
              <a:noFill/>
              <a:miter lim="800000"/>
              <a:headEnd/>
              <a:tailEnd/>
            </a:ln>
          </p:spPr>
        </p:pic>
      </p:grpSp>
      <p:sp>
        <p:nvSpPr>
          <p:cNvPr id="10247" name="Text Box 12"/>
          <p:cNvSpPr txBox="1">
            <a:spLocks noChangeArrowheads="1"/>
          </p:cNvSpPr>
          <p:nvPr/>
        </p:nvSpPr>
        <p:spPr bwMode="auto">
          <a:xfrm>
            <a:off x="2498725" y="2957513"/>
            <a:ext cx="6178550" cy="396875"/>
          </a:xfrm>
          <a:prstGeom prst="rect">
            <a:avLst/>
          </a:prstGeom>
          <a:noFill/>
          <a:ln w="9525">
            <a:noFill/>
            <a:miter lim="800000"/>
            <a:headEnd/>
            <a:tailEnd/>
          </a:ln>
        </p:spPr>
        <p:txBody>
          <a:bodyPr>
            <a:spAutoFit/>
          </a:bodyPr>
          <a:lstStyle/>
          <a:p>
            <a:pPr algn="r" eaLnBrk="0" hangingPunct="0"/>
            <a:r>
              <a:rPr lang="en-GB" sz="2000" b="1">
                <a:solidFill>
                  <a:srgbClr val="66FF33"/>
                </a:solidFill>
                <a:latin typeface="Helvetica"/>
              </a:rPr>
              <a:t>Triggering an immediate immune response</a:t>
            </a:r>
          </a:p>
        </p:txBody>
      </p:sp>
      <p:grpSp>
        <p:nvGrpSpPr>
          <p:cNvPr id="10248" name="Group 13"/>
          <p:cNvGrpSpPr>
            <a:grpSpLocks/>
          </p:cNvGrpSpPr>
          <p:nvPr/>
        </p:nvGrpSpPr>
        <p:grpSpPr bwMode="auto">
          <a:xfrm>
            <a:off x="5100638" y="3281363"/>
            <a:ext cx="3530600" cy="900112"/>
            <a:chOff x="3179" y="1880"/>
            <a:chExt cx="2224" cy="567"/>
          </a:xfrm>
        </p:grpSpPr>
        <p:pic>
          <p:nvPicPr>
            <p:cNvPr id="10285" name="Picture 14" descr="gtc458"/>
            <p:cNvPicPr>
              <a:picLocks noChangeAspect="1" noChangeArrowheads="1"/>
            </p:cNvPicPr>
            <p:nvPr/>
          </p:nvPicPr>
          <p:blipFill>
            <a:blip r:embed="rId7" cstate="print"/>
            <a:srcRect/>
            <a:stretch>
              <a:fillRect/>
            </a:stretch>
          </p:blipFill>
          <p:spPr bwMode="auto">
            <a:xfrm>
              <a:off x="3990" y="1886"/>
              <a:ext cx="1413" cy="559"/>
            </a:xfrm>
            <a:prstGeom prst="rect">
              <a:avLst/>
            </a:prstGeom>
            <a:noFill/>
            <a:ln w="9525">
              <a:noFill/>
              <a:miter lim="800000"/>
              <a:headEnd/>
              <a:tailEnd/>
            </a:ln>
          </p:spPr>
        </p:pic>
        <p:pic>
          <p:nvPicPr>
            <p:cNvPr id="10286" name="Picture 15"/>
            <p:cNvPicPr>
              <a:picLocks noChangeAspect="1" noChangeArrowheads="1"/>
            </p:cNvPicPr>
            <p:nvPr/>
          </p:nvPicPr>
          <p:blipFill>
            <a:blip r:embed="rId8" cstate="print"/>
            <a:srcRect/>
            <a:stretch>
              <a:fillRect/>
            </a:stretch>
          </p:blipFill>
          <p:spPr bwMode="auto">
            <a:xfrm>
              <a:off x="3179" y="1880"/>
              <a:ext cx="809" cy="567"/>
            </a:xfrm>
            <a:prstGeom prst="rect">
              <a:avLst/>
            </a:prstGeom>
            <a:noFill/>
            <a:ln w="9525">
              <a:noFill/>
              <a:miter lim="800000"/>
              <a:headEnd/>
              <a:tailEnd/>
            </a:ln>
          </p:spPr>
        </p:pic>
      </p:grpSp>
      <p:sp>
        <p:nvSpPr>
          <p:cNvPr id="10249" name="Text Box 16"/>
          <p:cNvSpPr txBox="1">
            <a:spLocks noChangeArrowheads="1"/>
          </p:cNvSpPr>
          <p:nvPr/>
        </p:nvSpPr>
        <p:spPr bwMode="auto">
          <a:xfrm>
            <a:off x="131763" y="5445125"/>
            <a:ext cx="8588375" cy="396875"/>
          </a:xfrm>
          <a:prstGeom prst="rect">
            <a:avLst/>
          </a:prstGeom>
          <a:noFill/>
          <a:ln w="9525">
            <a:noFill/>
            <a:miter lim="800000"/>
            <a:headEnd/>
            <a:tailEnd/>
          </a:ln>
        </p:spPr>
        <p:txBody>
          <a:bodyPr>
            <a:spAutoFit/>
          </a:bodyPr>
          <a:lstStyle/>
          <a:p>
            <a:pPr algn="r" eaLnBrk="0" hangingPunct="0"/>
            <a:r>
              <a:rPr lang="en-GB" sz="2000" b="1">
                <a:solidFill>
                  <a:srgbClr val="66FF33"/>
                </a:solidFill>
                <a:latin typeface="Helvetica"/>
              </a:rPr>
              <a:t>Acquisition of Extrinsic and Intrinsic Pathogens</a:t>
            </a:r>
          </a:p>
        </p:txBody>
      </p:sp>
      <p:pic>
        <p:nvPicPr>
          <p:cNvPr id="10250" name="Picture 17"/>
          <p:cNvPicPr>
            <a:picLocks noChangeAspect="1" noChangeArrowheads="1"/>
          </p:cNvPicPr>
          <p:nvPr/>
        </p:nvPicPr>
        <p:blipFill>
          <a:blip r:embed="rId9" cstate="print"/>
          <a:srcRect/>
          <a:stretch>
            <a:fillRect/>
          </a:stretch>
        </p:blipFill>
        <p:spPr bwMode="auto">
          <a:xfrm>
            <a:off x="417513" y="5816600"/>
            <a:ext cx="1387475" cy="1022350"/>
          </a:xfrm>
          <a:prstGeom prst="rect">
            <a:avLst/>
          </a:prstGeom>
          <a:noFill/>
          <a:ln w="9525">
            <a:noFill/>
            <a:miter lim="800000"/>
            <a:headEnd/>
            <a:tailEnd/>
          </a:ln>
        </p:spPr>
      </p:pic>
      <p:pic>
        <p:nvPicPr>
          <p:cNvPr id="10251" name="Picture 18"/>
          <p:cNvPicPr>
            <a:picLocks noChangeAspect="1" noChangeArrowheads="1"/>
          </p:cNvPicPr>
          <p:nvPr/>
        </p:nvPicPr>
        <p:blipFill>
          <a:blip r:embed="rId10" cstate="print"/>
          <a:srcRect/>
          <a:stretch>
            <a:fillRect/>
          </a:stretch>
        </p:blipFill>
        <p:spPr bwMode="auto">
          <a:xfrm>
            <a:off x="1800225" y="5834063"/>
            <a:ext cx="1317625" cy="989012"/>
          </a:xfrm>
          <a:prstGeom prst="rect">
            <a:avLst/>
          </a:prstGeom>
          <a:noFill/>
          <a:ln w="9525">
            <a:noFill/>
            <a:miter lim="800000"/>
            <a:headEnd/>
            <a:tailEnd/>
          </a:ln>
        </p:spPr>
      </p:pic>
      <p:pic>
        <p:nvPicPr>
          <p:cNvPr id="10252" name="Picture 19"/>
          <p:cNvPicPr>
            <a:picLocks noChangeAspect="1" noChangeArrowheads="1"/>
          </p:cNvPicPr>
          <p:nvPr/>
        </p:nvPicPr>
        <p:blipFill>
          <a:blip r:embed="rId11" cstate="print"/>
          <a:srcRect/>
          <a:stretch>
            <a:fillRect/>
          </a:stretch>
        </p:blipFill>
        <p:spPr bwMode="auto">
          <a:xfrm>
            <a:off x="3108325" y="5830888"/>
            <a:ext cx="1233488" cy="984250"/>
          </a:xfrm>
          <a:prstGeom prst="rect">
            <a:avLst/>
          </a:prstGeom>
          <a:noFill/>
          <a:ln w="9525">
            <a:noFill/>
            <a:miter lim="800000"/>
            <a:headEnd/>
            <a:tailEnd/>
          </a:ln>
        </p:spPr>
      </p:pic>
      <p:pic>
        <p:nvPicPr>
          <p:cNvPr id="10253" name="Picture 20"/>
          <p:cNvPicPr>
            <a:picLocks noChangeAspect="1" noChangeArrowheads="1"/>
          </p:cNvPicPr>
          <p:nvPr/>
        </p:nvPicPr>
        <p:blipFill>
          <a:blip r:embed="rId12" cstate="print"/>
          <a:srcRect/>
          <a:stretch>
            <a:fillRect/>
          </a:stretch>
        </p:blipFill>
        <p:spPr bwMode="auto">
          <a:xfrm>
            <a:off x="4344988" y="5815013"/>
            <a:ext cx="1341437" cy="1046162"/>
          </a:xfrm>
          <a:prstGeom prst="rect">
            <a:avLst/>
          </a:prstGeom>
          <a:noFill/>
          <a:ln w="9525">
            <a:noFill/>
            <a:miter lim="800000"/>
            <a:headEnd/>
            <a:tailEnd/>
          </a:ln>
        </p:spPr>
      </p:pic>
      <p:sp>
        <p:nvSpPr>
          <p:cNvPr id="10254" name="Text Box 21"/>
          <p:cNvSpPr txBox="1">
            <a:spLocks noChangeArrowheads="1"/>
          </p:cNvSpPr>
          <p:nvPr/>
        </p:nvSpPr>
        <p:spPr bwMode="auto">
          <a:xfrm>
            <a:off x="3306763" y="1685925"/>
            <a:ext cx="5449887" cy="396875"/>
          </a:xfrm>
          <a:prstGeom prst="rect">
            <a:avLst/>
          </a:prstGeom>
          <a:noFill/>
          <a:ln w="9525">
            <a:noFill/>
            <a:miter lim="800000"/>
            <a:headEnd/>
            <a:tailEnd/>
          </a:ln>
        </p:spPr>
        <p:txBody>
          <a:bodyPr>
            <a:spAutoFit/>
          </a:bodyPr>
          <a:lstStyle/>
          <a:p>
            <a:pPr algn="r" eaLnBrk="0" hangingPunct="0"/>
            <a:r>
              <a:rPr lang="en-GB" sz="2000" b="1">
                <a:solidFill>
                  <a:schemeClr val="accent2"/>
                </a:solidFill>
                <a:latin typeface="Helvetica"/>
              </a:rPr>
              <a:t>Eliciting immune response</a:t>
            </a:r>
          </a:p>
        </p:txBody>
      </p:sp>
      <p:grpSp>
        <p:nvGrpSpPr>
          <p:cNvPr id="10255" name="Group 26"/>
          <p:cNvGrpSpPr>
            <a:grpSpLocks/>
          </p:cNvGrpSpPr>
          <p:nvPr/>
        </p:nvGrpSpPr>
        <p:grpSpPr bwMode="auto">
          <a:xfrm>
            <a:off x="5945188" y="66675"/>
            <a:ext cx="3049587" cy="1560513"/>
            <a:chOff x="3745" y="42"/>
            <a:chExt cx="1921" cy="983"/>
          </a:xfrm>
        </p:grpSpPr>
        <p:sp>
          <p:nvSpPr>
            <p:cNvPr id="10282" name="Text Box 27"/>
            <p:cNvSpPr txBox="1">
              <a:spLocks noChangeArrowheads="1"/>
            </p:cNvSpPr>
            <p:nvPr/>
          </p:nvSpPr>
          <p:spPr bwMode="auto">
            <a:xfrm>
              <a:off x="3745" y="42"/>
              <a:ext cx="1921" cy="250"/>
            </a:xfrm>
            <a:prstGeom prst="rect">
              <a:avLst/>
            </a:prstGeom>
            <a:noFill/>
            <a:ln w="9525">
              <a:noFill/>
              <a:miter lim="800000"/>
              <a:headEnd/>
              <a:tailEnd/>
            </a:ln>
          </p:spPr>
          <p:txBody>
            <a:bodyPr wrap="none">
              <a:spAutoFit/>
            </a:bodyPr>
            <a:lstStyle/>
            <a:p>
              <a:pPr algn="r" eaLnBrk="0" hangingPunct="0"/>
              <a:r>
                <a:rPr lang="en-US" sz="2000" b="1">
                  <a:solidFill>
                    <a:schemeClr val="accent2"/>
                  </a:solidFill>
                  <a:latin typeface="Helvetica"/>
                </a:rPr>
                <a:t>Recovery and immunity</a:t>
              </a:r>
            </a:p>
          </p:txBody>
        </p:sp>
        <p:pic>
          <p:nvPicPr>
            <p:cNvPr id="10283" name="Picture 28"/>
            <p:cNvPicPr>
              <a:picLocks noChangeAspect="1" noChangeArrowheads="1"/>
            </p:cNvPicPr>
            <p:nvPr/>
          </p:nvPicPr>
          <p:blipFill>
            <a:blip r:embed="rId13" cstate="print"/>
            <a:srcRect/>
            <a:stretch>
              <a:fillRect/>
            </a:stretch>
          </p:blipFill>
          <p:spPr bwMode="auto">
            <a:xfrm>
              <a:off x="4863" y="295"/>
              <a:ext cx="541" cy="725"/>
            </a:xfrm>
            <a:prstGeom prst="rect">
              <a:avLst/>
            </a:prstGeom>
            <a:noFill/>
            <a:ln w="9525">
              <a:noFill/>
              <a:miter lim="800000"/>
              <a:headEnd/>
              <a:tailEnd/>
            </a:ln>
          </p:spPr>
        </p:pic>
        <p:pic>
          <p:nvPicPr>
            <p:cNvPr id="10284" name="Picture 29"/>
            <p:cNvPicPr>
              <a:picLocks noChangeAspect="1" noChangeArrowheads="1"/>
            </p:cNvPicPr>
            <p:nvPr/>
          </p:nvPicPr>
          <p:blipFill>
            <a:blip r:embed="rId14" cstate="print"/>
            <a:srcRect/>
            <a:stretch>
              <a:fillRect/>
            </a:stretch>
          </p:blipFill>
          <p:spPr bwMode="auto">
            <a:xfrm>
              <a:off x="4328" y="270"/>
              <a:ext cx="528" cy="755"/>
            </a:xfrm>
            <a:prstGeom prst="rect">
              <a:avLst/>
            </a:prstGeom>
            <a:noFill/>
            <a:ln w="9525">
              <a:noFill/>
              <a:miter lim="800000"/>
              <a:headEnd/>
              <a:tailEnd/>
            </a:ln>
          </p:spPr>
        </p:pic>
      </p:grpSp>
      <p:grpSp>
        <p:nvGrpSpPr>
          <p:cNvPr id="6" name="Group 30"/>
          <p:cNvGrpSpPr>
            <a:grpSpLocks/>
          </p:cNvGrpSpPr>
          <p:nvPr/>
        </p:nvGrpSpPr>
        <p:grpSpPr bwMode="auto">
          <a:xfrm>
            <a:off x="0" y="0"/>
            <a:ext cx="5572125" cy="3405188"/>
            <a:chOff x="0" y="0"/>
            <a:chExt cx="3510" cy="2145"/>
          </a:xfrm>
        </p:grpSpPr>
        <p:grpSp>
          <p:nvGrpSpPr>
            <p:cNvPr id="10267" name="Group 31"/>
            <p:cNvGrpSpPr>
              <a:grpSpLocks/>
            </p:cNvGrpSpPr>
            <p:nvPr/>
          </p:nvGrpSpPr>
          <p:grpSpPr bwMode="auto">
            <a:xfrm>
              <a:off x="1128" y="0"/>
              <a:ext cx="2382" cy="639"/>
              <a:chOff x="1044" y="79"/>
              <a:chExt cx="2704" cy="707"/>
            </a:xfrm>
          </p:grpSpPr>
          <p:sp>
            <p:nvSpPr>
              <p:cNvPr id="10276" name="Text Box 32"/>
              <p:cNvSpPr txBox="1">
                <a:spLocks noChangeArrowheads="1"/>
              </p:cNvSpPr>
              <p:nvPr/>
            </p:nvSpPr>
            <p:spPr bwMode="auto">
              <a:xfrm>
                <a:off x="1044" y="79"/>
                <a:ext cx="2704" cy="279"/>
              </a:xfrm>
              <a:prstGeom prst="rect">
                <a:avLst/>
              </a:prstGeom>
              <a:noFill/>
              <a:ln w="9525">
                <a:noFill/>
                <a:miter lim="800000"/>
                <a:headEnd/>
                <a:tailEnd/>
              </a:ln>
            </p:spPr>
            <p:txBody>
              <a:bodyPr>
                <a:spAutoFit/>
              </a:bodyPr>
              <a:lstStyle/>
              <a:p>
                <a:pPr eaLnBrk="0" hangingPunct="0"/>
                <a:r>
                  <a:rPr lang="en-GB" sz="2000" b="1">
                    <a:solidFill>
                      <a:srgbClr val="CC00FF"/>
                    </a:solidFill>
                    <a:latin typeface="Helvetica"/>
                  </a:rPr>
                  <a:t>Sepsis and Septic Shock</a:t>
                </a:r>
                <a:endParaRPr lang="en-GB" sz="2000">
                  <a:solidFill>
                    <a:srgbClr val="CC00FF"/>
                  </a:solidFill>
                  <a:latin typeface="Helvetica"/>
                </a:endParaRPr>
              </a:p>
            </p:txBody>
          </p:sp>
          <p:grpSp>
            <p:nvGrpSpPr>
              <p:cNvPr id="10277" name="Group 33"/>
              <p:cNvGrpSpPr>
                <a:grpSpLocks/>
              </p:cNvGrpSpPr>
              <p:nvPr/>
            </p:nvGrpSpPr>
            <p:grpSpPr bwMode="auto">
              <a:xfrm>
                <a:off x="1057" y="325"/>
                <a:ext cx="1184" cy="461"/>
                <a:chOff x="428" y="1335"/>
                <a:chExt cx="1184" cy="461"/>
              </a:xfrm>
            </p:grpSpPr>
            <p:pic>
              <p:nvPicPr>
                <p:cNvPr id="10278" name="Picture 34" descr="H0001-7A"/>
                <p:cNvPicPr>
                  <a:picLocks noChangeAspect="1" noChangeArrowheads="1"/>
                </p:cNvPicPr>
                <p:nvPr/>
              </p:nvPicPr>
              <p:blipFill>
                <a:blip r:embed="rId15" cstate="print"/>
                <a:srcRect/>
                <a:stretch>
                  <a:fillRect/>
                </a:stretch>
              </p:blipFill>
              <p:spPr bwMode="auto">
                <a:xfrm>
                  <a:off x="428" y="1335"/>
                  <a:ext cx="621" cy="461"/>
                </a:xfrm>
                <a:prstGeom prst="rect">
                  <a:avLst/>
                </a:prstGeom>
                <a:noFill/>
                <a:ln w="9525">
                  <a:noFill/>
                  <a:miter lim="800000"/>
                  <a:headEnd/>
                  <a:tailEnd/>
                </a:ln>
              </p:spPr>
            </p:pic>
            <p:grpSp>
              <p:nvGrpSpPr>
                <p:cNvPr id="10279" name="Group 35"/>
                <p:cNvGrpSpPr>
                  <a:grpSpLocks/>
                </p:cNvGrpSpPr>
                <p:nvPr/>
              </p:nvGrpSpPr>
              <p:grpSpPr bwMode="auto">
                <a:xfrm>
                  <a:off x="1047" y="1341"/>
                  <a:ext cx="565" cy="454"/>
                  <a:chOff x="2959" y="759"/>
                  <a:chExt cx="832" cy="628"/>
                </a:xfrm>
              </p:grpSpPr>
              <p:pic>
                <p:nvPicPr>
                  <p:cNvPr id="10280" name="Picture 36" descr="jamie-face278"/>
                  <p:cNvPicPr>
                    <a:picLocks noChangeAspect="1" noChangeArrowheads="1"/>
                  </p:cNvPicPr>
                  <p:nvPr/>
                </p:nvPicPr>
                <p:blipFill>
                  <a:blip r:embed="rId16" cstate="print"/>
                  <a:srcRect/>
                  <a:stretch>
                    <a:fillRect/>
                  </a:stretch>
                </p:blipFill>
                <p:spPr bwMode="auto">
                  <a:xfrm>
                    <a:off x="2959" y="759"/>
                    <a:ext cx="832" cy="628"/>
                  </a:xfrm>
                  <a:prstGeom prst="rect">
                    <a:avLst/>
                  </a:prstGeom>
                  <a:noFill/>
                  <a:ln w="9525">
                    <a:noFill/>
                    <a:miter lim="800000"/>
                    <a:headEnd/>
                    <a:tailEnd/>
                  </a:ln>
                </p:spPr>
              </p:pic>
              <p:sp>
                <p:nvSpPr>
                  <p:cNvPr id="10281" name="Rectangle 37"/>
                  <p:cNvSpPr>
                    <a:spLocks noChangeArrowheads="1"/>
                  </p:cNvSpPr>
                  <p:nvPr/>
                </p:nvSpPr>
                <p:spPr bwMode="auto">
                  <a:xfrm>
                    <a:off x="3035" y="1271"/>
                    <a:ext cx="620" cy="11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grpSp>
          </p:grpSp>
        </p:grpSp>
        <p:grpSp>
          <p:nvGrpSpPr>
            <p:cNvPr id="10268" name="Group 38"/>
            <p:cNvGrpSpPr>
              <a:grpSpLocks/>
            </p:cNvGrpSpPr>
            <p:nvPr/>
          </p:nvGrpSpPr>
          <p:grpSpPr bwMode="auto">
            <a:xfrm>
              <a:off x="441" y="885"/>
              <a:ext cx="1593" cy="735"/>
              <a:chOff x="406" y="764"/>
              <a:chExt cx="1808" cy="814"/>
            </a:xfrm>
          </p:grpSpPr>
          <p:sp>
            <p:nvSpPr>
              <p:cNvPr id="10272" name="Text Box 39"/>
              <p:cNvSpPr txBox="1">
                <a:spLocks noChangeArrowheads="1"/>
              </p:cNvSpPr>
              <p:nvPr/>
            </p:nvSpPr>
            <p:spPr bwMode="auto">
              <a:xfrm>
                <a:off x="406" y="764"/>
                <a:ext cx="1508" cy="489"/>
              </a:xfrm>
              <a:prstGeom prst="rect">
                <a:avLst/>
              </a:prstGeom>
              <a:noFill/>
              <a:ln w="9525">
                <a:noFill/>
                <a:miter lim="800000"/>
                <a:headEnd/>
                <a:tailEnd/>
              </a:ln>
            </p:spPr>
            <p:txBody>
              <a:bodyPr>
                <a:spAutoFit/>
              </a:bodyPr>
              <a:lstStyle/>
              <a:p>
                <a:pPr eaLnBrk="0" hangingPunct="0"/>
                <a:r>
                  <a:rPr lang="en-GB" sz="2000" b="1">
                    <a:solidFill>
                      <a:srgbClr val="CC00FF"/>
                    </a:solidFill>
                    <a:latin typeface="Helvetica"/>
                  </a:rPr>
                  <a:t>Invasive infection</a:t>
                </a:r>
              </a:p>
            </p:txBody>
          </p:sp>
          <p:grpSp>
            <p:nvGrpSpPr>
              <p:cNvPr id="10273" name="Group 40"/>
              <p:cNvGrpSpPr>
                <a:grpSpLocks/>
              </p:cNvGrpSpPr>
              <p:nvPr/>
            </p:nvGrpSpPr>
            <p:grpSpPr bwMode="auto">
              <a:xfrm>
                <a:off x="409" y="971"/>
                <a:ext cx="1805" cy="607"/>
                <a:chOff x="1135" y="410"/>
                <a:chExt cx="1805" cy="607"/>
              </a:xfrm>
            </p:grpSpPr>
            <p:pic>
              <p:nvPicPr>
                <p:cNvPr id="10274" name="Picture 41"/>
                <p:cNvPicPr>
                  <a:picLocks noChangeAspect="1" noChangeArrowheads="1"/>
                </p:cNvPicPr>
                <p:nvPr/>
              </p:nvPicPr>
              <p:blipFill>
                <a:blip r:embed="rId17" cstate="print"/>
                <a:srcRect/>
                <a:stretch>
                  <a:fillRect/>
                </a:stretch>
              </p:blipFill>
              <p:spPr bwMode="auto">
                <a:xfrm>
                  <a:off x="1769" y="414"/>
                  <a:ext cx="1171" cy="592"/>
                </a:xfrm>
                <a:prstGeom prst="rect">
                  <a:avLst/>
                </a:prstGeom>
                <a:noFill/>
                <a:ln w="9525">
                  <a:noFill/>
                  <a:miter lim="800000"/>
                  <a:headEnd/>
                  <a:tailEnd/>
                </a:ln>
              </p:spPr>
            </p:pic>
            <p:pic>
              <p:nvPicPr>
                <p:cNvPr id="10275" name="Picture 42"/>
                <p:cNvPicPr>
                  <a:picLocks noChangeAspect="1" noChangeArrowheads="1"/>
                </p:cNvPicPr>
                <p:nvPr/>
              </p:nvPicPr>
              <p:blipFill>
                <a:blip r:embed="rId18" cstate="print"/>
                <a:srcRect/>
                <a:stretch>
                  <a:fillRect/>
                </a:stretch>
              </p:blipFill>
              <p:spPr bwMode="auto">
                <a:xfrm>
                  <a:off x="1135" y="410"/>
                  <a:ext cx="641" cy="607"/>
                </a:xfrm>
                <a:prstGeom prst="rect">
                  <a:avLst/>
                </a:prstGeom>
                <a:noFill/>
                <a:ln w="9525">
                  <a:noFill/>
                  <a:miter lim="800000"/>
                  <a:headEnd/>
                  <a:tailEnd/>
                </a:ln>
              </p:spPr>
            </p:pic>
          </p:grpSp>
        </p:grpSp>
        <p:sp>
          <p:nvSpPr>
            <p:cNvPr id="10269" name="Text Box 43"/>
            <p:cNvSpPr txBox="1">
              <a:spLocks noChangeArrowheads="1"/>
            </p:cNvSpPr>
            <p:nvPr/>
          </p:nvSpPr>
          <p:spPr bwMode="auto">
            <a:xfrm>
              <a:off x="0" y="1895"/>
              <a:ext cx="1752" cy="250"/>
            </a:xfrm>
            <a:prstGeom prst="rect">
              <a:avLst/>
            </a:prstGeom>
            <a:noFill/>
            <a:ln w="9525">
              <a:noFill/>
              <a:miter lim="800000"/>
              <a:headEnd/>
              <a:tailEnd/>
            </a:ln>
          </p:spPr>
          <p:txBody>
            <a:bodyPr wrap="none">
              <a:spAutoFit/>
            </a:bodyPr>
            <a:lstStyle/>
            <a:p>
              <a:pPr algn="r" eaLnBrk="0" hangingPunct="0"/>
              <a:r>
                <a:rPr lang="en-US" sz="2000" b="1">
                  <a:solidFill>
                    <a:srgbClr val="CC00FF"/>
                  </a:solidFill>
                  <a:latin typeface="Helvetica"/>
                </a:rPr>
                <a:t>Symptomatic disease</a:t>
              </a:r>
            </a:p>
          </p:txBody>
        </p:sp>
        <p:sp>
          <p:nvSpPr>
            <p:cNvPr id="10270" name="Line 44"/>
            <p:cNvSpPr>
              <a:spLocks noChangeShapeType="1"/>
            </p:cNvSpPr>
            <p:nvPr/>
          </p:nvSpPr>
          <p:spPr bwMode="auto">
            <a:xfrm flipV="1">
              <a:off x="844" y="1656"/>
              <a:ext cx="150" cy="267"/>
            </a:xfrm>
            <a:prstGeom prst="line">
              <a:avLst/>
            </a:prstGeom>
            <a:noFill/>
            <a:ln w="57150">
              <a:solidFill>
                <a:srgbClr val="CC00FF"/>
              </a:solidFill>
              <a:round/>
              <a:headEnd/>
              <a:tailEnd type="triangle" w="med" len="med"/>
            </a:ln>
          </p:spPr>
          <p:txBody>
            <a:bodyPr wrap="none" anchor="ctr"/>
            <a:lstStyle/>
            <a:p>
              <a:endParaRPr lang="en-GB"/>
            </a:p>
          </p:txBody>
        </p:sp>
        <p:sp>
          <p:nvSpPr>
            <p:cNvPr id="10271" name="Line 45"/>
            <p:cNvSpPr>
              <a:spLocks noChangeShapeType="1"/>
            </p:cNvSpPr>
            <p:nvPr/>
          </p:nvSpPr>
          <p:spPr bwMode="auto">
            <a:xfrm flipV="1">
              <a:off x="1397" y="657"/>
              <a:ext cx="150" cy="266"/>
            </a:xfrm>
            <a:prstGeom prst="line">
              <a:avLst/>
            </a:prstGeom>
            <a:noFill/>
            <a:ln w="57150">
              <a:solidFill>
                <a:srgbClr val="CC00FF"/>
              </a:solidFill>
              <a:round/>
              <a:headEnd/>
              <a:tailEnd type="triangle" w="med" len="med"/>
            </a:ln>
          </p:spPr>
          <p:txBody>
            <a:bodyPr wrap="none" anchor="ctr"/>
            <a:lstStyle/>
            <a:p>
              <a:endParaRPr lang="en-GB"/>
            </a:p>
          </p:txBody>
        </p:sp>
      </p:grpSp>
      <p:grpSp>
        <p:nvGrpSpPr>
          <p:cNvPr id="10257" name="Group 51"/>
          <p:cNvGrpSpPr>
            <a:grpSpLocks/>
          </p:cNvGrpSpPr>
          <p:nvPr/>
        </p:nvGrpSpPr>
        <p:grpSpPr bwMode="auto">
          <a:xfrm>
            <a:off x="4567238" y="2098675"/>
            <a:ext cx="4021137" cy="927100"/>
            <a:chOff x="2877" y="1322"/>
            <a:chExt cx="2533" cy="584"/>
          </a:xfrm>
        </p:grpSpPr>
        <p:grpSp>
          <p:nvGrpSpPr>
            <p:cNvPr id="10262" name="Group 22"/>
            <p:cNvGrpSpPr>
              <a:grpSpLocks/>
            </p:cNvGrpSpPr>
            <p:nvPr/>
          </p:nvGrpSpPr>
          <p:grpSpPr bwMode="auto">
            <a:xfrm>
              <a:off x="3467" y="1323"/>
              <a:ext cx="1943" cy="574"/>
              <a:chOff x="3416" y="1090"/>
              <a:chExt cx="1943" cy="574"/>
            </a:xfrm>
          </p:grpSpPr>
          <p:pic>
            <p:nvPicPr>
              <p:cNvPr id="10264" name="Picture 23" descr="lymph_node_4X"/>
              <p:cNvPicPr>
                <a:picLocks noChangeAspect="1" noChangeArrowheads="1"/>
              </p:cNvPicPr>
              <p:nvPr/>
            </p:nvPicPr>
            <p:blipFill>
              <a:blip r:embed="rId19" cstate="print"/>
              <a:srcRect/>
              <a:stretch>
                <a:fillRect/>
              </a:stretch>
            </p:blipFill>
            <p:spPr bwMode="auto">
              <a:xfrm>
                <a:off x="3991" y="1093"/>
                <a:ext cx="707" cy="571"/>
              </a:xfrm>
              <a:prstGeom prst="rect">
                <a:avLst/>
              </a:prstGeom>
              <a:noFill/>
              <a:ln w="9525">
                <a:noFill/>
                <a:miter lim="800000"/>
                <a:headEnd/>
                <a:tailEnd/>
              </a:ln>
            </p:spPr>
          </p:pic>
          <p:pic>
            <p:nvPicPr>
              <p:cNvPr id="10265" name="Picture 24" descr="Picture 6"/>
              <p:cNvPicPr>
                <a:picLocks noChangeAspect="1" noChangeArrowheads="1"/>
              </p:cNvPicPr>
              <p:nvPr/>
            </p:nvPicPr>
            <p:blipFill>
              <a:blip r:embed="rId20" cstate="print"/>
              <a:srcRect/>
              <a:stretch>
                <a:fillRect/>
              </a:stretch>
            </p:blipFill>
            <p:spPr bwMode="auto">
              <a:xfrm>
                <a:off x="4688" y="1094"/>
                <a:ext cx="671" cy="569"/>
              </a:xfrm>
              <a:prstGeom prst="rect">
                <a:avLst/>
              </a:prstGeom>
              <a:noFill/>
              <a:ln w="9525">
                <a:noFill/>
                <a:miter lim="800000"/>
                <a:headEnd/>
                <a:tailEnd/>
              </a:ln>
            </p:spPr>
          </p:pic>
          <p:pic>
            <p:nvPicPr>
              <p:cNvPr id="10266" name="Picture 25" descr="superantigen"/>
              <p:cNvPicPr>
                <a:picLocks noChangeAspect="1" noChangeArrowheads="1"/>
              </p:cNvPicPr>
              <p:nvPr/>
            </p:nvPicPr>
            <p:blipFill>
              <a:blip r:embed="rId21" cstate="print"/>
              <a:srcRect/>
              <a:stretch>
                <a:fillRect/>
              </a:stretch>
            </p:blipFill>
            <p:spPr bwMode="auto">
              <a:xfrm>
                <a:off x="3416" y="1090"/>
                <a:ext cx="572" cy="570"/>
              </a:xfrm>
              <a:prstGeom prst="rect">
                <a:avLst/>
              </a:prstGeom>
              <a:noFill/>
              <a:ln w="9525">
                <a:noFill/>
                <a:miter lim="800000"/>
                <a:headEnd/>
                <a:tailEnd/>
              </a:ln>
            </p:spPr>
          </p:pic>
        </p:grpSp>
        <p:pic>
          <p:nvPicPr>
            <p:cNvPr id="10263" name="Picture 46" descr="NEISSER-an"/>
            <p:cNvPicPr>
              <a:picLocks noChangeAspect="1" noChangeArrowheads="1"/>
            </p:cNvPicPr>
            <p:nvPr/>
          </p:nvPicPr>
          <p:blipFill>
            <a:blip r:embed="rId22" cstate="print"/>
            <a:srcRect r="32808"/>
            <a:stretch>
              <a:fillRect/>
            </a:stretch>
          </p:blipFill>
          <p:spPr bwMode="auto">
            <a:xfrm>
              <a:off x="2877" y="1322"/>
              <a:ext cx="592" cy="584"/>
            </a:xfrm>
            <a:prstGeom prst="rect">
              <a:avLst/>
            </a:prstGeom>
            <a:noFill/>
            <a:ln w="9525">
              <a:noFill/>
              <a:miter lim="800000"/>
              <a:headEnd/>
              <a:tailEnd/>
            </a:ln>
          </p:spPr>
        </p:pic>
      </p:grpSp>
      <p:grpSp>
        <p:nvGrpSpPr>
          <p:cNvPr id="14" name="Group 47"/>
          <p:cNvGrpSpPr>
            <a:grpSpLocks/>
          </p:cNvGrpSpPr>
          <p:nvPr/>
        </p:nvGrpSpPr>
        <p:grpSpPr bwMode="auto">
          <a:xfrm>
            <a:off x="2620963" y="1292225"/>
            <a:ext cx="2297112" cy="1504950"/>
            <a:chOff x="1651" y="814"/>
            <a:chExt cx="1447" cy="948"/>
          </a:xfrm>
        </p:grpSpPr>
        <p:sp>
          <p:nvSpPr>
            <p:cNvPr id="10259" name="AutoShape 48"/>
            <p:cNvSpPr>
              <a:spLocks noChangeArrowheads="1"/>
            </p:cNvSpPr>
            <p:nvPr/>
          </p:nvSpPr>
          <p:spPr bwMode="auto">
            <a:xfrm rot="-2846772">
              <a:off x="2188" y="1277"/>
              <a:ext cx="323" cy="647"/>
            </a:xfrm>
            <a:prstGeom prst="upArrow">
              <a:avLst>
                <a:gd name="adj1" fmla="val 50000"/>
                <a:gd name="adj2" fmla="val 50077"/>
              </a:avLst>
            </a:prstGeom>
            <a:solidFill>
              <a:srgbClr val="CC00FF"/>
            </a:solidFill>
            <a:ln w="9525">
              <a:solidFill>
                <a:srgbClr val="CC00FF"/>
              </a:solidFill>
              <a:miter lim="800000"/>
              <a:headEnd/>
              <a:tailEnd/>
            </a:ln>
          </p:spPr>
          <p:txBody>
            <a:bodyPr wrap="none" anchor="ctr"/>
            <a:lstStyle/>
            <a:p>
              <a:pPr eaLnBrk="0" hangingPunct="0"/>
              <a:endParaRPr lang="en-US"/>
            </a:p>
          </p:txBody>
        </p:sp>
        <p:sp>
          <p:nvSpPr>
            <p:cNvPr id="10260" name="Text Box 49"/>
            <p:cNvSpPr txBox="1">
              <a:spLocks noChangeArrowheads="1"/>
            </p:cNvSpPr>
            <p:nvPr/>
          </p:nvSpPr>
          <p:spPr bwMode="auto">
            <a:xfrm rot="2503255">
              <a:off x="1651" y="926"/>
              <a:ext cx="1379" cy="346"/>
            </a:xfrm>
            <a:prstGeom prst="rect">
              <a:avLst/>
            </a:prstGeom>
            <a:noFill/>
            <a:ln w="9525">
              <a:noFill/>
              <a:miter lim="800000"/>
              <a:headEnd/>
              <a:tailEnd/>
            </a:ln>
          </p:spPr>
          <p:txBody>
            <a:bodyPr>
              <a:spAutoFit/>
            </a:bodyPr>
            <a:lstStyle/>
            <a:p>
              <a:pPr algn="r" eaLnBrk="0" hangingPunct="0"/>
              <a:r>
                <a:rPr lang="en-US" sz="1000" b="1">
                  <a:solidFill>
                    <a:srgbClr val="CC00FF"/>
                  </a:solidFill>
                  <a:latin typeface="Helvetica"/>
                </a:rPr>
                <a:t>Failure of immunity</a:t>
              </a:r>
            </a:p>
            <a:p>
              <a:pPr algn="r" eaLnBrk="0" hangingPunct="0"/>
              <a:r>
                <a:rPr lang="en-US" sz="1000" b="1">
                  <a:solidFill>
                    <a:srgbClr val="CC00FF"/>
                  </a:solidFill>
                  <a:latin typeface="Helvetica"/>
                </a:rPr>
                <a:t>Overwhelming immune response</a:t>
              </a:r>
            </a:p>
            <a:p>
              <a:pPr algn="r" eaLnBrk="0" hangingPunct="0"/>
              <a:r>
                <a:rPr lang="en-US" sz="1000" b="1">
                  <a:solidFill>
                    <a:srgbClr val="CC00FF"/>
                  </a:solidFill>
                  <a:latin typeface="Helvetica"/>
                </a:rPr>
                <a:t>Excessive pathogen virulence</a:t>
              </a:r>
            </a:p>
          </p:txBody>
        </p:sp>
        <p:sp>
          <p:nvSpPr>
            <p:cNvPr id="10261" name="AutoShape 50"/>
            <p:cNvSpPr>
              <a:spLocks noChangeArrowheads="1"/>
            </p:cNvSpPr>
            <p:nvPr/>
          </p:nvSpPr>
          <p:spPr bwMode="auto">
            <a:xfrm rot="-2846772">
              <a:off x="2613" y="652"/>
              <a:ext cx="323" cy="647"/>
            </a:xfrm>
            <a:prstGeom prst="upArrow">
              <a:avLst>
                <a:gd name="adj1" fmla="val 50000"/>
                <a:gd name="adj2" fmla="val 50077"/>
              </a:avLst>
            </a:prstGeom>
            <a:solidFill>
              <a:srgbClr val="CC00FF"/>
            </a:solidFill>
            <a:ln w="9525">
              <a:solidFill>
                <a:srgbClr val="CC00FF"/>
              </a:solidFill>
              <a:miter lim="800000"/>
              <a:headEnd/>
              <a:tailEnd/>
            </a:ln>
          </p:spPr>
          <p:txBody>
            <a:bodyPr wrap="none" anchor="ctr"/>
            <a:lstStyle/>
            <a:p>
              <a:pPr eaLnBrk="0" hangingPunct="0"/>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769938" y="2400300"/>
            <a:ext cx="6980237" cy="3767138"/>
          </a:xfrm>
          <a:prstGeom prst="rect">
            <a:avLst/>
          </a:prstGeom>
          <a:solidFill>
            <a:srgbClr val="007BC5"/>
          </a:solidFill>
          <a:ln w="28575">
            <a:solidFill>
              <a:srgbClr val="F7CE5B"/>
            </a:solidFill>
            <a:miter lim="800000"/>
            <a:headEnd/>
            <a:tailEnd/>
          </a:ln>
        </p:spPr>
        <p:txBody>
          <a:bodyPr/>
          <a:lstStyle/>
          <a:p>
            <a:pPr eaLnBrk="0" hangingPunct="0"/>
            <a:r>
              <a:rPr lang="en-US" altLang="en-GB" sz="2200" b="1"/>
              <a:t>A non-specific clinical response including </a:t>
            </a:r>
            <a:br>
              <a:rPr lang="en-US" altLang="en-GB" sz="2200" b="1"/>
            </a:br>
            <a:r>
              <a:rPr lang="en-US" altLang="en-GB" sz="2200" b="1">
                <a:sym typeface="Symbol" pitchFamily="18" charset="2"/>
              </a:rPr>
              <a:t>&gt;</a:t>
            </a:r>
            <a:r>
              <a:rPr lang="en-US" altLang="en-GB" sz="2200" b="1"/>
              <a:t>2 of the following:</a:t>
            </a:r>
          </a:p>
          <a:p>
            <a:pPr eaLnBrk="0" hangingPunct="0"/>
            <a:endParaRPr lang="en-US" altLang="en-GB" sz="1600" b="1"/>
          </a:p>
          <a:p>
            <a:pPr eaLnBrk="0" hangingPunct="0"/>
            <a:endParaRPr lang="en-US" altLang="en-GB" sz="1600" b="1"/>
          </a:p>
          <a:p>
            <a:pPr eaLnBrk="0" hangingPunct="0"/>
            <a:endParaRPr lang="en-US" altLang="en-GB" sz="1600" b="1"/>
          </a:p>
          <a:p>
            <a:pPr eaLnBrk="0" hangingPunct="0"/>
            <a:endParaRPr lang="en-US" altLang="en-GB" sz="1600" b="1"/>
          </a:p>
          <a:p>
            <a:pPr eaLnBrk="0" hangingPunct="0"/>
            <a:endParaRPr lang="en-US" altLang="en-GB" sz="1600" b="1"/>
          </a:p>
          <a:p>
            <a:pPr eaLnBrk="0" hangingPunct="0"/>
            <a:endParaRPr lang="en-US" altLang="en-GB" sz="1600" b="1"/>
          </a:p>
          <a:p>
            <a:pPr eaLnBrk="0" hangingPunct="0"/>
            <a:endParaRPr lang="en-US" altLang="en-GB" sz="1600" b="1"/>
          </a:p>
          <a:p>
            <a:pPr eaLnBrk="0" hangingPunct="0"/>
            <a:endParaRPr lang="en-US" altLang="en-GB" sz="1600" b="1"/>
          </a:p>
          <a:p>
            <a:pPr eaLnBrk="0" hangingPunct="0"/>
            <a:endParaRPr lang="en-US" altLang="en-GB" sz="2000" b="1">
              <a:sym typeface="Symbol" pitchFamily="18" charset="2"/>
            </a:endParaRPr>
          </a:p>
          <a:p>
            <a:pPr eaLnBrk="0" hangingPunct="0"/>
            <a:r>
              <a:rPr lang="en-US" altLang="en-GB" sz="2200" b="1">
                <a:sym typeface="Symbol" pitchFamily="18" charset="2"/>
              </a:rPr>
              <a:t>As well as infection, SIRS can also be caused by trauma, burns, pancreatitis and other insults</a:t>
            </a:r>
          </a:p>
        </p:txBody>
      </p:sp>
      <p:sp>
        <p:nvSpPr>
          <p:cNvPr id="55299" name="Line 3"/>
          <p:cNvSpPr>
            <a:spLocks noChangeShapeType="1"/>
          </p:cNvSpPr>
          <p:nvPr/>
        </p:nvSpPr>
        <p:spPr bwMode="auto">
          <a:xfrm>
            <a:off x="885825" y="3070225"/>
            <a:ext cx="120650" cy="0"/>
          </a:xfrm>
          <a:prstGeom prst="line">
            <a:avLst/>
          </a:prstGeom>
          <a:noFill/>
          <a:ln w="28575">
            <a:solidFill>
              <a:schemeClr val="tx1"/>
            </a:solidFill>
            <a:round/>
            <a:headEnd/>
            <a:tailEnd/>
          </a:ln>
        </p:spPr>
        <p:txBody>
          <a:bodyPr lIns="0" tIns="0" rIns="0" bIns="0" anchor="ctr">
            <a:spAutoFit/>
          </a:bodyPr>
          <a:lstStyle/>
          <a:p>
            <a:endParaRPr lang="en-GB"/>
          </a:p>
        </p:txBody>
      </p:sp>
      <p:sp>
        <p:nvSpPr>
          <p:cNvPr id="55300" name="Rectangle 4"/>
          <p:cNvSpPr>
            <a:spLocks noChangeArrowheads="1"/>
          </p:cNvSpPr>
          <p:nvPr/>
        </p:nvSpPr>
        <p:spPr bwMode="auto">
          <a:xfrm>
            <a:off x="284163" y="1320800"/>
            <a:ext cx="8647112" cy="860425"/>
          </a:xfrm>
          <a:prstGeom prst="rect">
            <a:avLst/>
          </a:prstGeom>
          <a:gradFill rotWithShape="0">
            <a:gsLst>
              <a:gs pos="0">
                <a:srgbClr val="007BC5"/>
              </a:gs>
              <a:gs pos="100000">
                <a:srgbClr val="F7CE5B"/>
              </a:gs>
            </a:gsLst>
            <a:lin ang="0" scaled="1"/>
          </a:gradFill>
          <a:ln w="12700">
            <a:noFill/>
            <a:miter lim="800000"/>
            <a:headEnd/>
            <a:tailEnd/>
          </a:ln>
        </p:spPr>
        <p:txBody>
          <a:bodyPr wrap="none" anchor="ctr"/>
          <a:lstStyle/>
          <a:p>
            <a:pPr eaLnBrk="0" hangingPunct="0"/>
            <a:endParaRPr lang="en-US"/>
          </a:p>
        </p:txBody>
      </p:sp>
      <p:sp>
        <p:nvSpPr>
          <p:cNvPr id="55301" name="Rectangle 5"/>
          <p:cNvSpPr>
            <a:spLocks noChangeArrowheads="1"/>
          </p:cNvSpPr>
          <p:nvPr/>
        </p:nvSpPr>
        <p:spPr bwMode="auto">
          <a:xfrm>
            <a:off x="2270125" y="1325563"/>
            <a:ext cx="1052513" cy="865187"/>
          </a:xfrm>
          <a:prstGeom prst="rect">
            <a:avLst/>
          </a:prstGeom>
          <a:gradFill rotWithShape="0">
            <a:gsLst>
              <a:gs pos="0">
                <a:srgbClr val="00395B"/>
              </a:gs>
              <a:gs pos="50000">
                <a:srgbClr val="007BC5"/>
              </a:gs>
              <a:gs pos="100000">
                <a:srgbClr val="00395B"/>
              </a:gs>
            </a:gsLst>
            <a:lin ang="0" scaled="1"/>
          </a:gradFill>
          <a:ln w="28575">
            <a:solidFill>
              <a:srgbClr val="F7CE5B"/>
            </a:solidFill>
            <a:miter lim="800000"/>
            <a:headEnd/>
            <a:tailEnd/>
          </a:ln>
        </p:spPr>
        <p:txBody>
          <a:bodyPr wrap="none" anchor="ctr"/>
          <a:lstStyle/>
          <a:p>
            <a:pPr eaLnBrk="0" hangingPunct="0"/>
            <a:endParaRPr lang="en-US"/>
          </a:p>
        </p:txBody>
      </p:sp>
      <p:sp>
        <p:nvSpPr>
          <p:cNvPr id="37894" name="Rectangle 6"/>
          <p:cNvSpPr>
            <a:spLocks noGrp="1" noChangeArrowheads="1"/>
          </p:cNvSpPr>
          <p:nvPr>
            <p:ph type="title"/>
          </p:nvPr>
        </p:nvSpPr>
        <p:spPr>
          <a:xfrm>
            <a:off x="685800" y="152400"/>
            <a:ext cx="7772400" cy="1143000"/>
          </a:xfrm>
        </p:spPr>
        <p:txBody>
          <a:bodyPr/>
          <a:lstStyle/>
          <a:p>
            <a:pPr eaLnBrk="1" fontAlgn="auto" hangingPunct="1">
              <a:spcAft>
                <a:spcPts val="0"/>
              </a:spcAft>
              <a:defRPr/>
            </a:pPr>
            <a:r>
              <a:rPr lang="en-US" altLang="en-GB" dirty="0">
                <a:solidFill>
                  <a:schemeClr val="tx1"/>
                </a:solidFill>
                <a:latin typeface="Arial" pitchFamily="34" charset="0"/>
              </a:rPr>
              <a:t>The disease continuum: SIRS</a:t>
            </a:r>
            <a:endParaRPr lang="en-GB" dirty="0">
              <a:solidFill>
                <a:schemeClr val="tx1"/>
              </a:solidFill>
              <a:latin typeface="Arial" pitchFamily="34" charset="0"/>
            </a:endParaRPr>
          </a:p>
        </p:txBody>
      </p:sp>
      <p:sp>
        <p:nvSpPr>
          <p:cNvPr id="55303" name="Rectangle 7"/>
          <p:cNvSpPr>
            <a:spLocks noChangeArrowheads="1"/>
          </p:cNvSpPr>
          <p:nvPr/>
        </p:nvSpPr>
        <p:spPr bwMode="auto">
          <a:xfrm>
            <a:off x="3954463" y="1597025"/>
            <a:ext cx="819150" cy="319088"/>
          </a:xfrm>
          <a:prstGeom prst="rect">
            <a:avLst/>
          </a:prstGeom>
          <a:noFill/>
          <a:ln w="12700">
            <a:noFill/>
            <a:miter lim="800000"/>
            <a:headEnd/>
            <a:tailEnd/>
          </a:ln>
        </p:spPr>
        <p:txBody>
          <a:bodyPr wrap="none" lIns="0" tIns="0" rIns="0" bIns="0" anchor="ctr">
            <a:spAutoFit/>
          </a:bodyPr>
          <a:lstStyle/>
          <a:p>
            <a:pPr algn="ctr" defTabSz="658813" eaLnBrk="0" hangingPunct="0">
              <a:lnSpc>
                <a:spcPct val="95000"/>
              </a:lnSpc>
              <a:spcBef>
                <a:spcPct val="10000"/>
              </a:spcBef>
              <a:spcAft>
                <a:spcPct val="10000"/>
              </a:spcAft>
            </a:pPr>
            <a:r>
              <a:rPr lang="en-US" altLang="en-GB" sz="2000" b="1">
                <a:solidFill>
                  <a:schemeClr val="bg2"/>
                </a:solidFill>
              </a:rPr>
              <a:t>Sepsis</a:t>
            </a:r>
          </a:p>
        </p:txBody>
      </p:sp>
      <p:sp>
        <p:nvSpPr>
          <p:cNvPr id="37896" name="Rectangle 8"/>
          <p:cNvSpPr>
            <a:spLocks noChangeArrowheads="1"/>
          </p:cNvSpPr>
          <p:nvPr/>
        </p:nvSpPr>
        <p:spPr bwMode="auto">
          <a:xfrm>
            <a:off x="2501900" y="1597025"/>
            <a:ext cx="593725" cy="319088"/>
          </a:xfrm>
          <a:prstGeom prst="rect">
            <a:avLst/>
          </a:prstGeom>
          <a:noFill/>
          <a:ln w="12700">
            <a:noFill/>
            <a:miter lim="800000"/>
            <a:headEnd/>
            <a:tailEnd/>
          </a:ln>
          <a:effectLst/>
        </p:spPr>
        <p:txBody>
          <a:bodyPr wrap="none" lIns="0" tIns="0" rIns="0" bIns="0" anchor="ctr">
            <a:spAutoFit/>
          </a:bodyPr>
          <a:lstStyle/>
          <a:p>
            <a:pPr algn="ctr" defTabSz="658813" eaLnBrk="0" hangingPunct="0">
              <a:lnSpc>
                <a:spcPct val="95000"/>
              </a:lnSpc>
              <a:spcBef>
                <a:spcPct val="10000"/>
              </a:spcBef>
              <a:spcAft>
                <a:spcPct val="10000"/>
              </a:spcAft>
              <a:defRPr/>
            </a:pPr>
            <a:r>
              <a:rPr lang="en-US" altLang="en-GB" sz="2000" b="1">
                <a:effectLst>
                  <a:outerShdw blurRad="38100" dist="38100" dir="2700000" algn="tl">
                    <a:srgbClr val="000000"/>
                  </a:outerShdw>
                </a:effectLst>
                <a:latin typeface="Times" pitchFamily="8" charset="0"/>
                <a:cs typeface="+mn-cs"/>
              </a:rPr>
              <a:t>SIRS</a:t>
            </a:r>
            <a:endParaRPr lang="en-US" altLang="en-GB" sz="1800" b="1">
              <a:effectLst>
                <a:outerShdw blurRad="38100" dist="38100" dir="2700000" algn="tl">
                  <a:srgbClr val="000000"/>
                </a:outerShdw>
              </a:effectLst>
              <a:latin typeface="Times" pitchFamily="8" charset="0"/>
              <a:cs typeface="+mn-cs"/>
            </a:endParaRPr>
          </a:p>
        </p:txBody>
      </p:sp>
      <p:sp>
        <p:nvSpPr>
          <p:cNvPr id="55305" name="Rectangle 9"/>
          <p:cNvSpPr>
            <a:spLocks noChangeArrowheads="1"/>
          </p:cNvSpPr>
          <p:nvPr/>
        </p:nvSpPr>
        <p:spPr bwMode="auto">
          <a:xfrm>
            <a:off x="511175" y="1612900"/>
            <a:ext cx="1057275" cy="288925"/>
          </a:xfrm>
          <a:prstGeom prst="rect">
            <a:avLst/>
          </a:prstGeom>
          <a:noFill/>
          <a:ln w="12700">
            <a:noFill/>
            <a:miter lim="800000"/>
            <a:headEnd/>
            <a:tailEnd/>
          </a:ln>
        </p:spPr>
        <p:txBody>
          <a:bodyPr wrap="none" lIns="0" tIns="0" rIns="0" bIns="0" anchor="ctr">
            <a:spAutoFit/>
          </a:bodyPr>
          <a:lstStyle/>
          <a:p>
            <a:pPr algn="ctr" defTabSz="658813" eaLnBrk="0" hangingPunct="0">
              <a:lnSpc>
                <a:spcPct val="85000"/>
              </a:lnSpc>
              <a:spcBef>
                <a:spcPct val="10000"/>
              </a:spcBef>
              <a:spcAft>
                <a:spcPct val="10000"/>
              </a:spcAft>
            </a:pPr>
            <a:r>
              <a:rPr lang="en-US" altLang="en-GB" sz="2000" b="1"/>
              <a:t>Infection</a:t>
            </a:r>
            <a:endParaRPr lang="en-US" altLang="en-GB" sz="1600" b="1"/>
          </a:p>
        </p:txBody>
      </p:sp>
      <p:sp>
        <p:nvSpPr>
          <p:cNvPr id="55306" name="Rectangle 10"/>
          <p:cNvSpPr>
            <a:spLocks noChangeArrowheads="1"/>
          </p:cNvSpPr>
          <p:nvPr/>
        </p:nvSpPr>
        <p:spPr bwMode="auto">
          <a:xfrm>
            <a:off x="5589588" y="1454150"/>
            <a:ext cx="833437" cy="608013"/>
          </a:xfrm>
          <a:prstGeom prst="rect">
            <a:avLst/>
          </a:prstGeom>
          <a:noFill/>
          <a:ln w="12700">
            <a:noFill/>
            <a:miter lim="800000"/>
            <a:headEnd/>
            <a:tailEnd/>
          </a:ln>
        </p:spPr>
        <p:txBody>
          <a:bodyPr wrap="none" lIns="0" tIns="0" rIns="0" bIns="0" anchor="ctr">
            <a:spAutoFit/>
          </a:bodyPr>
          <a:lstStyle/>
          <a:p>
            <a:pPr algn="ctr" defTabSz="658813" eaLnBrk="0" hangingPunct="0">
              <a:lnSpc>
                <a:spcPct val="95000"/>
              </a:lnSpc>
              <a:spcBef>
                <a:spcPct val="10000"/>
              </a:spcBef>
              <a:spcAft>
                <a:spcPct val="10000"/>
              </a:spcAft>
            </a:pPr>
            <a:r>
              <a:rPr lang="en-US" altLang="en-GB" sz="2000" b="1">
                <a:solidFill>
                  <a:schemeClr val="bg2"/>
                </a:solidFill>
              </a:rPr>
              <a:t>Severe</a:t>
            </a:r>
            <a:br>
              <a:rPr lang="en-US" altLang="en-GB" sz="2000" b="1">
                <a:solidFill>
                  <a:schemeClr val="bg2"/>
                </a:solidFill>
              </a:rPr>
            </a:br>
            <a:r>
              <a:rPr lang="en-US" altLang="en-GB" sz="2000" b="1">
                <a:solidFill>
                  <a:schemeClr val="bg2"/>
                </a:solidFill>
              </a:rPr>
              <a:t>sepsis</a:t>
            </a:r>
            <a:endParaRPr lang="en-US" altLang="en-GB" sz="2600" b="1">
              <a:solidFill>
                <a:schemeClr val="bg2"/>
              </a:solidFill>
            </a:endParaRPr>
          </a:p>
        </p:txBody>
      </p:sp>
      <p:sp>
        <p:nvSpPr>
          <p:cNvPr id="55307" name="Rectangle 11"/>
          <p:cNvSpPr>
            <a:spLocks noChangeArrowheads="1"/>
          </p:cNvSpPr>
          <p:nvPr/>
        </p:nvSpPr>
        <p:spPr bwMode="auto">
          <a:xfrm>
            <a:off x="7335838" y="1598613"/>
            <a:ext cx="706437" cy="319087"/>
          </a:xfrm>
          <a:prstGeom prst="rect">
            <a:avLst/>
          </a:prstGeom>
          <a:noFill/>
          <a:ln w="12700">
            <a:noFill/>
            <a:miter lim="800000"/>
            <a:headEnd/>
            <a:tailEnd/>
          </a:ln>
        </p:spPr>
        <p:txBody>
          <a:bodyPr wrap="none" lIns="0" tIns="0" rIns="0" bIns="0" anchor="ctr">
            <a:spAutoFit/>
          </a:bodyPr>
          <a:lstStyle/>
          <a:p>
            <a:pPr algn="ctr" defTabSz="658813" eaLnBrk="0" hangingPunct="0">
              <a:lnSpc>
                <a:spcPct val="95000"/>
              </a:lnSpc>
              <a:spcBef>
                <a:spcPct val="10000"/>
              </a:spcBef>
              <a:spcAft>
                <a:spcPct val="10000"/>
              </a:spcAft>
            </a:pPr>
            <a:r>
              <a:rPr lang="en-US" altLang="en-GB" sz="2000" b="1">
                <a:solidFill>
                  <a:schemeClr val="bg2"/>
                </a:solidFill>
              </a:rPr>
              <a:t>Death</a:t>
            </a:r>
          </a:p>
        </p:txBody>
      </p:sp>
      <p:sp>
        <p:nvSpPr>
          <p:cNvPr id="55308" name="Rectangle 12"/>
          <p:cNvSpPr>
            <a:spLocks noChangeArrowheads="1"/>
          </p:cNvSpPr>
          <p:nvPr/>
        </p:nvSpPr>
        <p:spPr bwMode="auto">
          <a:xfrm>
            <a:off x="984250" y="3297238"/>
            <a:ext cx="6573838" cy="1966912"/>
          </a:xfrm>
          <a:prstGeom prst="rect">
            <a:avLst/>
          </a:prstGeom>
          <a:noFill/>
          <a:ln w="12700">
            <a:noFill/>
            <a:miter lim="800000"/>
            <a:headEnd/>
            <a:tailEnd/>
          </a:ln>
        </p:spPr>
        <p:txBody>
          <a:bodyPr>
            <a:spAutoFit/>
          </a:bodyPr>
          <a:lstStyle/>
          <a:p>
            <a:pPr marL="342900" indent="-342900" eaLnBrk="0" hangingPunct="0">
              <a:spcBef>
                <a:spcPct val="20000"/>
              </a:spcBef>
              <a:buClr>
                <a:srgbClr val="F7CE5B"/>
              </a:buClr>
              <a:buSzPct val="70000"/>
              <a:buFont typeface="Wingdings" pitchFamily="2" charset="2"/>
              <a:buChar char="l"/>
            </a:pPr>
            <a:r>
              <a:rPr lang="en-US" altLang="en-GB" sz="2200" b="1"/>
              <a:t>Temperature </a:t>
            </a:r>
            <a:r>
              <a:rPr lang="en-US" altLang="en-GB" sz="2200" b="1">
                <a:sym typeface="Symbol" pitchFamily="18" charset="2"/>
              </a:rPr>
              <a:t>&gt;</a:t>
            </a:r>
            <a:r>
              <a:rPr lang="en-US" altLang="en-GB" sz="2200" b="1"/>
              <a:t>38</a:t>
            </a:r>
            <a:r>
              <a:rPr lang="en-US" altLang="en-GB" sz="2200" b="1" baseline="30000"/>
              <a:t>o</a:t>
            </a:r>
            <a:r>
              <a:rPr lang="en-US" altLang="en-GB" sz="2200" b="1"/>
              <a:t>C or </a:t>
            </a:r>
            <a:r>
              <a:rPr lang="en-US" altLang="en-GB" sz="2200" b="1">
                <a:sym typeface="Symbol" pitchFamily="18" charset="2"/>
              </a:rPr>
              <a:t>&lt;</a:t>
            </a:r>
            <a:r>
              <a:rPr lang="en-US" altLang="en-GB" sz="2200" b="1"/>
              <a:t>36</a:t>
            </a:r>
            <a:r>
              <a:rPr lang="en-US" altLang="en-GB" sz="2200" b="1" baseline="30000"/>
              <a:t>o</a:t>
            </a:r>
            <a:r>
              <a:rPr lang="en-US" altLang="en-GB" sz="2200" b="1"/>
              <a:t>C</a:t>
            </a:r>
          </a:p>
          <a:p>
            <a:pPr marL="342900" indent="-342900" eaLnBrk="0" hangingPunct="0">
              <a:spcBef>
                <a:spcPct val="20000"/>
              </a:spcBef>
              <a:buClr>
                <a:srgbClr val="F7CE5B"/>
              </a:buClr>
              <a:buSzPct val="70000"/>
              <a:buFont typeface="Wingdings" pitchFamily="2" charset="2"/>
              <a:buChar char="l"/>
            </a:pPr>
            <a:r>
              <a:rPr lang="en-US" altLang="en-GB" sz="2200" b="1"/>
              <a:t>Heart rate </a:t>
            </a:r>
            <a:r>
              <a:rPr lang="en-US" altLang="en-GB" sz="2200" b="1">
                <a:sym typeface="Symbol" pitchFamily="18" charset="2"/>
              </a:rPr>
              <a:t>&gt;</a:t>
            </a:r>
            <a:r>
              <a:rPr lang="en-US" altLang="en-GB" sz="2200" b="1"/>
              <a:t>90 beats/min</a:t>
            </a:r>
          </a:p>
          <a:p>
            <a:pPr marL="342900" indent="-342900" eaLnBrk="0" hangingPunct="0">
              <a:spcBef>
                <a:spcPct val="20000"/>
              </a:spcBef>
              <a:buClr>
                <a:srgbClr val="F7CE5B"/>
              </a:buClr>
              <a:buSzPct val="70000"/>
              <a:buFont typeface="Wingdings" pitchFamily="2" charset="2"/>
              <a:buChar char="l"/>
            </a:pPr>
            <a:r>
              <a:rPr lang="en-US" altLang="en-GB" sz="2200" b="1"/>
              <a:t>Respiratory rate </a:t>
            </a:r>
            <a:r>
              <a:rPr lang="en-US" altLang="en-GB" sz="2200" b="1">
                <a:sym typeface="Symbol" pitchFamily="18" charset="2"/>
              </a:rPr>
              <a:t>&gt;</a:t>
            </a:r>
            <a:r>
              <a:rPr lang="en-US" altLang="en-GB" sz="2200" b="1"/>
              <a:t>20/min</a:t>
            </a:r>
          </a:p>
          <a:p>
            <a:pPr marL="342900" indent="-342900" eaLnBrk="0" hangingPunct="0">
              <a:spcBef>
                <a:spcPct val="20000"/>
              </a:spcBef>
              <a:buClr>
                <a:srgbClr val="F7CE5B"/>
              </a:buClr>
              <a:buSzPct val="70000"/>
              <a:buFont typeface="Wingdings" pitchFamily="2" charset="2"/>
              <a:buChar char="l"/>
            </a:pPr>
            <a:r>
              <a:rPr lang="en-US" altLang="en-GB" sz="2200" b="1"/>
              <a:t>White blood cell count </a:t>
            </a:r>
            <a:r>
              <a:rPr lang="en-US" altLang="en-GB" sz="2200" b="1">
                <a:sym typeface="Symbol" pitchFamily="18" charset="2"/>
              </a:rPr>
              <a:t>&gt;</a:t>
            </a:r>
            <a:r>
              <a:rPr lang="en-US" altLang="en-GB" sz="2200" b="1"/>
              <a:t>12,000/mm</a:t>
            </a:r>
            <a:r>
              <a:rPr lang="en-US" altLang="en-GB" sz="2200" b="1" baseline="30000"/>
              <a:t>3</a:t>
            </a:r>
            <a:r>
              <a:rPr lang="en-US" altLang="en-GB" sz="2200" b="1"/>
              <a:t> </a:t>
            </a:r>
            <a:r>
              <a:rPr lang="en-US" altLang="en-GB" sz="2200" b="1">
                <a:sym typeface="Symbol" pitchFamily="18" charset="2"/>
              </a:rPr>
              <a:t>or &lt;4,000/</a:t>
            </a:r>
            <a:r>
              <a:rPr lang="en-US" altLang="en-GB" sz="2200" b="1"/>
              <a:t>mm</a:t>
            </a:r>
            <a:r>
              <a:rPr lang="en-US" altLang="en-GB" sz="2200" b="1" baseline="30000"/>
              <a:t>3</a:t>
            </a:r>
            <a:r>
              <a:rPr lang="en-US" altLang="en-GB" sz="2200" b="1">
                <a:sym typeface="Symbol" pitchFamily="18" charset="2"/>
              </a:rPr>
              <a:t> or &gt;10% immature neutrophils</a:t>
            </a:r>
            <a:endParaRPr lang="en-GB" sz="2200" b="1">
              <a:solidFill>
                <a:schemeClr val="accent2"/>
              </a:solidFill>
              <a:sym typeface="Symbol" pitchFamily="18" charset="2"/>
            </a:endParaRPr>
          </a:p>
        </p:txBody>
      </p:sp>
      <p:sp>
        <p:nvSpPr>
          <p:cNvPr id="55309" name="Rectangle 13"/>
          <p:cNvSpPr>
            <a:spLocks noChangeArrowheads="1"/>
          </p:cNvSpPr>
          <p:nvPr/>
        </p:nvSpPr>
        <p:spPr bwMode="auto">
          <a:xfrm>
            <a:off x="2740025" y="2192338"/>
            <a:ext cx="111125" cy="196850"/>
          </a:xfrm>
          <a:prstGeom prst="rect">
            <a:avLst/>
          </a:prstGeom>
          <a:solidFill>
            <a:srgbClr val="F7CE5B"/>
          </a:solidFill>
          <a:ln w="12700">
            <a:solidFill>
              <a:srgbClr val="F7CE5B"/>
            </a:solidFill>
            <a:miter lim="800000"/>
            <a:headEnd/>
            <a:tailEnd/>
          </a:ln>
        </p:spPr>
        <p:txBody>
          <a:bodyPr wrap="none" anchor="ctr"/>
          <a:lstStyle/>
          <a:p>
            <a:pPr eaLnBrk="0" hangingPunct="0"/>
            <a:endParaRPr lang="en-US"/>
          </a:p>
        </p:txBody>
      </p:sp>
      <p:sp>
        <p:nvSpPr>
          <p:cNvPr id="55310" name="Text Box 15"/>
          <p:cNvSpPr txBox="1">
            <a:spLocks noChangeArrowheads="1"/>
          </p:cNvSpPr>
          <p:nvPr/>
        </p:nvSpPr>
        <p:spPr bwMode="auto">
          <a:xfrm>
            <a:off x="279400" y="6510338"/>
            <a:ext cx="8702675" cy="347662"/>
          </a:xfrm>
          <a:prstGeom prst="rect">
            <a:avLst/>
          </a:prstGeom>
          <a:noFill/>
          <a:ln w="12700">
            <a:noFill/>
            <a:miter lim="800000"/>
            <a:headEnd/>
            <a:tailEnd/>
          </a:ln>
        </p:spPr>
        <p:txBody>
          <a:bodyPr lIns="182880" tIns="0" rIns="0" bIns="182880" anchor="b">
            <a:spAutoFit/>
          </a:bodyPr>
          <a:lstStyle/>
          <a:p>
            <a:pPr eaLnBrk="0" hangingPunct="0">
              <a:lnSpc>
                <a:spcPct val="90000"/>
              </a:lnSpc>
              <a:spcBef>
                <a:spcPct val="50000"/>
              </a:spcBef>
            </a:pPr>
            <a:r>
              <a:rPr lang="en-US" altLang="en-GB" sz="1200" b="1"/>
              <a:t>SIRS: systemic inflammatory response syndrome</a:t>
            </a:r>
            <a:endParaRPr lang="en-GB" sz="1200" b="1"/>
          </a:p>
        </p:txBody>
      </p:sp>
      <p:sp>
        <p:nvSpPr>
          <p:cNvPr id="55311" name="TextBox 18"/>
          <p:cNvSpPr txBox="1">
            <a:spLocks noChangeArrowheads="1"/>
          </p:cNvSpPr>
          <p:nvPr/>
        </p:nvSpPr>
        <p:spPr bwMode="auto">
          <a:xfrm>
            <a:off x="7742238" y="6550025"/>
            <a:ext cx="1401762" cy="307975"/>
          </a:xfrm>
          <a:prstGeom prst="rect">
            <a:avLst/>
          </a:prstGeom>
          <a:noFill/>
          <a:ln w="9525">
            <a:noFill/>
            <a:miter lim="800000"/>
            <a:headEnd/>
            <a:tailEnd/>
          </a:ln>
        </p:spPr>
        <p:txBody>
          <a:bodyPr wrap="none">
            <a:spAutoFit/>
          </a:bodyPr>
          <a:lstStyle/>
          <a:p>
            <a:pPr eaLnBrk="0" hangingPunct="0"/>
            <a:r>
              <a:rPr lang="en-GB" sz="1400"/>
              <a:t>Dr Stephen Brett</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ChangeArrowheads="1"/>
          </p:cNvSpPr>
          <p:nvPr/>
        </p:nvSpPr>
        <p:spPr bwMode="auto">
          <a:xfrm>
            <a:off x="284163" y="1320800"/>
            <a:ext cx="8647112" cy="858838"/>
          </a:xfrm>
          <a:prstGeom prst="rect">
            <a:avLst/>
          </a:prstGeom>
          <a:gradFill rotWithShape="0">
            <a:gsLst>
              <a:gs pos="0">
                <a:srgbClr val="007BC5"/>
              </a:gs>
              <a:gs pos="100000">
                <a:srgbClr val="F7CE5B"/>
              </a:gs>
            </a:gsLst>
            <a:lin ang="0" scaled="1"/>
          </a:gradFill>
          <a:ln w="12700">
            <a:noFill/>
            <a:miter lim="800000"/>
            <a:headEnd/>
            <a:tailEnd/>
          </a:ln>
        </p:spPr>
        <p:txBody>
          <a:bodyPr wrap="none" anchor="ctr"/>
          <a:lstStyle/>
          <a:p>
            <a:pPr eaLnBrk="0" hangingPunct="0"/>
            <a:endParaRPr lang="en-US"/>
          </a:p>
        </p:txBody>
      </p:sp>
      <p:sp>
        <p:nvSpPr>
          <p:cNvPr id="56323" name="Rectangle 1027"/>
          <p:cNvSpPr>
            <a:spLocks noChangeArrowheads="1"/>
          </p:cNvSpPr>
          <p:nvPr/>
        </p:nvSpPr>
        <p:spPr bwMode="auto">
          <a:xfrm>
            <a:off x="3840163" y="1323975"/>
            <a:ext cx="1052512" cy="865188"/>
          </a:xfrm>
          <a:prstGeom prst="rect">
            <a:avLst/>
          </a:prstGeom>
          <a:gradFill rotWithShape="0">
            <a:gsLst>
              <a:gs pos="0">
                <a:srgbClr val="00395B"/>
              </a:gs>
              <a:gs pos="50000">
                <a:srgbClr val="007BC5"/>
              </a:gs>
              <a:gs pos="100000">
                <a:srgbClr val="00395B"/>
              </a:gs>
            </a:gsLst>
            <a:lin ang="0" scaled="1"/>
          </a:gradFill>
          <a:ln w="28575">
            <a:solidFill>
              <a:srgbClr val="F7CE5B"/>
            </a:solidFill>
            <a:miter lim="800000"/>
            <a:headEnd/>
            <a:tailEnd/>
          </a:ln>
        </p:spPr>
        <p:txBody>
          <a:bodyPr wrap="none" anchor="ctr"/>
          <a:lstStyle/>
          <a:p>
            <a:pPr algn="ctr" eaLnBrk="0" hangingPunct="0">
              <a:spcBef>
                <a:spcPct val="30000"/>
              </a:spcBef>
            </a:pPr>
            <a:endParaRPr lang="en-US" sz="1000" b="1"/>
          </a:p>
        </p:txBody>
      </p:sp>
      <p:sp>
        <p:nvSpPr>
          <p:cNvPr id="39940" name="Rectangle 1028"/>
          <p:cNvSpPr>
            <a:spLocks noGrp="1" noChangeArrowheads="1"/>
          </p:cNvSpPr>
          <p:nvPr>
            <p:ph type="title"/>
          </p:nvPr>
        </p:nvSpPr>
        <p:spPr>
          <a:xfrm>
            <a:off x="381000" y="228600"/>
            <a:ext cx="8229600" cy="1143000"/>
          </a:xfrm>
        </p:spPr>
        <p:txBody>
          <a:bodyPr/>
          <a:lstStyle/>
          <a:p>
            <a:pPr eaLnBrk="1" fontAlgn="auto" hangingPunct="1">
              <a:spcAft>
                <a:spcPts val="0"/>
              </a:spcAft>
              <a:defRPr/>
            </a:pPr>
            <a:r>
              <a:rPr lang="en-US" altLang="en-GB" dirty="0">
                <a:solidFill>
                  <a:schemeClr val="tx1"/>
                </a:solidFill>
                <a:latin typeface="Arial" pitchFamily="34" charset="0"/>
              </a:rPr>
              <a:t>The disease continuum: sepsis</a:t>
            </a:r>
            <a:endParaRPr lang="en-GB" dirty="0">
              <a:solidFill>
                <a:schemeClr val="tx1"/>
              </a:solidFill>
              <a:latin typeface="Arial" pitchFamily="34" charset="0"/>
            </a:endParaRPr>
          </a:p>
        </p:txBody>
      </p:sp>
      <p:sp>
        <p:nvSpPr>
          <p:cNvPr id="39941" name="Rectangle 1029"/>
          <p:cNvSpPr>
            <a:spLocks noChangeArrowheads="1"/>
          </p:cNvSpPr>
          <p:nvPr/>
        </p:nvSpPr>
        <p:spPr bwMode="auto">
          <a:xfrm>
            <a:off x="3954463" y="1595438"/>
            <a:ext cx="819150" cy="319087"/>
          </a:xfrm>
          <a:prstGeom prst="rect">
            <a:avLst/>
          </a:prstGeom>
          <a:noFill/>
          <a:ln w="12700">
            <a:noFill/>
            <a:miter lim="800000"/>
            <a:headEnd/>
            <a:tailEnd/>
          </a:ln>
          <a:effectLst/>
        </p:spPr>
        <p:txBody>
          <a:bodyPr wrap="none" lIns="0" tIns="0" rIns="0" bIns="0" anchor="ctr">
            <a:spAutoFit/>
          </a:bodyPr>
          <a:lstStyle/>
          <a:p>
            <a:pPr algn="ctr" defTabSz="658813" eaLnBrk="0" hangingPunct="0">
              <a:lnSpc>
                <a:spcPct val="95000"/>
              </a:lnSpc>
              <a:spcBef>
                <a:spcPct val="10000"/>
              </a:spcBef>
              <a:spcAft>
                <a:spcPct val="10000"/>
              </a:spcAft>
              <a:defRPr/>
            </a:pPr>
            <a:r>
              <a:rPr lang="en-US" altLang="en-GB" sz="2000" b="1">
                <a:effectLst>
                  <a:outerShdw blurRad="38100" dist="38100" dir="2700000" algn="tl">
                    <a:srgbClr val="000000"/>
                  </a:outerShdw>
                </a:effectLst>
                <a:latin typeface="Times" pitchFamily="8" charset="0"/>
                <a:cs typeface="+mn-cs"/>
              </a:rPr>
              <a:t>Sepsis</a:t>
            </a:r>
          </a:p>
        </p:txBody>
      </p:sp>
      <p:sp>
        <p:nvSpPr>
          <p:cNvPr id="56326" name="Rectangle 1030"/>
          <p:cNvSpPr>
            <a:spLocks noChangeArrowheads="1"/>
          </p:cNvSpPr>
          <p:nvPr/>
        </p:nvSpPr>
        <p:spPr bwMode="auto">
          <a:xfrm>
            <a:off x="2501900" y="1595438"/>
            <a:ext cx="593725" cy="319087"/>
          </a:xfrm>
          <a:prstGeom prst="rect">
            <a:avLst/>
          </a:prstGeom>
          <a:noFill/>
          <a:ln w="12700">
            <a:noFill/>
            <a:miter lim="800000"/>
            <a:headEnd/>
            <a:tailEnd/>
          </a:ln>
        </p:spPr>
        <p:txBody>
          <a:bodyPr wrap="none" lIns="0" tIns="0" rIns="0" bIns="0" anchor="ctr">
            <a:spAutoFit/>
          </a:bodyPr>
          <a:lstStyle/>
          <a:p>
            <a:pPr algn="ctr" defTabSz="658813" eaLnBrk="0" hangingPunct="0">
              <a:lnSpc>
                <a:spcPct val="95000"/>
              </a:lnSpc>
              <a:spcBef>
                <a:spcPct val="10000"/>
              </a:spcBef>
              <a:spcAft>
                <a:spcPct val="10000"/>
              </a:spcAft>
            </a:pPr>
            <a:r>
              <a:rPr lang="en-US" altLang="en-GB" sz="2000" b="1">
                <a:solidFill>
                  <a:schemeClr val="bg2"/>
                </a:solidFill>
              </a:rPr>
              <a:t>SIRS</a:t>
            </a:r>
            <a:endParaRPr lang="en-US" altLang="en-GB" sz="1800" b="1">
              <a:solidFill>
                <a:schemeClr val="bg2"/>
              </a:solidFill>
            </a:endParaRPr>
          </a:p>
        </p:txBody>
      </p:sp>
      <p:sp>
        <p:nvSpPr>
          <p:cNvPr id="56327" name="Rectangle 1031"/>
          <p:cNvSpPr>
            <a:spLocks noChangeArrowheads="1"/>
          </p:cNvSpPr>
          <p:nvPr/>
        </p:nvSpPr>
        <p:spPr bwMode="auto">
          <a:xfrm>
            <a:off x="511175" y="1611313"/>
            <a:ext cx="1057275" cy="288925"/>
          </a:xfrm>
          <a:prstGeom prst="rect">
            <a:avLst/>
          </a:prstGeom>
          <a:noFill/>
          <a:ln w="12700">
            <a:noFill/>
            <a:miter lim="800000"/>
            <a:headEnd/>
            <a:tailEnd/>
          </a:ln>
        </p:spPr>
        <p:txBody>
          <a:bodyPr wrap="none" lIns="0" tIns="0" rIns="0" bIns="0" anchor="ctr">
            <a:spAutoFit/>
          </a:bodyPr>
          <a:lstStyle/>
          <a:p>
            <a:pPr algn="ctr" defTabSz="658813" eaLnBrk="0" hangingPunct="0">
              <a:lnSpc>
                <a:spcPct val="85000"/>
              </a:lnSpc>
              <a:spcBef>
                <a:spcPct val="10000"/>
              </a:spcBef>
              <a:spcAft>
                <a:spcPct val="10000"/>
              </a:spcAft>
            </a:pPr>
            <a:r>
              <a:rPr lang="en-US" altLang="en-GB" sz="2000" b="1"/>
              <a:t>Infection</a:t>
            </a:r>
            <a:endParaRPr lang="en-US" altLang="en-GB" sz="2000" b="1">
              <a:solidFill>
                <a:schemeClr val="bg2"/>
              </a:solidFill>
            </a:endParaRPr>
          </a:p>
        </p:txBody>
      </p:sp>
      <p:sp>
        <p:nvSpPr>
          <p:cNvPr id="56328" name="Rectangle 1032"/>
          <p:cNvSpPr>
            <a:spLocks noChangeArrowheads="1"/>
          </p:cNvSpPr>
          <p:nvPr/>
        </p:nvSpPr>
        <p:spPr bwMode="auto">
          <a:xfrm>
            <a:off x="5589588" y="1452563"/>
            <a:ext cx="833437" cy="608012"/>
          </a:xfrm>
          <a:prstGeom prst="rect">
            <a:avLst/>
          </a:prstGeom>
          <a:noFill/>
          <a:ln w="12700">
            <a:noFill/>
            <a:miter lim="800000"/>
            <a:headEnd/>
            <a:tailEnd/>
          </a:ln>
        </p:spPr>
        <p:txBody>
          <a:bodyPr wrap="none" lIns="0" tIns="0" rIns="0" bIns="0" anchor="ctr">
            <a:spAutoFit/>
          </a:bodyPr>
          <a:lstStyle/>
          <a:p>
            <a:pPr algn="ctr" defTabSz="658813" eaLnBrk="0" hangingPunct="0">
              <a:lnSpc>
                <a:spcPct val="95000"/>
              </a:lnSpc>
              <a:spcBef>
                <a:spcPct val="10000"/>
              </a:spcBef>
              <a:spcAft>
                <a:spcPct val="10000"/>
              </a:spcAft>
            </a:pPr>
            <a:r>
              <a:rPr lang="en-US" altLang="en-GB" sz="2000" b="1">
                <a:solidFill>
                  <a:schemeClr val="bg2"/>
                </a:solidFill>
              </a:rPr>
              <a:t>Severe</a:t>
            </a:r>
            <a:br>
              <a:rPr lang="en-US" altLang="en-GB" sz="2000" b="1">
                <a:solidFill>
                  <a:schemeClr val="bg2"/>
                </a:solidFill>
              </a:rPr>
            </a:br>
            <a:r>
              <a:rPr lang="en-US" altLang="en-GB" sz="2000" b="1">
                <a:solidFill>
                  <a:schemeClr val="bg2"/>
                </a:solidFill>
              </a:rPr>
              <a:t>sepsis</a:t>
            </a:r>
            <a:endParaRPr lang="en-US" altLang="en-GB" sz="2600" b="1">
              <a:solidFill>
                <a:schemeClr val="bg2"/>
              </a:solidFill>
            </a:endParaRPr>
          </a:p>
        </p:txBody>
      </p:sp>
      <p:sp>
        <p:nvSpPr>
          <p:cNvPr id="56329" name="Rectangle 1033"/>
          <p:cNvSpPr>
            <a:spLocks noChangeArrowheads="1"/>
          </p:cNvSpPr>
          <p:nvPr/>
        </p:nvSpPr>
        <p:spPr bwMode="auto">
          <a:xfrm>
            <a:off x="7332663" y="1597025"/>
            <a:ext cx="706437" cy="319088"/>
          </a:xfrm>
          <a:prstGeom prst="rect">
            <a:avLst/>
          </a:prstGeom>
          <a:noFill/>
          <a:ln w="12700">
            <a:noFill/>
            <a:miter lim="800000"/>
            <a:headEnd/>
            <a:tailEnd/>
          </a:ln>
        </p:spPr>
        <p:txBody>
          <a:bodyPr wrap="none" lIns="0" tIns="0" rIns="0" bIns="0" anchor="ctr">
            <a:spAutoFit/>
          </a:bodyPr>
          <a:lstStyle/>
          <a:p>
            <a:pPr algn="ctr" defTabSz="658813" eaLnBrk="0" hangingPunct="0">
              <a:lnSpc>
                <a:spcPct val="95000"/>
              </a:lnSpc>
              <a:spcBef>
                <a:spcPct val="10000"/>
              </a:spcBef>
              <a:spcAft>
                <a:spcPct val="10000"/>
              </a:spcAft>
            </a:pPr>
            <a:r>
              <a:rPr lang="en-US" altLang="en-GB" sz="2000" b="1">
                <a:solidFill>
                  <a:schemeClr val="bg2"/>
                </a:solidFill>
              </a:rPr>
              <a:t>Death</a:t>
            </a:r>
          </a:p>
        </p:txBody>
      </p:sp>
      <p:sp>
        <p:nvSpPr>
          <p:cNvPr id="56330" name="Rectangle 1034"/>
          <p:cNvSpPr>
            <a:spLocks noChangeArrowheads="1"/>
          </p:cNvSpPr>
          <p:nvPr/>
        </p:nvSpPr>
        <p:spPr bwMode="auto">
          <a:xfrm>
            <a:off x="3094038" y="2398713"/>
            <a:ext cx="3328987" cy="1131887"/>
          </a:xfrm>
          <a:prstGeom prst="rect">
            <a:avLst/>
          </a:prstGeom>
          <a:solidFill>
            <a:srgbClr val="007BC5"/>
          </a:solidFill>
          <a:ln w="28575">
            <a:solidFill>
              <a:srgbClr val="F7CE5B"/>
            </a:solidFill>
            <a:miter lim="800000"/>
            <a:headEnd/>
            <a:tailEnd/>
          </a:ln>
        </p:spPr>
        <p:txBody>
          <a:bodyPr/>
          <a:lstStyle/>
          <a:p>
            <a:pPr eaLnBrk="0" hangingPunct="0"/>
            <a:r>
              <a:rPr lang="en-US" altLang="en-GB" sz="2200" b="1"/>
              <a:t>SIRS with a presumed or confirmed infectious process</a:t>
            </a:r>
          </a:p>
          <a:p>
            <a:pPr eaLnBrk="0" hangingPunct="0"/>
            <a:endParaRPr lang="en-US" altLang="en-GB" sz="1600" b="1">
              <a:sym typeface="Symbol" pitchFamily="18" charset="2"/>
            </a:endParaRPr>
          </a:p>
        </p:txBody>
      </p:sp>
      <p:sp>
        <p:nvSpPr>
          <p:cNvPr id="56331" name="Rectangle 1035"/>
          <p:cNvSpPr>
            <a:spLocks noChangeArrowheads="1"/>
          </p:cNvSpPr>
          <p:nvPr/>
        </p:nvSpPr>
        <p:spPr bwMode="auto">
          <a:xfrm>
            <a:off x="4310063" y="2185988"/>
            <a:ext cx="111125" cy="209550"/>
          </a:xfrm>
          <a:prstGeom prst="rect">
            <a:avLst/>
          </a:prstGeom>
          <a:solidFill>
            <a:srgbClr val="F7CE5B"/>
          </a:solidFill>
          <a:ln w="12700">
            <a:solidFill>
              <a:srgbClr val="F7CE5B"/>
            </a:solidFill>
            <a:miter lim="800000"/>
            <a:headEnd/>
            <a:tailEnd/>
          </a:ln>
        </p:spPr>
        <p:txBody>
          <a:bodyPr wrap="none" anchor="ctr"/>
          <a:lstStyle/>
          <a:p>
            <a:pPr eaLnBrk="0" hangingPunct="0"/>
            <a:endParaRPr lang="en-US"/>
          </a:p>
        </p:txBody>
      </p:sp>
      <p:sp>
        <p:nvSpPr>
          <p:cNvPr id="56332" name="Text Box 1037"/>
          <p:cNvSpPr txBox="1">
            <a:spLocks noChangeArrowheads="1"/>
          </p:cNvSpPr>
          <p:nvPr/>
        </p:nvSpPr>
        <p:spPr bwMode="auto">
          <a:xfrm>
            <a:off x="279400" y="6510338"/>
            <a:ext cx="8702675" cy="347662"/>
          </a:xfrm>
          <a:prstGeom prst="rect">
            <a:avLst/>
          </a:prstGeom>
          <a:noFill/>
          <a:ln w="12700">
            <a:noFill/>
            <a:miter lim="800000"/>
            <a:headEnd/>
            <a:tailEnd/>
          </a:ln>
        </p:spPr>
        <p:txBody>
          <a:bodyPr lIns="182880" tIns="0" rIns="0" bIns="182880" anchor="b">
            <a:spAutoFit/>
          </a:bodyPr>
          <a:lstStyle/>
          <a:p>
            <a:pPr eaLnBrk="0" hangingPunct="0">
              <a:lnSpc>
                <a:spcPct val="90000"/>
              </a:lnSpc>
              <a:spcBef>
                <a:spcPct val="50000"/>
              </a:spcBef>
            </a:pPr>
            <a:r>
              <a:rPr lang="en-US" altLang="en-GB" sz="1200" b="1"/>
              <a:t>SIRS: systemic inflammatory response syndrome</a:t>
            </a:r>
            <a:endParaRPr lang="en-GB" sz="1200" b="1"/>
          </a:p>
        </p:txBody>
      </p:sp>
      <p:sp>
        <p:nvSpPr>
          <p:cNvPr id="56333" name="TextBox 18"/>
          <p:cNvSpPr txBox="1">
            <a:spLocks noChangeArrowheads="1"/>
          </p:cNvSpPr>
          <p:nvPr/>
        </p:nvSpPr>
        <p:spPr bwMode="auto">
          <a:xfrm>
            <a:off x="7742238" y="6550025"/>
            <a:ext cx="1401762" cy="307975"/>
          </a:xfrm>
          <a:prstGeom prst="rect">
            <a:avLst/>
          </a:prstGeom>
          <a:noFill/>
          <a:ln w="9525">
            <a:noFill/>
            <a:miter lim="800000"/>
            <a:headEnd/>
            <a:tailEnd/>
          </a:ln>
        </p:spPr>
        <p:txBody>
          <a:bodyPr wrap="none">
            <a:spAutoFit/>
          </a:bodyPr>
          <a:lstStyle/>
          <a:p>
            <a:pPr eaLnBrk="0" hangingPunct="0"/>
            <a:r>
              <a:rPr lang="en-GB" sz="1400"/>
              <a:t>Dr Stephen Brett</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ChangeArrowheads="1"/>
          </p:cNvSpPr>
          <p:nvPr/>
        </p:nvSpPr>
        <p:spPr bwMode="auto">
          <a:xfrm>
            <a:off x="284163" y="1319213"/>
            <a:ext cx="8647112" cy="847725"/>
          </a:xfrm>
          <a:prstGeom prst="rect">
            <a:avLst/>
          </a:prstGeom>
          <a:gradFill rotWithShape="0">
            <a:gsLst>
              <a:gs pos="0">
                <a:srgbClr val="007BC5"/>
              </a:gs>
              <a:gs pos="100000">
                <a:srgbClr val="F7CE5B"/>
              </a:gs>
            </a:gsLst>
            <a:lin ang="0" scaled="1"/>
          </a:gradFill>
          <a:ln w="12700">
            <a:noFill/>
            <a:miter lim="800000"/>
            <a:headEnd/>
            <a:tailEnd/>
          </a:ln>
        </p:spPr>
        <p:txBody>
          <a:bodyPr wrap="none" anchor="ctr"/>
          <a:lstStyle/>
          <a:p>
            <a:pPr eaLnBrk="0" hangingPunct="0"/>
            <a:endParaRPr lang="en-US"/>
          </a:p>
        </p:txBody>
      </p:sp>
      <p:sp>
        <p:nvSpPr>
          <p:cNvPr id="57347" name="Rectangle 1027"/>
          <p:cNvSpPr>
            <a:spLocks noChangeArrowheads="1"/>
          </p:cNvSpPr>
          <p:nvPr/>
        </p:nvSpPr>
        <p:spPr bwMode="auto">
          <a:xfrm>
            <a:off x="5410200" y="1323975"/>
            <a:ext cx="1225550" cy="844550"/>
          </a:xfrm>
          <a:prstGeom prst="rect">
            <a:avLst/>
          </a:prstGeom>
          <a:gradFill rotWithShape="0">
            <a:gsLst>
              <a:gs pos="0">
                <a:srgbClr val="00395B"/>
              </a:gs>
              <a:gs pos="50000">
                <a:srgbClr val="007BC5"/>
              </a:gs>
              <a:gs pos="100000">
                <a:srgbClr val="00395B"/>
              </a:gs>
            </a:gsLst>
            <a:lin ang="0" scaled="1"/>
          </a:gradFill>
          <a:ln w="28575">
            <a:solidFill>
              <a:srgbClr val="F7CE5B"/>
            </a:solidFill>
            <a:miter lim="800000"/>
            <a:headEnd/>
            <a:tailEnd/>
          </a:ln>
        </p:spPr>
        <p:txBody>
          <a:bodyPr wrap="none" anchor="ctr"/>
          <a:lstStyle/>
          <a:p>
            <a:pPr eaLnBrk="0" hangingPunct="0"/>
            <a:endParaRPr lang="en-US"/>
          </a:p>
        </p:txBody>
      </p:sp>
      <p:sp>
        <p:nvSpPr>
          <p:cNvPr id="41988" name="Rectangle 1028"/>
          <p:cNvSpPr>
            <a:spLocks noGrp="1" noChangeArrowheads="1"/>
          </p:cNvSpPr>
          <p:nvPr>
            <p:ph type="title"/>
          </p:nvPr>
        </p:nvSpPr>
        <p:spPr>
          <a:xfrm>
            <a:off x="0" y="152400"/>
            <a:ext cx="9144000" cy="1143000"/>
          </a:xfrm>
        </p:spPr>
        <p:txBody>
          <a:bodyPr>
            <a:normAutofit fontScale="90000"/>
          </a:bodyPr>
          <a:lstStyle/>
          <a:p>
            <a:pPr eaLnBrk="1" fontAlgn="auto" hangingPunct="1">
              <a:spcAft>
                <a:spcPts val="0"/>
              </a:spcAft>
              <a:defRPr/>
            </a:pPr>
            <a:r>
              <a:rPr lang="en-US" altLang="en-GB" dirty="0">
                <a:solidFill>
                  <a:schemeClr val="tx1"/>
                </a:solidFill>
                <a:latin typeface="Arial" pitchFamily="34" charset="0"/>
              </a:rPr>
              <a:t>The disease continuum: </a:t>
            </a:r>
            <a:br>
              <a:rPr lang="en-US" altLang="en-GB" dirty="0">
                <a:solidFill>
                  <a:schemeClr val="tx1"/>
                </a:solidFill>
                <a:latin typeface="Arial" pitchFamily="34" charset="0"/>
              </a:rPr>
            </a:br>
            <a:r>
              <a:rPr lang="en-US" altLang="en-GB" dirty="0">
                <a:solidFill>
                  <a:schemeClr val="tx1"/>
                </a:solidFill>
                <a:latin typeface="Arial" pitchFamily="34" charset="0"/>
              </a:rPr>
              <a:t>severe sepsis</a:t>
            </a:r>
            <a:endParaRPr lang="en-GB" dirty="0">
              <a:solidFill>
                <a:schemeClr val="tx1"/>
              </a:solidFill>
              <a:latin typeface="Arial" pitchFamily="34" charset="0"/>
            </a:endParaRPr>
          </a:p>
        </p:txBody>
      </p:sp>
      <p:sp>
        <p:nvSpPr>
          <p:cNvPr id="57349" name="Rectangle 1029"/>
          <p:cNvSpPr>
            <a:spLocks noChangeArrowheads="1"/>
          </p:cNvSpPr>
          <p:nvPr/>
        </p:nvSpPr>
        <p:spPr bwMode="auto">
          <a:xfrm>
            <a:off x="3954463" y="1595438"/>
            <a:ext cx="819150" cy="319087"/>
          </a:xfrm>
          <a:prstGeom prst="rect">
            <a:avLst/>
          </a:prstGeom>
          <a:noFill/>
          <a:ln w="12700">
            <a:noFill/>
            <a:miter lim="800000"/>
            <a:headEnd/>
            <a:tailEnd/>
          </a:ln>
        </p:spPr>
        <p:txBody>
          <a:bodyPr wrap="none" lIns="0" tIns="0" rIns="0" bIns="0" anchor="ctr">
            <a:spAutoFit/>
          </a:bodyPr>
          <a:lstStyle/>
          <a:p>
            <a:pPr algn="ctr" defTabSz="658813" eaLnBrk="0" hangingPunct="0">
              <a:lnSpc>
                <a:spcPct val="95000"/>
              </a:lnSpc>
              <a:spcBef>
                <a:spcPct val="10000"/>
              </a:spcBef>
              <a:spcAft>
                <a:spcPct val="10000"/>
              </a:spcAft>
            </a:pPr>
            <a:r>
              <a:rPr lang="en-US" altLang="en-GB" sz="2000" b="1">
                <a:solidFill>
                  <a:schemeClr val="bg2"/>
                </a:solidFill>
              </a:rPr>
              <a:t>Sepsis</a:t>
            </a:r>
          </a:p>
        </p:txBody>
      </p:sp>
      <p:sp>
        <p:nvSpPr>
          <p:cNvPr id="57350" name="Rectangle 1030"/>
          <p:cNvSpPr>
            <a:spLocks noChangeArrowheads="1"/>
          </p:cNvSpPr>
          <p:nvPr/>
        </p:nvSpPr>
        <p:spPr bwMode="auto">
          <a:xfrm>
            <a:off x="2501900" y="1595438"/>
            <a:ext cx="593725" cy="319087"/>
          </a:xfrm>
          <a:prstGeom prst="rect">
            <a:avLst/>
          </a:prstGeom>
          <a:noFill/>
          <a:ln w="12700">
            <a:noFill/>
            <a:miter lim="800000"/>
            <a:headEnd/>
            <a:tailEnd/>
          </a:ln>
        </p:spPr>
        <p:txBody>
          <a:bodyPr wrap="none" lIns="0" tIns="0" rIns="0" bIns="0" anchor="ctr">
            <a:spAutoFit/>
          </a:bodyPr>
          <a:lstStyle/>
          <a:p>
            <a:pPr algn="ctr" defTabSz="658813" eaLnBrk="0" hangingPunct="0">
              <a:lnSpc>
                <a:spcPct val="95000"/>
              </a:lnSpc>
              <a:spcBef>
                <a:spcPct val="10000"/>
              </a:spcBef>
              <a:spcAft>
                <a:spcPct val="10000"/>
              </a:spcAft>
            </a:pPr>
            <a:r>
              <a:rPr lang="en-US" altLang="en-GB" sz="2000" b="1">
                <a:solidFill>
                  <a:schemeClr val="bg2"/>
                </a:solidFill>
              </a:rPr>
              <a:t>SIRS</a:t>
            </a:r>
          </a:p>
        </p:txBody>
      </p:sp>
      <p:sp>
        <p:nvSpPr>
          <p:cNvPr id="57351" name="Rectangle 1031"/>
          <p:cNvSpPr>
            <a:spLocks noChangeArrowheads="1"/>
          </p:cNvSpPr>
          <p:nvPr/>
        </p:nvSpPr>
        <p:spPr bwMode="auto">
          <a:xfrm>
            <a:off x="511175" y="1611313"/>
            <a:ext cx="1057275" cy="288925"/>
          </a:xfrm>
          <a:prstGeom prst="rect">
            <a:avLst/>
          </a:prstGeom>
          <a:noFill/>
          <a:ln w="12700">
            <a:noFill/>
            <a:miter lim="800000"/>
            <a:headEnd/>
            <a:tailEnd/>
          </a:ln>
        </p:spPr>
        <p:txBody>
          <a:bodyPr wrap="none" lIns="0" tIns="0" rIns="0" bIns="0" anchor="ctr">
            <a:spAutoFit/>
          </a:bodyPr>
          <a:lstStyle/>
          <a:p>
            <a:pPr algn="ctr" defTabSz="658813" eaLnBrk="0" hangingPunct="0">
              <a:lnSpc>
                <a:spcPct val="85000"/>
              </a:lnSpc>
              <a:spcBef>
                <a:spcPct val="10000"/>
              </a:spcBef>
              <a:spcAft>
                <a:spcPct val="10000"/>
              </a:spcAft>
            </a:pPr>
            <a:r>
              <a:rPr lang="en-US" altLang="en-GB" sz="2000" b="1"/>
              <a:t>Infection</a:t>
            </a:r>
            <a:endParaRPr lang="en-US" altLang="en-GB" sz="1600" b="1"/>
          </a:p>
        </p:txBody>
      </p:sp>
      <p:sp>
        <p:nvSpPr>
          <p:cNvPr id="41992" name="Rectangle 1032"/>
          <p:cNvSpPr>
            <a:spLocks noChangeArrowheads="1"/>
          </p:cNvSpPr>
          <p:nvPr/>
        </p:nvSpPr>
        <p:spPr bwMode="auto">
          <a:xfrm>
            <a:off x="5589588" y="1454150"/>
            <a:ext cx="833437" cy="608013"/>
          </a:xfrm>
          <a:prstGeom prst="rect">
            <a:avLst/>
          </a:prstGeom>
          <a:noFill/>
          <a:ln w="12700">
            <a:noFill/>
            <a:miter lim="800000"/>
            <a:headEnd/>
            <a:tailEnd/>
          </a:ln>
          <a:effectLst/>
        </p:spPr>
        <p:txBody>
          <a:bodyPr wrap="none" lIns="0" tIns="0" rIns="0" bIns="0" anchor="ctr">
            <a:spAutoFit/>
          </a:bodyPr>
          <a:lstStyle/>
          <a:p>
            <a:pPr algn="ctr" defTabSz="658813" eaLnBrk="0" hangingPunct="0">
              <a:lnSpc>
                <a:spcPct val="95000"/>
              </a:lnSpc>
              <a:spcBef>
                <a:spcPct val="10000"/>
              </a:spcBef>
              <a:spcAft>
                <a:spcPct val="10000"/>
              </a:spcAft>
              <a:defRPr/>
            </a:pPr>
            <a:r>
              <a:rPr lang="en-US" altLang="en-GB" sz="2000" b="1">
                <a:effectLst>
                  <a:outerShdw blurRad="38100" dist="38100" dir="2700000" algn="tl">
                    <a:srgbClr val="000000"/>
                  </a:outerShdw>
                </a:effectLst>
                <a:latin typeface="Times" pitchFamily="8" charset="0"/>
                <a:cs typeface="+mn-cs"/>
              </a:rPr>
              <a:t>Severe</a:t>
            </a:r>
            <a:br>
              <a:rPr lang="en-US" altLang="en-GB" sz="2000" b="1">
                <a:effectLst>
                  <a:outerShdw blurRad="38100" dist="38100" dir="2700000" algn="tl">
                    <a:srgbClr val="000000"/>
                  </a:outerShdw>
                </a:effectLst>
                <a:latin typeface="Times" pitchFamily="8" charset="0"/>
                <a:cs typeface="+mn-cs"/>
              </a:rPr>
            </a:br>
            <a:r>
              <a:rPr lang="en-US" altLang="en-GB" sz="2000" b="1">
                <a:effectLst>
                  <a:outerShdw blurRad="38100" dist="38100" dir="2700000" algn="tl">
                    <a:srgbClr val="000000"/>
                  </a:outerShdw>
                </a:effectLst>
                <a:latin typeface="Times" pitchFamily="8" charset="0"/>
                <a:cs typeface="+mn-cs"/>
              </a:rPr>
              <a:t>sepsis</a:t>
            </a:r>
            <a:endParaRPr lang="en-US" altLang="en-GB" b="1">
              <a:effectLst>
                <a:outerShdw blurRad="38100" dist="38100" dir="2700000" algn="tl">
                  <a:srgbClr val="000000"/>
                </a:outerShdw>
              </a:effectLst>
              <a:latin typeface="Times" pitchFamily="8" charset="0"/>
              <a:cs typeface="+mn-cs"/>
            </a:endParaRPr>
          </a:p>
        </p:txBody>
      </p:sp>
      <p:sp>
        <p:nvSpPr>
          <p:cNvPr id="57353" name="Rectangle 1033"/>
          <p:cNvSpPr>
            <a:spLocks noChangeArrowheads="1"/>
          </p:cNvSpPr>
          <p:nvPr/>
        </p:nvSpPr>
        <p:spPr bwMode="auto">
          <a:xfrm>
            <a:off x="7332663" y="1597025"/>
            <a:ext cx="706437" cy="319088"/>
          </a:xfrm>
          <a:prstGeom prst="rect">
            <a:avLst/>
          </a:prstGeom>
          <a:noFill/>
          <a:ln w="12700">
            <a:noFill/>
            <a:miter lim="800000"/>
            <a:headEnd/>
            <a:tailEnd/>
          </a:ln>
        </p:spPr>
        <p:txBody>
          <a:bodyPr wrap="none" lIns="0" tIns="0" rIns="0" bIns="0" anchor="ctr">
            <a:spAutoFit/>
          </a:bodyPr>
          <a:lstStyle/>
          <a:p>
            <a:pPr algn="ctr" defTabSz="658813" eaLnBrk="0" hangingPunct="0">
              <a:lnSpc>
                <a:spcPct val="95000"/>
              </a:lnSpc>
              <a:spcBef>
                <a:spcPct val="10000"/>
              </a:spcBef>
              <a:spcAft>
                <a:spcPct val="10000"/>
              </a:spcAft>
            </a:pPr>
            <a:r>
              <a:rPr lang="en-US" altLang="en-GB" sz="2000" b="1">
                <a:solidFill>
                  <a:schemeClr val="bg2"/>
                </a:solidFill>
              </a:rPr>
              <a:t>Death</a:t>
            </a:r>
          </a:p>
        </p:txBody>
      </p:sp>
      <p:sp>
        <p:nvSpPr>
          <p:cNvPr id="57354" name="Rectangle 1034"/>
          <p:cNvSpPr>
            <a:spLocks noChangeArrowheads="1"/>
          </p:cNvSpPr>
          <p:nvPr/>
        </p:nvSpPr>
        <p:spPr bwMode="auto">
          <a:xfrm>
            <a:off x="900113" y="2398713"/>
            <a:ext cx="5538787" cy="3768725"/>
          </a:xfrm>
          <a:prstGeom prst="rect">
            <a:avLst/>
          </a:prstGeom>
          <a:solidFill>
            <a:srgbClr val="007BC5"/>
          </a:solidFill>
          <a:ln w="28575">
            <a:solidFill>
              <a:srgbClr val="F7CE5B"/>
            </a:solidFill>
            <a:miter lim="800000"/>
            <a:headEnd/>
            <a:tailEnd/>
          </a:ln>
        </p:spPr>
        <p:txBody>
          <a:bodyPr/>
          <a:lstStyle/>
          <a:p>
            <a:pPr eaLnBrk="0" hangingPunct="0"/>
            <a:r>
              <a:rPr lang="en-US" altLang="en-GB" sz="2200" b="1"/>
              <a:t>Sepsis with signs of at least one acute organ dysfunction</a:t>
            </a:r>
          </a:p>
          <a:p>
            <a:pPr eaLnBrk="0" hangingPunct="0"/>
            <a:endParaRPr lang="en-US" altLang="en-GB" sz="1600" b="1">
              <a:sym typeface="Symbol" pitchFamily="18" charset="2"/>
            </a:endParaRPr>
          </a:p>
        </p:txBody>
      </p:sp>
      <p:sp>
        <p:nvSpPr>
          <p:cNvPr id="57355" name="Rectangle 1035"/>
          <p:cNvSpPr>
            <a:spLocks noChangeArrowheads="1"/>
          </p:cNvSpPr>
          <p:nvPr/>
        </p:nvSpPr>
        <p:spPr bwMode="auto">
          <a:xfrm>
            <a:off x="958850" y="3214688"/>
            <a:ext cx="5100638" cy="3238500"/>
          </a:xfrm>
          <a:prstGeom prst="rect">
            <a:avLst/>
          </a:prstGeom>
          <a:noFill/>
          <a:ln w="12700">
            <a:noFill/>
            <a:miter lim="800000"/>
            <a:headEnd/>
            <a:tailEnd/>
          </a:ln>
        </p:spPr>
        <p:txBody>
          <a:bodyPr>
            <a:spAutoFit/>
          </a:bodyPr>
          <a:lstStyle/>
          <a:p>
            <a:pPr marL="342900" indent="-342900" eaLnBrk="0" hangingPunct="0">
              <a:spcBef>
                <a:spcPct val="20000"/>
              </a:spcBef>
              <a:buClr>
                <a:srgbClr val="F7CE5B"/>
              </a:buClr>
              <a:buSzPct val="70000"/>
              <a:buFont typeface="Wingdings" pitchFamily="2" charset="2"/>
              <a:buChar char="l"/>
            </a:pPr>
            <a:r>
              <a:rPr lang="en-US" altLang="en-GB" sz="2200" b="1"/>
              <a:t>Renal</a:t>
            </a:r>
          </a:p>
          <a:p>
            <a:pPr marL="342900" indent="-342900" eaLnBrk="0" hangingPunct="0">
              <a:spcBef>
                <a:spcPct val="20000"/>
              </a:spcBef>
              <a:buClr>
                <a:srgbClr val="F7CE5B"/>
              </a:buClr>
              <a:buSzPct val="70000"/>
              <a:buFont typeface="Wingdings" pitchFamily="2" charset="2"/>
              <a:buChar char="l"/>
            </a:pPr>
            <a:r>
              <a:rPr lang="en-US" altLang="en-GB" sz="2200" b="1"/>
              <a:t>Respiratory</a:t>
            </a:r>
          </a:p>
          <a:p>
            <a:pPr marL="342900" indent="-342900" eaLnBrk="0" hangingPunct="0">
              <a:spcBef>
                <a:spcPct val="20000"/>
              </a:spcBef>
              <a:buClr>
                <a:srgbClr val="F7CE5B"/>
              </a:buClr>
              <a:buSzPct val="70000"/>
              <a:buFont typeface="Wingdings" pitchFamily="2" charset="2"/>
              <a:buChar char="l"/>
            </a:pPr>
            <a:r>
              <a:rPr lang="en-US" altLang="en-GB" sz="2200" b="1"/>
              <a:t>Hepatic</a:t>
            </a:r>
          </a:p>
          <a:p>
            <a:pPr marL="342900" indent="-342900" eaLnBrk="0" hangingPunct="0">
              <a:spcBef>
                <a:spcPct val="20000"/>
              </a:spcBef>
              <a:buClr>
                <a:srgbClr val="F7CE5B"/>
              </a:buClr>
              <a:buSzPct val="70000"/>
              <a:buFont typeface="Wingdings" pitchFamily="2" charset="2"/>
              <a:buChar char="l"/>
            </a:pPr>
            <a:r>
              <a:rPr lang="en-US" altLang="en-GB" sz="2200" b="1"/>
              <a:t>Haematological</a:t>
            </a:r>
          </a:p>
          <a:p>
            <a:pPr marL="342900" indent="-342900" eaLnBrk="0" hangingPunct="0">
              <a:spcBef>
                <a:spcPct val="20000"/>
              </a:spcBef>
              <a:buClr>
                <a:srgbClr val="F7CE5B"/>
              </a:buClr>
              <a:buSzPct val="70000"/>
              <a:buFont typeface="Wingdings" pitchFamily="2" charset="2"/>
              <a:buChar char="l"/>
            </a:pPr>
            <a:r>
              <a:rPr lang="en-US" altLang="en-GB" sz="2200" b="1"/>
              <a:t>Central nervous system</a:t>
            </a:r>
          </a:p>
          <a:p>
            <a:pPr marL="342900" indent="-342900" eaLnBrk="0" hangingPunct="0">
              <a:spcBef>
                <a:spcPct val="20000"/>
              </a:spcBef>
              <a:buClr>
                <a:srgbClr val="F7CE5B"/>
              </a:buClr>
              <a:buSzPct val="70000"/>
              <a:buFont typeface="Wingdings" pitchFamily="2" charset="2"/>
              <a:buChar char="l"/>
            </a:pPr>
            <a:r>
              <a:rPr lang="en-US" altLang="en-GB" sz="2200" b="1"/>
              <a:t>Unexplained metabolic acidosis</a:t>
            </a:r>
          </a:p>
          <a:p>
            <a:pPr marL="342900" indent="-342900" eaLnBrk="0" hangingPunct="0">
              <a:spcBef>
                <a:spcPct val="20000"/>
              </a:spcBef>
              <a:buClr>
                <a:srgbClr val="F7CE5B"/>
              </a:buClr>
              <a:buSzPct val="70000"/>
              <a:buFont typeface="Wingdings" pitchFamily="2" charset="2"/>
              <a:buChar char="l"/>
            </a:pPr>
            <a:r>
              <a:rPr lang="en-US" altLang="en-GB" sz="2200" b="1"/>
              <a:t>Cardiovascular</a:t>
            </a:r>
          </a:p>
          <a:p>
            <a:pPr marL="342900" indent="-342900" eaLnBrk="0" hangingPunct="0">
              <a:spcBef>
                <a:spcPct val="20000"/>
              </a:spcBef>
              <a:buClr>
                <a:schemeClr val="accent2"/>
              </a:buClr>
              <a:buSzPct val="70000"/>
              <a:buFont typeface="Wingdings" pitchFamily="2" charset="2"/>
              <a:buChar char="l"/>
            </a:pPr>
            <a:endParaRPr lang="en-GB" sz="2200" b="1">
              <a:sym typeface="Symbol" pitchFamily="18" charset="2"/>
            </a:endParaRPr>
          </a:p>
        </p:txBody>
      </p:sp>
      <p:sp>
        <p:nvSpPr>
          <p:cNvPr id="57356" name="Rectangle 1036"/>
          <p:cNvSpPr>
            <a:spLocks noChangeArrowheads="1"/>
          </p:cNvSpPr>
          <p:nvPr/>
        </p:nvSpPr>
        <p:spPr bwMode="auto">
          <a:xfrm>
            <a:off x="5967413" y="2178050"/>
            <a:ext cx="111125" cy="209550"/>
          </a:xfrm>
          <a:prstGeom prst="rect">
            <a:avLst/>
          </a:prstGeom>
          <a:solidFill>
            <a:srgbClr val="F7CE5B"/>
          </a:solidFill>
          <a:ln w="12700">
            <a:solidFill>
              <a:srgbClr val="F7CE5B"/>
            </a:solidFill>
            <a:miter lim="800000"/>
            <a:headEnd/>
            <a:tailEnd/>
          </a:ln>
        </p:spPr>
        <p:txBody>
          <a:bodyPr wrap="none" anchor="ctr"/>
          <a:lstStyle/>
          <a:p>
            <a:pPr eaLnBrk="0" hangingPunct="0"/>
            <a:endParaRPr lang="en-US"/>
          </a:p>
        </p:txBody>
      </p:sp>
      <p:sp>
        <p:nvSpPr>
          <p:cNvPr id="57357" name="Rectangle 1038"/>
          <p:cNvSpPr>
            <a:spLocks noChangeArrowheads="1"/>
          </p:cNvSpPr>
          <p:nvPr/>
        </p:nvSpPr>
        <p:spPr bwMode="auto">
          <a:xfrm>
            <a:off x="6797675" y="4340225"/>
            <a:ext cx="2133600" cy="1827213"/>
          </a:xfrm>
          <a:prstGeom prst="rect">
            <a:avLst/>
          </a:prstGeom>
          <a:solidFill>
            <a:srgbClr val="007BC5"/>
          </a:solidFill>
          <a:ln w="28575">
            <a:solidFill>
              <a:srgbClr val="F7CE5B"/>
            </a:solidFill>
            <a:miter lim="800000"/>
            <a:headEnd/>
            <a:tailEnd/>
          </a:ln>
        </p:spPr>
        <p:txBody>
          <a:bodyPr/>
          <a:lstStyle/>
          <a:p>
            <a:pPr eaLnBrk="0" hangingPunct="0"/>
            <a:r>
              <a:rPr lang="en-US" altLang="en-GB" sz="2000" b="1">
                <a:solidFill>
                  <a:srgbClr val="F7CE5B"/>
                </a:solidFill>
              </a:rPr>
              <a:t>Septic shock</a:t>
            </a:r>
            <a:r>
              <a:rPr lang="en-US" altLang="en-GB" sz="2000" b="1"/>
              <a:t> </a:t>
            </a:r>
            <a:r>
              <a:rPr lang="en-US" altLang="en-GB" sz="1800" b="1"/>
              <a:t>Severe sepsis with hypotension refractory to adequate volume resuscitation</a:t>
            </a:r>
            <a:endParaRPr lang="en-US" altLang="en-GB" sz="1800" b="1">
              <a:sym typeface="Symbol" pitchFamily="18" charset="2"/>
            </a:endParaRPr>
          </a:p>
        </p:txBody>
      </p:sp>
      <p:sp>
        <p:nvSpPr>
          <p:cNvPr id="57358" name="AutoShape 1039"/>
          <p:cNvSpPr>
            <a:spLocks noChangeArrowheads="1"/>
          </p:cNvSpPr>
          <p:nvPr/>
        </p:nvSpPr>
        <p:spPr bwMode="auto">
          <a:xfrm>
            <a:off x="6078538" y="5527675"/>
            <a:ext cx="719137" cy="493713"/>
          </a:xfrm>
          <a:prstGeom prst="leftArrow">
            <a:avLst>
              <a:gd name="adj1" fmla="val 50000"/>
              <a:gd name="adj2" fmla="val 36415"/>
            </a:avLst>
          </a:prstGeom>
          <a:solidFill>
            <a:srgbClr val="F7CE5B"/>
          </a:solidFill>
          <a:ln w="28575">
            <a:solidFill>
              <a:srgbClr val="F7CE5B"/>
            </a:solidFill>
            <a:miter lim="800000"/>
            <a:headEnd/>
            <a:tailEnd/>
          </a:ln>
        </p:spPr>
        <p:txBody>
          <a:bodyPr lIns="0" tIns="0" rIns="0" bIns="0" anchor="ctr">
            <a:spAutoFit/>
          </a:bodyPr>
          <a:lstStyle/>
          <a:p>
            <a:pPr eaLnBrk="0" hangingPunct="0"/>
            <a:endParaRPr lang="en-US"/>
          </a:p>
        </p:txBody>
      </p:sp>
      <p:sp>
        <p:nvSpPr>
          <p:cNvPr id="57359" name="Text Box 1040"/>
          <p:cNvSpPr txBox="1">
            <a:spLocks noChangeArrowheads="1"/>
          </p:cNvSpPr>
          <p:nvPr/>
        </p:nvSpPr>
        <p:spPr bwMode="auto">
          <a:xfrm>
            <a:off x="279400" y="6510338"/>
            <a:ext cx="8702675" cy="347662"/>
          </a:xfrm>
          <a:prstGeom prst="rect">
            <a:avLst/>
          </a:prstGeom>
          <a:noFill/>
          <a:ln w="12700">
            <a:noFill/>
            <a:miter lim="800000"/>
            <a:headEnd/>
            <a:tailEnd/>
          </a:ln>
        </p:spPr>
        <p:txBody>
          <a:bodyPr lIns="182880" tIns="0" rIns="0" bIns="182880" anchor="b">
            <a:spAutoFit/>
          </a:bodyPr>
          <a:lstStyle/>
          <a:p>
            <a:pPr eaLnBrk="0" hangingPunct="0">
              <a:lnSpc>
                <a:spcPct val="90000"/>
              </a:lnSpc>
              <a:spcBef>
                <a:spcPct val="50000"/>
              </a:spcBef>
            </a:pPr>
            <a:r>
              <a:rPr lang="en-US" altLang="en-GB" sz="1200" b="1"/>
              <a:t>SIRS: systemic inflammatory response syndrome</a:t>
            </a:r>
            <a:endParaRPr lang="en-GB" sz="1200" b="1"/>
          </a:p>
        </p:txBody>
      </p:sp>
      <p:sp>
        <p:nvSpPr>
          <p:cNvPr id="57360" name="TextBox 18"/>
          <p:cNvSpPr txBox="1">
            <a:spLocks noChangeArrowheads="1"/>
          </p:cNvSpPr>
          <p:nvPr/>
        </p:nvSpPr>
        <p:spPr bwMode="auto">
          <a:xfrm>
            <a:off x="7742238" y="6550025"/>
            <a:ext cx="1401762" cy="307975"/>
          </a:xfrm>
          <a:prstGeom prst="rect">
            <a:avLst/>
          </a:prstGeom>
          <a:noFill/>
          <a:ln w="9525">
            <a:noFill/>
            <a:miter lim="800000"/>
            <a:headEnd/>
            <a:tailEnd/>
          </a:ln>
        </p:spPr>
        <p:txBody>
          <a:bodyPr wrap="none">
            <a:spAutoFit/>
          </a:bodyPr>
          <a:lstStyle/>
          <a:p>
            <a:pPr eaLnBrk="0" hangingPunct="0"/>
            <a:r>
              <a:rPr lang="en-GB" sz="1400"/>
              <a:t>Dr Stephen Brett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fontAlgn="auto" hangingPunct="1">
              <a:spcAft>
                <a:spcPts val="0"/>
              </a:spcAft>
              <a:defRPr/>
            </a:pPr>
            <a:r>
              <a:rPr lang="en-US" altLang="en-GB" sz="4000" dirty="0">
                <a:solidFill>
                  <a:schemeClr val="tx1"/>
                </a:solidFill>
                <a:effectLst>
                  <a:outerShdw blurRad="38100" dist="38100" dir="2700000" algn="tl">
                    <a:srgbClr val="000000"/>
                  </a:outerShdw>
                </a:effectLst>
                <a:latin typeface="Arial" pitchFamily="34" charset="0"/>
              </a:rPr>
              <a:t>Pathogens involved in sepsis</a:t>
            </a:r>
            <a:br>
              <a:rPr lang="en-US" altLang="en-GB" sz="4000" dirty="0">
                <a:solidFill>
                  <a:schemeClr val="tx1"/>
                </a:solidFill>
                <a:effectLst>
                  <a:outerShdw blurRad="38100" dist="38100" dir="2700000" algn="tl">
                    <a:srgbClr val="000000"/>
                  </a:outerShdw>
                </a:effectLst>
                <a:latin typeface="Arial" pitchFamily="34" charset="0"/>
              </a:rPr>
            </a:br>
            <a:r>
              <a:rPr lang="en-US" altLang="en-GB" sz="3100" i="1" dirty="0">
                <a:solidFill>
                  <a:schemeClr val="tx1"/>
                </a:solidFill>
                <a:effectLst>
                  <a:outerShdw blurRad="38100" dist="38100" dir="2700000" algn="tl">
                    <a:srgbClr val="000000"/>
                  </a:outerShdw>
                </a:effectLst>
                <a:latin typeface="Arial" pitchFamily="34" charset="0"/>
              </a:rPr>
              <a:t>An overview</a:t>
            </a:r>
            <a:endParaRPr lang="en-US" altLang="en-GB" sz="4000" dirty="0">
              <a:solidFill>
                <a:schemeClr val="tx1"/>
              </a:solidFill>
              <a:effectLst>
                <a:outerShdw blurRad="38100" dist="38100" dir="2700000" algn="tl">
                  <a:srgbClr val="000000"/>
                </a:outerShdw>
              </a:effectLst>
              <a:latin typeface="Arial" pitchFamily="34" charset="0"/>
            </a:endParaRPr>
          </a:p>
        </p:txBody>
      </p:sp>
      <p:sp>
        <p:nvSpPr>
          <p:cNvPr id="58371" name="Rectangle 3"/>
          <p:cNvSpPr>
            <a:spLocks noGrp="1" noChangeArrowheads="1"/>
          </p:cNvSpPr>
          <p:nvPr>
            <p:ph type="body" idx="1"/>
          </p:nvPr>
        </p:nvSpPr>
        <p:spPr>
          <a:xfrm>
            <a:off x="461963" y="4352925"/>
            <a:ext cx="8159750" cy="1835150"/>
          </a:xfrm>
        </p:spPr>
        <p:txBody>
          <a:bodyPr/>
          <a:lstStyle/>
          <a:p>
            <a:pPr eaLnBrk="1" hangingPunct="1">
              <a:spcAft>
                <a:spcPct val="25000"/>
              </a:spcAft>
            </a:pPr>
            <a:r>
              <a:rPr lang="en-US" altLang="en-GB" sz="2600" smtClean="0">
                <a:latin typeface="Arial" pitchFamily="34" charset="0"/>
              </a:rPr>
              <a:t>Only 60% of severe sepsis/septic shock cases are associated with confirmed infection</a:t>
            </a:r>
          </a:p>
          <a:p>
            <a:pPr eaLnBrk="1" hangingPunct="1">
              <a:lnSpc>
                <a:spcPct val="90000"/>
              </a:lnSpc>
              <a:spcAft>
                <a:spcPct val="25000"/>
              </a:spcAft>
            </a:pPr>
            <a:r>
              <a:rPr lang="en-US" altLang="en-GB" sz="2600" smtClean="0">
                <a:latin typeface="Arial" pitchFamily="34" charset="0"/>
              </a:rPr>
              <a:t>Disease progression is similar regardless of causative organism</a:t>
            </a:r>
          </a:p>
        </p:txBody>
      </p:sp>
      <p:sp>
        <p:nvSpPr>
          <p:cNvPr id="58372" name="Rectangle 5"/>
          <p:cNvSpPr>
            <a:spLocks noChangeArrowheads="1"/>
          </p:cNvSpPr>
          <p:nvPr/>
        </p:nvSpPr>
        <p:spPr bwMode="auto">
          <a:xfrm>
            <a:off x="5630863" y="1214438"/>
            <a:ext cx="1990725" cy="1668462"/>
          </a:xfrm>
          <a:prstGeom prst="rect">
            <a:avLst/>
          </a:prstGeom>
          <a:noFill/>
          <a:ln w="9525">
            <a:noFill/>
            <a:miter lim="800000"/>
            <a:headEnd/>
            <a:tailEnd/>
          </a:ln>
        </p:spPr>
        <p:txBody>
          <a:bodyPr/>
          <a:lstStyle/>
          <a:p>
            <a:pPr eaLnBrk="0" hangingPunct="0"/>
            <a:endParaRPr lang="en-US"/>
          </a:p>
        </p:txBody>
      </p:sp>
      <p:sp>
        <p:nvSpPr>
          <p:cNvPr id="58373" name="Freeform 6"/>
          <p:cNvSpPr>
            <a:spLocks/>
          </p:cNvSpPr>
          <p:nvPr/>
        </p:nvSpPr>
        <p:spPr bwMode="auto">
          <a:xfrm>
            <a:off x="3859213" y="2857500"/>
            <a:ext cx="1652587" cy="609600"/>
          </a:xfrm>
          <a:custGeom>
            <a:avLst/>
            <a:gdLst>
              <a:gd name="T0" fmla="*/ 0 w 1041"/>
              <a:gd name="T1" fmla="*/ 201612486 h 384"/>
              <a:gd name="T2" fmla="*/ 2147483647 w 1041"/>
              <a:gd name="T3" fmla="*/ 0 h 384"/>
              <a:gd name="T4" fmla="*/ 2147483647 w 1041"/>
              <a:gd name="T5" fmla="*/ 766127455 h 384"/>
              <a:gd name="T6" fmla="*/ 0 w 1041"/>
              <a:gd name="T7" fmla="*/ 967740089 h 384"/>
              <a:gd name="T8" fmla="*/ 0 w 1041"/>
              <a:gd name="T9" fmla="*/ 201612486 h 384"/>
              <a:gd name="T10" fmla="*/ 0 60000 65536"/>
              <a:gd name="T11" fmla="*/ 0 60000 65536"/>
              <a:gd name="T12" fmla="*/ 0 60000 65536"/>
              <a:gd name="T13" fmla="*/ 0 60000 65536"/>
              <a:gd name="T14" fmla="*/ 0 60000 65536"/>
              <a:gd name="T15" fmla="*/ 0 w 1041"/>
              <a:gd name="T16" fmla="*/ 0 h 384"/>
              <a:gd name="T17" fmla="*/ 1041 w 1041"/>
              <a:gd name="T18" fmla="*/ 384 h 384"/>
            </a:gdLst>
            <a:ahLst/>
            <a:cxnLst>
              <a:cxn ang="T10">
                <a:pos x="T0" y="T1"/>
              </a:cxn>
              <a:cxn ang="T11">
                <a:pos x="T2" y="T3"/>
              </a:cxn>
              <a:cxn ang="T12">
                <a:pos x="T4" y="T5"/>
              </a:cxn>
              <a:cxn ang="T13">
                <a:pos x="T6" y="T7"/>
              </a:cxn>
              <a:cxn ang="T14">
                <a:pos x="T8" y="T9"/>
              </a:cxn>
            </a:cxnLst>
            <a:rect l="T15" t="T16" r="T17" b="T18"/>
            <a:pathLst>
              <a:path w="1041" h="384">
                <a:moveTo>
                  <a:pt x="0" y="80"/>
                </a:moveTo>
                <a:lnTo>
                  <a:pt x="1041" y="0"/>
                </a:lnTo>
                <a:lnTo>
                  <a:pt x="1041" y="304"/>
                </a:lnTo>
                <a:lnTo>
                  <a:pt x="0" y="384"/>
                </a:lnTo>
                <a:lnTo>
                  <a:pt x="0" y="80"/>
                </a:lnTo>
                <a:close/>
              </a:path>
            </a:pathLst>
          </a:custGeom>
          <a:gradFill rotWithShape="0">
            <a:gsLst>
              <a:gs pos="0">
                <a:srgbClr val="514A45"/>
              </a:gs>
              <a:gs pos="50000">
                <a:srgbClr val="AFA095"/>
              </a:gs>
              <a:gs pos="100000">
                <a:srgbClr val="514A45"/>
              </a:gs>
            </a:gsLst>
            <a:lin ang="0" scaled="1"/>
          </a:gradFill>
          <a:ln w="9525">
            <a:noFill/>
            <a:round/>
            <a:headEnd/>
            <a:tailEnd/>
          </a:ln>
        </p:spPr>
        <p:txBody>
          <a:bodyPr/>
          <a:lstStyle/>
          <a:p>
            <a:endParaRPr lang="en-GB"/>
          </a:p>
        </p:txBody>
      </p:sp>
      <p:sp>
        <p:nvSpPr>
          <p:cNvPr id="58374" name="Freeform 7"/>
          <p:cNvSpPr>
            <a:spLocks/>
          </p:cNvSpPr>
          <p:nvPr/>
        </p:nvSpPr>
        <p:spPr bwMode="auto">
          <a:xfrm>
            <a:off x="3859213" y="2540000"/>
            <a:ext cx="1665287" cy="444500"/>
          </a:xfrm>
          <a:custGeom>
            <a:avLst/>
            <a:gdLst>
              <a:gd name="T0" fmla="*/ 0 w 1049"/>
              <a:gd name="T1" fmla="*/ 0 h 280"/>
              <a:gd name="T2" fmla="*/ 100806198 w 1049"/>
              <a:gd name="T3" fmla="*/ 0 h 280"/>
              <a:gd name="T4" fmla="*/ 201612395 w 1049"/>
              <a:gd name="T5" fmla="*/ 0 h 280"/>
              <a:gd name="T6" fmla="*/ 302418618 w 1049"/>
              <a:gd name="T7" fmla="*/ 0 h 280"/>
              <a:gd name="T8" fmla="*/ 342741087 w 1049"/>
              <a:gd name="T9" fmla="*/ 0 h 280"/>
              <a:gd name="T10" fmla="*/ 443547359 w 1049"/>
              <a:gd name="T11" fmla="*/ 0 h 280"/>
              <a:gd name="T12" fmla="*/ 524192297 w 1049"/>
              <a:gd name="T13" fmla="*/ 0 h 280"/>
              <a:gd name="T14" fmla="*/ 624998470 w 1049"/>
              <a:gd name="T15" fmla="*/ 20161247 h 280"/>
              <a:gd name="T16" fmla="*/ 725804643 w 1049"/>
              <a:gd name="T17" fmla="*/ 20161247 h 280"/>
              <a:gd name="T18" fmla="*/ 806449581 w 1049"/>
              <a:gd name="T19" fmla="*/ 20161247 h 280"/>
              <a:gd name="T20" fmla="*/ 907255952 w 1049"/>
              <a:gd name="T21" fmla="*/ 40322495 h 280"/>
              <a:gd name="T22" fmla="*/ 987900890 w 1049"/>
              <a:gd name="T23" fmla="*/ 40322495 h 280"/>
              <a:gd name="T24" fmla="*/ 1028223360 w 1049"/>
              <a:gd name="T25" fmla="*/ 40322495 h 280"/>
              <a:gd name="T26" fmla="*/ 1129029532 w 1049"/>
              <a:gd name="T27" fmla="*/ 60483748 h 280"/>
              <a:gd name="T28" fmla="*/ 1209674471 w 1049"/>
              <a:gd name="T29" fmla="*/ 60483748 h 280"/>
              <a:gd name="T30" fmla="*/ 1290319409 w 1049"/>
              <a:gd name="T31" fmla="*/ 80644990 h 280"/>
              <a:gd name="T32" fmla="*/ 1391125582 w 1049"/>
              <a:gd name="T33" fmla="*/ 100806231 h 280"/>
              <a:gd name="T34" fmla="*/ 1471770520 w 1049"/>
              <a:gd name="T35" fmla="*/ 100806231 h 280"/>
              <a:gd name="T36" fmla="*/ 1554934819 w 1049"/>
              <a:gd name="T37" fmla="*/ 120967497 h 280"/>
              <a:gd name="T38" fmla="*/ 1615418522 w 1049"/>
              <a:gd name="T39" fmla="*/ 141128738 h 280"/>
              <a:gd name="T40" fmla="*/ 1655740992 w 1049"/>
              <a:gd name="T41" fmla="*/ 141128738 h 280"/>
              <a:gd name="T42" fmla="*/ 1736386327 w 1049"/>
              <a:gd name="T43" fmla="*/ 161289979 h 280"/>
              <a:gd name="T44" fmla="*/ 1817031265 w 1049"/>
              <a:gd name="T45" fmla="*/ 161289979 h 280"/>
              <a:gd name="T46" fmla="*/ 1877514969 w 1049"/>
              <a:gd name="T47" fmla="*/ 181451221 h 280"/>
              <a:gd name="T48" fmla="*/ 1958159907 w 1049"/>
              <a:gd name="T49" fmla="*/ 201612462 h 280"/>
              <a:gd name="T50" fmla="*/ 2018643611 w 1049"/>
              <a:gd name="T51" fmla="*/ 221773753 h 280"/>
              <a:gd name="T52" fmla="*/ 2079127314 w 1049"/>
              <a:gd name="T53" fmla="*/ 241934994 h 280"/>
              <a:gd name="T54" fmla="*/ 2139611018 w 1049"/>
              <a:gd name="T55" fmla="*/ 262096235 h 280"/>
              <a:gd name="T56" fmla="*/ 2147483647 w 1049"/>
              <a:gd name="T57" fmla="*/ 262096235 h 280"/>
              <a:gd name="T58" fmla="*/ 2147483647 w 1049"/>
              <a:gd name="T59" fmla="*/ 282257476 h 280"/>
              <a:gd name="T60" fmla="*/ 2147483647 w 1049"/>
              <a:gd name="T61" fmla="*/ 302418717 h 280"/>
              <a:gd name="T62" fmla="*/ 2147483647 w 1049"/>
              <a:gd name="T63" fmla="*/ 322579959 h 280"/>
              <a:gd name="T64" fmla="*/ 2147483647 w 1049"/>
              <a:gd name="T65" fmla="*/ 342741200 h 280"/>
              <a:gd name="T66" fmla="*/ 2147483647 w 1049"/>
              <a:gd name="T67" fmla="*/ 383063682 h 280"/>
              <a:gd name="T68" fmla="*/ 2147483647 w 1049"/>
              <a:gd name="T69" fmla="*/ 403224923 h 280"/>
              <a:gd name="T70" fmla="*/ 2147483647 w 1049"/>
              <a:gd name="T71" fmla="*/ 423386264 h 280"/>
              <a:gd name="T72" fmla="*/ 2147483647 w 1049"/>
              <a:gd name="T73" fmla="*/ 423386264 h 280"/>
              <a:gd name="T74" fmla="*/ 2147483647 w 1049"/>
              <a:gd name="T75" fmla="*/ 463708746 h 280"/>
              <a:gd name="T76" fmla="*/ 2147483647 w 1049"/>
              <a:gd name="T77" fmla="*/ 483869987 h 280"/>
              <a:gd name="T78" fmla="*/ 2147483647 w 1049"/>
              <a:gd name="T79" fmla="*/ 504031229 h 280"/>
              <a:gd name="T80" fmla="*/ 0 w 1049"/>
              <a:gd name="T81" fmla="*/ 705643641 h 280"/>
              <a:gd name="T82" fmla="*/ 0 w 1049"/>
              <a:gd name="T83" fmla="*/ 0 h 2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9"/>
              <a:gd name="T127" fmla="*/ 0 h 280"/>
              <a:gd name="T128" fmla="*/ 1049 w 1049"/>
              <a:gd name="T129" fmla="*/ 280 h 2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9" h="280">
                <a:moveTo>
                  <a:pt x="0" y="0"/>
                </a:moveTo>
                <a:lnTo>
                  <a:pt x="40" y="0"/>
                </a:lnTo>
                <a:lnTo>
                  <a:pt x="80" y="0"/>
                </a:lnTo>
                <a:lnTo>
                  <a:pt x="120" y="0"/>
                </a:lnTo>
                <a:lnTo>
                  <a:pt x="136" y="0"/>
                </a:lnTo>
                <a:lnTo>
                  <a:pt x="176" y="0"/>
                </a:lnTo>
                <a:lnTo>
                  <a:pt x="208" y="0"/>
                </a:lnTo>
                <a:lnTo>
                  <a:pt x="248" y="8"/>
                </a:lnTo>
                <a:lnTo>
                  <a:pt x="288" y="8"/>
                </a:lnTo>
                <a:lnTo>
                  <a:pt x="320" y="8"/>
                </a:lnTo>
                <a:lnTo>
                  <a:pt x="360" y="16"/>
                </a:lnTo>
                <a:lnTo>
                  <a:pt x="392" y="16"/>
                </a:lnTo>
                <a:lnTo>
                  <a:pt x="408" y="16"/>
                </a:lnTo>
                <a:lnTo>
                  <a:pt x="448" y="24"/>
                </a:lnTo>
                <a:lnTo>
                  <a:pt x="480" y="24"/>
                </a:lnTo>
                <a:lnTo>
                  <a:pt x="512" y="32"/>
                </a:lnTo>
                <a:lnTo>
                  <a:pt x="552" y="40"/>
                </a:lnTo>
                <a:lnTo>
                  <a:pt x="584" y="40"/>
                </a:lnTo>
                <a:lnTo>
                  <a:pt x="617" y="48"/>
                </a:lnTo>
                <a:lnTo>
                  <a:pt x="641" y="56"/>
                </a:lnTo>
                <a:lnTo>
                  <a:pt x="657" y="56"/>
                </a:lnTo>
                <a:lnTo>
                  <a:pt x="689" y="64"/>
                </a:lnTo>
                <a:lnTo>
                  <a:pt x="721" y="64"/>
                </a:lnTo>
                <a:lnTo>
                  <a:pt x="745" y="72"/>
                </a:lnTo>
                <a:lnTo>
                  <a:pt x="777" y="80"/>
                </a:lnTo>
                <a:lnTo>
                  <a:pt x="801" y="88"/>
                </a:lnTo>
                <a:lnTo>
                  <a:pt x="825" y="96"/>
                </a:lnTo>
                <a:lnTo>
                  <a:pt x="849" y="104"/>
                </a:lnTo>
                <a:lnTo>
                  <a:pt x="865" y="104"/>
                </a:lnTo>
                <a:lnTo>
                  <a:pt x="889" y="112"/>
                </a:lnTo>
                <a:lnTo>
                  <a:pt x="905" y="120"/>
                </a:lnTo>
                <a:lnTo>
                  <a:pt x="929" y="128"/>
                </a:lnTo>
                <a:lnTo>
                  <a:pt x="945" y="136"/>
                </a:lnTo>
                <a:lnTo>
                  <a:pt x="969" y="152"/>
                </a:lnTo>
                <a:lnTo>
                  <a:pt x="985" y="160"/>
                </a:lnTo>
                <a:lnTo>
                  <a:pt x="1001" y="168"/>
                </a:lnTo>
                <a:lnTo>
                  <a:pt x="1009" y="168"/>
                </a:lnTo>
                <a:lnTo>
                  <a:pt x="1025" y="184"/>
                </a:lnTo>
                <a:lnTo>
                  <a:pt x="1033" y="192"/>
                </a:lnTo>
                <a:lnTo>
                  <a:pt x="1049" y="200"/>
                </a:lnTo>
                <a:lnTo>
                  <a:pt x="0" y="280"/>
                </a:lnTo>
                <a:lnTo>
                  <a:pt x="0" y="0"/>
                </a:lnTo>
                <a:close/>
              </a:path>
            </a:pathLst>
          </a:custGeom>
          <a:solidFill>
            <a:srgbClr val="AFA095"/>
          </a:solidFill>
          <a:ln w="9525">
            <a:noFill/>
            <a:round/>
            <a:headEnd/>
            <a:tailEnd/>
          </a:ln>
        </p:spPr>
        <p:txBody>
          <a:bodyPr/>
          <a:lstStyle/>
          <a:p>
            <a:endParaRPr lang="en-GB"/>
          </a:p>
        </p:txBody>
      </p:sp>
      <p:sp>
        <p:nvSpPr>
          <p:cNvPr id="58375" name="Freeform 8"/>
          <p:cNvSpPr>
            <a:spLocks/>
          </p:cNvSpPr>
          <p:nvPr/>
        </p:nvSpPr>
        <p:spPr bwMode="auto">
          <a:xfrm>
            <a:off x="5092700" y="3111500"/>
            <a:ext cx="673100" cy="838200"/>
          </a:xfrm>
          <a:custGeom>
            <a:avLst/>
            <a:gdLst>
              <a:gd name="T0" fmla="*/ 1068546339 w 424"/>
              <a:gd name="T1" fmla="*/ 0 h 528"/>
              <a:gd name="T2" fmla="*/ 1068546339 w 424"/>
              <a:gd name="T3" fmla="*/ 20161247 h 528"/>
              <a:gd name="T4" fmla="*/ 1048385095 w 424"/>
              <a:gd name="T5" fmla="*/ 60483747 h 528"/>
              <a:gd name="T6" fmla="*/ 1048385095 w 424"/>
              <a:gd name="T7" fmla="*/ 80644988 h 528"/>
              <a:gd name="T8" fmla="*/ 1028223851 w 424"/>
              <a:gd name="T9" fmla="*/ 100806228 h 528"/>
              <a:gd name="T10" fmla="*/ 1028223851 w 424"/>
              <a:gd name="T11" fmla="*/ 120967494 h 528"/>
              <a:gd name="T12" fmla="*/ 1008062607 w 424"/>
              <a:gd name="T13" fmla="*/ 161289975 h 528"/>
              <a:gd name="T14" fmla="*/ 987901362 w 424"/>
              <a:gd name="T15" fmla="*/ 161289975 h 528"/>
              <a:gd name="T16" fmla="*/ 967740118 w 424"/>
              <a:gd name="T17" fmla="*/ 181451216 h 528"/>
              <a:gd name="T18" fmla="*/ 947578874 w 424"/>
              <a:gd name="T19" fmla="*/ 221773747 h 528"/>
              <a:gd name="T20" fmla="*/ 907256386 w 424"/>
              <a:gd name="T21" fmla="*/ 241934987 h 528"/>
              <a:gd name="T22" fmla="*/ 887095141 w 424"/>
              <a:gd name="T23" fmla="*/ 262096228 h 528"/>
              <a:gd name="T24" fmla="*/ 846772653 w 424"/>
              <a:gd name="T25" fmla="*/ 282257469 h 528"/>
              <a:gd name="T26" fmla="*/ 806449966 w 424"/>
              <a:gd name="T27" fmla="*/ 302418709 h 528"/>
              <a:gd name="T28" fmla="*/ 766127478 w 424"/>
              <a:gd name="T29" fmla="*/ 322579950 h 528"/>
              <a:gd name="T30" fmla="*/ 725804989 w 424"/>
              <a:gd name="T31" fmla="*/ 342741191 h 528"/>
              <a:gd name="T32" fmla="*/ 665321257 w 424"/>
              <a:gd name="T33" fmla="*/ 383063672 h 528"/>
              <a:gd name="T34" fmla="*/ 624998768 w 424"/>
              <a:gd name="T35" fmla="*/ 403224913 h 528"/>
              <a:gd name="T36" fmla="*/ 564515036 w 424"/>
              <a:gd name="T37" fmla="*/ 423386253 h 528"/>
              <a:gd name="T38" fmla="*/ 504031303 w 424"/>
              <a:gd name="T39" fmla="*/ 443547493 h 528"/>
              <a:gd name="T40" fmla="*/ 443547571 w 424"/>
              <a:gd name="T41" fmla="*/ 463708734 h 528"/>
              <a:gd name="T42" fmla="*/ 423386327 w 424"/>
              <a:gd name="T43" fmla="*/ 463708734 h 528"/>
              <a:gd name="T44" fmla="*/ 362902495 w 424"/>
              <a:gd name="T45" fmla="*/ 483869975 h 528"/>
              <a:gd name="T46" fmla="*/ 282257518 w 424"/>
              <a:gd name="T47" fmla="*/ 504031215 h 528"/>
              <a:gd name="T48" fmla="*/ 221773785 w 424"/>
              <a:gd name="T49" fmla="*/ 524192456 h 528"/>
              <a:gd name="T50" fmla="*/ 161290003 w 424"/>
              <a:gd name="T51" fmla="*/ 544353697 h 528"/>
              <a:gd name="T52" fmla="*/ 80645002 w 424"/>
              <a:gd name="T53" fmla="*/ 544353697 h 528"/>
              <a:gd name="T54" fmla="*/ 0 w 424"/>
              <a:gd name="T55" fmla="*/ 564514937 h 528"/>
              <a:gd name="T56" fmla="*/ 0 w 424"/>
              <a:gd name="T57" fmla="*/ 1330642282 h 528"/>
              <a:gd name="T58" fmla="*/ 80645002 w 424"/>
              <a:gd name="T59" fmla="*/ 1310481041 h 528"/>
              <a:gd name="T60" fmla="*/ 161290003 w 424"/>
              <a:gd name="T61" fmla="*/ 1310481041 h 528"/>
              <a:gd name="T62" fmla="*/ 221773785 w 424"/>
              <a:gd name="T63" fmla="*/ 1290319800 h 528"/>
              <a:gd name="T64" fmla="*/ 282257518 w 424"/>
              <a:gd name="T65" fmla="*/ 1270158560 h 528"/>
              <a:gd name="T66" fmla="*/ 362902495 w 424"/>
              <a:gd name="T67" fmla="*/ 1249997319 h 528"/>
              <a:gd name="T68" fmla="*/ 423386327 w 424"/>
              <a:gd name="T69" fmla="*/ 1229836078 h 528"/>
              <a:gd name="T70" fmla="*/ 443547571 w 424"/>
              <a:gd name="T71" fmla="*/ 1229836078 h 528"/>
              <a:gd name="T72" fmla="*/ 504031303 w 424"/>
              <a:gd name="T73" fmla="*/ 1209674838 h 528"/>
              <a:gd name="T74" fmla="*/ 564515036 w 424"/>
              <a:gd name="T75" fmla="*/ 1189513597 h 528"/>
              <a:gd name="T76" fmla="*/ 624998768 w 424"/>
              <a:gd name="T77" fmla="*/ 1169352356 h 528"/>
              <a:gd name="T78" fmla="*/ 665321257 w 424"/>
              <a:gd name="T79" fmla="*/ 1149191116 h 528"/>
              <a:gd name="T80" fmla="*/ 725804989 w 424"/>
              <a:gd name="T81" fmla="*/ 1108868634 h 528"/>
              <a:gd name="T82" fmla="*/ 766127478 w 424"/>
              <a:gd name="T83" fmla="*/ 1088707393 h 528"/>
              <a:gd name="T84" fmla="*/ 806449966 w 424"/>
              <a:gd name="T85" fmla="*/ 1068546153 h 528"/>
              <a:gd name="T86" fmla="*/ 846772653 w 424"/>
              <a:gd name="T87" fmla="*/ 1048384912 h 528"/>
              <a:gd name="T88" fmla="*/ 887095141 w 424"/>
              <a:gd name="T89" fmla="*/ 1028223671 h 528"/>
              <a:gd name="T90" fmla="*/ 907256386 w 424"/>
              <a:gd name="T91" fmla="*/ 1008062431 h 528"/>
              <a:gd name="T92" fmla="*/ 947578874 w 424"/>
              <a:gd name="T93" fmla="*/ 987901190 h 528"/>
              <a:gd name="T94" fmla="*/ 967740118 w 424"/>
              <a:gd name="T95" fmla="*/ 947578709 h 528"/>
              <a:gd name="T96" fmla="*/ 987901362 w 424"/>
              <a:gd name="T97" fmla="*/ 927417468 h 528"/>
              <a:gd name="T98" fmla="*/ 1008062607 w 424"/>
              <a:gd name="T99" fmla="*/ 927417468 h 528"/>
              <a:gd name="T100" fmla="*/ 1028223851 w 424"/>
              <a:gd name="T101" fmla="*/ 887094987 h 528"/>
              <a:gd name="T102" fmla="*/ 1028223851 w 424"/>
              <a:gd name="T103" fmla="*/ 866933746 h 528"/>
              <a:gd name="T104" fmla="*/ 1048385095 w 424"/>
              <a:gd name="T105" fmla="*/ 846772505 h 528"/>
              <a:gd name="T106" fmla="*/ 1048385095 w 424"/>
              <a:gd name="T107" fmla="*/ 826611066 h 528"/>
              <a:gd name="T108" fmla="*/ 1068546339 w 424"/>
              <a:gd name="T109" fmla="*/ 786288585 h 528"/>
              <a:gd name="T110" fmla="*/ 1068546339 w 424"/>
              <a:gd name="T111" fmla="*/ 766127344 h 528"/>
              <a:gd name="T112" fmla="*/ 1068546339 w 424"/>
              <a:gd name="T113" fmla="*/ 0 h 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4"/>
              <a:gd name="T172" fmla="*/ 0 h 528"/>
              <a:gd name="T173" fmla="*/ 424 w 424"/>
              <a:gd name="T174" fmla="*/ 528 h 5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4" h="528">
                <a:moveTo>
                  <a:pt x="424" y="0"/>
                </a:moveTo>
                <a:lnTo>
                  <a:pt x="424" y="8"/>
                </a:lnTo>
                <a:lnTo>
                  <a:pt x="416" y="24"/>
                </a:lnTo>
                <a:lnTo>
                  <a:pt x="416" y="32"/>
                </a:lnTo>
                <a:lnTo>
                  <a:pt x="408" y="40"/>
                </a:lnTo>
                <a:lnTo>
                  <a:pt x="408" y="48"/>
                </a:lnTo>
                <a:lnTo>
                  <a:pt x="400" y="64"/>
                </a:lnTo>
                <a:lnTo>
                  <a:pt x="392" y="64"/>
                </a:lnTo>
                <a:lnTo>
                  <a:pt x="384" y="72"/>
                </a:lnTo>
                <a:lnTo>
                  <a:pt x="376" y="88"/>
                </a:lnTo>
                <a:lnTo>
                  <a:pt x="360" y="96"/>
                </a:lnTo>
                <a:lnTo>
                  <a:pt x="352" y="104"/>
                </a:lnTo>
                <a:lnTo>
                  <a:pt x="336" y="112"/>
                </a:lnTo>
                <a:lnTo>
                  <a:pt x="320" y="120"/>
                </a:lnTo>
                <a:lnTo>
                  <a:pt x="304" y="128"/>
                </a:lnTo>
                <a:lnTo>
                  <a:pt x="288" y="136"/>
                </a:lnTo>
                <a:lnTo>
                  <a:pt x="264" y="152"/>
                </a:lnTo>
                <a:lnTo>
                  <a:pt x="248" y="160"/>
                </a:lnTo>
                <a:lnTo>
                  <a:pt x="224" y="168"/>
                </a:lnTo>
                <a:lnTo>
                  <a:pt x="200" y="176"/>
                </a:lnTo>
                <a:lnTo>
                  <a:pt x="176" y="184"/>
                </a:lnTo>
                <a:lnTo>
                  <a:pt x="168" y="184"/>
                </a:lnTo>
                <a:lnTo>
                  <a:pt x="144" y="192"/>
                </a:lnTo>
                <a:lnTo>
                  <a:pt x="112" y="200"/>
                </a:lnTo>
                <a:lnTo>
                  <a:pt x="88" y="208"/>
                </a:lnTo>
                <a:lnTo>
                  <a:pt x="64" y="216"/>
                </a:lnTo>
                <a:lnTo>
                  <a:pt x="32" y="216"/>
                </a:lnTo>
                <a:lnTo>
                  <a:pt x="0" y="224"/>
                </a:lnTo>
                <a:lnTo>
                  <a:pt x="0" y="528"/>
                </a:lnTo>
                <a:lnTo>
                  <a:pt x="32" y="520"/>
                </a:lnTo>
                <a:lnTo>
                  <a:pt x="64" y="520"/>
                </a:lnTo>
                <a:lnTo>
                  <a:pt x="88" y="512"/>
                </a:lnTo>
                <a:lnTo>
                  <a:pt x="112" y="504"/>
                </a:lnTo>
                <a:lnTo>
                  <a:pt x="144" y="496"/>
                </a:lnTo>
                <a:lnTo>
                  <a:pt x="168" y="488"/>
                </a:lnTo>
                <a:lnTo>
                  <a:pt x="176" y="488"/>
                </a:lnTo>
                <a:lnTo>
                  <a:pt x="200" y="480"/>
                </a:lnTo>
                <a:lnTo>
                  <a:pt x="224" y="472"/>
                </a:lnTo>
                <a:lnTo>
                  <a:pt x="248" y="464"/>
                </a:lnTo>
                <a:lnTo>
                  <a:pt x="264" y="456"/>
                </a:lnTo>
                <a:lnTo>
                  <a:pt x="288" y="440"/>
                </a:lnTo>
                <a:lnTo>
                  <a:pt x="304" y="432"/>
                </a:lnTo>
                <a:lnTo>
                  <a:pt x="320" y="424"/>
                </a:lnTo>
                <a:lnTo>
                  <a:pt x="336" y="416"/>
                </a:lnTo>
                <a:lnTo>
                  <a:pt x="352" y="408"/>
                </a:lnTo>
                <a:lnTo>
                  <a:pt x="360" y="400"/>
                </a:lnTo>
                <a:lnTo>
                  <a:pt x="376" y="392"/>
                </a:lnTo>
                <a:lnTo>
                  <a:pt x="384" y="376"/>
                </a:lnTo>
                <a:lnTo>
                  <a:pt x="392" y="368"/>
                </a:lnTo>
                <a:lnTo>
                  <a:pt x="400" y="368"/>
                </a:lnTo>
                <a:lnTo>
                  <a:pt x="408" y="352"/>
                </a:lnTo>
                <a:lnTo>
                  <a:pt x="408" y="344"/>
                </a:lnTo>
                <a:lnTo>
                  <a:pt x="416" y="336"/>
                </a:lnTo>
                <a:lnTo>
                  <a:pt x="416" y="328"/>
                </a:lnTo>
                <a:lnTo>
                  <a:pt x="424" y="312"/>
                </a:lnTo>
                <a:lnTo>
                  <a:pt x="424" y="304"/>
                </a:lnTo>
                <a:lnTo>
                  <a:pt x="424" y="0"/>
                </a:lnTo>
                <a:close/>
              </a:path>
            </a:pathLst>
          </a:custGeom>
          <a:gradFill rotWithShape="0">
            <a:gsLst>
              <a:gs pos="0">
                <a:srgbClr val="00395B"/>
              </a:gs>
              <a:gs pos="50000">
                <a:srgbClr val="007BC5"/>
              </a:gs>
              <a:gs pos="100000">
                <a:srgbClr val="00395B"/>
              </a:gs>
            </a:gsLst>
            <a:lin ang="0" scaled="1"/>
          </a:gradFill>
          <a:ln w="9525">
            <a:noFill/>
            <a:round/>
            <a:headEnd/>
            <a:tailEnd/>
          </a:ln>
        </p:spPr>
        <p:txBody>
          <a:bodyPr/>
          <a:lstStyle/>
          <a:p>
            <a:endParaRPr lang="en-GB"/>
          </a:p>
        </p:txBody>
      </p:sp>
      <p:sp>
        <p:nvSpPr>
          <p:cNvPr id="58376" name="Freeform 9"/>
          <p:cNvSpPr>
            <a:spLocks/>
          </p:cNvSpPr>
          <p:nvPr/>
        </p:nvSpPr>
        <p:spPr bwMode="auto">
          <a:xfrm>
            <a:off x="4024313" y="3111500"/>
            <a:ext cx="1068387" cy="838200"/>
          </a:xfrm>
          <a:custGeom>
            <a:avLst/>
            <a:gdLst>
              <a:gd name="T0" fmla="*/ 0 w 673"/>
              <a:gd name="T1" fmla="*/ 0 h 528"/>
              <a:gd name="T2" fmla="*/ 1696063747 w 673"/>
              <a:gd name="T3" fmla="*/ 564514937 h 528"/>
              <a:gd name="T4" fmla="*/ 1696063747 w 673"/>
              <a:gd name="T5" fmla="*/ 1330642282 h 528"/>
              <a:gd name="T6" fmla="*/ 0 w 673"/>
              <a:gd name="T7" fmla="*/ 766127344 h 528"/>
              <a:gd name="T8" fmla="*/ 0 w 673"/>
              <a:gd name="T9" fmla="*/ 0 h 528"/>
              <a:gd name="T10" fmla="*/ 0 60000 65536"/>
              <a:gd name="T11" fmla="*/ 0 60000 65536"/>
              <a:gd name="T12" fmla="*/ 0 60000 65536"/>
              <a:gd name="T13" fmla="*/ 0 60000 65536"/>
              <a:gd name="T14" fmla="*/ 0 60000 65536"/>
              <a:gd name="T15" fmla="*/ 0 w 673"/>
              <a:gd name="T16" fmla="*/ 0 h 528"/>
              <a:gd name="T17" fmla="*/ 673 w 673"/>
              <a:gd name="T18" fmla="*/ 528 h 528"/>
            </a:gdLst>
            <a:ahLst/>
            <a:cxnLst>
              <a:cxn ang="T10">
                <a:pos x="T0" y="T1"/>
              </a:cxn>
              <a:cxn ang="T11">
                <a:pos x="T2" y="T3"/>
              </a:cxn>
              <a:cxn ang="T12">
                <a:pos x="T4" y="T5"/>
              </a:cxn>
              <a:cxn ang="T13">
                <a:pos x="T6" y="T7"/>
              </a:cxn>
              <a:cxn ang="T14">
                <a:pos x="T8" y="T9"/>
              </a:cxn>
            </a:cxnLst>
            <a:rect l="T15" t="T16" r="T17" b="T18"/>
            <a:pathLst>
              <a:path w="673" h="528">
                <a:moveTo>
                  <a:pt x="0" y="0"/>
                </a:moveTo>
                <a:lnTo>
                  <a:pt x="673" y="224"/>
                </a:lnTo>
                <a:lnTo>
                  <a:pt x="673" y="528"/>
                </a:lnTo>
                <a:lnTo>
                  <a:pt x="0" y="304"/>
                </a:lnTo>
                <a:lnTo>
                  <a:pt x="0" y="0"/>
                </a:lnTo>
                <a:close/>
              </a:path>
            </a:pathLst>
          </a:custGeom>
          <a:gradFill rotWithShape="0">
            <a:gsLst>
              <a:gs pos="0">
                <a:srgbClr val="007BC5"/>
              </a:gs>
              <a:gs pos="100000">
                <a:srgbClr val="00395B"/>
              </a:gs>
            </a:gsLst>
            <a:lin ang="0" scaled="1"/>
          </a:gradFill>
          <a:ln w="9525">
            <a:noFill/>
            <a:round/>
            <a:headEnd/>
            <a:tailEnd/>
          </a:ln>
        </p:spPr>
        <p:txBody>
          <a:bodyPr/>
          <a:lstStyle/>
          <a:p>
            <a:endParaRPr lang="en-GB"/>
          </a:p>
        </p:txBody>
      </p:sp>
      <p:sp>
        <p:nvSpPr>
          <p:cNvPr id="58377" name="Freeform 10"/>
          <p:cNvSpPr>
            <a:spLocks/>
          </p:cNvSpPr>
          <p:nvPr/>
        </p:nvSpPr>
        <p:spPr bwMode="auto">
          <a:xfrm>
            <a:off x="4024313" y="2984500"/>
            <a:ext cx="1741487" cy="482600"/>
          </a:xfrm>
          <a:custGeom>
            <a:avLst/>
            <a:gdLst>
              <a:gd name="T0" fmla="*/ 2147483647 w 1097"/>
              <a:gd name="T1" fmla="*/ 0 h 304"/>
              <a:gd name="T2" fmla="*/ 2147483647 w 1097"/>
              <a:gd name="T3" fmla="*/ 20161248 h 304"/>
              <a:gd name="T4" fmla="*/ 2147483647 w 1097"/>
              <a:gd name="T5" fmla="*/ 40322496 h 304"/>
              <a:gd name="T6" fmla="*/ 2147483647 w 1097"/>
              <a:gd name="T7" fmla="*/ 60483751 h 304"/>
              <a:gd name="T8" fmla="*/ 2147483647 w 1097"/>
              <a:gd name="T9" fmla="*/ 100806234 h 304"/>
              <a:gd name="T10" fmla="*/ 2147483647 w 1097"/>
              <a:gd name="T11" fmla="*/ 120967501 h 304"/>
              <a:gd name="T12" fmla="*/ 2147483647 w 1097"/>
              <a:gd name="T13" fmla="*/ 141128743 h 304"/>
              <a:gd name="T14" fmla="*/ 2147483647 w 1097"/>
              <a:gd name="T15" fmla="*/ 161289985 h 304"/>
              <a:gd name="T16" fmla="*/ 2147483647 w 1097"/>
              <a:gd name="T17" fmla="*/ 181451227 h 304"/>
              <a:gd name="T18" fmla="*/ 2147483647 w 1097"/>
              <a:gd name="T19" fmla="*/ 201612469 h 304"/>
              <a:gd name="T20" fmla="*/ 2147483647 w 1097"/>
              <a:gd name="T21" fmla="*/ 221773760 h 304"/>
              <a:gd name="T22" fmla="*/ 2147483647 w 1097"/>
              <a:gd name="T23" fmla="*/ 262096244 h 304"/>
              <a:gd name="T24" fmla="*/ 2147483647 w 1097"/>
              <a:gd name="T25" fmla="*/ 282257486 h 304"/>
              <a:gd name="T26" fmla="*/ 2147483647 w 1097"/>
              <a:gd name="T27" fmla="*/ 302418728 h 304"/>
              <a:gd name="T28" fmla="*/ 2147483647 w 1097"/>
              <a:gd name="T29" fmla="*/ 322579970 h 304"/>
              <a:gd name="T30" fmla="*/ 2147483647 w 1097"/>
              <a:gd name="T31" fmla="*/ 362902453 h 304"/>
              <a:gd name="T32" fmla="*/ 2147483647 w 1097"/>
              <a:gd name="T33" fmla="*/ 383063695 h 304"/>
              <a:gd name="T34" fmla="*/ 2147483647 w 1097"/>
              <a:gd name="T35" fmla="*/ 403224937 h 304"/>
              <a:gd name="T36" fmla="*/ 2147483647 w 1097"/>
              <a:gd name="T37" fmla="*/ 423386278 h 304"/>
              <a:gd name="T38" fmla="*/ 2147483647 w 1097"/>
              <a:gd name="T39" fmla="*/ 443547520 h 304"/>
              <a:gd name="T40" fmla="*/ 2147483647 w 1097"/>
              <a:gd name="T41" fmla="*/ 463708762 h 304"/>
              <a:gd name="T42" fmla="*/ 2147483647 w 1097"/>
              <a:gd name="T43" fmla="*/ 483870004 h 304"/>
              <a:gd name="T44" fmla="*/ 2147483647 w 1097"/>
              <a:gd name="T45" fmla="*/ 504031246 h 304"/>
              <a:gd name="T46" fmla="*/ 2147483647 w 1097"/>
              <a:gd name="T47" fmla="*/ 524192488 h 304"/>
              <a:gd name="T48" fmla="*/ 2147483647 w 1097"/>
              <a:gd name="T49" fmla="*/ 544353730 h 304"/>
              <a:gd name="T50" fmla="*/ 2147483647 w 1097"/>
              <a:gd name="T51" fmla="*/ 584676214 h 304"/>
              <a:gd name="T52" fmla="*/ 2147483647 w 1097"/>
              <a:gd name="T53" fmla="*/ 604837456 h 304"/>
              <a:gd name="T54" fmla="*/ 2147483647 w 1097"/>
              <a:gd name="T55" fmla="*/ 624998697 h 304"/>
              <a:gd name="T56" fmla="*/ 2147483647 w 1097"/>
              <a:gd name="T57" fmla="*/ 645159939 h 304"/>
              <a:gd name="T58" fmla="*/ 2139611090 w 1097"/>
              <a:gd name="T59" fmla="*/ 665321181 h 304"/>
              <a:gd name="T60" fmla="*/ 2079127384 w 1097"/>
              <a:gd name="T61" fmla="*/ 685482423 h 304"/>
              <a:gd name="T62" fmla="*/ 2058966149 w 1097"/>
              <a:gd name="T63" fmla="*/ 685482423 h 304"/>
              <a:gd name="T64" fmla="*/ 1978321208 w 1097"/>
              <a:gd name="T65" fmla="*/ 705643665 h 304"/>
              <a:gd name="T66" fmla="*/ 1917837502 w 1097"/>
              <a:gd name="T67" fmla="*/ 725804907 h 304"/>
              <a:gd name="T68" fmla="*/ 1857353796 w 1097"/>
              <a:gd name="T69" fmla="*/ 745966149 h 304"/>
              <a:gd name="T70" fmla="*/ 1776708855 w 1097"/>
              <a:gd name="T71" fmla="*/ 745966149 h 304"/>
              <a:gd name="T72" fmla="*/ 1696063914 w 1097"/>
              <a:gd name="T73" fmla="*/ 766127391 h 304"/>
              <a:gd name="T74" fmla="*/ 0 w 1097"/>
              <a:gd name="T75" fmla="*/ 201612469 h 304"/>
              <a:gd name="T76" fmla="*/ 2147483647 w 1097"/>
              <a:gd name="T77" fmla="*/ 0 h 3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7"/>
              <a:gd name="T118" fmla="*/ 0 h 304"/>
              <a:gd name="T119" fmla="*/ 1097 w 1097"/>
              <a:gd name="T120" fmla="*/ 304 h 3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7" h="304">
                <a:moveTo>
                  <a:pt x="1049" y="0"/>
                </a:moveTo>
                <a:lnTo>
                  <a:pt x="1057" y="8"/>
                </a:lnTo>
                <a:lnTo>
                  <a:pt x="1065" y="16"/>
                </a:lnTo>
                <a:lnTo>
                  <a:pt x="1073" y="24"/>
                </a:lnTo>
                <a:lnTo>
                  <a:pt x="1081" y="40"/>
                </a:lnTo>
                <a:lnTo>
                  <a:pt x="1089" y="48"/>
                </a:lnTo>
                <a:lnTo>
                  <a:pt x="1089" y="56"/>
                </a:lnTo>
                <a:lnTo>
                  <a:pt x="1089" y="64"/>
                </a:lnTo>
                <a:lnTo>
                  <a:pt x="1097" y="72"/>
                </a:lnTo>
                <a:lnTo>
                  <a:pt x="1097" y="80"/>
                </a:lnTo>
                <a:lnTo>
                  <a:pt x="1097" y="88"/>
                </a:lnTo>
                <a:lnTo>
                  <a:pt x="1089" y="104"/>
                </a:lnTo>
                <a:lnTo>
                  <a:pt x="1089" y="112"/>
                </a:lnTo>
                <a:lnTo>
                  <a:pt x="1081" y="120"/>
                </a:lnTo>
                <a:lnTo>
                  <a:pt x="1081" y="128"/>
                </a:lnTo>
                <a:lnTo>
                  <a:pt x="1073" y="144"/>
                </a:lnTo>
                <a:lnTo>
                  <a:pt x="1065" y="152"/>
                </a:lnTo>
                <a:lnTo>
                  <a:pt x="1049" y="160"/>
                </a:lnTo>
                <a:lnTo>
                  <a:pt x="1041" y="168"/>
                </a:lnTo>
                <a:lnTo>
                  <a:pt x="1033" y="176"/>
                </a:lnTo>
                <a:lnTo>
                  <a:pt x="1025" y="184"/>
                </a:lnTo>
                <a:lnTo>
                  <a:pt x="1009" y="192"/>
                </a:lnTo>
                <a:lnTo>
                  <a:pt x="993" y="200"/>
                </a:lnTo>
                <a:lnTo>
                  <a:pt x="977" y="208"/>
                </a:lnTo>
                <a:lnTo>
                  <a:pt x="961" y="216"/>
                </a:lnTo>
                <a:lnTo>
                  <a:pt x="937" y="232"/>
                </a:lnTo>
                <a:lnTo>
                  <a:pt x="921" y="240"/>
                </a:lnTo>
                <a:lnTo>
                  <a:pt x="897" y="248"/>
                </a:lnTo>
                <a:lnTo>
                  <a:pt x="873" y="256"/>
                </a:lnTo>
                <a:lnTo>
                  <a:pt x="849" y="264"/>
                </a:lnTo>
                <a:lnTo>
                  <a:pt x="825" y="272"/>
                </a:lnTo>
                <a:lnTo>
                  <a:pt x="817" y="272"/>
                </a:lnTo>
                <a:lnTo>
                  <a:pt x="785" y="280"/>
                </a:lnTo>
                <a:lnTo>
                  <a:pt x="761" y="288"/>
                </a:lnTo>
                <a:lnTo>
                  <a:pt x="737" y="296"/>
                </a:lnTo>
                <a:lnTo>
                  <a:pt x="705" y="296"/>
                </a:lnTo>
                <a:lnTo>
                  <a:pt x="673" y="304"/>
                </a:lnTo>
                <a:lnTo>
                  <a:pt x="0" y="80"/>
                </a:lnTo>
                <a:lnTo>
                  <a:pt x="1049" y="0"/>
                </a:lnTo>
                <a:close/>
              </a:path>
            </a:pathLst>
          </a:custGeom>
          <a:solidFill>
            <a:srgbClr val="007BC5"/>
          </a:solidFill>
          <a:ln w="9525">
            <a:noFill/>
            <a:round/>
            <a:headEnd/>
            <a:tailEnd/>
          </a:ln>
        </p:spPr>
        <p:txBody>
          <a:bodyPr/>
          <a:lstStyle/>
          <a:p>
            <a:endParaRPr lang="en-GB"/>
          </a:p>
        </p:txBody>
      </p:sp>
      <p:sp>
        <p:nvSpPr>
          <p:cNvPr id="50187" name="Freeform 11"/>
          <p:cNvSpPr>
            <a:spLocks/>
          </p:cNvSpPr>
          <p:nvPr/>
        </p:nvSpPr>
        <p:spPr bwMode="auto">
          <a:xfrm>
            <a:off x="4659313" y="3530600"/>
            <a:ext cx="255587" cy="533400"/>
          </a:xfrm>
          <a:custGeom>
            <a:avLst/>
            <a:gdLst/>
            <a:ahLst/>
            <a:cxnLst>
              <a:cxn ang="0">
                <a:pos x="161" y="0"/>
              </a:cxn>
              <a:cxn ang="0">
                <a:pos x="129" y="8"/>
              </a:cxn>
              <a:cxn ang="0">
                <a:pos x="121" y="8"/>
              </a:cxn>
              <a:cxn ang="0">
                <a:pos x="88" y="16"/>
              </a:cxn>
              <a:cxn ang="0">
                <a:pos x="56" y="24"/>
              </a:cxn>
              <a:cxn ang="0">
                <a:pos x="40" y="24"/>
              </a:cxn>
              <a:cxn ang="0">
                <a:pos x="0" y="32"/>
              </a:cxn>
              <a:cxn ang="0">
                <a:pos x="0" y="336"/>
              </a:cxn>
              <a:cxn ang="0">
                <a:pos x="40" y="328"/>
              </a:cxn>
              <a:cxn ang="0">
                <a:pos x="56" y="328"/>
              </a:cxn>
              <a:cxn ang="0">
                <a:pos x="88" y="320"/>
              </a:cxn>
              <a:cxn ang="0">
                <a:pos x="121" y="312"/>
              </a:cxn>
              <a:cxn ang="0">
                <a:pos x="129" y="312"/>
              </a:cxn>
              <a:cxn ang="0">
                <a:pos x="161" y="304"/>
              </a:cxn>
              <a:cxn ang="0">
                <a:pos x="161" y="0"/>
              </a:cxn>
            </a:cxnLst>
            <a:rect l="0" t="0" r="r" b="b"/>
            <a:pathLst>
              <a:path w="161" h="336">
                <a:moveTo>
                  <a:pt x="161" y="0"/>
                </a:moveTo>
                <a:lnTo>
                  <a:pt x="129" y="8"/>
                </a:lnTo>
                <a:lnTo>
                  <a:pt x="121" y="8"/>
                </a:lnTo>
                <a:lnTo>
                  <a:pt x="88" y="16"/>
                </a:lnTo>
                <a:lnTo>
                  <a:pt x="56" y="24"/>
                </a:lnTo>
                <a:lnTo>
                  <a:pt x="40" y="24"/>
                </a:lnTo>
                <a:lnTo>
                  <a:pt x="0" y="32"/>
                </a:lnTo>
                <a:lnTo>
                  <a:pt x="0" y="336"/>
                </a:lnTo>
                <a:lnTo>
                  <a:pt x="40" y="328"/>
                </a:lnTo>
                <a:lnTo>
                  <a:pt x="56" y="328"/>
                </a:lnTo>
                <a:lnTo>
                  <a:pt x="88" y="320"/>
                </a:lnTo>
                <a:lnTo>
                  <a:pt x="121" y="312"/>
                </a:lnTo>
                <a:lnTo>
                  <a:pt x="129" y="312"/>
                </a:lnTo>
                <a:lnTo>
                  <a:pt x="161" y="304"/>
                </a:lnTo>
                <a:lnTo>
                  <a:pt x="161" y="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p:spPr>
        <p:txBody>
          <a:bodyPr/>
          <a:lstStyle/>
          <a:p>
            <a:pPr eaLnBrk="0" hangingPunct="0">
              <a:defRPr/>
            </a:pPr>
            <a:endParaRPr lang="en-US">
              <a:latin typeface="Times" pitchFamily="8" charset="0"/>
              <a:cs typeface="+mn-cs"/>
            </a:endParaRPr>
          </a:p>
        </p:txBody>
      </p:sp>
      <p:sp>
        <p:nvSpPr>
          <p:cNvPr id="50188" name="Freeform 12"/>
          <p:cNvSpPr>
            <a:spLocks/>
          </p:cNvSpPr>
          <p:nvPr/>
        </p:nvSpPr>
        <p:spPr bwMode="auto">
          <a:xfrm>
            <a:off x="3846513" y="3175000"/>
            <a:ext cx="812800" cy="876300"/>
          </a:xfrm>
          <a:custGeom>
            <a:avLst/>
            <a:gdLst/>
            <a:ahLst/>
            <a:cxnLst>
              <a:cxn ang="0">
                <a:pos x="0" y="0"/>
              </a:cxn>
              <a:cxn ang="0">
                <a:pos x="512" y="248"/>
              </a:cxn>
              <a:cxn ang="0">
                <a:pos x="512" y="552"/>
              </a:cxn>
              <a:cxn ang="0">
                <a:pos x="0" y="304"/>
              </a:cxn>
              <a:cxn ang="0">
                <a:pos x="0" y="0"/>
              </a:cxn>
            </a:cxnLst>
            <a:rect l="0" t="0" r="r" b="b"/>
            <a:pathLst>
              <a:path w="512" h="552">
                <a:moveTo>
                  <a:pt x="0" y="0"/>
                </a:moveTo>
                <a:lnTo>
                  <a:pt x="512" y="248"/>
                </a:lnTo>
                <a:lnTo>
                  <a:pt x="512" y="552"/>
                </a:lnTo>
                <a:lnTo>
                  <a:pt x="0" y="304"/>
                </a:lnTo>
                <a:lnTo>
                  <a:pt x="0" y="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p:spPr>
        <p:txBody>
          <a:bodyPr/>
          <a:lstStyle/>
          <a:p>
            <a:pPr eaLnBrk="0" hangingPunct="0">
              <a:defRPr/>
            </a:pPr>
            <a:endParaRPr lang="en-US">
              <a:latin typeface="Times" pitchFamily="8" charset="0"/>
              <a:cs typeface="+mn-cs"/>
            </a:endParaRPr>
          </a:p>
        </p:txBody>
      </p:sp>
      <p:sp>
        <p:nvSpPr>
          <p:cNvPr id="58380" name="Freeform 13"/>
          <p:cNvSpPr>
            <a:spLocks/>
          </p:cNvSpPr>
          <p:nvPr/>
        </p:nvSpPr>
        <p:spPr bwMode="auto">
          <a:xfrm>
            <a:off x="3846513" y="3175000"/>
            <a:ext cx="1068387" cy="406400"/>
          </a:xfrm>
          <a:custGeom>
            <a:avLst/>
            <a:gdLst>
              <a:gd name="T0" fmla="*/ 1696063747 w 673"/>
              <a:gd name="T1" fmla="*/ 564514929 h 256"/>
              <a:gd name="T2" fmla="*/ 1615418417 w 673"/>
              <a:gd name="T3" fmla="*/ 584676170 h 256"/>
              <a:gd name="T4" fmla="*/ 1595257184 w 673"/>
              <a:gd name="T5" fmla="*/ 584676170 h 256"/>
              <a:gd name="T6" fmla="*/ 1512092891 w 673"/>
              <a:gd name="T7" fmla="*/ 604837410 h 256"/>
              <a:gd name="T8" fmla="*/ 1431447958 w 673"/>
              <a:gd name="T9" fmla="*/ 624998650 h 256"/>
              <a:gd name="T10" fmla="*/ 1391125491 w 673"/>
              <a:gd name="T11" fmla="*/ 624998650 h 256"/>
              <a:gd name="T12" fmla="*/ 1290319325 w 673"/>
              <a:gd name="T13" fmla="*/ 645159891 h 256"/>
              <a:gd name="T14" fmla="*/ 0 w 673"/>
              <a:gd name="T15" fmla="*/ 0 h 256"/>
              <a:gd name="T16" fmla="*/ 1696063747 w 673"/>
              <a:gd name="T17" fmla="*/ 564514929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3"/>
              <a:gd name="T28" fmla="*/ 0 h 256"/>
              <a:gd name="T29" fmla="*/ 673 w 673"/>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3" h="256">
                <a:moveTo>
                  <a:pt x="673" y="224"/>
                </a:moveTo>
                <a:lnTo>
                  <a:pt x="641" y="232"/>
                </a:lnTo>
                <a:lnTo>
                  <a:pt x="633" y="232"/>
                </a:lnTo>
                <a:lnTo>
                  <a:pt x="600" y="240"/>
                </a:lnTo>
                <a:lnTo>
                  <a:pt x="568" y="248"/>
                </a:lnTo>
                <a:lnTo>
                  <a:pt x="552" y="248"/>
                </a:lnTo>
                <a:lnTo>
                  <a:pt x="512" y="256"/>
                </a:lnTo>
                <a:lnTo>
                  <a:pt x="0" y="0"/>
                </a:lnTo>
                <a:lnTo>
                  <a:pt x="673" y="224"/>
                </a:lnTo>
                <a:close/>
              </a:path>
            </a:pathLst>
          </a:custGeom>
          <a:solidFill>
            <a:schemeClr val="accent1"/>
          </a:solidFill>
          <a:ln w="9525">
            <a:noFill/>
            <a:round/>
            <a:headEnd/>
            <a:tailEnd/>
          </a:ln>
        </p:spPr>
        <p:txBody>
          <a:bodyPr/>
          <a:lstStyle/>
          <a:p>
            <a:endParaRPr lang="en-GB"/>
          </a:p>
        </p:txBody>
      </p:sp>
      <p:sp>
        <p:nvSpPr>
          <p:cNvPr id="58381" name="Freeform 14"/>
          <p:cNvSpPr>
            <a:spLocks/>
          </p:cNvSpPr>
          <p:nvPr/>
        </p:nvSpPr>
        <p:spPr bwMode="auto">
          <a:xfrm>
            <a:off x="1446213" y="3060700"/>
            <a:ext cx="1193800" cy="914400"/>
          </a:xfrm>
          <a:custGeom>
            <a:avLst/>
            <a:gdLst>
              <a:gd name="T0" fmla="*/ 1814512705 w 752"/>
              <a:gd name="T1" fmla="*/ 685482408 h 576"/>
              <a:gd name="T2" fmla="*/ 1633061117 w 752"/>
              <a:gd name="T3" fmla="*/ 665321166 h 576"/>
              <a:gd name="T4" fmla="*/ 1451609926 w 752"/>
              <a:gd name="T5" fmla="*/ 645159925 h 576"/>
              <a:gd name="T6" fmla="*/ 1290319978 w 752"/>
              <a:gd name="T7" fmla="*/ 604837442 h 576"/>
              <a:gd name="T8" fmla="*/ 1129030030 w 752"/>
              <a:gd name="T9" fmla="*/ 584676201 h 576"/>
              <a:gd name="T10" fmla="*/ 987901326 w 752"/>
              <a:gd name="T11" fmla="*/ 544353718 h 576"/>
              <a:gd name="T12" fmla="*/ 826611180 w 752"/>
              <a:gd name="T13" fmla="*/ 524192476 h 576"/>
              <a:gd name="T14" fmla="*/ 705643719 w 752"/>
              <a:gd name="T15" fmla="*/ 483869993 h 576"/>
              <a:gd name="T16" fmla="*/ 584676259 w 752"/>
              <a:gd name="T17" fmla="*/ 443547510 h 576"/>
              <a:gd name="T18" fmla="*/ 463708798 w 752"/>
              <a:gd name="T19" fmla="*/ 403224928 h 576"/>
              <a:gd name="T20" fmla="*/ 362902481 w 752"/>
              <a:gd name="T21" fmla="*/ 362902445 h 576"/>
              <a:gd name="T22" fmla="*/ 282257508 w 752"/>
              <a:gd name="T23" fmla="*/ 322579962 h 576"/>
              <a:gd name="T24" fmla="*/ 201612484 w 752"/>
              <a:gd name="T25" fmla="*/ 282257480 h 576"/>
              <a:gd name="T26" fmla="*/ 120967510 w 752"/>
              <a:gd name="T27" fmla="*/ 221773755 h 576"/>
              <a:gd name="T28" fmla="*/ 80644999 w 752"/>
              <a:gd name="T29" fmla="*/ 181451223 h 576"/>
              <a:gd name="T30" fmla="*/ 40322499 w 752"/>
              <a:gd name="T31" fmla="*/ 120967498 h 576"/>
              <a:gd name="T32" fmla="*/ 0 w 752"/>
              <a:gd name="T33" fmla="*/ 80644991 h 576"/>
              <a:gd name="T34" fmla="*/ 0 w 752"/>
              <a:gd name="T35" fmla="*/ 20161248 h 576"/>
              <a:gd name="T36" fmla="*/ 0 w 752"/>
              <a:gd name="T37" fmla="*/ 766127374 h 576"/>
              <a:gd name="T38" fmla="*/ 0 w 752"/>
              <a:gd name="T39" fmla="*/ 826611098 h 576"/>
              <a:gd name="T40" fmla="*/ 20161250 w 752"/>
              <a:gd name="T41" fmla="*/ 866933779 h 576"/>
              <a:gd name="T42" fmla="*/ 60483755 w 752"/>
              <a:gd name="T43" fmla="*/ 927417504 h 576"/>
              <a:gd name="T44" fmla="*/ 100806242 w 752"/>
              <a:gd name="T45" fmla="*/ 967739987 h 576"/>
              <a:gd name="T46" fmla="*/ 161289997 w 752"/>
              <a:gd name="T47" fmla="*/ 1008062470 h 576"/>
              <a:gd name="T48" fmla="*/ 241935021 w 752"/>
              <a:gd name="T49" fmla="*/ 1068546194 h 576"/>
              <a:gd name="T50" fmla="*/ 322579994 w 752"/>
              <a:gd name="T51" fmla="*/ 1108868677 h 576"/>
              <a:gd name="T52" fmla="*/ 403224968 w 752"/>
              <a:gd name="T53" fmla="*/ 1149191160 h 576"/>
              <a:gd name="T54" fmla="*/ 524192528 w 752"/>
              <a:gd name="T55" fmla="*/ 1189513643 h 576"/>
              <a:gd name="T56" fmla="*/ 645159989 w 752"/>
              <a:gd name="T57" fmla="*/ 1229836126 h 576"/>
              <a:gd name="T58" fmla="*/ 766127450 w 752"/>
              <a:gd name="T59" fmla="*/ 1270158609 h 576"/>
              <a:gd name="T60" fmla="*/ 907256352 w 752"/>
              <a:gd name="T61" fmla="*/ 1310481091 h 576"/>
              <a:gd name="T62" fmla="*/ 1048385057 w 752"/>
              <a:gd name="T63" fmla="*/ 1330642333 h 576"/>
              <a:gd name="T64" fmla="*/ 1209675004 w 752"/>
              <a:gd name="T65" fmla="*/ 1370964816 h 576"/>
              <a:gd name="T66" fmla="*/ 1370964952 w 752"/>
              <a:gd name="T67" fmla="*/ 1391126057 h 576"/>
              <a:gd name="T68" fmla="*/ 1532254899 w 752"/>
              <a:gd name="T69" fmla="*/ 1411287299 h 576"/>
              <a:gd name="T70" fmla="*/ 1713706487 w 752"/>
              <a:gd name="T71" fmla="*/ 1431448540 h 576"/>
              <a:gd name="T72" fmla="*/ 1895157678 w 752"/>
              <a:gd name="T73" fmla="*/ 1451609782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2"/>
              <a:gd name="T112" fmla="*/ 0 h 576"/>
              <a:gd name="T113" fmla="*/ 752 w 752"/>
              <a:gd name="T114" fmla="*/ 576 h 5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2" h="576">
                <a:moveTo>
                  <a:pt x="752" y="272"/>
                </a:moveTo>
                <a:lnTo>
                  <a:pt x="720" y="272"/>
                </a:lnTo>
                <a:lnTo>
                  <a:pt x="680" y="264"/>
                </a:lnTo>
                <a:lnTo>
                  <a:pt x="648" y="264"/>
                </a:lnTo>
                <a:lnTo>
                  <a:pt x="608" y="256"/>
                </a:lnTo>
                <a:lnTo>
                  <a:pt x="576" y="256"/>
                </a:lnTo>
                <a:lnTo>
                  <a:pt x="544" y="248"/>
                </a:lnTo>
                <a:lnTo>
                  <a:pt x="512" y="240"/>
                </a:lnTo>
                <a:lnTo>
                  <a:pt x="480" y="240"/>
                </a:lnTo>
                <a:lnTo>
                  <a:pt x="448" y="232"/>
                </a:lnTo>
                <a:lnTo>
                  <a:pt x="416" y="224"/>
                </a:lnTo>
                <a:lnTo>
                  <a:pt x="392" y="216"/>
                </a:lnTo>
                <a:lnTo>
                  <a:pt x="360" y="216"/>
                </a:lnTo>
                <a:lnTo>
                  <a:pt x="328" y="208"/>
                </a:lnTo>
                <a:lnTo>
                  <a:pt x="304" y="200"/>
                </a:lnTo>
                <a:lnTo>
                  <a:pt x="280" y="192"/>
                </a:lnTo>
                <a:lnTo>
                  <a:pt x="256" y="184"/>
                </a:lnTo>
                <a:lnTo>
                  <a:pt x="232" y="176"/>
                </a:lnTo>
                <a:lnTo>
                  <a:pt x="208" y="168"/>
                </a:lnTo>
                <a:lnTo>
                  <a:pt x="184" y="160"/>
                </a:lnTo>
                <a:lnTo>
                  <a:pt x="160" y="152"/>
                </a:lnTo>
                <a:lnTo>
                  <a:pt x="144" y="144"/>
                </a:lnTo>
                <a:lnTo>
                  <a:pt x="128" y="136"/>
                </a:lnTo>
                <a:lnTo>
                  <a:pt x="112" y="128"/>
                </a:lnTo>
                <a:lnTo>
                  <a:pt x="96" y="120"/>
                </a:lnTo>
                <a:lnTo>
                  <a:pt x="80" y="112"/>
                </a:lnTo>
                <a:lnTo>
                  <a:pt x="64" y="96"/>
                </a:lnTo>
                <a:lnTo>
                  <a:pt x="48" y="88"/>
                </a:lnTo>
                <a:lnTo>
                  <a:pt x="40" y="80"/>
                </a:lnTo>
                <a:lnTo>
                  <a:pt x="32" y="72"/>
                </a:lnTo>
                <a:lnTo>
                  <a:pt x="24" y="64"/>
                </a:lnTo>
                <a:lnTo>
                  <a:pt x="16" y="48"/>
                </a:lnTo>
                <a:lnTo>
                  <a:pt x="8" y="40"/>
                </a:lnTo>
                <a:lnTo>
                  <a:pt x="0" y="32"/>
                </a:lnTo>
                <a:lnTo>
                  <a:pt x="0" y="24"/>
                </a:lnTo>
                <a:lnTo>
                  <a:pt x="0" y="8"/>
                </a:lnTo>
                <a:lnTo>
                  <a:pt x="0" y="0"/>
                </a:lnTo>
                <a:lnTo>
                  <a:pt x="0" y="304"/>
                </a:lnTo>
                <a:lnTo>
                  <a:pt x="0" y="312"/>
                </a:lnTo>
                <a:lnTo>
                  <a:pt x="0" y="328"/>
                </a:lnTo>
                <a:lnTo>
                  <a:pt x="0" y="336"/>
                </a:lnTo>
                <a:lnTo>
                  <a:pt x="8" y="344"/>
                </a:lnTo>
                <a:lnTo>
                  <a:pt x="16" y="352"/>
                </a:lnTo>
                <a:lnTo>
                  <a:pt x="24" y="368"/>
                </a:lnTo>
                <a:lnTo>
                  <a:pt x="32" y="376"/>
                </a:lnTo>
                <a:lnTo>
                  <a:pt x="40" y="384"/>
                </a:lnTo>
                <a:lnTo>
                  <a:pt x="48" y="392"/>
                </a:lnTo>
                <a:lnTo>
                  <a:pt x="64" y="400"/>
                </a:lnTo>
                <a:lnTo>
                  <a:pt x="80" y="416"/>
                </a:lnTo>
                <a:lnTo>
                  <a:pt x="96" y="424"/>
                </a:lnTo>
                <a:lnTo>
                  <a:pt x="112" y="432"/>
                </a:lnTo>
                <a:lnTo>
                  <a:pt x="128" y="440"/>
                </a:lnTo>
                <a:lnTo>
                  <a:pt x="144" y="448"/>
                </a:lnTo>
                <a:lnTo>
                  <a:pt x="160" y="456"/>
                </a:lnTo>
                <a:lnTo>
                  <a:pt x="184" y="464"/>
                </a:lnTo>
                <a:lnTo>
                  <a:pt x="208" y="472"/>
                </a:lnTo>
                <a:lnTo>
                  <a:pt x="232" y="480"/>
                </a:lnTo>
                <a:lnTo>
                  <a:pt x="256" y="488"/>
                </a:lnTo>
                <a:lnTo>
                  <a:pt x="280" y="496"/>
                </a:lnTo>
                <a:lnTo>
                  <a:pt x="304" y="504"/>
                </a:lnTo>
                <a:lnTo>
                  <a:pt x="328" y="512"/>
                </a:lnTo>
                <a:lnTo>
                  <a:pt x="360" y="520"/>
                </a:lnTo>
                <a:lnTo>
                  <a:pt x="392" y="520"/>
                </a:lnTo>
                <a:lnTo>
                  <a:pt x="416" y="528"/>
                </a:lnTo>
                <a:lnTo>
                  <a:pt x="448" y="536"/>
                </a:lnTo>
                <a:lnTo>
                  <a:pt x="480" y="544"/>
                </a:lnTo>
                <a:lnTo>
                  <a:pt x="512" y="544"/>
                </a:lnTo>
                <a:lnTo>
                  <a:pt x="544" y="552"/>
                </a:lnTo>
                <a:lnTo>
                  <a:pt x="576" y="560"/>
                </a:lnTo>
                <a:lnTo>
                  <a:pt x="608" y="560"/>
                </a:lnTo>
                <a:lnTo>
                  <a:pt x="648" y="568"/>
                </a:lnTo>
                <a:lnTo>
                  <a:pt x="680" y="568"/>
                </a:lnTo>
                <a:lnTo>
                  <a:pt x="720" y="576"/>
                </a:lnTo>
                <a:lnTo>
                  <a:pt x="752" y="576"/>
                </a:lnTo>
                <a:lnTo>
                  <a:pt x="752" y="272"/>
                </a:lnTo>
                <a:close/>
              </a:path>
            </a:pathLst>
          </a:custGeom>
          <a:gradFill rotWithShape="0">
            <a:gsLst>
              <a:gs pos="0">
                <a:srgbClr val="4A3D1B"/>
              </a:gs>
              <a:gs pos="50000">
                <a:srgbClr val="F7CE5B"/>
              </a:gs>
              <a:gs pos="100000">
                <a:srgbClr val="4A3D1B"/>
              </a:gs>
            </a:gsLst>
            <a:lin ang="0" scaled="1"/>
          </a:gradFill>
          <a:ln w="9525">
            <a:noFill/>
            <a:round/>
            <a:headEnd/>
            <a:tailEnd/>
          </a:ln>
        </p:spPr>
        <p:txBody>
          <a:bodyPr/>
          <a:lstStyle/>
          <a:p>
            <a:endParaRPr lang="en-GB"/>
          </a:p>
        </p:txBody>
      </p:sp>
      <p:sp>
        <p:nvSpPr>
          <p:cNvPr id="58382" name="Freeform 15"/>
          <p:cNvSpPr>
            <a:spLocks/>
          </p:cNvSpPr>
          <p:nvPr/>
        </p:nvSpPr>
        <p:spPr bwMode="auto">
          <a:xfrm>
            <a:off x="2640013" y="3060700"/>
            <a:ext cx="533400" cy="914400"/>
          </a:xfrm>
          <a:custGeom>
            <a:avLst/>
            <a:gdLst>
              <a:gd name="T0" fmla="*/ 846772589 w 336"/>
              <a:gd name="T1" fmla="*/ 0 h 576"/>
              <a:gd name="T2" fmla="*/ 0 w 336"/>
              <a:gd name="T3" fmla="*/ 685482408 h 576"/>
              <a:gd name="T4" fmla="*/ 0 w 336"/>
              <a:gd name="T5" fmla="*/ 1451609782 h 576"/>
              <a:gd name="T6" fmla="*/ 846772589 w 336"/>
              <a:gd name="T7" fmla="*/ 766127374 h 576"/>
              <a:gd name="T8" fmla="*/ 846772589 w 336"/>
              <a:gd name="T9" fmla="*/ 0 h 576"/>
              <a:gd name="T10" fmla="*/ 0 60000 65536"/>
              <a:gd name="T11" fmla="*/ 0 60000 65536"/>
              <a:gd name="T12" fmla="*/ 0 60000 65536"/>
              <a:gd name="T13" fmla="*/ 0 60000 65536"/>
              <a:gd name="T14" fmla="*/ 0 60000 65536"/>
              <a:gd name="T15" fmla="*/ 0 w 336"/>
              <a:gd name="T16" fmla="*/ 0 h 576"/>
              <a:gd name="T17" fmla="*/ 336 w 336"/>
              <a:gd name="T18" fmla="*/ 576 h 576"/>
            </a:gdLst>
            <a:ahLst/>
            <a:cxnLst>
              <a:cxn ang="T10">
                <a:pos x="T0" y="T1"/>
              </a:cxn>
              <a:cxn ang="T11">
                <a:pos x="T2" y="T3"/>
              </a:cxn>
              <a:cxn ang="T12">
                <a:pos x="T4" y="T5"/>
              </a:cxn>
              <a:cxn ang="T13">
                <a:pos x="T6" y="T7"/>
              </a:cxn>
              <a:cxn ang="T14">
                <a:pos x="T8" y="T9"/>
              </a:cxn>
            </a:cxnLst>
            <a:rect l="T15" t="T16" r="T17" b="T18"/>
            <a:pathLst>
              <a:path w="336" h="576">
                <a:moveTo>
                  <a:pt x="336" y="0"/>
                </a:moveTo>
                <a:lnTo>
                  <a:pt x="0" y="272"/>
                </a:lnTo>
                <a:lnTo>
                  <a:pt x="0" y="576"/>
                </a:lnTo>
                <a:lnTo>
                  <a:pt x="336" y="304"/>
                </a:lnTo>
                <a:lnTo>
                  <a:pt x="336" y="0"/>
                </a:lnTo>
                <a:close/>
              </a:path>
            </a:pathLst>
          </a:custGeom>
          <a:gradFill rotWithShape="0">
            <a:gsLst>
              <a:gs pos="0">
                <a:srgbClr val="725F2A"/>
              </a:gs>
              <a:gs pos="50000">
                <a:srgbClr val="F7CE5B"/>
              </a:gs>
              <a:gs pos="100000">
                <a:srgbClr val="725F2A"/>
              </a:gs>
            </a:gsLst>
            <a:lin ang="0" scaled="1"/>
          </a:gradFill>
          <a:ln w="9525">
            <a:noFill/>
            <a:round/>
            <a:headEnd/>
            <a:tailEnd/>
          </a:ln>
        </p:spPr>
        <p:txBody>
          <a:bodyPr/>
          <a:lstStyle/>
          <a:p>
            <a:endParaRPr lang="en-GB"/>
          </a:p>
        </p:txBody>
      </p:sp>
      <p:sp>
        <p:nvSpPr>
          <p:cNvPr id="58383" name="Freeform 16"/>
          <p:cNvSpPr>
            <a:spLocks/>
          </p:cNvSpPr>
          <p:nvPr/>
        </p:nvSpPr>
        <p:spPr bwMode="auto">
          <a:xfrm>
            <a:off x="1446213" y="2616200"/>
            <a:ext cx="1727200" cy="876300"/>
          </a:xfrm>
          <a:custGeom>
            <a:avLst/>
            <a:gdLst>
              <a:gd name="T0" fmla="*/ 1814512479 w 1088"/>
              <a:gd name="T1" fmla="*/ 1391126032 h 552"/>
              <a:gd name="T2" fmla="*/ 1633060914 w 1088"/>
              <a:gd name="T3" fmla="*/ 1370964791 h 552"/>
              <a:gd name="T4" fmla="*/ 1451609745 w 1088"/>
              <a:gd name="T5" fmla="*/ 1350803549 h 552"/>
              <a:gd name="T6" fmla="*/ 1290319818 w 1088"/>
              <a:gd name="T7" fmla="*/ 1310481067 h 552"/>
              <a:gd name="T8" fmla="*/ 1129029890 w 1088"/>
              <a:gd name="T9" fmla="*/ 1290319826 h 552"/>
              <a:gd name="T10" fmla="*/ 987901204 w 1088"/>
              <a:gd name="T11" fmla="*/ 1249997344 h 552"/>
              <a:gd name="T12" fmla="*/ 826611077 w 1088"/>
              <a:gd name="T13" fmla="*/ 1229836103 h 552"/>
              <a:gd name="T14" fmla="*/ 705643632 w 1088"/>
              <a:gd name="T15" fmla="*/ 1189513621 h 552"/>
              <a:gd name="T16" fmla="*/ 584676186 w 1088"/>
              <a:gd name="T17" fmla="*/ 1149191139 h 552"/>
              <a:gd name="T18" fmla="*/ 463708740 w 1088"/>
              <a:gd name="T19" fmla="*/ 1108868656 h 552"/>
              <a:gd name="T20" fmla="*/ 362902436 w 1088"/>
              <a:gd name="T21" fmla="*/ 1068546174 h 552"/>
              <a:gd name="T22" fmla="*/ 282257473 w 1088"/>
              <a:gd name="T23" fmla="*/ 1028223692 h 552"/>
              <a:gd name="T24" fmla="*/ 201612459 w 1088"/>
              <a:gd name="T25" fmla="*/ 987901210 h 552"/>
              <a:gd name="T26" fmla="*/ 120967495 w 1088"/>
              <a:gd name="T27" fmla="*/ 927417487 h 552"/>
              <a:gd name="T28" fmla="*/ 80644989 w 1088"/>
              <a:gd name="T29" fmla="*/ 887095005 h 552"/>
              <a:gd name="T30" fmla="*/ 40322494 w 1088"/>
              <a:gd name="T31" fmla="*/ 826611083 h 552"/>
              <a:gd name="T32" fmla="*/ 0 w 1088"/>
              <a:gd name="T33" fmla="*/ 786288601 h 552"/>
              <a:gd name="T34" fmla="*/ 0 w 1088"/>
              <a:gd name="T35" fmla="*/ 725804877 h 552"/>
              <a:gd name="T36" fmla="*/ 0 w 1088"/>
              <a:gd name="T37" fmla="*/ 685482395 h 552"/>
              <a:gd name="T38" fmla="*/ 0 w 1088"/>
              <a:gd name="T39" fmla="*/ 645159913 h 552"/>
              <a:gd name="T40" fmla="*/ 40322494 w 1088"/>
              <a:gd name="T41" fmla="*/ 584676190 h 552"/>
              <a:gd name="T42" fmla="*/ 80644989 w 1088"/>
              <a:gd name="T43" fmla="*/ 544353708 h 552"/>
              <a:gd name="T44" fmla="*/ 120967495 w 1088"/>
              <a:gd name="T45" fmla="*/ 483869984 h 552"/>
              <a:gd name="T46" fmla="*/ 201612459 w 1088"/>
              <a:gd name="T47" fmla="*/ 443547502 h 552"/>
              <a:gd name="T48" fmla="*/ 282257473 w 1088"/>
              <a:gd name="T49" fmla="*/ 403224921 h 552"/>
              <a:gd name="T50" fmla="*/ 362902436 w 1088"/>
              <a:gd name="T51" fmla="*/ 342741198 h 552"/>
              <a:gd name="T52" fmla="*/ 463708740 w 1088"/>
              <a:gd name="T53" fmla="*/ 302418715 h 552"/>
              <a:gd name="T54" fmla="*/ 584676186 w 1088"/>
              <a:gd name="T55" fmla="*/ 262096233 h 552"/>
              <a:gd name="T56" fmla="*/ 705643632 w 1088"/>
              <a:gd name="T57" fmla="*/ 221773751 h 552"/>
              <a:gd name="T58" fmla="*/ 826611077 w 1088"/>
              <a:gd name="T59" fmla="*/ 201612460 h 552"/>
              <a:gd name="T60" fmla="*/ 987901204 w 1088"/>
              <a:gd name="T61" fmla="*/ 161289978 h 552"/>
              <a:gd name="T62" fmla="*/ 1129029890 w 1088"/>
              <a:gd name="T63" fmla="*/ 141128737 h 552"/>
              <a:gd name="T64" fmla="*/ 1290319818 w 1088"/>
              <a:gd name="T65" fmla="*/ 100806230 h 552"/>
              <a:gd name="T66" fmla="*/ 1451609745 w 1088"/>
              <a:gd name="T67" fmla="*/ 80644989 h 552"/>
              <a:gd name="T68" fmla="*/ 1633060914 w 1088"/>
              <a:gd name="T69" fmla="*/ 60483748 h 552"/>
              <a:gd name="T70" fmla="*/ 1814512479 w 1088"/>
              <a:gd name="T71" fmla="*/ 40322495 h 552"/>
              <a:gd name="T72" fmla="*/ 1995963648 w 1088"/>
              <a:gd name="T73" fmla="*/ 20161247 h 552"/>
              <a:gd name="T74" fmla="*/ 2147483647 w 1088"/>
              <a:gd name="T75" fmla="*/ 20161247 h 552"/>
              <a:gd name="T76" fmla="*/ 2147483647 w 1088"/>
              <a:gd name="T77" fmla="*/ 0 h 552"/>
              <a:gd name="T78" fmla="*/ 2147483647 w 1088"/>
              <a:gd name="T79" fmla="*/ 0 h 552"/>
              <a:gd name="T80" fmla="*/ 2147483647 w 1088"/>
              <a:gd name="T81" fmla="*/ 0 h 552"/>
              <a:gd name="T82" fmla="*/ 1895157443 w 1088"/>
              <a:gd name="T83" fmla="*/ 1391126032 h 5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8"/>
              <a:gd name="T127" fmla="*/ 0 h 552"/>
              <a:gd name="T128" fmla="*/ 1088 w 1088"/>
              <a:gd name="T129" fmla="*/ 552 h 5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8" h="552">
                <a:moveTo>
                  <a:pt x="752" y="552"/>
                </a:moveTo>
                <a:lnTo>
                  <a:pt x="720" y="552"/>
                </a:lnTo>
                <a:lnTo>
                  <a:pt x="680" y="544"/>
                </a:lnTo>
                <a:lnTo>
                  <a:pt x="648" y="544"/>
                </a:lnTo>
                <a:lnTo>
                  <a:pt x="608" y="536"/>
                </a:lnTo>
                <a:lnTo>
                  <a:pt x="576" y="536"/>
                </a:lnTo>
                <a:lnTo>
                  <a:pt x="544" y="528"/>
                </a:lnTo>
                <a:lnTo>
                  <a:pt x="512" y="520"/>
                </a:lnTo>
                <a:lnTo>
                  <a:pt x="480" y="520"/>
                </a:lnTo>
                <a:lnTo>
                  <a:pt x="448" y="512"/>
                </a:lnTo>
                <a:lnTo>
                  <a:pt x="416" y="504"/>
                </a:lnTo>
                <a:lnTo>
                  <a:pt x="392" y="496"/>
                </a:lnTo>
                <a:lnTo>
                  <a:pt x="360" y="496"/>
                </a:lnTo>
                <a:lnTo>
                  <a:pt x="328" y="488"/>
                </a:lnTo>
                <a:lnTo>
                  <a:pt x="304" y="480"/>
                </a:lnTo>
                <a:lnTo>
                  <a:pt x="280" y="472"/>
                </a:lnTo>
                <a:lnTo>
                  <a:pt x="256" y="464"/>
                </a:lnTo>
                <a:lnTo>
                  <a:pt x="232" y="456"/>
                </a:lnTo>
                <a:lnTo>
                  <a:pt x="208" y="448"/>
                </a:lnTo>
                <a:lnTo>
                  <a:pt x="184" y="440"/>
                </a:lnTo>
                <a:lnTo>
                  <a:pt x="160" y="432"/>
                </a:lnTo>
                <a:lnTo>
                  <a:pt x="144" y="424"/>
                </a:lnTo>
                <a:lnTo>
                  <a:pt x="128" y="416"/>
                </a:lnTo>
                <a:lnTo>
                  <a:pt x="112" y="408"/>
                </a:lnTo>
                <a:lnTo>
                  <a:pt x="96" y="400"/>
                </a:lnTo>
                <a:lnTo>
                  <a:pt x="80" y="392"/>
                </a:lnTo>
                <a:lnTo>
                  <a:pt x="64" y="376"/>
                </a:lnTo>
                <a:lnTo>
                  <a:pt x="48" y="368"/>
                </a:lnTo>
                <a:lnTo>
                  <a:pt x="40" y="360"/>
                </a:lnTo>
                <a:lnTo>
                  <a:pt x="32" y="352"/>
                </a:lnTo>
                <a:lnTo>
                  <a:pt x="24" y="344"/>
                </a:lnTo>
                <a:lnTo>
                  <a:pt x="16" y="328"/>
                </a:lnTo>
                <a:lnTo>
                  <a:pt x="8" y="320"/>
                </a:lnTo>
                <a:lnTo>
                  <a:pt x="0" y="312"/>
                </a:lnTo>
                <a:lnTo>
                  <a:pt x="0" y="304"/>
                </a:lnTo>
                <a:lnTo>
                  <a:pt x="0" y="288"/>
                </a:lnTo>
                <a:lnTo>
                  <a:pt x="0" y="280"/>
                </a:lnTo>
                <a:lnTo>
                  <a:pt x="0" y="272"/>
                </a:lnTo>
                <a:lnTo>
                  <a:pt x="0" y="264"/>
                </a:lnTo>
                <a:lnTo>
                  <a:pt x="0" y="256"/>
                </a:lnTo>
                <a:lnTo>
                  <a:pt x="8" y="240"/>
                </a:lnTo>
                <a:lnTo>
                  <a:pt x="16" y="232"/>
                </a:lnTo>
                <a:lnTo>
                  <a:pt x="24" y="224"/>
                </a:lnTo>
                <a:lnTo>
                  <a:pt x="32" y="216"/>
                </a:lnTo>
                <a:lnTo>
                  <a:pt x="40" y="200"/>
                </a:lnTo>
                <a:lnTo>
                  <a:pt x="48" y="192"/>
                </a:lnTo>
                <a:lnTo>
                  <a:pt x="64" y="184"/>
                </a:lnTo>
                <a:lnTo>
                  <a:pt x="80" y="176"/>
                </a:lnTo>
                <a:lnTo>
                  <a:pt x="96" y="168"/>
                </a:lnTo>
                <a:lnTo>
                  <a:pt x="112" y="160"/>
                </a:lnTo>
                <a:lnTo>
                  <a:pt x="128" y="152"/>
                </a:lnTo>
                <a:lnTo>
                  <a:pt x="144" y="136"/>
                </a:lnTo>
                <a:lnTo>
                  <a:pt x="160" y="128"/>
                </a:lnTo>
                <a:lnTo>
                  <a:pt x="184" y="120"/>
                </a:lnTo>
                <a:lnTo>
                  <a:pt x="208" y="112"/>
                </a:lnTo>
                <a:lnTo>
                  <a:pt x="232" y="104"/>
                </a:lnTo>
                <a:lnTo>
                  <a:pt x="256" y="96"/>
                </a:lnTo>
                <a:lnTo>
                  <a:pt x="280" y="88"/>
                </a:lnTo>
                <a:lnTo>
                  <a:pt x="304" y="88"/>
                </a:lnTo>
                <a:lnTo>
                  <a:pt x="328" y="80"/>
                </a:lnTo>
                <a:lnTo>
                  <a:pt x="360" y="72"/>
                </a:lnTo>
                <a:lnTo>
                  <a:pt x="392" y="64"/>
                </a:lnTo>
                <a:lnTo>
                  <a:pt x="416" y="56"/>
                </a:lnTo>
                <a:lnTo>
                  <a:pt x="448" y="56"/>
                </a:lnTo>
                <a:lnTo>
                  <a:pt x="480" y="48"/>
                </a:lnTo>
                <a:lnTo>
                  <a:pt x="512" y="40"/>
                </a:lnTo>
                <a:lnTo>
                  <a:pt x="544" y="40"/>
                </a:lnTo>
                <a:lnTo>
                  <a:pt x="576" y="32"/>
                </a:lnTo>
                <a:lnTo>
                  <a:pt x="608" y="24"/>
                </a:lnTo>
                <a:lnTo>
                  <a:pt x="648" y="24"/>
                </a:lnTo>
                <a:lnTo>
                  <a:pt x="680" y="16"/>
                </a:lnTo>
                <a:lnTo>
                  <a:pt x="720" y="16"/>
                </a:lnTo>
                <a:lnTo>
                  <a:pt x="752" y="8"/>
                </a:lnTo>
                <a:lnTo>
                  <a:pt x="792" y="8"/>
                </a:lnTo>
                <a:lnTo>
                  <a:pt x="824" y="8"/>
                </a:lnTo>
                <a:lnTo>
                  <a:pt x="864" y="8"/>
                </a:lnTo>
                <a:lnTo>
                  <a:pt x="904" y="0"/>
                </a:lnTo>
                <a:lnTo>
                  <a:pt x="936" y="0"/>
                </a:lnTo>
                <a:lnTo>
                  <a:pt x="976" y="0"/>
                </a:lnTo>
                <a:lnTo>
                  <a:pt x="1016" y="0"/>
                </a:lnTo>
                <a:lnTo>
                  <a:pt x="1048" y="0"/>
                </a:lnTo>
                <a:lnTo>
                  <a:pt x="1088" y="0"/>
                </a:lnTo>
                <a:lnTo>
                  <a:pt x="1088" y="280"/>
                </a:lnTo>
                <a:lnTo>
                  <a:pt x="752" y="552"/>
                </a:lnTo>
                <a:close/>
              </a:path>
            </a:pathLst>
          </a:custGeom>
          <a:solidFill>
            <a:srgbClr val="F7CE5B"/>
          </a:solidFill>
          <a:ln w="9525">
            <a:noFill/>
            <a:round/>
            <a:headEnd/>
            <a:tailEnd/>
          </a:ln>
        </p:spPr>
        <p:txBody>
          <a:bodyPr/>
          <a:lstStyle/>
          <a:p>
            <a:endParaRPr lang="en-GB"/>
          </a:p>
        </p:txBody>
      </p:sp>
      <p:sp>
        <p:nvSpPr>
          <p:cNvPr id="50193" name="Freeform 17"/>
          <p:cNvSpPr>
            <a:spLocks/>
          </p:cNvSpPr>
          <p:nvPr/>
        </p:nvSpPr>
        <p:spPr bwMode="auto">
          <a:xfrm>
            <a:off x="2970213" y="3619500"/>
            <a:ext cx="292100" cy="495300"/>
          </a:xfrm>
          <a:custGeom>
            <a:avLst/>
            <a:gdLst/>
            <a:ahLst/>
            <a:cxnLst>
              <a:cxn ang="0">
                <a:pos x="184" y="8"/>
              </a:cxn>
              <a:cxn ang="0">
                <a:pos x="152" y="8"/>
              </a:cxn>
              <a:cxn ang="0">
                <a:pos x="128" y="8"/>
              </a:cxn>
              <a:cxn ang="0">
                <a:pos x="96" y="8"/>
              </a:cxn>
              <a:cxn ang="0">
                <a:pos x="56" y="8"/>
              </a:cxn>
              <a:cxn ang="0">
                <a:pos x="40" y="0"/>
              </a:cxn>
              <a:cxn ang="0">
                <a:pos x="0" y="0"/>
              </a:cxn>
              <a:cxn ang="0">
                <a:pos x="0" y="304"/>
              </a:cxn>
              <a:cxn ang="0">
                <a:pos x="40" y="304"/>
              </a:cxn>
              <a:cxn ang="0">
                <a:pos x="56" y="312"/>
              </a:cxn>
              <a:cxn ang="0">
                <a:pos x="96" y="312"/>
              </a:cxn>
              <a:cxn ang="0">
                <a:pos x="128" y="312"/>
              </a:cxn>
              <a:cxn ang="0">
                <a:pos x="152" y="312"/>
              </a:cxn>
              <a:cxn ang="0">
                <a:pos x="184" y="312"/>
              </a:cxn>
              <a:cxn ang="0">
                <a:pos x="184" y="8"/>
              </a:cxn>
            </a:cxnLst>
            <a:rect l="0" t="0" r="r" b="b"/>
            <a:pathLst>
              <a:path w="184" h="312">
                <a:moveTo>
                  <a:pt x="184" y="8"/>
                </a:moveTo>
                <a:lnTo>
                  <a:pt x="152" y="8"/>
                </a:lnTo>
                <a:lnTo>
                  <a:pt x="128" y="8"/>
                </a:lnTo>
                <a:lnTo>
                  <a:pt x="96" y="8"/>
                </a:lnTo>
                <a:lnTo>
                  <a:pt x="56" y="8"/>
                </a:lnTo>
                <a:lnTo>
                  <a:pt x="40" y="0"/>
                </a:lnTo>
                <a:lnTo>
                  <a:pt x="0" y="0"/>
                </a:lnTo>
                <a:lnTo>
                  <a:pt x="0" y="304"/>
                </a:lnTo>
                <a:lnTo>
                  <a:pt x="40" y="304"/>
                </a:lnTo>
                <a:lnTo>
                  <a:pt x="56" y="312"/>
                </a:lnTo>
                <a:lnTo>
                  <a:pt x="96" y="312"/>
                </a:lnTo>
                <a:lnTo>
                  <a:pt x="128" y="312"/>
                </a:lnTo>
                <a:lnTo>
                  <a:pt x="152" y="312"/>
                </a:lnTo>
                <a:lnTo>
                  <a:pt x="184" y="312"/>
                </a:lnTo>
                <a:lnTo>
                  <a:pt x="184" y="8"/>
                </a:lnTo>
                <a:close/>
              </a:path>
            </a:pathLst>
          </a:cu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round/>
            <a:headEnd/>
            <a:tailEnd/>
          </a:ln>
        </p:spPr>
        <p:txBody>
          <a:bodyPr/>
          <a:lstStyle/>
          <a:p>
            <a:pPr eaLnBrk="0" hangingPunct="0">
              <a:defRPr/>
            </a:pPr>
            <a:endParaRPr lang="en-US">
              <a:latin typeface="Times" pitchFamily="8" charset="0"/>
              <a:cs typeface="+mn-cs"/>
            </a:endParaRPr>
          </a:p>
        </p:txBody>
      </p:sp>
      <p:sp>
        <p:nvSpPr>
          <p:cNvPr id="50194" name="Freeform 18"/>
          <p:cNvSpPr>
            <a:spLocks/>
          </p:cNvSpPr>
          <p:nvPr/>
        </p:nvSpPr>
        <p:spPr bwMode="auto">
          <a:xfrm>
            <a:off x="3262313" y="3187700"/>
            <a:ext cx="241300" cy="927100"/>
          </a:xfrm>
          <a:custGeom>
            <a:avLst/>
            <a:gdLst/>
            <a:ahLst/>
            <a:cxnLst>
              <a:cxn ang="0">
                <a:pos x="152" y="0"/>
              </a:cxn>
              <a:cxn ang="0">
                <a:pos x="0" y="280"/>
              </a:cxn>
              <a:cxn ang="0">
                <a:pos x="0" y="584"/>
              </a:cxn>
              <a:cxn ang="0">
                <a:pos x="152" y="304"/>
              </a:cxn>
              <a:cxn ang="0">
                <a:pos x="152" y="0"/>
              </a:cxn>
            </a:cxnLst>
            <a:rect l="0" t="0" r="r" b="b"/>
            <a:pathLst>
              <a:path w="152" h="584">
                <a:moveTo>
                  <a:pt x="152" y="0"/>
                </a:moveTo>
                <a:lnTo>
                  <a:pt x="0" y="280"/>
                </a:lnTo>
                <a:lnTo>
                  <a:pt x="0" y="584"/>
                </a:lnTo>
                <a:lnTo>
                  <a:pt x="152" y="304"/>
                </a:lnTo>
                <a:lnTo>
                  <a:pt x="152" y="0"/>
                </a:lnTo>
                <a:close/>
              </a:path>
            </a:pathLst>
          </a:cu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round/>
            <a:headEnd/>
            <a:tailEnd/>
          </a:ln>
        </p:spPr>
        <p:txBody>
          <a:bodyPr/>
          <a:lstStyle/>
          <a:p>
            <a:pPr eaLnBrk="0" hangingPunct="0">
              <a:defRPr/>
            </a:pPr>
            <a:endParaRPr lang="en-US">
              <a:latin typeface="Times" pitchFamily="8" charset="0"/>
              <a:cs typeface="+mn-cs"/>
            </a:endParaRPr>
          </a:p>
        </p:txBody>
      </p:sp>
      <p:sp>
        <p:nvSpPr>
          <p:cNvPr id="58386" name="Freeform 19"/>
          <p:cNvSpPr>
            <a:spLocks/>
          </p:cNvSpPr>
          <p:nvPr/>
        </p:nvSpPr>
        <p:spPr bwMode="auto">
          <a:xfrm>
            <a:off x="2970213" y="3187700"/>
            <a:ext cx="533400" cy="444500"/>
          </a:xfrm>
          <a:custGeom>
            <a:avLst/>
            <a:gdLst>
              <a:gd name="T0" fmla="*/ 463708780 w 336"/>
              <a:gd name="T1" fmla="*/ 705643641 h 280"/>
              <a:gd name="T2" fmla="*/ 383063710 w 336"/>
              <a:gd name="T3" fmla="*/ 705643641 h 280"/>
              <a:gd name="T4" fmla="*/ 322579982 w 336"/>
              <a:gd name="T5" fmla="*/ 705643641 h 280"/>
              <a:gd name="T6" fmla="*/ 241935011 w 336"/>
              <a:gd name="T7" fmla="*/ 705643641 h 280"/>
              <a:gd name="T8" fmla="*/ 141128748 w 336"/>
              <a:gd name="T9" fmla="*/ 705643641 h 280"/>
              <a:gd name="T10" fmla="*/ 100806238 w 336"/>
              <a:gd name="T11" fmla="*/ 685482400 h 280"/>
              <a:gd name="T12" fmla="*/ 0 w 336"/>
              <a:gd name="T13" fmla="*/ 685482400 h 280"/>
              <a:gd name="T14" fmla="*/ 846772589 w 336"/>
              <a:gd name="T15" fmla="*/ 0 h 280"/>
              <a:gd name="T16" fmla="*/ 463708780 w 336"/>
              <a:gd name="T17" fmla="*/ 705643641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280"/>
              <a:gd name="T29" fmla="*/ 336 w 336"/>
              <a:gd name="T30" fmla="*/ 280 h 2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280">
                <a:moveTo>
                  <a:pt x="184" y="280"/>
                </a:moveTo>
                <a:lnTo>
                  <a:pt x="152" y="280"/>
                </a:lnTo>
                <a:lnTo>
                  <a:pt x="128" y="280"/>
                </a:lnTo>
                <a:lnTo>
                  <a:pt x="96" y="280"/>
                </a:lnTo>
                <a:lnTo>
                  <a:pt x="56" y="280"/>
                </a:lnTo>
                <a:lnTo>
                  <a:pt x="40" y="272"/>
                </a:lnTo>
                <a:lnTo>
                  <a:pt x="0" y="272"/>
                </a:lnTo>
                <a:lnTo>
                  <a:pt x="336" y="0"/>
                </a:lnTo>
                <a:lnTo>
                  <a:pt x="184" y="280"/>
                </a:lnTo>
                <a:close/>
              </a:path>
            </a:pathLst>
          </a:custGeom>
          <a:solidFill>
            <a:schemeClr val="hlink"/>
          </a:solidFill>
          <a:ln w="9525">
            <a:noFill/>
            <a:round/>
            <a:headEnd/>
            <a:tailEnd/>
          </a:ln>
        </p:spPr>
        <p:txBody>
          <a:bodyPr/>
          <a:lstStyle/>
          <a:p>
            <a:endParaRPr lang="en-GB"/>
          </a:p>
        </p:txBody>
      </p:sp>
      <p:sp>
        <p:nvSpPr>
          <p:cNvPr id="58387" name="Freeform 20"/>
          <p:cNvSpPr>
            <a:spLocks/>
          </p:cNvSpPr>
          <p:nvPr/>
        </p:nvSpPr>
        <p:spPr bwMode="auto">
          <a:xfrm>
            <a:off x="3440113" y="3594100"/>
            <a:ext cx="1054100" cy="533400"/>
          </a:xfrm>
          <a:custGeom>
            <a:avLst/>
            <a:gdLst>
              <a:gd name="T0" fmla="*/ 1673383928 w 664"/>
              <a:gd name="T1" fmla="*/ 0 h 336"/>
              <a:gd name="T2" fmla="*/ 1592738561 w 664"/>
              <a:gd name="T3" fmla="*/ 0 h 336"/>
              <a:gd name="T4" fmla="*/ 1512093591 w 664"/>
              <a:gd name="T5" fmla="*/ 20161249 h 336"/>
              <a:gd name="T6" fmla="*/ 1411287378 w 664"/>
              <a:gd name="T7" fmla="*/ 20161249 h 336"/>
              <a:gd name="T8" fmla="*/ 1330642408 w 664"/>
              <a:gd name="T9" fmla="*/ 40322498 h 336"/>
              <a:gd name="T10" fmla="*/ 1229836195 w 664"/>
              <a:gd name="T11" fmla="*/ 40322498 h 336"/>
              <a:gd name="T12" fmla="*/ 1149191224 w 664"/>
              <a:gd name="T13" fmla="*/ 40322498 h 336"/>
              <a:gd name="T14" fmla="*/ 1048385011 w 664"/>
              <a:gd name="T15" fmla="*/ 60483753 h 336"/>
              <a:gd name="T16" fmla="*/ 967740041 w 664"/>
              <a:gd name="T17" fmla="*/ 60483753 h 336"/>
              <a:gd name="T18" fmla="*/ 866933828 w 664"/>
              <a:gd name="T19" fmla="*/ 60483753 h 336"/>
              <a:gd name="T20" fmla="*/ 766127417 w 664"/>
              <a:gd name="T21" fmla="*/ 60483753 h 336"/>
              <a:gd name="T22" fmla="*/ 685482446 w 664"/>
              <a:gd name="T23" fmla="*/ 80644996 h 336"/>
              <a:gd name="T24" fmla="*/ 584676233 w 664"/>
              <a:gd name="T25" fmla="*/ 80644996 h 336"/>
              <a:gd name="T26" fmla="*/ 483870021 w 664"/>
              <a:gd name="T27" fmla="*/ 80644996 h 336"/>
              <a:gd name="T28" fmla="*/ 383063708 w 664"/>
              <a:gd name="T29" fmla="*/ 80644996 h 336"/>
              <a:gd name="T30" fmla="*/ 282257495 w 664"/>
              <a:gd name="T31" fmla="*/ 80644996 h 336"/>
              <a:gd name="T32" fmla="*/ 201612475 w 664"/>
              <a:gd name="T33" fmla="*/ 80644996 h 336"/>
              <a:gd name="T34" fmla="*/ 100806238 w 664"/>
              <a:gd name="T35" fmla="*/ 80644996 h 336"/>
              <a:gd name="T36" fmla="*/ 0 w 664"/>
              <a:gd name="T37" fmla="*/ 60483753 h 336"/>
              <a:gd name="T38" fmla="*/ 0 w 664"/>
              <a:gd name="T39" fmla="*/ 826611148 h 336"/>
              <a:gd name="T40" fmla="*/ 100806238 w 664"/>
              <a:gd name="T41" fmla="*/ 846772589 h 336"/>
              <a:gd name="T42" fmla="*/ 201612475 w 664"/>
              <a:gd name="T43" fmla="*/ 846772589 h 336"/>
              <a:gd name="T44" fmla="*/ 282257495 w 664"/>
              <a:gd name="T45" fmla="*/ 846772589 h 336"/>
              <a:gd name="T46" fmla="*/ 383063708 w 664"/>
              <a:gd name="T47" fmla="*/ 846772589 h 336"/>
              <a:gd name="T48" fmla="*/ 483870021 w 664"/>
              <a:gd name="T49" fmla="*/ 846772589 h 336"/>
              <a:gd name="T50" fmla="*/ 584676233 w 664"/>
              <a:gd name="T51" fmla="*/ 846772589 h 336"/>
              <a:gd name="T52" fmla="*/ 685482446 w 664"/>
              <a:gd name="T53" fmla="*/ 846772589 h 336"/>
              <a:gd name="T54" fmla="*/ 766127417 w 664"/>
              <a:gd name="T55" fmla="*/ 826611148 h 336"/>
              <a:gd name="T56" fmla="*/ 866933828 w 664"/>
              <a:gd name="T57" fmla="*/ 826611148 h 336"/>
              <a:gd name="T58" fmla="*/ 967740041 w 664"/>
              <a:gd name="T59" fmla="*/ 826611148 h 336"/>
              <a:gd name="T60" fmla="*/ 1048385011 w 664"/>
              <a:gd name="T61" fmla="*/ 826611148 h 336"/>
              <a:gd name="T62" fmla="*/ 1149191224 w 664"/>
              <a:gd name="T63" fmla="*/ 806449905 h 336"/>
              <a:gd name="T64" fmla="*/ 1229836195 w 664"/>
              <a:gd name="T65" fmla="*/ 806449905 h 336"/>
              <a:gd name="T66" fmla="*/ 1330642408 w 664"/>
              <a:gd name="T67" fmla="*/ 806449905 h 336"/>
              <a:gd name="T68" fmla="*/ 1411287378 w 664"/>
              <a:gd name="T69" fmla="*/ 786288663 h 336"/>
              <a:gd name="T70" fmla="*/ 1512093591 w 664"/>
              <a:gd name="T71" fmla="*/ 786288663 h 336"/>
              <a:gd name="T72" fmla="*/ 1592738561 w 664"/>
              <a:gd name="T73" fmla="*/ 766127420 h 336"/>
              <a:gd name="T74" fmla="*/ 1673383928 w 664"/>
              <a:gd name="T75" fmla="*/ 766127420 h 336"/>
              <a:gd name="T76" fmla="*/ 1673383928 w 664"/>
              <a:gd name="T77" fmla="*/ 0 h 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4"/>
              <a:gd name="T118" fmla="*/ 0 h 336"/>
              <a:gd name="T119" fmla="*/ 664 w 664"/>
              <a:gd name="T120" fmla="*/ 336 h 3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4" h="336">
                <a:moveTo>
                  <a:pt x="664" y="0"/>
                </a:moveTo>
                <a:lnTo>
                  <a:pt x="632" y="0"/>
                </a:lnTo>
                <a:lnTo>
                  <a:pt x="600" y="8"/>
                </a:lnTo>
                <a:lnTo>
                  <a:pt x="560" y="8"/>
                </a:lnTo>
                <a:lnTo>
                  <a:pt x="528" y="16"/>
                </a:lnTo>
                <a:lnTo>
                  <a:pt x="488" y="16"/>
                </a:lnTo>
                <a:lnTo>
                  <a:pt x="456" y="16"/>
                </a:lnTo>
                <a:lnTo>
                  <a:pt x="416" y="24"/>
                </a:lnTo>
                <a:lnTo>
                  <a:pt x="384" y="24"/>
                </a:lnTo>
                <a:lnTo>
                  <a:pt x="344" y="24"/>
                </a:lnTo>
                <a:lnTo>
                  <a:pt x="304" y="24"/>
                </a:lnTo>
                <a:lnTo>
                  <a:pt x="272" y="32"/>
                </a:lnTo>
                <a:lnTo>
                  <a:pt x="232" y="32"/>
                </a:lnTo>
                <a:lnTo>
                  <a:pt x="192" y="32"/>
                </a:lnTo>
                <a:lnTo>
                  <a:pt x="152" y="32"/>
                </a:lnTo>
                <a:lnTo>
                  <a:pt x="112" y="32"/>
                </a:lnTo>
                <a:lnTo>
                  <a:pt x="80" y="32"/>
                </a:lnTo>
                <a:lnTo>
                  <a:pt x="40" y="32"/>
                </a:lnTo>
                <a:lnTo>
                  <a:pt x="0" y="24"/>
                </a:lnTo>
                <a:lnTo>
                  <a:pt x="0" y="328"/>
                </a:lnTo>
                <a:lnTo>
                  <a:pt x="40" y="336"/>
                </a:lnTo>
                <a:lnTo>
                  <a:pt x="80" y="336"/>
                </a:lnTo>
                <a:lnTo>
                  <a:pt x="112" y="336"/>
                </a:lnTo>
                <a:lnTo>
                  <a:pt x="152" y="336"/>
                </a:lnTo>
                <a:lnTo>
                  <a:pt x="192" y="336"/>
                </a:lnTo>
                <a:lnTo>
                  <a:pt x="232" y="336"/>
                </a:lnTo>
                <a:lnTo>
                  <a:pt x="272" y="336"/>
                </a:lnTo>
                <a:lnTo>
                  <a:pt x="304" y="328"/>
                </a:lnTo>
                <a:lnTo>
                  <a:pt x="344" y="328"/>
                </a:lnTo>
                <a:lnTo>
                  <a:pt x="384" y="328"/>
                </a:lnTo>
                <a:lnTo>
                  <a:pt x="416" y="328"/>
                </a:lnTo>
                <a:lnTo>
                  <a:pt x="456" y="320"/>
                </a:lnTo>
                <a:lnTo>
                  <a:pt x="488" y="320"/>
                </a:lnTo>
                <a:lnTo>
                  <a:pt x="528" y="320"/>
                </a:lnTo>
                <a:lnTo>
                  <a:pt x="560" y="312"/>
                </a:lnTo>
                <a:lnTo>
                  <a:pt x="600" y="312"/>
                </a:lnTo>
                <a:lnTo>
                  <a:pt x="632" y="304"/>
                </a:lnTo>
                <a:lnTo>
                  <a:pt x="664" y="304"/>
                </a:lnTo>
                <a:lnTo>
                  <a:pt x="664" y="0"/>
                </a:lnTo>
                <a:close/>
              </a:path>
            </a:pathLst>
          </a:custGeom>
          <a:gradFill rotWithShape="0">
            <a:gsLst>
              <a:gs pos="0">
                <a:srgbClr val="39111E"/>
              </a:gs>
              <a:gs pos="50000">
                <a:srgbClr val="7B2441"/>
              </a:gs>
              <a:gs pos="100000">
                <a:srgbClr val="39111E"/>
              </a:gs>
            </a:gsLst>
            <a:lin ang="0" scaled="1"/>
          </a:gradFill>
          <a:ln w="9525">
            <a:noFill/>
            <a:round/>
            <a:headEnd/>
            <a:tailEnd/>
          </a:ln>
        </p:spPr>
        <p:txBody>
          <a:bodyPr/>
          <a:lstStyle/>
          <a:p>
            <a:endParaRPr lang="en-GB"/>
          </a:p>
        </p:txBody>
      </p:sp>
      <p:sp>
        <p:nvSpPr>
          <p:cNvPr id="58388" name="Freeform 21"/>
          <p:cNvSpPr>
            <a:spLocks/>
          </p:cNvSpPr>
          <p:nvPr/>
        </p:nvSpPr>
        <p:spPr bwMode="auto">
          <a:xfrm>
            <a:off x="3440113" y="3187700"/>
            <a:ext cx="1054100" cy="457200"/>
          </a:xfrm>
          <a:custGeom>
            <a:avLst/>
            <a:gdLst>
              <a:gd name="T0" fmla="*/ 1673383928 w 664"/>
              <a:gd name="T1" fmla="*/ 645159925 h 288"/>
              <a:gd name="T2" fmla="*/ 1592738561 w 664"/>
              <a:gd name="T3" fmla="*/ 645159925 h 288"/>
              <a:gd name="T4" fmla="*/ 1512093591 w 664"/>
              <a:gd name="T5" fmla="*/ 665321166 h 288"/>
              <a:gd name="T6" fmla="*/ 1411287378 w 664"/>
              <a:gd name="T7" fmla="*/ 665321166 h 288"/>
              <a:gd name="T8" fmla="*/ 1330642408 w 664"/>
              <a:gd name="T9" fmla="*/ 685482408 h 288"/>
              <a:gd name="T10" fmla="*/ 1229836195 w 664"/>
              <a:gd name="T11" fmla="*/ 685482408 h 288"/>
              <a:gd name="T12" fmla="*/ 1149191224 w 664"/>
              <a:gd name="T13" fmla="*/ 685482408 h 288"/>
              <a:gd name="T14" fmla="*/ 1048385011 w 664"/>
              <a:gd name="T15" fmla="*/ 705643649 h 288"/>
              <a:gd name="T16" fmla="*/ 967740041 w 664"/>
              <a:gd name="T17" fmla="*/ 705643649 h 288"/>
              <a:gd name="T18" fmla="*/ 866933828 w 664"/>
              <a:gd name="T19" fmla="*/ 705643649 h 288"/>
              <a:gd name="T20" fmla="*/ 766127417 w 664"/>
              <a:gd name="T21" fmla="*/ 705643649 h 288"/>
              <a:gd name="T22" fmla="*/ 685482446 w 664"/>
              <a:gd name="T23" fmla="*/ 725804891 h 288"/>
              <a:gd name="T24" fmla="*/ 584676233 w 664"/>
              <a:gd name="T25" fmla="*/ 725804891 h 288"/>
              <a:gd name="T26" fmla="*/ 483870021 w 664"/>
              <a:gd name="T27" fmla="*/ 725804891 h 288"/>
              <a:gd name="T28" fmla="*/ 383063708 w 664"/>
              <a:gd name="T29" fmla="*/ 725804891 h 288"/>
              <a:gd name="T30" fmla="*/ 282257495 w 664"/>
              <a:gd name="T31" fmla="*/ 725804891 h 288"/>
              <a:gd name="T32" fmla="*/ 201612475 w 664"/>
              <a:gd name="T33" fmla="*/ 725804891 h 288"/>
              <a:gd name="T34" fmla="*/ 100806238 w 664"/>
              <a:gd name="T35" fmla="*/ 725804891 h 288"/>
              <a:gd name="T36" fmla="*/ 0 w 664"/>
              <a:gd name="T37" fmla="*/ 705643649 h 288"/>
              <a:gd name="T38" fmla="*/ 383063708 w 664"/>
              <a:gd name="T39" fmla="*/ 0 h 288"/>
              <a:gd name="T40" fmla="*/ 1673383928 w 664"/>
              <a:gd name="T41" fmla="*/ 645159925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4"/>
              <a:gd name="T64" fmla="*/ 0 h 288"/>
              <a:gd name="T65" fmla="*/ 664 w 664"/>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4" h="288">
                <a:moveTo>
                  <a:pt x="664" y="256"/>
                </a:moveTo>
                <a:lnTo>
                  <a:pt x="632" y="256"/>
                </a:lnTo>
                <a:lnTo>
                  <a:pt x="600" y="264"/>
                </a:lnTo>
                <a:lnTo>
                  <a:pt x="560" y="264"/>
                </a:lnTo>
                <a:lnTo>
                  <a:pt x="528" y="272"/>
                </a:lnTo>
                <a:lnTo>
                  <a:pt x="488" y="272"/>
                </a:lnTo>
                <a:lnTo>
                  <a:pt x="456" y="272"/>
                </a:lnTo>
                <a:lnTo>
                  <a:pt x="416" y="280"/>
                </a:lnTo>
                <a:lnTo>
                  <a:pt x="384" y="280"/>
                </a:lnTo>
                <a:lnTo>
                  <a:pt x="344" y="280"/>
                </a:lnTo>
                <a:lnTo>
                  <a:pt x="304" y="280"/>
                </a:lnTo>
                <a:lnTo>
                  <a:pt x="272" y="288"/>
                </a:lnTo>
                <a:lnTo>
                  <a:pt x="232" y="288"/>
                </a:lnTo>
                <a:lnTo>
                  <a:pt x="192" y="288"/>
                </a:lnTo>
                <a:lnTo>
                  <a:pt x="152" y="288"/>
                </a:lnTo>
                <a:lnTo>
                  <a:pt x="112" y="288"/>
                </a:lnTo>
                <a:lnTo>
                  <a:pt x="80" y="288"/>
                </a:lnTo>
                <a:lnTo>
                  <a:pt x="40" y="288"/>
                </a:lnTo>
                <a:lnTo>
                  <a:pt x="0" y="280"/>
                </a:lnTo>
                <a:lnTo>
                  <a:pt x="152" y="0"/>
                </a:lnTo>
                <a:lnTo>
                  <a:pt x="664" y="256"/>
                </a:lnTo>
                <a:close/>
              </a:path>
            </a:pathLst>
          </a:custGeom>
          <a:solidFill>
            <a:srgbClr val="7B2441"/>
          </a:solidFill>
          <a:ln w="9525">
            <a:noFill/>
            <a:round/>
            <a:headEnd/>
            <a:tailEnd/>
          </a:ln>
        </p:spPr>
        <p:txBody>
          <a:bodyPr/>
          <a:lstStyle/>
          <a:p>
            <a:endParaRPr lang="en-GB"/>
          </a:p>
        </p:txBody>
      </p:sp>
      <p:sp>
        <p:nvSpPr>
          <p:cNvPr id="58389" name="Rectangle 22"/>
          <p:cNvSpPr>
            <a:spLocks noChangeArrowheads="1"/>
          </p:cNvSpPr>
          <p:nvPr/>
        </p:nvSpPr>
        <p:spPr bwMode="auto">
          <a:xfrm>
            <a:off x="6299200" y="1651000"/>
            <a:ext cx="127000" cy="127000"/>
          </a:xfrm>
          <a:prstGeom prst="rect">
            <a:avLst/>
          </a:prstGeom>
          <a:solidFill>
            <a:srgbClr val="AFA095"/>
          </a:solidFill>
          <a:ln w="9525">
            <a:noFill/>
            <a:miter lim="800000"/>
            <a:headEnd/>
            <a:tailEnd/>
          </a:ln>
        </p:spPr>
        <p:txBody>
          <a:bodyPr/>
          <a:lstStyle/>
          <a:p>
            <a:pPr eaLnBrk="0" hangingPunct="0"/>
            <a:endParaRPr lang="en-US"/>
          </a:p>
        </p:txBody>
      </p:sp>
      <p:sp>
        <p:nvSpPr>
          <p:cNvPr id="58390" name="Rectangle 23"/>
          <p:cNvSpPr>
            <a:spLocks noChangeArrowheads="1"/>
          </p:cNvSpPr>
          <p:nvPr/>
        </p:nvSpPr>
        <p:spPr bwMode="auto">
          <a:xfrm>
            <a:off x="6608763" y="1581150"/>
            <a:ext cx="1587500" cy="274638"/>
          </a:xfrm>
          <a:prstGeom prst="rect">
            <a:avLst/>
          </a:prstGeom>
          <a:noFill/>
          <a:ln w="9525">
            <a:noFill/>
            <a:miter lim="800000"/>
            <a:headEnd/>
            <a:tailEnd/>
          </a:ln>
        </p:spPr>
        <p:txBody>
          <a:bodyPr wrap="none" lIns="0" tIns="0" rIns="0" bIns="0">
            <a:spAutoFit/>
          </a:bodyPr>
          <a:lstStyle/>
          <a:p>
            <a:pPr algn="r" eaLnBrk="0" hangingPunct="0">
              <a:spcBef>
                <a:spcPct val="30000"/>
              </a:spcBef>
            </a:pPr>
            <a:r>
              <a:rPr lang="en-GB" sz="1800" b="1">
                <a:solidFill>
                  <a:srgbClr val="FFFFFF"/>
                </a:solidFill>
              </a:rPr>
              <a:t>Gram negative</a:t>
            </a:r>
            <a:endParaRPr lang="en-GB" sz="1000" b="1">
              <a:solidFill>
                <a:srgbClr val="FFFFFF"/>
              </a:solidFill>
            </a:endParaRPr>
          </a:p>
        </p:txBody>
      </p:sp>
      <p:sp>
        <p:nvSpPr>
          <p:cNvPr id="58391" name="Rectangle 24"/>
          <p:cNvSpPr>
            <a:spLocks noChangeArrowheads="1"/>
          </p:cNvSpPr>
          <p:nvPr/>
        </p:nvSpPr>
        <p:spPr bwMode="auto">
          <a:xfrm>
            <a:off x="6299200" y="2044700"/>
            <a:ext cx="127000" cy="127000"/>
          </a:xfrm>
          <a:prstGeom prst="rect">
            <a:avLst/>
          </a:prstGeom>
          <a:solidFill>
            <a:srgbClr val="007BC5"/>
          </a:solidFill>
          <a:ln w="9525">
            <a:noFill/>
            <a:miter lim="800000"/>
            <a:headEnd/>
            <a:tailEnd/>
          </a:ln>
        </p:spPr>
        <p:txBody>
          <a:bodyPr/>
          <a:lstStyle/>
          <a:p>
            <a:pPr eaLnBrk="0" hangingPunct="0"/>
            <a:endParaRPr lang="en-US"/>
          </a:p>
        </p:txBody>
      </p:sp>
      <p:sp>
        <p:nvSpPr>
          <p:cNvPr id="58392" name="Rectangle 25"/>
          <p:cNvSpPr>
            <a:spLocks noChangeArrowheads="1"/>
          </p:cNvSpPr>
          <p:nvPr/>
        </p:nvSpPr>
        <p:spPr bwMode="auto">
          <a:xfrm>
            <a:off x="6608763" y="1974850"/>
            <a:ext cx="1524000" cy="274638"/>
          </a:xfrm>
          <a:prstGeom prst="rect">
            <a:avLst/>
          </a:prstGeom>
          <a:noFill/>
          <a:ln w="9525">
            <a:noFill/>
            <a:miter lim="800000"/>
            <a:headEnd/>
            <a:tailEnd/>
          </a:ln>
        </p:spPr>
        <p:txBody>
          <a:bodyPr wrap="none" lIns="0" tIns="0" rIns="0" bIns="0">
            <a:spAutoFit/>
          </a:bodyPr>
          <a:lstStyle/>
          <a:p>
            <a:pPr algn="r" eaLnBrk="0" hangingPunct="0">
              <a:spcBef>
                <a:spcPct val="30000"/>
              </a:spcBef>
            </a:pPr>
            <a:r>
              <a:rPr lang="en-GB" sz="1800" b="1">
                <a:solidFill>
                  <a:srgbClr val="FFFFFF"/>
                </a:solidFill>
              </a:rPr>
              <a:t>Gram positive</a:t>
            </a:r>
            <a:endParaRPr lang="en-GB" sz="1000" b="1">
              <a:solidFill>
                <a:srgbClr val="FFFFFF"/>
              </a:solidFill>
            </a:endParaRPr>
          </a:p>
        </p:txBody>
      </p:sp>
      <p:sp>
        <p:nvSpPr>
          <p:cNvPr id="58393" name="Rectangle 26"/>
          <p:cNvSpPr>
            <a:spLocks noChangeArrowheads="1"/>
          </p:cNvSpPr>
          <p:nvPr/>
        </p:nvSpPr>
        <p:spPr bwMode="auto">
          <a:xfrm>
            <a:off x="6299200" y="2438400"/>
            <a:ext cx="127000" cy="127000"/>
          </a:xfrm>
          <a:prstGeom prst="rect">
            <a:avLst/>
          </a:prstGeom>
          <a:solidFill>
            <a:schemeClr val="accent1"/>
          </a:solidFill>
          <a:ln w="9525">
            <a:noFill/>
            <a:miter lim="800000"/>
            <a:headEnd/>
            <a:tailEnd/>
          </a:ln>
        </p:spPr>
        <p:txBody>
          <a:bodyPr/>
          <a:lstStyle/>
          <a:p>
            <a:pPr eaLnBrk="0" hangingPunct="0"/>
            <a:endParaRPr lang="en-US"/>
          </a:p>
        </p:txBody>
      </p:sp>
      <p:sp>
        <p:nvSpPr>
          <p:cNvPr id="58394" name="Rectangle 27"/>
          <p:cNvSpPr>
            <a:spLocks noChangeArrowheads="1"/>
          </p:cNvSpPr>
          <p:nvPr/>
        </p:nvSpPr>
        <p:spPr bwMode="auto">
          <a:xfrm>
            <a:off x="6596063" y="2368550"/>
            <a:ext cx="1765300" cy="274638"/>
          </a:xfrm>
          <a:prstGeom prst="rect">
            <a:avLst/>
          </a:prstGeom>
          <a:noFill/>
          <a:ln w="9525">
            <a:noFill/>
            <a:miter lim="800000"/>
            <a:headEnd/>
            <a:tailEnd/>
          </a:ln>
        </p:spPr>
        <p:txBody>
          <a:bodyPr wrap="none" lIns="0" tIns="0" rIns="0" bIns="0">
            <a:spAutoFit/>
          </a:bodyPr>
          <a:lstStyle/>
          <a:p>
            <a:pPr algn="r" eaLnBrk="0" hangingPunct="0">
              <a:spcBef>
                <a:spcPct val="30000"/>
              </a:spcBef>
            </a:pPr>
            <a:r>
              <a:rPr lang="en-GB" sz="1800" b="1">
                <a:solidFill>
                  <a:srgbClr val="FFFFFF"/>
                </a:solidFill>
              </a:rPr>
              <a:t>Fungal infection</a:t>
            </a:r>
            <a:endParaRPr lang="en-GB" sz="1000" b="1">
              <a:solidFill>
                <a:srgbClr val="FFFFFF"/>
              </a:solidFill>
            </a:endParaRPr>
          </a:p>
        </p:txBody>
      </p:sp>
      <p:sp>
        <p:nvSpPr>
          <p:cNvPr id="58395" name="Rectangle 28"/>
          <p:cNvSpPr>
            <a:spLocks noChangeArrowheads="1"/>
          </p:cNvSpPr>
          <p:nvPr/>
        </p:nvSpPr>
        <p:spPr bwMode="auto">
          <a:xfrm>
            <a:off x="6299200" y="2819400"/>
            <a:ext cx="127000" cy="127000"/>
          </a:xfrm>
          <a:prstGeom prst="rect">
            <a:avLst/>
          </a:prstGeom>
          <a:solidFill>
            <a:srgbClr val="7B2441"/>
          </a:solidFill>
          <a:ln w="9525">
            <a:noFill/>
            <a:miter lim="800000"/>
            <a:headEnd/>
            <a:tailEnd/>
          </a:ln>
        </p:spPr>
        <p:txBody>
          <a:bodyPr/>
          <a:lstStyle/>
          <a:p>
            <a:pPr eaLnBrk="0" hangingPunct="0"/>
            <a:endParaRPr lang="en-US"/>
          </a:p>
        </p:txBody>
      </p:sp>
      <p:sp>
        <p:nvSpPr>
          <p:cNvPr id="58396" name="Rectangle 29"/>
          <p:cNvSpPr>
            <a:spLocks noChangeArrowheads="1"/>
          </p:cNvSpPr>
          <p:nvPr/>
        </p:nvSpPr>
        <p:spPr bwMode="auto">
          <a:xfrm>
            <a:off x="6608763" y="2749550"/>
            <a:ext cx="1651000" cy="274638"/>
          </a:xfrm>
          <a:prstGeom prst="rect">
            <a:avLst/>
          </a:prstGeom>
          <a:noFill/>
          <a:ln w="9525">
            <a:noFill/>
            <a:miter lim="800000"/>
            <a:headEnd/>
            <a:tailEnd/>
          </a:ln>
        </p:spPr>
        <p:txBody>
          <a:bodyPr wrap="none" lIns="0" tIns="0" rIns="0" bIns="0">
            <a:spAutoFit/>
          </a:bodyPr>
          <a:lstStyle/>
          <a:p>
            <a:pPr algn="r" eaLnBrk="0" hangingPunct="0">
              <a:spcBef>
                <a:spcPct val="30000"/>
              </a:spcBef>
            </a:pPr>
            <a:r>
              <a:rPr lang="en-GB" sz="1800" b="1">
                <a:solidFill>
                  <a:srgbClr val="FFFFFF"/>
                </a:solidFill>
              </a:rPr>
              <a:t>Mixed bacterial</a:t>
            </a:r>
            <a:endParaRPr lang="en-GB" sz="1000" b="1">
              <a:solidFill>
                <a:srgbClr val="FFFFFF"/>
              </a:solidFill>
            </a:endParaRPr>
          </a:p>
        </p:txBody>
      </p:sp>
      <p:sp>
        <p:nvSpPr>
          <p:cNvPr id="58397" name="Rectangle 30"/>
          <p:cNvSpPr>
            <a:spLocks noChangeArrowheads="1"/>
          </p:cNvSpPr>
          <p:nvPr/>
        </p:nvSpPr>
        <p:spPr bwMode="auto">
          <a:xfrm>
            <a:off x="6299200" y="3213100"/>
            <a:ext cx="127000" cy="127000"/>
          </a:xfrm>
          <a:prstGeom prst="rect">
            <a:avLst/>
          </a:prstGeom>
          <a:solidFill>
            <a:schemeClr val="hlink"/>
          </a:solidFill>
          <a:ln w="9525">
            <a:noFill/>
            <a:miter lim="800000"/>
            <a:headEnd/>
            <a:tailEnd/>
          </a:ln>
        </p:spPr>
        <p:txBody>
          <a:bodyPr/>
          <a:lstStyle/>
          <a:p>
            <a:pPr eaLnBrk="0" hangingPunct="0"/>
            <a:endParaRPr lang="en-US"/>
          </a:p>
        </p:txBody>
      </p:sp>
      <p:sp>
        <p:nvSpPr>
          <p:cNvPr id="58398" name="Rectangle 31"/>
          <p:cNvSpPr>
            <a:spLocks noChangeArrowheads="1"/>
          </p:cNvSpPr>
          <p:nvPr/>
        </p:nvSpPr>
        <p:spPr bwMode="auto">
          <a:xfrm>
            <a:off x="6608763" y="3143250"/>
            <a:ext cx="1333500" cy="274638"/>
          </a:xfrm>
          <a:prstGeom prst="rect">
            <a:avLst/>
          </a:prstGeom>
          <a:noFill/>
          <a:ln w="9525">
            <a:noFill/>
            <a:miter lim="800000"/>
            <a:headEnd/>
            <a:tailEnd/>
          </a:ln>
        </p:spPr>
        <p:txBody>
          <a:bodyPr wrap="none" lIns="0" tIns="0" rIns="0" bIns="0">
            <a:spAutoFit/>
          </a:bodyPr>
          <a:lstStyle/>
          <a:p>
            <a:pPr algn="r" eaLnBrk="0" hangingPunct="0">
              <a:spcBef>
                <a:spcPct val="30000"/>
              </a:spcBef>
            </a:pPr>
            <a:r>
              <a:rPr lang="en-GB" sz="1800" b="1">
                <a:solidFill>
                  <a:srgbClr val="FFFFFF"/>
                </a:solidFill>
              </a:rPr>
              <a:t>Other mixed</a:t>
            </a:r>
            <a:endParaRPr lang="en-GB" sz="1000" b="1">
              <a:solidFill>
                <a:srgbClr val="FFFFFF"/>
              </a:solidFill>
            </a:endParaRPr>
          </a:p>
        </p:txBody>
      </p:sp>
      <p:sp>
        <p:nvSpPr>
          <p:cNvPr id="58399" name="Rectangle 32"/>
          <p:cNvSpPr>
            <a:spLocks noChangeArrowheads="1"/>
          </p:cNvSpPr>
          <p:nvPr/>
        </p:nvSpPr>
        <p:spPr bwMode="auto">
          <a:xfrm>
            <a:off x="6299200" y="3606800"/>
            <a:ext cx="127000" cy="127000"/>
          </a:xfrm>
          <a:prstGeom prst="rect">
            <a:avLst/>
          </a:prstGeom>
          <a:solidFill>
            <a:srgbClr val="F7CE5B"/>
          </a:solidFill>
          <a:ln w="9525">
            <a:noFill/>
            <a:miter lim="800000"/>
            <a:headEnd/>
            <a:tailEnd/>
          </a:ln>
        </p:spPr>
        <p:txBody>
          <a:bodyPr/>
          <a:lstStyle/>
          <a:p>
            <a:pPr eaLnBrk="0" hangingPunct="0"/>
            <a:endParaRPr lang="en-US"/>
          </a:p>
        </p:txBody>
      </p:sp>
      <p:sp>
        <p:nvSpPr>
          <p:cNvPr id="58400" name="Rectangle 33"/>
          <p:cNvSpPr>
            <a:spLocks noChangeArrowheads="1"/>
          </p:cNvSpPr>
          <p:nvPr/>
        </p:nvSpPr>
        <p:spPr bwMode="auto">
          <a:xfrm>
            <a:off x="6608763" y="3536950"/>
            <a:ext cx="1409700" cy="274638"/>
          </a:xfrm>
          <a:prstGeom prst="rect">
            <a:avLst/>
          </a:prstGeom>
          <a:noFill/>
          <a:ln w="9525">
            <a:noFill/>
            <a:miter lim="800000"/>
            <a:headEnd/>
            <a:tailEnd/>
          </a:ln>
        </p:spPr>
        <p:txBody>
          <a:bodyPr wrap="none" lIns="0" tIns="0" rIns="0" bIns="0">
            <a:spAutoFit/>
          </a:bodyPr>
          <a:lstStyle/>
          <a:p>
            <a:pPr algn="r" eaLnBrk="0" hangingPunct="0">
              <a:spcBef>
                <a:spcPct val="30000"/>
              </a:spcBef>
            </a:pPr>
            <a:r>
              <a:rPr lang="en-GB" sz="1800" b="1">
                <a:solidFill>
                  <a:srgbClr val="FFFFFF"/>
                </a:solidFill>
              </a:rPr>
              <a:t>Unconfirmed</a:t>
            </a:r>
            <a:endParaRPr lang="en-GB" sz="1000" b="1">
              <a:solidFill>
                <a:srgbClr val="FFFFFF"/>
              </a:solidFill>
            </a:endParaRPr>
          </a:p>
        </p:txBody>
      </p:sp>
      <p:sp>
        <p:nvSpPr>
          <p:cNvPr id="58401" name="Text Box 34"/>
          <p:cNvSpPr txBox="1">
            <a:spLocks noChangeArrowheads="1"/>
          </p:cNvSpPr>
          <p:nvPr/>
        </p:nvSpPr>
        <p:spPr bwMode="auto">
          <a:xfrm>
            <a:off x="4198938" y="2616200"/>
            <a:ext cx="406400" cy="244475"/>
          </a:xfrm>
          <a:prstGeom prst="rect">
            <a:avLst/>
          </a:prstGeom>
          <a:noFill/>
          <a:ln w="19050">
            <a:noFill/>
            <a:miter lim="800000"/>
            <a:headEnd/>
            <a:tailEnd/>
          </a:ln>
        </p:spPr>
        <p:txBody>
          <a:bodyPr wrap="none" lIns="0" tIns="0" rIns="0" bIns="0" anchor="ctr">
            <a:spAutoFit/>
          </a:bodyPr>
          <a:lstStyle/>
          <a:p>
            <a:pPr algn="ctr" eaLnBrk="0" hangingPunct="0">
              <a:spcBef>
                <a:spcPct val="30000"/>
              </a:spcBef>
            </a:pPr>
            <a:r>
              <a:rPr lang="en-GB" sz="1600" b="1">
                <a:solidFill>
                  <a:schemeClr val="bg2"/>
                </a:solidFill>
              </a:rPr>
              <a:t>20%</a:t>
            </a:r>
          </a:p>
        </p:txBody>
      </p:sp>
      <p:sp>
        <p:nvSpPr>
          <p:cNvPr id="58402" name="Text Box 35"/>
          <p:cNvSpPr txBox="1">
            <a:spLocks noChangeArrowheads="1"/>
          </p:cNvSpPr>
          <p:nvPr/>
        </p:nvSpPr>
        <p:spPr bwMode="auto">
          <a:xfrm>
            <a:off x="4941888" y="3079750"/>
            <a:ext cx="406400" cy="244475"/>
          </a:xfrm>
          <a:prstGeom prst="rect">
            <a:avLst/>
          </a:prstGeom>
          <a:noFill/>
          <a:ln w="19050">
            <a:noFill/>
            <a:miter lim="800000"/>
            <a:headEnd/>
            <a:tailEnd/>
          </a:ln>
        </p:spPr>
        <p:txBody>
          <a:bodyPr wrap="none" lIns="0" tIns="0" rIns="0" bIns="0" anchor="ctr">
            <a:spAutoFit/>
          </a:bodyPr>
          <a:lstStyle/>
          <a:p>
            <a:pPr algn="ctr" eaLnBrk="0" hangingPunct="0">
              <a:spcBef>
                <a:spcPct val="30000"/>
              </a:spcBef>
            </a:pPr>
            <a:r>
              <a:rPr lang="en-GB" sz="1600" b="1">
                <a:solidFill>
                  <a:schemeClr val="bg2"/>
                </a:solidFill>
              </a:rPr>
              <a:t>19%</a:t>
            </a:r>
          </a:p>
        </p:txBody>
      </p:sp>
      <p:sp>
        <p:nvSpPr>
          <p:cNvPr id="58403" name="Text Box 36"/>
          <p:cNvSpPr txBox="1">
            <a:spLocks noChangeArrowheads="1"/>
          </p:cNvSpPr>
          <p:nvPr/>
        </p:nvSpPr>
        <p:spPr bwMode="auto">
          <a:xfrm>
            <a:off x="3654425" y="3359150"/>
            <a:ext cx="406400" cy="244475"/>
          </a:xfrm>
          <a:prstGeom prst="rect">
            <a:avLst/>
          </a:prstGeom>
          <a:noFill/>
          <a:ln w="19050">
            <a:noFill/>
            <a:miter lim="800000"/>
            <a:headEnd/>
            <a:tailEnd/>
          </a:ln>
        </p:spPr>
        <p:txBody>
          <a:bodyPr wrap="none" lIns="0" tIns="0" rIns="0" bIns="0" anchor="ctr">
            <a:spAutoFit/>
          </a:bodyPr>
          <a:lstStyle/>
          <a:p>
            <a:pPr algn="ctr" eaLnBrk="0" hangingPunct="0">
              <a:spcBef>
                <a:spcPct val="30000"/>
              </a:spcBef>
            </a:pPr>
            <a:r>
              <a:rPr lang="en-GB" sz="1600" b="1"/>
              <a:t>10%</a:t>
            </a:r>
          </a:p>
        </p:txBody>
      </p:sp>
      <p:sp>
        <p:nvSpPr>
          <p:cNvPr id="58404" name="Text Box 37"/>
          <p:cNvSpPr txBox="1">
            <a:spLocks noChangeArrowheads="1"/>
          </p:cNvSpPr>
          <p:nvPr/>
        </p:nvSpPr>
        <p:spPr bwMode="auto">
          <a:xfrm>
            <a:off x="2120900" y="2913063"/>
            <a:ext cx="406400" cy="244475"/>
          </a:xfrm>
          <a:prstGeom prst="rect">
            <a:avLst/>
          </a:prstGeom>
          <a:noFill/>
          <a:ln w="19050">
            <a:noFill/>
            <a:miter lim="800000"/>
            <a:headEnd/>
            <a:tailEnd/>
          </a:ln>
        </p:spPr>
        <p:txBody>
          <a:bodyPr wrap="none" lIns="0" tIns="0" rIns="0" bIns="0" anchor="ctr">
            <a:spAutoFit/>
          </a:bodyPr>
          <a:lstStyle/>
          <a:p>
            <a:pPr algn="ctr" eaLnBrk="0" hangingPunct="0">
              <a:spcBef>
                <a:spcPct val="30000"/>
              </a:spcBef>
            </a:pPr>
            <a:r>
              <a:rPr lang="en-GB" sz="1600" b="1">
                <a:solidFill>
                  <a:schemeClr val="bg2"/>
                </a:solidFill>
              </a:rPr>
              <a:t>45%</a:t>
            </a:r>
          </a:p>
        </p:txBody>
      </p:sp>
      <p:sp>
        <p:nvSpPr>
          <p:cNvPr id="58405" name="Text Box 38"/>
          <p:cNvSpPr txBox="1">
            <a:spLocks noChangeArrowheads="1"/>
          </p:cNvSpPr>
          <p:nvPr/>
        </p:nvSpPr>
        <p:spPr bwMode="auto">
          <a:xfrm>
            <a:off x="3036888" y="3411538"/>
            <a:ext cx="293687" cy="244475"/>
          </a:xfrm>
          <a:prstGeom prst="rect">
            <a:avLst/>
          </a:prstGeom>
          <a:noFill/>
          <a:ln w="19050">
            <a:noFill/>
            <a:miter lim="800000"/>
            <a:headEnd/>
            <a:tailEnd/>
          </a:ln>
        </p:spPr>
        <p:txBody>
          <a:bodyPr wrap="none" lIns="0" tIns="0" rIns="0" bIns="0" anchor="ctr">
            <a:spAutoFit/>
          </a:bodyPr>
          <a:lstStyle/>
          <a:p>
            <a:pPr algn="ctr" eaLnBrk="0" hangingPunct="0">
              <a:spcBef>
                <a:spcPct val="30000"/>
              </a:spcBef>
            </a:pPr>
            <a:r>
              <a:rPr lang="en-GB" sz="1600" b="1">
                <a:solidFill>
                  <a:schemeClr val="bg2"/>
                </a:solidFill>
              </a:rPr>
              <a:t>3%</a:t>
            </a:r>
          </a:p>
        </p:txBody>
      </p:sp>
      <p:sp>
        <p:nvSpPr>
          <p:cNvPr id="58406" name="Text Box 39"/>
          <p:cNvSpPr txBox="1">
            <a:spLocks noChangeArrowheads="1"/>
          </p:cNvSpPr>
          <p:nvPr/>
        </p:nvSpPr>
        <p:spPr bwMode="auto">
          <a:xfrm>
            <a:off x="4506913" y="3362325"/>
            <a:ext cx="293687" cy="244475"/>
          </a:xfrm>
          <a:prstGeom prst="rect">
            <a:avLst/>
          </a:prstGeom>
          <a:noFill/>
          <a:ln w="19050">
            <a:noFill/>
            <a:miter lim="800000"/>
            <a:headEnd/>
            <a:tailEnd/>
          </a:ln>
        </p:spPr>
        <p:txBody>
          <a:bodyPr wrap="none" lIns="0" tIns="0" rIns="0" bIns="0" anchor="ctr">
            <a:spAutoFit/>
          </a:bodyPr>
          <a:lstStyle/>
          <a:p>
            <a:pPr algn="ctr" eaLnBrk="0" hangingPunct="0">
              <a:spcBef>
                <a:spcPct val="30000"/>
              </a:spcBef>
            </a:pPr>
            <a:r>
              <a:rPr lang="en-GB" sz="1600" b="1">
                <a:solidFill>
                  <a:schemeClr val="bg2"/>
                </a:solidFill>
              </a:rPr>
              <a:t>3%</a:t>
            </a:r>
          </a:p>
        </p:txBody>
      </p:sp>
      <p:sp>
        <p:nvSpPr>
          <p:cNvPr id="58407" name="TextBox 18"/>
          <p:cNvSpPr txBox="1">
            <a:spLocks noChangeArrowheads="1"/>
          </p:cNvSpPr>
          <p:nvPr/>
        </p:nvSpPr>
        <p:spPr bwMode="auto">
          <a:xfrm>
            <a:off x="7742238" y="6550025"/>
            <a:ext cx="1401762" cy="307975"/>
          </a:xfrm>
          <a:prstGeom prst="rect">
            <a:avLst/>
          </a:prstGeom>
          <a:noFill/>
          <a:ln w="9525">
            <a:noFill/>
            <a:miter lim="800000"/>
            <a:headEnd/>
            <a:tailEnd/>
          </a:ln>
        </p:spPr>
        <p:txBody>
          <a:bodyPr wrap="none">
            <a:spAutoFit/>
          </a:bodyPr>
          <a:lstStyle/>
          <a:p>
            <a:pPr eaLnBrk="0" hangingPunct="0"/>
            <a:r>
              <a:rPr lang="en-GB" sz="1400"/>
              <a:t>Dr Stephen Brett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Line 2"/>
          <p:cNvSpPr>
            <a:spLocks noChangeShapeType="1"/>
          </p:cNvSpPr>
          <p:nvPr/>
        </p:nvSpPr>
        <p:spPr bwMode="auto">
          <a:xfrm flipV="1">
            <a:off x="6249988" y="1922463"/>
            <a:ext cx="0" cy="250825"/>
          </a:xfrm>
          <a:prstGeom prst="line">
            <a:avLst/>
          </a:prstGeom>
          <a:noFill/>
          <a:ln w="38100">
            <a:solidFill>
              <a:schemeClr val="tx1"/>
            </a:solidFill>
            <a:round/>
            <a:headEnd/>
            <a:tailEnd/>
          </a:ln>
        </p:spPr>
        <p:txBody>
          <a:bodyPr lIns="0" tIns="0" rIns="0" bIns="0" anchor="ctr">
            <a:spAutoFit/>
          </a:bodyPr>
          <a:lstStyle/>
          <a:p>
            <a:endParaRPr lang="en-GB"/>
          </a:p>
        </p:txBody>
      </p:sp>
      <p:sp>
        <p:nvSpPr>
          <p:cNvPr id="59395" name="Line 3"/>
          <p:cNvSpPr>
            <a:spLocks noChangeShapeType="1"/>
          </p:cNvSpPr>
          <p:nvPr/>
        </p:nvSpPr>
        <p:spPr bwMode="auto">
          <a:xfrm flipV="1">
            <a:off x="2640013" y="1922463"/>
            <a:ext cx="0" cy="250825"/>
          </a:xfrm>
          <a:prstGeom prst="line">
            <a:avLst/>
          </a:prstGeom>
          <a:noFill/>
          <a:ln w="38100">
            <a:solidFill>
              <a:schemeClr val="tx1"/>
            </a:solidFill>
            <a:round/>
            <a:headEnd/>
            <a:tailEnd/>
          </a:ln>
        </p:spPr>
        <p:txBody>
          <a:bodyPr lIns="0" tIns="0" rIns="0" bIns="0" anchor="ctr">
            <a:spAutoFit/>
          </a:bodyPr>
          <a:lstStyle/>
          <a:p>
            <a:endParaRPr lang="en-GB"/>
          </a:p>
        </p:txBody>
      </p:sp>
      <p:sp>
        <p:nvSpPr>
          <p:cNvPr id="52229" name="Rectangle 5"/>
          <p:cNvSpPr>
            <a:spLocks noGrp="1" noChangeArrowheads="1"/>
          </p:cNvSpPr>
          <p:nvPr>
            <p:ph type="title"/>
          </p:nvPr>
        </p:nvSpPr>
        <p:spPr>
          <a:xfrm>
            <a:off x="685800" y="152400"/>
            <a:ext cx="7772400" cy="1143000"/>
          </a:xfrm>
        </p:spPr>
        <p:txBody>
          <a:bodyPr/>
          <a:lstStyle/>
          <a:p>
            <a:pPr eaLnBrk="1" fontAlgn="auto" hangingPunct="1">
              <a:spcAft>
                <a:spcPts val="0"/>
              </a:spcAft>
              <a:defRPr/>
            </a:pPr>
            <a:r>
              <a:rPr lang="en-US" altLang="en-GB" sz="3200" dirty="0">
                <a:solidFill>
                  <a:schemeClr val="tx1"/>
                </a:solidFill>
                <a:effectLst>
                  <a:outerShdw blurRad="38100" dist="38100" dir="2700000" algn="tl">
                    <a:srgbClr val="000000"/>
                  </a:outerShdw>
                </a:effectLst>
                <a:latin typeface="Arial" pitchFamily="34" charset="0"/>
              </a:rPr>
              <a:t>Bacterial pathogens in sepsis</a:t>
            </a:r>
            <a:br>
              <a:rPr lang="en-US" altLang="en-GB" sz="3200" dirty="0">
                <a:solidFill>
                  <a:schemeClr val="tx1"/>
                </a:solidFill>
                <a:effectLst>
                  <a:outerShdw blurRad="38100" dist="38100" dir="2700000" algn="tl">
                    <a:srgbClr val="000000"/>
                  </a:outerShdw>
                </a:effectLst>
                <a:latin typeface="Arial" pitchFamily="34" charset="0"/>
              </a:rPr>
            </a:br>
            <a:r>
              <a:rPr lang="en-US" altLang="en-GB" sz="3200" i="1" dirty="0">
                <a:solidFill>
                  <a:schemeClr val="tx1"/>
                </a:solidFill>
                <a:effectLst>
                  <a:outerShdw blurRad="38100" dist="38100" dir="2700000" algn="tl">
                    <a:srgbClr val="000000"/>
                  </a:outerShdw>
                </a:effectLst>
                <a:latin typeface="Arial" pitchFamily="34" charset="0"/>
              </a:rPr>
              <a:t>A final common pathway?</a:t>
            </a:r>
            <a:endParaRPr lang="en-US" altLang="en-GB" sz="3200" dirty="0">
              <a:solidFill>
                <a:schemeClr val="tx1"/>
              </a:solidFill>
              <a:effectLst>
                <a:outerShdw blurRad="38100" dist="38100" dir="2700000" algn="tl">
                  <a:srgbClr val="000000"/>
                </a:outerShdw>
              </a:effectLst>
              <a:latin typeface="Arial" pitchFamily="34" charset="0"/>
            </a:endParaRPr>
          </a:p>
        </p:txBody>
      </p:sp>
      <p:sp>
        <p:nvSpPr>
          <p:cNvPr id="59397" name="Oval 6"/>
          <p:cNvSpPr>
            <a:spLocks noChangeArrowheads="1"/>
          </p:cNvSpPr>
          <p:nvPr/>
        </p:nvSpPr>
        <p:spPr bwMode="auto">
          <a:xfrm>
            <a:off x="1593850" y="1312863"/>
            <a:ext cx="2182813" cy="723900"/>
          </a:xfrm>
          <a:prstGeom prst="ellipse">
            <a:avLst/>
          </a:prstGeom>
          <a:solidFill>
            <a:srgbClr val="F7CE5B"/>
          </a:solidFill>
          <a:ln w="19050">
            <a:noFill/>
            <a:round/>
            <a:headEnd/>
            <a:tailEnd/>
          </a:ln>
        </p:spPr>
        <p:txBody>
          <a:bodyPr lIns="0" tIns="0" rIns="0" bIns="0" anchor="ctr"/>
          <a:lstStyle/>
          <a:p>
            <a:pPr algn="ctr" eaLnBrk="0" hangingPunct="0">
              <a:spcBef>
                <a:spcPct val="30000"/>
              </a:spcBef>
            </a:pPr>
            <a:r>
              <a:rPr lang="en-US" altLang="en-GB" sz="1600" b="1">
                <a:solidFill>
                  <a:srgbClr val="154381"/>
                </a:solidFill>
              </a:rPr>
              <a:t>Gram-negative</a:t>
            </a:r>
          </a:p>
        </p:txBody>
      </p:sp>
      <p:sp>
        <p:nvSpPr>
          <p:cNvPr id="59398" name="Oval 7"/>
          <p:cNvSpPr>
            <a:spLocks noChangeArrowheads="1"/>
          </p:cNvSpPr>
          <p:nvPr/>
        </p:nvSpPr>
        <p:spPr bwMode="auto">
          <a:xfrm>
            <a:off x="5116513" y="1317625"/>
            <a:ext cx="2182812" cy="723900"/>
          </a:xfrm>
          <a:prstGeom prst="ellipse">
            <a:avLst/>
          </a:prstGeom>
          <a:solidFill>
            <a:srgbClr val="007BC5"/>
          </a:solidFill>
          <a:ln w="19050">
            <a:noFill/>
            <a:round/>
            <a:headEnd/>
            <a:tailEnd/>
          </a:ln>
        </p:spPr>
        <p:txBody>
          <a:bodyPr lIns="0" tIns="0" rIns="0" bIns="0" anchor="ctr"/>
          <a:lstStyle/>
          <a:p>
            <a:pPr algn="ctr" eaLnBrk="0" hangingPunct="0">
              <a:spcBef>
                <a:spcPct val="30000"/>
              </a:spcBef>
            </a:pPr>
            <a:r>
              <a:rPr lang="en-US" altLang="en-GB" sz="1600" b="1"/>
              <a:t>Gram-positive</a:t>
            </a:r>
          </a:p>
        </p:txBody>
      </p:sp>
      <p:sp>
        <p:nvSpPr>
          <p:cNvPr id="59399" name="Text Box 8"/>
          <p:cNvSpPr txBox="1">
            <a:spLocks noChangeArrowheads="1"/>
          </p:cNvSpPr>
          <p:nvPr/>
        </p:nvSpPr>
        <p:spPr bwMode="auto">
          <a:xfrm>
            <a:off x="6342063" y="3178175"/>
            <a:ext cx="2195512" cy="244475"/>
          </a:xfrm>
          <a:prstGeom prst="rect">
            <a:avLst/>
          </a:prstGeom>
          <a:noFill/>
          <a:ln w="19050">
            <a:noFill/>
            <a:miter lim="800000"/>
            <a:headEnd/>
            <a:tailEnd/>
          </a:ln>
        </p:spPr>
        <p:txBody>
          <a:bodyPr lIns="0" rIns="0" anchor="ctr"/>
          <a:lstStyle/>
          <a:p>
            <a:pPr eaLnBrk="0" hangingPunct="0"/>
            <a:r>
              <a:rPr lang="en-US" altLang="en-GB" sz="1600" b="1"/>
              <a:t>Cell wall components</a:t>
            </a:r>
          </a:p>
          <a:p>
            <a:pPr eaLnBrk="0" hangingPunct="0"/>
            <a:r>
              <a:rPr lang="en-US" altLang="en-GB" sz="1600" b="1"/>
              <a:t>Extracellular products  </a:t>
            </a:r>
          </a:p>
        </p:txBody>
      </p:sp>
      <p:sp>
        <p:nvSpPr>
          <p:cNvPr id="59400" name="Text Box 9"/>
          <p:cNvSpPr txBox="1">
            <a:spLocks noChangeArrowheads="1"/>
          </p:cNvSpPr>
          <p:nvPr/>
        </p:nvSpPr>
        <p:spPr bwMode="auto">
          <a:xfrm>
            <a:off x="857250" y="2998788"/>
            <a:ext cx="1712913" cy="588962"/>
          </a:xfrm>
          <a:prstGeom prst="rect">
            <a:avLst/>
          </a:prstGeom>
          <a:noFill/>
          <a:ln w="19050">
            <a:noFill/>
            <a:miter lim="800000"/>
            <a:headEnd/>
            <a:tailEnd/>
          </a:ln>
        </p:spPr>
        <p:txBody>
          <a:bodyPr lIns="0" rIns="0"/>
          <a:lstStyle/>
          <a:p>
            <a:pPr algn="r" eaLnBrk="0" hangingPunct="0">
              <a:spcBef>
                <a:spcPct val="50000"/>
              </a:spcBef>
            </a:pPr>
            <a:r>
              <a:rPr lang="en-US" altLang="en-GB" sz="1600" b="1"/>
              <a:t>Endotoxin and other toxins</a:t>
            </a:r>
          </a:p>
        </p:txBody>
      </p:sp>
      <p:sp>
        <p:nvSpPr>
          <p:cNvPr id="59401" name="Text Box 10"/>
          <p:cNvSpPr txBox="1">
            <a:spLocks noChangeArrowheads="1"/>
          </p:cNvSpPr>
          <p:nvPr/>
        </p:nvSpPr>
        <p:spPr bwMode="auto">
          <a:xfrm>
            <a:off x="3376613" y="5662613"/>
            <a:ext cx="2132012" cy="615950"/>
          </a:xfrm>
          <a:prstGeom prst="rect">
            <a:avLst/>
          </a:prstGeom>
          <a:gradFill rotWithShape="0">
            <a:gsLst>
              <a:gs pos="0">
                <a:srgbClr val="F7CE5B"/>
              </a:gs>
              <a:gs pos="100000">
                <a:srgbClr val="007BC5"/>
              </a:gs>
            </a:gsLst>
            <a:lin ang="0" scaled="1"/>
          </a:gradFill>
          <a:ln w="28575">
            <a:noFill/>
            <a:miter lim="800000"/>
            <a:headEnd/>
            <a:tailEnd/>
          </a:ln>
        </p:spPr>
        <p:txBody>
          <a:bodyPr lIns="137160" tIns="137160" rIns="137160" bIns="137160" anchor="ctr"/>
          <a:lstStyle/>
          <a:p>
            <a:pPr algn="ctr" eaLnBrk="0" hangingPunct="0">
              <a:spcBef>
                <a:spcPct val="50000"/>
              </a:spcBef>
            </a:pPr>
            <a:r>
              <a:rPr lang="en-US" altLang="en-GB" b="1">
                <a:solidFill>
                  <a:srgbClr val="154381"/>
                </a:solidFill>
              </a:rPr>
              <a:t>SEPSIS</a:t>
            </a:r>
            <a:endParaRPr lang="en-US" altLang="en-GB" sz="1400" b="1">
              <a:solidFill>
                <a:srgbClr val="154381"/>
              </a:solidFill>
            </a:endParaRPr>
          </a:p>
        </p:txBody>
      </p:sp>
      <p:sp>
        <p:nvSpPr>
          <p:cNvPr id="59402" name="Line 11"/>
          <p:cNvSpPr>
            <a:spLocks noChangeShapeType="1"/>
          </p:cNvSpPr>
          <p:nvPr/>
        </p:nvSpPr>
        <p:spPr bwMode="auto">
          <a:xfrm>
            <a:off x="2679700" y="4518025"/>
            <a:ext cx="735013" cy="1144588"/>
          </a:xfrm>
          <a:prstGeom prst="line">
            <a:avLst/>
          </a:prstGeom>
          <a:noFill/>
          <a:ln w="38100">
            <a:solidFill>
              <a:schemeClr val="tx1"/>
            </a:solidFill>
            <a:round/>
            <a:headEnd/>
            <a:tailEnd type="triangle" w="med" len="med"/>
          </a:ln>
        </p:spPr>
        <p:txBody>
          <a:bodyPr lIns="0" tIns="0" rIns="0" bIns="0" anchor="ctr">
            <a:spAutoFit/>
          </a:bodyPr>
          <a:lstStyle/>
          <a:p>
            <a:endParaRPr lang="en-GB"/>
          </a:p>
        </p:txBody>
      </p:sp>
      <p:sp>
        <p:nvSpPr>
          <p:cNvPr id="59403" name="Text Box 12"/>
          <p:cNvSpPr txBox="1">
            <a:spLocks noChangeArrowheads="1"/>
          </p:cNvSpPr>
          <p:nvPr/>
        </p:nvSpPr>
        <p:spPr bwMode="auto">
          <a:xfrm>
            <a:off x="3224213" y="4805363"/>
            <a:ext cx="2436812" cy="460375"/>
          </a:xfrm>
          <a:prstGeom prst="rect">
            <a:avLst/>
          </a:prstGeom>
          <a:noFill/>
          <a:ln w="28575">
            <a:noFill/>
            <a:miter lim="800000"/>
            <a:headEnd/>
            <a:tailEnd/>
          </a:ln>
        </p:spPr>
        <p:txBody>
          <a:bodyPr lIns="137160" tIns="137160" rIns="137160" bIns="137160" anchor="ctr"/>
          <a:lstStyle/>
          <a:p>
            <a:pPr algn="ctr" eaLnBrk="0" hangingPunct="0">
              <a:spcBef>
                <a:spcPct val="50000"/>
              </a:spcBef>
            </a:pPr>
            <a:r>
              <a:rPr lang="en-US" altLang="en-GB" sz="2000" b="1"/>
              <a:t>INFLAMMATION</a:t>
            </a:r>
          </a:p>
        </p:txBody>
      </p:sp>
      <p:sp>
        <p:nvSpPr>
          <p:cNvPr id="59404" name="Text Box 13"/>
          <p:cNvSpPr txBox="1">
            <a:spLocks noChangeArrowheads="1"/>
          </p:cNvSpPr>
          <p:nvPr/>
        </p:nvSpPr>
        <p:spPr bwMode="auto">
          <a:xfrm>
            <a:off x="4791075" y="2174875"/>
            <a:ext cx="2908300" cy="630238"/>
          </a:xfrm>
          <a:prstGeom prst="rect">
            <a:avLst/>
          </a:prstGeom>
          <a:noFill/>
          <a:ln w="19050">
            <a:noFill/>
            <a:miter lim="800000"/>
            <a:headEnd/>
            <a:tailEnd/>
          </a:ln>
        </p:spPr>
        <p:txBody>
          <a:bodyPr lIns="0" rIns="0" anchor="ctr"/>
          <a:lstStyle/>
          <a:p>
            <a:pPr algn="ctr" eaLnBrk="0" hangingPunct="0"/>
            <a:r>
              <a:rPr lang="en-US" altLang="en-GB" sz="1400" b="1" i="1"/>
              <a:t>e.g. Staphylococcus aureus</a:t>
            </a:r>
          </a:p>
          <a:p>
            <a:pPr algn="ctr" eaLnBrk="0" hangingPunct="0"/>
            <a:r>
              <a:rPr lang="en-US" altLang="en-GB" sz="1400" b="1" i="1"/>
              <a:t>Streptococcus pneumoniae</a:t>
            </a:r>
          </a:p>
          <a:p>
            <a:pPr algn="ctr" eaLnBrk="0" hangingPunct="0"/>
            <a:r>
              <a:rPr lang="en-US" altLang="en-GB" sz="1400" b="1" i="1"/>
              <a:t>Enterococcus faecalis</a:t>
            </a:r>
            <a:r>
              <a:rPr lang="en-US" altLang="en-GB" sz="1400" b="1"/>
              <a:t>  </a:t>
            </a:r>
          </a:p>
        </p:txBody>
      </p:sp>
      <p:sp>
        <p:nvSpPr>
          <p:cNvPr id="59405" name="Text Box 14"/>
          <p:cNvSpPr txBox="1">
            <a:spLocks noChangeArrowheads="1"/>
          </p:cNvSpPr>
          <p:nvPr/>
        </p:nvSpPr>
        <p:spPr bwMode="auto">
          <a:xfrm>
            <a:off x="1593850" y="2155825"/>
            <a:ext cx="2519363" cy="630238"/>
          </a:xfrm>
          <a:prstGeom prst="rect">
            <a:avLst/>
          </a:prstGeom>
          <a:noFill/>
          <a:ln w="19050">
            <a:noFill/>
            <a:miter lim="800000"/>
            <a:headEnd/>
            <a:tailEnd/>
          </a:ln>
        </p:spPr>
        <p:txBody>
          <a:bodyPr lIns="0" rIns="0" anchor="ctr"/>
          <a:lstStyle/>
          <a:p>
            <a:pPr eaLnBrk="0" hangingPunct="0"/>
            <a:r>
              <a:rPr lang="en-GB" sz="1400" b="1" i="1"/>
              <a:t>e.g. Neisseria meningitidis</a:t>
            </a:r>
            <a:br>
              <a:rPr lang="en-GB" sz="1400" b="1" i="1"/>
            </a:br>
            <a:r>
              <a:rPr lang="en-GB" sz="1400" b="1" i="1"/>
              <a:t>        Escherichia coli</a:t>
            </a:r>
            <a:endParaRPr lang="en-US" sz="1600" i="1"/>
          </a:p>
        </p:txBody>
      </p:sp>
      <p:sp>
        <p:nvSpPr>
          <p:cNvPr id="59406" name="Text Box 15"/>
          <p:cNvSpPr txBox="1">
            <a:spLocks noChangeArrowheads="1"/>
          </p:cNvSpPr>
          <p:nvPr/>
        </p:nvSpPr>
        <p:spPr bwMode="auto">
          <a:xfrm>
            <a:off x="1616075" y="3932238"/>
            <a:ext cx="2132013" cy="665162"/>
          </a:xfrm>
          <a:prstGeom prst="rect">
            <a:avLst/>
          </a:prstGeom>
          <a:solidFill>
            <a:srgbClr val="F7CE5B"/>
          </a:solidFill>
          <a:ln w="28575">
            <a:noFill/>
            <a:miter lim="800000"/>
            <a:headEnd/>
            <a:tailEnd/>
          </a:ln>
        </p:spPr>
        <p:txBody>
          <a:bodyPr lIns="0" tIns="0" rIns="0" bIns="0" anchor="ctr"/>
          <a:lstStyle/>
          <a:p>
            <a:pPr algn="ctr" eaLnBrk="0" hangingPunct="0">
              <a:spcBef>
                <a:spcPct val="50000"/>
              </a:spcBef>
            </a:pPr>
            <a:r>
              <a:rPr lang="en-US" altLang="en-GB" sz="1800" b="1">
                <a:solidFill>
                  <a:srgbClr val="154381"/>
                </a:solidFill>
              </a:rPr>
              <a:t>Host immune response</a:t>
            </a:r>
            <a:endParaRPr lang="en-US" altLang="en-GB" sz="1400" b="1">
              <a:solidFill>
                <a:srgbClr val="154381"/>
              </a:solidFill>
            </a:endParaRPr>
          </a:p>
        </p:txBody>
      </p:sp>
      <p:sp>
        <p:nvSpPr>
          <p:cNvPr id="59407" name="Line 16"/>
          <p:cNvSpPr>
            <a:spLocks noChangeShapeType="1"/>
          </p:cNvSpPr>
          <p:nvPr/>
        </p:nvSpPr>
        <p:spPr bwMode="auto">
          <a:xfrm flipH="1">
            <a:off x="5475288" y="4511675"/>
            <a:ext cx="733425" cy="1150938"/>
          </a:xfrm>
          <a:prstGeom prst="line">
            <a:avLst/>
          </a:prstGeom>
          <a:noFill/>
          <a:ln w="38100">
            <a:solidFill>
              <a:schemeClr val="tx1"/>
            </a:solidFill>
            <a:round/>
            <a:headEnd/>
            <a:tailEnd type="triangle" w="med" len="med"/>
          </a:ln>
        </p:spPr>
        <p:txBody>
          <a:bodyPr lIns="0" tIns="0" rIns="0" bIns="0" anchor="ctr">
            <a:spAutoFit/>
          </a:bodyPr>
          <a:lstStyle/>
          <a:p>
            <a:endParaRPr lang="en-GB"/>
          </a:p>
        </p:txBody>
      </p:sp>
      <p:sp>
        <p:nvSpPr>
          <p:cNvPr id="59408" name="Line 17"/>
          <p:cNvSpPr>
            <a:spLocks noChangeShapeType="1"/>
          </p:cNvSpPr>
          <p:nvPr/>
        </p:nvSpPr>
        <p:spPr bwMode="auto">
          <a:xfrm>
            <a:off x="2638425" y="2722563"/>
            <a:ext cx="0" cy="1154112"/>
          </a:xfrm>
          <a:prstGeom prst="line">
            <a:avLst/>
          </a:prstGeom>
          <a:noFill/>
          <a:ln w="38100">
            <a:solidFill>
              <a:schemeClr val="tx1"/>
            </a:solidFill>
            <a:round/>
            <a:headEnd/>
            <a:tailEnd type="triangle" w="med" len="med"/>
          </a:ln>
        </p:spPr>
        <p:txBody>
          <a:bodyPr wrap="none" lIns="0" tIns="0" rIns="0" bIns="0" anchor="ctr">
            <a:spAutoFit/>
          </a:bodyPr>
          <a:lstStyle/>
          <a:p>
            <a:endParaRPr lang="en-GB"/>
          </a:p>
        </p:txBody>
      </p:sp>
      <p:sp>
        <p:nvSpPr>
          <p:cNvPr id="59409" name="Line 18"/>
          <p:cNvSpPr>
            <a:spLocks noChangeShapeType="1"/>
          </p:cNvSpPr>
          <p:nvPr/>
        </p:nvSpPr>
        <p:spPr bwMode="auto">
          <a:xfrm>
            <a:off x="6246813" y="2840038"/>
            <a:ext cx="0" cy="1036637"/>
          </a:xfrm>
          <a:prstGeom prst="line">
            <a:avLst/>
          </a:prstGeom>
          <a:noFill/>
          <a:ln w="38100">
            <a:solidFill>
              <a:schemeClr val="tx1"/>
            </a:solidFill>
            <a:round/>
            <a:headEnd/>
            <a:tailEnd type="triangle" w="med" len="med"/>
          </a:ln>
        </p:spPr>
        <p:txBody>
          <a:bodyPr lIns="0" tIns="0" rIns="0" bIns="0" anchor="ctr">
            <a:spAutoFit/>
          </a:bodyPr>
          <a:lstStyle/>
          <a:p>
            <a:endParaRPr lang="en-GB"/>
          </a:p>
        </p:txBody>
      </p:sp>
      <p:sp>
        <p:nvSpPr>
          <p:cNvPr id="59410" name="Text Box 19"/>
          <p:cNvSpPr txBox="1">
            <a:spLocks noChangeArrowheads="1"/>
          </p:cNvSpPr>
          <p:nvPr/>
        </p:nvSpPr>
        <p:spPr bwMode="auto">
          <a:xfrm>
            <a:off x="5137150" y="3932238"/>
            <a:ext cx="2132013" cy="668337"/>
          </a:xfrm>
          <a:prstGeom prst="rect">
            <a:avLst/>
          </a:prstGeom>
          <a:solidFill>
            <a:srgbClr val="007BC5"/>
          </a:solidFill>
          <a:ln w="28575">
            <a:noFill/>
            <a:miter lim="800000"/>
            <a:headEnd/>
            <a:tailEnd/>
          </a:ln>
        </p:spPr>
        <p:txBody>
          <a:bodyPr lIns="0" tIns="0" rIns="0" bIns="0" anchor="ctr"/>
          <a:lstStyle/>
          <a:p>
            <a:pPr algn="ctr" eaLnBrk="0" hangingPunct="0">
              <a:spcBef>
                <a:spcPct val="50000"/>
              </a:spcBef>
            </a:pPr>
            <a:r>
              <a:rPr lang="en-US" altLang="en-GB" sz="1800" b="1"/>
              <a:t>Host immune response</a:t>
            </a:r>
            <a:endParaRPr lang="en-US" altLang="en-GB" sz="1400" b="1"/>
          </a:p>
        </p:txBody>
      </p:sp>
      <p:sp>
        <p:nvSpPr>
          <p:cNvPr id="59411" name="TextBox 18"/>
          <p:cNvSpPr txBox="1">
            <a:spLocks noChangeArrowheads="1"/>
          </p:cNvSpPr>
          <p:nvPr/>
        </p:nvSpPr>
        <p:spPr bwMode="auto">
          <a:xfrm>
            <a:off x="7742238" y="6550025"/>
            <a:ext cx="1401762" cy="307975"/>
          </a:xfrm>
          <a:prstGeom prst="rect">
            <a:avLst/>
          </a:prstGeom>
          <a:noFill/>
          <a:ln w="9525">
            <a:noFill/>
            <a:miter lim="800000"/>
            <a:headEnd/>
            <a:tailEnd/>
          </a:ln>
        </p:spPr>
        <p:txBody>
          <a:bodyPr wrap="none">
            <a:spAutoFit/>
          </a:bodyPr>
          <a:lstStyle/>
          <a:p>
            <a:pPr eaLnBrk="0" hangingPunct="0"/>
            <a:r>
              <a:rPr lang="en-GB" sz="1400"/>
              <a:t>Dr Stephen Brett</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228600"/>
            <a:ext cx="8686800" cy="1143000"/>
          </a:xfrm>
        </p:spPr>
        <p:txBody>
          <a:bodyPr>
            <a:normAutofit fontScale="90000"/>
          </a:bodyPr>
          <a:lstStyle/>
          <a:p>
            <a:pPr eaLnBrk="1" fontAlgn="auto" hangingPunct="1">
              <a:spcAft>
                <a:spcPts val="0"/>
              </a:spcAft>
              <a:defRPr/>
            </a:pPr>
            <a:r>
              <a:rPr lang="en-US" altLang="en-GB" sz="4000" dirty="0">
                <a:solidFill>
                  <a:schemeClr val="tx1"/>
                </a:solidFill>
                <a:effectLst>
                  <a:outerShdw blurRad="38100" dist="38100" dir="2700000" algn="tl">
                    <a:srgbClr val="000000"/>
                  </a:outerShdw>
                </a:effectLst>
                <a:latin typeface="Arial" pitchFamily="34" charset="0"/>
              </a:rPr>
              <a:t>Host response to infection</a:t>
            </a:r>
            <a:br>
              <a:rPr lang="en-US" altLang="en-GB" sz="4000" dirty="0">
                <a:solidFill>
                  <a:schemeClr val="tx1"/>
                </a:solidFill>
                <a:effectLst>
                  <a:outerShdw blurRad="38100" dist="38100" dir="2700000" algn="tl">
                    <a:srgbClr val="000000"/>
                  </a:outerShdw>
                </a:effectLst>
                <a:latin typeface="Arial" pitchFamily="34" charset="0"/>
              </a:rPr>
            </a:br>
            <a:r>
              <a:rPr lang="en-US" altLang="en-GB" sz="3100" i="1" dirty="0">
                <a:solidFill>
                  <a:schemeClr val="tx1"/>
                </a:solidFill>
                <a:effectLst>
                  <a:outerShdw blurRad="38100" dist="38100" dir="2700000" algn="tl">
                    <a:srgbClr val="000000"/>
                  </a:outerShdw>
                </a:effectLst>
                <a:latin typeface="Arial" pitchFamily="34" charset="0"/>
              </a:rPr>
              <a:t>Progression to sepsis and severe sepsis</a:t>
            </a:r>
            <a:endParaRPr lang="en-US" altLang="en-GB" sz="4000" i="1" dirty="0">
              <a:solidFill>
                <a:schemeClr val="tx1"/>
              </a:solidFill>
              <a:effectLst>
                <a:outerShdw blurRad="38100" dist="38100" dir="2700000" algn="tl">
                  <a:srgbClr val="000000"/>
                </a:outerShdw>
              </a:effectLst>
              <a:latin typeface="Arial" pitchFamily="34" charset="0"/>
            </a:endParaRPr>
          </a:p>
        </p:txBody>
      </p:sp>
      <p:grpSp>
        <p:nvGrpSpPr>
          <p:cNvPr id="2" name="Group 3"/>
          <p:cNvGrpSpPr>
            <a:grpSpLocks/>
          </p:cNvGrpSpPr>
          <p:nvPr/>
        </p:nvGrpSpPr>
        <p:grpSpPr bwMode="auto">
          <a:xfrm>
            <a:off x="1398588" y="4495800"/>
            <a:ext cx="2901950" cy="1895475"/>
            <a:chOff x="881" y="2832"/>
            <a:chExt cx="1828" cy="1194"/>
          </a:xfrm>
        </p:grpSpPr>
        <p:sp>
          <p:nvSpPr>
            <p:cNvPr id="60436" name="Text Box 4"/>
            <p:cNvSpPr txBox="1">
              <a:spLocks noChangeArrowheads="1"/>
            </p:cNvSpPr>
            <p:nvPr/>
          </p:nvSpPr>
          <p:spPr bwMode="auto">
            <a:xfrm>
              <a:off x="881" y="2832"/>
              <a:ext cx="1828" cy="250"/>
            </a:xfrm>
            <a:prstGeom prst="rect">
              <a:avLst/>
            </a:prstGeom>
            <a:noFill/>
            <a:ln w="12700">
              <a:noFill/>
              <a:miter lim="800000"/>
              <a:headEnd/>
              <a:tailEnd/>
            </a:ln>
          </p:spPr>
          <p:txBody>
            <a:bodyPr>
              <a:spAutoFit/>
            </a:bodyPr>
            <a:lstStyle/>
            <a:p>
              <a:pPr algn="ctr" eaLnBrk="0" hangingPunct="0">
                <a:spcBef>
                  <a:spcPct val="50000"/>
                </a:spcBef>
              </a:pPr>
              <a:r>
                <a:rPr lang="en-US" altLang="en-GB" sz="2000" b="1"/>
                <a:t>Loss of homeostasis</a:t>
              </a:r>
            </a:p>
          </p:txBody>
        </p:sp>
        <p:sp>
          <p:nvSpPr>
            <p:cNvPr id="62469" name="AutoShape 5"/>
            <p:cNvSpPr>
              <a:spLocks noChangeArrowheads="1"/>
            </p:cNvSpPr>
            <p:nvPr/>
          </p:nvSpPr>
          <p:spPr bwMode="auto">
            <a:xfrm flipV="1">
              <a:off x="1689" y="3089"/>
              <a:ext cx="198" cy="246"/>
            </a:xfrm>
            <a:prstGeom prst="upArrow">
              <a:avLst>
                <a:gd name="adj1" fmla="val 42583"/>
                <a:gd name="adj2" fmla="val 61115"/>
              </a:avLst>
            </a:prstGeom>
            <a:gradFill rotWithShape="0">
              <a:gsLst>
                <a:gs pos="0">
                  <a:srgbClr val="007BC5"/>
                </a:gs>
                <a:gs pos="100000">
                  <a:srgbClr val="F7CE5B"/>
                </a:gs>
              </a:gsLst>
              <a:lin ang="5400000" scaled="1"/>
            </a:gra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0438" name="Text Box 6"/>
            <p:cNvSpPr txBox="1">
              <a:spLocks noChangeArrowheads="1"/>
            </p:cNvSpPr>
            <p:nvPr/>
          </p:nvSpPr>
          <p:spPr bwMode="auto">
            <a:xfrm>
              <a:off x="976" y="3267"/>
              <a:ext cx="1639" cy="250"/>
            </a:xfrm>
            <a:prstGeom prst="rect">
              <a:avLst/>
            </a:prstGeom>
            <a:noFill/>
            <a:ln w="12700">
              <a:noFill/>
              <a:miter lim="800000"/>
              <a:headEnd/>
              <a:tailEnd/>
            </a:ln>
          </p:spPr>
          <p:txBody>
            <a:bodyPr>
              <a:spAutoFit/>
            </a:bodyPr>
            <a:lstStyle/>
            <a:p>
              <a:pPr algn="ctr" eaLnBrk="0" hangingPunct="0">
                <a:spcBef>
                  <a:spcPct val="50000"/>
                </a:spcBef>
              </a:pPr>
              <a:r>
                <a:rPr lang="en-US" altLang="en-GB" sz="2000" b="1"/>
                <a:t>Organ dysfunction</a:t>
              </a:r>
            </a:p>
          </p:txBody>
        </p:sp>
        <p:sp>
          <p:nvSpPr>
            <p:cNvPr id="62471" name="AutoShape 7"/>
            <p:cNvSpPr>
              <a:spLocks noChangeArrowheads="1"/>
            </p:cNvSpPr>
            <p:nvPr/>
          </p:nvSpPr>
          <p:spPr bwMode="auto">
            <a:xfrm flipV="1">
              <a:off x="1689" y="3543"/>
              <a:ext cx="198" cy="233"/>
            </a:xfrm>
            <a:prstGeom prst="upArrow">
              <a:avLst>
                <a:gd name="adj1" fmla="val 42583"/>
                <a:gd name="adj2" fmla="val 57885"/>
              </a:avLst>
            </a:prstGeom>
            <a:gradFill rotWithShape="0">
              <a:gsLst>
                <a:gs pos="0">
                  <a:srgbClr val="007BC5"/>
                </a:gs>
                <a:gs pos="100000">
                  <a:srgbClr val="F7CE5B"/>
                </a:gs>
              </a:gsLst>
              <a:lin ang="5400000" scaled="1"/>
            </a:gra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0440" name="Text Box 8"/>
            <p:cNvSpPr txBox="1">
              <a:spLocks noChangeArrowheads="1"/>
            </p:cNvSpPr>
            <p:nvPr/>
          </p:nvSpPr>
          <p:spPr bwMode="auto">
            <a:xfrm>
              <a:off x="976" y="3776"/>
              <a:ext cx="1639" cy="250"/>
            </a:xfrm>
            <a:prstGeom prst="rect">
              <a:avLst/>
            </a:prstGeom>
            <a:noFill/>
            <a:ln w="12700">
              <a:noFill/>
              <a:miter lim="800000"/>
              <a:headEnd/>
              <a:tailEnd/>
            </a:ln>
          </p:spPr>
          <p:txBody>
            <a:bodyPr>
              <a:spAutoFit/>
            </a:bodyPr>
            <a:lstStyle/>
            <a:p>
              <a:pPr algn="ctr" eaLnBrk="0" hangingPunct="0">
                <a:spcBef>
                  <a:spcPct val="50000"/>
                </a:spcBef>
              </a:pPr>
              <a:r>
                <a:rPr lang="en-US" altLang="en-GB" sz="2000" b="1"/>
                <a:t>Death</a:t>
              </a:r>
            </a:p>
          </p:txBody>
        </p:sp>
      </p:grpSp>
      <p:grpSp>
        <p:nvGrpSpPr>
          <p:cNvPr id="3" name="Group 10"/>
          <p:cNvGrpSpPr>
            <a:grpSpLocks/>
          </p:cNvGrpSpPr>
          <p:nvPr/>
        </p:nvGrpSpPr>
        <p:grpSpPr bwMode="auto">
          <a:xfrm>
            <a:off x="622300" y="1517650"/>
            <a:ext cx="6732588" cy="368300"/>
            <a:chOff x="392" y="956"/>
            <a:chExt cx="4241" cy="232"/>
          </a:xfrm>
        </p:grpSpPr>
        <p:sp>
          <p:nvSpPr>
            <p:cNvPr id="62475" name="AutoShape 11"/>
            <p:cNvSpPr>
              <a:spLocks noChangeArrowheads="1"/>
            </p:cNvSpPr>
            <p:nvPr/>
          </p:nvSpPr>
          <p:spPr bwMode="auto">
            <a:xfrm rot="16200000" flipV="1">
              <a:off x="2033" y="243"/>
              <a:ext cx="205" cy="1680"/>
            </a:xfrm>
            <a:prstGeom prst="upArrow">
              <a:avLst>
                <a:gd name="adj1" fmla="val 40491"/>
                <a:gd name="adj2" fmla="val 84986"/>
              </a:avLst>
            </a:prstGeom>
            <a:gradFill rotWithShape="0">
              <a:gsLst>
                <a:gs pos="0">
                  <a:srgbClr val="F7CE5B"/>
                </a:gs>
                <a:gs pos="100000">
                  <a:srgbClr val="007BC5"/>
                </a:gs>
              </a:gsLst>
              <a:lin ang="0" scaled="1"/>
            </a:gra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0433" name="AutoShape 12"/>
            <p:cNvSpPr>
              <a:spLocks noChangeArrowheads="1"/>
            </p:cNvSpPr>
            <p:nvPr/>
          </p:nvSpPr>
          <p:spPr bwMode="auto">
            <a:xfrm>
              <a:off x="392" y="956"/>
              <a:ext cx="957" cy="226"/>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gn="ctr" eaLnBrk="0" hangingPunct="0"/>
              <a:r>
                <a:rPr lang="en-US" altLang="en-US" sz="2000" b="1"/>
                <a:t>Pathogen</a:t>
              </a:r>
              <a:endParaRPr lang="en-US" altLang="en-GB" sz="2000" b="1"/>
            </a:p>
          </p:txBody>
        </p:sp>
        <p:sp>
          <p:nvSpPr>
            <p:cNvPr id="60434" name="AutoShape 13"/>
            <p:cNvSpPr>
              <a:spLocks noChangeArrowheads="1"/>
            </p:cNvSpPr>
            <p:nvPr/>
          </p:nvSpPr>
          <p:spPr bwMode="auto">
            <a:xfrm>
              <a:off x="1552" y="960"/>
              <a:ext cx="998" cy="226"/>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gn="ctr" eaLnBrk="0" hangingPunct="0">
                <a:spcBef>
                  <a:spcPct val="50000"/>
                </a:spcBef>
              </a:pPr>
              <a:r>
                <a:rPr lang="en-US" altLang="en-US" sz="2000" b="1"/>
                <a:t>Infection</a:t>
              </a:r>
              <a:endParaRPr lang="en-US" altLang="en-GB" sz="2000" b="1"/>
            </a:p>
          </p:txBody>
        </p:sp>
        <p:sp>
          <p:nvSpPr>
            <p:cNvPr id="60435" name="Text Box 14"/>
            <p:cNvSpPr txBox="1">
              <a:spLocks noChangeArrowheads="1"/>
            </p:cNvSpPr>
            <p:nvPr/>
          </p:nvSpPr>
          <p:spPr bwMode="auto">
            <a:xfrm>
              <a:off x="2994" y="957"/>
              <a:ext cx="1639" cy="231"/>
            </a:xfrm>
            <a:prstGeom prst="rect">
              <a:avLst/>
            </a:prstGeom>
            <a:noFill/>
            <a:ln w="12700">
              <a:noFill/>
              <a:miter lim="800000"/>
              <a:headEnd/>
              <a:tailEnd/>
            </a:ln>
          </p:spPr>
          <p:txBody>
            <a:bodyPr>
              <a:spAutoFit/>
            </a:bodyPr>
            <a:lstStyle/>
            <a:p>
              <a:pPr eaLnBrk="0" hangingPunct="0">
                <a:spcBef>
                  <a:spcPct val="50000"/>
                </a:spcBef>
              </a:pPr>
              <a:r>
                <a:rPr lang="en-US" altLang="en-GB" sz="1800" b="1">
                  <a:solidFill>
                    <a:srgbClr val="F7CE5B"/>
                  </a:solidFill>
                </a:rPr>
                <a:t>Host response</a:t>
              </a:r>
            </a:p>
          </p:txBody>
        </p:sp>
      </p:grpSp>
      <p:grpSp>
        <p:nvGrpSpPr>
          <p:cNvPr id="4" name="Group 15"/>
          <p:cNvGrpSpPr>
            <a:grpSpLocks/>
          </p:cNvGrpSpPr>
          <p:nvPr/>
        </p:nvGrpSpPr>
        <p:grpSpPr bwMode="auto">
          <a:xfrm>
            <a:off x="3910013" y="2038350"/>
            <a:ext cx="4016375" cy="3079750"/>
            <a:chOff x="2463" y="1284"/>
            <a:chExt cx="2530" cy="1940"/>
          </a:xfrm>
        </p:grpSpPr>
        <p:sp>
          <p:nvSpPr>
            <p:cNvPr id="60423" name="Freeform 16"/>
            <p:cNvSpPr>
              <a:spLocks/>
            </p:cNvSpPr>
            <p:nvPr/>
          </p:nvSpPr>
          <p:spPr bwMode="auto">
            <a:xfrm>
              <a:off x="2968" y="2143"/>
              <a:ext cx="1083" cy="1080"/>
            </a:xfrm>
            <a:custGeom>
              <a:avLst/>
              <a:gdLst>
                <a:gd name="T0" fmla="*/ 0 w 832"/>
                <a:gd name="T1" fmla="*/ 528 h 830"/>
                <a:gd name="T2" fmla="*/ 0 w 832"/>
                <a:gd name="T3" fmla="*/ 1044 h 830"/>
                <a:gd name="T4" fmla="*/ 363 w 832"/>
                <a:gd name="T5" fmla="*/ 1405 h 830"/>
                <a:gd name="T6" fmla="*/ 880 w 832"/>
                <a:gd name="T7" fmla="*/ 1405 h 830"/>
                <a:gd name="T8" fmla="*/ 1242 w 832"/>
                <a:gd name="T9" fmla="*/ 1045 h 830"/>
                <a:gd name="T10" fmla="*/ 1410 w 832"/>
                <a:gd name="T11" fmla="*/ 934 h 830"/>
                <a:gd name="T12" fmla="*/ 1241 w 832"/>
                <a:gd name="T13" fmla="*/ 821 h 830"/>
                <a:gd name="T14" fmla="*/ 1241 w 832"/>
                <a:gd name="T15" fmla="*/ 753 h 830"/>
                <a:gd name="T16" fmla="*/ 1063 w 832"/>
                <a:gd name="T17" fmla="*/ 640 h 830"/>
                <a:gd name="T18" fmla="*/ 1235 w 832"/>
                <a:gd name="T19" fmla="*/ 530 h 830"/>
                <a:gd name="T20" fmla="*/ 876 w 832"/>
                <a:gd name="T21" fmla="*/ 168 h 830"/>
                <a:gd name="T22" fmla="*/ 768 w 832"/>
                <a:gd name="T23" fmla="*/ 0 h 830"/>
                <a:gd name="T24" fmla="*/ 652 w 832"/>
                <a:gd name="T25" fmla="*/ 169 h 830"/>
                <a:gd name="T26" fmla="*/ 581 w 832"/>
                <a:gd name="T27" fmla="*/ 169 h 830"/>
                <a:gd name="T28" fmla="*/ 467 w 832"/>
                <a:gd name="T29" fmla="*/ 337 h 830"/>
                <a:gd name="T30" fmla="*/ 358 w 832"/>
                <a:gd name="T31" fmla="*/ 167 h 830"/>
                <a:gd name="T32" fmla="*/ 0 w 832"/>
                <a:gd name="T33" fmla="*/ 528 h 8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2"/>
                <a:gd name="T52" fmla="*/ 0 h 830"/>
                <a:gd name="T53" fmla="*/ 832 w 832"/>
                <a:gd name="T54" fmla="*/ 830 h 8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2" h="830">
                  <a:moveTo>
                    <a:pt x="0" y="312"/>
                  </a:moveTo>
                  <a:lnTo>
                    <a:pt x="0" y="616"/>
                  </a:lnTo>
                  <a:lnTo>
                    <a:pt x="214" y="830"/>
                  </a:lnTo>
                  <a:lnTo>
                    <a:pt x="519" y="830"/>
                  </a:lnTo>
                  <a:lnTo>
                    <a:pt x="733" y="617"/>
                  </a:lnTo>
                  <a:lnTo>
                    <a:pt x="832" y="552"/>
                  </a:lnTo>
                  <a:lnTo>
                    <a:pt x="732" y="485"/>
                  </a:lnTo>
                  <a:lnTo>
                    <a:pt x="732" y="445"/>
                  </a:lnTo>
                  <a:lnTo>
                    <a:pt x="628" y="378"/>
                  </a:lnTo>
                  <a:lnTo>
                    <a:pt x="729" y="313"/>
                  </a:lnTo>
                  <a:lnTo>
                    <a:pt x="517" y="99"/>
                  </a:lnTo>
                  <a:lnTo>
                    <a:pt x="453" y="0"/>
                  </a:lnTo>
                  <a:lnTo>
                    <a:pt x="385" y="100"/>
                  </a:lnTo>
                  <a:lnTo>
                    <a:pt x="343" y="100"/>
                  </a:lnTo>
                  <a:lnTo>
                    <a:pt x="276" y="199"/>
                  </a:lnTo>
                  <a:lnTo>
                    <a:pt x="211" y="98"/>
                  </a:lnTo>
                  <a:lnTo>
                    <a:pt x="0" y="312"/>
                  </a:lnTo>
                  <a:close/>
                </a:path>
              </a:pathLst>
            </a:custGeom>
            <a:gradFill rotWithShape="0">
              <a:gsLst>
                <a:gs pos="0">
                  <a:srgbClr val="AFA095"/>
                </a:gs>
                <a:gs pos="100000">
                  <a:srgbClr val="514A45"/>
                </a:gs>
              </a:gsLst>
              <a:path path="rect">
                <a:fillToRect l="50000" t="50000" r="50000" b="50000"/>
              </a:path>
            </a:gradFill>
            <a:ln w="9525">
              <a:round/>
              <a:headEnd/>
              <a:tailEnd/>
            </a:ln>
            <a:scene3d>
              <a:camera prst="legacyObliqueTopRight"/>
              <a:lightRig rig="legacyFlat3" dir="b"/>
            </a:scene3d>
            <a:sp3d extrusionH="176200" prstMaterial="legacyMatte">
              <a:bevelT w="13500" h="13500" prst="angle"/>
              <a:bevelB w="13500" h="13500" prst="angle"/>
              <a:extrusionClr>
                <a:srgbClr val="AFA095"/>
              </a:extrusionClr>
            </a:sp3d>
          </p:spPr>
          <p:txBody>
            <a:bodyPr>
              <a:flatTx/>
            </a:bodyPr>
            <a:lstStyle/>
            <a:p>
              <a:endParaRPr lang="en-GB"/>
            </a:p>
          </p:txBody>
        </p:sp>
        <p:sp>
          <p:nvSpPr>
            <p:cNvPr id="60424" name="Freeform 17"/>
            <p:cNvSpPr>
              <a:spLocks/>
            </p:cNvSpPr>
            <p:nvPr/>
          </p:nvSpPr>
          <p:spPr bwMode="auto">
            <a:xfrm>
              <a:off x="3822" y="2141"/>
              <a:ext cx="1080" cy="1083"/>
            </a:xfrm>
            <a:custGeom>
              <a:avLst/>
              <a:gdLst>
                <a:gd name="T0" fmla="*/ 530 w 830"/>
                <a:gd name="T1" fmla="*/ 1410 h 832"/>
                <a:gd name="T2" fmla="*/ 1044 w 830"/>
                <a:gd name="T3" fmla="*/ 1410 h 832"/>
                <a:gd name="T4" fmla="*/ 1405 w 830"/>
                <a:gd name="T5" fmla="*/ 1047 h 832"/>
                <a:gd name="T6" fmla="*/ 1405 w 830"/>
                <a:gd name="T7" fmla="*/ 530 h 832"/>
                <a:gd name="T8" fmla="*/ 1045 w 830"/>
                <a:gd name="T9" fmla="*/ 168 h 832"/>
                <a:gd name="T10" fmla="*/ 934 w 830"/>
                <a:gd name="T11" fmla="*/ 0 h 832"/>
                <a:gd name="T12" fmla="*/ 821 w 830"/>
                <a:gd name="T13" fmla="*/ 169 h 832"/>
                <a:gd name="T14" fmla="*/ 755 w 830"/>
                <a:gd name="T15" fmla="*/ 169 h 832"/>
                <a:gd name="T16" fmla="*/ 641 w 830"/>
                <a:gd name="T17" fmla="*/ 346 h 832"/>
                <a:gd name="T18" fmla="*/ 532 w 830"/>
                <a:gd name="T19" fmla="*/ 174 h 832"/>
                <a:gd name="T20" fmla="*/ 169 w 830"/>
                <a:gd name="T21" fmla="*/ 534 h 832"/>
                <a:gd name="T22" fmla="*/ 0 w 830"/>
                <a:gd name="T23" fmla="*/ 642 h 832"/>
                <a:gd name="T24" fmla="*/ 170 w 830"/>
                <a:gd name="T25" fmla="*/ 758 h 832"/>
                <a:gd name="T26" fmla="*/ 170 w 830"/>
                <a:gd name="T27" fmla="*/ 829 h 832"/>
                <a:gd name="T28" fmla="*/ 337 w 830"/>
                <a:gd name="T29" fmla="*/ 942 h 832"/>
                <a:gd name="T30" fmla="*/ 168 w 830"/>
                <a:gd name="T31" fmla="*/ 1052 h 832"/>
                <a:gd name="T32" fmla="*/ 530 w 830"/>
                <a:gd name="T33" fmla="*/ 1410 h 8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0"/>
                <a:gd name="T52" fmla="*/ 0 h 832"/>
                <a:gd name="T53" fmla="*/ 830 w 830"/>
                <a:gd name="T54" fmla="*/ 832 h 8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0" h="832">
                  <a:moveTo>
                    <a:pt x="313" y="832"/>
                  </a:moveTo>
                  <a:lnTo>
                    <a:pt x="616" y="832"/>
                  </a:lnTo>
                  <a:lnTo>
                    <a:pt x="830" y="618"/>
                  </a:lnTo>
                  <a:lnTo>
                    <a:pt x="830" y="313"/>
                  </a:lnTo>
                  <a:lnTo>
                    <a:pt x="617" y="99"/>
                  </a:lnTo>
                  <a:lnTo>
                    <a:pt x="552" y="0"/>
                  </a:lnTo>
                  <a:lnTo>
                    <a:pt x="485" y="100"/>
                  </a:lnTo>
                  <a:lnTo>
                    <a:pt x="446" y="100"/>
                  </a:lnTo>
                  <a:lnTo>
                    <a:pt x="379" y="204"/>
                  </a:lnTo>
                  <a:lnTo>
                    <a:pt x="314" y="103"/>
                  </a:lnTo>
                  <a:lnTo>
                    <a:pt x="100" y="315"/>
                  </a:lnTo>
                  <a:lnTo>
                    <a:pt x="0" y="379"/>
                  </a:lnTo>
                  <a:lnTo>
                    <a:pt x="101" y="447"/>
                  </a:lnTo>
                  <a:lnTo>
                    <a:pt x="101" y="489"/>
                  </a:lnTo>
                  <a:lnTo>
                    <a:pt x="199" y="556"/>
                  </a:lnTo>
                  <a:lnTo>
                    <a:pt x="99" y="621"/>
                  </a:lnTo>
                  <a:lnTo>
                    <a:pt x="313" y="832"/>
                  </a:lnTo>
                  <a:close/>
                </a:path>
              </a:pathLst>
            </a:custGeom>
            <a:gradFill rotWithShape="0">
              <a:gsLst>
                <a:gs pos="0">
                  <a:srgbClr val="F7CE5B"/>
                </a:gs>
                <a:gs pos="100000">
                  <a:srgbClr val="725F2A"/>
                </a:gs>
              </a:gsLst>
              <a:path path="rect">
                <a:fillToRect l="50000" t="50000" r="50000" b="50000"/>
              </a:path>
            </a:gradFill>
            <a:ln w="9525">
              <a:round/>
              <a:headEnd/>
              <a:tailEnd/>
            </a:ln>
            <a:scene3d>
              <a:camera prst="legacyObliqueTopRight"/>
              <a:lightRig rig="legacyFlat3" dir="b"/>
            </a:scene3d>
            <a:sp3d extrusionH="176200" prstMaterial="legacyMatte">
              <a:bevelT w="13500" h="13500" prst="angle"/>
              <a:bevelB w="13500" h="13500" prst="angle"/>
              <a:extrusionClr>
                <a:srgbClr val="F7CE5B"/>
              </a:extrusionClr>
            </a:sp3d>
          </p:spPr>
          <p:txBody>
            <a:bodyPr>
              <a:flatTx/>
            </a:bodyPr>
            <a:lstStyle/>
            <a:p>
              <a:endParaRPr lang="en-GB"/>
            </a:p>
          </p:txBody>
        </p:sp>
        <p:sp>
          <p:nvSpPr>
            <p:cNvPr id="62482" name="AutoShape 18"/>
            <p:cNvSpPr>
              <a:spLocks noChangeArrowheads="1"/>
            </p:cNvSpPr>
            <p:nvPr/>
          </p:nvSpPr>
          <p:spPr bwMode="auto">
            <a:xfrm rot="4492970" flipV="1">
              <a:off x="2563" y="2554"/>
              <a:ext cx="198" cy="398"/>
            </a:xfrm>
            <a:prstGeom prst="upArrow">
              <a:avLst>
                <a:gd name="adj1" fmla="val 42583"/>
                <a:gd name="adj2" fmla="val 98876"/>
              </a:avLst>
            </a:prstGeom>
            <a:gradFill rotWithShape="0">
              <a:gsLst>
                <a:gs pos="0">
                  <a:srgbClr val="F7CE5B"/>
                </a:gs>
                <a:gs pos="100000">
                  <a:srgbClr val="007BC5"/>
                </a:gs>
              </a:gsLst>
              <a:lin ang="0" scaled="1"/>
            </a:gra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2483" name="Text Box 19"/>
            <p:cNvSpPr txBox="1">
              <a:spLocks noChangeArrowheads="1"/>
            </p:cNvSpPr>
            <p:nvPr/>
          </p:nvSpPr>
          <p:spPr bwMode="auto">
            <a:xfrm>
              <a:off x="3159" y="2548"/>
              <a:ext cx="802" cy="384"/>
            </a:xfrm>
            <a:prstGeom prst="rect">
              <a:avLst/>
            </a:prstGeom>
            <a:noFill/>
            <a:ln w="12700">
              <a:noFill/>
              <a:miter lim="800000"/>
              <a:headEnd/>
              <a:tailEnd/>
            </a:ln>
            <a:effectLst/>
          </p:spPr>
          <p:txBody>
            <a:bodyPr>
              <a:spAutoFit/>
            </a:bodyPr>
            <a:lstStyle/>
            <a:p>
              <a:pPr eaLnBrk="0" hangingPunct="0">
                <a:spcBef>
                  <a:spcPct val="50000"/>
                </a:spcBef>
                <a:defRPr/>
              </a:pPr>
              <a:r>
                <a:rPr lang="en-US" altLang="en-GB" sz="1700" b="1">
                  <a:effectLst>
                    <a:outerShdw blurRad="38100" dist="38100" dir="2700000" algn="tl">
                      <a:srgbClr val="000000"/>
                    </a:outerShdw>
                  </a:effectLst>
                  <a:latin typeface="Times" pitchFamily="8" charset="0"/>
                  <a:cs typeface="+mn-cs"/>
                </a:rPr>
                <a:t>Other </a:t>
              </a:r>
              <a:br>
                <a:rPr lang="en-US" altLang="en-GB" sz="1700" b="1">
                  <a:effectLst>
                    <a:outerShdw blurRad="38100" dist="38100" dir="2700000" algn="tl">
                      <a:srgbClr val="000000"/>
                    </a:outerShdw>
                  </a:effectLst>
                  <a:latin typeface="Times" pitchFamily="8" charset="0"/>
                  <a:cs typeface="+mn-cs"/>
                </a:rPr>
              </a:br>
              <a:r>
                <a:rPr lang="en-US" altLang="en-GB" sz="1700" b="1">
                  <a:effectLst>
                    <a:outerShdw blurRad="38100" dist="38100" dir="2700000" algn="tl">
                      <a:srgbClr val="000000"/>
                    </a:outerShdw>
                  </a:effectLst>
                  <a:latin typeface="Times" pitchFamily="8" charset="0"/>
                  <a:cs typeface="+mn-cs"/>
                </a:rPr>
                <a:t>factors</a:t>
              </a:r>
            </a:p>
          </p:txBody>
        </p:sp>
        <p:sp>
          <p:nvSpPr>
            <p:cNvPr id="62484" name="Text Box 20"/>
            <p:cNvSpPr txBox="1">
              <a:spLocks noChangeArrowheads="1"/>
            </p:cNvSpPr>
            <p:nvPr/>
          </p:nvSpPr>
          <p:spPr bwMode="auto">
            <a:xfrm>
              <a:off x="3969" y="2548"/>
              <a:ext cx="1008" cy="384"/>
            </a:xfrm>
            <a:prstGeom prst="rect">
              <a:avLst/>
            </a:prstGeom>
            <a:noFill/>
            <a:ln w="12700">
              <a:noFill/>
              <a:miter lim="800000"/>
              <a:headEnd/>
              <a:tailEnd/>
            </a:ln>
            <a:effectLst/>
          </p:spPr>
          <p:txBody>
            <a:bodyPr>
              <a:spAutoFit/>
            </a:bodyPr>
            <a:lstStyle/>
            <a:p>
              <a:pPr eaLnBrk="0" hangingPunct="0">
                <a:spcBef>
                  <a:spcPct val="50000"/>
                </a:spcBef>
                <a:defRPr/>
              </a:pPr>
              <a:r>
                <a:rPr lang="en-US" altLang="en-GB" sz="1700" b="1">
                  <a:effectLst>
                    <a:outerShdw blurRad="38100" dist="38100" dir="2700000" algn="tl">
                      <a:srgbClr val="000000"/>
                    </a:outerShdw>
                  </a:effectLst>
                  <a:latin typeface="Times" pitchFamily="8" charset="0"/>
                  <a:cs typeface="+mn-cs"/>
                </a:rPr>
                <a:t>Coagulation/</a:t>
              </a:r>
              <a:br>
                <a:rPr lang="en-US" altLang="en-GB" sz="1700" b="1">
                  <a:effectLst>
                    <a:outerShdw blurRad="38100" dist="38100" dir="2700000" algn="tl">
                      <a:srgbClr val="000000"/>
                    </a:outerShdw>
                  </a:effectLst>
                  <a:latin typeface="Times" pitchFamily="8" charset="0"/>
                  <a:cs typeface="+mn-cs"/>
                </a:rPr>
              </a:br>
              <a:r>
                <a:rPr lang="en-US" altLang="en-GB" sz="1700" b="1">
                  <a:effectLst>
                    <a:outerShdw blurRad="38100" dist="38100" dir="2700000" algn="tl">
                      <a:srgbClr val="000000"/>
                    </a:outerShdw>
                  </a:effectLst>
                  <a:latin typeface="Times" pitchFamily="8" charset="0"/>
                  <a:cs typeface="+mn-cs"/>
                </a:rPr>
                <a:t>fibrinolysis</a:t>
              </a:r>
            </a:p>
          </p:txBody>
        </p:sp>
        <p:sp>
          <p:nvSpPr>
            <p:cNvPr id="60428" name="Freeform 21"/>
            <p:cNvSpPr>
              <a:spLocks/>
            </p:cNvSpPr>
            <p:nvPr/>
          </p:nvSpPr>
          <p:spPr bwMode="auto">
            <a:xfrm>
              <a:off x="2964" y="1284"/>
              <a:ext cx="1080" cy="1083"/>
            </a:xfrm>
            <a:custGeom>
              <a:avLst/>
              <a:gdLst>
                <a:gd name="T0" fmla="*/ 877 w 830"/>
                <a:gd name="T1" fmla="*/ 0 h 832"/>
                <a:gd name="T2" fmla="*/ 364 w 830"/>
                <a:gd name="T3" fmla="*/ 0 h 832"/>
                <a:gd name="T4" fmla="*/ 0 w 830"/>
                <a:gd name="T5" fmla="*/ 363 h 832"/>
                <a:gd name="T6" fmla="*/ 0 w 830"/>
                <a:gd name="T7" fmla="*/ 881 h 832"/>
                <a:gd name="T8" fmla="*/ 362 w 830"/>
                <a:gd name="T9" fmla="*/ 1242 h 832"/>
                <a:gd name="T10" fmla="*/ 472 w 830"/>
                <a:gd name="T11" fmla="*/ 1410 h 832"/>
                <a:gd name="T12" fmla="*/ 584 w 830"/>
                <a:gd name="T13" fmla="*/ 1242 h 832"/>
                <a:gd name="T14" fmla="*/ 652 w 830"/>
                <a:gd name="T15" fmla="*/ 1242 h 832"/>
                <a:gd name="T16" fmla="*/ 765 w 830"/>
                <a:gd name="T17" fmla="*/ 1063 h 832"/>
                <a:gd name="T18" fmla="*/ 876 w 830"/>
                <a:gd name="T19" fmla="*/ 1235 h 832"/>
                <a:gd name="T20" fmla="*/ 1237 w 830"/>
                <a:gd name="T21" fmla="*/ 876 h 832"/>
                <a:gd name="T22" fmla="*/ 1405 w 830"/>
                <a:gd name="T23" fmla="*/ 768 h 832"/>
                <a:gd name="T24" fmla="*/ 1236 w 830"/>
                <a:gd name="T25" fmla="*/ 652 h 832"/>
                <a:gd name="T26" fmla="*/ 1236 w 830"/>
                <a:gd name="T27" fmla="*/ 581 h 832"/>
                <a:gd name="T28" fmla="*/ 1068 w 830"/>
                <a:gd name="T29" fmla="*/ 467 h 832"/>
                <a:gd name="T30" fmla="*/ 1239 w 830"/>
                <a:gd name="T31" fmla="*/ 358 h 832"/>
                <a:gd name="T32" fmla="*/ 877 w 830"/>
                <a:gd name="T33" fmla="*/ 0 h 8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0"/>
                <a:gd name="T52" fmla="*/ 0 h 832"/>
                <a:gd name="T53" fmla="*/ 830 w 830"/>
                <a:gd name="T54" fmla="*/ 832 h 8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0" h="832">
                  <a:moveTo>
                    <a:pt x="518" y="0"/>
                  </a:moveTo>
                  <a:lnTo>
                    <a:pt x="215" y="0"/>
                  </a:lnTo>
                  <a:lnTo>
                    <a:pt x="0" y="214"/>
                  </a:lnTo>
                  <a:lnTo>
                    <a:pt x="0" y="520"/>
                  </a:lnTo>
                  <a:lnTo>
                    <a:pt x="214" y="733"/>
                  </a:lnTo>
                  <a:lnTo>
                    <a:pt x="279" y="832"/>
                  </a:lnTo>
                  <a:lnTo>
                    <a:pt x="345" y="733"/>
                  </a:lnTo>
                  <a:lnTo>
                    <a:pt x="385" y="733"/>
                  </a:lnTo>
                  <a:lnTo>
                    <a:pt x="452" y="628"/>
                  </a:lnTo>
                  <a:lnTo>
                    <a:pt x="517" y="729"/>
                  </a:lnTo>
                  <a:lnTo>
                    <a:pt x="731" y="517"/>
                  </a:lnTo>
                  <a:lnTo>
                    <a:pt x="830" y="453"/>
                  </a:lnTo>
                  <a:lnTo>
                    <a:pt x="730" y="385"/>
                  </a:lnTo>
                  <a:lnTo>
                    <a:pt x="730" y="343"/>
                  </a:lnTo>
                  <a:lnTo>
                    <a:pt x="631" y="276"/>
                  </a:lnTo>
                  <a:lnTo>
                    <a:pt x="732" y="211"/>
                  </a:lnTo>
                  <a:lnTo>
                    <a:pt x="518" y="0"/>
                  </a:lnTo>
                  <a:close/>
                </a:path>
              </a:pathLst>
            </a:custGeom>
            <a:gradFill rotWithShape="0">
              <a:gsLst>
                <a:gs pos="0">
                  <a:srgbClr val="007BC5"/>
                </a:gs>
                <a:gs pos="100000">
                  <a:srgbClr val="00395B"/>
                </a:gs>
              </a:gsLst>
              <a:path path="rect">
                <a:fillToRect l="50000" t="50000" r="50000" b="50000"/>
              </a:path>
            </a:gradFill>
            <a:ln w="9525">
              <a:round/>
              <a:headEnd/>
              <a:tailEnd/>
            </a:ln>
            <a:scene3d>
              <a:camera prst="legacyObliqueTopRight"/>
              <a:lightRig rig="legacyFlat3" dir="b"/>
            </a:scene3d>
            <a:sp3d extrusionH="176200" prstMaterial="legacyMatte">
              <a:bevelT w="13500" h="13500" prst="angle"/>
              <a:bevelB w="13500" h="13500" prst="angle"/>
              <a:extrusionClr>
                <a:srgbClr val="007BC5"/>
              </a:extrusionClr>
            </a:sp3d>
          </p:spPr>
          <p:txBody>
            <a:bodyPr>
              <a:flatTx/>
            </a:bodyPr>
            <a:lstStyle/>
            <a:p>
              <a:endParaRPr lang="en-GB"/>
            </a:p>
          </p:txBody>
        </p:sp>
        <p:sp>
          <p:nvSpPr>
            <p:cNvPr id="62486" name="Text Box 22"/>
            <p:cNvSpPr txBox="1">
              <a:spLocks noChangeArrowheads="1"/>
            </p:cNvSpPr>
            <p:nvPr/>
          </p:nvSpPr>
          <p:spPr bwMode="auto">
            <a:xfrm>
              <a:off x="2911" y="1651"/>
              <a:ext cx="1055" cy="221"/>
            </a:xfrm>
            <a:prstGeom prst="rect">
              <a:avLst/>
            </a:prstGeom>
            <a:noFill/>
            <a:ln w="12700">
              <a:noFill/>
              <a:miter lim="800000"/>
              <a:headEnd/>
              <a:tailEnd/>
            </a:ln>
            <a:effectLst/>
          </p:spPr>
          <p:txBody>
            <a:bodyPr>
              <a:spAutoFit/>
            </a:bodyPr>
            <a:lstStyle/>
            <a:p>
              <a:pPr algn="ctr" eaLnBrk="0" hangingPunct="0">
                <a:spcBef>
                  <a:spcPct val="50000"/>
                </a:spcBef>
                <a:defRPr/>
              </a:pPr>
              <a:r>
                <a:rPr lang="en-US" altLang="en-GB" sz="1700" b="1">
                  <a:effectLst>
                    <a:outerShdw blurRad="38100" dist="38100" dir="2700000" algn="tl">
                      <a:srgbClr val="000000"/>
                    </a:outerShdw>
                  </a:effectLst>
                  <a:latin typeface="Times" pitchFamily="8" charset="0"/>
                  <a:cs typeface="+mn-cs"/>
                </a:rPr>
                <a:t>Inflammation</a:t>
              </a:r>
            </a:p>
          </p:txBody>
        </p:sp>
        <p:sp>
          <p:nvSpPr>
            <p:cNvPr id="60430" name="Freeform 23"/>
            <p:cNvSpPr>
              <a:spLocks/>
            </p:cNvSpPr>
            <p:nvPr/>
          </p:nvSpPr>
          <p:spPr bwMode="auto">
            <a:xfrm>
              <a:off x="3820" y="1291"/>
              <a:ext cx="1083" cy="1079"/>
            </a:xfrm>
            <a:custGeom>
              <a:avLst/>
              <a:gdLst>
                <a:gd name="T0" fmla="*/ 1410 w 832"/>
                <a:gd name="T1" fmla="*/ 874 h 830"/>
                <a:gd name="T2" fmla="*/ 1410 w 832"/>
                <a:gd name="T3" fmla="*/ 361 h 830"/>
                <a:gd name="T4" fmla="*/ 1047 w 832"/>
                <a:gd name="T5" fmla="*/ 0 h 830"/>
                <a:gd name="T6" fmla="*/ 530 w 832"/>
                <a:gd name="T7" fmla="*/ 0 h 830"/>
                <a:gd name="T8" fmla="*/ 169 w 832"/>
                <a:gd name="T9" fmla="*/ 360 h 830"/>
                <a:gd name="T10" fmla="*/ 0 w 832"/>
                <a:gd name="T11" fmla="*/ 469 h 830"/>
                <a:gd name="T12" fmla="*/ 169 w 832"/>
                <a:gd name="T13" fmla="*/ 584 h 830"/>
                <a:gd name="T14" fmla="*/ 169 w 832"/>
                <a:gd name="T15" fmla="*/ 649 h 830"/>
                <a:gd name="T16" fmla="*/ 346 w 832"/>
                <a:gd name="T17" fmla="*/ 762 h 830"/>
                <a:gd name="T18" fmla="*/ 174 w 832"/>
                <a:gd name="T19" fmla="*/ 872 h 830"/>
                <a:gd name="T20" fmla="*/ 534 w 832"/>
                <a:gd name="T21" fmla="*/ 1234 h 830"/>
                <a:gd name="T22" fmla="*/ 644 w 832"/>
                <a:gd name="T23" fmla="*/ 1403 h 830"/>
                <a:gd name="T24" fmla="*/ 759 w 832"/>
                <a:gd name="T25" fmla="*/ 1232 h 830"/>
                <a:gd name="T26" fmla="*/ 829 w 832"/>
                <a:gd name="T27" fmla="*/ 1232 h 830"/>
                <a:gd name="T28" fmla="*/ 942 w 832"/>
                <a:gd name="T29" fmla="*/ 1066 h 830"/>
                <a:gd name="T30" fmla="*/ 1052 w 832"/>
                <a:gd name="T31" fmla="*/ 1235 h 830"/>
                <a:gd name="T32" fmla="*/ 1410 w 832"/>
                <a:gd name="T33" fmla="*/ 874 h 8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2"/>
                <a:gd name="T52" fmla="*/ 0 h 830"/>
                <a:gd name="T53" fmla="*/ 832 w 832"/>
                <a:gd name="T54" fmla="*/ 830 h 8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2" h="830">
                  <a:moveTo>
                    <a:pt x="832" y="517"/>
                  </a:moveTo>
                  <a:lnTo>
                    <a:pt x="832" y="214"/>
                  </a:lnTo>
                  <a:lnTo>
                    <a:pt x="618" y="0"/>
                  </a:lnTo>
                  <a:lnTo>
                    <a:pt x="313" y="0"/>
                  </a:lnTo>
                  <a:lnTo>
                    <a:pt x="100" y="213"/>
                  </a:lnTo>
                  <a:lnTo>
                    <a:pt x="0" y="278"/>
                  </a:lnTo>
                  <a:lnTo>
                    <a:pt x="100" y="345"/>
                  </a:lnTo>
                  <a:lnTo>
                    <a:pt x="100" y="384"/>
                  </a:lnTo>
                  <a:lnTo>
                    <a:pt x="204" y="451"/>
                  </a:lnTo>
                  <a:lnTo>
                    <a:pt x="103" y="516"/>
                  </a:lnTo>
                  <a:lnTo>
                    <a:pt x="315" y="730"/>
                  </a:lnTo>
                  <a:lnTo>
                    <a:pt x="380" y="830"/>
                  </a:lnTo>
                  <a:lnTo>
                    <a:pt x="448" y="729"/>
                  </a:lnTo>
                  <a:lnTo>
                    <a:pt x="489" y="729"/>
                  </a:lnTo>
                  <a:lnTo>
                    <a:pt x="556" y="631"/>
                  </a:lnTo>
                  <a:lnTo>
                    <a:pt x="621" y="731"/>
                  </a:lnTo>
                  <a:lnTo>
                    <a:pt x="832" y="517"/>
                  </a:lnTo>
                  <a:close/>
                </a:path>
              </a:pathLst>
            </a:custGeom>
            <a:gradFill rotWithShape="0">
              <a:gsLst>
                <a:gs pos="0">
                  <a:srgbClr val="7B2441"/>
                </a:gs>
                <a:gs pos="100000">
                  <a:srgbClr val="39111E"/>
                </a:gs>
              </a:gsLst>
              <a:path path="rect">
                <a:fillToRect l="50000" t="50000" r="50000" b="50000"/>
              </a:path>
            </a:gradFill>
            <a:ln w="9525">
              <a:round/>
              <a:headEnd/>
              <a:tailEnd/>
            </a:ln>
            <a:scene3d>
              <a:camera prst="legacyObliqueTopRight"/>
              <a:lightRig rig="legacyFlat3" dir="b"/>
            </a:scene3d>
            <a:sp3d extrusionH="176200" prstMaterial="legacyMatte">
              <a:bevelT w="13500" h="13500" prst="angle"/>
              <a:bevelB w="13500" h="13500" prst="angle"/>
              <a:extrusionClr>
                <a:srgbClr val="7B2441"/>
              </a:extrusionClr>
            </a:sp3d>
          </p:spPr>
          <p:txBody>
            <a:bodyPr>
              <a:flatTx/>
            </a:bodyPr>
            <a:lstStyle/>
            <a:p>
              <a:endParaRPr lang="en-GB"/>
            </a:p>
          </p:txBody>
        </p:sp>
        <p:sp>
          <p:nvSpPr>
            <p:cNvPr id="62488" name="Text Box 24"/>
            <p:cNvSpPr txBox="1">
              <a:spLocks noChangeArrowheads="1"/>
            </p:cNvSpPr>
            <p:nvPr/>
          </p:nvSpPr>
          <p:spPr bwMode="auto">
            <a:xfrm>
              <a:off x="4016" y="1560"/>
              <a:ext cx="977" cy="384"/>
            </a:xfrm>
            <a:prstGeom prst="rect">
              <a:avLst/>
            </a:prstGeom>
            <a:noFill/>
            <a:ln w="12700">
              <a:noFill/>
              <a:miter lim="800000"/>
              <a:headEnd/>
              <a:tailEnd/>
            </a:ln>
            <a:effectLst/>
          </p:spPr>
          <p:txBody>
            <a:bodyPr>
              <a:spAutoFit/>
            </a:bodyPr>
            <a:lstStyle/>
            <a:p>
              <a:pPr eaLnBrk="0" hangingPunct="0">
                <a:spcBef>
                  <a:spcPct val="50000"/>
                </a:spcBef>
                <a:defRPr/>
              </a:pPr>
              <a:r>
                <a:rPr lang="en-US" altLang="en-GB" sz="1700" b="1">
                  <a:effectLst>
                    <a:outerShdw blurRad="38100" dist="38100" dir="2700000" algn="tl">
                      <a:srgbClr val="000000"/>
                    </a:outerShdw>
                  </a:effectLst>
                  <a:latin typeface="Times" pitchFamily="8" charset="0"/>
                  <a:cs typeface="+mn-cs"/>
                </a:rPr>
                <a:t>Endothelial dysfunction</a:t>
              </a:r>
            </a:p>
          </p:txBody>
        </p:sp>
      </p:grpSp>
      <p:sp>
        <p:nvSpPr>
          <p:cNvPr id="60422" name="TextBox 18"/>
          <p:cNvSpPr txBox="1">
            <a:spLocks noChangeArrowheads="1"/>
          </p:cNvSpPr>
          <p:nvPr/>
        </p:nvSpPr>
        <p:spPr bwMode="auto">
          <a:xfrm>
            <a:off x="7742238" y="6550025"/>
            <a:ext cx="1401762" cy="307975"/>
          </a:xfrm>
          <a:prstGeom prst="rect">
            <a:avLst/>
          </a:prstGeom>
          <a:noFill/>
          <a:ln w="9525">
            <a:noFill/>
            <a:miter lim="800000"/>
            <a:headEnd/>
            <a:tailEnd/>
          </a:ln>
        </p:spPr>
        <p:txBody>
          <a:bodyPr wrap="none">
            <a:spAutoFit/>
          </a:bodyPr>
          <a:lstStyle/>
          <a:p>
            <a:pPr eaLnBrk="0" hangingPunct="0"/>
            <a:r>
              <a:rPr lang="en-GB" sz="1400"/>
              <a:t>Dr Stephen Brett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6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100"/>
                            </p:stCondLst>
                            <p:childTnLst>
                              <p:par>
                                <p:cTn id="13" presetID="22" presetClass="entr" presetSubtype="1" fill="hold" nodeType="afterEffect">
                                  <p:stCondLst>
                                    <p:cond delay="1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04800"/>
            <a:ext cx="7772400" cy="1143000"/>
          </a:xfrm>
        </p:spPr>
        <p:txBody>
          <a:bodyPr>
            <a:normAutofit fontScale="90000"/>
          </a:bodyPr>
          <a:lstStyle/>
          <a:p>
            <a:pPr eaLnBrk="1" fontAlgn="auto" hangingPunct="1">
              <a:spcAft>
                <a:spcPts val="0"/>
              </a:spcAft>
              <a:defRPr/>
            </a:pPr>
            <a:r>
              <a:rPr lang="en-US" altLang="en-GB" dirty="0">
                <a:solidFill>
                  <a:schemeClr val="tx1"/>
                </a:solidFill>
                <a:effectLst>
                  <a:outerShdw blurRad="38100" dist="38100" dir="2700000" algn="tl">
                    <a:srgbClr val="000000"/>
                  </a:outerShdw>
                </a:effectLst>
                <a:latin typeface="Arial" pitchFamily="34" charset="0"/>
              </a:rPr>
              <a:t>Pathogenesis of sepsis</a:t>
            </a:r>
            <a:br>
              <a:rPr lang="en-US" altLang="en-GB" dirty="0">
                <a:solidFill>
                  <a:schemeClr val="tx1"/>
                </a:solidFill>
                <a:effectLst>
                  <a:outerShdw blurRad="38100" dist="38100" dir="2700000" algn="tl">
                    <a:srgbClr val="000000"/>
                  </a:outerShdw>
                </a:effectLst>
                <a:latin typeface="Arial" pitchFamily="34" charset="0"/>
              </a:rPr>
            </a:br>
            <a:r>
              <a:rPr lang="en-US" altLang="en-GB" sz="3500" i="1" dirty="0">
                <a:solidFill>
                  <a:schemeClr val="tx1"/>
                </a:solidFill>
                <a:effectLst>
                  <a:outerShdw blurRad="38100" dist="38100" dir="2700000" algn="tl">
                    <a:srgbClr val="000000"/>
                  </a:outerShdw>
                </a:effectLst>
                <a:latin typeface="Arial" pitchFamily="34" charset="0"/>
              </a:rPr>
              <a:t>An overview</a:t>
            </a:r>
            <a:endParaRPr lang="en-US" altLang="en-GB" dirty="0">
              <a:solidFill>
                <a:schemeClr val="tx1"/>
              </a:solidFill>
              <a:effectLst>
                <a:outerShdw blurRad="38100" dist="38100" dir="2700000" algn="tl">
                  <a:srgbClr val="000000"/>
                </a:outerShdw>
              </a:effectLst>
              <a:latin typeface="Arial" pitchFamily="34" charset="0"/>
            </a:endParaRPr>
          </a:p>
        </p:txBody>
      </p:sp>
      <p:grpSp>
        <p:nvGrpSpPr>
          <p:cNvPr id="2" name="Group 4"/>
          <p:cNvGrpSpPr>
            <a:grpSpLocks/>
          </p:cNvGrpSpPr>
          <p:nvPr/>
        </p:nvGrpSpPr>
        <p:grpSpPr bwMode="auto">
          <a:xfrm>
            <a:off x="266700" y="3605213"/>
            <a:ext cx="3752850" cy="3006725"/>
            <a:chOff x="168" y="2271"/>
            <a:chExt cx="2364" cy="1894"/>
          </a:xfrm>
        </p:grpSpPr>
        <p:sp>
          <p:nvSpPr>
            <p:cNvPr id="61480" name="AutoShape 5"/>
            <p:cNvSpPr>
              <a:spLocks noChangeArrowheads="1"/>
            </p:cNvSpPr>
            <p:nvPr/>
          </p:nvSpPr>
          <p:spPr bwMode="auto">
            <a:xfrm>
              <a:off x="168" y="2271"/>
              <a:ext cx="2364" cy="1894"/>
            </a:xfrm>
            <a:prstGeom prst="roundRect">
              <a:avLst>
                <a:gd name="adj" fmla="val 16667"/>
              </a:avLst>
            </a:prstGeom>
            <a:solidFill>
              <a:srgbClr val="007BC5"/>
            </a:solidFill>
            <a:ln w="38100">
              <a:solidFill>
                <a:srgbClr val="F7CE5B"/>
              </a:solidFill>
              <a:round/>
              <a:headEnd/>
              <a:tailEnd/>
            </a:ln>
          </p:spPr>
          <p:txBody>
            <a:bodyPr lIns="0" tIns="0" rIns="0" bIns="0" anchor="ctr">
              <a:spAutoFit/>
            </a:bodyPr>
            <a:lstStyle/>
            <a:p>
              <a:pPr eaLnBrk="0" hangingPunct="0"/>
              <a:endParaRPr lang="en-US"/>
            </a:p>
          </p:txBody>
        </p:sp>
        <p:grpSp>
          <p:nvGrpSpPr>
            <p:cNvPr id="61481" name="Group 6"/>
            <p:cNvGrpSpPr>
              <a:grpSpLocks/>
            </p:cNvGrpSpPr>
            <p:nvPr/>
          </p:nvGrpSpPr>
          <p:grpSpPr bwMode="auto">
            <a:xfrm>
              <a:off x="280" y="2421"/>
              <a:ext cx="2084" cy="1694"/>
              <a:chOff x="280" y="2421"/>
              <a:chExt cx="2084" cy="1694"/>
            </a:xfrm>
          </p:grpSpPr>
          <p:sp>
            <p:nvSpPr>
              <p:cNvPr id="61482" name="AutoShape 7"/>
              <p:cNvSpPr>
                <a:spLocks noChangeArrowheads="1"/>
              </p:cNvSpPr>
              <p:nvPr/>
            </p:nvSpPr>
            <p:spPr bwMode="auto">
              <a:xfrm>
                <a:off x="1464" y="3133"/>
                <a:ext cx="889" cy="172"/>
              </a:xfrm>
              <a:prstGeom prst="roundRect">
                <a:avLst>
                  <a:gd name="adj" fmla="val 16667"/>
                </a:avLst>
              </a:prstGeom>
              <a:noFill/>
              <a:ln w="19050">
                <a:noFill/>
                <a:round/>
                <a:headEnd/>
                <a:tailEnd/>
              </a:ln>
            </p:spPr>
            <p:txBody>
              <a:bodyPr lIns="45720" tIns="0" rIns="45720" bIns="0" anchor="ctr">
                <a:spAutoFit/>
              </a:bodyPr>
              <a:lstStyle/>
              <a:p>
                <a:pPr algn="ctr" eaLnBrk="0" hangingPunct="0">
                  <a:spcBef>
                    <a:spcPct val="50000"/>
                  </a:spcBef>
                </a:pPr>
                <a:r>
                  <a:rPr lang="en-US" altLang="en-US" sz="1600" b="1"/>
                  <a:t>Tissue injury</a:t>
                </a:r>
              </a:p>
            </p:txBody>
          </p:sp>
          <p:sp>
            <p:nvSpPr>
              <p:cNvPr id="61483" name="AutoShape 8"/>
              <p:cNvSpPr>
                <a:spLocks noChangeArrowheads="1"/>
              </p:cNvSpPr>
              <p:nvPr/>
            </p:nvSpPr>
            <p:spPr bwMode="auto">
              <a:xfrm>
                <a:off x="1345" y="3603"/>
                <a:ext cx="1019" cy="512"/>
              </a:xfrm>
              <a:prstGeom prst="roundRect">
                <a:avLst>
                  <a:gd name="adj" fmla="val 16667"/>
                </a:avLst>
              </a:prstGeom>
              <a:noFill/>
              <a:ln w="19050">
                <a:noFill/>
                <a:round/>
                <a:headEnd/>
                <a:tailEnd/>
              </a:ln>
            </p:spPr>
            <p:txBody>
              <a:bodyPr lIns="45720" tIns="0" rIns="45720" bIns="0" anchor="ctr">
                <a:spAutoFit/>
              </a:bodyPr>
              <a:lstStyle/>
              <a:p>
                <a:pPr eaLnBrk="0" hangingPunct="0">
                  <a:spcBef>
                    <a:spcPct val="50000"/>
                  </a:spcBef>
                </a:pPr>
                <a:r>
                  <a:rPr lang="en-US" altLang="en-US" sz="1600" b="1"/>
                  <a:t>Microvascular coagulation/</a:t>
                </a:r>
                <a:br>
                  <a:rPr lang="en-US" altLang="en-US" sz="1600" b="1"/>
                </a:br>
                <a:r>
                  <a:rPr lang="en-US" altLang="en-US" sz="1600" b="1"/>
                  <a:t>thrombosis</a:t>
                </a:r>
              </a:p>
            </p:txBody>
          </p:sp>
          <p:sp>
            <p:nvSpPr>
              <p:cNvPr id="61484" name="AutoShape 9"/>
              <p:cNvSpPr>
                <a:spLocks noChangeArrowheads="1"/>
              </p:cNvSpPr>
              <p:nvPr/>
            </p:nvSpPr>
            <p:spPr bwMode="auto">
              <a:xfrm>
                <a:off x="280" y="3092"/>
                <a:ext cx="851" cy="342"/>
              </a:xfrm>
              <a:prstGeom prst="roundRect">
                <a:avLst>
                  <a:gd name="adj" fmla="val 16667"/>
                </a:avLst>
              </a:prstGeom>
              <a:noFill/>
              <a:ln w="19050">
                <a:noFill/>
                <a:round/>
                <a:headEnd/>
                <a:tailEnd/>
              </a:ln>
            </p:spPr>
            <p:txBody>
              <a:bodyPr lIns="45720" tIns="0" rIns="45720" bIns="0" anchor="ctr">
                <a:spAutoFit/>
              </a:bodyPr>
              <a:lstStyle/>
              <a:p>
                <a:pPr eaLnBrk="0" hangingPunct="0">
                  <a:spcBef>
                    <a:spcPct val="50000"/>
                  </a:spcBef>
                </a:pPr>
                <a:r>
                  <a:rPr lang="en-US" altLang="en-US" sz="1600" b="1"/>
                  <a:t>Organ dysfunction</a:t>
                </a:r>
              </a:p>
            </p:txBody>
          </p:sp>
          <p:sp>
            <p:nvSpPr>
              <p:cNvPr id="61485" name="AutoShape 10"/>
              <p:cNvSpPr>
                <a:spLocks noChangeArrowheads="1"/>
              </p:cNvSpPr>
              <p:nvPr/>
            </p:nvSpPr>
            <p:spPr bwMode="auto">
              <a:xfrm>
                <a:off x="367" y="3847"/>
                <a:ext cx="737" cy="256"/>
              </a:xfrm>
              <a:prstGeom prst="roundRect">
                <a:avLst>
                  <a:gd name="adj" fmla="val 16667"/>
                </a:avLst>
              </a:prstGeom>
              <a:noFill/>
              <a:ln w="19050">
                <a:noFill/>
                <a:round/>
                <a:headEnd/>
                <a:tailEnd/>
              </a:ln>
            </p:spPr>
            <p:txBody>
              <a:bodyPr lIns="45720" tIns="0" rIns="45720" bIns="0" anchor="ctr">
                <a:spAutoFit/>
              </a:bodyPr>
              <a:lstStyle/>
              <a:p>
                <a:pPr eaLnBrk="0" hangingPunct="0">
                  <a:spcBef>
                    <a:spcPct val="50000"/>
                  </a:spcBef>
                </a:pPr>
                <a:r>
                  <a:rPr lang="en-US" altLang="en-US" b="1"/>
                  <a:t>Death</a:t>
                </a:r>
              </a:p>
            </p:txBody>
          </p:sp>
          <p:sp>
            <p:nvSpPr>
              <p:cNvPr id="64523" name="AutoShape 11"/>
              <p:cNvSpPr>
                <a:spLocks noChangeArrowheads="1"/>
              </p:cNvSpPr>
              <p:nvPr/>
            </p:nvSpPr>
            <p:spPr bwMode="auto">
              <a:xfrm rot="3825656" flipV="1">
                <a:off x="972" y="2476"/>
                <a:ext cx="161" cy="834"/>
              </a:xfrm>
              <a:prstGeom prst="upArrow">
                <a:avLst>
                  <a:gd name="adj1" fmla="val 40491"/>
                  <a:gd name="adj2" fmla="val 53720"/>
                </a:avLst>
              </a:prstGeom>
              <a:solidFill>
                <a:srgbClr val="F7CE5B"/>
              </a:soli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1487" name="AutoShape 12"/>
              <p:cNvSpPr>
                <a:spLocks noChangeArrowheads="1"/>
              </p:cNvSpPr>
              <p:nvPr/>
            </p:nvSpPr>
            <p:spPr bwMode="auto">
              <a:xfrm>
                <a:off x="1076" y="2421"/>
                <a:ext cx="976" cy="354"/>
              </a:xfrm>
              <a:prstGeom prst="roundRect">
                <a:avLst>
                  <a:gd name="adj" fmla="val 16667"/>
                </a:avLst>
              </a:prstGeom>
              <a:solidFill>
                <a:srgbClr val="F7CE5B"/>
              </a:solidFill>
              <a:ln w="19050">
                <a:solidFill>
                  <a:schemeClr val="tx1"/>
                </a:solidFill>
                <a:round/>
                <a:headEnd/>
                <a:tailEnd/>
              </a:ln>
            </p:spPr>
            <p:txBody>
              <a:bodyPr lIns="45720" tIns="0" rIns="45720" bIns="0" anchor="ctr">
                <a:spAutoFit/>
              </a:bodyPr>
              <a:lstStyle/>
              <a:p>
                <a:pPr eaLnBrk="0" hangingPunct="0">
                  <a:spcBef>
                    <a:spcPct val="50000"/>
                  </a:spcBef>
                </a:pPr>
                <a:r>
                  <a:rPr lang="en-US" altLang="en-US" sz="1600" b="1">
                    <a:solidFill>
                      <a:srgbClr val="154381"/>
                    </a:solidFill>
                  </a:rPr>
                  <a:t>Mitochondrial dysfunction</a:t>
                </a:r>
                <a:endParaRPr lang="en-US" altLang="en-US" sz="1600" b="1">
                  <a:solidFill>
                    <a:schemeClr val="bg2"/>
                  </a:solidFill>
                </a:endParaRPr>
              </a:p>
            </p:txBody>
          </p:sp>
          <p:sp>
            <p:nvSpPr>
              <p:cNvPr id="64525" name="AutoShape 13"/>
              <p:cNvSpPr>
                <a:spLocks noChangeArrowheads="1"/>
              </p:cNvSpPr>
              <p:nvPr/>
            </p:nvSpPr>
            <p:spPr bwMode="auto">
              <a:xfrm flipV="1">
                <a:off x="572" y="3561"/>
                <a:ext cx="198" cy="246"/>
              </a:xfrm>
              <a:prstGeom prst="upArrow">
                <a:avLst>
                  <a:gd name="adj1" fmla="val 42583"/>
                  <a:gd name="adj2" fmla="val 61115"/>
                </a:avLst>
              </a:prstGeom>
              <a:solidFill>
                <a:srgbClr val="F7CE5B"/>
              </a:soli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4526" name="AutoShape 14"/>
              <p:cNvSpPr>
                <a:spLocks noChangeArrowheads="1"/>
              </p:cNvSpPr>
              <p:nvPr/>
            </p:nvSpPr>
            <p:spPr bwMode="auto">
              <a:xfrm>
                <a:off x="1705" y="3391"/>
                <a:ext cx="198" cy="246"/>
              </a:xfrm>
              <a:prstGeom prst="upArrow">
                <a:avLst>
                  <a:gd name="adj1" fmla="val 42583"/>
                  <a:gd name="adj2" fmla="val 61115"/>
                </a:avLst>
              </a:prstGeom>
              <a:solidFill>
                <a:srgbClr val="F7CE5B"/>
              </a:soli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4527" name="AutoShape 15"/>
              <p:cNvSpPr>
                <a:spLocks noChangeArrowheads="1"/>
              </p:cNvSpPr>
              <p:nvPr/>
            </p:nvSpPr>
            <p:spPr bwMode="auto">
              <a:xfrm rot="5400000" flipV="1">
                <a:off x="1163" y="3108"/>
                <a:ext cx="198" cy="246"/>
              </a:xfrm>
              <a:prstGeom prst="upArrow">
                <a:avLst>
                  <a:gd name="adj1" fmla="val 42583"/>
                  <a:gd name="adj2" fmla="val 61115"/>
                </a:avLst>
              </a:prstGeom>
              <a:solidFill>
                <a:srgbClr val="F7CE5B"/>
              </a:soli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grpSp>
      </p:grpSp>
      <p:grpSp>
        <p:nvGrpSpPr>
          <p:cNvPr id="4" name="Group 16"/>
          <p:cNvGrpSpPr>
            <a:grpSpLocks/>
          </p:cNvGrpSpPr>
          <p:nvPr/>
        </p:nvGrpSpPr>
        <p:grpSpPr bwMode="auto">
          <a:xfrm>
            <a:off x="3694113" y="5219700"/>
            <a:ext cx="3975100" cy="1379538"/>
            <a:chOff x="2327" y="3288"/>
            <a:chExt cx="2504" cy="869"/>
          </a:xfrm>
        </p:grpSpPr>
        <p:sp>
          <p:nvSpPr>
            <p:cNvPr id="61475" name="AutoShape 17"/>
            <p:cNvSpPr>
              <a:spLocks noChangeArrowheads="1"/>
            </p:cNvSpPr>
            <p:nvPr/>
          </p:nvSpPr>
          <p:spPr bwMode="auto">
            <a:xfrm rot="5400000">
              <a:off x="3754" y="4059"/>
              <a:ext cx="133" cy="64"/>
            </a:xfrm>
            <a:prstGeom prst="triangle">
              <a:avLst>
                <a:gd name="adj" fmla="val 50000"/>
              </a:avLst>
            </a:prstGeom>
            <a:solidFill>
              <a:srgbClr val="AFA095"/>
            </a:solidFill>
            <a:ln w="38100">
              <a:solidFill>
                <a:srgbClr val="AFA095"/>
              </a:solidFill>
              <a:miter lim="800000"/>
              <a:headEnd/>
              <a:tailEnd/>
            </a:ln>
          </p:spPr>
          <p:txBody>
            <a:bodyPr lIns="0" tIns="0" rIns="0" bIns="0" anchor="ctr">
              <a:spAutoFit/>
            </a:bodyPr>
            <a:lstStyle/>
            <a:p>
              <a:pPr eaLnBrk="0" hangingPunct="0"/>
              <a:endParaRPr lang="en-US"/>
            </a:p>
          </p:txBody>
        </p:sp>
        <p:sp>
          <p:nvSpPr>
            <p:cNvPr id="61476" name="Oval 18"/>
            <p:cNvSpPr>
              <a:spLocks noChangeArrowheads="1"/>
            </p:cNvSpPr>
            <p:nvPr/>
          </p:nvSpPr>
          <p:spPr bwMode="auto">
            <a:xfrm>
              <a:off x="3118" y="3288"/>
              <a:ext cx="1350" cy="799"/>
            </a:xfrm>
            <a:prstGeom prst="ellipse">
              <a:avLst/>
            </a:prstGeom>
            <a:noFill/>
            <a:ln w="76200">
              <a:solidFill>
                <a:srgbClr val="AFA095"/>
              </a:solidFill>
              <a:round/>
              <a:headEnd/>
              <a:tailEnd/>
            </a:ln>
          </p:spPr>
          <p:txBody>
            <a:bodyPr lIns="0" tIns="0" rIns="0" bIns="0" anchor="ctr">
              <a:spAutoFit/>
            </a:bodyPr>
            <a:lstStyle/>
            <a:p>
              <a:pPr eaLnBrk="0" hangingPunct="0"/>
              <a:endParaRPr lang="en-US"/>
            </a:p>
          </p:txBody>
        </p:sp>
        <p:sp>
          <p:nvSpPr>
            <p:cNvPr id="61477" name="AutoShape 19"/>
            <p:cNvSpPr>
              <a:spLocks noChangeArrowheads="1"/>
            </p:cNvSpPr>
            <p:nvPr/>
          </p:nvSpPr>
          <p:spPr bwMode="auto">
            <a:xfrm>
              <a:off x="3901" y="3558"/>
              <a:ext cx="930" cy="363"/>
            </a:xfrm>
            <a:prstGeom prst="roundRect">
              <a:avLst>
                <a:gd name="adj" fmla="val 16667"/>
              </a:avLst>
            </a:prstGeom>
            <a:solidFill>
              <a:srgbClr val="AFA095"/>
            </a:solidFill>
            <a:ln w="19050">
              <a:solidFill>
                <a:schemeClr val="tx1"/>
              </a:solidFill>
              <a:round/>
              <a:headEnd/>
              <a:tailEnd/>
            </a:ln>
          </p:spPr>
          <p:txBody>
            <a:bodyPr lIns="45720" tIns="0" rIns="45720" bIns="0" anchor="ctr"/>
            <a:lstStyle/>
            <a:p>
              <a:pPr eaLnBrk="0" hangingPunct="0">
                <a:spcBef>
                  <a:spcPct val="50000"/>
                </a:spcBef>
              </a:pPr>
              <a:r>
                <a:rPr lang="en-US" altLang="en-US" sz="1600" b="1"/>
                <a:t>Activation of coagulation</a:t>
              </a:r>
              <a:endParaRPr lang="en-US" altLang="en-GB" sz="1600" b="1"/>
            </a:p>
          </p:txBody>
        </p:sp>
        <p:sp>
          <p:nvSpPr>
            <p:cNvPr id="64532" name="AutoShape 20"/>
            <p:cNvSpPr>
              <a:spLocks noChangeArrowheads="1"/>
            </p:cNvSpPr>
            <p:nvPr/>
          </p:nvSpPr>
          <p:spPr bwMode="auto">
            <a:xfrm rot="5400000" flipV="1">
              <a:off x="2529" y="3398"/>
              <a:ext cx="205" cy="609"/>
            </a:xfrm>
            <a:prstGeom prst="upArrow">
              <a:avLst>
                <a:gd name="adj1" fmla="val 40491"/>
                <a:gd name="adj2" fmla="val 30808"/>
              </a:avLst>
            </a:prstGeom>
            <a:gradFill rotWithShape="0">
              <a:gsLst>
                <a:gs pos="0">
                  <a:schemeClr val="accent2"/>
                </a:gs>
                <a:gs pos="100000">
                  <a:srgbClr val="AFA095"/>
                </a:gs>
              </a:gsLst>
              <a:lin ang="0" scaled="1"/>
            </a:gra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1479" name="AutoShape 21"/>
            <p:cNvSpPr>
              <a:spLocks noChangeArrowheads="1"/>
            </p:cNvSpPr>
            <p:nvPr/>
          </p:nvSpPr>
          <p:spPr bwMode="auto">
            <a:xfrm>
              <a:off x="2793" y="3535"/>
              <a:ext cx="914" cy="363"/>
            </a:xfrm>
            <a:prstGeom prst="roundRect">
              <a:avLst>
                <a:gd name="adj" fmla="val 16667"/>
              </a:avLst>
            </a:prstGeom>
            <a:solidFill>
              <a:srgbClr val="AFA095"/>
            </a:solidFill>
            <a:ln w="19050">
              <a:solidFill>
                <a:schemeClr val="tx1"/>
              </a:solidFill>
              <a:round/>
              <a:headEnd/>
              <a:tailEnd/>
            </a:ln>
          </p:spPr>
          <p:txBody>
            <a:bodyPr lIns="45720" tIns="0" rIns="45720" bIns="0" anchor="ctr"/>
            <a:lstStyle/>
            <a:p>
              <a:pPr eaLnBrk="0" hangingPunct="0">
                <a:spcBef>
                  <a:spcPct val="50000"/>
                </a:spcBef>
              </a:pPr>
              <a:r>
                <a:rPr lang="en-US" altLang="en-US" sz="1600" b="1"/>
                <a:t>Inhibition of fibrinolysis</a:t>
              </a:r>
            </a:p>
          </p:txBody>
        </p:sp>
      </p:grpSp>
      <p:grpSp>
        <p:nvGrpSpPr>
          <p:cNvPr id="5" name="Group 22"/>
          <p:cNvGrpSpPr>
            <a:grpSpLocks/>
          </p:cNvGrpSpPr>
          <p:nvPr/>
        </p:nvGrpSpPr>
        <p:grpSpPr bwMode="auto">
          <a:xfrm>
            <a:off x="3181350" y="1355725"/>
            <a:ext cx="5930900" cy="4684713"/>
            <a:chOff x="2004" y="854"/>
            <a:chExt cx="3736" cy="2951"/>
          </a:xfrm>
        </p:grpSpPr>
        <p:sp>
          <p:nvSpPr>
            <p:cNvPr id="64535" name="AutoShape 23"/>
            <p:cNvSpPr>
              <a:spLocks noChangeArrowheads="1"/>
            </p:cNvSpPr>
            <p:nvPr/>
          </p:nvSpPr>
          <p:spPr bwMode="auto">
            <a:xfrm rot="4618466" flipV="1">
              <a:off x="2679" y="2669"/>
              <a:ext cx="161" cy="834"/>
            </a:xfrm>
            <a:prstGeom prst="upArrow">
              <a:avLst>
                <a:gd name="adj1" fmla="val 40491"/>
                <a:gd name="adj2" fmla="val 53720"/>
              </a:avLst>
            </a:prstGeom>
            <a:solidFill>
              <a:srgbClr val="F7CE5B"/>
            </a:soli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1456" name="AutoShape 24"/>
            <p:cNvSpPr>
              <a:spLocks noChangeArrowheads="1"/>
            </p:cNvSpPr>
            <p:nvPr/>
          </p:nvSpPr>
          <p:spPr bwMode="auto">
            <a:xfrm rot="-5400000">
              <a:off x="3682" y="3254"/>
              <a:ext cx="133" cy="64"/>
            </a:xfrm>
            <a:prstGeom prst="triangle">
              <a:avLst>
                <a:gd name="adj" fmla="val 50000"/>
              </a:avLst>
            </a:prstGeom>
            <a:solidFill>
              <a:srgbClr val="AFA095"/>
            </a:solidFill>
            <a:ln w="38100">
              <a:solidFill>
                <a:srgbClr val="AFA095"/>
              </a:solidFill>
              <a:miter lim="800000"/>
              <a:headEnd/>
              <a:tailEnd/>
            </a:ln>
          </p:spPr>
          <p:txBody>
            <a:bodyPr lIns="0" tIns="0" rIns="0" bIns="0" anchor="ctr">
              <a:spAutoFit/>
            </a:bodyPr>
            <a:lstStyle/>
            <a:p>
              <a:pPr eaLnBrk="0" hangingPunct="0"/>
              <a:endParaRPr lang="en-US"/>
            </a:p>
          </p:txBody>
        </p:sp>
        <p:sp>
          <p:nvSpPr>
            <p:cNvPr id="64537" name="AutoShape 25"/>
            <p:cNvSpPr>
              <a:spLocks noChangeArrowheads="1"/>
            </p:cNvSpPr>
            <p:nvPr/>
          </p:nvSpPr>
          <p:spPr bwMode="auto">
            <a:xfrm rot="3133608" flipV="1">
              <a:off x="4356" y="2595"/>
              <a:ext cx="205" cy="834"/>
            </a:xfrm>
            <a:prstGeom prst="upArrow">
              <a:avLst>
                <a:gd name="adj1" fmla="val 40491"/>
                <a:gd name="adj2" fmla="val 42190"/>
              </a:avLst>
            </a:prstGeom>
            <a:solidFill>
              <a:srgbClr val="7B2441"/>
            </a:soli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1458" name="AutoShape 26"/>
            <p:cNvSpPr>
              <a:spLocks noChangeArrowheads="1"/>
            </p:cNvSpPr>
            <p:nvPr/>
          </p:nvSpPr>
          <p:spPr bwMode="auto">
            <a:xfrm>
              <a:off x="4180" y="2681"/>
              <a:ext cx="1344" cy="452"/>
            </a:xfrm>
            <a:prstGeom prst="roundRect">
              <a:avLst>
                <a:gd name="adj" fmla="val 16667"/>
              </a:avLst>
            </a:prstGeom>
            <a:solidFill>
              <a:srgbClr val="7B2441"/>
            </a:solidFill>
            <a:ln w="19050">
              <a:solidFill>
                <a:schemeClr val="tx1"/>
              </a:solidFill>
              <a:round/>
              <a:headEnd/>
              <a:tailEnd/>
            </a:ln>
          </p:spPr>
          <p:txBody>
            <a:bodyPr lIns="45720" tIns="0" rIns="45720" bIns="0" anchor="ctr">
              <a:spAutoFit/>
            </a:bodyPr>
            <a:lstStyle/>
            <a:p>
              <a:pPr eaLnBrk="0" hangingPunct="0">
                <a:lnSpc>
                  <a:spcPct val="80000"/>
                </a:lnSpc>
                <a:spcBef>
                  <a:spcPct val="50000"/>
                </a:spcBef>
              </a:pPr>
              <a:r>
                <a:rPr lang="en-US" altLang="en-US" sz="1600" b="1"/>
                <a:t>Endothelial dysfunction</a:t>
              </a:r>
            </a:p>
            <a:p>
              <a:pPr eaLnBrk="0" hangingPunct="0">
                <a:lnSpc>
                  <a:spcPct val="80000"/>
                </a:lnSpc>
                <a:spcBef>
                  <a:spcPct val="50000"/>
                </a:spcBef>
              </a:pPr>
              <a:r>
                <a:rPr lang="en-US" altLang="en-US" sz="1200" b="1"/>
                <a:t>Tissue factor expression</a:t>
              </a:r>
              <a:endParaRPr lang="en-US" altLang="en-GB" sz="1600" b="1"/>
            </a:p>
          </p:txBody>
        </p:sp>
        <p:sp>
          <p:nvSpPr>
            <p:cNvPr id="61459" name="AutoShape 27"/>
            <p:cNvSpPr>
              <a:spLocks noChangeArrowheads="1"/>
            </p:cNvSpPr>
            <p:nvPr/>
          </p:nvSpPr>
          <p:spPr bwMode="auto">
            <a:xfrm>
              <a:off x="2998" y="2648"/>
              <a:ext cx="990" cy="524"/>
            </a:xfrm>
            <a:prstGeom prst="roundRect">
              <a:avLst>
                <a:gd name="adj" fmla="val 16667"/>
              </a:avLst>
            </a:prstGeom>
            <a:solidFill>
              <a:srgbClr val="F7CE5B"/>
            </a:solidFill>
            <a:ln w="19050">
              <a:solidFill>
                <a:schemeClr val="tx1"/>
              </a:solidFill>
              <a:round/>
              <a:headEnd/>
              <a:tailEnd/>
            </a:ln>
          </p:spPr>
          <p:txBody>
            <a:bodyPr lIns="45720" tIns="0" rIns="45720" bIns="0" anchor="ctr">
              <a:spAutoFit/>
            </a:bodyPr>
            <a:lstStyle/>
            <a:p>
              <a:pPr eaLnBrk="0" hangingPunct="0">
                <a:spcBef>
                  <a:spcPct val="50000"/>
                </a:spcBef>
              </a:pPr>
              <a:r>
                <a:rPr lang="en-US" altLang="en-US" sz="1600" b="1">
                  <a:solidFill>
                    <a:srgbClr val="154381"/>
                  </a:solidFill>
                </a:rPr>
                <a:t>Microvascular flow redistribution</a:t>
              </a:r>
              <a:endParaRPr lang="en-US" altLang="en-US" sz="1600" b="1">
                <a:solidFill>
                  <a:schemeClr val="bg2"/>
                </a:solidFill>
              </a:endParaRPr>
            </a:p>
          </p:txBody>
        </p:sp>
        <p:sp>
          <p:nvSpPr>
            <p:cNvPr id="64540" name="AutoShape 28"/>
            <p:cNvSpPr>
              <a:spLocks noChangeArrowheads="1"/>
            </p:cNvSpPr>
            <p:nvPr/>
          </p:nvSpPr>
          <p:spPr bwMode="auto">
            <a:xfrm rot="5400000" flipV="1">
              <a:off x="3769" y="1412"/>
              <a:ext cx="205" cy="892"/>
            </a:xfrm>
            <a:prstGeom prst="upArrow">
              <a:avLst>
                <a:gd name="adj1" fmla="val 40491"/>
                <a:gd name="adj2" fmla="val 45124"/>
              </a:avLst>
            </a:prstGeom>
            <a:gradFill rotWithShape="0">
              <a:gsLst>
                <a:gs pos="0">
                  <a:srgbClr val="007BC5"/>
                </a:gs>
                <a:gs pos="100000">
                  <a:srgbClr val="007BC5">
                    <a:gamma/>
                    <a:shade val="46275"/>
                    <a:invGamma/>
                  </a:srgbClr>
                </a:gs>
              </a:gsLst>
              <a:lin ang="0" scaled="1"/>
            </a:gradFill>
            <a:ln w="12700">
              <a:noFill/>
              <a:miter lim="800000"/>
              <a:headEnd/>
              <a:tailEnd/>
            </a:ln>
            <a:effectLst>
              <a:outerShdw dist="17961" dir="2700000" algn="ctr" rotWithShape="0">
                <a:srgbClr val="000000"/>
              </a:outerShdw>
            </a:effectLst>
          </p:spPr>
          <p:txBody>
            <a:bodyPr wrap="none" anchor="ctr"/>
            <a:lstStyle/>
            <a:p>
              <a:pPr eaLnBrk="0" hangingPunct="0">
                <a:defRPr/>
              </a:pPr>
              <a:endParaRPr lang="en-US">
                <a:latin typeface="Times" pitchFamily="8" charset="0"/>
                <a:cs typeface="+mn-cs"/>
              </a:endParaRPr>
            </a:p>
          </p:txBody>
        </p:sp>
        <p:sp>
          <p:nvSpPr>
            <p:cNvPr id="64541" name="AutoShape 29"/>
            <p:cNvSpPr>
              <a:spLocks noChangeArrowheads="1"/>
            </p:cNvSpPr>
            <p:nvPr/>
          </p:nvSpPr>
          <p:spPr bwMode="auto">
            <a:xfrm rot="3062069" flipV="1">
              <a:off x="4003" y="1661"/>
              <a:ext cx="205" cy="1163"/>
            </a:xfrm>
            <a:prstGeom prst="upArrow">
              <a:avLst>
                <a:gd name="adj1" fmla="val 40491"/>
                <a:gd name="adj2" fmla="val 58833"/>
              </a:avLst>
            </a:prstGeom>
            <a:gradFill rotWithShape="0">
              <a:gsLst>
                <a:gs pos="0">
                  <a:srgbClr val="007BC5">
                    <a:gamma/>
                    <a:shade val="46275"/>
                    <a:invGamma/>
                  </a:srgbClr>
                </a:gs>
                <a:gs pos="50000">
                  <a:srgbClr val="007BC5"/>
                </a:gs>
                <a:gs pos="100000">
                  <a:srgbClr val="007BC5">
                    <a:gamma/>
                    <a:shade val="46275"/>
                    <a:invGamma/>
                  </a:srgbClr>
                </a:gs>
              </a:gsLst>
              <a:lin ang="5400000" scaled="1"/>
            </a:gra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4542" name="AutoShape 30"/>
            <p:cNvSpPr>
              <a:spLocks noChangeArrowheads="1"/>
            </p:cNvSpPr>
            <p:nvPr/>
          </p:nvSpPr>
          <p:spPr bwMode="auto">
            <a:xfrm rot="1741536" flipV="1">
              <a:off x="2408" y="1822"/>
              <a:ext cx="205" cy="1394"/>
            </a:xfrm>
            <a:prstGeom prst="upArrow">
              <a:avLst>
                <a:gd name="adj1" fmla="val 40491"/>
                <a:gd name="adj2" fmla="val 70519"/>
              </a:avLst>
            </a:prstGeom>
            <a:gradFill rotWithShape="0">
              <a:gsLst>
                <a:gs pos="0">
                  <a:srgbClr val="007BC5"/>
                </a:gs>
                <a:gs pos="100000">
                  <a:srgbClr val="F7CE5B"/>
                </a:gs>
              </a:gsLst>
              <a:lin ang="5400000" scaled="1"/>
            </a:gra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1463" name="Text Box 31"/>
            <p:cNvSpPr txBox="1">
              <a:spLocks noChangeArrowheads="1"/>
            </p:cNvSpPr>
            <p:nvPr/>
          </p:nvSpPr>
          <p:spPr bwMode="auto">
            <a:xfrm>
              <a:off x="4766" y="2422"/>
              <a:ext cx="798" cy="154"/>
            </a:xfrm>
            <a:prstGeom prst="rect">
              <a:avLst/>
            </a:prstGeom>
            <a:noFill/>
            <a:ln w="19050">
              <a:noFill/>
              <a:miter lim="800000"/>
              <a:headEnd/>
              <a:tailEnd/>
            </a:ln>
          </p:spPr>
          <p:txBody>
            <a:bodyPr wrap="none" lIns="0" tIns="0" rIns="0" bIns="0" anchor="ctr">
              <a:spAutoFit/>
            </a:bodyPr>
            <a:lstStyle/>
            <a:p>
              <a:pPr algn="ctr" eaLnBrk="0" hangingPunct="0">
                <a:spcBef>
                  <a:spcPct val="30000"/>
                </a:spcBef>
              </a:pPr>
              <a:r>
                <a:rPr lang="en-US" altLang="en-GB" sz="1600" b="1"/>
                <a:t>Inflammation</a:t>
              </a:r>
            </a:p>
          </p:txBody>
        </p:sp>
        <p:sp>
          <p:nvSpPr>
            <p:cNvPr id="61464" name="AutoShape 32"/>
            <p:cNvSpPr>
              <a:spLocks noChangeArrowheads="1"/>
            </p:cNvSpPr>
            <p:nvPr/>
          </p:nvSpPr>
          <p:spPr bwMode="auto">
            <a:xfrm rot="5400000">
              <a:off x="4441" y="2297"/>
              <a:ext cx="328" cy="27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46 w 21600"/>
                <a:gd name="T13" fmla="*/ 2927 h 21600"/>
                <a:gd name="T14" fmla="*/ 18241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007BC5"/>
                </a:gs>
                <a:gs pos="100000">
                  <a:srgbClr val="00395B"/>
                </a:gs>
              </a:gsLst>
              <a:lin ang="5400000" scaled="1"/>
            </a:gradFill>
            <a:ln w="6350">
              <a:noFill/>
              <a:miter lim="800000"/>
              <a:headEnd/>
              <a:tailEnd/>
            </a:ln>
          </p:spPr>
          <p:txBody>
            <a:bodyPr lIns="0" tIns="0" rIns="0" bIns="0" anchor="ctr">
              <a:spAutoFit/>
            </a:bodyPr>
            <a:lstStyle/>
            <a:p>
              <a:endParaRPr lang="en-GB"/>
            </a:p>
          </p:txBody>
        </p:sp>
        <p:sp>
          <p:nvSpPr>
            <p:cNvPr id="64545" name="AutoShape 33"/>
            <p:cNvSpPr>
              <a:spLocks noChangeArrowheads="1"/>
            </p:cNvSpPr>
            <p:nvPr/>
          </p:nvSpPr>
          <p:spPr bwMode="auto">
            <a:xfrm rot="5400000" flipV="1">
              <a:off x="5073" y="1464"/>
              <a:ext cx="221" cy="812"/>
            </a:xfrm>
            <a:prstGeom prst="upArrow">
              <a:avLst>
                <a:gd name="adj1" fmla="val 40491"/>
                <a:gd name="adj2" fmla="val 38103"/>
              </a:avLst>
            </a:prstGeom>
            <a:gradFill rotWithShape="0">
              <a:gsLst>
                <a:gs pos="0">
                  <a:srgbClr val="007BC5"/>
                </a:gs>
                <a:gs pos="100000">
                  <a:srgbClr val="007BC5">
                    <a:gamma/>
                    <a:shade val="46275"/>
                    <a:invGamma/>
                  </a:srgbClr>
                </a:gs>
              </a:gsLst>
              <a:lin ang="0" scaled="1"/>
            </a:gra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1466" name="Rectangle 34"/>
            <p:cNvSpPr>
              <a:spLocks noChangeArrowheads="1"/>
            </p:cNvSpPr>
            <p:nvPr/>
          </p:nvSpPr>
          <p:spPr bwMode="auto">
            <a:xfrm>
              <a:off x="5579" y="1822"/>
              <a:ext cx="102" cy="1917"/>
            </a:xfrm>
            <a:prstGeom prst="rect">
              <a:avLst/>
            </a:prstGeom>
            <a:gradFill rotWithShape="0">
              <a:gsLst>
                <a:gs pos="0">
                  <a:srgbClr val="00395B"/>
                </a:gs>
                <a:gs pos="100000">
                  <a:srgbClr val="007BC5"/>
                </a:gs>
              </a:gsLst>
              <a:lin ang="5400000" scaled="1"/>
            </a:gradFill>
            <a:ln w="19050">
              <a:noFill/>
              <a:miter lim="800000"/>
              <a:headEnd/>
              <a:tailEnd/>
            </a:ln>
          </p:spPr>
          <p:txBody>
            <a:bodyPr lIns="0" tIns="0" rIns="0" bIns="0" anchor="ctr">
              <a:spAutoFit/>
            </a:bodyPr>
            <a:lstStyle/>
            <a:p>
              <a:pPr eaLnBrk="0" hangingPunct="0"/>
              <a:endParaRPr lang="en-US"/>
            </a:p>
          </p:txBody>
        </p:sp>
        <p:sp>
          <p:nvSpPr>
            <p:cNvPr id="64547" name="AutoShape 35"/>
            <p:cNvSpPr>
              <a:spLocks noChangeArrowheads="1"/>
            </p:cNvSpPr>
            <p:nvPr/>
          </p:nvSpPr>
          <p:spPr bwMode="auto">
            <a:xfrm rot="4389529" flipV="1">
              <a:off x="3087" y="1013"/>
              <a:ext cx="205" cy="2324"/>
            </a:xfrm>
            <a:prstGeom prst="upArrow">
              <a:avLst>
                <a:gd name="adj1" fmla="val 40491"/>
                <a:gd name="adj2" fmla="val 117565"/>
              </a:avLst>
            </a:prstGeom>
            <a:gradFill rotWithShape="0">
              <a:gsLst>
                <a:gs pos="0">
                  <a:srgbClr val="007BC5"/>
                </a:gs>
                <a:gs pos="100000">
                  <a:srgbClr val="F7CE5B"/>
                </a:gs>
              </a:gsLst>
              <a:lin ang="5400000" scaled="1"/>
            </a:gra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4548" name="AutoShape 36"/>
            <p:cNvSpPr>
              <a:spLocks noChangeArrowheads="1"/>
            </p:cNvSpPr>
            <p:nvPr/>
          </p:nvSpPr>
          <p:spPr bwMode="auto">
            <a:xfrm rot="5400000" flipV="1">
              <a:off x="5171" y="3296"/>
              <a:ext cx="205" cy="812"/>
            </a:xfrm>
            <a:prstGeom prst="upArrow">
              <a:avLst>
                <a:gd name="adj1" fmla="val 40491"/>
                <a:gd name="adj2" fmla="val 41077"/>
              </a:avLst>
            </a:prstGeom>
            <a:gradFill rotWithShape="0">
              <a:gsLst>
                <a:gs pos="0">
                  <a:srgbClr val="007BC5">
                    <a:gamma/>
                    <a:shade val="46275"/>
                    <a:invGamma/>
                  </a:srgbClr>
                </a:gs>
                <a:gs pos="100000">
                  <a:srgbClr val="007BC5"/>
                </a:gs>
              </a:gsLst>
              <a:lin ang="0" scaled="1"/>
            </a:gra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1469" name="AutoShape 37"/>
            <p:cNvSpPr>
              <a:spLocks noChangeArrowheads="1"/>
            </p:cNvSpPr>
            <p:nvPr/>
          </p:nvSpPr>
          <p:spPr bwMode="auto">
            <a:xfrm rot="5400000">
              <a:off x="4231" y="336"/>
              <a:ext cx="757" cy="1794"/>
            </a:xfrm>
            <a:prstGeom prst="curvedRightArrow">
              <a:avLst>
                <a:gd name="adj1" fmla="val 11926"/>
                <a:gd name="adj2" fmla="val 59324"/>
                <a:gd name="adj3" fmla="val 33333"/>
              </a:avLst>
            </a:prstGeom>
            <a:gradFill rotWithShape="0">
              <a:gsLst>
                <a:gs pos="0">
                  <a:srgbClr val="155676"/>
                </a:gs>
                <a:gs pos="50000">
                  <a:srgbClr val="2DB9FF"/>
                </a:gs>
                <a:gs pos="100000">
                  <a:srgbClr val="155676"/>
                </a:gs>
              </a:gsLst>
              <a:lin ang="5400000" scaled="1"/>
            </a:gradFill>
            <a:ln w="19050">
              <a:noFill/>
              <a:miter lim="800000"/>
              <a:headEnd/>
              <a:tailEnd/>
            </a:ln>
          </p:spPr>
          <p:txBody>
            <a:bodyPr lIns="0" tIns="0" rIns="0" bIns="0" anchor="ctr">
              <a:spAutoFit/>
            </a:bodyPr>
            <a:lstStyle/>
            <a:p>
              <a:pPr eaLnBrk="0" hangingPunct="0"/>
              <a:endParaRPr lang="en-US"/>
            </a:p>
          </p:txBody>
        </p:sp>
        <p:sp>
          <p:nvSpPr>
            <p:cNvPr id="61470" name="AutoShape 38"/>
            <p:cNvSpPr>
              <a:spLocks noChangeArrowheads="1"/>
            </p:cNvSpPr>
            <p:nvPr/>
          </p:nvSpPr>
          <p:spPr bwMode="auto">
            <a:xfrm>
              <a:off x="2004" y="1773"/>
              <a:ext cx="1371" cy="149"/>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eaLnBrk="0" hangingPunct="0">
                <a:lnSpc>
                  <a:spcPct val="80000"/>
                </a:lnSpc>
              </a:pPr>
              <a:r>
                <a:rPr lang="en-US" altLang="en-GB" sz="1600" b="1"/>
                <a:t>Leucocyte activation</a:t>
              </a:r>
              <a:endParaRPr lang="en-US" altLang="en-GB" sz="1200" b="1"/>
            </a:p>
          </p:txBody>
        </p:sp>
        <p:sp>
          <p:nvSpPr>
            <p:cNvPr id="61471" name="AutoShape 39"/>
            <p:cNvSpPr>
              <a:spLocks noChangeArrowheads="1"/>
            </p:cNvSpPr>
            <p:nvPr/>
          </p:nvSpPr>
          <p:spPr bwMode="auto">
            <a:xfrm rot="5400000" flipH="1" flipV="1">
              <a:off x="4346" y="987"/>
              <a:ext cx="920" cy="1868"/>
            </a:xfrm>
            <a:prstGeom prst="curvedRightArrow">
              <a:avLst>
                <a:gd name="adj1" fmla="val 22288"/>
                <a:gd name="adj2" fmla="val 62896"/>
                <a:gd name="adj3" fmla="val 29458"/>
              </a:avLst>
            </a:prstGeom>
            <a:gradFill rotWithShape="0">
              <a:gsLst>
                <a:gs pos="0">
                  <a:srgbClr val="00395B"/>
                </a:gs>
                <a:gs pos="50000">
                  <a:srgbClr val="007BC5"/>
                </a:gs>
                <a:gs pos="100000">
                  <a:srgbClr val="00395B"/>
                </a:gs>
              </a:gsLst>
              <a:lin ang="5400000" scaled="1"/>
            </a:gradFill>
            <a:ln w="19050">
              <a:noFill/>
              <a:miter lim="800000"/>
              <a:headEnd/>
              <a:tailEnd/>
            </a:ln>
          </p:spPr>
          <p:txBody>
            <a:bodyPr lIns="0" tIns="0" rIns="0" bIns="0" anchor="ctr">
              <a:spAutoFit/>
            </a:bodyPr>
            <a:lstStyle/>
            <a:p>
              <a:pPr eaLnBrk="0" hangingPunct="0"/>
              <a:endParaRPr lang="en-US"/>
            </a:p>
          </p:txBody>
        </p:sp>
        <p:sp>
          <p:nvSpPr>
            <p:cNvPr id="61472" name="Freeform 40"/>
            <p:cNvSpPr>
              <a:spLocks/>
            </p:cNvSpPr>
            <p:nvPr/>
          </p:nvSpPr>
          <p:spPr bwMode="auto">
            <a:xfrm>
              <a:off x="3767" y="1358"/>
              <a:ext cx="453" cy="252"/>
            </a:xfrm>
            <a:custGeom>
              <a:avLst/>
              <a:gdLst>
                <a:gd name="T0" fmla="*/ 0 w 453"/>
                <a:gd name="T1" fmla="*/ 0 h 252"/>
                <a:gd name="T2" fmla="*/ 453 w 453"/>
                <a:gd name="T3" fmla="*/ 0 h 252"/>
                <a:gd name="T4" fmla="*/ 190 w 453"/>
                <a:gd name="T5" fmla="*/ 252 h 252"/>
                <a:gd name="T6" fmla="*/ 0 w 453"/>
                <a:gd name="T7" fmla="*/ 0 h 252"/>
                <a:gd name="T8" fmla="*/ 0 60000 65536"/>
                <a:gd name="T9" fmla="*/ 0 60000 65536"/>
                <a:gd name="T10" fmla="*/ 0 60000 65536"/>
                <a:gd name="T11" fmla="*/ 0 60000 65536"/>
                <a:gd name="T12" fmla="*/ 0 w 453"/>
                <a:gd name="T13" fmla="*/ 0 h 252"/>
                <a:gd name="T14" fmla="*/ 453 w 453"/>
                <a:gd name="T15" fmla="*/ 252 h 252"/>
              </a:gdLst>
              <a:ahLst/>
              <a:cxnLst>
                <a:cxn ang="T8">
                  <a:pos x="T0" y="T1"/>
                </a:cxn>
                <a:cxn ang="T9">
                  <a:pos x="T2" y="T3"/>
                </a:cxn>
                <a:cxn ang="T10">
                  <a:pos x="T4" y="T5"/>
                </a:cxn>
                <a:cxn ang="T11">
                  <a:pos x="T6" y="T7"/>
                </a:cxn>
              </a:cxnLst>
              <a:rect l="T12" t="T13" r="T14" b="T15"/>
              <a:pathLst>
                <a:path w="453" h="252">
                  <a:moveTo>
                    <a:pt x="0" y="0"/>
                  </a:moveTo>
                  <a:lnTo>
                    <a:pt x="453" y="0"/>
                  </a:lnTo>
                  <a:lnTo>
                    <a:pt x="190" y="252"/>
                  </a:lnTo>
                  <a:lnTo>
                    <a:pt x="0" y="0"/>
                  </a:lnTo>
                  <a:close/>
                </a:path>
              </a:pathLst>
            </a:custGeom>
            <a:gradFill rotWithShape="0">
              <a:gsLst>
                <a:gs pos="0">
                  <a:srgbClr val="009DEC"/>
                </a:gs>
                <a:gs pos="100000">
                  <a:srgbClr val="00496D"/>
                </a:gs>
              </a:gsLst>
              <a:lin ang="5400000" scaled="1"/>
            </a:gradFill>
            <a:ln w="19050">
              <a:noFill/>
              <a:round/>
              <a:headEnd/>
              <a:tailEnd/>
            </a:ln>
          </p:spPr>
          <p:txBody>
            <a:bodyPr wrap="none" lIns="0" tIns="0" rIns="0" bIns="0" anchor="ctr">
              <a:spAutoFit/>
            </a:bodyPr>
            <a:lstStyle/>
            <a:p>
              <a:endParaRPr lang="en-GB"/>
            </a:p>
          </p:txBody>
        </p:sp>
        <p:sp>
          <p:nvSpPr>
            <p:cNvPr id="61473" name="AutoShape 41"/>
            <p:cNvSpPr>
              <a:spLocks noChangeArrowheads="1"/>
            </p:cNvSpPr>
            <p:nvPr/>
          </p:nvSpPr>
          <p:spPr bwMode="auto">
            <a:xfrm>
              <a:off x="4065" y="888"/>
              <a:ext cx="1310" cy="540"/>
            </a:xfrm>
            <a:prstGeom prst="roundRect">
              <a:avLst>
                <a:gd name="adj" fmla="val 16667"/>
              </a:avLst>
            </a:prstGeom>
            <a:solidFill>
              <a:srgbClr val="2DB9FF"/>
            </a:solidFill>
            <a:ln w="19050">
              <a:solidFill>
                <a:schemeClr val="tx1"/>
              </a:solidFill>
              <a:round/>
              <a:headEnd/>
              <a:tailEnd/>
            </a:ln>
          </p:spPr>
          <p:txBody>
            <a:bodyPr lIns="45720" tIns="0" rIns="45720" bIns="0" anchor="ctr">
              <a:spAutoFit/>
            </a:bodyPr>
            <a:lstStyle/>
            <a:p>
              <a:pPr eaLnBrk="0" hangingPunct="0">
                <a:lnSpc>
                  <a:spcPct val="80000"/>
                </a:lnSpc>
              </a:pPr>
              <a:r>
                <a:rPr lang="en-US" altLang="en-GB" sz="1600" b="1"/>
                <a:t>Anti-inflammatory </a:t>
              </a:r>
            </a:p>
            <a:p>
              <a:pPr eaLnBrk="0" hangingPunct="0">
                <a:lnSpc>
                  <a:spcPct val="80000"/>
                </a:lnSpc>
              </a:pPr>
              <a:r>
                <a:rPr lang="en-US" altLang="en-GB" sz="1600" b="1"/>
                <a:t>mediators</a:t>
              </a:r>
            </a:p>
            <a:p>
              <a:pPr eaLnBrk="0" hangingPunct="0"/>
              <a:r>
                <a:rPr lang="en-US" altLang="en-GB" sz="1200" b="1"/>
                <a:t>e.g. IL-10, IL-1ra receptor antagonists</a:t>
              </a:r>
              <a:endParaRPr lang="en-US" altLang="en-GB" sz="1600" b="1"/>
            </a:p>
          </p:txBody>
        </p:sp>
        <p:sp>
          <p:nvSpPr>
            <p:cNvPr id="61474" name="AutoShape 42"/>
            <p:cNvSpPr>
              <a:spLocks noChangeArrowheads="1"/>
            </p:cNvSpPr>
            <p:nvPr/>
          </p:nvSpPr>
          <p:spPr bwMode="auto">
            <a:xfrm>
              <a:off x="4078" y="1496"/>
              <a:ext cx="1284" cy="667"/>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eaLnBrk="0" hangingPunct="0">
                <a:lnSpc>
                  <a:spcPct val="80000"/>
                </a:lnSpc>
              </a:pPr>
              <a:r>
                <a:rPr lang="en-US" altLang="en-GB" sz="1600" b="1"/>
                <a:t>Pro-inflammatory </a:t>
              </a:r>
            </a:p>
            <a:p>
              <a:pPr eaLnBrk="0" hangingPunct="0">
                <a:lnSpc>
                  <a:spcPct val="80000"/>
                </a:lnSpc>
              </a:pPr>
              <a:r>
                <a:rPr lang="en-US" altLang="en-GB" sz="1600" b="1"/>
                <a:t>mediators</a:t>
              </a:r>
            </a:p>
            <a:p>
              <a:pPr eaLnBrk="0" hangingPunct="0"/>
              <a:r>
                <a:rPr lang="en-US" altLang="en-GB" sz="1200" b="1"/>
                <a:t>e.g. Tumour necrosis factor, IL-1, IL-6, IL-8, </a:t>
              </a:r>
              <a:br>
                <a:rPr lang="en-US" altLang="en-GB" sz="1200" b="1"/>
              </a:br>
              <a:r>
                <a:rPr lang="en-US" altLang="en-GB" sz="1200" b="1"/>
                <a:t>nitric oxide</a:t>
              </a:r>
            </a:p>
          </p:txBody>
        </p:sp>
      </p:grpSp>
      <p:grpSp>
        <p:nvGrpSpPr>
          <p:cNvPr id="6" name="Group 43"/>
          <p:cNvGrpSpPr>
            <a:grpSpLocks/>
          </p:cNvGrpSpPr>
          <p:nvPr/>
        </p:nvGrpSpPr>
        <p:grpSpPr bwMode="auto">
          <a:xfrm>
            <a:off x="374650" y="1587500"/>
            <a:ext cx="6273800" cy="1147763"/>
            <a:chOff x="236" y="1000"/>
            <a:chExt cx="3952" cy="723"/>
          </a:xfrm>
        </p:grpSpPr>
        <p:sp>
          <p:nvSpPr>
            <p:cNvPr id="64556" name="AutoShape 44"/>
            <p:cNvSpPr>
              <a:spLocks noChangeArrowheads="1"/>
            </p:cNvSpPr>
            <p:nvPr/>
          </p:nvSpPr>
          <p:spPr bwMode="auto">
            <a:xfrm flipV="1">
              <a:off x="2852" y="1001"/>
              <a:ext cx="205" cy="722"/>
            </a:xfrm>
            <a:prstGeom prst="upArrow">
              <a:avLst>
                <a:gd name="adj1" fmla="val 40491"/>
                <a:gd name="adj2" fmla="val 36524"/>
              </a:avLst>
            </a:prstGeom>
            <a:gradFill rotWithShape="0">
              <a:gsLst>
                <a:gs pos="0">
                  <a:srgbClr val="007BC5"/>
                </a:gs>
                <a:gs pos="100000">
                  <a:srgbClr val="007BC5">
                    <a:gamma/>
                    <a:shade val="46275"/>
                    <a:invGamma/>
                  </a:srgbClr>
                </a:gs>
              </a:gsLst>
              <a:lin ang="0" scaled="1"/>
            </a:gradFill>
            <a:ln w="12700">
              <a:noFill/>
              <a:miter lim="800000"/>
              <a:headEnd/>
              <a:tailEnd/>
            </a:ln>
            <a:effectLst>
              <a:outerShdw dist="17961" dir="2700000" algn="ctr" rotWithShape="0">
                <a:srgbClr val="000000"/>
              </a:outerShdw>
            </a:effectLst>
          </p:spPr>
          <p:txBody>
            <a:bodyPr wrap="none" anchor="ctr"/>
            <a:lstStyle/>
            <a:p>
              <a:pPr eaLnBrk="0" hangingPunct="0">
                <a:defRPr/>
              </a:pPr>
              <a:endParaRPr lang="en-US">
                <a:latin typeface="Times" pitchFamily="8" charset="0"/>
                <a:cs typeface="+mn-cs"/>
              </a:endParaRPr>
            </a:p>
          </p:txBody>
        </p:sp>
        <p:sp>
          <p:nvSpPr>
            <p:cNvPr id="64557" name="AutoShape 45"/>
            <p:cNvSpPr>
              <a:spLocks noChangeArrowheads="1"/>
            </p:cNvSpPr>
            <p:nvPr/>
          </p:nvSpPr>
          <p:spPr bwMode="auto">
            <a:xfrm rot="18432047" flipV="1">
              <a:off x="3605" y="1029"/>
              <a:ext cx="221" cy="945"/>
            </a:xfrm>
            <a:prstGeom prst="upArrow">
              <a:avLst>
                <a:gd name="adj1" fmla="val 43713"/>
                <a:gd name="adj2" fmla="val 73266"/>
              </a:avLst>
            </a:prstGeom>
            <a:solidFill>
              <a:srgbClr val="007BC5"/>
            </a:soli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grpSp>
          <p:nvGrpSpPr>
            <p:cNvPr id="61450" name="Group 46"/>
            <p:cNvGrpSpPr>
              <a:grpSpLocks/>
            </p:cNvGrpSpPr>
            <p:nvPr/>
          </p:nvGrpSpPr>
          <p:grpSpPr bwMode="auto">
            <a:xfrm>
              <a:off x="236" y="1000"/>
              <a:ext cx="3130" cy="354"/>
              <a:chOff x="236" y="1000"/>
              <a:chExt cx="3130" cy="354"/>
            </a:xfrm>
          </p:grpSpPr>
          <p:sp>
            <p:nvSpPr>
              <p:cNvPr id="64559" name="AutoShape 47"/>
              <p:cNvSpPr>
                <a:spLocks noChangeArrowheads="1"/>
              </p:cNvSpPr>
              <p:nvPr/>
            </p:nvSpPr>
            <p:spPr bwMode="auto">
              <a:xfrm rot="16200000" flipV="1">
                <a:off x="1591" y="326"/>
                <a:ext cx="205" cy="1680"/>
              </a:xfrm>
              <a:prstGeom prst="upArrow">
                <a:avLst>
                  <a:gd name="adj1" fmla="val 40491"/>
                  <a:gd name="adj2" fmla="val 84986"/>
                </a:avLst>
              </a:prstGeom>
              <a:gradFill rotWithShape="0">
                <a:gsLst>
                  <a:gs pos="0">
                    <a:srgbClr val="F7CE5B"/>
                  </a:gs>
                  <a:gs pos="100000">
                    <a:srgbClr val="007BC5"/>
                  </a:gs>
                </a:gsLst>
                <a:lin ang="0" scaled="1"/>
              </a:gradFill>
              <a:ln w="12700">
                <a:noFill/>
                <a:miter lim="800000"/>
                <a:headEnd/>
                <a:tailEnd/>
              </a:ln>
              <a:effectLst>
                <a:outerShdw dist="17961" dir="2700000" algn="ctr" rotWithShape="0">
                  <a:schemeClr val="bg2"/>
                </a:outerShdw>
              </a:effectLst>
            </p:spPr>
            <p:txBody>
              <a:bodyPr wrap="none" anchor="ctr"/>
              <a:lstStyle/>
              <a:p>
                <a:pPr eaLnBrk="0" hangingPunct="0">
                  <a:defRPr/>
                </a:pPr>
                <a:endParaRPr lang="en-US">
                  <a:latin typeface="Times" pitchFamily="8" charset="0"/>
                  <a:cs typeface="+mn-cs"/>
                </a:endParaRPr>
              </a:p>
            </p:txBody>
          </p:sp>
          <p:sp>
            <p:nvSpPr>
              <p:cNvPr id="61452" name="AutoShape 48"/>
              <p:cNvSpPr>
                <a:spLocks noChangeArrowheads="1"/>
              </p:cNvSpPr>
              <p:nvPr/>
            </p:nvSpPr>
            <p:spPr bwMode="auto">
              <a:xfrm>
                <a:off x="236" y="1074"/>
                <a:ext cx="715" cy="184"/>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gn="ctr" eaLnBrk="0" hangingPunct="0"/>
                <a:r>
                  <a:rPr lang="en-US" altLang="en-US" sz="1600" b="1"/>
                  <a:t>Pathogen</a:t>
                </a:r>
                <a:endParaRPr lang="en-US" altLang="en-GB" sz="1600" b="1"/>
              </a:p>
            </p:txBody>
          </p:sp>
          <p:sp>
            <p:nvSpPr>
              <p:cNvPr id="61453" name="AutoShape 49"/>
              <p:cNvSpPr>
                <a:spLocks noChangeArrowheads="1"/>
              </p:cNvSpPr>
              <p:nvPr/>
            </p:nvSpPr>
            <p:spPr bwMode="auto">
              <a:xfrm>
                <a:off x="1063" y="1077"/>
                <a:ext cx="1037" cy="184"/>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algn="ctr" eaLnBrk="0" hangingPunct="0">
                  <a:spcBef>
                    <a:spcPct val="50000"/>
                  </a:spcBef>
                </a:pPr>
                <a:r>
                  <a:rPr lang="en-US" altLang="en-US" sz="1600" b="1"/>
                  <a:t>Infection</a:t>
                </a:r>
                <a:endParaRPr lang="en-US" altLang="en-GB" sz="1600" b="1"/>
              </a:p>
            </p:txBody>
          </p:sp>
          <p:sp>
            <p:nvSpPr>
              <p:cNvPr id="61454" name="AutoShape 50"/>
              <p:cNvSpPr>
                <a:spLocks noChangeArrowheads="1"/>
              </p:cNvSpPr>
              <p:nvPr/>
            </p:nvSpPr>
            <p:spPr bwMode="auto">
              <a:xfrm>
                <a:off x="2566" y="1000"/>
                <a:ext cx="800" cy="354"/>
              </a:xfrm>
              <a:prstGeom prst="roundRect">
                <a:avLst>
                  <a:gd name="adj" fmla="val 16667"/>
                </a:avLst>
              </a:prstGeom>
              <a:solidFill>
                <a:srgbClr val="007BC5"/>
              </a:solidFill>
              <a:ln w="19050">
                <a:solidFill>
                  <a:schemeClr val="tx1"/>
                </a:solidFill>
                <a:round/>
                <a:headEnd/>
                <a:tailEnd/>
              </a:ln>
            </p:spPr>
            <p:txBody>
              <a:bodyPr lIns="45720" tIns="0" rIns="45720" bIns="0" anchor="ctr">
                <a:spAutoFit/>
              </a:bodyPr>
              <a:lstStyle/>
              <a:p>
                <a:pPr eaLnBrk="0" hangingPunct="0">
                  <a:spcBef>
                    <a:spcPct val="50000"/>
                  </a:spcBef>
                </a:pPr>
                <a:r>
                  <a:rPr lang="en-US" altLang="en-US" sz="1600" b="1"/>
                  <a:t>Host </a:t>
                </a:r>
                <a:br>
                  <a:rPr lang="en-US" altLang="en-US" sz="1600" b="1"/>
                </a:br>
                <a:r>
                  <a:rPr lang="en-US" altLang="en-US" sz="1600" b="1"/>
                  <a:t>responses</a:t>
                </a:r>
                <a:endParaRPr lang="en-US" altLang="en-GB" sz="1600" b="1"/>
              </a:p>
            </p:txBody>
          </p:sp>
        </p:grpSp>
      </p:grpSp>
      <p:sp>
        <p:nvSpPr>
          <p:cNvPr id="61447" name="TextBox 18"/>
          <p:cNvSpPr txBox="1">
            <a:spLocks noChangeArrowheads="1"/>
          </p:cNvSpPr>
          <p:nvPr/>
        </p:nvSpPr>
        <p:spPr bwMode="auto">
          <a:xfrm>
            <a:off x="7742238" y="6550025"/>
            <a:ext cx="1401762" cy="307975"/>
          </a:xfrm>
          <a:prstGeom prst="rect">
            <a:avLst/>
          </a:prstGeom>
          <a:noFill/>
          <a:ln w="9525">
            <a:noFill/>
            <a:miter lim="800000"/>
            <a:headEnd/>
            <a:tailEnd/>
          </a:ln>
        </p:spPr>
        <p:txBody>
          <a:bodyPr wrap="none">
            <a:spAutoFit/>
          </a:bodyPr>
          <a:lstStyle/>
          <a:p>
            <a:pPr eaLnBrk="0" hangingPunct="0"/>
            <a:r>
              <a:rPr lang="en-GB" sz="1400"/>
              <a:t>Dr Stephen Brett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ou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364163" y="1428750"/>
            <a:ext cx="2868612" cy="5159375"/>
          </a:xfrm>
          <a:prstGeom prst="rect">
            <a:avLst/>
          </a:prstGeom>
          <a:solidFill>
            <a:srgbClr val="0095E0"/>
          </a:solidFill>
          <a:ln w="19050">
            <a:noFill/>
            <a:miter lim="800000"/>
            <a:headEnd/>
            <a:tailEnd type="none" w="sm" len="sm"/>
          </a:ln>
        </p:spPr>
        <p:txBody>
          <a:bodyPr lIns="0" tIns="0" rIns="0" bIns="0" anchor="ctr">
            <a:spAutoFit/>
          </a:bodyPr>
          <a:lstStyle/>
          <a:p>
            <a:pPr eaLnBrk="0" hangingPunct="0"/>
            <a:endParaRPr lang="en-US"/>
          </a:p>
        </p:txBody>
      </p:sp>
      <p:sp>
        <p:nvSpPr>
          <p:cNvPr id="62467" name="Rectangle 3"/>
          <p:cNvSpPr>
            <a:spLocks noChangeArrowheads="1"/>
          </p:cNvSpPr>
          <p:nvPr/>
        </p:nvSpPr>
        <p:spPr bwMode="auto">
          <a:xfrm flipV="1">
            <a:off x="6192838" y="2709863"/>
            <a:ext cx="2446337" cy="603250"/>
          </a:xfrm>
          <a:prstGeom prst="rect">
            <a:avLst/>
          </a:prstGeom>
          <a:gradFill rotWithShape="0">
            <a:gsLst>
              <a:gs pos="0">
                <a:srgbClr val="39111E"/>
              </a:gs>
              <a:gs pos="100000">
                <a:srgbClr val="7B2441"/>
              </a:gs>
            </a:gsLst>
            <a:lin ang="5400000" scaled="1"/>
          </a:gradFill>
          <a:ln w="9525">
            <a:noFill/>
            <a:miter lim="800000"/>
            <a:headEnd/>
            <a:tailEnd/>
          </a:ln>
        </p:spPr>
        <p:txBody>
          <a:bodyPr/>
          <a:lstStyle/>
          <a:p>
            <a:pPr eaLnBrk="0" hangingPunct="0"/>
            <a:endParaRPr lang="en-US"/>
          </a:p>
        </p:txBody>
      </p:sp>
      <p:sp>
        <p:nvSpPr>
          <p:cNvPr id="62468" name="Rectangle 4"/>
          <p:cNvSpPr>
            <a:spLocks noChangeArrowheads="1"/>
          </p:cNvSpPr>
          <p:nvPr/>
        </p:nvSpPr>
        <p:spPr bwMode="auto">
          <a:xfrm>
            <a:off x="2074863" y="1428750"/>
            <a:ext cx="1500187" cy="5159375"/>
          </a:xfrm>
          <a:prstGeom prst="rect">
            <a:avLst/>
          </a:prstGeom>
          <a:solidFill>
            <a:srgbClr val="0095E0"/>
          </a:solidFill>
          <a:ln w="19050">
            <a:noFill/>
            <a:miter lim="800000"/>
            <a:headEnd/>
            <a:tailEnd type="none" w="sm" len="sm"/>
          </a:ln>
        </p:spPr>
        <p:txBody>
          <a:bodyPr lIns="0" tIns="0" rIns="0" bIns="0" anchor="ctr">
            <a:spAutoFit/>
          </a:bodyPr>
          <a:lstStyle/>
          <a:p>
            <a:pPr eaLnBrk="0" hangingPunct="0"/>
            <a:endParaRPr lang="en-US"/>
          </a:p>
        </p:txBody>
      </p:sp>
      <p:sp>
        <p:nvSpPr>
          <p:cNvPr id="62469" name="Rectangle 5"/>
          <p:cNvSpPr>
            <a:spLocks noChangeArrowheads="1"/>
          </p:cNvSpPr>
          <p:nvPr/>
        </p:nvSpPr>
        <p:spPr bwMode="auto">
          <a:xfrm>
            <a:off x="3713163" y="1428750"/>
            <a:ext cx="1500187" cy="5159375"/>
          </a:xfrm>
          <a:prstGeom prst="rect">
            <a:avLst/>
          </a:prstGeom>
          <a:solidFill>
            <a:srgbClr val="0095E0"/>
          </a:solidFill>
          <a:ln w="19050">
            <a:noFill/>
            <a:miter lim="800000"/>
            <a:headEnd/>
            <a:tailEnd type="none" w="sm" len="sm"/>
          </a:ln>
        </p:spPr>
        <p:txBody>
          <a:bodyPr lIns="0" tIns="0" rIns="0" bIns="0" anchor="ctr">
            <a:spAutoFit/>
          </a:bodyPr>
          <a:lstStyle/>
          <a:p>
            <a:pPr eaLnBrk="0" hangingPunct="0"/>
            <a:endParaRPr lang="en-US"/>
          </a:p>
        </p:txBody>
      </p:sp>
      <p:sp>
        <p:nvSpPr>
          <p:cNvPr id="91142" name="Rectangle 6"/>
          <p:cNvSpPr>
            <a:spLocks noGrp="1" noChangeArrowheads="1"/>
          </p:cNvSpPr>
          <p:nvPr>
            <p:ph type="title"/>
          </p:nvPr>
        </p:nvSpPr>
        <p:spPr>
          <a:xfrm>
            <a:off x="685800" y="228600"/>
            <a:ext cx="7772400" cy="1143000"/>
          </a:xfrm>
        </p:spPr>
        <p:txBody>
          <a:bodyPr/>
          <a:lstStyle/>
          <a:p>
            <a:pPr eaLnBrk="1" fontAlgn="auto" hangingPunct="1">
              <a:spcAft>
                <a:spcPts val="0"/>
              </a:spcAft>
              <a:defRPr/>
            </a:pPr>
            <a:r>
              <a:rPr lang="en-US" altLang="en-GB" sz="3200" dirty="0">
                <a:solidFill>
                  <a:schemeClr val="tx1"/>
                </a:solidFill>
                <a:effectLst>
                  <a:outerShdw blurRad="38100" dist="38100" dir="2700000" algn="tl">
                    <a:srgbClr val="000000"/>
                  </a:outerShdw>
                </a:effectLst>
                <a:latin typeface="Arial" pitchFamily="34" charset="0"/>
              </a:rPr>
              <a:t>Genetic factors in severe sepsis</a:t>
            </a:r>
          </a:p>
        </p:txBody>
      </p:sp>
      <p:sp>
        <p:nvSpPr>
          <p:cNvPr id="62471" name="Text Box 8"/>
          <p:cNvSpPr txBox="1">
            <a:spLocks noChangeArrowheads="1"/>
          </p:cNvSpPr>
          <p:nvPr/>
        </p:nvSpPr>
        <p:spPr bwMode="auto">
          <a:xfrm>
            <a:off x="2101850" y="1571625"/>
            <a:ext cx="1447800" cy="549275"/>
          </a:xfrm>
          <a:prstGeom prst="rect">
            <a:avLst/>
          </a:prstGeom>
          <a:noFill/>
          <a:ln w="19050">
            <a:noFill/>
            <a:miter lim="800000"/>
            <a:headEnd/>
            <a:tailEnd type="none" w="sm" len="sm"/>
          </a:ln>
        </p:spPr>
        <p:txBody>
          <a:bodyPr lIns="0" tIns="0" rIns="0" bIns="0" anchor="ctr">
            <a:spAutoFit/>
          </a:bodyPr>
          <a:lstStyle/>
          <a:p>
            <a:pPr algn="ctr" eaLnBrk="0" hangingPunct="0">
              <a:spcBef>
                <a:spcPct val="50000"/>
              </a:spcBef>
            </a:pPr>
            <a:r>
              <a:rPr lang="en-US" altLang="en-GB" sz="1800" b="1"/>
              <a:t>Inflammatory response</a:t>
            </a:r>
          </a:p>
        </p:txBody>
      </p:sp>
      <p:sp>
        <p:nvSpPr>
          <p:cNvPr id="62472" name="Text Box 9"/>
          <p:cNvSpPr txBox="1">
            <a:spLocks noChangeArrowheads="1"/>
          </p:cNvSpPr>
          <p:nvPr/>
        </p:nvSpPr>
        <p:spPr bwMode="auto">
          <a:xfrm>
            <a:off x="3738563" y="1584325"/>
            <a:ext cx="1447800" cy="549275"/>
          </a:xfrm>
          <a:prstGeom prst="rect">
            <a:avLst/>
          </a:prstGeom>
          <a:noFill/>
          <a:ln w="19050">
            <a:noFill/>
            <a:miter lim="800000"/>
            <a:headEnd/>
            <a:tailEnd type="none" w="sm" len="sm"/>
          </a:ln>
        </p:spPr>
        <p:txBody>
          <a:bodyPr lIns="0" tIns="0" rIns="0" bIns="0" anchor="ctr">
            <a:spAutoFit/>
          </a:bodyPr>
          <a:lstStyle/>
          <a:p>
            <a:pPr algn="ctr" eaLnBrk="0" hangingPunct="0">
              <a:spcBef>
                <a:spcPct val="50000"/>
              </a:spcBef>
            </a:pPr>
            <a:r>
              <a:rPr lang="en-US" altLang="en-GB" sz="1800" b="1"/>
              <a:t>Inflammatory tendency</a:t>
            </a:r>
          </a:p>
        </p:txBody>
      </p:sp>
      <p:sp>
        <p:nvSpPr>
          <p:cNvPr id="62473" name="Text Box 10"/>
          <p:cNvSpPr txBox="1">
            <a:spLocks noChangeArrowheads="1"/>
          </p:cNvSpPr>
          <p:nvPr/>
        </p:nvSpPr>
        <p:spPr bwMode="auto">
          <a:xfrm>
            <a:off x="5926138" y="1584325"/>
            <a:ext cx="1447800" cy="549275"/>
          </a:xfrm>
          <a:prstGeom prst="rect">
            <a:avLst/>
          </a:prstGeom>
          <a:noFill/>
          <a:ln w="19050">
            <a:noFill/>
            <a:miter lim="800000"/>
            <a:headEnd/>
            <a:tailEnd type="none" w="sm" len="sm"/>
          </a:ln>
        </p:spPr>
        <p:txBody>
          <a:bodyPr lIns="0" tIns="0" rIns="0" bIns="0" anchor="ctr">
            <a:spAutoFit/>
          </a:bodyPr>
          <a:lstStyle/>
          <a:p>
            <a:pPr algn="ctr" eaLnBrk="0" hangingPunct="0">
              <a:spcBef>
                <a:spcPct val="50000"/>
              </a:spcBef>
            </a:pPr>
            <a:r>
              <a:rPr lang="en-US" altLang="en-GB" sz="1800" b="1"/>
              <a:t>Differing outcomes</a:t>
            </a:r>
          </a:p>
        </p:txBody>
      </p:sp>
      <p:sp>
        <p:nvSpPr>
          <p:cNvPr id="62474" name="Freeform 11"/>
          <p:cNvSpPr>
            <a:spLocks/>
          </p:cNvSpPr>
          <p:nvPr/>
        </p:nvSpPr>
        <p:spPr bwMode="auto">
          <a:xfrm flipV="1">
            <a:off x="6184900" y="2146300"/>
            <a:ext cx="2444750" cy="566738"/>
          </a:xfrm>
          <a:custGeom>
            <a:avLst/>
            <a:gdLst>
              <a:gd name="T0" fmla="*/ 0 w 1028"/>
              <a:gd name="T1" fmla="*/ 0 h 237"/>
              <a:gd name="T2" fmla="*/ 2147483647 w 1028"/>
              <a:gd name="T3" fmla="*/ 0 h 237"/>
              <a:gd name="T4" fmla="*/ 2147483647 w 1028"/>
              <a:gd name="T5" fmla="*/ 1355240589 h 237"/>
              <a:gd name="T6" fmla="*/ 0 w 1028"/>
              <a:gd name="T7" fmla="*/ 0 h 237"/>
              <a:gd name="T8" fmla="*/ 0 60000 65536"/>
              <a:gd name="T9" fmla="*/ 0 60000 65536"/>
              <a:gd name="T10" fmla="*/ 0 60000 65536"/>
              <a:gd name="T11" fmla="*/ 0 60000 65536"/>
              <a:gd name="T12" fmla="*/ 0 w 1028"/>
              <a:gd name="T13" fmla="*/ 0 h 237"/>
              <a:gd name="T14" fmla="*/ 1028 w 1028"/>
              <a:gd name="T15" fmla="*/ 237 h 237"/>
            </a:gdLst>
            <a:ahLst/>
            <a:cxnLst>
              <a:cxn ang="T8">
                <a:pos x="T0" y="T1"/>
              </a:cxn>
              <a:cxn ang="T9">
                <a:pos x="T2" y="T3"/>
              </a:cxn>
              <a:cxn ang="T10">
                <a:pos x="T4" y="T5"/>
              </a:cxn>
              <a:cxn ang="T11">
                <a:pos x="T6" y="T7"/>
              </a:cxn>
            </a:cxnLst>
            <a:rect l="T12" t="T13" r="T14" b="T15"/>
            <a:pathLst>
              <a:path w="1028" h="237">
                <a:moveTo>
                  <a:pt x="0" y="0"/>
                </a:moveTo>
                <a:lnTo>
                  <a:pt x="1028" y="0"/>
                </a:lnTo>
                <a:lnTo>
                  <a:pt x="514" y="237"/>
                </a:lnTo>
                <a:lnTo>
                  <a:pt x="0" y="0"/>
                </a:lnTo>
                <a:close/>
              </a:path>
            </a:pathLst>
          </a:custGeom>
          <a:solidFill>
            <a:srgbClr val="7B2441"/>
          </a:solidFill>
          <a:ln w="9525">
            <a:noFill/>
            <a:round/>
            <a:headEnd/>
            <a:tailEnd/>
          </a:ln>
        </p:spPr>
        <p:txBody>
          <a:bodyPr/>
          <a:lstStyle/>
          <a:p>
            <a:endParaRPr lang="en-GB"/>
          </a:p>
        </p:txBody>
      </p:sp>
      <p:sp>
        <p:nvSpPr>
          <p:cNvPr id="62475" name="Freeform 12"/>
          <p:cNvSpPr>
            <a:spLocks/>
          </p:cNvSpPr>
          <p:nvPr/>
        </p:nvSpPr>
        <p:spPr bwMode="auto">
          <a:xfrm flipV="1">
            <a:off x="825500" y="2703513"/>
            <a:ext cx="7197725" cy="2905125"/>
          </a:xfrm>
          <a:custGeom>
            <a:avLst/>
            <a:gdLst>
              <a:gd name="T0" fmla="*/ 0 w 3027"/>
              <a:gd name="T1" fmla="*/ 0 h 1215"/>
              <a:gd name="T2" fmla="*/ 712420283 w 3027"/>
              <a:gd name="T3" fmla="*/ 0 h 1215"/>
              <a:gd name="T4" fmla="*/ 1323066621 w 3027"/>
              <a:gd name="T5" fmla="*/ 17150995 h 1215"/>
              <a:gd name="T6" fmla="*/ 1995907455 w 3027"/>
              <a:gd name="T7" fmla="*/ 45735993 h 1215"/>
              <a:gd name="T8" fmla="*/ 2147483647 w 3027"/>
              <a:gd name="T9" fmla="*/ 68606371 h 1215"/>
              <a:gd name="T10" fmla="*/ 2147483647 w 3027"/>
              <a:gd name="T11" fmla="*/ 120059361 h 1215"/>
              <a:gd name="T12" fmla="*/ 2147483647 w 3027"/>
              <a:gd name="T13" fmla="*/ 182948754 h 1215"/>
              <a:gd name="T14" fmla="*/ 2147483647 w 3027"/>
              <a:gd name="T15" fmla="*/ 234401725 h 1215"/>
              <a:gd name="T16" fmla="*/ 2147483647 w 3027"/>
              <a:gd name="T17" fmla="*/ 308725074 h 1215"/>
              <a:gd name="T18" fmla="*/ 2147483647 w 3027"/>
              <a:gd name="T19" fmla="*/ 388763103 h 1215"/>
              <a:gd name="T20" fmla="*/ 2147483647 w 3027"/>
              <a:gd name="T21" fmla="*/ 463086453 h 1215"/>
              <a:gd name="T22" fmla="*/ 2147483647 w 3027"/>
              <a:gd name="T23" fmla="*/ 565994786 h 1215"/>
              <a:gd name="T24" fmla="*/ 2147483647 w 3027"/>
              <a:gd name="T25" fmla="*/ 720356239 h 1215"/>
              <a:gd name="T26" fmla="*/ 2147483647 w 3027"/>
              <a:gd name="T27" fmla="*/ 851849556 h 1215"/>
              <a:gd name="T28" fmla="*/ 2147483647 w 3027"/>
              <a:gd name="T29" fmla="*/ 1029081238 h 1215"/>
              <a:gd name="T30" fmla="*/ 2147483647 w 3027"/>
              <a:gd name="T31" fmla="*/ 1234897904 h 1215"/>
              <a:gd name="T32" fmla="*/ 2147483647 w 3027"/>
              <a:gd name="T33" fmla="*/ 1440712478 h 1215"/>
              <a:gd name="T34" fmla="*/ 2147483647 w 3027"/>
              <a:gd name="T35" fmla="*/ 1646529144 h 1215"/>
              <a:gd name="T36" fmla="*/ 2147483647 w 3027"/>
              <a:gd name="T37" fmla="*/ 1903798781 h 1215"/>
              <a:gd name="T38" fmla="*/ 2147483647 w 3027"/>
              <a:gd name="T39" fmla="*/ 2147483647 h 1215"/>
              <a:gd name="T40" fmla="*/ 2147483647 w 3027"/>
              <a:gd name="T41" fmla="*/ 2147483647 h 1215"/>
              <a:gd name="T42" fmla="*/ 2147483647 w 3027"/>
              <a:gd name="T43" fmla="*/ 2147483647 h 1215"/>
              <a:gd name="T44" fmla="*/ 2147483647 w 3027"/>
              <a:gd name="T45" fmla="*/ 2147483647 h 1215"/>
              <a:gd name="T46" fmla="*/ 2147483647 w 3027"/>
              <a:gd name="T47" fmla="*/ 2147483647 h 1215"/>
              <a:gd name="T48" fmla="*/ 2147483647 w 3027"/>
              <a:gd name="T49" fmla="*/ 2147483647 h 1215"/>
              <a:gd name="T50" fmla="*/ 2147483647 w 3027"/>
              <a:gd name="T51" fmla="*/ 2147483647 h 1215"/>
              <a:gd name="T52" fmla="*/ 2147483647 w 3027"/>
              <a:gd name="T53" fmla="*/ 2147483647 h 1215"/>
              <a:gd name="T54" fmla="*/ 2147483647 w 3027"/>
              <a:gd name="T55" fmla="*/ 2147483647 h 1215"/>
              <a:gd name="T56" fmla="*/ 2147483647 w 3027"/>
              <a:gd name="T57" fmla="*/ 2147483647 h 1215"/>
              <a:gd name="T58" fmla="*/ 2147483647 w 3027"/>
              <a:gd name="T59" fmla="*/ 2147483647 h 1215"/>
              <a:gd name="T60" fmla="*/ 2147483647 w 3027"/>
              <a:gd name="T61" fmla="*/ 2147483647 h 1215"/>
              <a:gd name="T62" fmla="*/ 2147483647 w 3027"/>
              <a:gd name="T63" fmla="*/ 2147483647 h 1215"/>
              <a:gd name="T64" fmla="*/ 2147483647 w 3027"/>
              <a:gd name="T65" fmla="*/ 2147483647 h 1215"/>
              <a:gd name="T66" fmla="*/ 2147483647 w 3027"/>
              <a:gd name="T67" fmla="*/ 2147483647 h 1215"/>
              <a:gd name="T68" fmla="*/ 2147483647 w 3027"/>
              <a:gd name="T69" fmla="*/ 2147483647 h 1215"/>
              <a:gd name="T70" fmla="*/ 2147483647 w 3027"/>
              <a:gd name="T71" fmla="*/ 2147483647 h 1215"/>
              <a:gd name="T72" fmla="*/ 2147483647 w 3027"/>
              <a:gd name="T73" fmla="*/ 2147483647 h 1215"/>
              <a:gd name="T74" fmla="*/ 2147483647 w 3027"/>
              <a:gd name="T75" fmla="*/ 1903798781 h 1215"/>
              <a:gd name="T76" fmla="*/ 0 w 3027"/>
              <a:gd name="T77" fmla="*/ 1749437477 h 1215"/>
              <a:gd name="T78" fmla="*/ 0 w 3027"/>
              <a:gd name="T79" fmla="*/ 0 h 12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27"/>
              <a:gd name="T121" fmla="*/ 0 h 1215"/>
              <a:gd name="T122" fmla="*/ 3027 w 3027"/>
              <a:gd name="T123" fmla="*/ 1215 h 12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27" h="1215">
                <a:moveTo>
                  <a:pt x="0" y="0"/>
                </a:moveTo>
                <a:lnTo>
                  <a:pt x="126" y="0"/>
                </a:lnTo>
                <a:lnTo>
                  <a:pt x="234" y="3"/>
                </a:lnTo>
                <a:lnTo>
                  <a:pt x="353" y="8"/>
                </a:lnTo>
                <a:lnTo>
                  <a:pt x="473" y="12"/>
                </a:lnTo>
                <a:lnTo>
                  <a:pt x="604" y="21"/>
                </a:lnTo>
                <a:lnTo>
                  <a:pt x="731" y="32"/>
                </a:lnTo>
                <a:lnTo>
                  <a:pt x="843" y="41"/>
                </a:lnTo>
                <a:lnTo>
                  <a:pt x="969" y="54"/>
                </a:lnTo>
                <a:lnTo>
                  <a:pt x="1082" y="68"/>
                </a:lnTo>
                <a:lnTo>
                  <a:pt x="1186" y="81"/>
                </a:lnTo>
                <a:lnTo>
                  <a:pt x="1307" y="99"/>
                </a:lnTo>
                <a:lnTo>
                  <a:pt x="1452" y="126"/>
                </a:lnTo>
                <a:lnTo>
                  <a:pt x="1578" y="149"/>
                </a:lnTo>
                <a:lnTo>
                  <a:pt x="1718" y="180"/>
                </a:lnTo>
                <a:lnTo>
                  <a:pt x="1863" y="216"/>
                </a:lnTo>
                <a:lnTo>
                  <a:pt x="1998" y="252"/>
                </a:lnTo>
                <a:lnTo>
                  <a:pt x="2106" y="288"/>
                </a:lnTo>
                <a:lnTo>
                  <a:pt x="2243" y="333"/>
                </a:lnTo>
                <a:lnTo>
                  <a:pt x="2355" y="378"/>
                </a:lnTo>
                <a:lnTo>
                  <a:pt x="2454" y="418"/>
                </a:lnTo>
                <a:lnTo>
                  <a:pt x="2535" y="463"/>
                </a:lnTo>
                <a:lnTo>
                  <a:pt x="2616" y="504"/>
                </a:lnTo>
                <a:lnTo>
                  <a:pt x="2680" y="544"/>
                </a:lnTo>
                <a:lnTo>
                  <a:pt x="2734" y="580"/>
                </a:lnTo>
                <a:lnTo>
                  <a:pt x="2793" y="626"/>
                </a:lnTo>
                <a:lnTo>
                  <a:pt x="2851" y="671"/>
                </a:lnTo>
                <a:lnTo>
                  <a:pt x="2896" y="716"/>
                </a:lnTo>
                <a:lnTo>
                  <a:pt x="2960" y="801"/>
                </a:lnTo>
                <a:lnTo>
                  <a:pt x="3000" y="874"/>
                </a:lnTo>
                <a:lnTo>
                  <a:pt x="3009" y="905"/>
                </a:lnTo>
                <a:lnTo>
                  <a:pt x="3027" y="967"/>
                </a:lnTo>
                <a:lnTo>
                  <a:pt x="3027" y="1017"/>
                </a:lnTo>
                <a:lnTo>
                  <a:pt x="3027" y="1215"/>
                </a:lnTo>
                <a:lnTo>
                  <a:pt x="2901" y="1120"/>
                </a:lnTo>
                <a:lnTo>
                  <a:pt x="2296" y="684"/>
                </a:lnTo>
                <a:lnTo>
                  <a:pt x="1420" y="454"/>
                </a:lnTo>
                <a:lnTo>
                  <a:pt x="516" y="333"/>
                </a:lnTo>
                <a:lnTo>
                  <a:pt x="0" y="306"/>
                </a:lnTo>
                <a:lnTo>
                  <a:pt x="0" y="0"/>
                </a:lnTo>
                <a:close/>
              </a:path>
            </a:pathLst>
          </a:custGeom>
          <a:gradFill rotWithShape="0">
            <a:gsLst>
              <a:gs pos="0">
                <a:srgbClr val="39111E"/>
              </a:gs>
              <a:gs pos="100000">
                <a:srgbClr val="7B2441"/>
              </a:gs>
            </a:gsLst>
            <a:lin ang="5400000" scaled="1"/>
          </a:gradFill>
          <a:ln w="9525">
            <a:noFill/>
            <a:round/>
            <a:headEnd/>
            <a:tailEnd/>
          </a:ln>
        </p:spPr>
        <p:txBody>
          <a:bodyPr/>
          <a:lstStyle/>
          <a:p>
            <a:endParaRPr lang="en-GB"/>
          </a:p>
        </p:txBody>
      </p:sp>
      <p:sp>
        <p:nvSpPr>
          <p:cNvPr id="62476" name="Freeform 13"/>
          <p:cNvSpPr>
            <a:spLocks/>
          </p:cNvSpPr>
          <p:nvPr/>
        </p:nvSpPr>
        <p:spPr bwMode="auto">
          <a:xfrm flipV="1">
            <a:off x="825500" y="2713038"/>
            <a:ext cx="7191375" cy="2235200"/>
          </a:xfrm>
          <a:custGeom>
            <a:avLst/>
            <a:gdLst>
              <a:gd name="T0" fmla="*/ 446773689 w 3024"/>
              <a:gd name="T1" fmla="*/ 845806930 h 935"/>
              <a:gd name="T2" fmla="*/ 1470393741 w 3024"/>
              <a:gd name="T3" fmla="*/ 862952224 h 935"/>
              <a:gd name="T4" fmla="*/ 2147483647 w 3024"/>
              <a:gd name="T5" fmla="*/ 902956317 h 935"/>
              <a:gd name="T6" fmla="*/ 2147483647 w 3024"/>
              <a:gd name="T7" fmla="*/ 965819209 h 935"/>
              <a:gd name="T8" fmla="*/ 2147483647 w 3024"/>
              <a:gd name="T9" fmla="*/ 1051543290 h 935"/>
              <a:gd name="T10" fmla="*/ 2147483647 w 3024"/>
              <a:gd name="T11" fmla="*/ 1171557960 h 935"/>
              <a:gd name="T12" fmla="*/ 2147483647 w 3024"/>
              <a:gd name="T13" fmla="*/ 1297286433 h 935"/>
              <a:gd name="T14" fmla="*/ 2147483647 w 3024"/>
              <a:gd name="T15" fmla="*/ 1497306898 h 935"/>
              <a:gd name="T16" fmla="*/ 2147483647 w 3024"/>
              <a:gd name="T17" fmla="*/ 1817342034 h 935"/>
              <a:gd name="T18" fmla="*/ 2147483647 w 3024"/>
              <a:gd name="T19" fmla="*/ 2051653088 h 935"/>
              <a:gd name="T20" fmla="*/ 2147483647 w 3024"/>
              <a:gd name="T21" fmla="*/ 2147483647 h 935"/>
              <a:gd name="T22" fmla="*/ 2147483647 w 3024"/>
              <a:gd name="T23" fmla="*/ 2147483647 h 935"/>
              <a:gd name="T24" fmla="*/ 2147483647 w 3024"/>
              <a:gd name="T25" fmla="*/ 2147483647 h 935"/>
              <a:gd name="T26" fmla="*/ 2147483647 w 3024"/>
              <a:gd name="T27" fmla="*/ 2147483647 h 935"/>
              <a:gd name="T28" fmla="*/ 2147483647 w 3024"/>
              <a:gd name="T29" fmla="*/ 2147483647 h 935"/>
              <a:gd name="T30" fmla="*/ 2147483647 w 3024"/>
              <a:gd name="T31" fmla="*/ 2147483647 h 935"/>
              <a:gd name="T32" fmla="*/ 2147483647 w 3024"/>
              <a:gd name="T33" fmla="*/ 2147483647 h 935"/>
              <a:gd name="T34" fmla="*/ 2147483647 w 3024"/>
              <a:gd name="T35" fmla="*/ 2147483647 h 935"/>
              <a:gd name="T36" fmla="*/ 2147483647 w 3024"/>
              <a:gd name="T37" fmla="*/ 2147483647 h 935"/>
              <a:gd name="T38" fmla="*/ 2147483647 w 3024"/>
              <a:gd name="T39" fmla="*/ 2147483647 h 935"/>
              <a:gd name="T40" fmla="*/ 2147483647 w 3024"/>
              <a:gd name="T41" fmla="*/ 2147483647 h 935"/>
              <a:gd name="T42" fmla="*/ 2147483647 w 3024"/>
              <a:gd name="T43" fmla="*/ 2147483647 h 935"/>
              <a:gd name="T44" fmla="*/ 2147483647 w 3024"/>
              <a:gd name="T45" fmla="*/ 2147483647 h 935"/>
              <a:gd name="T46" fmla="*/ 2147483647 w 3024"/>
              <a:gd name="T47" fmla="*/ 2147483647 h 935"/>
              <a:gd name="T48" fmla="*/ 2147483647 w 3024"/>
              <a:gd name="T49" fmla="*/ 2147483647 h 935"/>
              <a:gd name="T50" fmla="*/ 2147483647 w 3024"/>
              <a:gd name="T51" fmla="*/ 2147483647 h 935"/>
              <a:gd name="T52" fmla="*/ 2147483647 w 3024"/>
              <a:gd name="T53" fmla="*/ 2147483647 h 935"/>
              <a:gd name="T54" fmla="*/ 2147483647 w 3024"/>
              <a:gd name="T55" fmla="*/ 2147483647 h 935"/>
              <a:gd name="T56" fmla="*/ 2147483647 w 3024"/>
              <a:gd name="T57" fmla="*/ 1811628529 h 935"/>
              <a:gd name="T58" fmla="*/ 2147483647 w 3024"/>
              <a:gd name="T59" fmla="*/ 1371578724 h 935"/>
              <a:gd name="T60" fmla="*/ 2147483647 w 3024"/>
              <a:gd name="T61" fmla="*/ 1034400386 h 935"/>
              <a:gd name="T62" fmla="*/ 2147483647 w 3024"/>
              <a:gd name="T63" fmla="*/ 811518732 h 935"/>
              <a:gd name="T64" fmla="*/ 2147483647 w 3024"/>
              <a:gd name="T65" fmla="*/ 657215864 h 935"/>
              <a:gd name="T66" fmla="*/ 2147483647 w 3024"/>
              <a:gd name="T67" fmla="*/ 508626351 h 935"/>
              <a:gd name="T68" fmla="*/ 2147483647 w 3024"/>
              <a:gd name="T69" fmla="*/ 365755273 h 935"/>
              <a:gd name="T70" fmla="*/ 2147483647 w 3024"/>
              <a:gd name="T71" fmla="*/ 228597624 h 935"/>
              <a:gd name="T72" fmla="*/ 2147483647 w 3024"/>
              <a:gd name="T73" fmla="*/ 131444107 h 935"/>
              <a:gd name="T74" fmla="*/ 2147483647 w 3024"/>
              <a:gd name="T75" fmla="*/ 62862910 h 935"/>
              <a:gd name="T76" fmla="*/ 446773689 w 3024"/>
              <a:gd name="T77" fmla="*/ 17145299 h 935"/>
              <a:gd name="T78" fmla="*/ 0 w 3024"/>
              <a:gd name="T79" fmla="*/ 845806930 h 9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24"/>
              <a:gd name="T121" fmla="*/ 0 h 935"/>
              <a:gd name="T122" fmla="*/ 3024 w 3024"/>
              <a:gd name="T123" fmla="*/ 935 h 9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24" h="935">
                <a:moveTo>
                  <a:pt x="0" y="148"/>
                </a:moveTo>
                <a:lnTo>
                  <a:pt x="79" y="148"/>
                </a:lnTo>
                <a:lnTo>
                  <a:pt x="179" y="149"/>
                </a:lnTo>
                <a:lnTo>
                  <a:pt x="260" y="151"/>
                </a:lnTo>
                <a:lnTo>
                  <a:pt x="341" y="154"/>
                </a:lnTo>
                <a:lnTo>
                  <a:pt x="431" y="158"/>
                </a:lnTo>
                <a:lnTo>
                  <a:pt x="513" y="163"/>
                </a:lnTo>
                <a:lnTo>
                  <a:pt x="606" y="169"/>
                </a:lnTo>
                <a:lnTo>
                  <a:pt x="681" y="175"/>
                </a:lnTo>
                <a:lnTo>
                  <a:pt x="776" y="184"/>
                </a:lnTo>
                <a:lnTo>
                  <a:pt x="868" y="194"/>
                </a:lnTo>
                <a:lnTo>
                  <a:pt x="967" y="205"/>
                </a:lnTo>
                <a:lnTo>
                  <a:pt x="1050" y="217"/>
                </a:lnTo>
                <a:lnTo>
                  <a:pt x="1127" y="227"/>
                </a:lnTo>
                <a:lnTo>
                  <a:pt x="1214" y="240"/>
                </a:lnTo>
                <a:lnTo>
                  <a:pt x="1341" y="262"/>
                </a:lnTo>
                <a:lnTo>
                  <a:pt x="1456" y="286"/>
                </a:lnTo>
                <a:lnTo>
                  <a:pt x="1595" y="318"/>
                </a:lnTo>
                <a:lnTo>
                  <a:pt x="1685" y="342"/>
                </a:lnTo>
                <a:lnTo>
                  <a:pt x="1744" y="359"/>
                </a:lnTo>
                <a:lnTo>
                  <a:pt x="1857" y="393"/>
                </a:lnTo>
                <a:lnTo>
                  <a:pt x="1963" y="431"/>
                </a:lnTo>
                <a:lnTo>
                  <a:pt x="2042" y="461"/>
                </a:lnTo>
                <a:lnTo>
                  <a:pt x="2102" y="486"/>
                </a:lnTo>
                <a:lnTo>
                  <a:pt x="2169" y="518"/>
                </a:lnTo>
                <a:lnTo>
                  <a:pt x="2225" y="548"/>
                </a:lnTo>
                <a:lnTo>
                  <a:pt x="2272" y="575"/>
                </a:lnTo>
                <a:lnTo>
                  <a:pt x="2325" y="610"/>
                </a:lnTo>
                <a:lnTo>
                  <a:pt x="2371" y="643"/>
                </a:lnTo>
                <a:lnTo>
                  <a:pt x="2410" y="676"/>
                </a:lnTo>
                <a:lnTo>
                  <a:pt x="2445" y="706"/>
                </a:lnTo>
                <a:lnTo>
                  <a:pt x="2472" y="736"/>
                </a:lnTo>
                <a:lnTo>
                  <a:pt x="2493" y="763"/>
                </a:lnTo>
                <a:lnTo>
                  <a:pt x="2511" y="793"/>
                </a:lnTo>
                <a:lnTo>
                  <a:pt x="2526" y="820"/>
                </a:lnTo>
                <a:lnTo>
                  <a:pt x="2535" y="844"/>
                </a:lnTo>
                <a:lnTo>
                  <a:pt x="2546" y="876"/>
                </a:lnTo>
                <a:lnTo>
                  <a:pt x="2550" y="905"/>
                </a:lnTo>
                <a:lnTo>
                  <a:pt x="2552" y="935"/>
                </a:lnTo>
                <a:lnTo>
                  <a:pt x="3024" y="935"/>
                </a:lnTo>
                <a:lnTo>
                  <a:pt x="3020" y="887"/>
                </a:lnTo>
                <a:lnTo>
                  <a:pt x="3011" y="846"/>
                </a:lnTo>
                <a:lnTo>
                  <a:pt x="2999" y="811"/>
                </a:lnTo>
                <a:lnTo>
                  <a:pt x="2984" y="783"/>
                </a:lnTo>
                <a:lnTo>
                  <a:pt x="2967" y="753"/>
                </a:lnTo>
                <a:lnTo>
                  <a:pt x="2943" y="720"/>
                </a:lnTo>
                <a:lnTo>
                  <a:pt x="2922" y="694"/>
                </a:lnTo>
                <a:lnTo>
                  <a:pt x="2887" y="658"/>
                </a:lnTo>
                <a:lnTo>
                  <a:pt x="2853" y="626"/>
                </a:lnTo>
                <a:lnTo>
                  <a:pt x="2817" y="595"/>
                </a:lnTo>
                <a:lnTo>
                  <a:pt x="2774" y="563"/>
                </a:lnTo>
                <a:lnTo>
                  <a:pt x="2737" y="537"/>
                </a:lnTo>
                <a:lnTo>
                  <a:pt x="2675" y="500"/>
                </a:lnTo>
                <a:lnTo>
                  <a:pt x="2615" y="465"/>
                </a:lnTo>
                <a:lnTo>
                  <a:pt x="2525" y="422"/>
                </a:lnTo>
                <a:lnTo>
                  <a:pt x="2436" y="383"/>
                </a:lnTo>
                <a:lnTo>
                  <a:pt x="2346" y="347"/>
                </a:lnTo>
                <a:lnTo>
                  <a:pt x="2265" y="317"/>
                </a:lnTo>
                <a:lnTo>
                  <a:pt x="2151" y="279"/>
                </a:lnTo>
                <a:lnTo>
                  <a:pt x="2019" y="240"/>
                </a:lnTo>
                <a:lnTo>
                  <a:pt x="1888" y="208"/>
                </a:lnTo>
                <a:lnTo>
                  <a:pt x="1769" y="181"/>
                </a:lnTo>
                <a:lnTo>
                  <a:pt x="1688" y="163"/>
                </a:lnTo>
                <a:lnTo>
                  <a:pt x="1587" y="142"/>
                </a:lnTo>
                <a:lnTo>
                  <a:pt x="1514" y="128"/>
                </a:lnTo>
                <a:lnTo>
                  <a:pt x="1431" y="115"/>
                </a:lnTo>
                <a:lnTo>
                  <a:pt x="1347" y="101"/>
                </a:lnTo>
                <a:lnTo>
                  <a:pt x="1265" y="89"/>
                </a:lnTo>
                <a:lnTo>
                  <a:pt x="1157" y="74"/>
                </a:lnTo>
                <a:lnTo>
                  <a:pt x="1062" y="64"/>
                </a:lnTo>
                <a:lnTo>
                  <a:pt x="960" y="52"/>
                </a:lnTo>
                <a:lnTo>
                  <a:pt x="838" y="40"/>
                </a:lnTo>
                <a:lnTo>
                  <a:pt x="716" y="29"/>
                </a:lnTo>
                <a:lnTo>
                  <a:pt x="618" y="23"/>
                </a:lnTo>
                <a:lnTo>
                  <a:pt x="505" y="15"/>
                </a:lnTo>
                <a:lnTo>
                  <a:pt x="386" y="11"/>
                </a:lnTo>
                <a:lnTo>
                  <a:pt x="225" y="5"/>
                </a:lnTo>
                <a:lnTo>
                  <a:pt x="79" y="3"/>
                </a:lnTo>
                <a:lnTo>
                  <a:pt x="0" y="0"/>
                </a:lnTo>
                <a:lnTo>
                  <a:pt x="0" y="148"/>
                </a:lnTo>
                <a:close/>
              </a:path>
            </a:pathLst>
          </a:custGeom>
          <a:gradFill rotWithShape="0">
            <a:gsLst>
              <a:gs pos="0">
                <a:srgbClr val="F7CE5B"/>
              </a:gs>
              <a:gs pos="100000">
                <a:srgbClr val="7B2441"/>
              </a:gs>
            </a:gsLst>
            <a:lin ang="0" scaled="1"/>
          </a:gradFill>
          <a:ln w="9525">
            <a:noFill/>
            <a:round/>
            <a:headEnd/>
            <a:tailEnd/>
          </a:ln>
        </p:spPr>
        <p:txBody>
          <a:bodyPr/>
          <a:lstStyle/>
          <a:p>
            <a:endParaRPr lang="en-GB"/>
          </a:p>
        </p:txBody>
      </p:sp>
      <p:sp>
        <p:nvSpPr>
          <p:cNvPr id="62477" name="Freeform 14"/>
          <p:cNvSpPr>
            <a:spLocks/>
          </p:cNvSpPr>
          <p:nvPr/>
        </p:nvSpPr>
        <p:spPr bwMode="auto">
          <a:xfrm flipV="1">
            <a:off x="7462838" y="4211638"/>
            <a:ext cx="257175" cy="2095500"/>
          </a:xfrm>
          <a:custGeom>
            <a:avLst/>
            <a:gdLst>
              <a:gd name="T0" fmla="*/ 462510269 w 143"/>
              <a:gd name="T1" fmla="*/ 0 h 1080"/>
              <a:gd name="T2" fmla="*/ 462510269 w 143"/>
              <a:gd name="T3" fmla="*/ 2147483647 h 1080"/>
              <a:gd name="T4" fmla="*/ 0 w 143"/>
              <a:gd name="T5" fmla="*/ 2147483647 h 1080"/>
              <a:gd name="T6" fmla="*/ 0 w 143"/>
              <a:gd name="T7" fmla="*/ 1080463080 h 1080"/>
              <a:gd name="T8" fmla="*/ 462510269 w 143"/>
              <a:gd name="T9" fmla="*/ 0 h 1080"/>
              <a:gd name="T10" fmla="*/ 0 60000 65536"/>
              <a:gd name="T11" fmla="*/ 0 60000 65536"/>
              <a:gd name="T12" fmla="*/ 0 60000 65536"/>
              <a:gd name="T13" fmla="*/ 0 60000 65536"/>
              <a:gd name="T14" fmla="*/ 0 60000 65536"/>
              <a:gd name="T15" fmla="*/ 0 w 143"/>
              <a:gd name="T16" fmla="*/ 0 h 1080"/>
              <a:gd name="T17" fmla="*/ 143 w 143"/>
              <a:gd name="T18" fmla="*/ 1080 h 1080"/>
            </a:gdLst>
            <a:ahLst/>
            <a:cxnLst>
              <a:cxn ang="T10">
                <a:pos x="T0" y="T1"/>
              </a:cxn>
              <a:cxn ang="T11">
                <a:pos x="T2" y="T3"/>
              </a:cxn>
              <a:cxn ang="T12">
                <a:pos x="T4" y="T5"/>
              </a:cxn>
              <a:cxn ang="T13">
                <a:pos x="T6" y="T7"/>
              </a:cxn>
              <a:cxn ang="T14">
                <a:pos x="T8" y="T9"/>
              </a:cxn>
            </a:cxnLst>
            <a:rect l="T15" t="T16" r="T17" b="T18"/>
            <a:pathLst>
              <a:path w="143" h="1080">
                <a:moveTo>
                  <a:pt x="143" y="0"/>
                </a:moveTo>
                <a:lnTo>
                  <a:pt x="143" y="1080"/>
                </a:lnTo>
                <a:lnTo>
                  <a:pt x="0" y="792"/>
                </a:lnTo>
                <a:lnTo>
                  <a:pt x="0" y="287"/>
                </a:lnTo>
                <a:lnTo>
                  <a:pt x="143" y="0"/>
                </a:lnTo>
                <a:close/>
              </a:path>
            </a:pathLst>
          </a:custGeom>
          <a:solidFill>
            <a:srgbClr val="154381"/>
          </a:solidFill>
          <a:ln w="9525">
            <a:noFill/>
            <a:round/>
            <a:headEnd/>
            <a:tailEnd/>
          </a:ln>
        </p:spPr>
        <p:txBody>
          <a:bodyPr/>
          <a:lstStyle/>
          <a:p>
            <a:endParaRPr lang="en-GB"/>
          </a:p>
        </p:txBody>
      </p:sp>
      <p:sp>
        <p:nvSpPr>
          <p:cNvPr id="62478" name="Freeform 15"/>
          <p:cNvSpPr>
            <a:spLocks/>
          </p:cNvSpPr>
          <p:nvPr/>
        </p:nvSpPr>
        <p:spPr bwMode="auto">
          <a:xfrm flipV="1">
            <a:off x="827088" y="4211638"/>
            <a:ext cx="7673975" cy="2095500"/>
          </a:xfrm>
          <a:custGeom>
            <a:avLst/>
            <a:gdLst>
              <a:gd name="T0" fmla="*/ 2147483647 w 4260"/>
              <a:gd name="T1" fmla="*/ 1351519763 h 1080"/>
              <a:gd name="T2" fmla="*/ 2147483647 w 4260"/>
              <a:gd name="T3" fmla="*/ 0 h 1080"/>
              <a:gd name="T4" fmla="*/ 2147483647 w 4260"/>
              <a:gd name="T5" fmla="*/ 2147483647 h 1080"/>
              <a:gd name="T6" fmla="*/ 2147483647 w 4260"/>
              <a:gd name="T7" fmla="*/ 2147483647 h 1080"/>
              <a:gd name="T8" fmla="*/ 2147483647 w 4260"/>
              <a:gd name="T9" fmla="*/ 2147483647 h 1080"/>
              <a:gd name="T10" fmla="*/ 0 w 4260"/>
              <a:gd name="T11" fmla="*/ 2147483647 h 1080"/>
              <a:gd name="T12" fmla="*/ 0 w 4260"/>
              <a:gd name="T13" fmla="*/ 1351519763 h 1080"/>
              <a:gd name="T14" fmla="*/ 2147483647 w 4260"/>
              <a:gd name="T15" fmla="*/ 1351519763 h 1080"/>
              <a:gd name="T16" fmla="*/ 0 60000 65536"/>
              <a:gd name="T17" fmla="*/ 0 60000 65536"/>
              <a:gd name="T18" fmla="*/ 0 60000 65536"/>
              <a:gd name="T19" fmla="*/ 0 60000 65536"/>
              <a:gd name="T20" fmla="*/ 0 60000 65536"/>
              <a:gd name="T21" fmla="*/ 0 60000 65536"/>
              <a:gd name="T22" fmla="*/ 0 60000 65536"/>
              <a:gd name="T23" fmla="*/ 0 60000 65536"/>
              <a:gd name="T24" fmla="*/ 0 w 4260"/>
              <a:gd name="T25" fmla="*/ 0 h 1080"/>
              <a:gd name="T26" fmla="*/ 4260 w 4260"/>
              <a:gd name="T27" fmla="*/ 1080 h 10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60" h="1080">
                <a:moveTo>
                  <a:pt x="3827" y="359"/>
                </a:moveTo>
                <a:lnTo>
                  <a:pt x="3827" y="0"/>
                </a:lnTo>
                <a:lnTo>
                  <a:pt x="4260" y="576"/>
                </a:lnTo>
                <a:lnTo>
                  <a:pt x="3827" y="1080"/>
                </a:lnTo>
                <a:lnTo>
                  <a:pt x="3827" y="720"/>
                </a:lnTo>
                <a:lnTo>
                  <a:pt x="0" y="720"/>
                </a:lnTo>
                <a:lnTo>
                  <a:pt x="0" y="359"/>
                </a:lnTo>
                <a:lnTo>
                  <a:pt x="3827" y="359"/>
                </a:lnTo>
                <a:close/>
              </a:path>
            </a:pathLst>
          </a:custGeom>
          <a:gradFill rotWithShape="0">
            <a:gsLst>
              <a:gs pos="0">
                <a:srgbClr val="154381"/>
              </a:gs>
              <a:gs pos="100000">
                <a:srgbClr val="007BC5"/>
              </a:gs>
            </a:gsLst>
            <a:lin ang="0" scaled="1"/>
          </a:gradFill>
          <a:ln w="9525">
            <a:noFill/>
            <a:round/>
            <a:headEnd/>
            <a:tailEnd/>
          </a:ln>
        </p:spPr>
        <p:txBody>
          <a:bodyPr/>
          <a:lstStyle/>
          <a:p>
            <a:endParaRPr lang="en-GB"/>
          </a:p>
        </p:txBody>
      </p:sp>
      <p:sp>
        <p:nvSpPr>
          <p:cNvPr id="62479" name="Text Box 16"/>
          <p:cNvSpPr txBox="1">
            <a:spLocks noChangeArrowheads="1"/>
          </p:cNvSpPr>
          <p:nvPr/>
        </p:nvSpPr>
        <p:spPr bwMode="auto">
          <a:xfrm>
            <a:off x="419100" y="4953000"/>
            <a:ext cx="1206500" cy="823913"/>
          </a:xfrm>
          <a:prstGeom prst="rect">
            <a:avLst/>
          </a:prstGeom>
          <a:noFill/>
          <a:ln w="19050">
            <a:noFill/>
            <a:miter lim="800000"/>
            <a:headEnd/>
            <a:tailEnd type="none" w="sm" len="sm"/>
          </a:ln>
        </p:spPr>
        <p:txBody>
          <a:bodyPr wrap="none" lIns="0" tIns="0" rIns="0" bIns="0" anchor="ctr">
            <a:spAutoFit/>
          </a:bodyPr>
          <a:lstStyle/>
          <a:p>
            <a:pPr eaLnBrk="0" hangingPunct="0">
              <a:spcBef>
                <a:spcPct val="50000"/>
              </a:spcBef>
            </a:pPr>
            <a:r>
              <a:rPr lang="en-US" altLang="en-GB" sz="1800" b="1"/>
              <a:t>Mediator </a:t>
            </a:r>
            <a:br>
              <a:rPr lang="en-US" altLang="en-GB" sz="1800" b="1"/>
            </a:br>
            <a:r>
              <a:rPr lang="en-US" altLang="en-GB" sz="1800" b="1"/>
              <a:t>normal </a:t>
            </a:r>
            <a:br>
              <a:rPr lang="en-US" altLang="en-GB" sz="1800" b="1"/>
            </a:br>
            <a:r>
              <a:rPr lang="en-US" altLang="en-GB" sz="1800" b="1"/>
              <a:t>expression</a:t>
            </a:r>
          </a:p>
        </p:txBody>
      </p:sp>
      <p:sp>
        <p:nvSpPr>
          <p:cNvPr id="62480" name="Text Box 17"/>
          <p:cNvSpPr txBox="1">
            <a:spLocks noChangeArrowheads="1"/>
          </p:cNvSpPr>
          <p:nvPr/>
        </p:nvSpPr>
        <p:spPr bwMode="auto">
          <a:xfrm>
            <a:off x="419100" y="4037013"/>
            <a:ext cx="1638300" cy="549275"/>
          </a:xfrm>
          <a:prstGeom prst="rect">
            <a:avLst/>
          </a:prstGeom>
          <a:noFill/>
          <a:ln w="19050">
            <a:noFill/>
            <a:miter lim="800000"/>
            <a:headEnd/>
            <a:tailEnd type="none" w="sm" len="sm"/>
          </a:ln>
        </p:spPr>
        <p:txBody>
          <a:bodyPr wrap="none" lIns="0" tIns="0" rIns="0" bIns="0" anchor="ctr">
            <a:spAutoFit/>
          </a:bodyPr>
          <a:lstStyle/>
          <a:p>
            <a:pPr eaLnBrk="0" hangingPunct="0">
              <a:spcBef>
                <a:spcPct val="50000"/>
              </a:spcBef>
            </a:pPr>
            <a:r>
              <a:rPr lang="en-US" altLang="en-GB" sz="1800" b="1"/>
              <a:t>Mediator over- </a:t>
            </a:r>
            <a:br>
              <a:rPr lang="en-US" altLang="en-GB" sz="1800" b="1"/>
            </a:br>
            <a:r>
              <a:rPr lang="en-US" altLang="en-GB" sz="1800" b="1"/>
              <a:t>expression</a:t>
            </a:r>
            <a:endParaRPr lang="en-US" altLang="en-GB" sz="1800" b="1">
              <a:solidFill>
                <a:schemeClr val="accent1"/>
              </a:solidFill>
            </a:endParaRPr>
          </a:p>
        </p:txBody>
      </p:sp>
      <p:sp>
        <p:nvSpPr>
          <p:cNvPr id="62481" name="Text Box 18"/>
          <p:cNvSpPr txBox="1">
            <a:spLocks noChangeArrowheads="1"/>
          </p:cNvSpPr>
          <p:nvPr/>
        </p:nvSpPr>
        <p:spPr bwMode="auto">
          <a:xfrm>
            <a:off x="2101850" y="4535488"/>
            <a:ext cx="1447800" cy="244475"/>
          </a:xfrm>
          <a:prstGeom prst="rect">
            <a:avLst/>
          </a:prstGeom>
          <a:noFill/>
          <a:ln w="19050">
            <a:noFill/>
            <a:miter lim="800000"/>
            <a:headEnd/>
            <a:tailEnd type="none" w="sm" len="sm"/>
          </a:ln>
        </p:spPr>
        <p:txBody>
          <a:bodyPr lIns="0" tIns="0" rIns="0" bIns="0" anchor="ctr">
            <a:spAutoFit/>
          </a:bodyPr>
          <a:lstStyle/>
          <a:p>
            <a:pPr algn="ctr" eaLnBrk="0" hangingPunct="0">
              <a:spcBef>
                <a:spcPct val="50000"/>
              </a:spcBef>
            </a:pPr>
            <a:r>
              <a:rPr lang="en-US" altLang="en-GB" sz="1600" b="1"/>
              <a:t>Elevated</a:t>
            </a:r>
            <a:endParaRPr lang="en-US" altLang="en-GB" sz="1800" b="1"/>
          </a:p>
        </p:txBody>
      </p:sp>
      <p:sp>
        <p:nvSpPr>
          <p:cNvPr id="62482" name="Text Box 19"/>
          <p:cNvSpPr txBox="1">
            <a:spLocks noChangeArrowheads="1"/>
          </p:cNvSpPr>
          <p:nvPr/>
        </p:nvSpPr>
        <p:spPr bwMode="auto">
          <a:xfrm>
            <a:off x="2127250" y="5127625"/>
            <a:ext cx="1447800" cy="244475"/>
          </a:xfrm>
          <a:prstGeom prst="rect">
            <a:avLst/>
          </a:prstGeom>
          <a:noFill/>
          <a:ln w="19050">
            <a:noFill/>
            <a:miter lim="800000"/>
            <a:headEnd/>
            <a:tailEnd type="none" w="sm" len="sm"/>
          </a:ln>
        </p:spPr>
        <p:txBody>
          <a:bodyPr lIns="0" tIns="0" rIns="0" bIns="0" anchor="ctr">
            <a:spAutoFit/>
          </a:bodyPr>
          <a:lstStyle/>
          <a:p>
            <a:pPr algn="ctr" eaLnBrk="0" hangingPunct="0">
              <a:spcBef>
                <a:spcPct val="50000"/>
              </a:spcBef>
            </a:pPr>
            <a:r>
              <a:rPr lang="en-US" altLang="en-GB" sz="1600" b="1"/>
              <a:t>Normal</a:t>
            </a:r>
            <a:endParaRPr lang="en-US" altLang="en-GB" sz="1800" b="1"/>
          </a:p>
        </p:txBody>
      </p:sp>
      <p:sp>
        <p:nvSpPr>
          <p:cNvPr id="62483" name="Text Box 20"/>
          <p:cNvSpPr txBox="1">
            <a:spLocks noChangeArrowheads="1"/>
          </p:cNvSpPr>
          <p:nvPr/>
        </p:nvSpPr>
        <p:spPr bwMode="auto">
          <a:xfrm>
            <a:off x="3738563" y="5018088"/>
            <a:ext cx="1447800" cy="488950"/>
          </a:xfrm>
          <a:prstGeom prst="rect">
            <a:avLst/>
          </a:prstGeom>
          <a:noFill/>
          <a:ln w="19050">
            <a:noFill/>
            <a:miter lim="800000"/>
            <a:headEnd/>
            <a:tailEnd type="none" w="sm" len="sm"/>
          </a:ln>
        </p:spPr>
        <p:txBody>
          <a:bodyPr lIns="0" tIns="0" rIns="0" bIns="0" anchor="ctr">
            <a:spAutoFit/>
          </a:bodyPr>
          <a:lstStyle/>
          <a:p>
            <a:pPr algn="ctr" eaLnBrk="0" hangingPunct="0">
              <a:spcBef>
                <a:spcPct val="50000"/>
              </a:spcBef>
            </a:pPr>
            <a:r>
              <a:rPr lang="en-US" altLang="en-GB" sz="1600" b="1"/>
              <a:t>Localised inflammation</a:t>
            </a:r>
            <a:endParaRPr lang="en-US" altLang="en-GB" sz="1800" b="1"/>
          </a:p>
        </p:txBody>
      </p:sp>
      <p:sp>
        <p:nvSpPr>
          <p:cNvPr id="62484" name="Text Box 21"/>
          <p:cNvSpPr txBox="1">
            <a:spLocks noChangeArrowheads="1"/>
          </p:cNvSpPr>
          <p:nvPr/>
        </p:nvSpPr>
        <p:spPr bwMode="auto">
          <a:xfrm>
            <a:off x="3738563" y="4294188"/>
            <a:ext cx="1447800" cy="488950"/>
          </a:xfrm>
          <a:prstGeom prst="rect">
            <a:avLst/>
          </a:prstGeom>
          <a:noFill/>
          <a:ln w="19050">
            <a:noFill/>
            <a:miter lim="800000"/>
            <a:headEnd/>
            <a:tailEnd type="none" w="sm" len="sm"/>
          </a:ln>
        </p:spPr>
        <p:txBody>
          <a:bodyPr lIns="0" tIns="0" rIns="0" bIns="0" anchor="ctr">
            <a:spAutoFit/>
          </a:bodyPr>
          <a:lstStyle/>
          <a:p>
            <a:pPr algn="ctr" eaLnBrk="0" hangingPunct="0">
              <a:spcBef>
                <a:spcPct val="50000"/>
              </a:spcBef>
            </a:pPr>
            <a:r>
              <a:rPr lang="en-US" altLang="en-GB" sz="1600" b="1"/>
              <a:t>Systemic inflammation</a:t>
            </a:r>
            <a:endParaRPr lang="en-US" altLang="en-GB" sz="1800" b="1"/>
          </a:p>
        </p:txBody>
      </p:sp>
      <p:sp>
        <p:nvSpPr>
          <p:cNvPr id="62485" name="Text Box 22"/>
          <p:cNvSpPr txBox="1">
            <a:spLocks noChangeArrowheads="1"/>
          </p:cNvSpPr>
          <p:nvPr/>
        </p:nvSpPr>
        <p:spPr bwMode="auto">
          <a:xfrm>
            <a:off x="5824538" y="5145088"/>
            <a:ext cx="2479675" cy="244475"/>
          </a:xfrm>
          <a:prstGeom prst="rect">
            <a:avLst/>
          </a:prstGeom>
          <a:noFill/>
          <a:ln w="19050">
            <a:noFill/>
            <a:miter lim="800000"/>
            <a:headEnd/>
            <a:tailEnd type="none" w="sm" len="sm"/>
          </a:ln>
        </p:spPr>
        <p:txBody>
          <a:bodyPr lIns="0" tIns="0" rIns="0" bIns="0" anchor="ctr">
            <a:spAutoFit/>
          </a:bodyPr>
          <a:lstStyle/>
          <a:p>
            <a:pPr algn="ctr" eaLnBrk="0" hangingPunct="0">
              <a:spcBef>
                <a:spcPct val="50000"/>
              </a:spcBef>
            </a:pPr>
            <a:r>
              <a:rPr lang="en-US" altLang="en-GB" sz="1600" b="1"/>
              <a:t>Recovery of homeostasis</a:t>
            </a:r>
            <a:endParaRPr lang="en-US" altLang="en-GB" sz="1800" b="1"/>
          </a:p>
        </p:txBody>
      </p:sp>
      <p:sp>
        <p:nvSpPr>
          <p:cNvPr id="62486" name="Text Box 23"/>
          <p:cNvSpPr txBox="1">
            <a:spLocks noChangeArrowheads="1"/>
          </p:cNvSpPr>
          <p:nvPr/>
        </p:nvSpPr>
        <p:spPr bwMode="auto">
          <a:xfrm>
            <a:off x="6300788" y="3190875"/>
            <a:ext cx="1447800" cy="488950"/>
          </a:xfrm>
          <a:prstGeom prst="rect">
            <a:avLst/>
          </a:prstGeom>
          <a:noFill/>
          <a:ln w="19050">
            <a:noFill/>
            <a:miter lim="800000"/>
            <a:headEnd/>
            <a:tailEnd type="none" w="sm" len="sm"/>
          </a:ln>
        </p:spPr>
        <p:txBody>
          <a:bodyPr lIns="0" tIns="0" rIns="0" bIns="0" anchor="ctr">
            <a:spAutoFit/>
          </a:bodyPr>
          <a:lstStyle/>
          <a:p>
            <a:pPr algn="ctr" eaLnBrk="0" hangingPunct="0">
              <a:spcBef>
                <a:spcPct val="50000"/>
              </a:spcBef>
            </a:pPr>
            <a:r>
              <a:rPr lang="en-US" altLang="en-GB" sz="1600" b="1"/>
              <a:t>Severe </a:t>
            </a:r>
            <a:br>
              <a:rPr lang="en-US" altLang="en-GB" sz="1600" b="1"/>
            </a:br>
            <a:r>
              <a:rPr lang="en-US" altLang="en-GB" sz="1600" b="1"/>
              <a:t>sepsis</a:t>
            </a:r>
            <a:endParaRPr lang="en-US" altLang="en-GB" sz="1800" b="1"/>
          </a:p>
        </p:txBody>
      </p:sp>
      <p:sp>
        <p:nvSpPr>
          <p:cNvPr id="62487" name="Text Box 24"/>
          <p:cNvSpPr txBox="1">
            <a:spLocks noChangeArrowheads="1"/>
          </p:cNvSpPr>
          <p:nvPr/>
        </p:nvSpPr>
        <p:spPr bwMode="auto">
          <a:xfrm>
            <a:off x="6718300" y="2435225"/>
            <a:ext cx="1447800" cy="304800"/>
          </a:xfrm>
          <a:prstGeom prst="rect">
            <a:avLst/>
          </a:prstGeom>
          <a:noFill/>
          <a:ln w="19050">
            <a:noFill/>
            <a:miter lim="800000"/>
            <a:headEnd/>
            <a:tailEnd type="none" w="sm" len="sm"/>
          </a:ln>
        </p:spPr>
        <p:txBody>
          <a:bodyPr lIns="0" tIns="0" rIns="0" bIns="0" anchor="ctr">
            <a:spAutoFit/>
          </a:bodyPr>
          <a:lstStyle/>
          <a:p>
            <a:pPr algn="ctr" eaLnBrk="0" hangingPunct="0">
              <a:spcBef>
                <a:spcPct val="50000"/>
              </a:spcBef>
            </a:pPr>
            <a:r>
              <a:rPr lang="en-US" altLang="en-GB" sz="2000" b="1"/>
              <a:t>Death</a:t>
            </a:r>
          </a:p>
        </p:txBody>
      </p:sp>
      <p:sp>
        <p:nvSpPr>
          <p:cNvPr id="62488" name="Text Box 25"/>
          <p:cNvSpPr txBox="1">
            <a:spLocks noChangeArrowheads="1"/>
          </p:cNvSpPr>
          <p:nvPr/>
        </p:nvSpPr>
        <p:spPr bwMode="auto">
          <a:xfrm>
            <a:off x="5081588" y="3930650"/>
            <a:ext cx="1447800" cy="244475"/>
          </a:xfrm>
          <a:prstGeom prst="rect">
            <a:avLst/>
          </a:prstGeom>
          <a:noFill/>
          <a:ln w="19050">
            <a:noFill/>
            <a:miter lim="800000"/>
            <a:headEnd/>
            <a:tailEnd type="none" w="sm" len="sm"/>
          </a:ln>
        </p:spPr>
        <p:txBody>
          <a:bodyPr lIns="0" tIns="0" rIns="0" bIns="0" anchor="ctr">
            <a:spAutoFit/>
          </a:bodyPr>
          <a:lstStyle/>
          <a:p>
            <a:pPr algn="ctr" eaLnBrk="0" hangingPunct="0">
              <a:spcBef>
                <a:spcPct val="50000"/>
              </a:spcBef>
            </a:pPr>
            <a:r>
              <a:rPr lang="en-US" altLang="en-GB" sz="1600" b="1"/>
              <a:t>Sepsis</a:t>
            </a:r>
            <a:endParaRPr lang="en-US" altLang="en-GB" sz="1800" b="1"/>
          </a:p>
        </p:txBody>
      </p:sp>
      <p:sp>
        <p:nvSpPr>
          <p:cNvPr id="62489" name="TextBox 18"/>
          <p:cNvSpPr txBox="1">
            <a:spLocks noChangeArrowheads="1"/>
          </p:cNvSpPr>
          <p:nvPr/>
        </p:nvSpPr>
        <p:spPr bwMode="auto">
          <a:xfrm>
            <a:off x="7742238" y="6550025"/>
            <a:ext cx="1401762" cy="307975"/>
          </a:xfrm>
          <a:prstGeom prst="rect">
            <a:avLst/>
          </a:prstGeom>
          <a:noFill/>
          <a:ln w="9525">
            <a:noFill/>
            <a:miter lim="800000"/>
            <a:headEnd/>
            <a:tailEnd/>
          </a:ln>
        </p:spPr>
        <p:txBody>
          <a:bodyPr wrap="none">
            <a:spAutoFit/>
          </a:bodyPr>
          <a:lstStyle/>
          <a:p>
            <a:pPr eaLnBrk="0" hangingPunct="0"/>
            <a:r>
              <a:rPr lang="en-GB" sz="1400"/>
              <a:t>Dr Stephen Brett</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rgbClr val="00B0F0"/>
                </a:solidFill>
              </a:rPr>
              <a:t>Variability in the host response to an infection</a:t>
            </a:r>
          </a:p>
        </p:txBody>
      </p:sp>
      <p:sp>
        <p:nvSpPr>
          <p:cNvPr id="63491" name="Rectangle 3"/>
          <p:cNvSpPr>
            <a:spLocks noGrp="1" noChangeArrowheads="1"/>
          </p:cNvSpPr>
          <p:nvPr>
            <p:ph type="body" idx="1"/>
          </p:nvPr>
        </p:nvSpPr>
        <p:spPr/>
        <p:txBody>
          <a:bodyPr/>
          <a:lstStyle/>
          <a:p>
            <a:pPr eaLnBrk="1" hangingPunct="1"/>
            <a:r>
              <a:rPr lang="en-US" smtClean="0"/>
              <a:t>General health (diabetes, alcohol) and nutrition status</a:t>
            </a:r>
          </a:p>
          <a:p>
            <a:pPr eaLnBrk="1" hangingPunct="1"/>
            <a:r>
              <a:rPr lang="en-US" smtClean="0"/>
              <a:t>Previous exposure to pathogen (memory)</a:t>
            </a:r>
          </a:p>
          <a:p>
            <a:pPr eaLnBrk="1" hangingPunct="1"/>
            <a:r>
              <a:rPr lang="en-US" smtClean="0"/>
              <a:t>Immune-deficiencies - genetic or acquired</a:t>
            </a:r>
          </a:p>
          <a:p>
            <a:pPr eaLnBrk="1" hangingPunct="1"/>
            <a:r>
              <a:rPr lang="en-US" smtClean="0"/>
              <a:t>Polymorphisms in innate immunity genes</a:t>
            </a:r>
          </a:p>
          <a:p>
            <a:pPr eaLnBrk="1" hangingPunct="1"/>
            <a:r>
              <a:rPr lang="en-US" smtClean="0"/>
              <a:t>Polymorphisms in adaptive immunity genes, particularly HLA (=‘human leucocyte antigens’)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81000" y="304800"/>
            <a:ext cx="7772400" cy="1143000"/>
          </a:xfrm>
        </p:spPr>
        <p:txBody>
          <a:bodyPr>
            <a:normAutofit fontScale="90000"/>
          </a:bodyPr>
          <a:lstStyle/>
          <a:p>
            <a:pPr eaLnBrk="1" fontAlgn="auto" hangingPunct="1">
              <a:spcAft>
                <a:spcPts val="0"/>
              </a:spcAft>
              <a:defRPr/>
            </a:pPr>
            <a:r>
              <a:rPr lang="en-US" sz="3600" dirty="0">
                <a:solidFill>
                  <a:srgbClr val="00B0F0"/>
                </a:solidFill>
              </a:rPr>
              <a:t>Summary: host polymorphisms in </a:t>
            </a:r>
            <a:r>
              <a:rPr lang="en-US" sz="3600" dirty="0" smtClean="0">
                <a:solidFill>
                  <a:srgbClr val="00B0F0"/>
                </a:solidFill>
              </a:rPr>
              <a:t>sepsis (so far)</a:t>
            </a:r>
            <a:endParaRPr lang="en-US" dirty="0">
              <a:solidFill>
                <a:srgbClr val="00B0F0"/>
              </a:solidFill>
            </a:endParaRPr>
          </a:p>
        </p:txBody>
      </p:sp>
      <p:sp>
        <p:nvSpPr>
          <p:cNvPr id="64515" name="Rectangle 3"/>
          <p:cNvSpPr>
            <a:spLocks noGrp="1" noChangeArrowheads="1"/>
          </p:cNvSpPr>
          <p:nvPr>
            <p:ph type="body" sz="half" idx="1"/>
          </p:nvPr>
        </p:nvSpPr>
        <p:spPr/>
        <p:txBody>
          <a:bodyPr/>
          <a:lstStyle/>
          <a:p>
            <a:pPr eaLnBrk="1" hangingPunct="1">
              <a:buFontTx/>
              <a:buNone/>
            </a:pPr>
            <a:r>
              <a:rPr lang="en-US" b="1" smtClean="0"/>
              <a:t>Innate</a:t>
            </a:r>
            <a:endParaRPr lang="en-US" smtClean="0"/>
          </a:p>
          <a:p>
            <a:pPr eaLnBrk="1" hangingPunct="1"/>
            <a:endParaRPr lang="en-US" smtClean="0"/>
          </a:p>
          <a:p>
            <a:pPr eaLnBrk="1" hangingPunct="1"/>
            <a:r>
              <a:rPr lang="en-US" smtClean="0"/>
              <a:t>TLR4</a:t>
            </a:r>
          </a:p>
          <a:p>
            <a:pPr eaLnBrk="1" hangingPunct="1"/>
            <a:r>
              <a:rPr lang="en-US" smtClean="0"/>
              <a:t>CD14</a:t>
            </a:r>
          </a:p>
          <a:p>
            <a:pPr eaLnBrk="1" hangingPunct="1"/>
            <a:r>
              <a:rPr lang="en-US" smtClean="0"/>
              <a:t>MBL</a:t>
            </a:r>
          </a:p>
          <a:p>
            <a:pPr eaLnBrk="1" hangingPunct="1"/>
            <a:r>
              <a:rPr lang="en-US" smtClean="0"/>
              <a:t>IL-1/IL1 receptor</a:t>
            </a:r>
          </a:p>
          <a:p>
            <a:pPr eaLnBrk="1" hangingPunct="1"/>
            <a:endParaRPr lang="en-US" smtClean="0"/>
          </a:p>
        </p:txBody>
      </p:sp>
      <p:sp>
        <p:nvSpPr>
          <p:cNvPr id="64516" name="Rectangle 4"/>
          <p:cNvSpPr>
            <a:spLocks noGrp="1" noChangeArrowheads="1"/>
          </p:cNvSpPr>
          <p:nvPr>
            <p:ph type="body" sz="half" idx="2"/>
          </p:nvPr>
        </p:nvSpPr>
        <p:spPr/>
        <p:txBody>
          <a:bodyPr/>
          <a:lstStyle/>
          <a:p>
            <a:pPr eaLnBrk="1" hangingPunct="1">
              <a:buFontTx/>
              <a:buNone/>
            </a:pPr>
            <a:r>
              <a:rPr lang="en-US" b="1" smtClean="0"/>
              <a:t>Adaptive</a:t>
            </a:r>
          </a:p>
          <a:p>
            <a:pPr eaLnBrk="1" hangingPunct="1"/>
            <a:endParaRPr lang="en-US" smtClean="0"/>
          </a:p>
          <a:p>
            <a:pPr eaLnBrk="1" hangingPunct="1"/>
            <a:r>
              <a:rPr lang="en-US" smtClean="0"/>
              <a:t>HLA class II</a:t>
            </a:r>
          </a:p>
        </p:txBody>
      </p:sp>
      <p:sp>
        <p:nvSpPr>
          <p:cNvPr id="64517" name="Text Box 5"/>
          <p:cNvSpPr txBox="1">
            <a:spLocks noChangeArrowheads="1"/>
          </p:cNvSpPr>
          <p:nvPr/>
        </p:nvSpPr>
        <p:spPr bwMode="auto">
          <a:xfrm>
            <a:off x="1371600" y="5486400"/>
            <a:ext cx="5791200" cy="1004888"/>
          </a:xfrm>
          <a:prstGeom prst="rect">
            <a:avLst/>
          </a:prstGeom>
          <a:noFill/>
          <a:ln w="9525">
            <a:noFill/>
            <a:miter lim="800000"/>
            <a:headEnd/>
            <a:tailEnd/>
          </a:ln>
        </p:spPr>
        <p:txBody>
          <a:bodyPr>
            <a:spAutoFit/>
          </a:bodyPr>
          <a:lstStyle/>
          <a:p>
            <a:pPr algn="ctr" eaLnBrk="0" hangingPunct="0">
              <a:spcBef>
                <a:spcPct val="50000"/>
              </a:spcBef>
            </a:pPr>
            <a:r>
              <a:rPr lang="en-US"/>
              <a:t>TNF</a:t>
            </a:r>
            <a:r>
              <a:rPr lang="en-US">
                <a:latin typeface="Symbol" pitchFamily="18" charset="2"/>
                <a:sym typeface="Symbol" pitchFamily="18" charset="2"/>
              </a:rPr>
              <a:t></a:t>
            </a:r>
            <a:r>
              <a:rPr lang="en-US"/>
              <a:t>, IFN</a:t>
            </a:r>
            <a:r>
              <a:rPr lang="en-US">
                <a:latin typeface="Symbol" pitchFamily="18" charset="2"/>
                <a:sym typeface="Symbol" pitchFamily="18" charset="2"/>
              </a:rPr>
              <a:t></a:t>
            </a:r>
            <a:r>
              <a:rPr lang="en-US"/>
              <a:t>, IFN</a:t>
            </a:r>
            <a:r>
              <a:rPr lang="en-US">
                <a:latin typeface="Symbol" pitchFamily="18" charset="2"/>
                <a:sym typeface="Symbol" pitchFamily="18" charset="2"/>
              </a:rPr>
              <a:t></a:t>
            </a:r>
            <a:r>
              <a:rPr lang="en-US"/>
              <a:t>-receptor</a:t>
            </a:r>
          </a:p>
          <a:p>
            <a:pPr algn="ctr" eaLnBrk="0" hangingPunct="0">
              <a:spcBef>
                <a:spcPct val="50000"/>
              </a:spcBef>
            </a:pPr>
            <a:r>
              <a:rPr lang="en-US"/>
              <a:t>TNF</a:t>
            </a:r>
            <a:r>
              <a:rPr lang="en-US">
                <a:latin typeface="Symbol" pitchFamily="18" charset="2"/>
                <a:sym typeface="Symbol" pitchFamily="18" charset="2"/>
              </a:rPr>
              <a:t></a:t>
            </a:r>
            <a:r>
              <a:rPr lang="en-US"/>
              <a:t> (lymphotoxin)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p:txBody>
          <a:bodyPr>
            <a:normAutofit fontScale="90000"/>
          </a:bodyPr>
          <a:lstStyle/>
          <a:p>
            <a:pPr eaLnBrk="1" fontAlgn="auto" hangingPunct="1">
              <a:spcAft>
                <a:spcPts val="0"/>
              </a:spcAft>
              <a:defRPr/>
            </a:pPr>
            <a:r>
              <a:rPr lang="en-GB" dirty="0">
                <a:solidFill>
                  <a:schemeClr val="tx1"/>
                </a:solidFill>
              </a:rPr>
              <a:t>Gram </a:t>
            </a:r>
            <a:r>
              <a:rPr lang="en-GB" dirty="0" smtClean="0">
                <a:solidFill>
                  <a:schemeClr val="tx1"/>
                </a:solidFill>
              </a:rPr>
              <a:t>positive </a:t>
            </a:r>
            <a:r>
              <a:rPr lang="en-GB" dirty="0" err="1">
                <a:solidFill>
                  <a:schemeClr val="tx1"/>
                </a:solidFill>
              </a:rPr>
              <a:t>vs</a:t>
            </a:r>
            <a:r>
              <a:rPr lang="en-GB" dirty="0">
                <a:solidFill>
                  <a:schemeClr val="tx1"/>
                </a:solidFill>
              </a:rPr>
              <a:t> gram negative cell envelope</a:t>
            </a:r>
          </a:p>
        </p:txBody>
      </p:sp>
      <p:pic>
        <p:nvPicPr>
          <p:cNvPr id="11267" name="Picture 1027"/>
          <p:cNvPicPr>
            <a:picLocks noChangeAspect="1" noChangeArrowheads="1"/>
          </p:cNvPicPr>
          <p:nvPr/>
        </p:nvPicPr>
        <p:blipFill>
          <a:blip r:embed="rId3" cstate="print"/>
          <a:srcRect t="4092" b="64194"/>
          <a:stretch>
            <a:fillRect/>
          </a:stretch>
        </p:blipFill>
        <p:spPr bwMode="auto">
          <a:xfrm>
            <a:off x="152400" y="2057400"/>
            <a:ext cx="8763000" cy="3994150"/>
          </a:xfrm>
          <a:prstGeom prst="rect">
            <a:avLst/>
          </a:prstGeom>
          <a:noFill/>
          <a:ln w="9525">
            <a:noFill/>
            <a:miter lim="800000"/>
            <a:headEnd/>
            <a:tailEnd/>
          </a:ln>
        </p:spPr>
      </p:pic>
      <p:sp>
        <p:nvSpPr>
          <p:cNvPr id="11268" name="Text Box 1028"/>
          <p:cNvSpPr txBox="1">
            <a:spLocks noChangeArrowheads="1"/>
          </p:cNvSpPr>
          <p:nvPr/>
        </p:nvSpPr>
        <p:spPr bwMode="auto">
          <a:xfrm>
            <a:off x="1219200" y="6019800"/>
            <a:ext cx="1295400" cy="457200"/>
          </a:xfrm>
          <a:prstGeom prst="rect">
            <a:avLst/>
          </a:prstGeom>
          <a:noFill/>
          <a:ln w="9525">
            <a:noFill/>
            <a:miter lim="800000"/>
            <a:headEnd/>
            <a:tailEnd/>
          </a:ln>
        </p:spPr>
        <p:txBody>
          <a:bodyPr>
            <a:spAutoFit/>
          </a:bodyPr>
          <a:lstStyle/>
          <a:p>
            <a:pPr eaLnBrk="0" hangingPunct="0">
              <a:spcBef>
                <a:spcPct val="50000"/>
              </a:spcBef>
            </a:pPr>
            <a:r>
              <a:rPr lang="en-GB">
                <a:latin typeface="Times New Roman" pitchFamily="18" charset="0"/>
              </a:rPr>
              <a:t>POS</a:t>
            </a:r>
          </a:p>
        </p:txBody>
      </p:sp>
      <p:sp>
        <p:nvSpPr>
          <p:cNvPr id="11269" name="Text Box 1029"/>
          <p:cNvSpPr txBox="1">
            <a:spLocks noChangeArrowheads="1"/>
          </p:cNvSpPr>
          <p:nvPr/>
        </p:nvSpPr>
        <p:spPr bwMode="auto">
          <a:xfrm>
            <a:off x="5334000" y="6019800"/>
            <a:ext cx="1295400" cy="457200"/>
          </a:xfrm>
          <a:prstGeom prst="rect">
            <a:avLst/>
          </a:prstGeom>
          <a:noFill/>
          <a:ln w="9525">
            <a:noFill/>
            <a:miter lim="800000"/>
            <a:headEnd/>
            <a:tailEnd/>
          </a:ln>
        </p:spPr>
        <p:txBody>
          <a:bodyPr>
            <a:spAutoFit/>
          </a:bodyPr>
          <a:lstStyle/>
          <a:p>
            <a:pPr eaLnBrk="0" hangingPunct="0">
              <a:spcBef>
                <a:spcPct val="50000"/>
              </a:spcBef>
            </a:pPr>
            <a:r>
              <a:rPr lang="en-GB">
                <a:latin typeface="Times New Roman" pitchFamily="18" charset="0"/>
              </a:rPr>
              <a:t>NEG</a:t>
            </a:r>
          </a:p>
        </p:txBody>
      </p:sp>
      <p:sp>
        <p:nvSpPr>
          <p:cNvPr id="11270" name="TextBox 5"/>
          <p:cNvSpPr txBox="1">
            <a:spLocks noChangeArrowheads="1"/>
          </p:cNvSpPr>
          <p:nvPr/>
        </p:nvSpPr>
        <p:spPr bwMode="auto">
          <a:xfrm flipH="1">
            <a:off x="7481888" y="6581775"/>
            <a:ext cx="1662112" cy="276225"/>
          </a:xfrm>
          <a:prstGeom prst="rect">
            <a:avLst/>
          </a:prstGeom>
          <a:noFill/>
          <a:ln w="9525">
            <a:noFill/>
            <a:miter lim="800000"/>
            <a:headEnd/>
            <a:tailEnd/>
          </a:ln>
        </p:spPr>
        <p:txBody>
          <a:bodyPr>
            <a:spAutoFit/>
          </a:bodyPr>
          <a:lstStyle/>
          <a:p>
            <a:pPr eaLnBrk="0" hangingPunct="0"/>
            <a:r>
              <a:rPr lang="en-GB" sz="1200"/>
              <a:t>Dr Kathy Bamford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Line 2"/>
          <p:cNvSpPr>
            <a:spLocks noChangeShapeType="1"/>
          </p:cNvSpPr>
          <p:nvPr/>
        </p:nvSpPr>
        <p:spPr bwMode="auto">
          <a:xfrm>
            <a:off x="4762500" y="3244850"/>
            <a:ext cx="6350" cy="319088"/>
          </a:xfrm>
          <a:prstGeom prst="line">
            <a:avLst/>
          </a:prstGeom>
          <a:noFill/>
          <a:ln w="38100">
            <a:solidFill>
              <a:srgbClr val="F7CE5B"/>
            </a:solidFill>
            <a:round/>
            <a:headEnd/>
            <a:tailEnd type="triangle" w="med" len="med"/>
          </a:ln>
        </p:spPr>
        <p:txBody>
          <a:bodyPr>
            <a:spAutoFit/>
          </a:bodyPr>
          <a:lstStyle/>
          <a:p>
            <a:endParaRPr lang="en-GB"/>
          </a:p>
        </p:txBody>
      </p:sp>
      <p:sp>
        <p:nvSpPr>
          <p:cNvPr id="65539" name="Line 3"/>
          <p:cNvSpPr>
            <a:spLocks noChangeShapeType="1"/>
          </p:cNvSpPr>
          <p:nvPr/>
        </p:nvSpPr>
        <p:spPr bwMode="auto">
          <a:xfrm>
            <a:off x="7015163" y="4710113"/>
            <a:ext cx="0" cy="274637"/>
          </a:xfrm>
          <a:prstGeom prst="line">
            <a:avLst/>
          </a:prstGeom>
          <a:noFill/>
          <a:ln w="38100">
            <a:solidFill>
              <a:srgbClr val="F7CE5B"/>
            </a:solidFill>
            <a:round/>
            <a:headEnd/>
            <a:tailEnd/>
          </a:ln>
        </p:spPr>
        <p:txBody>
          <a:bodyPr>
            <a:spAutoFit/>
          </a:bodyPr>
          <a:lstStyle/>
          <a:p>
            <a:endParaRPr lang="en-GB"/>
          </a:p>
        </p:txBody>
      </p:sp>
      <p:sp>
        <p:nvSpPr>
          <p:cNvPr id="65540" name="Line 4"/>
          <p:cNvSpPr>
            <a:spLocks noChangeShapeType="1"/>
          </p:cNvSpPr>
          <p:nvPr/>
        </p:nvSpPr>
        <p:spPr bwMode="auto">
          <a:xfrm flipH="1">
            <a:off x="5465763" y="4710113"/>
            <a:ext cx="0" cy="274637"/>
          </a:xfrm>
          <a:prstGeom prst="line">
            <a:avLst/>
          </a:prstGeom>
          <a:noFill/>
          <a:ln w="38100">
            <a:solidFill>
              <a:srgbClr val="F7CE5B"/>
            </a:solidFill>
            <a:round/>
            <a:headEnd/>
            <a:tailEnd/>
          </a:ln>
        </p:spPr>
        <p:txBody>
          <a:bodyPr>
            <a:spAutoFit/>
          </a:bodyPr>
          <a:lstStyle/>
          <a:p>
            <a:endParaRPr lang="en-GB"/>
          </a:p>
        </p:txBody>
      </p:sp>
      <p:sp>
        <p:nvSpPr>
          <p:cNvPr id="65541" name="Line 5"/>
          <p:cNvSpPr>
            <a:spLocks noChangeShapeType="1"/>
          </p:cNvSpPr>
          <p:nvPr/>
        </p:nvSpPr>
        <p:spPr bwMode="auto">
          <a:xfrm>
            <a:off x="4052888" y="4710113"/>
            <a:ext cx="0" cy="274637"/>
          </a:xfrm>
          <a:prstGeom prst="line">
            <a:avLst/>
          </a:prstGeom>
          <a:noFill/>
          <a:ln w="38100">
            <a:solidFill>
              <a:srgbClr val="F7CE5B"/>
            </a:solidFill>
            <a:round/>
            <a:headEnd/>
            <a:tailEnd/>
          </a:ln>
        </p:spPr>
        <p:txBody>
          <a:bodyPr>
            <a:spAutoFit/>
          </a:bodyPr>
          <a:lstStyle/>
          <a:p>
            <a:endParaRPr lang="en-GB"/>
          </a:p>
        </p:txBody>
      </p:sp>
      <p:sp>
        <p:nvSpPr>
          <p:cNvPr id="65542" name="Line 6"/>
          <p:cNvSpPr>
            <a:spLocks noChangeShapeType="1"/>
          </p:cNvSpPr>
          <p:nvPr/>
        </p:nvSpPr>
        <p:spPr bwMode="auto">
          <a:xfrm>
            <a:off x="2641600" y="4710113"/>
            <a:ext cx="0" cy="274637"/>
          </a:xfrm>
          <a:prstGeom prst="line">
            <a:avLst/>
          </a:prstGeom>
          <a:noFill/>
          <a:ln w="38100">
            <a:solidFill>
              <a:srgbClr val="F7CE5B"/>
            </a:solidFill>
            <a:round/>
            <a:headEnd/>
            <a:tailEnd/>
          </a:ln>
        </p:spPr>
        <p:txBody>
          <a:bodyPr>
            <a:spAutoFit/>
          </a:bodyPr>
          <a:lstStyle/>
          <a:p>
            <a:endParaRPr lang="en-GB"/>
          </a:p>
        </p:txBody>
      </p:sp>
      <p:sp>
        <p:nvSpPr>
          <p:cNvPr id="65543" name="Line 7"/>
          <p:cNvSpPr>
            <a:spLocks noChangeShapeType="1"/>
          </p:cNvSpPr>
          <p:nvPr/>
        </p:nvSpPr>
        <p:spPr bwMode="auto">
          <a:xfrm>
            <a:off x="1100138" y="4710113"/>
            <a:ext cx="7348537" cy="0"/>
          </a:xfrm>
          <a:prstGeom prst="line">
            <a:avLst/>
          </a:prstGeom>
          <a:noFill/>
          <a:ln w="38100">
            <a:solidFill>
              <a:srgbClr val="F7CE5B"/>
            </a:solidFill>
            <a:round/>
            <a:headEnd/>
            <a:tailEnd/>
          </a:ln>
        </p:spPr>
        <p:txBody>
          <a:bodyPr>
            <a:spAutoFit/>
          </a:bodyPr>
          <a:lstStyle/>
          <a:p>
            <a:endParaRPr lang="en-GB"/>
          </a:p>
        </p:txBody>
      </p:sp>
      <p:sp>
        <p:nvSpPr>
          <p:cNvPr id="65544" name="Line 8"/>
          <p:cNvSpPr>
            <a:spLocks noChangeShapeType="1"/>
          </p:cNvSpPr>
          <p:nvPr/>
        </p:nvSpPr>
        <p:spPr bwMode="auto">
          <a:xfrm>
            <a:off x="8455025" y="4710113"/>
            <a:ext cx="0" cy="274637"/>
          </a:xfrm>
          <a:prstGeom prst="line">
            <a:avLst/>
          </a:prstGeom>
          <a:noFill/>
          <a:ln w="38100">
            <a:solidFill>
              <a:srgbClr val="F7CE5B"/>
            </a:solidFill>
            <a:round/>
            <a:headEnd/>
            <a:tailEnd/>
          </a:ln>
        </p:spPr>
        <p:txBody>
          <a:bodyPr>
            <a:spAutoFit/>
          </a:bodyPr>
          <a:lstStyle/>
          <a:p>
            <a:endParaRPr lang="en-GB"/>
          </a:p>
        </p:txBody>
      </p:sp>
      <p:sp>
        <p:nvSpPr>
          <p:cNvPr id="65545" name="Line 9"/>
          <p:cNvSpPr>
            <a:spLocks noChangeShapeType="1"/>
          </p:cNvSpPr>
          <p:nvPr/>
        </p:nvSpPr>
        <p:spPr bwMode="auto">
          <a:xfrm>
            <a:off x="1098550" y="4710113"/>
            <a:ext cx="0" cy="274637"/>
          </a:xfrm>
          <a:prstGeom prst="line">
            <a:avLst/>
          </a:prstGeom>
          <a:noFill/>
          <a:ln w="38100">
            <a:solidFill>
              <a:srgbClr val="F7CE5B"/>
            </a:solidFill>
            <a:round/>
            <a:headEnd/>
            <a:tailEnd/>
          </a:ln>
        </p:spPr>
        <p:txBody>
          <a:bodyPr>
            <a:spAutoFit/>
          </a:bodyPr>
          <a:lstStyle/>
          <a:p>
            <a:endParaRPr lang="en-GB"/>
          </a:p>
        </p:txBody>
      </p:sp>
      <p:sp>
        <p:nvSpPr>
          <p:cNvPr id="65546" name="Line 10"/>
          <p:cNvSpPr>
            <a:spLocks noChangeShapeType="1"/>
          </p:cNvSpPr>
          <p:nvPr/>
        </p:nvSpPr>
        <p:spPr bwMode="auto">
          <a:xfrm>
            <a:off x="1135063" y="1985963"/>
            <a:ext cx="7119937" cy="0"/>
          </a:xfrm>
          <a:prstGeom prst="line">
            <a:avLst/>
          </a:prstGeom>
          <a:noFill/>
          <a:ln w="38100">
            <a:solidFill>
              <a:srgbClr val="F7CE5B"/>
            </a:solidFill>
            <a:round/>
            <a:headEnd/>
            <a:tailEnd/>
          </a:ln>
        </p:spPr>
        <p:txBody>
          <a:bodyPr>
            <a:spAutoFit/>
          </a:bodyPr>
          <a:lstStyle/>
          <a:p>
            <a:endParaRPr lang="en-GB"/>
          </a:p>
        </p:txBody>
      </p:sp>
      <p:sp>
        <p:nvSpPr>
          <p:cNvPr id="65547" name="Line 11"/>
          <p:cNvSpPr>
            <a:spLocks noChangeShapeType="1"/>
          </p:cNvSpPr>
          <p:nvPr/>
        </p:nvSpPr>
        <p:spPr bwMode="auto">
          <a:xfrm>
            <a:off x="3001963" y="1985963"/>
            <a:ext cx="0" cy="182562"/>
          </a:xfrm>
          <a:prstGeom prst="line">
            <a:avLst/>
          </a:prstGeom>
          <a:noFill/>
          <a:ln w="38100">
            <a:solidFill>
              <a:srgbClr val="F7CE5B"/>
            </a:solidFill>
            <a:round/>
            <a:headEnd/>
            <a:tailEnd/>
          </a:ln>
        </p:spPr>
        <p:txBody>
          <a:bodyPr>
            <a:spAutoFit/>
          </a:bodyPr>
          <a:lstStyle/>
          <a:p>
            <a:endParaRPr lang="en-GB"/>
          </a:p>
        </p:txBody>
      </p:sp>
      <p:sp>
        <p:nvSpPr>
          <p:cNvPr id="65548" name="Line 12"/>
          <p:cNvSpPr>
            <a:spLocks noChangeShapeType="1"/>
          </p:cNvSpPr>
          <p:nvPr/>
        </p:nvSpPr>
        <p:spPr bwMode="auto">
          <a:xfrm>
            <a:off x="4765675" y="1814513"/>
            <a:ext cx="0" cy="1150937"/>
          </a:xfrm>
          <a:prstGeom prst="line">
            <a:avLst/>
          </a:prstGeom>
          <a:noFill/>
          <a:ln w="38100">
            <a:solidFill>
              <a:srgbClr val="F7CE5B"/>
            </a:solidFill>
            <a:round/>
            <a:headEnd/>
            <a:tailEnd type="triangle" w="med" len="med"/>
          </a:ln>
        </p:spPr>
        <p:txBody>
          <a:bodyPr>
            <a:spAutoFit/>
          </a:bodyPr>
          <a:lstStyle/>
          <a:p>
            <a:endParaRPr lang="en-GB"/>
          </a:p>
        </p:txBody>
      </p:sp>
      <p:sp>
        <p:nvSpPr>
          <p:cNvPr id="65549" name="Line 13"/>
          <p:cNvSpPr>
            <a:spLocks noChangeShapeType="1"/>
          </p:cNvSpPr>
          <p:nvPr/>
        </p:nvSpPr>
        <p:spPr bwMode="auto">
          <a:xfrm>
            <a:off x="8261350" y="1985963"/>
            <a:ext cx="0" cy="182562"/>
          </a:xfrm>
          <a:prstGeom prst="line">
            <a:avLst/>
          </a:prstGeom>
          <a:noFill/>
          <a:ln w="38100">
            <a:solidFill>
              <a:srgbClr val="F7CE5B"/>
            </a:solidFill>
            <a:round/>
            <a:headEnd/>
            <a:tailEnd/>
          </a:ln>
        </p:spPr>
        <p:txBody>
          <a:bodyPr>
            <a:spAutoFit/>
          </a:bodyPr>
          <a:lstStyle/>
          <a:p>
            <a:endParaRPr lang="en-GB"/>
          </a:p>
        </p:txBody>
      </p:sp>
      <p:sp>
        <p:nvSpPr>
          <p:cNvPr id="93198" name="Rectangle 14"/>
          <p:cNvSpPr>
            <a:spLocks noGrp="1" noChangeArrowheads="1"/>
          </p:cNvSpPr>
          <p:nvPr>
            <p:ph type="title"/>
          </p:nvPr>
        </p:nvSpPr>
        <p:spPr>
          <a:xfrm>
            <a:off x="685800" y="152400"/>
            <a:ext cx="7772400" cy="1143000"/>
          </a:xfrm>
        </p:spPr>
        <p:txBody>
          <a:bodyPr/>
          <a:lstStyle/>
          <a:p>
            <a:pPr eaLnBrk="1" fontAlgn="auto" hangingPunct="1">
              <a:spcAft>
                <a:spcPts val="0"/>
              </a:spcAft>
              <a:defRPr/>
            </a:pPr>
            <a:r>
              <a:rPr lang="en-US" altLang="en-GB" sz="3600" dirty="0">
                <a:solidFill>
                  <a:schemeClr val="tx1"/>
                </a:solidFill>
                <a:effectLst>
                  <a:outerShdw blurRad="38100" dist="38100" dir="2700000" algn="tl">
                    <a:srgbClr val="000000"/>
                  </a:outerShdw>
                </a:effectLst>
                <a:latin typeface="Arial" pitchFamily="34" charset="0"/>
              </a:rPr>
              <a:t>Treatment: general approach</a:t>
            </a:r>
          </a:p>
        </p:txBody>
      </p:sp>
      <p:sp>
        <p:nvSpPr>
          <p:cNvPr id="65551" name="AutoShape 15"/>
          <p:cNvSpPr>
            <a:spLocks noChangeArrowheads="1"/>
          </p:cNvSpPr>
          <p:nvPr/>
        </p:nvSpPr>
        <p:spPr bwMode="auto">
          <a:xfrm>
            <a:off x="2665413" y="1325563"/>
            <a:ext cx="3887787" cy="495300"/>
          </a:xfrm>
          <a:prstGeom prst="flowChartProcess">
            <a:avLst/>
          </a:prstGeom>
          <a:noFill/>
          <a:ln w="38100">
            <a:solidFill>
              <a:srgbClr val="F7CE5B"/>
            </a:solidFill>
            <a:miter lim="800000"/>
            <a:headEnd/>
            <a:tailEnd/>
          </a:ln>
        </p:spPr>
        <p:txBody>
          <a:bodyPr>
            <a:spAutoFit/>
          </a:bodyPr>
          <a:lstStyle/>
          <a:p>
            <a:pPr algn="ctr" eaLnBrk="0" hangingPunct="0"/>
            <a:r>
              <a:rPr lang="en-US" altLang="en-GB" b="1"/>
              <a:t>Immediate resuscitation</a:t>
            </a:r>
          </a:p>
        </p:txBody>
      </p:sp>
      <p:sp>
        <p:nvSpPr>
          <p:cNvPr id="65552" name="Text Box 16"/>
          <p:cNvSpPr txBox="1">
            <a:spLocks noChangeArrowheads="1"/>
          </p:cNvSpPr>
          <p:nvPr/>
        </p:nvSpPr>
        <p:spPr bwMode="auto">
          <a:xfrm>
            <a:off x="2135188" y="2168525"/>
            <a:ext cx="1697037" cy="581025"/>
          </a:xfrm>
          <a:prstGeom prst="rect">
            <a:avLst/>
          </a:prstGeom>
          <a:solidFill>
            <a:srgbClr val="007BC5"/>
          </a:solidFill>
          <a:ln w="9525">
            <a:noFill/>
            <a:miter lim="800000"/>
            <a:headEnd/>
            <a:tailEnd/>
          </a:ln>
        </p:spPr>
        <p:txBody>
          <a:bodyPr>
            <a:spAutoFit/>
          </a:bodyPr>
          <a:lstStyle/>
          <a:p>
            <a:pPr algn="ctr" eaLnBrk="0" hangingPunct="0"/>
            <a:r>
              <a:rPr lang="en-US" altLang="en-GB" sz="1600" b="1"/>
              <a:t>Haemodynamic support</a:t>
            </a:r>
          </a:p>
        </p:txBody>
      </p:sp>
      <p:sp>
        <p:nvSpPr>
          <p:cNvPr id="65553" name="Text Box 17"/>
          <p:cNvSpPr txBox="1">
            <a:spLocks noChangeArrowheads="1"/>
          </p:cNvSpPr>
          <p:nvPr/>
        </p:nvSpPr>
        <p:spPr bwMode="auto">
          <a:xfrm>
            <a:off x="3946525" y="2168525"/>
            <a:ext cx="1658938" cy="581025"/>
          </a:xfrm>
          <a:prstGeom prst="rect">
            <a:avLst/>
          </a:prstGeom>
          <a:solidFill>
            <a:srgbClr val="F7CE5B"/>
          </a:solidFill>
          <a:ln w="9525">
            <a:noFill/>
            <a:miter lim="800000"/>
            <a:headEnd/>
            <a:tailEnd/>
          </a:ln>
        </p:spPr>
        <p:txBody>
          <a:bodyPr>
            <a:spAutoFit/>
          </a:bodyPr>
          <a:lstStyle/>
          <a:p>
            <a:pPr algn="ctr" eaLnBrk="0" hangingPunct="0"/>
            <a:r>
              <a:rPr lang="en-US" altLang="en-GB" sz="1600" b="1">
                <a:solidFill>
                  <a:srgbClr val="154381"/>
                </a:solidFill>
              </a:rPr>
              <a:t>Identify/treat infection</a:t>
            </a:r>
          </a:p>
        </p:txBody>
      </p:sp>
      <p:sp>
        <p:nvSpPr>
          <p:cNvPr id="65554" name="Text Box 18"/>
          <p:cNvSpPr txBox="1">
            <a:spLocks noChangeArrowheads="1"/>
          </p:cNvSpPr>
          <p:nvPr/>
        </p:nvSpPr>
        <p:spPr bwMode="auto">
          <a:xfrm>
            <a:off x="201613" y="2168525"/>
            <a:ext cx="1819275" cy="825500"/>
          </a:xfrm>
          <a:prstGeom prst="rect">
            <a:avLst/>
          </a:prstGeom>
          <a:solidFill>
            <a:srgbClr val="007BC5"/>
          </a:solidFill>
          <a:ln w="9525">
            <a:noFill/>
            <a:miter lim="800000"/>
            <a:headEnd/>
            <a:tailEnd/>
          </a:ln>
        </p:spPr>
        <p:txBody>
          <a:bodyPr>
            <a:spAutoFit/>
          </a:bodyPr>
          <a:lstStyle/>
          <a:p>
            <a:pPr algn="ctr" eaLnBrk="0" hangingPunct="0"/>
            <a:r>
              <a:rPr lang="en-US" altLang="en-GB" sz="1600" b="1"/>
              <a:t>Oxygen therapy/ ventilatory support</a:t>
            </a:r>
          </a:p>
        </p:txBody>
      </p:sp>
      <p:sp>
        <p:nvSpPr>
          <p:cNvPr id="65555" name="Text Box 19"/>
          <p:cNvSpPr txBox="1">
            <a:spLocks noChangeArrowheads="1"/>
          </p:cNvSpPr>
          <p:nvPr/>
        </p:nvSpPr>
        <p:spPr bwMode="auto">
          <a:xfrm>
            <a:off x="7532688" y="2168525"/>
            <a:ext cx="1319212" cy="581025"/>
          </a:xfrm>
          <a:prstGeom prst="rect">
            <a:avLst/>
          </a:prstGeom>
          <a:solidFill>
            <a:srgbClr val="007BC5"/>
          </a:solidFill>
          <a:ln w="9525">
            <a:noFill/>
            <a:miter lim="800000"/>
            <a:headEnd/>
            <a:tailEnd/>
          </a:ln>
        </p:spPr>
        <p:txBody>
          <a:bodyPr>
            <a:spAutoFit/>
          </a:bodyPr>
          <a:lstStyle/>
          <a:p>
            <a:pPr algn="ctr" eaLnBrk="0" hangingPunct="0"/>
            <a:r>
              <a:rPr lang="en-US" altLang="en-GB" sz="1600" b="1"/>
              <a:t>Supportive care</a:t>
            </a:r>
          </a:p>
        </p:txBody>
      </p:sp>
      <p:sp>
        <p:nvSpPr>
          <p:cNvPr id="65556" name="Text Box 20"/>
          <p:cNvSpPr txBox="1">
            <a:spLocks noChangeArrowheads="1"/>
          </p:cNvSpPr>
          <p:nvPr/>
        </p:nvSpPr>
        <p:spPr bwMode="auto">
          <a:xfrm>
            <a:off x="3454400" y="4984750"/>
            <a:ext cx="1203325" cy="336550"/>
          </a:xfrm>
          <a:prstGeom prst="rect">
            <a:avLst/>
          </a:prstGeom>
          <a:solidFill>
            <a:srgbClr val="007BC5"/>
          </a:solidFill>
          <a:ln w="9525">
            <a:noFill/>
            <a:miter lim="800000"/>
            <a:headEnd/>
            <a:tailEnd/>
          </a:ln>
        </p:spPr>
        <p:txBody>
          <a:bodyPr>
            <a:spAutoFit/>
          </a:bodyPr>
          <a:lstStyle/>
          <a:p>
            <a:pPr algn="ctr" eaLnBrk="0" hangingPunct="0"/>
            <a:r>
              <a:rPr lang="en-US" altLang="en-GB" sz="1600" b="1"/>
              <a:t>Nutrition</a:t>
            </a:r>
          </a:p>
        </p:txBody>
      </p:sp>
      <p:sp>
        <p:nvSpPr>
          <p:cNvPr id="65557" name="Text Box 21"/>
          <p:cNvSpPr txBox="1">
            <a:spLocks noChangeArrowheads="1"/>
          </p:cNvSpPr>
          <p:nvPr/>
        </p:nvSpPr>
        <p:spPr bwMode="auto">
          <a:xfrm>
            <a:off x="4789488" y="4984750"/>
            <a:ext cx="1349375" cy="581025"/>
          </a:xfrm>
          <a:prstGeom prst="rect">
            <a:avLst/>
          </a:prstGeom>
          <a:solidFill>
            <a:srgbClr val="007BC5"/>
          </a:solidFill>
          <a:ln w="9525">
            <a:noFill/>
            <a:miter lim="800000"/>
            <a:headEnd/>
            <a:tailEnd/>
          </a:ln>
        </p:spPr>
        <p:txBody>
          <a:bodyPr>
            <a:spAutoFit/>
          </a:bodyPr>
          <a:lstStyle/>
          <a:p>
            <a:pPr algn="ctr" eaLnBrk="0" hangingPunct="0"/>
            <a:r>
              <a:rPr lang="en-US" altLang="en-GB" sz="1600" b="1"/>
              <a:t>Stress ulcer prophylaxis</a:t>
            </a:r>
          </a:p>
        </p:txBody>
      </p:sp>
      <p:sp>
        <p:nvSpPr>
          <p:cNvPr id="65558" name="Text Box 22"/>
          <p:cNvSpPr txBox="1">
            <a:spLocks noChangeArrowheads="1"/>
          </p:cNvSpPr>
          <p:nvPr/>
        </p:nvSpPr>
        <p:spPr bwMode="auto">
          <a:xfrm>
            <a:off x="6230938" y="4984750"/>
            <a:ext cx="1535112" cy="825500"/>
          </a:xfrm>
          <a:prstGeom prst="rect">
            <a:avLst/>
          </a:prstGeom>
          <a:solidFill>
            <a:srgbClr val="007BC5"/>
          </a:solidFill>
          <a:ln w="9525">
            <a:noFill/>
            <a:miter lim="800000"/>
            <a:headEnd/>
            <a:tailEnd/>
          </a:ln>
        </p:spPr>
        <p:txBody>
          <a:bodyPr>
            <a:spAutoFit/>
          </a:bodyPr>
          <a:lstStyle/>
          <a:p>
            <a:pPr algn="ctr" eaLnBrk="0" hangingPunct="0"/>
            <a:r>
              <a:rPr lang="en-US" altLang="en-GB" sz="1600" b="1"/>
              <a:t>Renal replacement therapy </a:t>
            </a:r>
          </a:p>
        </p:txBody>
      </p:sp>
      <p:sp>
        <p:nvSpPr>
          <p:cNvPr id="65559" name="Text Box 23"/>
          <p:cNvSpPr txBox="1">
            <a:spLocks noChangeArrowheads="1"/>
          </p:cNvSpPr>
          <p:nvPr/>
        </p:nvSpPr>
        <p:spPr bwMode="auto">
          <a:xfrm>
            <a:off x="1960563" y="4984750"/>
            <a:ext cx="1365250" cy="581025"/>
          </a:xfrm>
          <a:prstGeom prst="rect">
            <a:avLst/>
          </a:prstGeom>
          <a:solidFill>
            <a:srgbClr val="007BC5"/>
          </a:solidFill>
          <a:ln w="9525">
            <a:noFill/>
            <a:miter lim="800000"/>
            <a:headEnd/>
            <a:tailEnd/>
          </a:ln>
        </p:spPr>
        <p:txBody>
          <a:bodyPr>
            <a:spAutoFit/>
          </a:bodyPr>
          <a:lstStyle/>
          <a:p>
            <a:pPr algn="ctr" eaLnBrk="0" hangingPunct="0"/>
            <a:r>
              <a:rPr lang="en-US" altLang="en-GB" sz="1600" b="1"/>
              <a:t>DVT prophylaxis</a:t>
            </a:r>
          </a:p>
        </p:txBody>
      </p:sp>
      <p:sp>
        <p:nvSpPr>
          <p:cNvPr id="65560" name="Text Box 24"/>
          <p:cNvSpPr txBox="1">
            <a:spLocks noChangeArrowheads="1"/>
          </p:cNvSpPr>
          <p:nvPr/>
        </p:nvSpPr>
        <p:spPr bwMode="auto">
          <a:xfrm>
            <a:off x="7885113" y="4984750"/>
            <a:ext cx="1006475" cy="825500"/>
          </a:xfrm>
          <a:prstGeom prst="rect">
            <a:avLst/>
          </a:prstGeom>
          <a:solidFill>
            <a:srgbClr val="007BC5"/>
          </a:solidFill>
          <a:ln w="9525">
            <a:noFill/>
            <a:miter lim="800000"/>
            <a:headEnd/>
            <a:tailEnd/>
          </a:ln>
        </p:spPr>
        <p:txBody>
          <a:bodyPr>
            <a:spAutoFit/>
          </a:bodyPr>
          <a:lstStyle/>
          <a:p>
            <a:pPr algn="ctr" eaLnBrk="0" hangingPunct="0"/>
            <a:r>
              <a:rPr lang="en-US" altLang="en-GB" sz="1600" b="1"/>
              <a:t>Good practice basics </a:t>
            </a:r>
          </a:p>
        </p:txBody>
      </p:sp>
      <p:sp>
        <p:nvSpPr>
          <p:cNvPr id="65561" name="AutoShape 25"/>
          <p:cNvSpPr>
            <a:spLocks noChangeArrowheads="1"/>
          </p:cNvSpPr>
          <p:nvPr/>
        </p:nvSpPr>
        <p:spPr bwMode="auto">
          <a:xfrm>
            <a:off x="2578100" y="3930650"/>
            <a:ext cx="182563" cy="361950"/>
          </a:xfrm>
          <a:prstGeom prst="rightArrow">
            <a:avLst>
              <a:gd name="adj1" fmla="val 58333"/>
              <a:gd name="adj2" fmla="val 56250"/>
            </a:avLst>
          </a:prstGeom>
          <a:solidFill>
            <a:srgbClr val="F7CE5B"/>
          </a:solidFill>
          <a:ln w="9525">
            <a:noFill/>
            <a:miter lim="800000"/>
            <a:headEnd/>
            <a:tailEnd/>
          </a:ln>
        </p:spPr>
        <p:txBody>
          <a:bodyPr>
            <a:spAutoFit/>
          </a:bodyPr>
          <a:lstStyle/>
          <a:p>
            <a:pPr eaLnBrk="0" hangingPunct="0"/>
            <a:endParaRPr lang="en-US"/>
          </a:p>
        </p:txBody>
      </p:sp>
      <p:sp>
        <p:nvSpPr>
          <p:cNvPr id="65562" name="Text Box 26"/>
          <p:cNvSpPr txBox="1">
            <a:spLocks noChangeArrowheads="1"/>
          </p:cNvSpPr>
          <p:nvPr/>
        </p:nvSpPr>
        <p:spPr bwMode="auto">
          <a:xfrm>
            <a:off x="4979988" y="3822700"/>
            <a:ext cx="1150937" cy="581025"/>
          </a:xfrm>
          <a:prstGeom prst="rect">
            <a:avLst/>
          </a:prstGeom>
          <a:solidFill>
            <a:srgbClr val="F7CE5B"/>
          </a:solidFill>
          <a:ln w="9525">
            <a:noFill/>
            <a:miter lim="800000"/>
            <a:headEnd/>
            <a:tailEnd/>
          </a:ln>
        </p:spPr>
        <p:txBody>
          <a:bodyPr>
            <a:spAutoFit/>
          </a:bodyPr>
          <a:lstStyle/>
          <a:p>
            <a:pPr algn="ctr" eaLnBrk="0" hangingPunct="0"/>
            <a:r>
              <a:rPr lang="en-US" altLang="en-GB" sz="1600" b="1">
                <a:solidFill>
                  <a:srgbClr val="154381"/>
                </a:solidFill>
              </a:rPr>
              <a:t>Identify pathogen</a:t>
            </a:r>
          </a:p>
        </p:txBody>
      </p:sp>
      <p:sp>
        <p:nvSpPr>
          <p:cNvPr id="65563" name="Text Box 27"/>
          <p:cNvSpPr txBox="1">
            <a:spLocks noChangeArrowheads="1"/>
          </p:cNvSpPr>
          <p:nvPr/>
        </p:nvSpPr>
        <p:spPr bwMode="auto">
          <a:xfrm>
            <a:off x="6357938" y="3822700"/>
            <a:ext cx="1992312" cy="581025"/>
          </a:xfrm>
          <a:prstGeom prst="rect">
            <a:avLst/>
          </a:prstGeom>
          <a:solidFill>
            <a:srgbClr val="F7CE5B"/>
          </a:solidFill>
          <a:ln w="9525">
            <a:noFill/>
            <a:miter lim="800000"/>
            <a:headEnd/>
            <a:tailEnd/>
          </a:ln>
        </p:spPr>
        <p:txBody>
          <a:bodyPr>
            <a:spAutoFit/>
          </a:bodyPr>
          <a:lstStyle/>
          <a:p>
            <a:pPr algn="ctr" eaLnBrk="0" hangingPunct="0"/>
            <a:r>
              <a:rPr lang="en-US" altLang="en-GB" sz="1600" b="1">
                <a:solidFill>
                  <a:srgbClr val="154381"/>
                </a:solidFill>
              </a:rPr>
              <a:t>Change treatment as necessary</a:t>
            </a:r>
          </a:p>
        </p:txBody>
      </p:sp>
      <p:sp>
        <p:nvSpPr>
          <p:cNvPr id="65564" name="Text Box 28"/>
          <p:cNvSpPr txBox="1">
            <a:spLocks noChangeArrowheads="1"/>
          </p:cNvSpPr>
          <p:nvPr/>
        </p:nvSpPr>
        <p:spPr bwMode="auto">
          <a:xfrm>
            <a:off x="2795588" y="3822700"/>
            <a:ext cx="1966912" cy="581025"/>
          </a:xfrm>
          <a:prstGeom prst="rect">
            <a:avLst/>
          </a:prstGeom>
          <a:solidFill>
            <a:srgbClr val="F7CE5B"/>
          </a:solidFill>
          <a:ln w="9525">
            <a:noFill/>
            <a:miter lim="800000"/>
            <a:headEnd/>
            <a:tailEnd/>
          </a:ln>
        </p:spPr>
        <p:txBody>
          <a:bodyPr>
            <a:spAutoFit/>
          </a:bodyPr>
          <a:lstStyle/>
          <a:p>
            <a:pPr algn="ctr" eaLnBrk="0" hangingPunct="0"/>
            <a:r>
              <a:rPr lang="en-US" altLang="en-GB" sz="1600" b="1">
                <a:solidFill>
                  <a:srgbClr val="154381"/>
                </a:solidFill>
              </a:rPr>
              <a:t>Assess for surgery/drainage</a:t>
            </a:r>
          </a:p>
        </p:txBody>
      </p:sp>
      <p:sp>
        <p:nvSpPr>
          <p:cNvPr id="65565" name="Text Box 29"/>
          <p:cNvSpPr txBox="1">
            <a:spLocks noChangeArrowheads="1"/>
          </p:cNvSpPr>
          <p:nvPr/>
        </p:nvSpPr>
        <p:spPr bwMode="auto">
          <a:xfrm>
            <a:off x="347663" y="3822700"/>
            <a:ext cx="2233612" cy="581025"/>
          </a:xfrm>
          <a:prstGeom prst="rect">
            <a:avLst/>
          </a:prstGeom>
          <a:solidFill>
            <a:srgbClr val="F7CE5B"/>
          </a:solidFill>
          <a:ln w="9525">
            <a:noFill/>
            <a:miter lim="800000"/>
            <a:headEnd/>
            <a:tailEnd/>
          </a:ln>
        </p:spPr>
        <p:txBody>
          <a:bodyPr>
            <a:spAutoFit/>
          </a:bodyPr>
          <a:lstStyle/>
          <a:p>
            <a:pPr algn="ctr" eaLnBrk="0" hangingPunct="0"/>
            <a:r>
              <a:rPr lang="en-US" altLang="en-GB" sz="1600" b="1">
                <a:solidFill>
                  <a:srgbClr val="154381"/>
                </a:solidFill>
              </a:rPr>
              <a:t>Immediate broad- spectrum antibiotics</a:t>
            </a:r>
          </a:p>
        </p:txBody>
      </p:sp>
      <p:sp>
        <p:nvSpPr>
          <p:cNvPr id="65566" name="Line 30"/>
          <p:cNvSpPr>
            <a:spLocks noChangeShapeType="1"/>
          </p:cNvSpPr>
          <p:nvPr/>
        </p:nvSpPr>
        <p:spPr bwMode="auto">
          <a:xfrm>
            <a:off x="1470025" y="3548063"/>
            <a:ext cx="0" cy="315912"/>
          </a:xfrm>
          <a:prstGeom prst="line">
            <a:avLst/>
          </a:prstGeom>
          <a:noFill/>
          <a:ln w="38100">
            <a:solidFill>
              <a:srgbClr val="F7CE5B"/>
            </a:solidFill>
            <a:round/>
            <a:headEnd/>
            <a:tailEnd/>
          </a:ln>
        </p:spPr>
        <p:txBody>
          <a:bodyPr>
            <a:spAutoFit/>
          </a:bodyPr>
          <a:lstStyle/>
          <a:p>
            <a:endParaRPr lang="en-GB"/>
          </a:p>
        </p:txBody>
      </p:sp>
      <p:sp>
        <p:nvSpPr>
          <p:cNvPr id="65567" name="Line 31"/>
          <p:cNvSpPr>
            <a:spLocks noChangeShapeType="1"/>
          </p:cNvSpPr>
          <p:nvPr/>
        </p:nvSpPr>
        <p:spPr bwMode="auto">
          <a:xfrm>
            <a:off x="1452563" y="3548063"/>
            <a:ext cx="3292475" cy="0"/>
          </a:xfrm>
          <a:prstGeom prst="line">
            <a:avLst/>
          </a:prstGeom>
          <a:noFill/>
          <a:ln w="38100">
            <a:solidFill>
              <a:srgbClr val="F7CE5B"/>
            </a:solidFill>
            <a:round/>
            <a:headEnd/>
            <a:tailEnd/>
          </a:ln>
        </p:spPr>
        <p:txBody>
          <a:bodyPr>
            <a:spAutoFit/>
          </a:bodyPr>
          <a:lstStyle/>
          <a:p>
            <a:endParaRPr lang="en-GB"/>
          </a:p>
        </p:txBody>
      </p:sp>
      <p:sp>
        <p:nvSpPr>
          <p:cNvPr id="65568" name="Line 32"/>
          <p:cNvSpPr>
            <a:spLocks noChangeShapeType="1"/>
          </p:cNvSpPr>
          <p:nvPr/>
        </p:nvSpPr>
        <p:spPr bwMode="auto">
          <a:xfrm flipV="1">
            <a:off x="8458200" y="2759075"/>
            <a:ext cx="0" cy="1946275"/>
          </a:xfrm>
          <a:prstGeom prst="line">
            <a:avLst/>
          </a:prstGeom>
          <a:noFill/>
          <a:ln w="38100">
            <a:solidFill>
              <a:srgbClr val="F7CE5B"/>
            </a:solidFill>
            <a:round/>
            <a:headEnd/>
            <a:tailEnd/>
          </a:ln>
        </p:spPr>
        <p:txBody>
          <a:bodyPr wrap="none" lIns="0" tIns="0" rIns="0" bIns="0" anchor="ctr">
            <a:spAutoFit/>
          </a:bodyPr>
          <a:lstStyle/>
          <a:p>
            <a:endParaRPr lang="en-GB"/>
          </a:p>
        </p:txBody>
      </p:sp>
      <p:sp>
        <p:nvSpPr>
          <p:cNvPr id="65569" name="AutoShape 33"/>
          <p:cNvSpPr>
            <a:spLocks noChangeArrowheads="1"/>
          </p:cNvSpPr>
          <p:nvPr/>
        </p:nvSpPr>
        <p:spPr bwMode="auto">
          <a:xfrm>
            <a:off x="6126163" y="3932238"/>
            <a:ext cx="182562" cy="361950"/>
          </a:xfrm>
          <a:prstGeom prst="rightArrow">
            <a:avLst>
              <a:gd name="adj1" fmla="val 58333"/>
              <a:gd name="adj2" fmla="val 56250"/>
            </a:avLst>
          </a:prstGeom>
          <a:solidFill>
            <a:srgbClr val="F7CE5B"/>
          </a:solidFill>
          <a:ln w="9525">
            <a:noFill/>
            <a:miter lim="800000"/>
            <a:headEnd/>
            <a:tailEnd/>
          </a:ln>
        </p:spPr>
        <p:txBody>
          <a:bodyPr>
            <a:spAutoFit/>
          </a:bodyPr>
          <a:lstStyle/>
          <a:p>
            <a:pPr eaLnBrk="0" hangingPunct="0"/>
            <a:endParaRPr lang="en-US"/>
          </a:p>
        </p:txBody>
      </p:sp>
      <p:sp>
        <p:nvSpPr>
          <p:cNvPr id="65570" name="AutoShape 34"/>
          <p:cNvSpPr>
            <a:spLocks noChangeArrowheads="1"/>
          </p:cNvSpPr>
          <p:nvPr/>
        </p:nvSpPr>
        <p:spPr bwMode="auto">
          <a:xfrm>
            <a:off x="4759325" y="3930650"/>
            <a:ext cx="182563" cy="361950"/>
          </a:xfrm>
          <a:prstGeom prst="rightArrow">
            <a:avLst>
              <a:gd name="adj1" fmla="val 58333"/>
              <a:gd name="adj2" fmla="val 56250"/>
            </a:avLst>
          </a:prstGeom>
          <a:solidFill>
            <a:srgbClr val="F7CE5B"/>
          </a:solidFill>
          <a:ln w="9525">
            <a:noFill/>
            <a:miter lim="800000"/>
            <a:headEnd/>
            <a:tailEnd/>
          </a:ln>
        </p:spPr>
        <p:txBody>
          <a:bodyPr>
            <a:spAutoFit/>
          </a:bodyPr>
          <a:lstStyle/>
          <a:p>
            <a:pPr eaLnBrk="0" hangingPunct="0"/>
            <a:endParaRPr lang="en-US"/>
          </a:p>
        </p:txBody>
      </p:sp>
      <p:sp>
        <p:nvSpPr>
          <p:cNvPr id="65571" name="Text Box 36"/>
          <p:cNvSpPr txBox="1">
            <a:spLocks noChangeArrowheads="1"/>
          </p:cNvSpPr>
          <p:nvPr/>
        </p:nvSpPr>
        <p:spPr bwMode="auto">
          <a:xfrm>
            <a:off x="469900" y="4984750"/>
            <a:ext cx="1365250" cy="825500"/>
          </a:xfrm>
          <a:prstGeom prst="rect">
            <a:avLst/>
          </a:prstGeom>
          <a:solidFill>
            <a:srgbClr val="007BC5"/>
          </a:solidFill>
          <a:ln w="9525">
            <a:noFill/>
            <a:miter lim="800000"/>
            <a:headEnd/>
            <a:tailEnd/>
          </a:ln>
        </p:spPr>
        <p:txBody>
          <a:bodyPr>
            <a:spAutoFit/>
          </a:bodyPr>
          <a:lstStyle/>
          <a:p>
            <a:pPr algn="ctr" eaLnBrk="0" hangingPunct="0"/>
            <a:r>
              <a:rPr lang="en-US" altLang="en-GB" sz="1600" b="1"/>
              <a:t>Prevention of pressure sores</a:t>
            </a:r>
          </a:p>
        </p:txBody>
      </p:sp>
      <p:sp>
        <p:nvSpPr>
          <p:cNvPr id="65572" name="Rectangle 37"/>
          <p:cNvSpPr>
            <a:spLocks noChangeArrowheads="1"/>
          </p:cNvSpPr>
          <p:nvPr/>
        </p:nvSpPr>
        <p:spPr bwMode="auto">
          <a:xfrm>
            <a:off x="650875" y="5937250"/>
            <a:ext cx="8240713" cy="693738"/>
          </a:xfrm>
          <a:prstGeom prst="rect">
            <a:avLst/>
          </a:prstGeom>
          <a:noFill/>
          <a:ln w="9525">
            <a:noFill/>
            <a:miter lim="800000"/>
            <a:headEnd/>
            <a:tailEnd/>
          </a:ln>
        </p:spPr>
        <p:txBody>
          <a:bodyPr lIns="92075" tIns="46038" rIns="92075" bIns="46038"/>
          <a:lstStyle/>
          <a:p>
            <a:pPr marL="342900" indent="-342900" eaLnBrk="0" hangingPunct="0">
              <a:spcBef>
                <a:spcPct val="20000"/>
              </a:spcBef>
              <a:buFontTx/>
              <a:buChar char="•"/>
            </a:pPr>
            <a:r>
              <a:rPr lang="en-US" altLang="en-GB" sz="3200"/>
              <a:t>Consider infection control throughout</a:t>
            </a:r>
          </a:p>
        </p:txBody>
      </p:sp>
      <p:sp>
        <p:nvSpPr>
          <p:cNvPr id="65573" name="Text Box 38"/>
          <p:cNvSpPr txBox="1">
            <a:spLocks noChangeArrowheads="1"/>
          </p:cNvSpPr>
          <p:nvPr/>
        </p:nvSpPr>
        <p:spPr bwMode="auto">
          <a:xfrm>
            <a:off x="3203575" y="2951163"/>
            <a:ext cx="3128963" cy="382587"/>
          </a:xfrm>
          <a:prstGeom prst="rect">
            <a:avLst/>
          </a:prstGeom>
          <a:solidFill>
            <a:srgbClr val="7B2441"/>
          </a:solidFill>
          <a:ln w="19050">
            <a:noFill/>
            <a:miter lim="800000"/>
            <a:headEnd/>
            <a:tailEnd/>
          </a:ln>
        </p:spPr>
        <p:txBody>
          <a:bodyPr lIns="45720" rIns="45720" bIns="91440" anchor="ctr">
            <a:spAutoFit/>
          </a:bodyPr>
          <a:lstStyle/>
          <a:p>
            <a:pPr algn="ctr" eaLnBrk="0" hangingPunct="0">
              <a:spcBef>
                <a:spcPct val="50000"/>
              </a:spcBef>
            </a:pPr>
            <a:r>
              <a:rPr lang="en-US" altLang="en-GB" sz="1600" b="1">
                <a:solidFill>
                  <a:srgbClr val="F7CE5B"/>
                </a:solidFill>
              </a:rPr>
              <a:t>Take microbiology specimens</a:t>
            </a:r>
          </a:p>
        </p:txBody>
      </p:sp>
      <p:sp>
        <p:nvSpPr>
          <p:cNvPr id="65574" name="Text Box 39"/>
          <p:cNvSpPr txBox="1">
            <a:spLocks noChangeArrowheads="1"/>
          </p:cNvSpPr>
          <p:nvPr/>
        </p:nvSpPr>
        <p:spPr bwMode="auto">
          <a:xfrm>
            <a:off x="650875" y="6505575"/>
            <a:ext cx="8493125" cy="182563"/>
          </a:xfrm>
          <a:prstGeom prst="rect">
            <a:avLst/>
          </a:prstGeom>
          <a:noFill/>
          <a:ln w="19050">
            <a:noFill/>
            <a:miter lim="800000"/>
            <a:headEnd/>
            <a:tailEnd/>
          </a:ln>
        </p:spPr>
        <p:txBody>
          <a:bodyPr lIns="0" tIns="0" rIns="0" bIns="0" anchor="ctr">
            <a:spAutoFit/>
          </a:bodyPr>
          <a:lstStyle/>
          <a:p>
            <a:pPr eaLnBrk="0" hangingPunct="0">
              <a:spcBef>
                <a:spcPct val="50000"/>
              </a:spcBef>
            </a:pPr>
            <a:r>
              <a:rPr lang="en-US" altLang="en-GB" sz="1200" b="1">
                <a:solidFill>
                  <a:srgbClr val="FFFFFF"/>
                </a:solidFill>
              </a:rPr>
              <a:t>DVT: deep vein thrombosis</a:t>
            </a:r>
            <a:endParaRPr lang="en-US" altLang="en-GB" sz="1000" b="1">
              <a:solidFill>
                <a:srgbClr val="FFFFFF"/>
              </a:solidFill>
            </a:endParaRPr>
          </a:p>
        </p:txBody>
      </p:sp>
      <p:sp>
        <p:nvSpPr>
          <p:cNvPr id="65575" name="Line 40"/>
          <p:cNvSpPr>
            <a:spLocks noChangeShapeType="1"/>
          </p:cNvSpPr>
          <p:nvPr/>
        </p:nvSpPr>
        <p:spPr bwMode="auto">
          <a:xfrm>
            <a:off x="1136650" y="1985963"/>
            <a:ext cx="0" cy="182562"/>
          </a:xfrm>
          <a:prstGeom prst="line">
            <a:avLst/>
          </a:prstGeom>
          <a:noFill/>
          <a:ln w="38100">
            <a:solidFill>
              <a:srgbClr val="F7CE5B"/>
            </a:solidFill>
            <a:round/>
            <a:headEnd/>
            <a:tailEnd/>
          </a:ln>
        </p:spPr>
        <p:txBody>
          <a:bodyPr>
            <a:spAutoFit/>
          </a:bodyPr>
          <a:lstStyle/>
          <a:p>
            <a:endParaRPr lang="en-GB"/>
          </a:p>
        </p:txBody>
      </p:sp>
      <p:sp>
        <p:nvSpPr>
          <p:cNvPr id="65576" name="Line 41"/>
          <p:cNvSpPr>
            <a:spLocks noChangeShapeType="1"/>
          </p:cNvSpPr>
          <p:nvPr/>
        </p:nvSpPr>
        <p:spPr bwMode="auto">
          <a:xfrm>
            <a:off x="6557963" y="1985963"/>
            <a:ext cx="0" cy="182562"/>
          </a:xfrm>
          <a:prstGeom prst="line">
            <a:avLst/>
          </a:prstGeom>
          <a:noFill/>
          <a:ln w="38100">
            <a:solidFill>
              <a:srgbClr val="F7CE5B"/>
            </a:solidFill>
            <a:round/>
            <a:headEnd/>
            <a:tailEnd/>
          </a:ln>
        </p:spPr>
        <p:txBody>
          <a:bodyPr>
            <a:spAutoFit/>
          </a:bodyPr>
          <a:lstStyle/>
          <a:p>
            <a:endParaRPr lang="en-GB"/>
          </a:p>
        </p:txBody>
      </p:sp>
      <p:sp>
        <p:nvSpPr>
          <p:cNvPr id="65577" name="Text Box 42"/>
          <p:cNvSpPr txBox="1">
            <a:spLocks noChangeArrowheads="1"/>
          </p:cNvSpPr>
          <p:nvPr/>
        </p:nvSpPr>
        <p:spPr bwMode="auto">
          <a:xfrm>
            <a:off x="5719763" y="2168525"/>
            <a:ext cx="1697037" cy="581025"/>
          </a:xfrm>
          <a:prstGeom prst="rect">
            <a:avLst/>
          </a:prstGeom>
          <a:solidFill>
            <a:srgbClr val="007BC5"/>
          </a:solidFill>
          <a:ln w="9525">
            <a:noFill/>
            <a:miter lim="800000"/>
            <a:headEnd/>
            <a:tailEnd/>
          </a:ln>
        </p:spPr>
        <p:txBody>
          <a:bodyPr>
            <a:spAutoFit/>
          </a:bodyPr>
          <a:lstStyle/>
          <a:p>
            <a:pPr algn="ctr" eaLnBrk="0" hangingPunct="0"/>
            <a:r>
              <a:rPr lang="en-US" altLang="en-GB" sz="1600" b="1"/>
              <a:t>Metabolic assessment</a:t>
            </a:r>
          </a:p>
        </p:txBody>
      </p:sp>
      <p:sp>
        <p:nvSpPr>
          <p:cNvPr id="65578" name="TextBox 18"/>
          <p:cNvSpPr txBox="1">
            <a:spLocks noChangeArrowheads="1"/>
          </p:cNvSpPr>
          <p:nvPr/>
        </p:nvSpPr>
        <p:spPr bwMode="auto">
          <a:xfrm>
            <a:off x="7742238" y="6550025"/>
            <a:ext cx="1401762" cy="307975"/>
          </a:xfrm>
          <a:prstGeom prst="rect">
            <a:avLst/>
          </a:prstGeom>
          <a:noFill/>
          <a:ln w="9525">
            <a:noFill/>
            <a:miter lim="800000"/>
            <a:headEnd/>
            <a:tailEnd/>
          </a:ln>
        </p:spPr>
        <p:txBody>
          <a:bodyPr wrap="none">
            <a:spAutoFit/>
          </a:bodyPr>
          <a:lstStyle/>
          <a:p>
            <a:pPr eaLnBrk="0" hangingPunct="0"/>
            <a:r>
              <a:rPr lang="en-GB" sz="1400"/>
              <a:t>Dr Stephen Brett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4008438" y="1574800"/>
            <a:ext cx="5815012" cy="4867275"/>
          </a:xfrm>
          <a:prstGeom prst="triangle">
            <a:avLst>
              <a:gd name="adj" fmla="val 50000"/>
            </a:avLst>
          </a:prstGeom>
          <a:noFill/>
          <a:ln w="9525">
            <a:noFill/>
            <a:miter lim="800000"/>
            <a:headEnd/>
            <a:tailEnd/>
          </a:ln>
        </p:spPr>
        <p:txBody>
          <a:bodyPr wrap="none" anchor="ctr"/>
          <a:lstStyle/>
          <a:p>
            <a:pPr eaLnBrk="0" hangingPunct="0"/>
            <a:endParaRPr lang="en-US"/>
          </a:p>
        </p:txBody>
      </p:sp>
      <p:sp>
        <p:nvSpPr>
          <p:cNvPr id="66563" name="Line 3"/>
          <p:cNvSpPr>
            <a:spLocks noChangeShapeType="1"/>
          </p:cNvSpPr>
          <p:nvPr/>
        </p:nvSpPr>
        <p:spPr bwMode="auto">
          <a:xfrm flipH="1">
            <a:off x="2219325" y="-2114550"/>
            <a:ext cx="144463" cy="117475"/>
          </a:xfrm>
          <a:prstGeom prst="line">
            <a:avLst/>
          </a:prstGeom>
          <a:noFill/>
          <a:ln w="28575">
            <a:solidFill>
              <a:schemeClr val="hlink"/>
            </a:solidFill>
            <a:round/>
            <a:headEnd/>
            <a:tailEnd type="triangle" w="med" len="med"/>
          </a:ln>
        </p:spPr>
        <p:txBody>
          <a:bodyPr wrap="none" anchor="ctr"/>
          <a:lstStyle/>
          <a:p>
            <a:endParaRPr lang="en-GB"/>
          </a:p>
        </p:txBody>
      </p:sp>
      <p:sp>
        <p:nvSpPr>
          <p:cNvPr id="66564" name="Oval 4"/>
          <p:cNvSpPr>
            <a:spLocks noChangeArrowheads="1"/>
          </p:cNvSpPr>
          <p:nvPr/>
        </p:nvSpPr>
        <p:spPr bwMode="auto">
          <a:xfrm>
            <a:off x="6394450" y="5373688"/>
            <a:ext cx="1871663" cy="1484312"/>
          </a:xfrm>
          <a:prstGeom prst="ellipse">
            <a:avLst/>
          </a:prstGeom>
          <a:noFill/>
          <a:ln w="9525">
            <a:noFill/>
            <a:round/>
            <a:headEnd/>
            <a:tailEnd/>
          </a:ln>
        </p:spPr>
        <p:txBody>
          <a:bodyPr wrap="none" anchor="ctr"/>
          <a:lstStyle/>
          <a:p>
            <a:pPr eaLnBrk="0" hangingPunct="0"/>
            <a:endParaRPr lang="en-US"/>
          </a:p>
        </p:txBody>
      </p:sp>
      <p:sp>
        <p:nvSpPr>
          <p:cNvPr id="66565" name="Text Box 5"/>
          <p:cNvSpPr txBox="1">
            <a:spLocks noChangeArrowheads="1"/>
          </p:cNvSpPr>
          <p:nvPr/>
        </p:nvSpPr>
        <p:spPr bwMode="auto">
          <a:xfrm>
            <a:off x="1774825" y="4167188"/>
            <a:ext cx="6975475" cy="396875"/>
          </a:xfrm>
          <a:prstGeom prst="rect">
            <a:avLst/>
          </a:prstGeom>
          <a:noFill/>
          <a:ln w="9525">
            <a:noFill/>
            <a:miter lim="800000"/>
            <a:headEnd/>
            <a:tailEnd/>
          </a:ln>
        </p:spPr>
        <p:txBody>
          <a:bodyPr>
            <a:spAutoFit/>
          </a:bodyPr>
          <a:lstStyle/>
          <a:p>
            <a:pPr eaLnBrk="0" hangingPunct="0"/>
            <a:r>
              <a:rPr lang="en-GB" sz="2000" b="1">
                <a:solidFill>
                  <a:srgbClr val="66FF33"/>
                </a:solidFill>
                <a:latin typeface="Helvetica"/>
              </a:rPr>
              <a:t>Colonisation and penetration of epithelial barriers</a:t>
            </a:r>
          </a:p>
        </p:txBody>
      </p:sp>
      <p:grpSp>
        <p:nvGrpSpPr>
          <p:cNvPr id="66566" name="Group 6"/>
          <p:cNvGrpSpPr>
            <a:grpSpLocks/>
          </p:cNvGrpSpPr>
          <p:nvPr/>
        </p:nvGrpSpPr>
        <p:grpSpPr bwMode="auto">
          <a:xfrm>
            <a:off x="2112963" y="4549775"/>
            <a:ext cx="6542087" cy="936625"/>
            <a:chOff x="1331" y="2786"/>
            <a:chExt cx="4121" cy="590"/>
          </a:xfrm>
        </p:grpSpPr>
        <p:grpSp>
          <p:nvGrpSpPr>
            <p:cNvPr id="66607" name="Group 7"/>
            <p:cNvGrpSpPr>
              <a:grpSpLocks/>
            </p:cNvGrpSpPr>
            <p:nvPr/>
          </p:nvGrpSpPr>
          <p:grpSpPr bwMode="auto">
            <a:xfrm>
              <a:off x="1331" y="2795"/>
              <a:ext cx="2066" cy="566"/>
              <a:chOff x="816" y="3754"/>
              <a:chExt cx="2066" cy="566"/>
            </a:xfrm>
          </p:grpSpPr>
          <p:pic>
            <p:nvPicPr>
              <p:cNvPr id="66610" name="Picture 8" descr="006 - shiranee"/>
              <p:cNvPicPr>
                <a:picLocks noChangeAspect="1" noChangeArrowheads="1"/>
              </p:cNvPicPr>
              <p:nvPr/>
            </p:nvPicPr>
            <p:blipFill>
              <a:blip r:embed="rId3" cstate="print"/>
              <a:srcRect/>
              <a:stretch>
                <a:fillRect/>
              </a:stretch>
            </p:blipFill>
            <p:spPr bwMode="auto">
              <a:xfrm>
                <a:off x="1831" y="3757"/>
                <a:ext cx="1051" cy="563"/>
              </a:xfrm>
              <a:prstGeom prst="rect">
                <a:avLst/>
              </a:prstGeom>
              <a:noFill/>
              <a:ln w="9525">
                <a:noFill/>
                <a:miter lim="800000"/>
                <a:headEnd/>
                <a:tailEnd/>
              </a:ln>
            </p:spPr>
          </p:pic>
          <p:pic>
            <p:nvPicPr>
              <p:cNvPr id="66611" name="Picture 9"/>
              <p:cNvPicPr>
                <a:picLocks noChangeAspect="1" noChangeArrowheads="1"/>
              </p:cNvPicPr>
              <p:nvPr/>
            </p:nvPicPr>
            <p:blipFill>
              <a:blip r:embed="rId4" cstate="print"/>
              <a:srcRect/>
              <a:stretch>
                <a:fillRect/>
              </a:stretch>
            </p:blipFill>
            <p:spPr bwMode="auto">
              <a:xfrm>
                <a:off x="816" y="3754"/>
                <a:ext cx="1009" cy="566"/>
              </a:xfrm>
              <a:prstGeom prst="rect">
                <a:avLst/>
              </a:prstGeom>
              <a:noFill/>
              <a:ln w="9525">
                <a:noFill/>
                <a:miter lim="800000"/>
                <a:headEnd/>
                <a:tailEnd/>
              </a:ln>
            </p:spPr>
          </p:pic>
        </p:grpSp>
        <p:pic>
          <p:nvPicPr>
            <p:cNvPr id="66608" name="Picture 10"/>
            <p:cNvPicPr>
              <a:picLocks noChangeAspect="1" noChangeArrowheads="1"/>
            </p:cNvPicPr>
            <p:nvPr/>
          </p:nvPicPr>
          <p:blipFill>
            <a:blip r:embed="rId5" cstate="print"/>
            <a:srcRect/>
            <a:stretch>
              <a:fillRect/>
            </a:stretch>
          </p:blipFill>
          <p:spPr bwMode="auto">
            <a:xfrm>
              <a:off x="3402" y="2786"/>
              <a:ext cx="898" cy="585"/>
            </a:xfrm>
            <a:prstGeom prst="rect">
              <a:avLst/>
            </a:prstGeom>
            <a:noFill/>
            <a:ln w="9525">
              <a:noFill/>
              <a:miter lim="800000"/>
              <a:headEnd/>
              <a:tailEnd/>
            </a:ln>
          </p:spPr>
        </p:pic>
        <p:pic>
          <p:nvPicPr>
            <p:cNvPr id="66609" name="Picture 11"/>
            <p:cNvPicPr>
              <a:picLocks noChangeAspect="1" noChangeArrowheads="1"/>
            </p:cNvPicPr>
            <p:nvPr/>
          </p:nvPicPr>
          <p:blipFill>
            <a:blip r:embed="rId6" cstate="print"/>
            <a:srcRect/>
            <a:stretch>
              <a:fillRect/>
            </a:stretch>
          </p:blipFill>
          <p:spPr bwMode="auto">
            <a:xfrm>
              <a:off x="4321" y="2803"/>
              <a:ext cx="1131" cy="573"/>
            </a:xfrm>
            <a:prstGeom prst="rect">
              <a:avLst/>
            </a:prstGeom>
            <a:noFill/>
            <a:ln w="9525">
              <a:noFill/>
              <a:miter lim="800000"/>
              <a:headEnd/>
              <a:tailEnd/>
            </a:ln>
          </p:spPr>
        </p:pic>
      </p:grpSp>
      <p:sp>
        <p:nvSpPr>
          <p:cNvPr id="66567" name="Text Box 12"/>
          <p:cNvSpPr txBox="1">
            <a:spLocks noChangeArrowheads="1"/>
          </p:cNvSpPr>
          <p:nvPr/>
        </p:nvSpPr>
        <p:spPr bwMode="auto">
          <a:xfrm>
            <a:off x="2498725" y="2957513"/>
            <a:ext cx="6178550" cy="396875"/>
          </a:xfrm>
          <a:prstGeom prst="rect">
            <a:avLst/>
          </a:prstGeom>
          <a:noFill/>
          <a:ln w="9525">
            <a:noFill/>
            <a:miter lim="800000"/>
            <a:headEnd/>
            <a:tailEnd/>
          </a:ln>
        </p:spPr>
        <p:txBody>
          <a:bodyPr>
            <a:spAutoFit/>
          </a:bodyPr>
          <a:lstStyle/>
          <a:p>
            <a:pPr eaLnBrk="0" hangingPunct="0"/>
            <a:r>
              <a:rPr lang="en-GB" sz="2000" b="1">
                <a:solidFill>
                  <a:srgbClr val="66FF33"/>
                </a:solidFill>
                <a:latin typeface="Helvetica"/>
              </a:rPr>
              <a:t>Triggering an immediate immune response</a:t>
            </a:r>
          </a:p>
        </p:txBody>
      </p:sp>
      <p:grpSp>
        <p:nvGrpSpPr>
          <p:cNvPr id="66568" name="Group 13"/>
          <p:cNvGrpSpPr>
            <a:grpSpLocks/>
          </p:cNvGrpSpPr>
          <p:nvPr/>
        </p:nvGrpSpPr>
        <p:grpSpPr bwMode="auto">
          <a:xfrm>
            <a:off x="5100638" y="3281363"/>
            <a:ext cx="3530600" cy="900112"/>
            <a:chOff x="3179" y="1880"/>
            <a:chExt cx="2224" cy="567"/>
          </a:xfrm>
        </p:grpSpPr>
        <p:pic>
          <p:nvPicPr>
            <p:cNvPr id="66605" name="Picture 14" descr="gtc458"/>
            <p:cNvPicPr>
              <a:picLocks noChangeAspect="1" noChangeArrowheads="1"/>
            </p:cNvPicPr>
            <p:nvPr/>
          </p:nvPicPr>
          <p:blipFill>
            <a:blip r:embed="rId7" cstate="print"/>
            <a:srcRect/>
            <a:stretch>
              <a:fillRect/>
            </a:stretch>
          </p:blipFill>
          <p:spPr bwMode="auto">
            <a:xfrm>
              <a:off x="3990" y="1886"/>
              <a:ext cx="1413" cy="559"/>
            </a:xfrm>
            <a:prstGeom prst="rect">
              <a:avLst/>
            </a:prstGeom>
            <a:noFill/>
            <a:ln w="9525">
              <a:noFill/>
              <a:miter lim="800000"/>
              <a:headEnd/>
              <a:tailEnd/>
            </a:ln>
          </p:spPr>
        </p:pic>
        <p:pic>
          <p:nvPicPr>
            <p:cNvPr id="66606" name="Picture 15"/>
            <p:cNvPicPr>
              <a:picLocks noChangeAspect="1" noChangeArrowheads="1"/>
            </p:cNvPicPr>
            <p:nvPr/>
          </p:nvPicPr>
          <p:blipFill>
            <a:blip r:embed="rId8" cstate="print"/>
            <a:srcRect/>
            <a:stretch>
              <a:fillRect/>
            </a:stretch>
          </p:blipFill>
          <p:spPr bwMode="auto">
            <a:xfrm>
              <a:off x="3179" y="1880"/>
              <a:ext cx="809" cy="567"/>
            </a:xfrm>
            <a:prstGeom prst="rect">
              <a:avLst/>
            </a:prstGeom>
            <a:noFill/>
            <a:ln w="9525">
              <a:noFill/>
              <a:miter lim="800000"/>
              <a:headEnd/>
              <a:tailEnd/>
            </a:ln>
          </p:spPr>
        </p:pic>
      </p:grpSp>
      <p:sp>
        <p:nvSpPr>
          <p:cNvPr id="66569" name="Text Box 16"/>
          <p:cNvSpPr txBox="1">
            <a:spLocks noChangeArrowheads="1"/>
          </p:cNvSpPr>
          <p:nvPr/>
        </p:nvSpPr>
        <p:spPr bwMode="auto">
          <a:xfrm>
            <a:off x="131763" y="5445125"/>
            <a:ext cx="8588375" cy="396875"/>
          </a:xfrm>
          <a:prstGeom prst="rect">
            <a:avLst/>
          </a:prstGeom>
          <a:noFill/>
          <a:ln w="9525">
            <a:noFill/>
            <a:miter lim="800000"/>
            <a:headEnd/>
            <a:tailEnd/>
          </a:ln>
        </p:spPr>
        <p:txBody>
          <a:bodyPr>
            <a:spAutoFit/>
          </a:bodyPr>
          <a:lstStyle/>
          <a:p>
            <a:pPr eaLnBrk="0" hangingPunct="0"/>
            <a:r>
              <a:rPr lang="en-GB" sz="2000" b="1">
                <a:solidFill>
                  <a:srgbClr val="66FF33"/>
                </a:solidFill>
                <a:latin typeface="Helvetica"/>
              </a:rPr>
              <a:t>Acquisition of Extrinsic and Intrinsic Pathogens</a:t>
            </a:r>
          </a:p>
        </p:txBody>
      </p:sp>
      <p:pic>
        <p:nvPicPr>
          <p:cNvPr id="66570" name="Picture 17"/>
          <p:cNvPicPr>
            <a:picLocks noChangeAspect="1" noChangeArrowheads="1"/>
          </p:cNvPicPr>
          <p:nvPr/>
        </p:nvPicPr>
        <p:blipFill>
          <a:blip r:embed="rId9" cstate="print"/>
          <a:srcRect/>
          <a:stretch>
            <a:fillRect/>
          </a:stretch>
        </p:blipFill>
        <p:spPr bwMode="auto">
          <a:xfrm>
            <a:off x="417513" y="5816600"/>
            <a:ext cx="1387475" cy="1022350"/>
          </a:xfrm>
          <a:prstGeom prst="rect">
            <a:avLst/>
          </a:prstGeom>
          <a:noFill/>
          <a:ln w="9525">
            <a:noFill/>
            <a:miter lim="800000"/>
            <a:headEnd/>
            <a:tailEnd/>
          </a:ln>
        </p:spPr>
      </p:pic>
      <p:pic>
        <p:nvPicPr>
          <p:cNvPr id="66571" name="Picture 18"/>
          <p:cNvPicPr>
            <a:picLocks noChangeAspect="1" noChangeArrowheads="1"/>
          </p:cNvPicPr>
          <p:nvPr/>
        </p:nvPicPr>
        <p:blipFill>
          <a:blip r:embed="rId10" cstate="print"/>
          <a:srcRect/>
          <a:stretch>
            <a:fillRect/>
          </a:stretch>
        </p:blipFill>
        <p:spPr bwMode="auto">
          <a:xfrm>
            <a:off x="1800225" y="5834063"/>
            <a:ext cx="1317625" cy="989012"/>
          </a:xfrm>
          <a:prstGeom prst="rect">
            <a:avLst/>
          </a:prstGeom>
          <a:noFill/>
          <a:ln w="9525">
            <a:noFill/>
            <a:miter lim="800000"/>
            <a:headEnd/>
            <a:tailEnd/>
          </a:ln>
        </p:spPr>
      </p:pic>
      <p:pic>
        <p:nvPicPr>
          <p:cNvPr id="66572" name="Picture 19"/>
          <p:cNvPicPr>
            <a:picLocks noChangeAspect="1" noChangeArrowheads="1"/>
          </p:cNvPicPr>
          <p:nvPr/>
        </p:nvPicPr>
        <p:blipFill>
          <a:blip r:embed="rId11" cstate="print"/>
          <a:srcRect/>
          <a:stretch>
            <a:fillRect/>
          </a:stretch>
        </p:blipFill>
        <p:spPr bwMode="auto">
          <a:xfrm>
            <a:off x="3108325" y="5830888"/>
            <a:ext cx="1233488" cy="984250"/>
          </a:xfrm>
          <a:prstGeom prst="rect">
            <a:avLst/>
          </a:prstGeom>
          <a:noFill/>
          <a:ln w="9525">
            <a:noFill/>
            <a:miter lim="800000"/>
            <a:headEnd/>
            <a:tailEnd/>
          </a:ln>
        </p:spPr>
      </p:pic>
      <p:pic>
        <p:nvPicPr>
          <p:cNvPr id="66573" name="Picture 20"/>
          <p:cNvPicPr>
            <a:picLocks noChangeAspect="1" noChangeArrowheads="1"/>
          </p:cNvPicPr>
          <p:nvPr/>
        </p:nvPicPr>
        <p:blipFill>
          <a:blip r:embed="rId12" cstate="print"/>
          <a:srcRect/>
          <a:stretch>
            <a:fillRect/>
          </a:stretch>
        </p:blipFill>
        <p:spPr bwMode="auto">
          <a:xfrm>
            <a:off x="4344988" y="5815013"/>
            <a:ext cx="1341437" cy="1046162"/>
          </a:xfrm>
          <a:prstGeom prst="rect">
            <a:avLst/>
          </a:prstGeom>
          <a:noFill/>
          <a:ln w="9525">
            <a:noFill/>
            <a:miter lim="800000"/>
            <a:headEnd/>
            <a:tailEnd/>
          </a:ln>
        </p:spPr>
      </p:pic>
      <p:sp>
        <p:nvSpPr>
          <p:cNvPr id="66574" name="Text Box 21"/>
          <p:cNvSpPr txBox="1">
            <a:spLocks noChangeArrowheads="1"/>
          </p:cNvSpPr>
          <p:nvPr/>
        </p:nvSpPr>
        <p:spPr bwMode="auto">
          <a:xfrm>
            <a:off x="3306763" y="1685925"/>
            <a:ext cx="5449887" cy="396875"/>
          </a:xfrm>
          <a:prstGeom prst="rect">
            <a:avLst/>
          </a:prstGeom>
          <a:noFill/>
          <a:ln w="9525">
            <a:noFill/>
            <a:miter lim="800000"/>
            <a:headEnd/>
            <a:tailEnd/>
          </a:ln>
        </p:spPr>
        <p:txBody>
          <a:bodyPr>
            <a:spAutoFit/>
          </a:bodyPr>
          <a:lstStyle/>
          <a:p>
            <a:pPr eaLnBrk="0" hangingPunct="0"/>
            <a:r>
              <a:rPr lang="en-GB" sz="2000" b="1">
                <a:solidFill>
                  <a:schemeClr val="accent2"/>
                </a:solidFill>
                <a:latin typeface="Helvetica"/>
              </a:rPr>
              <a:t>Eliciting immune response</a:t>
            </a:r>
          </a:p>
        </p:txBody>
      </p:sp>
      <p:grpSp>
        <p:nvGrpSpPr>
          <p:cNvPr id="66575" name="Group 46"/>
          <p:cNvGrpSpPr>
            <a:grpSpLocks/>
          </p:cNvGrpSpPr>
          <p:nvPr/>
        </p:nvGrpSpPr>
        <p:grpSpPr bwMode="auto">
          <a:xfrm>
            <a:off x="5938838" y="66675"/>
            <a:ext cx="3049587" cy="1560513"/>
            <a:chOff x="3741" y="42"/>
            <a:chExt cx="1921" cy="983"/>
          </a:xfrm>
        </p:grpSpPr>
        <p:sp>
          <p:nvSpPr>
            <p:cNvPr id="66602" name="Text Box 22"/>
            <p:cNvSpPr txBox="1">
              <a:spLocks noChangeArrowheads="1"/>
            </p:cNvSpPr>
            <p:nvPr/>
          </p:nvSpPr>
          <p:spPr bwMode="auto">
            <a:xfrm>
              <a:off x="3741" y="42"/>
              <a:ext cx="1921" cy="250"/>
            </a:xfrm>
            <a:prstGeom prst="rect">
              <a:avLst/>
            </a:prstGeom>
            <a:noFill/>
            <a:ln w="9525">
              <a:noFill/>
              <a:miter lim="800000"/>
              <a:headEnd/>
              <a:tailEnd/>
            </a:ln>
          </p:spPr>
          <p:txBody>
            <a:bodyPr wrap="none">
              <a:spAutoFit/>
            </a:bodyPr>
            <a:lstStyle/>
            <a:p>
              <a:pPr eaLnBrk="0" hangingPunct="0"/>
              <a:r>
                <a:rPr lang="en-US" sz="2000" b="1">
                  <a:solidFill>
                    <a:schemeClr val="accent2"/>
                  </a:solidFill>
                  <a:latin typeface="Helvetica"/>
                </a:rPr>
                <a:t>Recovery and immunity</a:t>
              </a:r>
            </a:p>
          </p:txBody>
        </p:sp>
        <p:pic>
          <p:nvPicPr>
            <p:cNvPr id="66603" name="Picture 27"/>
            <p:cNvPicPr>
              <a:picLocks noChangeAspect="1" noChangeArrowheads="1"/>
            </p:cNvPicPr>
            <p:nvPr/>
          </p:nvPicPr>
          <p:blipFill>
            <a:blip r:embed="rId13" cstate="print"/>
            <a:srcRect/>
            <a:stretch>
              <a:fillRect/>
            </a:stretch>
          </p:blipFill>
          <p:spPr bwMode="auto">
            <a:xfrm>
              <a:off x="4863" y="295"/>
              <a:ext cx="541" cy="725"/>
            </a:xfrm>
            <a:prstGeom prst="rect">
              <a:avLst/>
            </a:prstGeom>
            <a:noFill/>
            <a:ln w="9525">
              <a:noFill/>
              <a:miter lim="800000"/>
              <a:headEnd/>
              <a:tailEnd/>
            </a:ln>
          </p:spPr>
        </p:pic>
        <p:pic>
          <p:nvPicPr>
            <p:cNvPr id="66604" name="Picture 28"/>
            <p:cNvPicPr>
              <a:picLocks noChangeAspect="1" noChangeArrowheads="1"/>
            </p:cNvPicPr>
            <p:nvPr/>
          </p:nvPicPr>
          <p:blipFill>
            <a:blip r:embed="rId14" cstate="print"/>
            <a:srcRect/>
            <a:stretch>
              <a:fillRect/>
            </a:stretch>
          </p:blipFill>
          <p:spPr bwMode="auto">
            <a:xfrm>
              <a:off x="4328" y="270"/>
              <a:ext cx="528" cy="755"/>
            </a:xfrm>
            <a:prstGeom prst="rect">
              <a:avLst/>
            </a:prstGeom>
            <a:noFill/>
            <a:ln w="9525">
              <a:noFill/>
              <a:miter lim="800000"/>
              <a:headEnd/>
              <a:tailEnd/>
            </a:ln>
          </p:spPr>
        </p:pic>
      </p:grpSp>
      <p:grpSp>
        <p:nvGrpSpPr>
          <p:cNvPr id="6" name="Group 51"/>
          <p:cNvGrpSpPr>
            <a:grpSpLocks/>
          </p:cNvGrpSpPr>
          <p:nvPr/>
        </p:nvGrpSpPr>
        <p:grpSpPr bwMode="auto">
          <a:xfrm>
            <a:off x="0" y="0"/>
            <a:ext cx="3597275" cy="3405188"/>
            <a:chOff x="0" y="0"/>
            <a:chExt cx="2266" cy="2145"/>
          </a:xfrm>
        </p:grpSpPr>
        <p:grpSp>
          <p:nvGrpSpPr>
            <p:cNvPr id="66587" name="Group 30"/>
            <p:cNvGrpSpPr>
              <a:grpSpLocks/>
            </p:cNvGrpSpPr>
            <p:nvPr/>
          </p:nvGrpSpPr>
          <p:grpSpPr bwMode="auto">
            <a:xfrm>
              <a:off x="1128" y="0"/>
              <a:ext cx="1138" cy="639"/>
              <a:chOff x="1044" y="79"/>
              <a:chExt cx="1292" cy="707"/>
            </a:xfrm>
          </p:grpSpPr>
          <p:sp>
            <p:nvSpPr>
              <p:cNvPr id="66596" name="Text Box 31"/>
              <p:cNvSpPr txBox="1">
                <a:spLocks noChangeArrowheads="1"/>
              </p:cNvSpPr>
              <p:nvPr/>
            </p:nvSpPr>
            <p:spPr bwMode="auto">
              <a:xfrm>
                <a:off x="1044" y="79"/>
                <a:ext cx="1292" cy="277"/>
              </a:xfrm>
              <a:prstGeom prst="rect">
                <a:avLst/>
              </a:prstGeom>
              <a:noFill/>
              <a:ln w="9525">
                <a:noFill/>
                <a:miter lim="800000"/>
                <a:headEnd/>
                <a:tailEnd/>
              </a:ln>
            </p:spPr>
            <p:txBody>
              <a:bodyPr>
                <a:spAutoFit/>
              </a:bodyPr>
              <a:lstStyle/>
              <a:p>
                <a:pPr eaLnBrk="0" hangingPunct="0"/>
                <a:r>
                  <a:rPr lang="en-GB" sz="2000" b="1">
                    <a:solidFill>
                      <a:srgbClr val="CC00FF"/>
                    </a:solidFill>
                    <a:latin typeface="Helvetica"/>
                  </a:rPr>
                  <a:t>Septic Shock </a:t>
                </a:r>
                <a:endParaRPr lang="en-GB" sz="2000">
                  <a:solidFill>
                    <a:srgbClr val="CC00FF"/>
                  </a:solidFill>
                  <a:latin typeface="Helvetica"/>
                </a:endParaRPr>
              </a:p>
            </p:txBody>
          </p:sp>
          <p:grpSp>
            <p:nvGrpSpPr>
              <p:cNvPr id="66597" name="Group 32"/>
              <p:cNvGrpSpPr>
                <a:grpSpLocks/>
              </p:cNvGrpSpPr>
              <p:nvPr/>
            </p:nvGrpSpPr>
            <p:grpSpPr bwMode="auto">
              <a:xfrm>
                <a:off x="1057" y="325"/>
                <a:ext cx="1184" cy="461"/>
                <a:chOff x="428" y="1335"/>
                <a:chExt cx="1184" cy="461"/>
              </a:xfrm>
            </p:grpSpPr>
            <p:pic>
              <p:nvPicPr>
                <p:cNvPr id="66598" name="Picture 33" descr="H0001-7A"/>
                <p:cNvPicPr>
                  <a:picLocks noChangeAspect="1" noChangeArrowheads="1"/>
                </p:cNvPicPr>
                <p:nvPr/>
              </p:nvPicPr>
              <p:blipFill>
                <a:blip r:embed="rId15" cstate="print"/>
                <a:srcRect/>
                <a:stretch>
                  <a:fillRect/>
                </a:stretch>
              </p:blipFill>
              <p:spPr bwMode="auto">
                <a:xfrm>
                  <a:off x="428" y="1335"/>
                  <a:ext cx="621" cy="461"/>
                </a:xfrm>
                <a:prstGeom prst="rect">
                  <a:avLst/>
                </a:prstGeom>
                <a:noFill/>
                <a:ln w="9525">
                  <a:noFill/>
                  <a:miter lim="800000"/>
                  <a:headEnd/>
                  <a:tailEnd/>
                </a:ln>
              </p:spPr>
            </p:pic>
            <p:grpSp>
              <p:nvGrpSpPr>
                <p:cNvPr id="66599" name="Group 34"/>
                <p:cNvGrpSpPr>
                  <a:grpSpLocks/>
                </p:cNvGrpSpPr>
                <p:nvPr/>
              </p:nvGrpSpPr>
              <p:grpSpPr bwMode="auto">
                <a:xfrm>
                  <a:off x="1047" y="1341"/>
                  <a:ext cx="565" cy="454"/>
                  <a:chOff x="2959" y="759"/>
                  <a:chExt cx="832" cy="628"/>
                </a:xfrm>
              </p:grpSpPr>
              <p:pic>
                <p:nvPicPr>
                  <p:cNvPr id="66600" name="Picture 35" descr="jamie-face278"/>
                  <p:cNvPicPr>
                    <a:picLocks noChangeAspect="1" noChangeArrowheads="1"/>
                  </p:cNvPicPr>
                  <p:nvPr/>
                </p:nvPicPr>
                <p:blipFill>
                  <a:blip r:embed="rId16" cstate="print"/>
                  <a:srcRect/>
                  <a:stretch>
                    <a:fillRect/>
                  </a:stretch>
                </p:blipFill>
                <p:spPr bwMode="auto">
                  <a:xfrm>
                    <a:off x="2959" y="759"/>
                    <a:ext cx="832" cy="628"/>
                  </a:xfrm>
                  <a:prstGeom prst="rect">
                    <a:avLst/>
                  </a:prstGeom>
                  <a:noFill/>
                  <a:ln w="9525">
                    <a:noFill/>
                    <a:miter lim="800000"/>
                    <a:headEnd/>
                    <a:tailEnd/>
                  </a:ln>
                </p:spPr>
              </p:pic>
              <p:sp>
                <p:nvSpPr>
                  <p:cNvPr id="66601" name="Rectangle 36"/>
                  <p:cNvSpPr>
                    <a:spLocks noChangeArrowheads="1"/>
                  </p:cNvSpPr>
                  <p:nvPr/>
                </p:nvSpPr>
                <p:spPr bwMode="auto">
                  <a:xfrm>
                    <a:off x="3035" y="1271"/>
                    <a:ext cx="620" cy="110"/>
                  </a:xfrm>
                  <a:prstGeom prst="rect">
                    <a:avLst/>
                  </a:prstGeom>
                  <a:solidFill>
                    <a:schemeClr val="tx1"/>
                  </a:solidFill>
                  <a:ln w="9525">
                    <a:solidFill>
                      <a:schemeClr val="tx1"/>
                    </a:solidFill>
                    <a:miter lim="800000"/>
                    <a:headEnd/>
                    <a:tailEnd/>
                  </a:ln>
                </p:spPr>
                <p:txBody>
                  <a:bodyPr wrap="none" anchor="ctr"/>
                  <a:lstStyle/>
                  <a:p>
                    <a:pPr eaLnBrk="0" hangingPunct="0"/>
                    <a:endParaRPr lang="en-US"/>
                  </a:p>
                </p:txBody>
              </p:sp>
            </p:grpSp>
          </p:grpSp>
        </p:grpSp>
        <p:grpSp>
          <p:nvGrpSpPr>
            <p:cNvPr id="66588" name="Group 37"/>
            <p:cNvGrpSpPr>
              <a:grpSpLocks/>
            </p:cNvGrpSpPr>
            <p:nvPr/>
          </p:nvGrpSpPr>
          <p:grpSpPr bwMode="auto">
            <a:xfrm>
              <a:off x="441" y="885"/>
              <a:ext cx="1593" cy="735"/>
              <a:chOff x="406" y="764"/>
              <a:chExt cx="1808" cy="814"/>
            </a:xfrm>
          </p:grpSpPr>
          <p:sp>
            <p:nvSpPr>
              <p:cNvPr id="66592" name="Text Box 38"/>
              <p:cNvSpPr txBox="1">
                <a:spLocks noChangeArrowheads="1"/>
              </p:cNvSpPr>
              <p:nvPr/>
            </p:nvSpPr>
            <p:spPr bwMode="auto">
              <a:xfrm>
                <a:off x="406" y="764"/>
                <a:ext cx="1508" cy="489"/>
              </a:xfrm>
              <a:prstGeom prst="rect">
                <a:avLst/>
              </a:prstGeom>
              <a:noFill/>
              <a:ln w="9525">
                <a:noFill/>
                <a:miter lim="800000"/>
                <a:headEnd/>
                <a:tailEnd/>
              </a:ln>
            </p:spPr>
            <p:txBody>
              <a:bodyPr>
                <a:spAutoFit/>
              </a:bodyPr>
              <a:lstStyle/>
              <a:p>
                <a:pPr eaLnBrk="0" hangingPunct="0"/>
                <a:r>
                  <a:rPr lang="en-GB" sz="2000" b="1">
                    <a:solidFill>
                      <a:srgbClr val="CC00FF"/>
                    </a:solidFill>
                    <a:latin typeface="Helvetica"/>
                  </a:rPr>
                  <a:t>Invasive infection</a:t>
                </a:r>
              </a:p>
            </p:txBody>
          </p:sp>
          <p:grpSp>
            <p:nvGrpSpPr>
              <p:cNvPr id="66593" name="Group 39"/>
              <p:cNvGrpSpPr>
                <a:grpSpLocks/>
              </p:cNvGrpSpPr>
              <p:nvPr/>
            </p:nvGrpSpPr>
            <p:grpSpPr bwMode="auto">
              <a:xfrm>
                <a:off x="409" y="971"/>
                <a:ext cx="1805" cy="607"/>
                <a:chOff x="1135" y="410"/>
                <a:chExt cx="1805" cy="607"/>
              </a:xfrm>
            </p:grpSpPr>
            <p:pic>
              <p:nvPicPr>
                <p:cNvPr id="66594" name="Picture 40"/>
                <p:cNvPicPr>
                  <a:picLocks noChangeAspect="1" noChangeArrowheads="1"/>
                </p:cNvPicPr>
                <p:nvPr/>
              </p:nvPicPr>
              <p:blipFill>
                <a:blip r:embed="rId17" cstate="print"/>
                <a:srcRect/>
                <a:stretch>
                  <a:fillRect/>
                </a:stretch>
              </p:blipFill>
              <p:spPr bwMode="auto">
                <a:xfrm>
                  <a:off x="1769" y="414"/>
                  <a:ext cx="1171" cy="592"/>
                </a:xfrm>
                <a:prstGeom prst="rect">
                  <a:avLst/>
                </a:prstGeom>
                <a:noFill/>
                <a:ln w="9525">
                  <a:noFill/>
                  <a:miter lim="800000"/>
                  <a:headEnd/>
                  <a:tailEnd/>
                </a:ln>
              </p:spPr>
            </p:pic>
            <p:pic>
              <p:nvPicPr>
                <p:cNvPr id="66595" name="Picture 41"/>
                <p:cNvPicPr>
                  <a:picLocks noChangeAspect="1" noChangeArrowheads="1"/>
                </p:cNvPicPr>
                <p:nvPr/>
              </p:nvPicPr>
              <p:blipFill>
                <a:blip r:embed="rId18" cstate="print"/>
                <a:srcRect/>
                <a:stretch>
                  <a:fillRect/>
                </a:stretch>
              </p:blipFill>
              <p:spPr bwMode="auto">
                <a:xfrm>
                  <a:off x="1135" y="410"/>
                  <a:ext cx="641" cy="607"/>
                </a:xfrm>
                <a:prstGeom prst="rect">
                  <a:avLst/>
                </a:prstGeom>
                <a:noFill/>
                <a:ln w="9525">
                  <a:noFill/>
                  <a:miter lim="800000"/>
                  <a:headEnd/>
                  <a:tailEnd/>
                </a:ln>
              </p:spPr>
            </p:pic>
          </p:grpSp>
        </p:grpSp>
        <p:sp>
          <p:nvSpPr>
            <p:cNvPr id="66589" name="Text Box 42"/>
            <p:cNvSpPr txBox="1">
              <a:spLocks noChangeArrowheads="1"/>
            </p:cNvSpPr>
            <p:nvPr/>
          </p:nvSpPr>
          <p:spPr bwMode="auto">
            <a:xfrm>
              <a:off x="0" y="1895"/>
              <a:ext cx="1752" cy="250"/>
            </a:xfrm>
            <a:prstGeom prst="rect">
              <a:avLst/>
            </a:prstGeom>
            <a:noFill/>
            <a:ln w="9525">
              <a:noFill/>
              <a:miter lim="800000"/>
              <a:headEnd/>
              <a:tailEnd/>
            </a:ln>
          </p:spPr>
          <p:txBody>
            <a:bodyPr wrap="none">
              <a:spAutoFit/>
            </a:bodyPr>
            <a:lstStyle/>
            <a:p>
              <a:pPr eaLnBrk="0" hangingPunct="0"/>
              <a:r>
                <a:rPr lang="en-US" sz="2000" b="1">
                  <a:solidFill>
                    <a:srgbClr val="CC00FF"/>
                  </a:solidFill>
                  <a:latin typeface="Helvetica"/>
                </a:rPr>
                <a:t>Symptomatic disease</a:t>
              </a:r>
            </a:p>
          </p:txBody>
        </p:sp>
        <p:sp>
          <p:nvSpPr>
            <p:cNvPr id="66590" name="Line 43"/>
            <p:cNvSpPr>
              <a:spLocks noChangeShapeType="1"/>
            </p:cNvSpPr>
            <p:nvPr/>
          </p:nvSpPr>
          <p:spPr bwMode="auto">
            <a:xfrm flipV="1">
              <a:off x="844" y="1656"/>
              <a:ext cx="150" cy="267"/>
            </a:xfrm>
            <a:prstGeom prst="line">
              <a:avLst/>
            </a:prstGeom>
            <a:noFill/>
            <a:ln w="57150">
              <a:solidFill>
                <a:srgbClr val="CC00FF"/>
              </a:solidFill>
              <a:round/>
              <a:headEnd/>
              <a:tailEnd type="triangle" w="med" len="med"/>
            </a:ln>
          </p:spPr>
          <p:txBody>
            <a:bodyPr wrap="none" anchor="ctr"/>
            <a:lstStyle/>
            <a:p>
              <a:endParaRPr lang="en-GB"/>
            </a:p>
          </p:txBody>
        </p:sp>
        <p:sp>
          <p:nvSpPr>
            <p:cNvPr id="66591" name="Line 44"/>
            <p:cNvSpPr>
              <a:spLocks noChangeShapeType="1"/>
            </p:cNvSpPr>
            <p:nvPr/>
          </p:nvSpPr>
          <p:spPr bwMode="auto">
            <a:xfrm flipV="1">
              <a:off x="1397" y="657"/>
              <a:ext cx="150" cy="266"/>
            </a:xfrm>
            <a:prstGeom prst="line">
              <a:avLst/>
            </a:prstGeom>
            <a:noFill/>
            <a:ln w="57150">
              <a:solidFill>
                <a:srgbClr val="CC00FF"/>
              </a:solidFill>
              <a:round/>
              <a:headEnd/>
              <a:tailEnd type="triangle" w="med" len="med"/>
            </a:ln>
          </p:spPr>
          <p:txBody>
            <a:bodyPr wrap="none" anchor="ctr"/>
            <a:lstStyle/>
            <a:p>
              <a:endParaRPr lang="en-GB"/>
            </a:p>
          </p:txBody>
        </p:sp>
      </p:grpSp>
      <p:grpSp>
        <p:nvGrpSpPr>
          <p:cNvPr id="66577" name="Group 53"/>
          <p:cNvGrpSpPr>
            <a:grpSpLocks/>
          </p:cNvGrpSpPr>
          <p:nvPr/>
        </p:nvGrpSpPr>
        <p:grpSpPr bwMode="auto">
          <a:xfrm>
            <a:off x="4567238" y="2098675"/>
            <a:ext cx="4021137" cy="927100"/>
            <a:chOff x="2877" y="1322"/>
            <a:chExt cx="2533" cy="584"/>
          </a:xfrm>
        </p:grpSpPr>
        <p:grpSp>
          <p:nvGrpSpPr>
            <p:cNvPr id="66582" name="Group 23"/>
            <p:cNvGrpSpPr>
              <a:grpSpLocks/>
            </p:cNvGrpSpPr>
            <p:nvPr/>
          </p:nvGrpSpPr>
          <p:grpSpPr bwMode="auto">
            <a:xfrm>
              <a:off x="3467" y="1323"/>
              <a:ext cx="1943" cy="574"/>
              <a:chOff x="3416" y="1090"/>
              <a:chExt cx="1943" cy="574"/>
            </a:xfrm>
          </p:grpSpPr>
          <p:pic>
            <p:nvPicPr>
              <p:cNvPr id="66584" name="Picture 24" descr="lymph_node_4X"/>
              <p:cNvPicPr>
                <a:picLocks noChangeAspect="1" noChangeArrowheads="1"/>
              </p:cNvPicPr>
              <p:nvPr/>
            </p:nvPicPr>
            <p:blipFill>
              <a:blip r:embed="rId19" cstate="print"/>
              <a:srcRect/>
              <a:stretch>
                <a:fillRect/>
              </a:stretch>
            </p:blipFill>
            <p:spPr bwMode="auto">
              <a:xfrm>
                <a:off x="3991" y="1093"/>
                <a:ext cx="707" cy="571"/>
              </a:xfrm>
              <a:prstGeom prst="rect">
                <a:avLst/>
              </a:prstGeom>
              <a:noFill/>
              <a:ln w="9525">
                <a:noFill/>
                <a:miter lim="800000"/>
                <a:headEnd/>
                <a:tailEnd/>
              </a:ln>
            </p:spPr>
          </p:pic>
          <p:pic>
            <p:nvPicPr>
              <p:cNvPr id="66585" name="Picture 25" descr="Picture 6"/>
              <p:cNvPicPr>
                <a:picLocks noChangeAspect="1" noChangeArrowheads="1"/>
              </p:cNvPicPr>
              <p:nvPr/>
            </p:nvPicPr>
            <p:blipFill>
              <a:blip r:embed="rId20" cstate="print"/>
              <a:srcRect/>
              <a:stretch>
                <a:fillRect/>
              </a:stretch>
            </p:blipFill>
            <p:spPr bwMode="auto">
              <a:xfrm>
                <a:off x="4688" y="1094"/>
                <a:ext cx="671" cy="569"/>
              </a:xfrm>
              <a:prstGeom prst="rect">
                <a:avLst/>
              </a:prstGeom>
              <a:noFill/>
              <a:ln w="9525">
                <a:noFill/>
                <a:miter lim="800000"/>
                <a:headEnd/>
                <a:tailEnd/>
              </a:ln>
            </p:spPr>
          </p:pic>
          <p:pic>
            <p:nvPicPr>
              <p:cNvPr id="66586" name="Picture 26" descr="superantigen"/>
              <p:cNvPicPr>
                <a:picLocks noChangeAspect="1" noChangeArrowheads="1"/>
              </p:cNvPicPr>
              <p:nvPr/>
            </p:nvPicPr>
            <p:blipFill>
              <a:blip r:embed="rId21" cstate="print"/>
              <a:srcRect/>
              <a:stretch>
                <a:fillRect/>
              </a:stretch>
            </p:blipFill>
            <p:spPr bwMode="auto">
              <a:xfrm>
                <a:off x="3416" y="1090"/>
                <a:ext cx="572" cy="570"/>
              </a:xfrm>
              <a:prstGeom prst="rect">
                <a:avLst/>
              </a:prstGeom>
              <a:noFill/>
              <a:ln w="9525">
                <a:noFill/>
                <a:miter lim="800000"/>
                <a:headEnd/>
                <a:tailEnd/>
              </a:ln>
            </p:spPr>
          </p:pic>
        </p:grpSp>
        <p:pic>
          <p:nvPicPr>
            <p:cNvPr id="66583" name="Picture 45" descr="NEISSER-an"/>
            <p:cNvPicPr>
              <a:picLocks noChangeAspect="1" noChangeArrowheads="1"/>
            </p:cNvPicPr>
            <p:nvPr/>
          </p:nvPicPr>
          <p:blipFill>
            <a:blip r:embed="rId22" cstate="print"/>
            <a:srcRect r="32808"/>
            <a:stretch>
              <a:fillRect/>
            </a:stretch>
          </p:blipFill>
          <p:spPr bwMode="auto">
            <a:xfrm>
              <a:off x="2877" y="1322"/>
              <a:ext cx="592" cy="584"/>
            </a:xfrm>
            <a:prstGeom prst="rect">
              <a:avLst/>
            </a:prstGeom>
            <a:noFill/>
            <a:ln w="9525">
              <a:noFill/>
              <a:miter lim="800000"/>
              <a:headEnd/>
              <a:tailEnd/>
            </a:ln>
          </p:spPr>
        </p:pic>
      </p:grpSp>
      <p:grpSp>
        <p:nvGrpSpPr>
          <p:cNvPr id="14" name="Group 52"/>
          <p:cNvGrpSpPr>
            <a:grpSpLocks/>
          </p:cNvGrpSpPr>
          <p:nvPr/>
        </p:nvGrpSpPr>
        <p:grpSpPr bwMode="auto">
          <a:xfrm>
            <a:off x="2620963" y="1292225"/>
            <a:ext cx="2297112" cy="1504950"/>
            <a:chOff x="1651" y="814"/>
            <a:chExt cx="1447" cy="948"/>
          </a:xfrm>
        </p:grpSpPr>
        <p:sp>
          <p:nvSpPr>
            <p:cNvPr id="66579" name="AutoShape 48"/>
            <p:cNvSpPr>
              <a:spLocks noChangeArrowheads="1"/>
            </p:cNvSpPr>
            <p:nvPr/>
          </p:nvSpPr>
          <p:spPr bwMode="auto">
            <a:xfrm rot="-2846772">
              <a:off x="2188" y="1277"/>
              <a:ext cx="323" cy="647"/>
            </a:xfrm>
            <a:prstGeom prst="upArrow">
              <a:avLst>
                <a:gd name="adj1" fmla="val 50000"/>
                <a:gd name="adj2" fmla="val 50077"/>
              </a:avLst>
            </a:prstGeom>
            <a:solidFill>
              <a:srgbClr val="CC00FF"/>
            </a:solidFill>
            <a:ln w="9525">
              <a:solidFill>
                <a:srgbClr val="CC00FF"/>
              </a:solidFill>
              <a:miter lim="800000"/>
              <a:headEnd/>
              <a:tailEnd/>
            </a:ln>
          </p:spPr>
          <p:txBody>
            <a:bodyPr wrap="none" anchor="ctr"/>
            <a:lstStyle/>
            <a:p>
              <a:pPr eaLnBrk="0" hangingPunct="0"/>
              <a:endParaRPr lang="en-US"/>
            </a:p>
          </p:txBody>
        </p:sp>
        <p:sp>
          <p:nvSpPr>
            <p:cNvPr id="66580" name="Text Box 49"/>
            <p:cNvSpPr txBox="1">
              <a:spLocks noChangeArrowheads="1"/>
            </p:cNvSpPr>
            <p:nvPr/>
          </p:nvSpPr>
          <p:spPr bwMode="auto">
            <a:xfrm rot="2503255">
              <a:off x="1651" y="926"/>
              <a:ext cx="1379" cy="346"/>
            </a:xfrm>
            <a:prstGeom prst="rect">
              <a:avLst/>
            </a:prstGeom>
            <a:noFill/>
            <a:ln w="9525">
              <a:noFill/>
              <a:miter lim="800000"/>
              <a:headEnd/>
              <a:tailEnd/>
            </a:ln>
          </p:spPr>
          <p:txBody>
            <a:bodyPr>
              <a:spAutoFit/>
            </a:bodyPr>
            <a:lstStyle/>
            <a:p>
              <a:pPr eaLnBrk="0" hangingPunct="0"/>
              <a:r>
                <a:rPr lang="en-US" sz="1000" b="1">
                  <a:solidFill>
                    <a:srgbClr val="CC00FF"/>
                  </a:solidFill>
                  <a:latin typeface="Helvetica"/>
                </a:rPr>
                <a:t>Failure of immunity</a:t>
              </a:r>
            </a:p>
            <a:p>
              <a:pPr eaLnBrk="0" hangingPunct="0"/>
              <a:r>
                <a:rPr lang="en-US" sz="1000" b="1">
                  <a:solidFill>
                    <a:srgbClr val="CC00FF"/>
                  </a:solidFill>
                  <a:latin typeface="Helvetica"/>
                </a:rPr>
                <a:t>Overwhelming immune response</a:t>
              </a:r>
            </a:p>
            <a:p>
              <a:pPr eaLnBrk="0" hangingPunct="0"/>
              <a:r>
                <a:rPr lang="en-US" sz="1000" b="1">
                  <a:solidFill>
                    <a:srgbClr val="CC00FF"/>
                  </a:solidFill>
                  <a:latin typeface="Helvetica"/>
                </a:rPr>
                <a:t>Excessive pathogen virulence</a:t>
              </a:r>
            </a:p>
          </p:txBody>
        </p:sp>
        <p:sp>
          <p:nvSpPr>
            <p:cNvPr id="66581" name="AutoShape 50"/>
            <p:cNvSpPr>
              <a:spLocks noChangeArrowheads="1"/>
            </p:cNvSpPr>
            <p:nvPr/>
          </p:nvSpPr>
          <p:spPr bwMode="auto">
            <a:xfrm rot="-2846772">
              <a:off x="2613" y="652"/>
              <a:ext cx="323" cy="647"/>
            </a:xfrm>
            <a:prstGeom prst="upArrow">
              <a:avLst>
                <a:gd name="adj1" fmla="val 50000"/>
                <a:gd name="adj2" fmla="val 50077"/>
              </a:avLst>
            </a:prstGeom>
            <a:solidFill>
              <a:srgbClr val="CC00FF"/>
            </a:solidFill>
            <a:ln w="9525">
              <a:solidFill>
                <a:srgbClr val="CC00FF"/>
              </a:solidFill>
              <a:miter lim="800000"/>
              <a:headEnd/>
              <a:tailEnd/>
            </a:ln>
          </p:spPr>
          <p:txBody>
            <a:bodyPr wrap="none" anchor="ctr"/>
            <a:lstStyle/>
            <a:p>
              <a:pPr eaLnBrk="0" hangingPunct="0"/>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type="dgm" idx="4294967295"/>
          </p:nvPr>
        </p:nvGraphicFramePr>
        <p:xfrm>
          <a:off x="323850" y="547688"/>
          <a:ext cx="8458200" cy="4010025"/>
        </p:xfrm>
        <a:graphic>
          <a:graphicData uri="http://schemas.openxmlformats.org/presentationml/2006/ole">
            <p:oleObj spid="_x0000_s1026" name="MS Org Chart" r:id="rId4" imgW="4108320" imgH="1974600" progId="OrgPlusWOPX.4">
              <p:embed followColorScheme="full"/>
            </p:oleObj>
          </a:graphicData>
        </a:graphic>
      </p:graphicFrame>
      <p:sp>
        <p:nvSpPr>
          <p:cNvPr id="1027" name="TextBox 3"/>
          <p:cNvSpPr txBox="1">
            <a:spLocks noChangeArrowheads="1"/>
          </p:cNvSpPr>
          <p:nvPr/>
        </p:nvSpPr>
        <p:spPr bwMode="auto">
          <a:xfrm>
            <a:off x="7021513" y="3976688"/>
            <a:ext cx="1608137" cy="369887"/>
          </a:xfrm>
          <a:prstGeom prst="rect">
            <a:avLst/>
          </a:prstGeom>
          <a:noFill/>
          <a:ln w="9525">
            <a:noFill/>
            <a:miter lim="800000"/>
            <a:headEnd/>
            <a:tailEnd/>
          </a:ln>
        </p:spPr>
        <p:txBody>
          <a:bodyPr wrap="none">
            <a:spAutoFit/>
          </a:bodyPr>
          <a:lstStyle/>
          <a:p>
            <a:pPr eaLnBrk="0" hangingPunct="0"/>
            <a:r>
              <a:rPr lang="en-GB" sz="1800" b="1">
                <a:solidFill>
                  <a:srgbClr val="0000FF"/>
                </a:solidFill>
              </a:rPr>
              <a:t>eg Clostridia</a:t>
            </a:r>
            <a:endParaRPr lang="en-US" sz="1800" b="1">
              <a:solidFill>
                <a:srgbClr val="0000FF"/>
              </a:solidFill>
            </a:endParaRPr>
          </a:p>
        </p:txBody>
      </p:sp>
      <p:sp>
        <p:nvSpPr>
          <p:cNvPr id="1028" name="TextBox 4"/>
          <p:cNvSpPr txBox="1">
            <a:spLocks noChangeArrowheads="1"/>
          </p:cNvSpPr>
          <p:nvPr/>
        </p:nvSpPr>
        <p:spPr bwMode="auto">
          <a:xfrm>
            <a:off x="4886325" y="3848100"/>
            <a:ext cx="1403350" cy="646113"/>
          </a:xfrm>
          <a:prstGeom prst="rect">
            <a:avLst/>
          </a:prstGeom>
          <a:noFill/>
          <a:ln w="9525">
            <a:noFill/>
            <a:miter lim="800000"/>
            <a:headEnd/>
            <a:tailEnd/>
          </a:ln>
        </p:spPr>
        <p:txBody>
          <a:bodyPr>
            <a:spAutoFit/>
          </a:bodyPr>
          <a:lstStyle/>
          <a:p>
            <a:pPr eaLnBrk="0" hangingPunct="0"/>
            <a:r>
              <a:rPr lang="en-GB" sz="1800" b="1">
                <a:solidFill>
                  <a:srgbClr val="0000FF"/>
                </a:solidFill>
              </a:rPr>
              <a:t>eg Listeria</a:t>
            </a:r>
          </a:p>
          <a:p>
            <a:pPr eaLnBrk="0" hangingPunct="0"/>
            <a:r>
              <a:rPr lang="en-GB" sz="1800" b="1">
                <a:solidFill>
                  <a:srgbClr val="0000FF"/>
                </a:solidFill>
              </a:rPr>
              <a:t>Bacillus  </a:t>
            </a:r>
            <a:endParaRPr lang="en-US" sz="1800" b="1">
              <a:solidFill>
                <a:srgbClr val="0000FF"/>
              </a:solidFill>
            </a:endParaRPr>
          </a:p>
        </p:txBody>
      </p:sp>
      <p:grpSp>
        <p:nvGrpSpPr>
          <p:cNvPr id="2" name="Group 12"/>
          <p:cNvGrpSpPr>
            <a:grpSpLocks/>
          </p:cNvGrpSpPr>
          <p:nvPr/>
        </p:nvGrpSpPr>
        <p:grpSpPr bwMode="auto">
          <a:xfrm>
            <a:off x="0" y="4495800"/>
            <a:ext cx="8658225" cy="1895475"/>
            <a:chOff x="0" y="4495800"/>
            <a:chExt cx="8658224" cy="1895475"/>
          </a:xfrm>
        </p:grpSpPr>
        <p:pic>
          <p:nvPicPr>
            <p:cNvPr id="1031" name="Picture 3"/>
            <p:cNvPicPr>
              <a:picLocks noChangeAspect="1" noChangeArrowheads="1"/>
            </p:cNvPicPr>
            <p:nvPr/>
          </p:nvPicPr>
          <p:blipFill>
            <a:blip r:embed="rId5" cstate="print"/>
            <a:srcRect/>
            <a:stretch>
              <a:fillRect/>
            </a:stretch>
          </p:blipFill>
          <p:spPr bwMode="auto">
            <a:xfrm>
              <a:off x="2495550" y="4514850"/>
              <a:ext cx="966788" cy="834307"/>
            </a:xfrm>
            <a:prstGeom prst="rect">
              <a:avLst/>
            </a:prstGeom>
            <a:noFill/>
            <a:ln w="9525">
              <a:noFill/>
              <a:miter lim="800000"/>
              <a:headEnd/>
              <a:tailEnd/>
            </a:ln>
          </p:spPr>
        </p:pic>
        <p:pic>
          <p:nvPicPr>
            <p:cNvPr id="1032" name="Picture 4"/>
            <p:cNvPicPr>
              <a:picLocks noChangeAspect="1" noChangeArrowheads="1"/>
            </p:cNvPicPr>
            <p:nvPr/>
          </p:nvPicPr>
          <p:blipFill>
            <a:blip r:embed="rId6" cstate="print"/>
            <a:srcRect/>
            <a:stretch>
              <a:fillRect/>
            </a:stretch>
          </p:blipFill>
          <p:spPr bwMode="auto">
            <a:xfrm>
              <a:off x="2483175" y="5405972"/>
              <a:ext cx="1736400" cy="985303"/>
            </a:xfrm>
            <a:prstGeom prst="rect">
              <a:avLst/>
            </a:prstGeom>
            <a:noFill/>
            <a:ln w="9525">
              <a:noFill/>
              <a:miter lim="800000"/>
              <a:headEnd/>
              <a:tailEnd/>
            </a:ln>
          </p:spPr>
        </p:pic>
        <p:pic>
          <p:nvPicPr>
            <p:cNvPr id="1033" name="Picture 4"/>
            <p:cNvPicPr>
              <a:picLocks noChangeAspect="1" noChangeArrowheads="1"/>
            </p:cNvPicPr>
            <p:nvPr/>
          </p:nvPicPr>
          <p:blipFill>
            <a:blip r:embed="rId7" cstate="print"/>
            <a:srcRect r="45792"/>
            <a:stretch>
              <a:fillRect/>
            </a:stretch>
          </p:blipFill>
          <p:spPr bwMode="auto">
            <a:xfrm>
              <a:off x="923925" y="4528385"/>
              <a:ext cx="1466850" cy="1158039"/>
            </a:xfrm>
            <a:prstGeom prst="rect">
              <a:avLst/>
            </a:prstGeom>
            <a:noFill/>
            <a:ln w="9525">
              <a:noFill/>
              <a:miter lim="800000"/>
              <a:headEnd/>
              <a:tailEnd/>
            </a:ln>
          </p:spPr>
        </p:pic>
        <p:pic>
          <p:nvPicPr>
            <p:cNvPr id="1034" name="Picture 5"/>
            <p:cNvPicPr>
              <a:picLocks noChangeAspect="1" noChangeArrowheads="1"/>
            </p:cNvPicPr>
            <p:nvPr/>
          </p:nvPicPr>
          <p:blipFill>
            <a:blip r:embed="rId8" cstate="print"/>
            <a:srcRect/>
            <a:stretch>
              <a:fillRect/>
            </a:stretch>
          </p:blipFill>
          <p:spPr bwMode="auto">
            <a:xfrm>
              <a:off x="0" y="4505324"/>
              <a:ext cx="904578" cy="1189581"/>
            </a:xfrm>
            <a:prstGeom prst="rect">
              <a:avLst/>
            </a:prstGeom>
            <a:noFill/>
            <a:ln w="9525">
              <a:noFill/>
              <a:miter lim="800000"/>
              <a:headEnd/>
              <a:tailEnd/>
            </a:ln>
          </p:spPr>
        </p:pic>
        <p:pic>
          <p:nvPicPr>
            <p:cNvPr id="1035" name="Picture 3"/>
            <p:cNvPicPr>
              <a:picLocks noChangeAspect="1" noChangeArrowheads="1"/>
            </p:cNvPicPr>
            <p:nvPr/>
          </p:nvPicPr>
          <p:blipFill>
            <a:blip r:embed="rId9" cstate="print"/>
            <a:srcRect t="17633" b="6776"/>
            <a:stretch>
              <a:fillRect/>
            </a:stretch>
          </p:blipFill>
          <p:spPr bwMode="auto">
            <a:xfrm>
              <a:off x="3471946" y="4495800"/>
              <a:ext cx="1050842" cy="1138238"/>
            </a:xfrm>
            <a:prstGeom prst="rect">
              <a:avLst/>
            </a:prstGeom>
            <a:noFill/>
            <a:ln w="9525">
              <a:noFill/>
              <a:miter lim="800000"/>
              <a:headEnd/>
              <a:tailEnd/>
            </a:ln>
          </p:spPr>
        </p:pic>
        <p:pic>
          <p:nvPicPr>
            <p:cNvPr id="1036" name="Picture 3"/>
            <p:cNvPicPr>
              <a:picLocks noChangeAspect="1" noChangeArrowheads="1"/>
            </p:cNvPicPr>
            <p:nvPr/>
          </p:nvPicPr>
          <p:blipFill>
            <a:blip r:embed="rId10" cstate="print"/>
            <a:srcRect/>
            <a:stretch>
              <a:fillRect/>
            </a:stretch>
          </p:blipFill>
          <p:spPr bwMode="auto">
            <a:xfrm>
              <a:off x="4772024" y="4515386"/>
              <a:ext cx="1744663" cy="1385352"/>
            </a:xfrm>
            <a:prstGeom prst="rect">
              <a:avLst/>
            </a:prstGeom>
            <a:noFill/>
            <a:ln w="9525">
              <a:noFill/>
              <a:miter lim="800000"/>
              <a:headEnd/>
              <a:tailEnd/>
            </a:ln>
          </p:spPr>
        </p:pic>
        <p:pic>
          <p:nvPicPr>
            <p:cNvPr id="1037" name="Picture 3"/>
            <p:cNvPicPr>
              <a:picLocks noChangeAspect="1" noChangeArrowheads="1"/>
            </p:cNvPicPr>
            <p:nvPr/>
          </p:nvPicPr>
          <p:blipFill>
            <a:blip r:embed="rId11" cstate="print"/>
            <a:srcRect/>
            <a:stretch>
              <a:fillRect/>
            </a:stretch>
          </p:blipFill>
          <p:spPr bwMode="auto">
            <a:xfrm>
              <a:off x="6838949" y="4629150"/>
              <a:ext cx="1819275" cy="1144178"/>
            </a:xfrm>
            <a:prstGeom prst="rect">
              <a:avLst/>
            </a:prstGeom>
            <a:noFill/>
            <a:ln w="9525">
              <a:noFill/>
              <a:miter lim="800000"/>
              <a:headEnd/>
              <a:tailEnd/>
            </a:ln>
          </p:spPr>
        </p:pic>
      </p:grpSp>
      <p:sp>
        <p:nvSpPr>
          <p:cNvPr id="1030" name="TextBox 12"/>
          <p:cNvSpPr txBox="1">
            <a:spLocks noChangeArrowheads="1"/>
          </p:cNvSpPr>
          <p:nvPr/>
        </p:nvSpPr>
        <p:spPr bwMode="auto">
          <a:xfrm flipH="1">
            <a:off x="7043738" y="6581775"/>
            <a:ext cx="3624262" cy="276225"/>
          </a:xfrm>
          <a:prstGeom prst="rect">
            <a:avLst/>
          </a:prstGeom>
          <a:noFill/>
          <a:ln w="9525">
            <a:noFill/>
            <a:miter lim="800000"/>
            <a:headEnd/>
            <a:tailEnd/>
          </a:ln>
        </p:spPr>
        <p:txBody>
          <a:bodyPr>
            <a:spAutoFit/>
          </a:bodyPr>
          <a:lstStyle/>
          <a:p>
            <a:pPr eaLnBrk="0" hangingPunct="0"/>
            <a:r>
              <a:rPr lang="en-GB" sz="1200"/>
              <a:t>Dr Kathy Bamford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508"/>
          <p:cNvGrpSpPr>
            <a:grpSpLocks/>
          </p:cNvGrpSpPr>
          <p:nvPr/>
        </p:nvGrpSpPr>
        <p:grpSpPr bwMode="auto">
          <a:xfrm>
            <a:off x="500063" y="396875"/>
            <a:ext cx="8643937" cy="4616450"/>
            <a:chOff x="500034" y="500042"/>
            <a:chExt cx="8643966" cy="4617211"/>
          </a:xfrm>
        </p:grpSpPr>
        <p:sp>
          <p:nvSpPr>
            <p:cNvPr id="12296" name="TextBox 421"/>
            <p:cNvSpPr txBox="1">
              <a:spLocks noChangeArrowheads="1"/>
            </p:cNvSpPr>
            <p:nvPr/>
          </p:nvSpPr>
          <p:spPr bwMode="auto">
            <a:xfrm>
              <a:off x="2714612" y="500042"/>
              <a:ext cx="3385863" cy="461665"/>
            </a:xfrm>
            <a:prstGeom prst="rect">
              <a:avLst/>
            </a:prstGeom>
            <a:noFill/>
            <a:ln w="9525">
              <a:noFill/>
              <a:miter lim="800000"/>
              <a:headEnd/>
              <a:tailEnd/>
            </a:ln>
          </p:spPr>
          <p:txBody>
            <a:bodyPr wrap="none">
              <a:spAutoFit/>
            </a:bodyPr>
            <a:lstStyle/>
            <a:p>
              <a:pPr eaLnBrk="0" hangingPunct="0"/>
              <a:r>
                <a:rPr lang="en-GB"/>
                <a:t>Gram negative bacteria</a:t>
              </a:r>
              <a:endParaRPr lang="en-US"/>
            </a:p>
          </p:txBody>
        </p:sp>
        <p:sp>
          <p:nvSpPr>
            <p:cNvPr id="12297" name="Rectangle 406"/>
            <p:cNvSpPr>
              <a:spLocks noChangeArrowheads="1"/>
            </p:cNvSpPr>
            <p:nvPr/>
          </p:nvSpPr>
          <p:spPr bwMode="auto">
            <a:xfrm>
              <a:off x="3119427" y="1095375"/>
              <a:ext cx="3029276" cy="557200"/>
            </a:xfrm>
            <a:prstGeom prst="rect">
              <a:avLst/>
            </a:prstGeom>
            <a:solidFill>
              <a:srgbClr val="FFFFFF"/>
            </a:solidFill>
            <a:ln w="9525">
              <a:solidFill>
                <a:srgbClr val="FF00FF"/>
              </a:solidFill>
              <a:miter lim="800000"/>
              <a:headEnd/>
              <a:tailEnd/>
            </a:ln>
          </p:spPr>
          <p:txBody>
            <a:bodyPr/>
            <a:lstStyle/>
            <a:p>
              <a:pPr algn="ctr" eaLnBrk="0" hangingPunct="0"/>
              <a:r>
                <a:rPr lang="en-GB" sz="1800" b="1">
                  <a:solidFill>
                    <a:srgbClr val="FF00FF"/>
                  </a:solidFill>
                </a:rPr>
                <a:t>Gram negative</a:t>
              </a:r>
              <a:endParaRPr lang="en-US" sz="1800" b="1">
                <a:solidFill>
                  <a:srgbClr val="FF00FF"/>
                </a:solidFill>
              </a:endParaRPr>
            </a:p>
          </p:txBody>
        </p:sp>
        <p:sp>
          <p:nvSpPr>
            <p:cNvPr id="12298" name="TextBox 422"/>
            <p:cNvSpPr txBox="1">
              <a:spLocks noChangeArrowheads="1"/>
            </p:cNvSpPr>
            <p:nvPr/>
          </p:nvSpPr>
          <p:spPr bwMode="auto">
            <a:xfrm>
              <a:off x="5957898" y="1828789"/>
              <a:ext cx="1500198" cy="369332"/>
            </a:xfrm>
            <a:prstGeom prst="rect">
              <a:avLst/>
            </a:prstGeom>
            <a:solidFill>
              <a:schemeClr val="tx1"/>
            </a:solidFill>
            <a:ln w="9525">
              <a:solidFill>
                <a:srgbClr val="FF00FF"/>
              </a:solidFill>
              <a:miter lim="800000"/>
              <a:headEnd/>
              <a:tailEnd/>
            </a:ln>
          </p:spPr>
          <p:txBody>
            <a:bodyPr>
              <a:spAutoFit/>
            </a:bodyPr>
            <a:lstStyle/>
            <a:p>
              <a:pPr algn="ctr" eaLnBrk="0" hangingPunct="0"/>
              <a:r>
                <a:rPr lang="en-GB" sz="1800" b="1">
                  <a:solidFill>
                    <a:srgbClr val="FF00FF"/>
                  </a:solidFill>
                </a:rPr>
                <a:t>rods</a:t>
              </a:r>
              <a:endParaRPr lang="en-US" sz="1800" b="1">
                <a:solidFill>
                  <a:srgbClr val="FF00FF"/>
                </a:solidFill>
              </a:endParaRPr>
            </a:p>
          </p:txBody>
        </p:sp>
        <p:sp>
          <p:nvSpPr>
            <p:cNvPr id="12299" name="TextBox 423"/>
            <p:cNvSpPr txBox="1">
              <a:spLocks noChangeArrowheads="1"/>
            </p:cNvSpPr>
            <p:nvPr/>
          </p:nvSpPr>
          <p:spPr bwMode="auto">
            <a:xfrm>
              <a:off x="2214546" y="1857364"/>
              <a:ext cx="774571" cy="369332"/>
            </a:xfrm>
            <a:prstGeom prst="rect">
              <a:avLst/>
            </a:prstGeom>
            <a:solidFill>
              <a:schemeClr val="tx1"/>
            </a:solidFill>
            <a:ln w="9525">
              <a:solidFill>
                <a:srgbClr val="FF00FF"/>
              </a:solidFill>
              <a:miter lim="800000"/>
              <a:headEnd/>
              <a:tailEnd/>
            </a:ln>
          </p:spPr>
          <p:txBody>
            <a:bodyPr wrap="none">
              <a:spAutoFit/>
            </a:bodyPr>
            <a:lstStyle/>
            <a:p>
              <a:pPr eaLnBrk="0" hangingPunct="0"/>
              <a:r>
                <a:rPr lang="en-GB" sz="1800" b="1">
                  <a:solidFill>
                    <a:srgbClr val="FF00FF"/>
                  </a:solidFill>
                </a:rPr>
                <a:t>cocci</a:t>
              </a:r>
              <a:endParaRPr lang="en-US" sz="1800" b="1">
                <a:solidFill>
                  <a:srgbClr val="FF00FF"/>
                </a:solidFill>
              </a:endParaRPr>
            </a:p>
          </p:txBody>
        </p:sp>
        <p:sp>
          <p:nvSpPr>
            <p:cNvPr id="12300" name="TextBox 424"/>
            <p:cNvSpPr txBox="1">
              <a:spLocks noChangeArrowheads="1"/>
            </p:cNvSpPr>
            <p:nvPr/>
          </p:nvSpPr>
          <p:spPr bwMode="auto">
            <a:xfrm>
              <a:off x="1707839" y="2924170"/>
              <a:ext cx="1425390" cy="615553"/>
            </a:xfrm>
            <a:prstGeom prst="rect">
              <a:avLst/>
            </a:prstGeom>
            <a:solidFill>
              <a:schemeClr val="tx1"/>
            </a:solidFill>
            <a:ln w="9525">
              <a:solidFill>
                <a:srgbClr val="FF00FF"/>
              </a:solidFill>
              <a:miter lim="800000"/>
              <a:headEnd/>
              <a:tailEnd/>
            </a:ln>
          </p:spPr>
          <p:txBody>
            <a:bodyPr wrap="none">
              <a:spAutoFit/>
            </a:bodyPr>
            <a:lstStyle/>
            <a:p>
              <a:pPr algn="r" eaLnBrk="0" hangingPunct="0"/>
              <a:r>
                <a:rPr lang="en-GB" sz="1800" b="1">
                  <a:solidFill>
                    <a:srgbClr val="FF00FF"/>
                  </a:solidFill>
                </a:rPr>
                <a:t>Diplococci</a:t>
              </a:r>
            </a:p>
            <a:p>
              <a:pPr algn="r" eaLnBrk="0" hangingPunct="0"/>
              <a:r>
                <a:rPr lang="en-GB" sz="1600">
                  <a:solidFill>
                    <a:srgbClr val="FF00FF"/>
                  </a:solidFill>
                </a:rPr>
                <a:t>Neisseria spp</a:t>
              </a:r>
              <a:endParaRPr lang="en-US" sz="1600">
                <a:solidFill>
                  <a:srgbClr val="FF00FF"/>
                </a:solidFill>
              </a:endParaRPr>
            </a:p>
          </p:txBody>
        </p:sp>
        <p:sp>
          <p:nvSpPr>
            <p:cNvPr id="12301" name="TextBox 426"/>
            <p:cNvSpPr txBox="1">
              <a:spLocks noChangeArrowheads="1"/>
            </p:cNvSpPr>
            <p:nvPr/>
          </p:nvSpPr>
          <p:spPr bwMode="auto">
            <a:xfrm>
              <a:off x="5805497" y="2962270"/>
              <a:ext cx="1313180" cy="615553"/>
            </a:xfrm>
            <a:prstGeom prst="rect">
              <a:avLst/>
            </a:prstGeom>
            <a:solidFill>
              <a:schemeClr val="tx1"/>
            </a:solidFill>
            <a:ln w="9525">
              <a:solidFill>
                <a:srgbClr val="FF00FF"/>
              </a:solidFill>
              <a:miter lim="800000"/>
              <a:headEnd/>
              <a:tailEnd/>
            </a:ln>
          </p:spPr>
          <p:txBody>
            <a:bodyPr wrap="none">
              <a:spAutoFit/>
            </a:bodyPr>
            <a:lstStyle/>
            <a:p>
              <a:pPr eaLnBrk="0" hangingPunct="0"/>
              <a:r>
                <a:rPr lang="en-GB" sz="1800" b="1">
                  <a:solidFill>
                    <a:srgbClr val="FF00FF"/>
                  </a:solidFill>
                </a:rPr>
                <a:t>Anaerobic</a:t>
              </a:r>
            </a:p>
            <a:p>
              <a:pPr eaLnBrk="0" hangingPunct="0"/>
              <a:r>
                <a:rPr lang="en-GB" sz="1600">
                  <a:solidFill>
                    <a:srgbClr val="FF00FF"/>
                  </a:solidFill>
                </a:rPr>
                <a:t>Bacteroides</a:t>
              </a:r>
              <a:endParaRPr lang="en-US" sz="1600">
                <a:solidFill>
                  <a:srgbClr val="FF00FF"/>
                </a:solidFill>
              </a:endParaRPr>
            </a:p>
          </p:txBody>
        </p:sp>
        <p:sp>
          <p:nvSpPr>
            <p:cNvPr id="12302" name="TextBox 427"/>
            <p:cNvSpPr txBox="1">
              <a:spLocks noChangeArrowheads="1"/>
            </p:cNvSpPr>
            <p:nvPr/>
          </p:nvSpPr>
          <p:spPr bwMode="auto">
            <a:xfrm>
              <a:off x="7253739" y="2933695"/>
              <a:ext cx="1890261" cy="861774"/>
            </a:xfrm>
            <a:prstGeom prst="rect">
              <a:avLst/>
            </a:prstGeom>
            <a:solidFill>
              <a:schemeClr val="tx1"/>
            </a:solidFill>
            <a:ln w="9525">
              <a:solidFill>
                <a:srgbClr val="FF00FF"/>
              </a:solidFill>
              <a:miter lim="800000"/>
              <a:headEnd/>
              <a:tailEnd/>
            </a:ln>
          </p:spPr>
          <p:txBody>
            <a:bodyPr wrap="none">
              <a:spAutoFit/>
            </a:bodyPr>
            <a:lstStyle/>
            <a:p>
              <a:pPr algn="r" eaLnBrk="0" hangingPunct="0"/>
              <a:r>
                <a:rPr lang="en-GB" sz="1800" b="1">
                  <a:solidFill>
                    <a:srgbClr val="FF00FF"/>
                  </a:solidFill>
                </a:rPr>
                <a:t>Microaerophilic</a:t>
              </a:r>
            </a:p>
            <a:p>
              <a:pPr algn="r" eaLnBrk="0" hangingPunct="0"/>
              <a:r>
                <a:rPr lang="en-GB" sz="1600">
                  <a:solidFill>
                    <a:srgbClr val="FF00FF"/>
                  </a:solidFill>
                </a:rPr>
                <a:t>Helicobacter</a:t>
              </a:r>
            </a:p>
            <a:p>
              <a:pPr algn="r" eaLnBrk="0" hangingPunct="0"/>
              <a:r>
                <a:rPr lang="en-GB" sz="1600">
                  <a:solidFill>
                    <a:srgbClr val="FF00FF"/>
                  </a:solidFill>
                </a:rPr>
                <a:t>Campylobacter</a:t>
              </a:r>
              <a:endParaRPr lang="en-US" sz="1600">
                <a:solidFill>
                  <a:srgbClr val="FF00FF"/>
                </a:solidFill>
              </a:endParaRPr>
            </a:p>
          </p:txBody>
        </p:sp>
        <p:sp>
          <p:nvSpPr>
            <p:cNvPr id="12303" name="TextBox 428"/>
            <p:cNvSpPr txBox="1">
              <a:spLocks noChangeArrowheads="1"/>
            </p:cNvSpPr>
            <p:nvPr/>
          </p:nvSpPr>
          <p:spPr bwMode="auto">
            <a:xfrm>
              <a:off x="500034" y="4286256"/>
              <a:ext cx="2319366" cy="830997"/>
            </a:xfrm>
            <a:prstGeom prst="rect">
              <a:avLst/>
            </a:prstGeom>
            <a:solidFill>
              <a:schemeClr val="tx1"/>
            </a:solidFill>
            <a:ln w="9525">
              <a:solidFill>
                <a:srgbClr val="FF00FF"/>
              </a:solidFill>
              <a:miter lim="800000"/>
              <a:headEnd/>
              <a:tailEnd/>
            </a:ln>
          </p:spPr>
          <p:txBody>
            <a:bodyPr>
              <a:spAutoFit/>
            </a:bodyPr>
            <a:lstStyle/>
            <a:p>
              <a:pPr eaLnBrk="0" hangingPunct="0"/>
              <a:r>
                <a:rPr lang="en-GB" sz="1600" b="1">
                  <a:solidFill>
                    <a:srgbClr val="FF00FF"/>
                  </a:solidFill>
                </a:rPr>
                <a:t>Lactose fermenting</a:t>
              </a:r>
            </a:p>
            <a:p>
              <a:pPr eaLnBrk="0" hangingPunct="0"/>
              <a:r>
                <a:rPr lang="en-GB" sz="1600">
                  <a:solidFill>
                    <a:srgbClr val="FF00FF"/>
                  </a:solidFill>
                </a:rPr>
                <a:t>Escherichia coli</a:t>
              </a:r>
            </a:p>
            <a:p>
              <a:pPr eaLnBrk="0" hangingPunct="0"/>
              <a:r>
                <a:rPr lang="en-GB" sz="1600">
                  <a:solidFill>
                    <a:srgbClr val="FF00FF"/>
                  </a:solidFill>
                </a:rPr>
                <a:t>Klebsiella</a:t>
              </a:r>
              <a:endParaRPr lang="en-US" sz="1600">
                <a:solidFill>
                  <a:srgbClr val="FF00FF"/>
                </a:solidFill>
              </a:endParaRPr>
            </a:p>
          </p:txBody>
        </p:sp>
        <p:sp>
          <p:nvSpPr>
            <p:cNvPr id="12304" name="TextBox 429"/>
            <p:cNvSpPr txBox="1">
              <a:spLocks noChangeArrowheads="1"/>
            </p:cNvSpPr>
            <p:nvPr/>
          </p:nvSpPr>
          <p:spPr bwMode="auto">
            <a:xfrm>
              <a:off x="3357554" y="4286256"/>
              <a:ext cx="2967046" cy="830997"/>
            </a:xfrm>
            <a:prstGeom prst="rect">
              <a:avLst/>
            </a:prstGeom>
            <a:solidFill>
              <a:schemeClr val="tx1"/>
            </a:solidFill>
            <a:ln w="9525">
              <a:solidFill>
                <a:srgbClr val="FF00FF"/>
              </a:solidFill>
              <a:miter lim="800000"/>
              <a:headEnd/>
              <a:tailEnd/>
            </a:ln>
          </p:spPr>
          <p:txBody>
            <a:bodyPr>
              <a:spAutoFit/>
            </a:bodyPr>
            <a:lstStyle/>
            <a:p>
              <a:pPr eaLnBrk="0" hangingPunct="0"/>
              <a:r>
                <a:rPr lang="en-GB" sz="1600" b="1">
                  <a:solidFill>
                    <a:srgbClr val="FF00FF"/>
                  </a:solidFill>
                </a:rPr>
                <a:t>Non-lactose fermenting</a:t>
              </a:r>
            </a:p>
            <a:p>
              <a:pPr eaLnBrk="0" hangingPunct="0"/>
              <a:r>
                <a:rPr lang="en-GB" sz="1600">
                  <a:solidFill>
                    <a:srgbClr val="FF00FF"/>
                  </a:solidFill>
                </a:rPr>
                <a:t>Salmonella</a:t>
              </a:r>
            </a:p>
            <a:p>
              <a:pPr eaLnBrk="0" hangingPunct="0"/>
              <a:r>
                <a:rPr lang="en-GB" sz="1600">
                  <a:solidFill>
                    <a:srgbClr val="FF00FF"/>
                  </a:solidFill>
                </a:rPr>
                <a:t>Shigella</a:t>
              </a:r>
              <a:endParaRPr lang="en-US" sz="1600">
                <a:solidFill>
                  <a:srgbClr val="FF00FF"/>
                </a:solidFill>
              </a:endParaRPr>
            </a:p>
          </p:txBody>
        </p:sp>
        <p:sp>
          <p:nvSpPr>
            <p:cNvPr id="12305" name="TextBox 430"/>
            <p:cNvSpPr txBox="1">
              <a:spLocks noChangeArrowheads="1"/>
            </p:cNvSpPr>
            <p:nvPr/>
          </p:nvSpPr>
          <p:spPr bwMode="auto">
            <a:xfrm>
              <a:off x="6858016" y="4286256"/>
              <a:ext cx="1494320" cy="584775"/>
            </a:xfrm>
            <a:prstGeom prst="rect">
              <a:avLst/>
            </a:prstGeom>
            <a:solidFill>
              <a:schemeClr val="tx1"/>
            </a:solidFill>
            <a:ln w="9525">
              <a:solidFill>
                <a:srgbClr val="FF00FF"/>
              </a:solidFill>
              <a:miter lim="800000"/>
              <a:headEnd/>
              <a:tailEnd/>
            </a:ln>
          </p:spPr>
          <p:txBody>
            <a:bodyPr>
              <a:spAutoFit/>
            </a:bodyPr>
            <a:lstStyle/>
            <a:p>
              <a:pPr eaLnBrk="0" hangingPunct="0"/>
              <a:r>
                <a:rPr lang="en-GB" sz="1600" b="1">
                  <a:solidFill>
                    <a:srgbClr val="FF00FF"/>
                  </a:solidFill>
                </a:rPr>
                <a:t>Oxidase +ve</a:t>
              </a:r>
            </a:p>
            <a:p>
              <a:pPr eaLnBrk="0" hangingPunct="0"/>
              <a:r>
                <a:rPr lang="en-GB" sz="1600">
                  <a:solidFill>
                    <a:srgbClr val="FF00FF"/>
                  </a:solidFill>
                </a:rPr>
                <a:t>Pseudomonas</a:t>
              </a:r>
              <a:endParaRPr lang="en-US" sz="1600">
                <a:solidFill>
                  <a:srgbClr val="FF00FF"/>
                </a:solidFill>
              </a:endParaRPr>
            </a:p>
          </p:txBody>
        </p:sp>
        <p:cxnSp>
          <p:nvCxnSpPr>
            <p:cNvPr id="433" name="Straight Connector 432"/>
            <p:cNvCxnSpPr/>
            <p:nvPr/>
          </p:nvCxnSpPr>
          <p:spPr>
            <a:xfrm rot="5400000">
              <a:off x="2231154" y="2545874"/>
              <a:ext cx="671624" cy="9525"/>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35" name="Straight Connector 434"/>
            <p:cNvCxnSpPr>
              <a:stCxn id="12299" idx="3"/>
              <a:endCxn id="12298" idx="1"/>
            </p:cNvCxnSpPr>
            <p:nvPr/>
          </p:nvCxnSpPr>
          <p:spPr>
            <a:xfrm flipV="1">
              <a:off x="2989242" y="2013179"/>
              <a:ext cx="2968635" cy="2858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37" name="Straight Connector 436"/>
            <p:cNvCxnSpPr/>
            <p:nvPr/>
          </p:nvCxnSpPr>
          <p:spPr>
            <a:xfrm rot="5400000" flipH="1" flipV="1">
              <a:off x="4364780" y="1802802"/>
              <a:ext cx="428696" cy="1428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39" name="Straight Connector 438"/>
            <p:cNvCxnSpPr/>
            <p:nvPr/>
          </p:nvCxnSpPr>
          <p:spPr>
            <a:xfrm>
              <a:off x="4286234" y="2429173"/>
              <a:ext cx="4429140" cy="158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41" name="Straight Connector 440"/>
            <p:cNvCxnSpPr/>
            <p:nvPr/>
          </p:nvCxnSpPr>
          <p:spPr>
            <a:xfrm rot="16200000" flipH="1">
              <a:off x="6607942" y="2321999"/>
              <a:ext cx="21434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45" name="Straight Connector 444"/>
            <p:cNvCxnSpPr/>
            <p:nvPr/>
          </p:nvCxnSpPr>
          <p:spPr>
            <a:xfrm rot="5400000">
              <a:off x="3959156" y="2748313"/>
              <a:ext cx="646219" cy="793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49" name="Straight Connector 448"/>
            <p:cNvCxnSpPr/>
            <p:nvPr/>
          </p:nvCxnSpPr>
          <p:spPr>
            <a:xfrm rot="5400000">
              <a:off x="6229294" y="2714970"/>
              <a:ext cx="57159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53" name="Straight Connector 452"/>
            <p:cNvCxnSpPr/>
            <p:nvPr/>
          </p:nvCxnSpPr>
          <p:spPr>
            <a:xfrm rot="16200000" flipH="1">
              <a:off x="8474031" y="2673690"/>
              <a:ext cx="512848" cy="2698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55" name="Straight Connector 454"/>
            <p:cNvCxnSpPr/>
            <p:nvPr/>
          </p:nvCxnSpPr>
          <p:spPr>
            <a:xfrm rot="16200000" flipH="1">
              <a:off x="3824196" y="3824818"/>
              <a:ext cx="905024" cy="1905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57" name="Straight Connector 456"/>
            <p:cNvCxnSpPr/>
            <p:nvPr/>
          </p:nvCxnSpPr>
          <p:spPr>
            <a:xfrm>
              <a:off x="1500162" y="4001057"/>
              <a:ext cx="6143646" cy="158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59" name="Straight Connector 458"/>
            <p:cNvCxnSpPr/>
            <p:nvPr/>
          </p:nvCxnSpPr>
          <p:spPr>
            <a:xfrm rot="5400000">
              <a:off x="1347736" y="4101086"/>
              <a:ext cx="323903" cy="9525"/>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61" name="Straight Connector 460"/>
            <p:cNvCxnSpPr/>
            <p:nvPr/>
          </p:nvCxnSpPr>
          <p:spPr>
            <a:xfrm rot="5400000">
              <a:off x="4142542" y="4144749"/>
              <a:ext cx="285797" cy="158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463" name="Straight Connector 462"/>
            <p:cNvCxnSpPr/>
            <p:nvPr/>
          </p:nvCxnSpPr>
          <p:spPr>
            <a:xfrm rot="5400000">
              <a:off x="7537427" y="4109025"/>
              <a:ext cx="214348" cy="1587"/>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2319" name="TextBox 492"/>
            <p:cNvSpPr txBox="1">
              <a:spLocks noChangeArrowheads="1"/>
            </p:cNvSpPr>
            <p:nvPr/>
          </p:nvSpPr>
          <p:spPr bwMode="auto">
            <a:xfrm>
              <a:off x="3687811" y="2995619"/>
              <a:ext cx="1043876" cy="369332"/>
            </a:xfrm>
            <a:prstGeom prst="rect">
              <a:avLst/>
            </a:prstGeom>
            <a:solidFill>
              <a:schemeClr val="tx1"/>
            </a:solidFill>
            <a:ln w="9525">
              <a:solidFill>
                <a:srgbClr val="FF00FF"/>
              </a:solidFill>
              <a:miter lim="800000"/>
              <a:headEnd/>
              <a:tailEnd/>
            </a:ln>
          </p:spPr>
          <p:txBody>
            <a:bodyPr wrap="none">
              <a:spAutoFit/>
            </a:bodyPr>
            <a:lstStyle/>
            <a:p>
              <a:pPr eaLnBrk="0" hangingPunct="0"/>
              <a:r>
                <a:rPr lang="en-GB" sz="1800" b="1">
                  <a:solidFill>
                    <a:srgbClr val="FF00FF"/>
                  </a:solidFill>
                </a:rPr>
                <a:t>Aerobic</a:t>
              </a:r>
              <a:endParaRPr lang="en-US" sz="1800" b="1">
                <a:solidFill>
                  <a:srgbClr val="FF00FF"/>
                </a:solidFill>
              </a:endParaRPr>
            </a:p>
          </p:txBody>
        </p:sp>
      </p:grpSp>
      <p:grpSp>
        <p:nvGrpSpPr>
          <p:cNvPr id="3" name="Group 513"/>
          <p:cNvGrpSpPr>
            <a:grpSpLocks/>
          </p:cNvGrpSpPr>
          <p:nvPr/>
        </p:nvGrpSpPr>
        <p:grpSpPr bwMode="auto">
          <a:xfrm>
            <a:off x="392113" y="2105025"/>
            <a:ext cx="5922962" cy="4486275"/>
            <a:chOff x="392113" y="2104991"/>
            <a:chExt cx="5922961" cy="4486309"/>
          </a:xfrm>
        </p:grpSpPr>
        <p:pic>
          <p:nvPicPr>
            <p:cNvPr id="12292" name="Picture 3"/>
            <p:cNvPicPr>
              <a:picLocks noChangeAspect="1" noChangeArrowheads="1"/>
            </p:cNvPicPr>
            <p:nvPr/>
          </p:nvPicPr>
          <p:blipFill>
            <a:blip r:embed="rId3" cstate="print"/>
            <a:srcRect/>
            <a:stretch>
              <a:fillRect/>
            </a:stretch>
          </p:blipFill>
          <p:spPr bwMode="auto">
            <a:xfrm>
              <a:off x="392113" y="2781301"/>
              <a:ext cx="1293812" cy="685800"/>
            </a:xfrm>
            <a:prstGeom prst="rect">
              <a:avLst/>
            </a:prstGeom>
            <a:noFill/>
            <a:ln w="9525">
              <a:noFill/>
              <a:miter lim="800000"/>
              <a:headEnd/>
              <a:tailEnd/>
            </a:ln>
          </p:spPr>
        </p:pic>
        <p:pic>
          <p:nvPicPr>
            <p:cNvPr id="12293" name="Picture 4"/>
            <p:cNvPicPr>
              <a:picLocks noChangeAspect="1" noChangeArrowheads="1"/>
            </p:cNvPicPr>
            <p:nvPr/>
          </p:nvPicPr>
          <p:blipFill>
            <a:blip r:embed="rId4" cstate="print"/>
            <a:srcRect/>
            <a:stretch>
              <a:fillRect/>
            </a:stretch>
          </p:blipFill>
          <p:spPr bwMode="auto">
            <a:xfrm>
              <a:off x="2209800" y="2104991"/>
              <a:ext cx="771525" cy="714409"/>
            </a:xfrm>
            <a:prstGeom prst="rect">
              <a:avLst/>
            </a:prstGeom>
            <a:noFill/>
            <a:ln w="9525">
              <a:noFill/>
              <a:miter lim="800000"/>
              <a:headEnd/>
              <a:tailEnd/>
            </a:ln>
          </p:spPr>
        </p:pic>
        <p:pic>
          <p:nvPicPr>
            <p:cNvPr id="12294" name="Picture 511" descr="diarrhoea-acute-01.jpg"/>
            <p:cNvPicPr>
              <a:picLocks noChangeAspect="1"/>
            </p:cNvPicPr>
            <p:nvPr/>
          </p:nvPicPr>
          <p:blipFill>
            <a:blip r:embed="rId5" cstate="print"/>
            <a:srcRect/>
            <a:stretch>
              <a:fillRect/>
            </a:stretch>
          </p:blipFill>
          <p:spPr bwMode="auto">
            <a:xfrm>
              <a:off x="5295900" y="5055328"/>
              <a:ext cx="1019174" cy="1535972"/>
            </a:xfrm>
            <a:prstGeom prst="rect">
              <a:avLst/>
            </a:prstGeom>
            <a:noFill/>
            <a:ln w="9525">
              <a:noFill/>
              <a:miter lim="800000"/>
              <a:headEnd/>
              <a:tailEnd/>
            </a:ln>
          </p:spPr>
        </p:pic>
        <p:pic>
          <p:nvPicPr>
            <p:cNvPr id="12295" name="Picture 512" descr="urine%20cup.jpg"/>
            <p:cNvPicPr>
              <a:picLocks noChangeAspect="1"/>
            </p:cNvPicPr>
            <p:nvPr/>
          </p:nvPicPr>
          <p:blipFill>
            <a:blip r:embed="rId6" cstate="print"/>
            <a:srcRect/>
            <a:stretch>
              <a:fillRect/>
            </a:stretch>
          </p:blipFill>
          <p:spPr bwMode="auto">
            <a:xfrm>
              <a:off x="2143125" y="4562475"/>
              <a:ext cx="677726" cy="101532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ctrTitle"/>
          </p:nvPr>
        </p:nvSpPr>
        <p:spPr>
          <a:xfrm>
            <a:off x="777875" y="1228725"/>
            <a:ext cx="7772400" cy="1143000"/>
          </a:xfrm>
        </p:spPr>
        <p:txBody>
          <a:bodyPr>
            <a:normAutofit fontScale="90000"/>
          </a:bodyPr>
          <a:lstStyle/>
          <a:p>
            <a:pPr eaLnBrk="1" fontAlgn="auto" hangingPunct="1">
              <a:spcAft>
                <a:spcPts val="0"/>
              </a:spcAft>
              <a:defRPr/>
            </a:pPr>
            <a:r>
              <a:rPr lang="en-US">
                <a:solidFill>
                  <a:srgbClr val="93FBFF"/>
                </a:solidFill>
              </a:rPr>
              <a:t>Where do bacteria come from?</a:t>
            </a:r>
            <a:endParaRPr lang="en-US"/>
          </a:p>
        </p:txBody>
      </p:sp>
      <p:sp>
        <p:nvSpPr>
          <p:cNvPr id="13315" name="Text Box 5"/>
          <p:cNvSpPr txBox="1">
            <a:spLocks noChangeArrowheads="1"/>
          </p:cNvSpPr>
          <p:nvPr/>
        </p:nvSpPr>
        <p:spPr bwMode="auto">
          <a:xfrm>
            <a:off x="6465888" y="2908300"/>
            <a:ext cx="1319212" cy="457200"/>
          </a:xfrm>
          <a:prstGeom prst="rect">
            <a:avLst/>
          </a:prstGeom>
          <a:noFill/>
          <a:ln w="9525">
            <a:noFill/>
            <a:miter lim="800000"/>
            <a:headEnd/>
            <a:tailEnd/>
          </a:ln>
        </p:spPr>
        <p:txBody>
          <a:bodyPr wrap="none">
            <a:spAutoFit/>
          </a:bodyPr>
          <a:lstStyle/>
          <a:p>
            <a:pPr algn="ctr" eaLnBrk="0" hangingPunct="0"/>
            <a:r>
              <a:rPr lang="en-US">
                <a:latin typeface="Helvetica"/>
              </a:rPr>
              <a:t>Intrinsic </a:t>
            </a:r>
          </a:p>
        </p:txBody>
      </p:sp>
      <p:sp>
        <p:nvSpPr>
          <p:cNvPr id="13316" name="Text Box 6"/>
          <p:cNvSpPr txBox="1">
            <a:spLocks noChangeArrowheads="1"/>
          </p:cNvSpPr>
          <p:nvPr/>
        </p:nvSpPr>
        <p:spPr bwMode="auto">
          <a:xfrm>
            <a:off x="1160463" y="2867025"/>
            <a:ext cx="1420812" cy="457200"/>
          </a:xfrm>
          <a:prstGeom prst="rect">
            <a:avLst/>
          </a:prstGeom>
          <a:noFill/>
          <a:ln w="9525">
            <a:noFill/>
            <a:miter lim="800000"/>
            <a:headEnd/>
            <a:tailEnd/>
          </a:ln>
        </p:spPr>
        <p:txBody>
          <a:bodyPr wrap="none">
            <a:spAutoFit/>
          </a:bodyPr>
          <a:lstStyle/>
          <a:p>
            <a:pPr algn="ctr" eaLnBrk="0" hangingPunct="0"/>
            <a:r>
              <a:rPr lang="en-US">
                <a:latin typeface="Helvetica"/>
              </a:rPr>
              <a:t>Extrinsic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697</TotalTime>
  <Words>2357</Words>
  <Application>Microsoft Office PowerPoint</Application>
  <PresentationFormat>On-screen Show (4:3)</PresentationFormat>
  <Paragraphs>803</Paragraphs>
  <Slides>61</Slides>
  <Notes>60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4" baseType="lpstr">
      <vt:lpstr>Times</vt:lpstr>
      <vt:lpstr>Arial</vt:lpstr>
      <vt:lpstr>Lucida Sans</vt:lpstr>
      <vt:lpstr>Book Antiqua</vt:lpstr>
      <vt:lpstr>Wingdings 2</vt:lpstr>
      <vt:lpstr>Wingdings</vt:lpstr>
      <vt:lpstr>Wingdings 3</vt:lpstr>
      <vt:lpstr>Symbol</vt:lpstr>
      <vt:lpstr>Helvetica</vt:lpstr>
      <vt:lpstr>Times New Roman</vt:lpstr>
      <vt:lpstr>Swis721 BlkEx BT</vt:lpstr>
      <vt:lpstr>Apex</vt:lpstr>
      <vt:lpstr>MS Org Chart</vt:lpstr>
      <vt:lpstr> Sepsis and the physiology of infection</vt:lpstr>
      <vt:lpstr>Why Infectious Diseases?</vt:lpstr>
      <vt:lpstr>ACQUISITION OF PATHOGEN- from where? What is/are the likely pathogens?</vt:lpstr>
      <vt:lpstr>Slide 4</vt:lpstr>
      <vt:lpstr>Slide 5</vt:lpstr>
      <vt:lpstr>Gram positive vs gram negative cell envelope</vt:lpstr>
      <vt:lpstr>Slide 7</vt:lpstr>
      <vt:lpstr>Slide 8</vt:lpstr>
      <vt:lpstr>Where do bacteria come from?</vt:lpstr>
      <vt:lpstr>Slide 10</vt:lpstr>
      <vt:lpstr>Slide 11</vt:lpstr>
      <vt:lpstr>Slide 12</vt:lpstr>
      <vt:lpstr>Slide 13</vt:lpstr>
      <vt:lpstr>Slide 14</vt:lpstr>
      <vt:lpstr>Slide 15</vt:lpstr>
      <vt:lpstr>Slide 16</vt:lpstr>
      <vt:lpstr>Slide 17</vt:lpstr>
      <vt:lpstr>Slide 18</vt:lpstr>
      <vt:lpstr>Slide 19</vt:lpstr>
      <vt:lpstr>Slide 20</vt:lpstr>
      <vt:lpstr>Discovery of Toll-like receptors</vt:lpstr>
      <vt:lpstr>Toll-like receptors</vt:lpstr>
      <vt:lpstr>Slide 23</vt:lpstr>
      <vt:lpstr>Response to meningococcal infection</vt:lpstr>
      <vt:lpstr>Slide 25</vt:lpstr>
      <vt:lpstr>Slide 26</vt:lpstr>
      <vt:lpstr>Recognition of streptococcal infection by toll-like receptors</vt:lpstr>
      <vt:lpstr>Pathogens can trigger multiple PRRs because of multiple PAMPs</vt:lpstr>
      <vt:lpstr>Slide 29</vt:lpstr>
      <vt:lpstr>Components of Innate Immunity (1)</vt:lpstr>
      <vt:lpstr>Components of Innate Immunity (2)</vt:lpstr>
      <vt:lpstr>Microbial killing: Defensins &amp; cathelicidins</vt:lpstr>
      <vt:lpstr>Cytokines relevant to immunity</vt:lpstr>
      <vt:lpstr>The role of the endothelium in infection</vt:lpstr>
      <vt:lpstr>White blood cell adhesion </vt:lpstr>
      <vt:lpstr>Phagocytosis</vt:lpstr>
      <vt:lpstr>Phagocytes and microbial killing</vt:lpstr>
      <vt:lpstr>Neutrophil</vt:lpstr>
      <vt:lpstr>Monocyte (or in tissues, macrophage)</vt:lpstr>
      <vt:lpstr>Avoiding Innate Immunity</vt:lpstr>
      <vt:lpstr>Innate and adaptive immunity</vt:lpstr>
      <vt:lpstr>Adaptive immune response: ANTIGEN PRESENTING CELLS -T lymphocyte INTERACTION</vt:lpstr>
      <vt:lpstr>Priming of B cells by T cells</vt:lpstr>
      <vt:lpstr>Innate and adaptive immunity working together</vt:lpstr>
      <vt:lpstr>Innate immunity - the balance</vt:lpstr>
      <vt:lpstr>Slide 46</vt:lpstr>
      <vt:lpstr>Slide 47</vt:lpstr>
      <vt:lpstr>Pathogens have additional virulence factors in addition to the basic structural triggers to our innate immune response</vt:lpstr>
      <vt:lpstr>“Sepsis”</vt:lpstr>
      <vt:lpstr>The disease continuum: SIRS</vt:lpstr>
      <vt:lpstr>The disease continuum: sepsis</vt:lpstr>
      <vt:lpstr>The disease continuum:  severe sepsis</vt:lpstr>
      <vt:lpstr>Pathogens involved in sepsis An overview</vt:lpstr>
      <vt:lpstr>Bacterial pathogens in sepsis A final common pathway?</vt:lpstr>
      <vt:lpstr>Host response to infection Progression to sepsis and severe sepsis</vt:lpstr>
      <vt:lpstr>Pathogenesis of sepsis An overview</vt:lpstr>
      <vt:lpstr>Genetic factors in severe sepsis</vt:lpstr>
      <vt:lpstr>Variability in the host response to an infection</vt:lpstr>
      <vt:lpstr>Summary: host polymorphisms in sepsis (so far)</vt:lpstr>
      <vt:lpstr>Treatment: general approach</vt:lpstr>
      <vt:lpstr>Slide 61</vt:lpstr>
    </vt:vector>
  </TitlesOfParts>
  <Company>Imperial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Acquisition of pathogen- FROM WHERE? Intrinsic or extrinsic source?</dc:title>
  <dc:creator>Shiranee Sriskandan</dc:creator>
  <cp:lastModifiedBy>nshiel</cp:lastModifiedBy>
  <cp:revision>79</cp:revision>
  <dcterms:created xsi:type="dcterms:W3CDTF">2005-04-28T13:39:38Z</dcterms:created>
  <dcterms:modified xsi:type="dcterms:W3CDTF">2012-02-08T10:03:14Z</dcterms:modified>
</cp:coreProperties>
</file>