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4" r:id="rId2"/>
    <p:sldId id="258" r:id="rId3"/>
    <p:sldId id="323" r:id="rId4"/>
    <p:sldId id="265" r:id="rId5"/>
    <p:sldId id="327" r:id="rId6"/>
    <p:sldId id="328" r:id="rId7"/>
    <p:sldId id="266" r:id="rId8"/>
    <p:sldId id="329" r:id="rId9"/>
    <p:sldId id="326" r:id="rId10"/>
    <p:sldId id="315" r:id="rId11"/>
    <p:sldId id="316" r:id="rId12"/>
    <p:sldId id="325" r:id="rId13"/>
    <p:sldId id="324" r:id="rId14"/>
    <p:sldId id="322" r:id="rId15"/>
    <p:sldId id="318" r:id="rId16"/>
    <p:sldId id="319" r:id="rId17"/>
    <p:sldId id="331" r:id="rId18"/>
    <p:sldId id="333" r:id="rId19"/>
    <p:sldId id="337" r:id="rId20"/>
    <p:sldId id="342" r:id="rId21"/>
    <p:sldId id="335" r:id="rId22"/>
    <p:sldId id="338" r:id="rId23"/>
    <p:sldId id="259" r:id="rId24"/>
    <p:sldId id="344" r:id="rId25"/>
    <p:sldId id="343" r:id="rId26"/>
    <p:sldId id="346" r:id="rId27"/>
    <p:sldId id="350" r:id="rId28"/>
    <p:sldId id="274" r:id="rId29"/>
    <p:sldId id="273" r:id="rId30"/>
    <p:sldId id="351" r:id="rId31"/>
    <p:sldId id="280" r:id="rId32"/>
    <p:sldId id="352" r:id="rId33"/>
    <p:sldId id="282" r:id="rId34"/>
    <p:sldId id="281" r:id="rId35"/>
    <p:sldId id="284" r:id="rId36"/>
    <p:sldId id="285" r:id="rId37"/>
    <p:sldId id="287" r:id="rId38"/>
    <p:sldId id="288" r:id="rId39"/>
    <p:sldId id="289" r:id="rId40"/>
    <p:sldId id="286" r:id="rId41"/>
    <p:sldId id="291" r:id="rId42"/>
    <p:sldId id="310" r:id="rId43"/>
    <p:sldId id="296" r:id="rId44"/>
    <p:sldId id="353" r:id="rId45"/>
    <p:sldId id="354" r:id="rId46"/>
    <p:sldId id="357" r:id="rId47"/>
    <p:sldId id="355" r:id="rId48"/>
    <p:sldId id="358" r:id="rId49"/>
    <p:sldId id="359" r:id="rId50"/>
    <p:sldId id="360" r:id="rId51"/>
    <p:sldId id="356" r:id="rId52"/>
    <p:sldId id="362" r:id="rId53"/>
    <p:sldId id="363" r:id="rId54"/>
    <p:sldId id="330" r:id="rId55"/>
    <p:sldId id="339" r:id="rId56"/>
    <p:sldId id="341" r:id="rId57"/>
    <p:sldId id="34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 snapToGrid="0">
      <p:cViewPr>
        <p:scale>
          <a:sx n="50" d="100"/>
          <a:sy n="50" d="100"/>
        </p:scale>
        <p:origin x="-80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46A26-B5EF-4034-8A18-15D1CB2D2C14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050DE-A214-424B-9A56-9AF4D486B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1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B1EC8-16B7-4665-9DBF-7E64C13DD5E5}" type="slidenum">
              <a:rPr lang="en-GB"/>
              <a:pPr/>
              <a:t>34</a:t>
            </a:fld>
            <a:endParaRPr lang="en-GB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GB" sz="1000" i="1">
                <a:latin typeface="Times New Roman" pitchFamily="18" charset="0"/>
              </a:rPr>
              <a:t>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4356100"/>
            <a:ext cx="5030787" cy="413385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E5F4F-2B40-4CF0-97B7-C5DFA8B157A4}" type="slidenum">
              <a:rPr lang="en-GB"/>
              <a:pPr/>
              <a:t>41</a:t>
            </a:fld>
            <a:endParaRPr 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0787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E24B9E-6C29-4DE3-843C-98BB56E1AA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5098" y="8765"/>
            <a:ext cx="5348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Arial" charset="0"/>
              </a:rPr>
              <a:t>V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iruses treatment and prevention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98" y="470430"/>
            <a:ext cx="9093406" cy="726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26108-9535-495A-86FA-0A2C028F0B5F}" type="datetimeFigureOut">
              <a:rPr lang="en-GB" smtClean="0"/>
              <a:pPr/>
              <a:t>30/11/2012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A79CB-65DD-45A3-85D3-9096EC4763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5098" y="8765"/>
            <a:ext cx="5348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Arial" charset="0"/>
              </a:rPr>
              <a:t>V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iruses treatment and prevention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120000"/>
        <a:buFont typeface="Arial" pitchFamily="34" charset="0"/>
        <a:buChar char="•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0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bacavir" TargetMode="External"/><Relationship Id="rId13" Type="http://schemas.openxmlformats.org/officeDocument/2006/relationships/hyperlink" Target="http://en.wikipedia.org/wiki/Kivexa" TargetMode="External"/><Relationship Id="rId18" Type="http://schemas.openxmlformats.org/officeDocument/2006/relationships/hyperlink" Target="http://en.wikipedia.org/wiki/Efavirenz" TargetMode="External"/><Relationship Id="rId3" Type="http://schemas.openxmlformats.org/officeDocument/2006/relationships/hyperlink" Target="http://en.wikipedia.org/wiki/Combivir" TargetMode="External"/><Relationship Id="rId7" Type="http://schemas.openxmlformats.org/officeDocument/2006/relationships/hyperlink" Target="http://en.wikipedia.org/wiki/Trizivir" TargetMode="External"/><Relationship Id="rId12" Type="http://schemas.openxmlformats.org/officeDocument/2006/relationships/hyperlink" Target="http://en.wikipedia.org/wiki/Epzicom" TargetMode="External"/><Relationship Id="rId17" Type="http://schemas.openxmlformats.org/officeDocument/2006/relationships/hyperlink" Target="http://en.wikipedia.org/wiki/Atripla" TargetMode="External"/><Relationship Id="rId2" Type="http://schemas.openxmlformats.org/officeDocument/2006/relationships/hyperlink" Target="http://en.wikipedia.org/wiki/International_Nonproprietary_Name" TargetMode="External"/><Relationship Id="rId16" Type="http://schemas.openxmlformats.org/officeDocument/2006/relationships/hyperlink" Target="http://en.wikipedia.org/wiki/Gilead_Scien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laxoSmithKline" TargetMode="External"/><Relationship Id="rId11" Type="http://schemas.openxmlformats.org/officeDocument/2006/relationships/hyperlink" Target="http://en.wikipedia.org/wiki/Abbott_Laboratories" TargetMode="External"/><Relationship Id="rId5" Type="http://schemas.openxmlformats.org/officeDocument/2006/relationships/hyperlink" Target="http://en.wikipedia.org/wiki/Lamivudine" TargetMode="External"/><Relationship Id="rId15" Type="http://schemas.openxmlformats.org/officeDocument/2006/relationships/hyperlink" Target="http://en.wikipedia.org/wiki/Tenofovir/emtricitabine" TargetMode="External"/><Relationship Id="rId10" Type="http://schemas.openxmlformats.org/officeDocument/2006/relationships/hyperlink" Target="http://en.wikipedia.org/wiki/Ritonavir" TargetMode="External"/><Relationship Id="rId19" Type="http://schemas.openxmlformats.org/officeDocument/2006/relationships/hyperlink" Target="http://en.wikipedia.org/wiki/Bristol-Myers_Squibb" TargetMode="External"/><Relationship Id="rId4" Type="http://schemas.openxmlformats.org/officeDocument/2006/relationships/hyperlink" Target="http://en.wikipedia.org/wiki/Zidovudine" TargetMode="External"/><Relationship Id="rId9" Type="http://schemas.openxmlformats.org/officeDocument/2006/relationships/hyperlink" Target="http://en.wikipedia.org/wiki/Lopinavir" TargetMode="External"/><Relationship Id="rId14" Type="http://schemas.openxmlformats.org/officeDocument/2006/relationships/hyperlink" Target="http://en.wikipedia.org/wiki/Truvada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417840"/>
            <a:ext cx="4176464" cy="144016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Professor Peter O’Hare</a:t>
            </a:r>
          </a:p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Section of Virology</a:t>
            </a:r>
          </a:p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Faculty of Medicine</a:t>
            </a:r>
          </a:p>
          <a:p>
            <a:r>
              <a:rPr lang="en-GB" sz="1400" b="1" dirty="0" smtClean="0">
                <a:solidFill>
                  <a:schemeClr val="accent2"/>
                </a:solidFill>
                <a:latin typeface="Arial" pitchFamily="34" charset="0"/>
              </a:rPr>
              <a:t>p.ohare@imperial.ac.uk</a:t>
            </a:r>
            <a:endParaRPr lang="en-GB" sz="1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98884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1. What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are viruses and how do they replicate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?</a:t>
            </a: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en-GB" sz="2800" dirty="0"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2. How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do viruses cause disease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?</a:t>
            </a: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en-GB" sz="2800" dirty="0"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en-GB" sz="2800" dirty="0" smtClean="0">
                <a:solidFill>
                  <a:schemeClr val="accent2"/>
                </a:solidFill>
                <a:latin typeface="Arial" charset="0"/>
              </a:rPr>
              <a:t>3. How </a:t>
            </a:r>
            <a:r>
              <a:rPr lang="en-GB" sz="2800" dirty="0">
                <a:solidFill>
                  <a:schemeClr val="accent2"/>
                </a:solidFill>
                <a:latin typeface="Arial" charset="0"/>
              </a:rPr>
              <a:t>may virus diseases be prevented or treated?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3982"/>
            <a:ext cx="9144000" cy="8219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An introduction to virology</a:t>
            </a:r>
            <a:endParaRPr lang="en-GB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7258"/>
            <a:ext cx="4403961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9232" y="1881309"/>
            <a:ext cx="45006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Vaccines</a:t>
            </a:r>
          </a:p>
          <a:p>
            <a:endParaRPr lang="en-GB" dirty="0"/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dirty="0" smtClean="0"/>
              <a:t>Killed vaccine: </a:t>
            </a:r>
            <a:r>
              <a:rPr lang="en-GB" sz="1600" dirty="0" smtClean="0"/>
              <a:t>chemical inactivation</a:t>
            </a:r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dirty="0" smtClean="0"/>
              <a:t>Live attenuated: </a:t>
            </a:r>
            <a:r>
              <a:rPr lang="en-GB" sz="1600" dirty="0" smtClean="0"/>
              <a:t>attenuated pathogenicity</a:t>
            </a:r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dirty="0" smtClean="0"/>
              <a:t>Subunit vaccine: </a:t>
            </a:r>
            <a:r>
              <a:rPr lang="en-GB" sz="1600" dirty="0" smtClean="0"/>
              <a:t>individual proteins </a:t>
            </a:r>
            <a:r>
              <a:rPr lang="en-GB" sz="700" dirty="0" smtClean="0"/>
              <a:t>(free of nucleic acid)</a:t>
            </a:r>
            <a:endParaRPr lang="en-GB" dirty="0" smtClean="0"/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dirty="0" smtClean="0"/>
              <a:t>Recombinant vaccine:  </a:t>
            </a:r>
            <a:r>
              <a:rPr lang="en-GB" sz="1600" dirty="0" smtClean="0"/>
              <a:t>DNA vaccine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5760" y="548680"/>
            <a:ext cx="7772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dirty="0" smtClean="0"/>
              <a:t>Requirements and types of </a:t>
            </a:r>
            <a:r>
              <a:rPr lang="en-GB" sz="2400" b="0" dirty="0" smtClean="0"/>
              <a:t>viral </a:t>
            </a:r>
            <a:r>
              <a:rPr lang="en-GB" sz="2400" b="0" dirty="0"/>
              <a:t>vaccines</a:t>
            </a:r>
          </a:p>
        </p:txBody>
      </p:sp>
    </p:spTree>
    <p:extLst>
      <p:ext uri="{BB962C8B-B14F-4D97-AF65-F5344CB8AC3E}">
        <p14:creationId xmlns:p14="http://schemas.microsoft.com/office/powerpoint/2010/main" val="27762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375525" cy="51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873" y="754345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Vaccines</a:t>
            </a:r>
          </a:p>
        </p:txBody>
      </p:sp>
    </p:spTree>
    <p:extLst>
      <p:ext uri="{BB962C8B-B14F-4D97-AF65-F5344CB8AC3E}">
        <p14:creationId xmlns:p14="http://schemas.microsoft.com/office/powerpoint/2010/main" val="18003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64704"/>
            <a:ext cx="8496944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800" dirty="0" smtClean="0">
                <a:solidFill>
                  <a:schemeClr val="accent2"/>
                </a:solidFill>
              </a:rPr>
              <a:t>Live:</a:t>
            </a:r>
            <a:r>
              <a:rPr lang="en-GB" sz="2400" dirty="0" smtClean="0">
                <a:solidFill>
                  <a:schemeClr val="bg1"/>
                </a:solidFill>
              </a:rPr>
              <a:t>: </a:t>
            </a:r>
            <a:r>
              <a:rPr lang="en-GB" sz="2000" dirty="0"/>
              <a:t>Attenuated form of virulent organism (yellow fever virus). Immunologically related organism (</a:t>
            </a:r>
            <a:r>
              <a:rPr lang="en-GB" sz="2000" dirty="0" err="1"/>
              <a:t>vaccinia</a:t>
            </a:r>
            <a:r>
              <a:rPr lang="en-GB" sz="2000" dirty="0"/>
              <a:t> for smallpox). Virulent organism (</a:t>
            </a:r>
            <a:r>
              <a:rPr lang="en-GB" sz="2000" dirty="0" err="1"/>
              <a:t>variolation</a:t>
            </a:r>
            <a:r>
              <a:rPr lang="en-GB" sz="2000" dirty="0"/>
              <a:t>)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−"/>
            </a:pPr>
            <a:r>
              <a:rPr lang="en-GB" dirty="0"/>
              <a:t>Advantages: induce both T cell and antibody responses. Long lasting. Low cost and ease of manufacture and administration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−"/>
            </a:pPr>
            <a:r>
              <a:rPr lang="en-GB" dirty="0"/>
              <a:t>Disadvantages: Safety (may revert to virulence, or cause serious infection in </a:t>
            </a:r>
            <a:r>
              <a:rPr lang="en-GB" dirty="0" smtClean="0"/>
              <a:t>immunosuppressed). </a:t>
            </a:r>
            <a:r>
              <a:rPr lang="en-GB" dirty="0"/>
              <a:t>Heat </a:t>
            </a:r>
            <a:r>
              <a:rPr lang="en-GB" dirty="0" err="1"/>
              <a:t>lability</a:t>
            </a:r>
            <a:r>
              <a:rPr lang="en-GB" dirty="0"/>
              <a:t>. Virus may be shed into the environment</a:t>
            </a:r>
            <a:r>
              <a:rPr lang="en-GB" dirty="0" smtClean="0">
                <a:solidFill>
                  <a:schemeClr val="tx2"/>
                </a:solidFill>
              </a:rPr>
              <a:t>.</a:t>
            </a:r>
            <a:endParaRPr lang="en-GB" sz="2400" dirty="0" smtClean="0">
              <a:solidFill>
                <a:schemeClr val="accent2"/>
              </a:solidFill>
            </a:endParaRP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dirty="0" smtClean="0">
                <a:solidFill>
                  <a:schemeClr val="accent2"/>
                </a:solidFill>
              </a:rPr>
              <a:t>Killed</a:t>
            </a:r>
            <a:r>
              <a:rPr lang="en-GB" sz="2400" dirty="0" smtClean="0"/>
              <a:t>:  </a:t>
            </a:r>
            <a:r>
              <a:rPr lang="en-GB" sz="2000" dirty="0"/>
              <a:t>antigen preparation chemically treated to inactivate infectivity and toxicity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dirty="0"/>
              <a:t>E.g. whole virus (rabies), specific proteins from virus (surface antigen for HBV, HA for influenza), peptides to important epitopes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dirty="0"/>
              <a:t>Advantage: safety (as long as the inactivation complete – disasters with polio and FMDV)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dirty="0"/>
              <a:t>Disadvantage: require multiple administration to achieve solid immunity, may require adjuvants, protection for shorter duration, high cost, reduced cell-mediated immunity</a:t>
            </a:r>
          </a:p>
        </p:txBody>
      </p:sp>
    </p:spTree>
    <p:extLst>
      <p:ext uri="{BB962C8B-B14F-4D97-AF65-F5344CB8AC3E}">
        <p14:creationId xmlns:p14="http://schemas.microsoft.com/office/powerpoint/2010/main" val="6904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200150"/>
            <a:ext cx="81724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800" b="0" dirty="0">
                <a:solidFill>
                  <a:schemeClr val="accent2"/>
                </a:solidFill>
              </a:rPr>
              <a:t>Passive</a:t>
            </a:r>
            <a:r>
              <a:rPr lang="en-GB" sz="2400" b="0" dirty="0">
                <a:solidFill>
                  <a:schemeClr val="tx2"/>
                </a:solidFill>
              </a:rPr>
              <a:t>:  immune globulin (e.g. for rabies and infants born to HBV +</a:t>
            </a:r>
            <a:r>
              <a:rPr lang="en-GB" sz="2400" b="0" dirty="0" err="1">
                <a:solidFill>
                  <a:schemeClr val="tx2"/>
                </a:solidFill>
              </a:rPr>
              <a:t>ve</a:t>
            </a:r>
            <a:r>
              <a:rPr lang="en-GB" sz="2400" b="0" dirty="0">
                <a:solidFill>
                  <a:schemeClr val="tx2"/>
                </a:solidFill>
              </a:rPr>
              <a:t> mothers), maternal antibodies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−"/>
            </a:pPr>
            <a:r>
              <a:rPr lang="en-GB" sz="2000" b="0" dirty="0">
                <a:solidFill>
                  <a:schemeClr val="tx2"/>
                </a:solidFill>
              </a:rPr>
              <a:t>Problems: short lived, serum sickness, immune responses to foreign proteins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Font typeface="Arial" pitchFamily="34" charset="0"/>
              <a:buChar char="−"/>
            </a:pPr>
            <a:r>
              <a:rPr lang="en-GB" sz="2000" b="0" dirty="0">
                <a:solidFill>
                  <a:schemeClr val="tx2"/>
                </a:solidFill>
              </a:rPr>
              <a:t>Advantage: immediate </a:t>
            </a:r>
            <a:r>
              <a:rPr lang="en-GB" sz="2000" b="0" dirty="0" smtClean="0">
                <a:solidFill>
                  <a:schemeClr val="tx2"/>
                </a:solidFill>
              </a:rPr>
              <a:t>protection</a:t>
            </a:r>
            <a:endParaRPr lang="en-GB" sz="2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3558" y="620688"/>
            <a:ext cx="7772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0" dirty="0"/>
              <a:t>Considerations for vaccine development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638300"/>
            <a:ext cx="81724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/>
              <a:t>Which antigens should be used?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/>
              <a:t>What type of immunity is needed? 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Antibody or cell mediated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secretory (IgA) or systemic (</a:t>
            </a:r>
            <a:r>
              <a:rPr lang="en-GB" sz="2000" b="0" dirty="0" err="1"/>
              <a:t>IgG</a:t>
            </a:r>
            <a:r>
              <a:rPr lang="en-GB" sz="2000" b="0" dirty="0"/>
              <a:t>) antibody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/>
              <a:t>When is the immunity needed? 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When does the pathogen induce disease? (rubella)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Exposure in endemic areas (vaccination before travelling)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/>
              <a:t>How should the vaccine be administered?</a:t>
            </a:r>
          </a:p>
        </p:txBody>
      </p:sp>
    </p:spTree>
    <p:extLst>
      <p:ext uri="{BB962C8B-B14F-4D97-AF65-F5344CB8AC3E}">
        <p14:creationId xmlns:p14="http://schemas.microsoft.com/office/powerpoint/2010/main" val="26579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9573"/>
            <a:ext cx="3821113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33" y="1337444"/>
            <a:ext cx="51431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Vaccines</a:t>
            </a:r>
          </a:p>
          <a:p>
            <a:pPr>
              <a:buClr>
                <a:schemeClr val="accent2"/>
              </a:buClr>
              <a:buSzPct val="120000"/>
            </a:pPr>
            <a:endParaRPr lang="en-GB" dirty="0"/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dirty="0" smtClean="0"/>
              <a:t>Live attenuated: </a:t>
            </a:r>
            <a:r>
              <a:rPr lang="en-GB" sz="1600" dirty="0" smtClean="0"/>
              <a:t>may provoke an </a:t>
            </a:r>
          </a:p>
          <a:p>
            <a:pPr>
              <a:buClr>
                <a:schemeClr val="accent2"/>
              </a:buClr>
              <a:buSzPct val="120000"/>
            </a:pPr>
            <a:r>
              <a:rPr lang="en-GB" sz="1600" dirty="0"/>
              <a:t> </a:t>
            </a:r>
            <a:r>
              <a:rPr lang="en-GB" sz="1600" dirty="0" smtClean="0"/>
              <a:t>     immune response different from virulent virus</a:t>
            </a:r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dirty="0" smtClean="0"/>
              <a:t>Killed/subunit vaccine: </a:t>
            </a:r>
            <a:r>
              <a:rPr lang="en-GB" sz="1600" dirty="0" smtClean="0"/>
              <a:t>no new viral proteins made.</a:t>
            </a:r>
          </a:p>
          <a:p>
            <a:pPr>
              <a:buClr>
                <a:schemeClr val="accent2"/>
              </a:buClr>
              <a:buSzPct val="120000"/>
            </a:pPr>
            <a:r>
              <a:rPr lang="en-GB" sz="1600" dirty="0" smtClean="0"/>
              <a:t>      Immune system must recognise only input material</a:t>
            </a:r>
            <a:endParaRPr lang="en-GB" dirty="0" smtClean="0"/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dirty="0"/>
              <a:t>Killed/subunit </a:t>
            </a:r>
            <a:r>
              <a:rPr lang="en-GB" dirty="0" smtClean="0"/>
              <a:t>vaccine:  </a:t>
            </a:r>
            <a:r>
              <a:rPr lang="en-GB" sz="1600" dirty="0" smtClean="0"/>
              <a:t>stimulate antibody responses</a:t>
            </a:r>
          </a:p>
          <a:p>
            <a:pPr>
              <a:buClr>
                <a:schemeClr val="accent2"/>
              </a:buClr>
              <a:buSzPct val="120000"/>
            </a:pPr>
            <a:r>
              <a:rPr lang="en-GB" sz="1600" dirty="0"/>
              <a:t> </a:t>
            </a:r>
            <a:r>
              <a:rPr lang="en-GB" sz="1600" dirty="0" smtClean="0"/>
              <a:t>      but rarely stimulate an effective CTL 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6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160588"/>
            <a:ext cx="7137400" cy="253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5943" y="709125"/>
            <a:ext cx="7641771" cy="699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/>
              <a:t>Attenuation of virus to make a live virus vaccine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651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1" y="1564011"/>
            <a:ext cx="7099300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5943" y="709125"/>
            <a:ext cx="7641771" cy="699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/>
              <a:t>Attenuation of Poliovirus to make a live virus vaccine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31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Genetically engineered </a:t>
            </a:r>
            <a:r>
              <a:rPr lang="en-GB" dirty="0" smtClean="0"/>
              <a:t>attenuated virus</a:t>
            </a:r>
            <a:endParaRPr lang="en-GB" dirty="0"/>
          </a:p>
        </p:txBody>
      </p:sp>
      <p:pic>
        <p:nvPicPr>
          <p:cNvPr id="7" name="Picture 7" descr="Figure-8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373" y="1508719"/>
            <a:ext cx="4392488" cy="48594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5923" y="1853974"/>
            <a:ext cx="3970176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lang="en-GB" b="0" dirty="0"/>
              <a:t>Identify the gene encoding the </a:t>
            </a:r>
            <a:r>
              <a:rPr lang="en-GB" b="0" dirty="0" smtClean="0"/>
              <a:t>virulence determinant</a:t>
            </a:r>
            <a:endParaRPr lang="en-GB" b="0" dirty="0"/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lang="en-GB" b="0" dirty="0" smtClean="0"/>
              <a:t>Delete or mutate the virulence gene</a:t>
            </a:r>
          </a:p>
          <a:p>
            <a:pPr>
              <a:buClr>
                <a:schemeClr val="accent2"/>
              </a:buClr>
              <a:buSzPct val="110000"/>
            </a:pPr>
            <a:r>
              <a:rPr lang="en-GB" dirty="0"/>
              <a:t> </a:t>
            </a:r>
            <a:r>
              <a:rPr lang="en-GB" dirty="0" smtClean="0"/>
              <a:t>      In the parental virus</a:t>
            </a:r>
            <a:endParaRPr lang="en-GB" b="0" dirty="0"/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lang="en-GB" b="0" dirty="0" smtClean="0"/>
              <a:t>Viable. Immunogenic, </a:t>
            </a:r>
            <a:r>
              <a:rPr lang="en-GB" b="0" dirty="0" err="1" smtClean="0"/>
              <a:t>avirulent</a:t>
            </a:r>
            <a:endParaRPr lang="en-GB" b="0" dirty="0"/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10000"/>
              <a:buFontTx/>
              <a:buChar char="•"/>
            </a:pPr>
            <a:r>
              <a:rPr lang="en-GB" dirty="0" smtClean="0"/>
              <a:t>Vaccine candidate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988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igure-8-11"/>
          <p:cNvPicPr>
            <a:picLocks noChangeAspect="1" noChangeArrowheads="1"/>
          </p:cNvPicPr>
          <p:nvPr/>
        </p:nvPicPr>
        <p:blipFill rotWithShape="1">
          <a:blip r:embed="rId2" cstate="print"/>
          <a:srcRect b="69165"/>
          <a:stretch/>
        </p:blipFill>
        <p:spPr bwMode="auto">
          <a:xfrm>
            <a:off x="723730" y="1556792"/>
            <a:ext cx="8173748" cy="408822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526" y="510858"/>
            <a:ext cx="9093406" cy="726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Genetically engineered recombinant  virus vaccine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691" y="6926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Prophylaxis and Therapy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2162274"/>
            <a:ext cx="8784976" cy="452596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SzPct val="120000"/>
            </a:pPr>
            <a:r>
              <a:rPr lang="en-GB" sz="2400" dirty="0" smtClean="0">
                <a:solidFill>
                  <a:schemeClr val="accent2"/>
                </a:solidFill>
              </a:rPr>
              <a:t>Prophylaxis:  </a:t>
            </a:r>
            <a:r>
              <a:rPr lang="en-GB" sz="2400" dirty="0" smtClean="0"/>
              <a:t>preventing disease before the </a:t>
            </a:r>
            <a:r>
              <a:rPr lang="en-GB" sz="2400" dirty="0" err="1" smtClean="0"/>
              <a:t>aetiologic</a:t>
            </a:r>
            <a:r>
              <a:rPr lang="en-GB" sz="2400" dirty="0" smtClean="0"/>
              <a:t> agent is acquired, by vaccination or giving a drug before infection.</a:t>
            </a:r>
          </a:p>
          <a:p>
            <a:pPr>
              <a:buClr>
                <a:schemeClr val="accent2"/>
              </a:buClr>
              <a:buSzPct val="120000"/>
            </a:pPr>
            <a:endParaRPr lang="en-GB" sz="2400" dirty="0" smtClean="0"/>
          </a:p>
          <a:p>
            <a:pPr>
              <a:buClr>
                <a:schemeClr val="accent2"/>
              </a:buClr>
              <a:buSzPct val="120000"/>
            </a:pPr>
            <a:r>
              <a:rPr lang="en-GB" sz="2400" dirty="0" smtClean="0">
                <a:solidFill>
                  <a:schemeClr val="accent2"/>
                </a:solidFill>
              </a:rPr>
              <a:t>Therapy:</a:t>
            </a:r>
            <a:r>
              <a:rPr lang="en-GB" sz="2400" dirty="0" smtClean="0"/>
              <a:t> is treating the disease after the  host has been infected.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5098" y="8765"/>
            <a:ext cx="5348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  <a:latin typeface="Arial" charset="0"/>
              </a:rPr>
              <a:t>V</a:t>
            </a:r>
            <a:r>
              <a:rPr lang="en-GB" sz="2400" dirty="0" smtClean="0">
                <a:solidFill>
                  <a:schemeClr val="tx2"/>
                </a:solidFill>
                <a:latin typeface="Arial" charset="0"/>
              </a:rPr>
              <a:t>iruses treatment and prevention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7376" y="5526562"/>
            <a:ext cx="19442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Vaccines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632343" y="5517232"/>
            <a:ext cx="19442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Drugs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986" y="489071"/>
            <a:ext cx="7772400" cy="7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0" dirty="0"/>
              <a:t>Genetically engineered subunit vaccines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2038350"/>
            <a:ext cx="77724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b="0" dirty="0"/>
              <a:t>Identify the gene encoding the desired antigen, express the gene and purify the protein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b="0" dirty="0"/>
              <a:t>Safe, specific, cheap, abundant </a:t>
            </a:r>
            <a:r>
              <a:rPr lang="en-GB" sz="2400" b="0" dirty="0" smtClean="0"/>
              <a:t>supply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7740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Hepatitis B virus</a:t>
            </a:r>
          </a:p>
          <a:p>
            <a:r>
              <a:rPr lang="en-GB" sz="2000" dirty="0" err="1" smtClean="0"/>
              <a:t>sAg</a:t>
            </a:r>
            <a:r>
              <a:rPr lang="en-GB" sz="2000" dirty="0" smtClean="0"/>
              <a:t> cloned and expressed in yeast</a:t>
            </a:r>
          </a:p>
          <a:p>
            <a:endParaRPr lang="en-GB" sz="2000" dirty="0" smtClean="0"/>
          </a:p>
          <a:p>
            <a:r>
              <a:rPr lang="en-GB" sz="2000" dirty="0" smtClean="0"/>
              <a:t>Used </a:t>
            </a:r>
            <a:r>
              <a:rPr lang="en-GB" sz="2000" dirty="0"/>
              <a:t>since 1986. Replaced the previous vaccine made from human plasma (expensive, limited supply, danger of other infectious agents)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Papillomavirus</a:t>
            </a:r>
            <a:endParaRPr lang="en-GB" sz="2000" dirty="0" smtClean="0"/>
          </a:p>
          <a:p>
            <a:r>
              <a:rPr lang="en-GB" sz="2000" dirty="0" smtClean="0"/>
              <a:t>Virus Like Particles from recombinant coat proteins</a:t>
            </a:r>
          </a:p>
          <a:p>
            <a:r>
              <a:rPr lang="en-GB" sz="2000" dirty="0" err="1" smtClean="0"/>
              <a:t>Gardasil</a:t>
            </a:r>
            <a:r>
              <a:rPr lang="en-GB" sz="2000" dirty="0" smtClean="0"/>
              <a:t> and </a:t>
            </a:r>
            <a:r>
              <a:rPr lang="en-GB" sz="2000" dirty="0" err="1" smtClean="0"/>
              <a:t>Cervarix</a:t>
            </a:r>
            <a:endParaRPr lang="en-GB" sz="2000" dirty="0"/>
          </a:p>
        </p:txBody>
      </p:sp>
      <p:pic>
        <p:nvPicPr>
          <p:cNvPr id="5" name="Picture 2" descr="http://drugster.info/img/ail/520_52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239" y="3345024"/>
            <a:ext cx="3096344" cy="3267246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986" y="489071"/>
            <a:ext cx="7772400" cy="7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0" dirty="0"/>
              <a:t>Genetically engineered subunit vaccines</a:t>
            </a:r>
          </a:p>
        </p:txBody>
      </p:sp>
    </p:spTree>
    <p:extLst>
      <p:ext uri="{BB962C8B-B14F-4D97-AF65-F5344CB8AC3E}">
        <p14:creationId xmlns:p14="http://schemas.microsoft.com/office/powerpoint/2010/main" val="12661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8" y="1822450"/>
            <a:ext cx="8054172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986" y="489071"/>
            <a:ext cx="7772400" cy="75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0" dirty="0" smtClean="0"/>
              <a:t>Adjuvants and other delivery systems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4534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Successful vaccination campaigns</a:t>
            </a:r>
            <a:endParaRPr lang="en-GB" dirty="0"/>
          </a:p>
        </p:txBody>
      </p:sp>
      <p:pic>
        <p:nvPicPr>
          <p:cNvPr id="4" name="Picture 7" descr="Figure-8-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460" y="1628800"/>
            <a:ext cx="4701382" cy="504056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538" y="3371489"/>
            <a:ext cx="8196475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200" dirty="0" smtClean="0"/>
              <a:t>Paradox?  So much knowledge, so few antivirals</a:t>
            </a:r>
          </a:p>
          <a:p>
            <a:endParaRPr lang="en-GB" sz="3200" dirty="0"/>
          </a:p>
          <a:p>
            <a:pPr algn="r"/>
            <a:r>
              <a:rPr lang="en-GB" sz="1100" dirty="0" smtClean="0"/>
              <a:t>Principles of Virology 3</a:t>
            </a:r>
            <a:r>
              <a:rPr lang="en-GB" sz="1100" baseline="30000" dirty="0" smtClean="0"/>
              <a:t>rd</a:t>
            </a:r>
            <a:r>
              <a:rPr lang="en-GB" sz="1100" dirty="0" smtClean="0"/>
              <a:t> Edition ASM Press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238" y="159864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b="0" dirty="0"/>
              <a:t>Antiviral </a:t>
            </a:r>
            <a:r>
              <a:rPr lang="en-GB" sz="3600" b="0" dirty="0" smtClean="0"/>
              <a:t>drugs</a:t>
            </a:r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40020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b="0" dirty="0"/>
              <a:t>Antiviral </a:t>
            </a:r>
            <a:r>
              <a:rPr lang="en-GB" sz="3600" b="0" dirty="0" smtClean="0"/>
              <a:t>drugs</a:t>
            </a:r>
            <a:endParaRPr lang="en-GB" sz="3600" b="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5293" y="1754933"/>
            <a:ext cx="5304454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000" b="0" dirty="0"/>
              <a:t>Must inhibit the virus without toxicity for host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000" b="0" dirty="0"/>
              <a:t>Fewer targets than for bacteria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000" b="0" dirty="0"/>
              <a:t>Targets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virus binding to host cell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virus replication (</a:t>
            </a:r>
            <a:r>
              <a:rPr lang="en-GB" sz="2000" b="0" dirty="0" err="1"/>
              <a:t>n.b.</a:t>
            </a:r>
            <a:r>
              <a:rPr lang="en-GB" sz="2000" b="0" dirty="0"/>
              <a:t> enzymes)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virus assembly or dissemination</a:t>
            </a:r>
          </a:p>
        </p:txBody>
      </p:sp>
      <p:pic>
        <p:nvPicPr>
          <p:cNvPr id="4" name="Picture 2" descr="C:\Users\wbarclay\AppData\Local\Microsoft\Windows\Temporary Internet Files\Low\Content.IE5\AZCZ45LD\figure_01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493" y="1754933"/>
            <a:ext cx="3414858" cy="3375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9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503363"/>
            <a:ext cx="7451725" cy="384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68" y="1062521"/>
            <a:ext cx="5472340" cy="582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786131" y="4774174"/>
            <a:ext cx="247325" cy="2052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1814868" y="3657610"/>
            <a:ext cx="247325" cy="2052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783020" y="6077349"/>
            <a:ext cx="247325" cy="2052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202290" y="777560"/>
            <a:ext cx="247325" cy="2052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44880" y="754744"/>
            <a:ext cx="3218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Many inhibitors are nucleoside analogues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82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Nucleoside and nucleotide analogues</a:t>
            </a:r>
            <a:endParaRPr lang="en-GB" dirty="0"/>
          </a:p>
        </p:txBody>
      </p:sp>
      <p:pic>
        <p:nvPicPr>
          <p:cNvPr id="3" name="Picture 7" descr="Figure-9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562600" cy="50498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Acyclovir specificity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033459" y="2360543"/>
            <a:ext cx="3466728" cy="3289041"/>
          </a:xfrm>
        </p:spPr>
        <p:txBody>
          <a:bodyPr>
            <a:normAutofit/>
          </a:bodyPr>
          <a:lstStyle/>
          <a:p>
            <a:r>
              <a:rPr lang="en-GB" sz="2000" dirty="0" smtClean="0"/>
              <a:t>Only activated inside a virus infected cells</a:t>
            </a:r>
          </a:p>
          <a:p>
            <a:endParaRPr lang="en-GB" sz="2000" dirty="0" smtClean="0"/>
          </a:p>
          <a:p>
            <a:r>
              <a:rPr lang="en-GB" sz="2000" dirty="0" smtClean="0"/>
              <a:t>Higher affinity for viral DNA polymerase than for host cell polymerase</a:t>
            </a:r>
          </a:p>
          <a:p>
            <a:endParaRPr lang="en-GB" sz="2000" dirty="0" smtClean="0"/>
          </a:p>
          <a:p>
            <a:r>
              <a:rPr lang="en-GB" sz="2000" dirty="0" smtClean="0"/>
              <a:t>Resistance is rare but maps to thymidine kinase.</a:t>
            </a:r>
            <a:endParaRPr lang="en-GB" sz="2000" dirty="0"/>
          </a:p>
        </p:txBody>
      </p:sp>
      <p:pic>
        <p:nvPicPr>
          <p:cNvPr id="3" name="Picture 2" descr="http://www.garlandscience.com/res/9780815341505/figure/figure_06_10.jpg"/>
          <p:cNvPicPr/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467544" y="1412776"/>
            <a:ext cx="3600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64450"/>
              </p:ext>
            </p:extLst>
          </p:nvPr>
        </p:nvGraphicFramePr>
        <p:xfrm>
          <a:off x="467544" y="1196752"/>
          <a:ext cx="8245475" cy="5547276"/>
        </p:xfrm>
        <a:graphic>
          <a:graphicData uri="http://schemas.openxmlformats.org/drawingml/2006/table">
            <a:tbl>
              <a:tblPr/>
              <a:tblGrid>
                <a:gridCol w="2747962"/>
                <a:gridCol w="2749550"/>
                <a:gridCol w="2747963"/>
              </a:tblGrid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Virus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Disease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Vaccine type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Measles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Measles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attenuated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Mumps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Mumps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attenuated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Rubella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 measles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attenuated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 fever virus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 fever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attenuated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Polio (Sabin)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Poliomyelitis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attenuated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 A virus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 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attenuated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Varicella-Zoster virus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Chickenpox / shingles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Live attenuated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Polio (Salk)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Poliomyelitis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Inactivated virus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Rabies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Rabies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Inactivated virus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Influenza virus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Influenza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Subunit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 B virus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Hepatitis 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Subunit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HPV 16 &amp; 18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Cervical cancer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Subunit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Variola virus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Smallpox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Vaccinia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(live virus)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62"/>
          <p:cNvSpPr txBox="1">
            <a:spLocks noChangeArrowheads="1"/>
          </p:cNvSpPr>
          <p:nvPr/>
        </p:nvSpPr>
        <p:spPr bwMode="auto">
          <a:xfrm>
            <a:off x="251520" y="618529"/>
            <a:ext cx="4634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0" dirty="0">
                <a:solidFill>
                  <a:schemeClr val="tx2"/>
                </a:solidFill>
              </a:rPr>
              <a:t>Some virus vaccines for humans</a:t>
            </a:r>
          </a:p>
        </p:txBody>
      </p:sp>
      <p:sp>
        <p:nvSpPr>
          <p:cNvPr id="4" name="Oval 3"/>
          <p:cNvSpPr/>
          <p:nvPr/>
        </p:nvSpPr>
        <p:spPr>
          <a:xfrm>
            <a:off x="179512" y="1772816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79512" y="2132856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79512" y="2492896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79512" y="3284984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79512" y="6453336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9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09" y="722313"/>
            <a:ext cx="6009692" cy="58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5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5943" y="75983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Antivirals against influenza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5233" y="2122714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Target a unique and essential gene of the virus</a:t>
            </a:r>
          </a:p>
          <a:p>
            <a:r>
              <a:rPr lang="en-GB" sz="2400" dirty="0" smtClean="0"/>
              <a:t>Be effective against a range of influenza types and strains</a:t>
            </a:r>
          </a:p>
          <a:p>
            <a:r>
              <a:rPr lang="en-GB" sz="2400" dirty="0" smtClean="0"/>
              <a:t>Be easy to administer even to very sick patients </a:t>
            </a:r>
          </a:p>
          <a:p>
            <a:r>
              <a:rPr lang="en-GB" sz="2400" dirty="0" smtClean="0"/>
              <a:t>Few side effects for compliancy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7" y="755941"/>
            <a:ext cx="743267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71765"/>
              </p:ext>
            </p:extLst>
          </p:nvPr>
        </p:nvGraphicFramePr>
        <p:xfrm>
          <a:off x="799322" y="5046537"/>
          <a:ext cx="7974208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8695"/>
                <a:gridCol w="1677554"/>
                <a:gridCol w="1878511"/>
                <a:gridCol w="2379448"/>
              </a:tblGrid>
              <a:tr h="103702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Low pH:  Activates virus  M2 channel protein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Ions enter virions</a:t>
                      </a: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M1/RNP contacts altered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HA/M1 contacts altered</a:t>
                      </a:r>
                    </a:p>
                    <a:p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HA conformational change triggered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Fusion peptide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translocated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Ha&lt;&gt;membrane fusion</a:t>
                      </a:r>
                    </a:p>
                    <a:p>
                      <a:endParaRPr lang="en-GB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58416" y="4857288"/>
            <a:ext cx="7791062" cy="0"/>
          </a:xfrm>
          <a:prstGeom prst="straightConnector1">
            <a:avLst/>
          </a:prstGeom>
          <a:ln w="50800"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8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91277" y="662473"/>
            <a:ext cx="5026670" cy="8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/>
            <a:r>
              <a:rPr lang="en-GB" sz="2400" dirty="0" smtClean="0">
                <a:solidFill>
                  <a:schemeClr val="tx2"/>
                </a:solidFill>
                <a:latin typeface="+mj-lt"/>
              </a:rPr>
              <a:t>M2 the influenza virus ion channel</a:t>
            </a:r>
            <a:endParaRPr lang="en-GB" sz="2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51920" y="1988840"/>
            <a:ext cx="1860550" cy="4117975"/>
            <a:chOff x="3543" y="1248"/>
            <a:chExt cx="1172" cy="2594"/>
          </a:xfrm>
        </p:grpSpPr>
        <p:pic>
          <p:nvPicPr>
            <p:cNvPr id="69638" name="Pictur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3" y="1248"/>
              <a:ext cx="1172" cy="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3601" y="1277"/>
              <a:ext cx="104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 defTabSz="762000" eaLnBrk="0" hangingPunct="0">
                <a:spcBef>
                  <a:spcPct val="20000"/>
                </a:spcBef>
                <a:buFontTx/>
                <a:buChar char="•"/>
              </a:pP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3528" y="1844824"/>
            <a:ext cx="3310136" cy="3471788"/>
            <a:chOff x="432" y="1248"/>
            <a:chExt cx="2408" cy="2600"/>
          </a:xfrm>
        </p:grpSpPr>
        <p:pic>
          <p:nvPicPr>
            <p:cNvPr id="69641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248"/>
              <a:ext cx="2408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490" y="1277"/>
              <a:ext cx="2284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 defTabSz="762000" eaLnBrk="0" hangingPunct="0">
                <a:spcBef>
                  <a:spcPct val="20000"/>
                </a:spcBef>
                <a:buFontTx/>
                <a:buChar char="•"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dirty="0" err="1" smtClean="0"/>
              <a:t>Adamantanes</a:t>
            </a:r>
            <a:endParaRPr lang="en-GB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buFontTx/>
              <a:buNone/>
            </a:pPr>
            <a:r>
              <a:rPr lang="en-GB" sz="2000" dirty="0" err="1"/>
              <a:t>Amantidine</a:t>
            </a:r>
            <a:r>
              <a:rPr lang="en-GB" sz="2000" dirty="0"/>
              <a:t>/</a:t>
            </a:r>
            <a:r>
              <a:rPr lang="en-GB" sz="2000" dirty="0" err="1"/>
              <a:t>Rimantadine</a:t>
            </a:r>
            <a:endParaRPr lang="en-GB" sz="2000" dirty="0"/>
          </a:p>
          <a:p>
            <a:r>
              <a:rPr lang="en-GB" sz="2000" dirty="0"/>
              <a:t>C</a:t>
            </a:r>
            <a:r>
              <a:rPr lang="en-GB" sz="2000" dirty="0" smtClean="0"/>
              <a:t>yclic </a:t>
            </a:r>
            <a:r>
              <a:rPr lang="en-GB" sz="2000" dirty="0"/>
              <a:t>amines with bulky, </a:t>
            </a:r>
            <a:r>
              <a:rPr lang="en-GB" sz="2000" dirty="0" err="1"/>
              <a:t>cagelike</a:t>
            </a:r>
            <a:r>
              <a:rPr lang="en-GB" sz="2000" dirty="0"/>
              <a:t> </a:t>
            </a:r>
            <a:r>
              <a:rPr lang="en-GB" sz="2000" dirty="0" smtClean="0"/>
              <a:t>structures</a:t>
            </a:r>
          </a:p>
          <a:p>
            <a:endParaRPr lang="en-GB" sz="2000" dirty="0"/>
          </a:p>
          <a:p>
            <a:r>
              <a:rPr lang="en-GB" sz="2000" dirty="0" smtClean="0"/>
              <a:t>By-products </a:t>
            </a:r>
            <a:r>
              <a:rPr lang="en-GB" sz="2000" dirty="0"/>
              <a:t>of petroleum </a:t>
            </a:r>
            <a:r>
              <a:rPr lang="en-GB" sz="2000" dirty="0" smtClean="0"/>
              <a:t>refinement</a:t>
            </a:r>
          </a:p>
          <a:p>
            <a:endParaRPr lang="en-GB" sz="2000" dirty="0"/>
          </a:p>
          <a:p>
            <a:r>
              <a:rPr lang="en-GB" sz="2000" dirty="0"/>
              <a:t>Active against influenza A virus </a:t>
            </a:r>
            <a:r>
              <a:rPr lang="en-GB" sz="2000" dirty="0" smtClean="0"/>
              <a:t>only </a:t>
            </a:r>
            <a:r>
              <a:rPr lang="en-GB" sz="1600" dirty="0" smtClean="0"/>
              <a:t>(Influenza B no M2)</a:t>
            </a:r>
            <a:endParaRPr lang="en-GB" sz="20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16016" y="1196752"/>
            <a:ext cx="3813175" cy="2870200"/>
            <a:chOff x="2928" y="1641"/>
            <a:chExt cx="2402" cy="1808"/>
          </a:xfrm>
        </p:grpSpPr>
        <p:pic>
          <p:nvPicPr>
            <p:cNvPr id="71687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1641"/>
              <a:ext cx="2402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2986" y="1670"/>
              <a:ext cx="2278" cy="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 defTabSz="762000" eaLnBrk="0" hangingPunct="0">
                <a:spcBef>
                  <a:spcPct val="20000"/>
                </a:spcBef>
                <a:buFontTx/>
                <a:buChar char="•"/>
              </a:pPr>
              <a:endParaRPr lang="en-US" sz="2400">
                <a:latin typeface="Times New Roman" pitchFamily="18" charset="0"/>
              </a:endParaRPr>
            </a:p>
          </p:txBody>
        </p:sp>
      </p:grpSp>
      <p:pic>
        <p:nvPicPr>
          <p:cNvPr id="9" name="Picture 7" descr="Figure-9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37112"/>
            <a:ext cx="3230563" cy="20970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Resistance to </a:t>
            </a:r>
            <a:r>
              <a:rPr lang="en-GB" dirty="0" err="1" smtClean="0"/>
              <a:t>amantadine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Single point mutations e.g. S31N</a:t>
            </a:r>
          </a:p>
          <a:p>
            <a:r>
              <a:rPr lang="en-GB" sz="2400" dirty="0" smtClean="0"/>
              <a:t>Little cost to fitness, resistant virus virulent and transmissible</a:t>
            </a:r>
          </a:p>
          <a:p>
            <a:endParaRPr lang="en-GB" sz="2400" dirty="0" smtClean="0"/>
          </a:p>
          <a:p>
            <a:r>
              <a:rPr lang="en-GB" sz="2400" dirty="0" smtClean="0"/>
              <a:t>Most H3N2 circulating viruses are </a:t>
            </a:r>
            <a:r>
              <a:rPr lang="en-GB" sz="2400" dirty="0" err="1" smtClean="0"/>
              <a:t>amantadine</a:t>
            </a:r>
            <a:r>
              <a:rPr lang="en-GB" sz="2400" dirty="0" smtClean="0"/>
              <a:t> resistant.</a:t>
            </a:r>
          </a:p>
          <a:p>
            <a:r>
              <a:rPr lang="en-GB" sz="2400" dirty="0" smtClean="0"/>
              <a:t> Many H5N1 strains are resistant due to overuse in poultry industry.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71804"/>
            <a:ext cx="8761445" cy="714976"/>
          </a:xfrm>
        </p:spPr>
        <p:txBody>
          <a:bodyPr>
            <a:normAutofit/>
          </a:bodyPr>
          <a:lstStyle/>
          <a:p>
            <a:r>
              <a:rPr lang="en-GB" sz="2400" dirty="0"/>
              <a:t>A</a:t>
            </a:r>
            <a:r>
              <a:rPr lang="en-GB" sz="2400" dirty="0" smtClean="0"/>
              <a:t>mantadine resistance in H3N2 community isolates</a:t>
            </a:r>
            <a:endParaRPr lang="en-GB" sz="24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818" y="1899964"/>
            <a:ext cx="7665938" cy="481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667375" y="2324100"/>
            <a:ext cx="2495550" cy="3657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000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6578600" y="2825750"/>
            <a:ext cx="1187450" cy="2425700"/>
          </a:xfrm>
          <a:prstGeom prst="ellipse">
            <a:avLst/>
          </a:prstGeom>
          <a:gradFill rotWithShape="0">
            <a:gsLst>
              <a:gs pos="0">
                <a:srgbClr val="FFCCFF">
                  <a:gamma/>
                  <a:shade val="69804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5114925" y="24384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5114925" y="2667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114925" y="2895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5114925" y="3124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14925" y="4572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114925" y="4800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114925" y="5029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114925" y="52578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114925" y="5562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37264" y="720000"/>
            <a:ext cx="8743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/>
            <a:r>
              <a:rPr lang="en-GB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role of neuraminidase</a:t>
            </a:r>
            <a:endParaRPr lang="en-GB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24300" y="1916113"/>
            <a:ext cx="1223963" cy="1150937"/>
            <a:chOff x="982" y="646"/>
            <a:chExt cx="1322" cy="1244"/>
          </a:xfrm>
        </p:grpSpPr>
        <p:sp>
          <p:nvSpPr>
            <p:cNvPr id="43024" name="Oval 16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5" name="AutoShape 17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6" name="AutoShape 18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7" name="AutoShape 19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8" name="AutoShape 20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9" name="AutoShape 21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0" name="AutoShape 22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1" name="AutoShape 23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2" name="AutoShape 24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3" name="AutoShape 25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4" name="AutoShape 26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5" name="AutoShape 27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6" name="AutoShape 28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7" name="AutoShape 29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8" name="AutoShape 30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9" name="AutoShape 31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041" name="AutoShape 3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2" name="Oval 3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3" name="Oval 3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045" name="AutoShape 3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6" name="Oval 3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7" name="Oval 3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40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049" name="AutoShape 4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0" name="Oval 4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1" name="Oval 4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053" name="AutoShape 4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4" name="Oval 4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5" name="Oval 4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057" name="AutoShape 4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52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061" name="AutoShape 5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62" name="Oval 5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63" name="Oval 5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065" name="AutoShape 5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66" name="Oval 5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67" name="Oval 5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068" name="Freeform 60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9" name="Freeform 61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071" name="Freeform 63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2" name="Freeform 64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3" name="Freeform 65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4" name="Freeform 66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5" name="Freeform 67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6" name="Freeform 68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2916238" y="4149725"/>
            <a:ext cx="1223962" cy="1223963"/>
            <a:chOff x="982" y="646"/>
            <a:chExt cx="1322" cy="1244"/>
          </a:xfrm>
        </p:grpSpPr>
        <p:sp>
          <p:nvSpPr>
            <p:cNvPr id="43078" name="Oval 70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79" name="AutoShape 71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0" name="AutoShape 72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1" name="AutoShape 73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2" name="AutoShape 74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3" name="AutoShape 75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4" name="AutoShape 76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5" name="AutoShape 77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6" name="AutoShape 78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7" name="AutoShape 79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8" name="AutoShape 80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9" name="AutoShape 81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90" name="AutoShape 82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91" name="AutoShape 83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92" name="AutoShape 84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93" name="AutoShape 85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" name="Group 86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095" name="AutoShape 8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96" name="Oval 8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97" name="Oval 8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099" name="AutoShape 9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0" name="Oval 9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1" name="Oval 9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94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103" name="AutoShape 9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4" name="Oval 9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5" name="Oval 9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98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107" name="AutoShape 9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8" name="Oval 10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9" name="Oval 10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102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111" name="AutoShape 10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12" name="Oval 10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13" name="Oval 10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06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115" name="AutoShape 10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16" name="Oval 10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17" name="Oval 10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" name="Group 110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119" name="AutoShape 1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20" name="Oval 1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21" name="Oval 1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122" name="Freeform 114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23" name="Freeform 115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116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125" name="Freeform 117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6" name="Freeform 118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7" name="Freeform 119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8" name="Freeform 120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9" name="Freeform 121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0" name="Freeform 122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" name="Group 123"/>
          <p:cNvGrpSpPr>
            <a:grpSpLocks/>
          </p:cNvGrpSpPr>
          <p:nvPr/>
        </p:nvGrpSpPr>
        <p:grpSpPr bwMode="auto">
          <a:xfrm>
            <a:off x="3492500" y="3860800"/>
            <a:ext cx="1223963" cy="1223963"/>
            <a:chOff x="982" y="646"/>
            <a:chExt cx="1322" cy="1244"/>
          </a:xfrm>
        </p:grpSpPr>
        <p:sp>
          <p:nvSpPr>
            <p:cNvPr id="43132" name="Oval 124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3" name="AutoShape 125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4" name="AutoShape 126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5" name="AutoShape 127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6" name="AutoShape 128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7" name="AutoShape 129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8" name="AutoShape 130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9" name="AutoShape 131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0" name="AutoShape 132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1" name="AutoShape 133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2" name="AutoShape 134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3" name="AutoShape 135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4" name="AutoShape 136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5" name="AutoShape 137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6" name="AutoShape 138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7" name="AutoShape 139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" name="Group 140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149" name="AutoShape 14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0" name="Oval 14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1" name="Oval 14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153" name="AutoShape 14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4" name="Oval 14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5" name="Oval 14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148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157" name="AutoShape 14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8" name="Oval 15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9" name="Oval 15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52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161" name="AutoShape 15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62" name="Oval 15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63" name="Oval 15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56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165" name="AutoShape 15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66" name="Oval 15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67" name="Oval 15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160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169" name="AutoShape 16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70" name="Oval 16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71" name="Oval 16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" name="Group 164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173" name="AutoShape 16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74" name="Oval 16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75" name="Oval 16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176" name="Freeform 168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77" name="Freeform 169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" name="Group 170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179" name="Freeform 171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0" name="Freeform 172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1" name="Freeform 173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2" name="Freeform 174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3" name="Freeform 175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4" name="Freeform 176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9" name="Group 177"/>
          <p:cNvGrpSpPr>
            <a:grpSpLocks/>
          </p:cNvGrpSpPr>
          <p:nvPr/>
        </p:nvGrpSpPr>
        <p:grpSpPr bwMode="auto">
          <a:xfrm>
            <a:off x="4284663" y="3933825"/>
            <a:ext cx="1223962" cy="1223963"/>
            <a:chOff x="982" y="646"/>
            <a:chExt cx="1322" cy="1244"/>
          </a:xfrm>
        </p:grpSpPr>
        <p:sp>
          <p:nvSpPr>
            <p:cNvPr id="43186" name="Oval 178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87" name="AutoShape 179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88" name="AutoShape 180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89" name="AutoShape 181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0" name="AutoShape 182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1" name="AutoShape 183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2" name="AutoShape 184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3" name="AutoShape 185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4" name="AutoShape 186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5" name="AutoShape 187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6" name="AutoShape 188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7" name="AutoShape 189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8" name="AutoShape 190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9" name="AutoShape 191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00" name="AutoShape 192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01" name="AutoShape 193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" name="Group 194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203" name="AutoShape 19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04" name="Oval 19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05" name="Oval 19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198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207" name="AutoShape 19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08" name="Oval 20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09" name="Oval 20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26" name="Group 202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211" name="AutoShape 20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12" name="Oval 20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13" name="Oval 20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30" name="Group 206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215" name="AutoShape 20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16" name="Oval 20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17" name="Oval 20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34" name="Group 210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219" name="AutoShape 2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0" name="Oval 2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1" name="Oval 2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38" name="Group 214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223" name="AutoShape 21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4" name="Oval 21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5" name="Oval 21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42" name="Group 218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227" name="AutoShape 21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8" name="Oval 22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9" name="Oval 22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230" name="Freeform 222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31" name="Freeform 223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448" name="Group 224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233" name="Freeform 225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4" name="Freeform 226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5" name="Freeform 227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6" name="Freeform 228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7" name="Freeform 229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8" name="Freeform 230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455" name="Group 231"/>
          <p:cNvGrpSpPr>
            <a:grpSpLocks/>
          </p:cNvGrpSpPr>
          <p:nvPr/>
        </p:nvGrpSpPr>
        <p:grpSpPr bwMode="auto">
          <a:xfrm>
            <a:off x="3563938" y="4797425"/>
            <a:ext cx="1223962" cy="1223963"/>
            <a:chOff x="982" y="646"/>
            <a:chExt cx="1322" cy="1244"/>
          </a:xfrm>
        </p:grpSpPr>
        <p:sp>
          <p:nvSpPr>
            <p:cNvPr id="43240" name="Oval 232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1" name="AutoShape 233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2" name="AutoShape 234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3" name="AutoShape 235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4" name="AutoShape 236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5" name="AutoShape 237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6" name="AutoShape 238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7" name="AutoShape 239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8" name="AutoShape 240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9" name="AutoShape 241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0" name="AutoShape 242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1" name="AutoShape 243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2" name="AutoShape 244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3" name="AutoShape 245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4" name="AutoShape 246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5" name="AutoShape 247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472" name="Group 248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257" name="AutoShape 24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58" name="Oval 25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59" name="Oval 25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76" name="Group 252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261" name="AutoShape 25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62" name="Oval 25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63" name="Oval 25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80" name="Group 256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265" name="AutoShape 25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66" name="Oval 25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67" name="Oval 25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84" name="Group 260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269" name="AutoShape 26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0" name="Oval 26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1" name="Oval 26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88" name="Group 264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273" name="AutoShape 26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4" name="Oval 26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5" name="Oval 26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92" name="Group 268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277" name="AutoShape 26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8" name="Oval 27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9" name="Oval 27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96" name="Group 272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281" name="AutoShape 27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82" name="Oval 27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83" name="Oval 27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284" name="Freeform 276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85" name="Freeform 277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502" name="Group 278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287" name="Freeform 279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8" name="Freeform 280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9" name="Freeform 281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0" name="Freeform 282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1" name="Freeform 283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2" name="Freeform 284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509" name="Group 285"/>
          <p:cNvGrpSpPr>
            <a:grpSpLocks/>
          </p:cNvGrpSpPr>
          <p:nvPr/>
        </p:nvGrpSpPr>
        <p:grpSpPr bwMode="auto">
          <a:xfrm>
            <a:off x="3779838" y="5013325"/>
            <a:ext cx="1223962" cy="1223963"/>
            <a:chOff x="982" y="646"/>
            <a:chExt cx="1322" cy="1244"/>
          </a:xfrm>
        </p:grpSpPr>
        <p:sp>
          <p:nvSpPr>
            <p:cNvPr id="43294" name="Oval 286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5" name="AutoShape 287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6" name="AutoShape 288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7" name="AutoShape 289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8" name="AutoShape 290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9" name="AutoShape 291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0" name="AutoShape 292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1" name="AutoShape 293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2" name="AutoShape 294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3" name="AutoShape 295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4" name="AutoShape 296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5" name="AutoShape 297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6" name="AutoShape 298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7" name="AutoShape 299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8" name="AutoShape 300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9" name="AutoShape 301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510" name="Group 302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311" name="AutoShape 30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12" name="Oval 30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13" name="Oval 30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1" name="Group 306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315" name="AutoShape 30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16" name="Oval 30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17" name="Oval 30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2" name="Group 310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319" name="AutoShape 3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0" name="Oval 3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1" name="Oval 3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3" name="Group 314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323" name="AutoShape 31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4" name="Oval 31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5" name="Oval 31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4" name="Group 318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327" name="AutoShape 31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8" name="Oval 32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9" name="Oval 32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5" name="Group 322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331" name="AutoShape 32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32" name="Oval 32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33" name="Oval 32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6" name="Group 326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335" name="AutoShape 32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36" name="Oval 32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37" name="Oval 32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338" name="Freeform 330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39" name="Freeform 331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517" name="Group 332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341" name="Freeform 333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2" name="Freeform 334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3" name="Freeform 335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4" name="Freeform 336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5" name="Freeform 337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6" name="Freeform 338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518" name="Group 339"/>
          <p:cNvGrpSpPr>
            <a:grpSpLocks/>
          </p:cNvGrpSpPr>
          <p:nvPr/>
        </p:nvGrpSpPr>
        <p:grpSpPr bwMode="auto">
          <a:xfrm>
            <a:off x="3995738" y="5229225"/>
            <a:ext cx="1223962" cy="1223963"/>
            <a:chOff x="982" y="646"/>
            <a:chExt cx="1322" cy="1244"/>
          </a:xfrm>
        </p:grpSpPr>
        <p:sp>
          <p:nvSpPr>
            <p:cNvPr id="43348" name="Oval 340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49" name="AutoShape 341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0" name="AutoShape 342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1" name="AutoShape 343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2" name="AutoShape 344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3" name="AutoShape 345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4" name="AutoShape 346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5" name="AutoShape 347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6" name="AutoShape 348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7" name="AutoShape 349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8" name="AutoShape 350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9" name="AutoShape 351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60" name="AutoShape 352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61" name="AutoShape 353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62" name="AutoShape 354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63" name="AutoShape 355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519" name="Group 356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365" name="AutoShape 35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66" name="Oval 35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67" name="Oval 35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08" name="Group 360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369" name="AutoShape 36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0" name="Oval 36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1" name="Oval 36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09" name="Group 364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373" name="AutoShape 36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4" name="Oval 36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5" name="Oval 36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23" name="Group 368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377" name="AutoShape 36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8" name="Oval 37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9" name="Oval 37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40" name="Group 372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381" name="AutoShape 37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82" name="Oval 37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83" name="Oval 37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44" name="Group 376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385" name="AutoShape 37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86" name="Oval 37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87" name="Oval 37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48" name="Group 380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389" name="AutoShape 38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90" name="Oval 38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91" name="Oval 38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392" name="Freeform 384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93" name="Freeform 385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052" name="Group 386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395" name="Freeform 387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96" name="Freeform 388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97" name="Freeform 389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98" name="Freeform 390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99" name="Freeform 391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00" name="Freeform 392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056" name="Group 393"/>
          <p:cNvGrpSpPr>
            <a:grpSpLocks/>
          </p:cNvGrpSpPr>
          <p:nvPr/>
        </p:nvGrpSpPr>
        <p:grpSpPr bwMode="auto">
          <a:xfrm>
            <a:off x="4211638" y="5445125"/>
            <a:ext cx="1223962" cy="1223963"/>
            <a:chOff x="982" y="646"/>
            <a:chExt cx="1322" cy="1244"/>
          </a:xfrm>
        </p:grpSpPr>
        <p:sp>
          <p:nvSpPr>
            <p:cNvPr id="43402" name="Oval 394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3" name="AutoShape 395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4" name="AutoShape 396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5" name="AutoShape 397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6" name="AutoShape 398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7" name="AutoShape 399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8" name="AutoShape 400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9" name="AutoShape 401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0" name="AutoShape 402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1" name="AutoShape 403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2" name="AutoShape 404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3" name="AutoShape 405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4" name="AutoShape 406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5" name="AutoShape 407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6" name="AutoShape 408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7" name="AutoShape 409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060" name="Group 410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419" name="AutoShape 4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0" name="Oval 4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1" name="Oval 4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64" name="Group 414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423" name="AutoShape 41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4" name="Oval 41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5" name="Oval 41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70" name="Group 418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427" name="AutoShape 41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8" name="Oval 42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9" name="Oval 42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77" name="Group 422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431" name="AutoShape 42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32" name="Oval 42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33" name="Oval 42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94" name="Group 426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435" name="AutoShape 42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36" name="Oval 42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37" name="Oval 42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98" name="Group 430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439" name="AutoShape 4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40" name="Oval 4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41" name="Oval 4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02" name="Group 434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443" name="AutoShape 4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44" name="Oval 4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45" name="Oval 4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446" name="Freeform 438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47" name="Freeform 439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106" name="Group 440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449" name="Freeform 441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0" name="Freeform 442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1" name="Freeform 443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2" name="Freeform 444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3" name="Freeform 445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4" name="Freeform 446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110" name="Group 447"/>
          <p:cNvGrpSpPr>
            <a:grpSpLocks/>
          </p:cNvGrpSpPr>
          <p:nvPr/>
        </p:nvGrpSpPr>
        <p:grpSpPr bwMode="auto">
          <a:xfrm>
            <a:off x="4140200" y="4724400"/>
            <a:ext cx="1223963" cy="1223963"/>
            <a:chOff x="982" y="646"/>
            <a:chExt cx="1322" cy="1244"/>
          </a:xfrm>
        </p:grpSpPr>
        <p:sp>
          <p:nvSpPr>
            <p:cNvPr id="43456" name="Oval 448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57" name="AutoShape 449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58" name="AutoShape 450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59" name="AutoShape 451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0" name="AutoShape 452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1" name="AutoShape 453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2" name="AutoShape 454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3" name="AutoShape 455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4" name="AutoShape 456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5" name="AutoShape 457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6" name="AutoShape 458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7" name="AutoShape 459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8" name="AutoShape 460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9" name="AutoShape 461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70" name="AutoShape 462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71" name="AutoShape 463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114" name="Group 464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473" name="AutoShape 46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74" name="Oval 46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75" name="Oval 46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18" name="Group 468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477" name="AutoShape 46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78" name="Oval 47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79" name="Oval 47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24" name="Group 472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481" name="AutoShape 47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82" name="Oval 47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83" name="Oval 47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31" name="Group 476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485" name="AutoShape 47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86" name="Oval 47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87" name="Oval 47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48" name="Group 480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489" name="AutoShape 48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0" name="Oval 48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1" name="Oval 48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52" name="Group 484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493" name="AutoShape 48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4" name="Oval 48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5" name="Oval 48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56" name="Group 488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497" name="AutoShape 48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8" name="Oval 49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9" name="Oval 49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500" name="Freeform 492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01" name="Freeform 493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160" name="Group 494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503" name="Freeform 495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4" name="Freeform 496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5" name="Freeform 497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6" name="Freeform 498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7" name="Freeform 499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8" name="Freeform 500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6000" y="720000"/>
            <a:ext cx="870857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/>
            <a:r>
              <a:rPr lang="en-GB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euraminidase </a:t>
            </a:r>
            <a:r>
              <a:rPr lang="en-GB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enzyme destroys cell surface receptor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143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781675" y="2324100"/>
            <a:ext cx="2495550" cy="3657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6692900" y="2825750"/>
            <a:ext cx="1187450" cy="2425700"/>
          </a:xfrm>
          <a:prstGeom prst="ellipse">
            <a:avLst/>
          </a:prstGeom>
          <a:gradFill rotWithShape="0">
            <a:gsLst>
              <a:gs pos="0">
                <a:srgbClr val="FFCCFF">
                  <a:gamma/>
                  <a:shade val="69804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5229225" y="24384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229225" y="2667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5229225" y="2895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5229225" y="3124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4284663" y="1844675"/>
            <a:ext cx="746125" cy="798513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4643438" y="1743075"/>
            <a:ext cx="77787" cy="133350"/>
          </a:xfrm>
          <a:prstGeom prst="can">
            <a:avLst>
              <a:gd name="adj" fmla="val 4285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 rot="-1731536">
            <a:off x="4435475" y="1800225"/>
            <a:ext cx="79375" cy="133350"/>
          </a:xfrm>
          <a:prstGeom prst="can">
            <a:avLst>
              <a:gd name="adj" fmla="val 42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 rot="-3428101">
            <a:off x="4294982" y="1928018"/>
            <a:ext cx="88900" cy="119063"/>
          </a:xfrm>
          <a:prstGeom prst="can">
            <a:avLst>
              <a:gd name="adj" fmla="val 33482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-4530700">
            <a:off x="4224338" y="2066925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-6208555">
            <a:off x="4222751" y="2301875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-7565748">
            <a:off x="4266407" y="2421731"/>
            <a:ext cx="88900" cy="119063"/>
          </a:xfrm>
          <a:prstGeom prst="can">
            <a:avLst>
              <a:gd name="adj" fmla="val 33482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 rot="-8367763">
            <a:off x="4392613" y="2574925"/>
            <a:ext cx="77787" cy="133350"/>
          </a:xfrm>
          <a:prstGeom prst="can">
            <a:avLst>
              <a:gd name="adj" fmla="val 4285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 rot="-9558205">
            <a:off x="4529138" y="2647950"/>
            <a:ext cx="77787" cy="133350"/>
          </a:xfrm>
          <a:prstGeom prst="can">
            <a:avLst>
              <a:gd name="adj" fmla="val 4285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 rot="9901211" flipH="1">
            <a:off x="4749800" y="2647950"/>
            <a:ext cx="79375" cy="133350"/>
          </a:xfrm>
          <a:prstGeom prst="can">
            <a:avLst>
              <a:gd name="adj" fmla="val 42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 rot="9414293" flipH="1">
            <a:off x="4848225" y="2606675"/>
            <a:ext cx="79375" cy="133350"/>
          </a:xfrm>
          <a:prstGeom prst="can">
            <a:avLst>
              <a:gd name="adj" fmla="val 42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 rot="7565748" flipH="1">
            <a:off x="4994276" y="2463800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4" name="AutoShape 22"/>
          <p:cNvSpPr>
            <a:spLocks noChangeArrowheads="1"/>
          </p:cNvSpPr>
          <p:nvPr/>
        </p:nvSpPr>
        <p:spPr bwMode="auto">
          <a:xfrm rot="6208555" flipH="1">
            <a:off x="5056188" y="2309812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 rot="4530700" flipH="1">
            <a:off x="5051426" y="2082800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 rot="3428101" flipH="1">
            <a:off x="4980781" y="1937544"/>
            <a:ext cx="87313" cy="117475"/>
          </a:xfrm>
          <a:prstGeom prst="can">
            <a:avLst>
              <a:gd name="adj" fmla="val 336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 rot="1731536" flipH="1">
            <a:off x="4864100" y="1808163"/>
            <a:ext cx="77788" cy="133350"/>
          </a:xfrm>
          <a:prstGeom prst="can">
            <a:avLst>
              <a:gd name="adj" fmla="val 4285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635500" y="2662238"/>
            <a:ext cx="117475" cy="188912"/>
            <a:chOff x="1441" y="1824"/>
            <a:chExt cx="143" cy="205"/>
          </a:xfrm>
        </p:grpSpPr>
        <p:sp>
          <p:nvSpPr>
            <p:cNvPr id="44059" name="AutoShape 2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 rot="1113049" flipV="1">
            <a:off x="4749800" y="1708150"/>
            <a:ext cx="117475" cy="190500"/>
            <a:chOff x="1441" y="1824"/>
            <a:chExt cx="143" cy="205"/>
          </a:xfrm>
        </p:grpSpPr>
        <p:sp>
          <p:nvSpPr>
            <p:cNvPr id="44063" name="AutoShape 3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 rot="-1113049" flipH="1" flipV="1">
            <a:off x="4494213" y="1700213"/>
            <a:ext cx="115887" cy="188912"/>
            <a:chOff x="1441" y="1824"/>
            <a:chExt cx="143" cy="205"/>
          </a:xfrm>
        </p:grpSpPr>
        <p:sp>
          <p:nvSpPr>
            <p:cNvPr id="44067" name="AutoShape 3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8" name="Oval 3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9" name="Oval 3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 rot="-5190893" flipH="1" flipV="1">
            <a:off x="4156869" y="2162969"/>
            <a:ext cx="133350" cy="166688"/>
            <a:chOff x="1441" y="1824"/>
            <a:chExt cx="143" cy="205"/>
          </a:xfrm>
        </p:grpSpPr>
        <p:sp>
          <p:nvSpPr>
            <p:cNvPr id="44071" name="AutoShape 3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72" name="Oval 4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73" name="Oval 4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 rot="-5172987">
            <a:off x="5069682" y="2172494"/>
            <a:ext cx="133350" cy="166687"/>
            <a:chOff x="1441" y="1824"/>
            <a:chExt cx="143" cy="205"/>
          </a:xfrm>
        </p:grpSpPr>
        <p:sp>
          <p:nvSpPr>
            <p:cNvPr id="44075" name="AutoShape 4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76" name="Oval 4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77" name="Oval 4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 rot="2463853">
            <a:off x="4286250" y="2500313"/>
            <a:ext cx="117475" cy="190500"/>
            <a:chOff x="1441" y="1824"/>
            <a:chExt cx="143" cy="205"/>
          </a:xfrm>
        </p:grpSpPr>
        <p:sp>
          <p:nvSpPr>
            <p:cNvPr id="44079" name="AutoShape 4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80" name="Oval 4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81" name="Oval 4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 rot="19136147" flipH="1">
            <a:off x="4933950" y="2533650"/>
            <a:ext cx="117475" cy="188913"/>
            <a:chOff x="1441" y="1824"/>
            <a:chExt cx="143" cy="205"/>
          </a:xfrm>
        </p:grpSpPr>
        <p:sp>
          <p:nvSpPr>
            <p:cNvPr id="44083" name="AutoShape 5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84" name="Oval 5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85" name="Oval 5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86" name="Freeform 54"/>
          <p:cNvSpPr>
            <a:spLocks/>
          </p:cNvSpPr>
          <p:nvPr/>
        </p:nvSpPr>
        <p:spPr bwMode="auto">
          <a:xfrm rot="4247563" flipV="1">
            <a:off x="4579937" y="2108201"/>
            <a:ext cx="157163" cy="16986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087" name="Freeform 55"/>
          <p:cNvSpPr>
            <a:spLocks/>
          </p:cNvSpPr>
          <p:nvPr/>
        </p:nvSpPr>
        <p:spPr bwMode="auto">
          <a:xfrm rot="4247563" flipV="1">
            <a:off x="4518026" y="1939925"/>
            <a:ext cx="158750" cy="1682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4454525" y="1938338"/>
            <a:ext cx="403225" cy="673100"/>
            <a:chOff x="1235" y="1035"/>
            <a:chExt cx="460" cy="666"/>
          </a:xfrm>
        </p:grpSpPr>
        <p:sp>
          <p:nvSpPr>
            <p:cNvPr id="44089" name="Freeform 57"/>
            <p:cNvSpPr>
              <a:spLocks/>
            </p:cNvSpPr>
            <p:nvPr/>
          </p:nvSpPr>
          <p:spPr bwMode="auto">
            <a:xfrm rot="4247563" flipV="1">
              <a:off x="1364" y="1113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0" name="Freeform 58"/>
            <p:cNvSpPr>
              <a:spLocks/>
            </p:cNvSpPr>
            <p:nvPr/>
          </p:nvSpPr>
          <p:spPr bwMode="auto">
            <a:xfrm rot="4247563" flipV="1">
              <a:off x="1452" y="1290"/>
              <a:ext cx="152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1" name="Freeform 59"/>
            <p:cNvSpPr>
              <a:spLocks/>
            </p:cNvSpPr>
            <p:nvPr/>
          </p:nvSpPr>
          <p:spPr bwMode="auto">
            <a:xfrm rot="4247563" flipV="1">
              <a:off x="1491" y="1381"/>
              <a:ext cx="151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2" name="Freeform 60"/>
            <p:cNvSpPr>
              <a:spLocks/>
            </p:cNvSpPr>
            <p:nvPr/>
          </p:nvSpPr>
          <p:spPr bwMode="auto">
            <a:xfrm rot="4247563" flipV="1">
              <a:off x="1544" y="1479"/>
              <a:ext cx="114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3" name="Freeform 61"/>
            <p:cNvSpPr>
              <a:spLocks/>
            </p:cNvSpPr>
            <p:nvPr/>
          </p:nvSpPr>
          <p:spPr bwMode="auto">
            <a:xfrm rot="4247563" flipV="1">
              <a:off x="1568" y="1574"/>
              <a:ext cx="111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4" name="Freeform 62"/>
            <p:cNvSpPr>
              <a:spLocks/>
            </p:cNvSpPr>
            <p:nvPr/>
          </p:nvSpPr>
          <p:spPr bwMode="auto">
            <a:xfrm rot="4247563" flipV="1">
              <a:off x="1253" y="101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1116013" y="5084763"/>
            <a:ext cx="1079500" cy="1150937"/>
            <a:chOff x="982" y="646"/>
            <a:chExt cx="1322" cy="1244"/>
          </a:xfrm>
        </p:grpSpPr>
        <p:sp>
          <p:nvSpPr>
            <p:cNvPr id="44096" name="Oval 64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7" name="AutoShape 65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8" name="AutoShape 66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9" name="AutoShape 67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0" name="AutoShape 68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1" name="AutoShape 69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2" name="AutoShape 70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3" name="AutoShape 71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4" name="AutoShape 72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5" name="AutoShape 73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6" name="AutoShape 74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7" name="AutoShape 75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8" name="AutoShape 76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9" name="AutoShape 77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0" name="AutoShape 78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1" name="AutoShape 79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" name="Group 80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113" name="AutoShape 8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14" name="Oval 8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15" name="Oval 8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117" name="AutoShape 8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18" name="Oval 8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19" name="Oval 8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88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121" name="AutoShape 8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22" name="Oval 9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23" name="Oval 9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92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125" name="AutoShape 9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26" name="Oval 9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27" name="Oval 9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96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129" name="AutoShape 9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0" name="Oval 9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1" name="Oval 9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100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133" name="AutoShape 10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4" name="Oval 10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5" name="Oval 10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04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137" name="AutoShape 10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8" name="Oval 10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9" name="Oval 10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140" name="Freeform 108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1" name="Freeform 109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" name="Group 110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143" name="Freeform 111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4" name="Freeform 112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5" name="Freeform 113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6" name="Freeform 114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7" name="Freeform 115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8" name="Freeform 116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9" name="Group 117"/>
          <p:cNvGrpSpPr>
            <a:grpSpLocks/>
          </p:cNvGrpSpPr>
          <p:nvPr/>
        </p:nvGrpSpPr>
        <p:grpSpPr bwMode="auto">
          <a:xfrm>
            <a:off x="1763713" y="2492375"/>
            <a:ext cx="1079500" cy="1150938"/>
            <a:chOff x="982" y="646"/>
            <a:chExt cx="1322" cy="1244"/>
          </a:xfrm>
        </p:grpSpPr>
        <p:sp>
          <p:nvSpPr>
            <p:cNvPr id="44150" name="Oval 118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1" name="AutoShape 119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2" name="AutoShape 120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3" name="AutoShape 121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4" name="AutoShape 122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5" name="AutoShape 123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6" name="AutoShape 124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7" name="AutoShape 125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8" name="AutoShape 126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9" name="AutoShape 127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0" name="AutoShape 128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1" name="AutoShape 129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2" name="AutoShape 130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3" name="AutoShape 131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4" name="AutoShape 132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5" name="AutoShape 133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167" name="AutoShape 1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68" name="Oval 1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69" name="Oval 1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38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171" name="AutoShape 1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72" name="Oval 1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73" name="Oval 1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42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175" name="AutoShape 1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76" name="Oval 1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77" name="Oval 1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146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179" name="AutoShape 1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0" name="Oval 1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1" name="Oval 1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50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183" name="AutoShape 1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4" name="Oval 1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5" name="Oval 1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54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187" name="AutoShape 1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8" name="Oval 1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9" name="Oval 1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158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191" name="AutoShape 15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92" name="Oval 16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93" name="Oval 16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194" name="Freeform 162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5" name="Freeform 163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" name="Group 164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197" name="Freeform 165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8" name="Freeform 166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9" name="Freeform 167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00" name="Freeform 168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01" name="Freeform 169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02" name="Freeform 170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8" name="Group 171"/>
          <p:cNvGrpSpPr>
            <a:grpSpLocks/>
          </p:cNvGrpSpPr>
          <p:nvPr/>
        </p:nvGrpSpPr>
        <p:grpSpPr bwMode="auto">
          <a:xfrm>
            <a:off x="2771775" y="4076700"/>
            <a:ext cx="1079500" cy="1150938"/>
            <a:chOff x="982" y="646"/>
            <a:chExt cx="1322" cy="1244"/>
          </a:xfrm>
        </p:grpSpPr>
        <p:sp>
          <p:nvSpPr>
            <p:cNvPr id="44204" name="Oval 172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5" name="AutoShape 173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6" name="AutoShape 174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7" name="AutoShape 175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8" name="AutoShape 176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9" name="AutoShape 177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0" name="AutoShape 178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1" name="AutoShape 179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2" name="AutoShape 180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3" name="AutoShape 181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4" name="AutoShape 182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5" name="AutoShape 183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6" name="AutoShape 184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7" name="AutoShape 185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8" name="AutoShape 186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9" name="AutoShape 187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9" name="Group 188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221" name="AutoShape 18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22" name="Oval 19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23" name="Oval 19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" name="Group 192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225" name="AutoShape 19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26" name="Oval 19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27" name="Oval 19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196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229" name="AutoShape 19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0" name="Oval 19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1" name="Oval 19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66" name="Group 200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233" name="AutoShape 20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4" name="Oval 20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5" name="Oval 20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70" name="Group 204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237" name="AutoShape 20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8" name="Oval 20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9" name="Oval 20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74" name="Group 208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241" name="AutoShape 20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42" name="Oval 21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43" name="Oval 21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78" name="Group 212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245" name="AutoShape 21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46" name="Oval 21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47" name="Oval 21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248" name="Freeform 216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9" name="Freeform 217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182" name="Group 218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251" name="Freeform 219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2" name="Freeform 220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3" name="Freeform 221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4" name="Freeform 222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5" name="Freeform 223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6" name="Freeform 224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4186" name="Group 225"/>
          <p:cNvGrpSpPr>
            <a:grpSpLocks/>
          </p:cNvGrpSpPr>
          <p:nvPr/>
        </p:nvGrpSpPr>
        <p:grpSpPr bwMode="auto">
          <a:xfrm>
            <a:off x="323850" y="3213100"/>
            <a:ext cx="1079500" cy="1150938"/>
            <a:chOff x="982" y="646"/>
            <a:chExt cx="1322" cy="1244"/>
          </a:xfrm>
        </p:grpSpPr>
        <p:sp>
          <p:nvSpPr>
            <p:cNvPr id="44258" name="Oval 226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59" name="AutoShape 227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0" name="AutoShape 228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1" name="AutoShape 229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2" name="AutoShape 230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3" name="AutoShape 231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4" name="AutoShape 232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5" name="AutoShape 233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6" name="AutoShape 234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7" name="AutoShape 235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8" name="AutoShape 236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9" name="AutoShape 237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70" name="AutoShape 238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71" name="AutoShape 239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72" name="AutoShape 240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73" name="AutoShape 241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190" name="Group 242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275" name="AutoShape 2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76" name="Oval 2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77" name="Oval 2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96" name="Group 246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279" name="AutoShape 2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0" name="Oval 2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1" name="Oval 2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03" name="Group 250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283" name="AutoShape 2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4" name="Oval 2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5" name="Oval 2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20" name="Group 254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287" name="AutoShape 2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8" name="Oval 2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9" name="Oval 2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24" name="Group 258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291" name="AutoShape 25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92" name="Oval 26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93" name="Oval 26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28" name="Group 262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295" name="AutoShape 26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96" name="Oval 26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97" name="Oval 26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32" name="Group 266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299" name="AutoShape 26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00" name="Oval 26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01" name="Oval 26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302" name="Freeform 270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303" name="Freeform 271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236" name="Group 272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305" name="Freeform 273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06" name="Freeform 274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07" name="Freeform 275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08" name="Freeform 276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09" name="Freeform 277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10" name="Freeform 278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4240" name="Group 279"/>
          <p:cNvGrpSpPr>
            <a:grpSpLocks/>
          </p:cNvGrpSpPr>
          <p:nvPr/>
        </p:nvGrpSpPr>
        <p:grpSpPr bwMode="auto">
          <a:xfrm>
            <a:off x="2555875" y="5373688"/>
            <a:ext cx="1079500" cy="1150937"/>
            <a:chOff x="982" y="646"/>
            <a:chExt cx="1322" cy="1244"/>
          </a:xfrm>
        </p:grpSpPr>
        <p:sp>
          <p:nvSpPr>
            <p:cNvPr id="44312" name="Oval 280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3" name="AutoShape 281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4" name="AutoShape 282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5" name="AutoShape 283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6" name="AutoShape 284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7" name="AutoShape 285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8" name="AutoShape 286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9" name="AutoShape 287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0" name="AutoShape 288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1" name="AutoShape 289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2" name="AutoShape 290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3" name="AutoShape 291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4" name="AutoShape 292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5" name="AutoShape 293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6" name="AutoShape 294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7" name="AutoShape 295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244" name="Group 296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329" name="AutoShape 29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0" name="Oval 29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1" name="Oval 29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50" name="Group 300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333" name="AutoShape 30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4" name="Oval 30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5" name="Oval 30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57" name="Group 304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337" name="AutoShape 30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8" name="Oval 30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9" name="Oval 30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74" name="Group 308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341" name="AutoShape 30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42" name="Oval 31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43" name="Oval 31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78" name="Group 312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345" name="AutoShape 31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46" name="Oval 31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47" name="Oval 31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82" name="Group 316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349" name="AutoShape 31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50" name="Oval 31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51" name="Oval 31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86" name="Group 320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353" name="AutoShape 32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54" name="Oval 32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55" name="Oval 32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356" name="Freeform 324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357" name="Freeform 325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290" name="Group 326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359" name="Freeform 327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0" name="Freeform 328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1" name="Freeform 329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2" name="Freeform 330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3" name="Freeform 331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4" name="Freeform 332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4294" name="Group 333"/>
          <p:cNvGrpSpPr>
            <a:grpSpLocks/>
          </p:cNvGrpSpPr>
          <p:nvPr/>
        </p:nvGrpSpPr>
        <p:grpSpPr bwMode="auto">
          <a:xfrm rot="-5190893" flipH="1" flipV="1">
            <a:off x="5668169" y="4348956"/>
            <a:ext cx="133350" cy="166688"/>
            <a:chOff x="1441" y="1824"/>
            <a:chExt cx="143" cy="205"/>
          </a:xfrm>
        </p:grpSpPr>
        <p:sp>
          <p:nvSpPr>
            <p:cNvPr id="44366" name="AutoShape 33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67" name="Oval 33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68" name="Oval 33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298" name="Group 337"/>
          <p:cNvGrpSpPr>
            <a:grpSpLocks/>
          </p:cNvGrpSpPr>
          <p:nvPr/>
        </p:nvGrpSpPr>
        <p:grpSpPr bwMode="auto">
          <a:xfrm rot="-5190893" flipH="1" flipV="1">
            <a:off x="5668169" y="4491831"/>
            <a:ext cx="133350" cy="166688"/>
            <a:chOff x="1441" y="1824"/>
            <a:chExt cx="143" cy="205"/>
          </a:xfrm>
        </p:grpSpPr>
        <p:sp>
          <p:nvSpPr>
            <p:cNvPr id="44370" name="AutoShape 33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1" name="Oval 33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2" name="Oval 34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304" name="Group 341"/>
          <p:cNvGrpSpPr>
            <a:grpSpLocks/>
          </p:cNvGrpSpPr>
          <p:nvPr/>
        </p:nvGrpSpPr>
        <p:grpSpPr bwMode="auto">
          <a:xfrm rot="-5190893" flipH="1" flipV="1">
            <a:off x="5668169" y="4707731"/>
            <a:ext cx="133350" cy="166688"/>
            <a:chOff x="1441" y="1824"/>
            <a:chExt cx="143" cy="205"/>
          </a:xfrm>
        </p:grpSpPr>
        <p:sp>
          <p:nvSpPr>
            <p:cNvPr id="44374" name="AutoShape 34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5" name="Oval 34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6" name="Oval 34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311" name="Group 345"/>
          <p:cNvGrpSpPr>
            <a:grpSpLocks/>
          </p:cNvGrpSpPr>
          <p:nvPr/>
        </p:nvGrpSpPr>
        <p:grpSpPr bwMode="auto">
          <a:xfrm rot="-5190893" flipH="1" flipV="1">
            <a:off x="5596732" y="4996656"/>
            <a:ext cx="133350" cy="166687"/>
            <a:chOff x="1441" y="1824"/>
            <a:chExt cx="143" cy="205"/>
          </a:xfrm>
        </p:grpSpPr>
        <p:sp>
          <p:nvSpPr>
            <p:cNvPr id="44378" name="AutoShape 34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9" name="Oval 34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0" name="Oval 34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328" name="Group 349"/>
          <p:cNvGrpSpPr>
            <a:grpSpLocks/>
          </p:cNvGrpSpPr>
          <p:nvPr/>
        </p:nvGrpSpPr>
        <p:grpSpPr bwMode="auto">
          <a:xfrm rot="-5190893" flipH="1" flipV="1">
            <a:off x="5596732" y="5141119"/>
            <a:ext cx="133350" cy="166687"/>
            <a:chOff x="1441" y="1824"/>
            <a:chExt cx="143" cy="205"/>
          </a:xfrm>
        </p:grpSpPr>
        <p:sp>
          <p:nvSpPr>
            <p:cNvPr id="44382" name="AutoShape 35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3" name="Oval 35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4" name="Oval 35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332" name="Group 353"/>
          <p:cNvGrpSpPr>
            <a:grpSpLocks/>
          </p:cNvGrpSpPr>
          <p:nvPr/>
        </p:nvGrpSpPr>
        <p:grpSpPr bwMode="auto">
          <a:xfrm rot="-5190893" flipH="1" flipV="1">
            <a:off x="5668169" y="5357019"/>
            <a:ext cx="133350" cy="166688"/>
            <a:chOff x="1441" y="1824"/>
            <a:chExt cx="143" cy="205"/>
          </a:xfrm>
        </p:grpSpPr>
        <p:sp>
          <p:nvSpPr>
            <p:cNvPr id="44386" name="AutoShape 35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7" name="Oval 35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8" name="Oval 35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6000" y="720000"/>
            <a:ext cx="9258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/>
            <a:r>
              <a:rPr lang="en-GB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Inhibiting NA inhibits virus spread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38775" y="2324100"/>
            <a:ext cx="2495550" cy="3657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14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6350000" y="2825750"/>
            <a:ext cx="1187450" cy="2425700"/>
          </a:xfrm>
          <a:prstGeom prst="ellipse">
            <a:avLst/>
          </a:prstGeom>
          <a:gradFill rotWithShape="0">
            <a:gsLst>
              <a:gs pos="0">
                <a:srgbClr val="FFCCFF">
                  <a:gamma/>
                  <a:shade val="69804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4886325" y="24384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4886325" y="2667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886325" y="2895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886325" y="3124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4886325" y="4572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886325" y="4800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886325" y="5029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886325" y="52578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4886325" y="5562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714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57775" y="3962400"/>
            <a:ext cx="685800" cy="304800"/>
            <a:chOff x="3564" y="2496"/>
            <a:chExt cx="432" cy="192"/>
          </a:xfrm>
        </p:grpSpPr>
        <p:sp>
          <p:nvSpPr>
            <p:cNvPr id="45073" name="Line 17"/>
            <p:cNvSpPr>
              <a:spLocks noChangeShapeType="1"/>
            </p:cNvSpPr>
            <p:nvPr/>
          </p:nvSpPr>
          <p:spPr bwMode="auto">
            <a:xfrm>
              <a:off x="3564" y="2496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H="1">
              <a:off x="3564" y="2496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057775" y="5257800"/>
            <a:ext cx="685800" cy="304800"/>
            <a:chOff x="3564" y="3312"/>
            <a:chExt cx="432" cy="192"/>
          </a:xfrm>
        </p:grpSpPr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>
              <a:off x="3564" y="3312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 flipH="1">
              <a:off x="3564" y="3312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057775" y="4876800"/>
            <a:ext cx="685800" cy="304800"/>
            <a:chOff x="3564" y="3072"/>
            <a:chExt cx="432" cy="192"/>
          </a:xfrm>
        </p:grpSpPr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>
              <a:off x="3564" y="3072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5080" name="Line 24"/>
            <p:cNvSpPr>
              <a:spLocks noChangeShapeType="1"/>
            </p:cNvSpPr>
            <p:nvPr/>
          </p:nvSpPr>
          <p:spPr bwMode="auto">
            <a:xfrm flipH="1">
              <a:off x="3564" y="3072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787900" y="4797425"/>
            <a:ext cx="685800" cy="304800"/>
            <a:chOff x="3564" y="2784"/>
            <a:chExt cx="432" cy="192"/>
          </a:xfrm>
        </p:grpSpPr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>
              <a:off x="3564" y="2784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 flipH="1">
              <a:off x="3564" y="2784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851275" y="1412875"/>
            <a:ext cx="1152525" cy="1223963"/>
            <a:chOff x="982" y="646"/>
            <a:chExt cx="1322" cy="1244"/>
          </a:xfrm>
        </p:grpSpPr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6" name="AutoShape 30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7" name="AutoShape 31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8" name="AutoShape 32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9" name="AutoShape 33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0" name="AutoShape 34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1" name="AutoShape 35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2" name="AutoShape 36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3" name="AutoShape 37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4" name="AutoShape 38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5" name="AutoShape 39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6" name="AutoShape 40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7" name="AutoShape 41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8" name="AutoShape 42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9" name="AutoShape 43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00" name="AutoShape 44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102" name="AutoShape 4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3" name="Oval 4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4" name="Oval 4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106" name="AutoShape 5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7" name="Oval 5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8" name="Oval 5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110" name="AutoShape 5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1" name="Oval 5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2" name="Oval 5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114" name="AutoShape 5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5" name="Oval 5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6" name="Oval 6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118" name="AutoShape 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9" name="Oval 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0" name="Oval 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122" name="AutoShape 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3" name="Oval 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4" name="Oval 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126" name="AutoShape 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7" name="Oval 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8" name="Oval 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129" name="Freeform 73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30" name="Freeform 74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75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132" name="Freeform 76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3" name="Freeform 77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4" name="Freeform 78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5" name="Freeform 79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6" name="Freeform 80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7" name="Freeform 81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4067175" y="5157788"/>
            <a:ext cx="1152525" cy="1223962"/>
            <a:chOff x="982" y="646"/>
            <a:chExt cx="1322" cy="1244"/>
          </a:xfrm>
        </p:grpSpPr>
        <p:sp>
          <p:nvSpPr>
            <p:cNvPr id="45139" name="Oval 83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0" name="AutoShape 84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1" name="AutoShape 85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2" name="AutoShape 86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3" name="AutoShape 87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4" name="AutoShape 88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5" name="AutoShape 89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6" name="AutoShape 90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7" name="AutoShape 91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8" name="AutoShape 92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9" name="AutoShape 93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0" name="AutoShape 94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1" name="AutoShape 95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2" name="AutoShape 96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3" name="AutoShape 97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4" name="AutoShape 98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" name="Group 99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156" name="AutoShape 10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57" name="Oval 10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58" name="Oval 10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03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160" name="AutoShape 10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1" name="Oval 10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2" name="Oval 10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" name="Group 107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164" name="AutoShape 10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5" name="Oval 10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6" name="Oval 11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9" name="Group 111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168" name="AutoShape 11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9" name="Oval 11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0" name="Oval 11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115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172" name="AutoShape 11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3" name="Oval 11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4" name="Oval 11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19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176" name="AutoShape 12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7" name="Oval 12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8" name="Oval 12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23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180" name="AutoShape 12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81" name="Oval 12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82" name="Oval 12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183" name="Freeform 127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84" name="Freeform 128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3" name="Group 129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186" name="Freeform 130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87" name="Freeform 131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88" name="Freeform 132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89" name="Freeform 133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90" name="Freeform 134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91" name="Freeform 135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3419475" y="4724400"/>
            <a:ext cx="1152525" cy="1223963"/>
            <a:chOff x="982" y="646"/>
            <a:chExt cx="1322" cy="1244"/>
          </a:xfrm>
        </p:grpSpPr>
        <p:sp>
          <p:nvSpPr>
            <p:cNvPr id="45193" name="Oval 137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4" name="AutoShape 138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5" name="AutoShape 139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6" name="AutoShape 140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7" name="AutoShape 141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8" name="AutoShape 142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9" name="AutoShape 143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0" name="AutoShape 144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1" name="AutoShape 145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2" name="AutoShape 146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3" name="AutoShape 147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4" name="AutoShape 148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5" name="AutoShape 149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6" name="AutoShape 150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7" name="AutoShape 151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8" name="AutoShape 152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5" name="Group 153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210" name="AutoShape 15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1" name="Oval 15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2" name="Oval 15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157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214" name="AutoShape 15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5" name="Oval 15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6" name="Oval 16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" name="Group 161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218" name="AutoShape 1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9" name="Oval 1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0" name="Oval 1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8" name="Group 165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222" name="AutoShape 1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3" name="Oval 1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4" name="Oval 1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9" name="Group 169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226" name="AutoShape 1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7" name="Oval 1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8" name="Oval 1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" name="Group 173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230" name="AutoShape 1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31" name="Oval 1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32" name="Oval 1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177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234" name="AutoShape 1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35" name="Oval 1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36" name="Oval 1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237" name="Freeform 181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238" name="Freeform 182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056" name="Group 183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240" name="Freeform 184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1" name="Freeform 185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2" name="Freeform 186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3" name="Freeform 187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4" name="Freeform 188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5" name="Freeform 189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5057" name="Group 190"/>
          <p:cNvGrpSpPr>
            <a:grpSpLocks/>
          </p:cNvGrpSpPr>
          <p:nvPr/>
        </p:nvGrpSpPr>
        <p:grpSpPr bwMode="auto">
          <a:xfrm>
            <a:off x="3419475" y="3644900"/>
            <a:ext cx="1152525" cy="1223963"/>
            <a:chOff x="982" y="646"/>
            <a:chExt cx="1322" cy="1244"/>
          </a:xfrm>
        </p:grpSpPr>
        <p:sp>
          <p:nvSpPr>
            <p:cNvPr id="45247" name="Oval 191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48" name="AutoShape 192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49" name="AutoShape 193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0" name="AutoShape 194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1" name="AutoShape 195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2" name="AutoShape 196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3" name="AutoShape 197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4" name="AutoShape 198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5" name="AutoShape 199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6" name="AutoShape 200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7" name="AutoShape 201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8" name="AutoShape 202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9" name="AutoShape 203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60" name="AutoShape 204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61" name="AutoShape 205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62" name="AutoShape 206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5072" name="Group 207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264" name="AutoShape 20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65" name="Oval 20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66" name="Oval 21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075" name="Group 211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268" name="AutoShape 21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69" name="Oval 21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0" name="Oval 21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078" name="Group 215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272" name="AutoShape 21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3" name="Oval 21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4" name="Oval 21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081" name="Group 219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276" name="AutoShape 22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7" name="Oval 22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8" name="Oval 22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084" name="Group 223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280" name="AutoShape 22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1" name="Oval 22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2" name="Oval 22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01" name="Group 227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284" name="AutoShape 22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5" name="Oval 22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6" name="Oval 23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05" name="Group 231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288" name="AutoShape 23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9" name="Oval 23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90" name="Oval 23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291" name="Freeform 235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292" name="Freeform 236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109" name="Group 237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294" name="Freeform 238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5" name="Freeform 239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6" name="Freeform 240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7" name="Freeform 241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8" name="Freeform 242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9" name="Freeform 243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5113" name="Group 244"/>
          <p:cNvGrpSpPr>
            <a:grpSpLocks/>
          </p:cNvGrpSpPr>
          <p:nvPr/>
        </p:nvGrpSpPr>
        <p:grpSpPr bwMode="auto">
          <a:xfrm>
            <a:off x="3924300" y="4221163"/>
            <a:ext cx="1152525" cy="1223962"/>
            <a:chOff x="982" y="646"/>
            <a:chExt cx="1322" cy="1244"/>
          </a:xfrm>
        </p:grpSpPr>
        <p:sp>
          <p:nvSpPr>
            <p:cNvPr id="45301" name="Oval 245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2" name="AutoShape 246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3" name="AutoShape 247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4" name="AutoShape 248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5" name="AutoShape 249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6" name="AutoShape 250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7" name="AutoShape 251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8" name="AutoShape 252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9" name="AutoShape 253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0" name="AutoShape 254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1" name="AutoShape 255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2" name="AutoShape 256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3" name="AutoShape 257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4" name="AutoShape 258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5" name="AutoShape 259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6" name="AutoShape 260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5117" name="Group 261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318" name="AutoShape 2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19" name="Oval 2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0" name="Oval 2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21" name="Group 265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322" name="AutoShape 2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3" name="Oval 2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4" name="Oval 2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25" name="Group 269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326" name="AutoShape 2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7" name="Oval 2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8" name="Oval 2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31" name="Group 273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330" name="AutoShape 2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1" name="Oval 2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2" name="Oval 2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38" name="Group 277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334" name="AutoShape 2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5" name="Oval 2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6" name="Oval 2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55" name="Group 281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338" name="AutoShape 2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9" name="Oval 2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40" name="Oval 2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59" name="Group 285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342" name="AutoShape 2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43" name="Oval 2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44" name="Oval 2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345" name="Freeform 289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346" name="Freeform 290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163" name="Group 291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348" name="Freeform 292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49" name="Freeform 293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50" name="Freeform 294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51" name="Freeform 295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52" name="Freeform 296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53" name="Freeform 297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5167" name="Group 298"/>
          <p:cNvGrpSpPr>
            <a:grpSpLocks/>
          </p:cNvGrpSpPr>
          <p:nvPr/>
        </p:nvGrpSpPr>
        <p:grpSpPr bwMode="auto">
          <a:xfrm>
            <a:off x="3924300" y="3789363"/>
            <a:ext cx="1152525" cy="1223962"/>
            <a:chOff x="982" y="646"/>
            <a:chExt cx="1322" cy="1244"/>
          </a:xfrm>
        </p:grpSpPr>
        <p:sp>
          <p:nvSpPr>
            <p:cNvPr id="45355" name="Oval 299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56" name="AutoShape 300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57" name="AutoShape 301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58" name="AutoShape 302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59" name="AutoShape 303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0" name="AutoShape 304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1" name="AutoShape 305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2" name="AutoShape 306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3" name="AutoShape 307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4" name="AutoShape 308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5" name="AutoShape 309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6" name="AutoShape 310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7" name="AutoShape 311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8" name="AutoShape 312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9" name="AutoShape 313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70" name="AutoShape 314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5171" name="Group 315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372" name="AutoShape 31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73" name="Oval 31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74" name="Oval 31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75" name="Group 319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376" name="AutoShape 32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77" name="Oval 32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78" name="Oval 32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79" name="Group 323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380" name="AutoShape 32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1" name="Oval 32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2" name="Oval 32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85" name="Group 327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384" name="AutoShape 32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5" name="Oval 32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6" name="Oval 33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92" name="Group 331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388" name="AutoShape 33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9" name="Oval 33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0" name="Oval 33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209" name="Group 335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392" name="AutoShape 33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3" name="Oval 33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4" name="Oval 33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213" name="Group 339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396" name="AutoShape 34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7" name="Oval 34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8" name="Oval 34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399" name="Freeform 343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400" name="Freeform 344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217" name="Group 345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402" name="Freeform 346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3" name="Freeform 347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4" name="Freeform 348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5" name="Freeform 349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6" name="Freeform 350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7" name="Freeform 351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5221" name="Group 352"/>
          <p:cNvGrpSpPr>
            <a:grpSpLocks/>
          </p:cNvGrpSpPr>
          <p:nvPr/>
        </p:nvGrpSpPr>
        <p:grpSpPr bwMode="auto">
          <a:xfrm rot="-5190893" flipH="1" flipV="1">
            <a:off x="5309394" y="4133056"/>
            <a:ext cx="133350" cy="166688"/>
            <a:chOff x="1441" y="1824"/>
            <a:chExt cx="143" cy="205"/>
          </a:xfrm>
        </p:grpSpPr>
        <p:sp>
          <p:nvSpPr>
            <p:cNvPr id="45409" name="AutoShape 35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0" name="Oval 35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1" name="Oval 35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25" name="Group 356"/>
          <p:cNvGrpSpPr>
            <a:grpSpLocks/>
          </p:cNvGrpSpPr>
          <p:nvPr/>
        </p:nvGrpSpPr>
        <p:grpSpPr bwMode="auto">
          <a:xfrm rot="-5190893" flipH="1" flipV="1">
            <a:off x="5309394" y="4707731"/>
            <a:ext cx="133350" cy="166688"/>
            <a:chOff x="1441" y="1824"/>
            <a:chExt cx="143" cy="205"/>
          </a:xfrm>
        </p:grpSpPr>
        <p:sp>
          <p:nvSpPr>
            <p:cNvPr id="45413" name="AutoShape 35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4" name="Oval 35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5" name="Oval 35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29" name="Group 360"/>
          <p:cNvGrpSpPr>
            <a:grpSpLocks/>
          </p:cNvGrpSpPr>
          <p:nvPr/>
        </p:nvGrpSpPr>
        <p:grpSpPr bwMode="auto">
          <a:xfrm rot="-5190893" flipH="1" flipV="1">
            <a:off x="5211762" y="4433888"/>
            <a:ext cx="360363" cy="71438"/>
            <a:chOff x="1441" y="1824"/>
            <a:chExt cx="143" cy="205"/>
          </a:xfrm>
        </p:grpSpPr>
        <p:sp>
          <p:nvSpPr>
            <p:cNvPr id="45417" name="AutoShape 36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8" name="Oval 36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9" name="Oval 36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33" name="Group 364"/>
          <p:cNvGrpSpPr>
            <a:grpSpLocks/>
          </p:cNvGrpSpPr>
          <p:nvPr/>
        </p:nvGrpSpPr>
        <p:grpSpPr bwMode="auto">
          <a:xfrm rot="-5190893" flipH="1" flipV="1">
            <a:off x="5309394" y="4564856"/>
            <a:ext cx="133350" cy="166688"/>
            <a:chOff x="1441" y="1824"/>
            <a:chExt cx="143" cy="205"/>
          </a:xfrm>
        </p:grpSpPr>
        <p:sp>
          <p:nvSpPr>
            <p:cNvPr id="45421" name="AutoShape 36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22" name="Oval 36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23" name="Oval 36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39" name="Group 368"/>
          <p:cNvGrpSpPr>
            <a:grpSpLocks/>
          </p:cNvGrpSpPr>
          <p:nvPr/>
        </p:nvGrpSpPr>
        <p:grpSpPr bwMode="auto">
          <a:xfrm rot="-5190893" flipH="1" flipV="1">
            <a:off x="5309394" y="4996656"/>
            <a:ext cx="133350" cy="166688"/>
            <a:chOff x="1441" y="1824"/>
            <a:chExt cx="143" cy="205"/>
          </a:xfrm>
        </p:grpSpPr>
        <p:sp>
          <p:nvSpPr>
            <p:cNvPr id="45425" name="AutoShape 36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26" name="Oval 37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27" name="Oval 37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46" name="Group 372"/>
          <p:cNvGrpSpPr>
            <a:grpSpLocks/>
          </p:cNvGrpSpPr>
          <p:nvPr/>
        </p:nvGrpSpPr>
        <p:grpSpPr bwMode="auto">
          <a:xfrm rot="-5190893" flipH="1" flipV="1">
            <a:off x="5309394" y="5357019"/>
            <a:ext cx="133350" cy="166688"/>
            <a:chOff x="1441" y="1824"/>
            <a:chExt cx="143" cy="205"/>
          </a:xfrm>
        </p:grpSpPr>
        <p:sp>
          <p:nvSpPr>
            <p:cNvPr id="45429" name="AutoShape 37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30" name="Oval 37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31" name="Oval 37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692696"/>
            <a:ext cx="8229600" cy="580926"/>
          </a:xfrm>
        </p:spPr>
        <p:txBody>
          <a:bodyPr>
            <a:normAutofit/>
          </a:bodyPr>
          <a:lstStyle/>
          <a:p>
            <a:r>
              <a:rPr lang="en-GB" dirty="0" err="1"/>
              <a:t>V</a:t>
            </a:r>
            <a:r>
              <a:rPr lang="en-GB" dirty="0" err="1" smtClean="0"/>
              <a:t>ariolation</a:t>
            </a:r>
            <a:r>
              <a:rPr lang="en-GB" dirty="0" smtClean="0"/>
              <a:t> and smallpox vaccination</a:t>
            </a:r>
            <a:endParaRPr lang="en-GB" dirty="0"/>
          </a:p>
        </p:txBody>
      </p:sp>
      <p:pic>
        <p:nvPicPr>
          <p:cNvPr id="4098" name="Picture 2" descr="http://www.sciencephoto.com/image/138976/large/C0076018-Lady_Mary_Wortley_Montagu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90811"/>
            <a:ext cx="2953453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2310" y="5675187"/>
            <a:ext cx="449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Lady Mary </a:t>
            </a:r>
            <a:r>
              <a:rPr lang="en-GB" dirty="0" err="1" smtClean="0"/>
              <a:t>Wortley</a:t>
            </a:r>
            <a:r>
              <a:rPr lang="en-GB" dirty="0" smtClean="0"/>
              <a:t> Montague   </a:t>
            </a:r>
            <a:r>
              <a:rPr lang="en-GB" sz="1400" dirty="0" smtClean="0"/>
              <a:t>1723</a:t>
            </a:r>
            <a:endParaRPr lang="en-GB" dirty="0"/>
          </a:p>
        </p:txBody>
      </p:sp>
      <p:pic>
        <p:nvPicPr>
          <p:cNvPr id="4106" name="Picture 10" descr="http://www.abpischools.org.uk/res/coresourceimport/resources04/history/images/je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18803"/>
            <a:ext cx="2808312" cy="2373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99777" y="2506835"/>
            <a:ext cx="1844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Edward Jenner </a:t>
            </a:r>
          </a:p>
          <a:p>
            <a:r>
              <a:rPr lang="en-GB" dirty="0" smtClean="0"/>
              <a:t>and James Phipps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365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Smallpox:  </a:t>
            </a:r>
            <a:r>
              <a:rPr lang="en-GB" dirty="0" err="1" smtClean="0"/>
              <a:t>Variola</a:t>
            </a:r>
            <a:r>
              <a:rPr lang="en-GB" dirty="0" smtClean="0"/>
              <a:t>; 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atin, </a:t>
            </a:r>
            <a:r>
              <a:rPr lang="en-GB" sz="1400" i="1" dirty="0" err="1" smtClean="0">
                <a:latin typeface="Times New Roman" pitchFamily="18" charset="0"/>
                <a:cs typeface="Times New Roman" pitchFamily="18" charset="0"/>
              </a:rPr>
              <a:t>Varius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, spotted)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4637798"/>
            <a:ext cx="49267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Courier New" pitchFamily="49" charset="0"/>
              <a:buChar char="o"/>
            </a:pPr>
            <a:r>
              <a:rPr lang="en-GB" sz="1400" dirty="0" smtClean="0"/>
              <a:t>Milkmaids spared facial disfigurations of small pox</a:t>
            </a:r>
          </a:p>
          <a:p>
            <a:pPr marL="285750" indent="-285750">
              <a:buClr>
                <a:schemeClr val="accent2"/>
              </a:buClr>
              <a:buFont typeface="Courier New" pitchFamily="49" charset="0"/>
              <a:buChar char="o"/>
            </a:pPr>
            <a:r>
              <a:rPr lang="en-GB" sz="1400" dirty="0" smtClean="0"/>
              <a:t>Injected pus from a cowpox lesion under the skin of Phipps</a:t>
            </a:r>
          </a:p>
          <a:p>
            <a:pPr marL="285750" indent="-285750">
              <a:buClr>
                <a:schemeClr val="accent2"/>
              </a:buClr>
              <a:buFont typeface="Courier New" pitchFamily="49" charset="0"/>
              <a:buChar char="o"/>
            </a:pPr>
            <a:r>
              <a:rPr lang="en-GB" sz="1400" dirty="0" smtClean="0"/>
              <a:t>Lesion developed</a:t>
            </a:r>
          </a:p>
          <a:p>
            <a:pPr marL="285750" indent="-285750">
              <a:buClr>
                <a:schemeClr val="accent2"/>
              </a:buClr>
              <a:buFont typeface="Courier New" pitchFamily="49" charset="0"/>
              <a:buChar char="o"/>
            </a:pPr>
            <a:r>
              <a:rPr lang="en-GB" sz="1400" dirty="0" smtClean="0"/>
              <a:t>Two weeks later; deliberately infected him with smallpox!</a:t>
            </a:r>
          </a:p>
          <a:p>
            <a:pPr marL="285750" indent="-285750">
              <a:buClr>
                <a:schemeClr val="accent2"/>
              </a:buClr>
              <a:buFont typeface="Courier New" pitchFamily="49" charset="0"/>
              <a:buChar char="o"/>
            </a:pPr>
            <a:endParaRPr lang="en-GB" sz="1400" dirty="0"/>
          </a:p>
          <a:p>
            <a:pPr marL="285750" indent="-285750">
              <a:buClr>
                <a:schemeClr val="accent2"/>
              </a:buClr>
              <a:buFont typeface="Courier New" pitchFamily="49" charset="0"/>
              <a:buChar char="o"/>
            </a:pPr>
            <a:r>
              <a:rPr lang="en-GB" sz="1400" dirty="0" smtClean="0"/>
              <a:t>Royal society rejects paper</a:t>
            </a:r>
          </a:p>
          <a:p>
            <a:pPr marL="285750" indent="-285750">
              <a:buClr>
                <a:schemeClr val="accent2"/>
              </a:buClr>
              <a:buFont typeface="Courier New" pitchFamily="49" charset="0"/>
              <a:buChar char="o"/>
            </a:pPr>
            <a:r>
              <a:rPr lang="en-GB" sz="1400" dirty="0" smtClean="0"/>
              <a:t>William Woodville:  large scale clinical trial of procedure</a:t>
            </a:r>
          </a:p>
          <a:p>
            <a:pPr marL="285750" indent="-285750">
              <a:buClr>
                <a:schemeClr val="accent2"/>
              </a:buClr>
              <a:buFont typeface="Courier New" pitchFamily="49" charset="0"/>
              <a:buChar char="o"/>
            </a:pPr>
            <a:r>
              <a:rPr lang="en-GB" sz="1400" dirty="0" smtClean="0"/>
              <a:t>One hundred years to next vaccine,  Pasteur introduces term </a:t>
            </a:r>
          </a:p>
          <a:p>
            <a:pPr marL="285750" indent="-285750">
              <a:buClr>
                <a:schemeClr val="accent2"/>
              </a:buClr>
              <a:buFont typeface="Courier New" pitchFamily="49" charset="0"/>
              <a:buChar char="o"/>
            </a:pPr>
            <a:r>
              <a:rPr lang="en-GB" sz="1400" dirty="0" smtClean="0"/>
              <a:t>Vaccination 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(Latin, </a:t>
            </a:r>
            <a:r>
              <a:rPr lang="en-GB" sz="1400" i="1" dirty="0" err="1" smtClean="0">
                <a:latin typeface="Times New Roman" pitchFamily="18" charset="0"/>
                <a:cs typeface="Times New Roman" pitchFamily="18" charset="0"/>
              </a:rPr>
              <a:t>Vacca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,  cow)</a:t>
            </a:r>
            <a:r>
              <a:rPr lang="en-GB" sz="1400" dirty="0" smtClean="0"/>
              <a:t> in honour of Jenner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00" y="720000"/>
            <a:ext cx="9380829" cy="57459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Neuraminidase crystal structure: facilitates drug design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8611" y="2081704"/>
            <a:ext cx="3479580" cy="3535944"/>
            <a:chOff x="2238" y="742"/>
            <a:chExt cx="3668" cy="3819"/>
          </a:xfrm>
        </p:grpSpPr>
        <p:pic>
          <p:nvPicPr>
            <p:cNvPr id="5" name="Picture 4" descr="slide7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" y="854"/>
              <a:ext cx="3668" cy="3707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3479" y="1230"/>
              <a:ext cx="445" cy="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293" y="742"/>
              <a:ext cx="1631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dirty="0">
                  <a:cs typeface="Arial" charset="0"/>
                </a:rPr>
                <a:t>RNA</a:t>
              </a:r>
              <a:r>
                <a:rPr lang="en-US" sz="2000" dirty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en-US" sz="2000" dirty="0">
                  <a:cs typeface="Arial" charset="0"/>
                </a:rPr>
                <a:t>segments</a:t>
              </a:r>
              <a:endParaRPr lang="en-US" sz="20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235" y="1009"/>
              <a:ext cx="8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2400" b="1" dirty="0">
                  <a:cs typeface="Arial" charset="0"/>
                </a:rPr>
                <a:t>N</a:t>
              </a:r>
              <a:r>
                <a:rPr lang="en-US" sz="2400" b="1" dirty="0" smtClean="0">
                  <a:cs typeface="Arial" charset="0"/>
                </a:rPr>
                <a:t>A</a:t>
              </a:r>
              <a:endParaRPr lang="en-US" sz="2400" b="1" dirty="0">
                <a:cs typeface="Arial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111" y="1466"/>
              <a:ext cx="56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2000" b="1" dirty="0">
                  <a:cs typeface="Arial" charset="0"/>
                </a:rPr>
                <a:t>HA</a:t>
              </a:r>
              <a:endParaRPr lang="en-US" sz="2000" b="1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289994" y="1560485"/>
            <a:ext cx="135671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Sialic</a:t>
            </a:r>
            <a:r>
              <a:rPr lang="en-GB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Acid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6155659" y="1760540"/>
            <a:ext cx="1134335" cy="648700"/>
          </a:xfrm>
          <a:prstGeom prst="straightConnector1">
            <a:avLst/>
          </a:prstGeom>
          <a:ln w="2540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" y="720000"/>
            <a:ext cx="9093406" cy="524948"/>
          </a:xfrm>
          <a:noFill/>
          <a:ln/>
        </p:spPr>
        <p:txBody>
          <a:bodyPr lIns="92075" tIns="46038" rIns="92075" bIns="46038"/>
          <a:lstStyle/>
          <a:p>
            <a:r>
              <a:rPr lang="en-GB" dirty="0">
                <a:solidFill>
                  <a:schemeClr val="tx2"/>
                </a:solidFill>
              </a:rPr>
              <a:t>Neuraminidase inhibitors</a:t>
            </a:r>
          </a:p>
        </p:txBody>
      </p:sp>
      <p:pic>
        <p:nvPicPr>
          <p:cNvPr id="208899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916832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16832"/>
            <a:ext cx="2543175" cy="2263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916832"/>
            <a:ext cx="2438400" cy="2170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441325" y="4338563"/>
            <a:ext cx="18129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2800" b="1" dirty="0" err="1">
                <a:latin typeface="Times New Roman" pitchFamily="18" charset="0"/>
                <a:cs typeface="Arial" charset="0"/>
              </a:rPr>
              <a:t>Sialic</a:t>
            </a:r>
            <a:r>
              <a:rPr lang="en-GB" sz="2800" b="1" dirty="0">
                <a:latin typeface="Times New Roman" pitchFamily="18" charset="0"/>
                <a:cs typeface="Arial" charset="0"/>
              </a:rPr>
              <a:t> Acid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3886200" y="4271888"/>
            <a:ext cx="13874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2800" b="1">
                <a:latin typeface="Times New Roman" pitchFamily="18" charset="0"/>
                <a:cs typeface="Arial" charset="0"/>
              </a:rPr>
              <a:t>Relenza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705600" y="4221088"/>
            <a:ext cx="14097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2800" b="1">
                <a:latin typeface="Times New Roman" pitchFamily="18" charset="0"/>
                <a:cs typeface="Arial" charset="0"/>
              </a:rPr>
              <a:t>Tamiflu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635896" y="4797152"/>
          <a:ext cx="197485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2" name="ISIS/Draw Sketch" r:id="rId7" imgW="2466720" imgH="2180880" progId="">
                  <p:embed/>
                </p:oleObj>
              </mc:Choice>
              <mc:Fallback>
                <p:oleObj name="ISIS/Draw Sketch" r:id="rId7" imgW="2466720" imgH="2180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97152"/>
                        <a:ext cx="1974850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300192" y="4725144"/>
          <a:ext cx="22129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3" name="ISIS/Draw Sketch" r:id="rId9" imgW="2771640" imgH="1685880" progId="">
                  <p:embed/>
                </p:oleObj>
              </mc:Choice>
              <mc:Fallback>
                <p:oleObj name="ISIS/Draw Sketch" r:id="rId9" imgW="2771640" imgH="1685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725144"/>
                        <a:ext cx="2212975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71800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zanamivir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616530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oseltamivir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000" y="720000"/>
            <a:ext cx="7267575" cy="531813"/>
          </a:xfrm>
        </p:spPr>
        <p:txBody>
          <a:bodyPr/>
          <a:lstStyle/>
          <a:p>
            <a:r>
              <a:rPr lang="en-GB" dirty="0" smtClean="0"/>
              <a:t>The replication cycle of HIV-1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r="2291"/>
          <a:stretch/>
        </p:blipFill>
        <p:spPr bwMode="auto">
          <a:xfrm>
            <a:off x="911190" y="1324817"/>
            <a:ext cx="4861545" cy="546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86854" y="814827"/>
            <a:ext cx="4324555" cy="5624320"/>
            <a:chOff x="5786854" y="814827"/>
            <a:chExt cx="4324555" cy="5624320"/>
          </a:xfrm>
        </p:grpSpPr>
        <p:sp>
          <p:nvSpPr>
            <p:cNvPr id="7" name="TextBox 6"/>
            <p:cNvSpPr txBox="1"/>
            <p:nvPr/>
          </p:nvSpPr>
          <p:spPr>
            <a:xfrm>
              <a:off x="5786854" y="1241774"/>
              <a:ext cx="31345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3. Genome Reverse transcribed  &gt;</a:t>
              </a:r>
              <a:r>
                <a:rPr lang="en-GB" sz="1400" dirty="0" err="1" smtClean="0"/>
                <a:t>dsDNA</a:t>
              </a:r>
              <a:endParaRPr lang="en-GB" sz="1400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86854" y="1668721"/>
              <a:ext cx="31109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4. Nuclear Transport and</a:t>
              </a:r>
              <a:endParaRPr lang="en-GB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86854" y="2522613"/>
              <a:ext cx="31109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6. Transcription by host RNA </a:t>
              </a:r>
              <a:r>
                <a:rPr lang="en-GB" sz="1400" dirty="0" err="1" smtClean="0"/>
                <a:t>PolII</a:t>
              </a:r>
              <a:endParaRPr lang="en-GB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86854" y="2992894"/>
              <a:ext cx="331430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dirty="0" smtClean="0"/>
                <a:t>7. </a:t>
              </a:r>
              <a:r>
                <a:rPr lang="en-GB" sz="1400" dirty="0" smtClean="0"/>
                <a:t>Full length mRNA, several purposes</a:t>
              </a:r>
            </a:p>
            <a:p>
              <a:r>
                <a:rPr lang="en-GB" sz="1400" dirty="0" smtClean="0"/>
                <a:t>     - mRNAs for Gag and Gag-Pol precursors</a:t>
              </a:r>
            </a:p>
            <a:p>
              <a:r>
                <a:rPr lang="en-GB" sz="1400" dirty="0"/>
                <a:t> </a:t>
              </a:r>
              <a:r>
                <a:rPr lang="en-GB" sz="1400" dirty="0" smtClean="0"/>
                <a:t>    - Full length RNA </a:t>
              </a:r>
              <a:r>
                <a:rPr lang="en-GB" sz="1400" dirty="0" err="1" smtClean="0"/>
                <a:t>encapsidated</a:t>
              </a:r>
              <a:endParaRPr lang="en-GB" sz="1400" dirty="0" smtClean="0"/>
            </a:p>
            <a:p>
              <a:r>
                <a:rPr lang="en-GB" sz="1400" dirty="0"/>
                <a:t> </a:t>
              </a:r>
              <a:r>
                <a:rPr lang="en-GB" sz="1400" dirty="0" smtClean="0"/>
                <a:t>    -  Spliced to mRNA for </a:t>
              </a:r>
              <a:r>
                <a:rPr lang="en-GB" sz="1400" dirty="0" err="1" smtClean="0"/>
                <a:t>Env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polyprotein</a:t>
              </a:r>
              <a:r>
                <a:rPr lang="en-GB" sz="1400" dirty="0" smtClean="0"/>
                <a:t> </a:t>
              </a:r>
              <a:endParaRPr lang="en-GB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86854" y="4057008"/>
              <a:ext cx="43245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11.12. </a:t>
              </a:r>
              <a:r>
                <a:rPr lang="en-GB" sz="1400" dirty="0" err="1" smtClean="0"/>
                <a:t>Env</a:t>
              </a:r>
              <a:r>
                <a:rPr lang="en-GB" sz="1400" dirty="0" smtClean="0"/>
                <a:t> proteins translated and </a:t>
              </a:r>
            </a:p>
            <a:p>
              <a:r>
                <a:rPr lang="en-GB" sz="1400" dirty="0"/>
                <a:t> </a:t>
              </a:r>
              <a:r>
                <a:rPr lang="en-GB" sz="1400" dirty="0" smtClean="0"/>
                <a:t>            transported to Golgi, glycosylated, </a:t>
              </a:r>
            </a:p>
            <a:p>
              <a:r>
                <a:rPr lang="en-GB" sz="1400" dirty="0"/>
                <a:t> </a:t>
              </a:r>
              <a:r>
                <a:rPr lang="en-GB" sz="1400" dirty="0" smtClean="0"/>
                <a:t>            cleaved to form SU-TM complex.</a:t>
              </a:r>
              <a:endParaRPr lang="en-GB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6854" y="814827"/>
              <a:ext cx="33261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1.2. Receptor binding, fusion  </a:t>
              </a:r>
              <a:r>
                <a:rPr lang="en-GB" sz="1050" dirty="0" smtClean="0"/>
                <a:t>(and endocytosis)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86854" y="2095668"/>
              <a:ext cx="31109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5. Integration (</a:t>
              </a:r>
              <a:r>
                <a:rPr lang="en-GB" sz="1400" dirty="0" err="1" smtClean="0"/>
                <a:t>Integrase</a:t>
              </a:r>
              <a:r>
                <a:rPr lang="en-GB" sz="1400" dirty="0" smtClean="0"/>
                <a:t>, IN)</a:t>
              </a:r>
              <a:endParaRPr lang="en-GB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86854" y="4980891"/>
              <a:ext cx="41021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13.14  Gag, Gag-Pol </a:t>
              </a:r>
              <a:r>
                <a:rPr lang="en-GB" sz="1400" dirty="0" err="1" smtClean="0"/>
                <a:t>precursors,SU</a:t>
              </a:r>
              <a:r>
                <a:rPr lang="en-GB" sz="1400" dirty="0" smtClean="0"/>
                <a:t>-TM,  viral   </a:t>
              </a:r>
            </a:p>
            <a:p>
              <a:r>
                <a:rPr lang="en-GB" sz="1400" dirty="0" smtClean="0"/>
                <a:t>            RNA,   assemble at budding sites</a:t>
              </a:r>
              <a:endParaRPr lang="en-GB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86854" y="5700483"/>
              <a:ext cx="31109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15.16. Maturation and infectivity.  action of virus protease (PR) cleaves Gag and Gag-Pol,  core condensation</a:t>
              </a:r>
              <a:endParaRPr lang="en-GB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1248280"/>
            <a:ext cx="5400878" cy="2221667"/>
            <a:chOff x="0" y="1248280"/>
            <a:chExt cx="5400878" cy="2221667"/>
          </a:xfrm>
        </p:grpSpPr>
        <p:sp>
          <p:nvSpPr>
            <p:cNvPr id="16" name="TextBox 15"/>
            <p:cNvSpPr txBox="1"/>
            <p:nvPr/>
          </p:nvSpPr>
          <p:spPr>
            <a:xfrm>
              <a:off x="1645432" y="1248280"/>
              <a:ext cx="1307602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u="sng" dirty="0" smtClean="0">
                  <a:solidFill>
                    <a:srgbClr val="FF0000"/>
                  </a:solidFill>
                </a:rPr>
                <a:t>Entry Inhibitors</a:t>
              </a:r>
            </a:p>
            <a:p>
              <a:r>
                <a:rPr lang="en-GB" sz="1100" dirty="0" smtClean="0">
                  <a:solidFill>
                    <a:srgbClr val="FF0000"/>
                  </a:solidFill>
                </a:rPr>
                <a:t>e.g. </a:t>
              </a:r>
              <a:r>
                <a:rPr lang="en-GB" sz="1100" dirty="0" err="1" smtClean="0">
                  <a:solidFill>
                    <a:srgbClr val="FF0000"/>
                  </a:solidFill>
                </a:rPr>
                <a:t>Enfuvirtide</a:t>
              </a:r>
              <a:endParaRPr lang="en-GB" sz="1100" dirty="0" smtClean="0">
                <a:solidFill>
                  <a:srgbClr val="FF0000"/>
                </a:solidFill>
              </a:endParaRPr>
            </a:p>
            <a:p>
              <a:r>
                <a:rPr lang="en-GB" sz="1100" dirty="0" smtClean="0">
                  <a:solidFill>
                    <a:srgbClr val="FF0000"/>
                  </a:solidFill>
                </a:rPr>
                <a:t>        </a:t>
              </a:r>
              <a:r>
                <a:rPr lang="en-GB" sz="1100" dirty="0" err="1" smtClean="0">
                  <a:solidFill>
                    <a:srgbClr val="FF0000"/>
                  </a:solidFill>
                </a:rPr>
                <a:t>Maraviroc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0" y="2676501"/>
              <a:ext cx="1960793" cy="5232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u="sng" dirty="0" smtClean="0">
                  <a:solidFill>
                    <a:srgbClr val="FF0000"/>
                  </a:solidFill>
                </a:rPr>
                <a:t>Protease Inhibitors</a:t>
              </a:r>
            </a:p>
            <a:p>
              <a:r>
                <a:rPr lang="en-GB" sz="1100" dirty="0" smtClean="0">
                  <a:solidFill>
                    <a:srgbClr val="FF0000"/>
                  </a:solidFill>
                </a:rPr>
                <a:t>e.g. </a:t>
              </a:r>
              <a:r>
                <a:rPr lang="en-GB" sz="1100" dirty="0" err="1" smtClean="0">
                  <a:solidFill>
                    <a:srgbClr val="FF0000"/>
                  </a:solidFill>
                </a:rPr>
                <a:t>Atazanavir</a:t>
              </a:r>
              <a:r>
                <a:rPr lang="en-GB" sz="1100" dirty="0" smtClean="0">
                  <a:solidFill>
                    <a:srgbClr val="FF0000"/>
                  </a:solidFill>
                </a:rPr>
                <a:t> (with </a:t>
              </a:r>
              <a:r>
                <a:rPr lang="en-GB" sz="1100" dirty="0" err="1" smtClean="0">
                  <a:solidFill>
                    <a:srgbClr val="FF0000"/>
                  </a:solidFill>
                </a:rPr>
                <a:t>Ritonavir</a:t>
              </a:r>
              <a:r>
                <a:rPr lang="en-GB" sz="1400" dirty="0" smtClean="0">
                  <a:solidFill>
                    <a:srgbClr val="FF0000"/>
                  </a:solidFill>
                </a:rPr>
                <a:t>)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5399" y="2777450"/>
              <a:ext cx="1045479" cy="69249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u="sng" dirty="0" err="1" smtClean="0">
                  <a:solidFill>
                    <a:srgbClr val="FF0000"/>
                  </a:solidFill>
                </a:rPr>
                <a:t>Integrase</a:t>
              </a:r>
              <a:endParaRPr lang="en-GB" sz="1400" u="sng" dirty="0" smtClean="0">
                <a:solidFill>
                  <a:srgbClr val="FF0000"/>
                </a:solidFill>
              </a:endParaRPr>
            </a:p>
            <a:p>
              <a:r>
                <a:rPr lang="en-GB" sz="1400" u="sng" dirty="0" smtClean="0">
                  <a:solidFill>
                    <a:srgbClr val="FF0000"/>
                  </a:solidFill>
                </a:rPr>
                <a:t>Inhibitors</a:t>
              </a:r>
            </a:p>
            <a:p>
              <a:r>
                <a:rPr lang="en-GB" sz="1100" dirty="0" smtClean="0">
                  <a:solidFill>
                    <a:srgbClr val="FF0000"/>
                  </a:solidFill>
                </a:rPr>
                <a:t>e.g. </a:t>
              </a:r>
              <a:r>
                <a:rPr lang="en-GB" sz="1100" dirty="0" err="1" smtClean="0">
                  <a:solidFill>
                    <a:srgbClr val="FF0000"/>
                  </a:solidFill>
                </a:rPr>
                <a:t>Raltegravir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1925" y="1405662"/>
              <a:ext cx="1359668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 u="sng" dirty="0" smtClean="0">
                  <a:solidFill>
                    <a:srgbClr val="FF0000"/>
                  </a:solidFill>
                </a:rPr>
                <a:t>NRTI</a:t>
              </a:r>
            </a:p>
            <a:p>
              <a:r>
                <a:rPr lang="en-GB" sz="1100" dirty="0" smtClean="0">
                  <a:solidFill>
                    <a:srgbClr val="FF0000"/>
                  </a:solidFill>
                </a:rPr>
                <a:t>e.g. </a:t>
              </a:r>
              <a:r>
                <a:rPr lang="en-GB" sz="1100" dirty="0" err="1" smtClean="0">
                  <a:solidFill>
                    <a:srgbClr val="FF0000"/>
                  </a:solidFill>
                </a:rPr>
                <a:t>Zidovudine</a:t>
              </a:r>
              <a:r>
                <a:rPr lang="en-GB" sz="1100" dirty="0" smtClean="0">
                  <a:solidFill>
                    <a:srgbClr val="FF0000"/>
                  </a:solidFill>
                </a:rPr>
                <a:t>(AZT)</a:t>
              </a:r>
            </a:p>
            <a:p>
              <a:r>
                <a:rPr lang="en-GB" sz="1100" dirty="0" smtClean="0">
                  <a:solidFill>
                    <a:srgbClr val="FF0000"/>
                  </a:solidFill>
                </a:rPr>
                <a:t>        </a:t>
              </a:r>
              <a:r>
                <a:rPr lang="en-GB" sz="1100" dirty="0" err="1" smtClean="0">
                  <a:solidFill>
                    <a:srgbClr val="FF0000"/>
                  </a:solidFill>
                </a:rPr>
                <a:t>Stavudine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AutoShape 17" descr="data:image/jpg;base64,/9j/4AAQSkZJRgABAQAAAQABAAD/2wCEAAkGBhQQEBUTEhIREhAUGBcXFxYYFhIVFxYWFBEVGBgXFBIZHCYeGxkjGRUXHy8gIysrLCwuHx4xNTYqOCcrLCkBCQoKBQUFDQUFDSkYEhgpKSkpKSkpKSkpKSkpKSkpKSkpKSkpKSkpKSkpKSkpKSkpKSkpKSkpKSkpKSkpKSkpKf/AABEIALgBEgMBIgACEQEDEQH/xAAbAAEAAwEBAQEAAAAAAAAAAAAABAUGAwECB//EAEgQAAICAQMDAQQECgYGCwAAAAECAAMRBBIhBRMxQQYiMlEUI2FxFTM1QlJic3SBswcWQ1ORsiQ0gqHE8AhERWN1lKKxtLXT/8QAFAEBAAAAAAAAAAAAAAAAAAAAAP/EABQRAQAAAAAAAAAAAAAAAAAAAAD/2gAMAwEAAhEDEQA/AP3GIiAiIgIiICIiAiIgIiICIiAiIgIiICIiAiIgIiICIiAiJVe0HXho1rY1s6u5VtvlVWm21nC/nYWo8eflk8ELWcdVq0qQvYyoi+WYgAc45P38SBX1Sy5bhQtYeuwVhnZipBqrfuYUZOBZ8ORux8S5yK0ALbuFdvUNQnJcGlUoLL8NSuwRCQc4GX2ldxIKwLXR9frscJiyt2yUW2uyo2ADJKBwM4HJHxDjIGRLKZ/Wamx0KarQdyvgsa3rvTg5UhWCWEg4PCcemZ7o9TZWgektq9MfQsRqKsHBX3+bCDkFbCrrtIO48AL+JF0HUq71LVuGAO1hyGVsA7XQ4ZGwR7rAHkSVAREQEREBERAREQEREBERAREQEREBERAREQEREBERAREQEREBIXUOmC5qSxwKrC+MAhs0W1bTn0xaT/CTZ4YGPp0NaaaurT22PTr7VKsdwcUHTqWUPw34mnaGOHGc5LDJ1ml0iVIErRK0GcKqhVGSScKOBySZkul+7pOkOfhUVA/fZoXRf/UwmygJSdSQaa+u9AFF1iVX8DDAoy1Of11fYu7Pwkg5wm27lN7U+9VXWPitvpC/7Fy2scecBKmP++A0n5R1H7vpf5utlzKbSflHUfu+l/m62XMBERAREQEREBERAREQEREBERAREQEREBERAREQERK3qfU3SyuqpFe6wOw3MURVr2BixAJPNicAc88jECdfeqKXdlVFBLMSAFAGSSx4AA9TKr8L3Xc6agFBzvuZqVf5dpQjMQR+cQByMbucQ9TpNtidwfTdaSGVTlKqgrD6xayWFQBAwx3MW8HziZ+DdVZzZq+18loqrGM+Q73i3fj0IVPXI5AASdD1pbG7bK9N2M9qzaGKjGWXaSrqCQCVJAPnyJYTO9QV1T/Tlo1GmHvGyuqxDSQCA5qLuwA5+sRsrnJAALDrZZbo0azuLdo1BdjYz92tFG52FgDG0BcnBAbjGWyMBeyr1XW/eNdCHUWrwwUqK6zxgXWnhTyCVAZ8c7Txnl+DrdR/rLCuv0pqewZz/e3DaW+W0ADyTu422mm0yVIErVUReAqgKoHyCjgQMxWq0aSvSawGqupa1XUqwNWaSprdnIHafeiNtcFc4GX5ln+FrNP7upR3Qf29SblOfAelSbFbyOAV8HIztFyRKf8AAZo50bLV86m3GlhjjagI7TeBleMZyp4wHn9aqj8Camxv0V094P8Ai6Ko/iZws1Ox0t1e3vHd2NPWTay8YZkUAGyza3LAYRSQOCzP37mru93YmlX859wuc/PtAYUcZwz55xlDJnT+kV0ZKKdzY3OxZ3fGcb7GJY+Tx4GTjzAjdK0thvt1FiCruJUi17g7Bamubc7L7oYm4japYDbncc4FtEQEREBERAREQEREBERAREQEREBERAREQEREBERASm1n5Q037HVf59JLmU2s/KGm/Y6r/PpIHns2N4uvbmyy21MnkhKLrKkTP6I2uwHGC7epJN1KP2atCG/Tk/WVWu+DnJr1NtlqP8sEl14/QPqCJeQPCMzH9SOzQdToHwU13hP1Ut0hsCAeiqXKgDgKFAAAmxmN131nTupagfBqKr2rPo1SaU11uPsYJuBzypU8ZwA2Ins8E9gIiICIiAiIgIiICIiAiIgJD6xq2p091iAF663dQQSCyISAQOfI9JMiBlOpXPp9HqHTVtZYdLbcoY1lg4ryLKiMAJk4xgrnbjHIb7q9orE1Vg1CPUgqq2VrnUMztbdkqlSlidqcjB4GfQyR0bQVd3XVdqoVGxVKCusBlfS1swcAe8CXbznyZO6x0nvKdgo3sArG2ruK9YLHYwDKcbm3Dnz98Cdp9QtiK6Mro4DKykFWVhkMrDgggg5nSR+n6XtVV1l2sKIq72+Jtqgbm+04yZIgIiICIiAiIgIiICIlJqme/VPp+49VVdVVjds7XsN1moUqbPKKBR5TDe9wRgQJGq66isa6g1948pXzt5x9bZ8NY8/EQThsBiCJFbo2oscXveleoQMqKlYepVfaWV9xD2ZKLlga+FGAuW3W+k0aVKErRUUeABj/AJP2ztAzet1eWT6TnRaheK71KvU28jKCxlxg+7lLFUkgFcldwl/TdYgwdPTd+vXbsB+01uPdJ84DNj5mW9lYYEEAgjBB5BB8gj5Sp/Aj18aa9qkP9m695F/ZBmBQAcBQdgwMKOchD6jYxA+mXV1UvwNPWGZ7P+7NnL25GMpWinnblh57X6S3WI1br9G0jqUZPdN1iMNrKSCUqUjI93cxB8oRzYaDpCUktl7LWGGtsO5yPlnwq552KAucnHJkfW6+1rjRp+0roiWO1gdlIse1UVFVgc5qcliePdwGydoW0SB0jq66iqtxhWdA+zILAEkePUZBGZPgIiQ+r9R+j0Pbt3bRwM4ySQACfQZI55+4+IEyJU6HX2rcKNR2md0axWrDqu1HrVlZWYnObFIIPPPC4G62gIiICIiAiIgJD6h1aujG8tls4VUssYgeW2VqW2jIy2MDI+cmSn6pprV1FeoqrFpWuyopuCH6x6mD7jxgGvBHnnIzjECQ3X6AltncBrpQWOwDMBWay4YEA7htBPu5lhmY3rHshZqE1hbPdtoCV9u6+qs2DTsp3Vq4UrvP54PHmTxq2fWNQ1wem2u04Q7DWa7FXYtlbb1YBveJI5I24wQAk9FP+la39rV/8OmXOZ+N+xOhsbr/AFLS3ajVPVXl0A1WsXAayvt5YWBmK1Mqck+J+m/1Vq/T1n/ndf8A/tAkdR6wKWVAlltjAtsrClgikBnO5lGASBgHcc8Az6p6zW7Mq7jtqruzjgpabQuPXP1TcED0/hXWdBemxbdMd7bWQi+7UWYDlDuFjF24NY9zgHJ5U8n41Xskl9z2ahKNQTp6qlNlSMQ6NeXcAqQobuJ4+X2CBd6HWC6pLVztsVXGeDh1DDI+eDO8yXs3Y9WpXTd82rXp8WLwe3ZUakUFSitWpUkqSW7gy3AUFtbAREQK7q3UXrauupVa60sF3kqgCIWYsQCfAwABK272uFOwXhKz3zp7W3EorfQ21CshxkgjYMEDGT5xzx/pG6j9D0L6wBu7psMm1lU/WOtTDLIy4If1U+PSV39HOuHU9LXrGrtpcaiyzLOH7zDTnT7ye2g27WKgKBjtjk8wNT0LrA1dbWLjYLLUUgkhhXYyhvA84ziWMi9P6eKQwUk77LLDnHBscsQMegJkqAlLpfylqP3bSfz9fLqUul/KWo/dtJ/P18C6iIgJWa3rgrsKLVdcVANnbCHtq2cFgzAsSATtQM3HjkZs5muqXtp777K3o5pSy7uG0dmusWAWqqIe4MB/cyp934ve4DQ6fULYiujBkcBlYHIZWGQQfUEHMha/o3cfuJbbRbgKz19rLopYqrCxHGAWYggAjc2DyZ36XoBp6K6VJZakSsE4yRWgUE44zgSVAoOpdDwlS10V2VUjCruau9OR71GozwxA9Succtzxy6f150ythe5V+PNe3U0ngfXaesYdc/2tQ2+uCoLzSSJrul13bS6AspBVwSrqc/mWKQy5GQcHkEg5BIgRtR7QINq1fXXOoZK1zyrD3XdsYrT9Zv4ZJAPwvSHuDfSn3B129qvK1oCQc7vjewEfHkDgYVeSfn2QAOioswoe6tLbCFVd9llas7sFABYk5JlzArdF0bYxd7rbrdpRXs7QKKxBKotaKoyVUkkEnAySAAOVV+ooYLaPpFRIAtQBbFycDvVDhh83THn4FAJFvPGGRAp6/amso9my4VLW1qOVXbdWi5LVEMfTBAfaSCCBjmTh1Ne7XVht1lb2DjjbW1SnP25uX/fKejomoGlbSl6hUmnaisjcWs+q2I9vujZgAZC7skk5HAkHqPs5VpNl1Ro0QWmyp3rVKNzu1DJ3LhWwRM1MC7A43DHmBsYmZ6b1TUNTWzC0syISewOSUBJ+KewNLERAREQE5JpUV2cIodsbmAAZseNzeTj7Z1nLUala1Luyoi8lmIAH3k+IGG9l+iqntB1S7LFzXpflgC5XLDHrzQuD9pm+mU0mrWvWXas03V6e+uhDa1bD3qGvy9tZ9+tNtqjcygDYxO0YLamuwMAQQQRkEcgg+CD8oH1ERARMT7T+0F1D6so57I0wCkbfqrnr1BrtU/IvWEPnkoeAGM+7ut6kBwFPbGuqr7vcTIrbXUIU7e3ONrFPuOYGzieCewKD2/QHpWuyAR9F1B5GeRQ5B+8EAyD/AEUdP7HRtGu4Nur7mcY/Hu1uP4dzH8Jb9d16bHoC9621GUVKquSGXBNgb3VTB5LkA+BkkAxvZjVV00U6Q5puprSsVvwxFaBc1tyLF8HKk4zg4IIAX8REBKfTVn8IXtg7Tp9KAcHBIu1xIB8EjcvH2j5y3JmI9luv3udGl9hLNR3WJ2ju12aat0sbHGQ/cU+OVyRhlJDcRPAZ7ATG+1n/AGj/AOGn/i5spkOuINQ+rSndcbdIdOe2EYVv9cRvZnUZPdHugk8HOMjIa4T2RdB1Ku9c1tnHBBDKynPh62AZT9jAGSoCeGezOe1PUrFaivTWqNQbTlModyrpdQ4V1PIRmRRnj7CPMCX7G/k7Sfu9P8pZcTEUe0l1ro9G61H1TKKyyp9X+DRZsLEcbXySPOQR9k0HstrLLaGa3Is72pXGQ20JqrVVdwABAUAZ+yBbxEQEREBERAREQInVtf8AR9Pbdt3dqt7NucbtiFsZwcZxiUuq9uafrOw1Op7dFt7du6tsGs1gIxXIXdvOGPyP8Lrq2g+kUW0k7RbW9e7Gcb0K5x64zIPWfZwandmxl3UW0eM8XNWS3J8jt+PtgeUdfOoZ006ruFSWAuSArPbbWy2IBkMhqbK5Bzlfd8ztp+hguLbz37gcqSMJX+yqyQvn4uWPqSAAIvRNGg1ertTcvvJUynG3cqC1nTHI3fSOR8wT5Yy+gJUP0U0kvpCtRPLUkYpsPqSFGUc+N65+1WlvECoX2g2qRZTety4BRa3sDM2QO3aBtKkggMduPzts+PwfbqudT9XSf+rqxO4enfsXG7IODWMp6EuPNR7Qf61b9/SP/t7psBAjfgqnaydmrY6Ctl2LtasAgIy4wVAZuDxyZ9P0+sqV2IAW3/CpHcDBw5HqwdVbPnIBkiIFMNdfp+L071f97SpyBn+10+S3yOa92efdXAyzfqvG/SUeuQvfsBHOCGIqXBxn48/o4Bad1O8JUWY7VUqSdzJgB1zyoJ/h6+PWS4EXQdMroXFaBc/EeSzHn3nc5Z2JJJZiSSST5n3rNDXcuy2tLEP5rKGH+BneIFMNLqNN+Kb6TSP7Oxz3VHn3NQ2d58gCzHkZcY59PWLbfdo09it6veprSv8A2fisPrheD4LLnMuIgVen6JlxZfY19inK592us+hrpHAYD85tzcnBAJElp06pQgFVYFalEwq+4hABVOPdXCqMDjgfKSYgU56EaedJZ2B/dFd9HPkirIKHPPuMozkkEkmV9Xte5LqalV11C1qckq9TdQOmL/MOpByORypzyQuolNb7KUtszv3V3NerbgDufUC9kOBgoXC+6f0V9QDAqG9pV1RqoYWq1mpupcKNTUuyltTjGoAAOeypIVueR4yDrKNOtahUVUQeFUBQPuA4EgVdArUVgF8VXWXryvL2m4kHj4frmx9w5+dnAga7otdp3jNdw8WoSjjxwSPjXge42VOBkcSG/V7NKMalDYmQFurUYZmO1EercWWxmIXIypJX4c4F3MZ/S31d9L002V47ne0+08Hay6hHDYIIOCg4MC72ajU/FnS0fohgb3HyZ192oHn4SzYx7yHIEvS9GprC7akBU7gxG5t5VlLl2yxch3BYkk7myeTJgnsCOnTqgdwrrDbi+Qqg72Xaz5x8RXgnyROlNCoCFVVBLMQABlnYsxOPUsSSfUmdIgIiICIiAiIgZ7omoezZc+oINllqdltmwit7VAqHDBwK9xOWyA/HgrV9K9pbzXoGvBqqdN1tzvRtsxonfcwHKAkb/TGMfZNXV0qpLWtWtFufhnCjcRx5P8B/gJUULx9HNWn7+mANAINdbVgBQ1WASmAdh2hthweQQIF5ptSlqB62V0YZVlIZSPmGHBE6ys9nemtp9OK327t1jHBZsdy53wbGAZyA2C7DLHJPJn1resqrmqod7U/3YPwZHDXPg9tPXJGTg7Qx4gR+g/jtb+8/8HpZczJ963T3NllrsufcwdT9GusK1oq1agEtW5VQuHBywJC483Gn6+u4V3K2nuJ2hXwFdvlVb8L58gA7seQCCAFpERAy3WtC76lyoB3fg0r7yAkafqVttuFJz7tZDf8Atk8TUCYnXUDGoQ1seoPa7UP22LbS+amTUYwqqoH5wxg5m3EBERAqvaa/Zpy3dSnlffe4adRlvHdKPjPyxz9ktRIvUOnreoVjaADn6u26k5wRy1TKSOfGcf4Svr6wdMAmrArAAC3BrHqYAAe/YwzW3BJDkjHO5ucBdRAMQESpt6+GYpp0bUWAkHaQtSEHB7l590YPBC7mGD7pwZ8/SdVT71qV31n4uyGV6/urcnuDHPBDfJWyAAuIkbQ9RrvXdU6uoODg/C2ASrDyrDIypwRJMBERASHX1ihhYVupK057pFiEV7QSe4c+7gA+ceDO2tqL1OqnDMrAHkYJUgHImU1Ome3QXVLpXW5NFbRuYBSzmnaKqv01JXO4Hb8OM5O0Nd313bNy78btuRu2g4J2+cZIGZ+b/wDSA1ITpGC2He6vb5ySu5jgjxgAmX+o01+l1JuDW6oChhutNNap9arHJop3chTwEck7fAyRT/0iezZ6to9O7XNVQ1mlZawiF1OosrqJawMQcLcTgcZHkwNt0O0tpaWJLE1VkknJJNakkn1MnTNdI9nNTpdPVRVrE7dSKi7tOC21RgZIsGTiT6NDqgwL6qtkBG5Rp9pIzyA3cOOPXECz7y5I3DK+eRxkZ5+XE+s+nrMBqNIp6ddX2LTrxo71vYVuC1raZg3cfgXb35UDfk4I+YtQmoo1dljkalhpwFIrNCj6/kM4L+B7xwCcDgEnEDVxIXR+o/SKVt27d2eM55VipwcA4yMjIBxjIU5AmwEREBERASs67rGRa1Q7WusWrfgEoGViWVTwWAU4zkA8kEDBs5w1mjS5CjjKn7SCCDkMrAgqwOCGBBBAIIMCp0vcd7tK91h7a1OLh20tK2tZlTtULwaiNyhTg48rua20WhSlAlaBFGTgepJyWJ8lieSTyTyZ8aDpqUKQgPJyzMz2Ox8ZexyWbAAAyTgAAcASVA+LqVdSjqGRgVZSAQwIwQQeCCPSU7dHen3adlmnYjdRaSQgyPxL84AA/FkY8YK4ObuIGS6ZrbCmi1BtsZ9WUFtZP1a79O9jLXX+ZsZAvz4O7JyZrZEp6RSlrWpTUtz/ABWBFDtnzlwMnxJcBERAREQERECj1HTW0qmzTMAiglqHLmraMn6o8mojnAAK44wOCsd83ac6nV3GvTCs29qouoWsV7s2Wr9Y525OF2j0wxAY3XVfxFv7N/8AIZQVnuV9Po8hkFti+jVU6dRz88XW6c7fXn0BgTadFfaApP0OhRha6jWbNuMBXcoVrwOMV+PRuOfv+r7JzVq9Srj9Nhchx6OjjO3OM7SrY8MJcxAzo04uu23L9G1wTcltL531qwB2sy4cKbACtikDeCPizJ3S+oWG6yi7YbK0qs3oGVXW1rVH1bElWBpbIywwV58gcfacbEqvHxUXVt96uTS4x65S1sfaFPpGl/KWo/dtJ/P18C6iIgIiIEbX6AXLtLWJg5DI7IwPI+JT8iRgyq6/pVq0tVdaha0v0KKo8BV1+mCgfcABL6UftCzWvVpkCb3+v3PuKj6Jfp3AwpBJNj1+uMBvPAIXYnsyfVfbQ6YagWVFbKdOtqqEutXeUtJWyytSoXNY5OOMniapWz98D6nDWaQWoUJdQccozIwIOQQynPkTvECPodCtNYRAdoyeSSSzMWZmY8lizEk/MmSIiAiIgIiICIiAiIgIiICIiAiIgIiICIiBF6r+It/Zv/kMobQU0mi1ADMNOqO4RWZ2qfStWwVV5bBdLCvrsHqBNNbWGUqRlSCCPmCMGU9ehv0oApI1FIGBVYQrqAOO3f4YDGNrj1+IYwQuK7AwDKQVIyCDkEHwQfUT6mZ6dXnK6O/sOnDaW9O6KR6BaRYroPlhymDwMYxMdNY4y9um0yDO7YGubA53C2zYifca349eeAddPeerTLzudbLf1aayWzn9axETznliPhMaX8paj920n8/XyLoLOCNEjWF8btXcXZDgcFdzBrVxyBXiv3uCMmWvTukipmdne25woax9oJVN21QqgKFBdzgDyxgT4iICIiAkDqXSRcVYWWU2puC2V7NwV9u9cOrKVJRD48qCMYk+IFTZ7NVFLkzYFvqFLe9khFSxchmBO7FjcnPpIVHSWHUe8tHbUI4d804sLEFWUr9aW9CLPdGBt+Z0cQEREBERAREQEREBERAREQEREBERAREQEREBERAREQInUOlVXgdxAxXlWBZXQn1SxSGU+OVIPiQ09ngxHftt1IXG1bNgUYOcslaqrtnHLg4wMYyxb2IFt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79513" y="733346"/>
            <a:ext cx="8292684" cy="6008022"/>
            <a:chOff x="179512" y="332656"/>
            <a:chExt cx="8837967" cy="6408712"/>
          </a:xfrm>
        </p:grpSpPr>
        <p:sp>
          <p:nvSpPr>
            <p:cNvPr id="4" name="TextBox 3"/>
            <p:cNvSpPr txBox="1"/>
            <p:nvPr/>
          </p:nvSpPr>
          <p:spPr>
            <a:xfrm>
              <a:off x="467544" y="476672"/>
              <a:ext cx="110709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 smtClean="0"/>
                <a:t>NRTI</a:t>
              </a:r>
            </a:p>
            <a:p>
              <a:r>
                <a:rPr lang="en-GB" sz="1600" dirty="0" err="1" smtClean="0"/>
                <a:t>Zidovudine</a:t>
              </a:r>
              <a:endParaRPr lang="en-GB" sz="1600" dirty="0" smtClean="0"/>
            </a:p>
            <a:p>
              <a:r>
                <a:rPr lang="en-GB" sz="1600" dirty="0" err="1" smtClean="0"/>
                <a:t>Stavudine</a:t>
              </a:r>
              <a:endParaRPr lang="en-GB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3501008"/>
              <a:ext cx="99475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 smtClean="0"/>
                <a:t>NNRTI</a:t>
              </a:r>
            </a:p>
            <a:p>
              <a:r>
                <a:rPr lang="en-GB" sz="1600" dirty="0" err="1" smtClean="0"/>
                <a:t>Efavirenz</a:t>
              </a:r>
              <a:endParaRPr lang="en-GB" sz="1600" dirty="0" smtClean="0"/>
            </a:p>
            <a:p>
              <a:r>
                <a:rPr lang="en-GB" sz="1600" dirty="0" err="1" smtClean="0"/>
                <a:t>Viramune</a:t>
              </a:r>
              <a:endParaRPr lang="en-GB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0272" y="548680"/>
              <a:ext cx="1623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 smtClean="0"/>
                <a:t>Entry Inhibitors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6021288"/>
              <a:ext cx="37013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 smtClean="0"/>
                <a:t>Protease Inhibitors</a:t>
              </a:r>
            </a:p>
            <a:p>
              <a:r>
                <a:rPr lang="en-GB" sz="1600" dirty="0" err="1" smtClean="0"/>
                <a:t>Atazanavir</a:t>
              </a:r>
              <a:r>
                <a:rPr lang="en-GB" sz="1600" dirty="0" smtClean="0"/>
                <a:t> (generally taken with </a:t>
              </a:r>
              <a:r>
                <a:rPr lang="en-GB" sz="1600" dirty="0" err="1" smtClean="0"/>
                <a:t>Ritonavir</a:t>
              </a:r>
              <a:r>
                <a:rPr lang="en-GB" sz="1600" dirty="0" smtClean="0"/>
                <a:t>)</a:t>
              </a:r>
              <a:endParaRPr lang="en-GB" sz="1600" dirty="0"/>
            </a:p>
          </p:txBody>
        </p:sp>
        <p:pic>
          <p:nvPicPr>
            <p:cNvPr id="15362" name="Picture 2" descr="http://www.bmb.leeds.ac.uk/mbiology/ug/ugteach/dental/tutorials/images/antibiotics/zidovudin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620688"/>
              <a:ext cx="864096" cy="864097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1907704" y="980728"/>
              <a:ext cx="36004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29138" y="1853772"/>
              <a:ext cx="23070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Looks like an Nucleotide </a:t>
              </a:r>
            </a:p>
            <a:p>
              <a:r>
                <a:rPr lang="en-GB" sz="1600" dirty="0" smtClean="0"/>
                <a:t>but doesn’t polymerise – </a:t>
              </a:r>
            </a:p>
            <a:p>
              <a:r>
                <a:rPr lang="en-GB" sz="1400" dirty="0" smtClean="0"/>
                <a:t>stops</a:t>
              </a:r>
              <a:r>
                <a:rPr lang="en-GB" sz="1600" dirty="0" smtClean="0"/>
                <a:t> chain </a:t>
              </a:r>
              <a:endParaRPr lang="en-GB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520" y="2780928"/>
              <a:ext cx="1814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Reverse Transcriptase </a:t>
              </a:r>
            </a:p>
            <a:p>
              <a:r>
                <a:rPr lang="en-GB" sz="1200" dirty="0" smtClean="0"/>
                <a:t>generating DNA from RNA</a:t>
              </a:r>
              <a:endParaRPr lang="en-GB" sz="1200" dirty="0"/>
            </a:p>
          </p:txBody>
        </p:sp>
        <p:pic>
          <p:nvPicPr>
            <p:cNvPr id="15366" name="Picture 6" descr="http://iv.nucleusinc.com/imagescooked/17748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170" y="1412776"/>
              <a:ext cx="1593533" cy="1410277"/>
            </a:xfrm>
            <a:prstGeom prst="rect">
              <a:avLst/>
            </a:prstGeom>
            <a:noFill/>
          </p:spPr>
        </p:pic>
        <p:pic>
          <p:nvPicPr>
            <p:cNvPr id="15368" name="Picture 8" descr="http://dailymed.nlm.nih.gov/dailymed/image.cfm?id=38721&amp;type=img&amp;name=viramune-structur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648" y="3501008"/>
              <a:ext cx="890036" cy="720080"/>
            </a:xfrm>
            <a:prstGeom prst="rect">
              <a:avLst/>
            </a:prstGeom>
            <a:noFill/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1115616" y="3933056"/>
              <a:ext cx="36004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2" name="Picture 12" descr="http://dailymed.nlm.nih.gov/dailymed/image.cfm?id=19640&amp;type=img&amp;name=fuzeon-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1268760"/>
              <a:ext cx="2139237" cy="1368152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6588224" y="3068960"/>
              <a:ext cx="24292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Binds HIV gp41 preventing </a:t>
              </a:r>
            </a:p>
            <a:p>
              <a:r>
                <a:rPr lang="en-GB" sz="1600" dirty="0" smtClean="0"/>
                <a:t>Membrane fusion</a:t>
              </a:r>
            </a:p>
            <a:p>
              <a:r>
                <a:rPr lang="en-GB" sz="1600" dirty="0" smtClean="0"/>
                <a:t>pore formation and entry</a:t>
              </a:r>
              <a:endParaRPr lang="en-GB" sz="1600" dirty="0"/>
            </a:p>
          </p:txBody>
        </p:sp>
        <p:pic>
          <p:nvPicPr>
            <p:cNvPr id="15375" name="Picture 15" descr="http://www.proteopedia.org/wiki/images/a/a0/HIV_Protease_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4725144"/>
              <a:ext cx="1859795" cy="1119838"/>
            </a:xfrm>
            <a:prstGeom prst="rect">
              <a:avLst/>
            </a:prstGeom>
            <a:noFill/>
          </p:spPr>
        </p:pic>
        <p:sp>
          <p:nvSpPr>
            <p:cNvPr id="30" name="Rectangle 29"/>
            <p:cNvSpPr/>
            <p:nvPr/>
          </p:nvSpPr>
          <p:spPr>
            <a:xfrm>
              <a:off x="179512" y="332656"/>
              <a:ext cx="4176464" cy="30243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9512" y="3429000"/>
              <a:ext cx="4176464" cy="18722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99992" y="476672"/>
              <a:ext cx="4464496" cy="3888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99992" y="4509120"/>
              <a:ext cx="4464496" cy="2160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379" name="Picture 19" descr="http://www.ganfyd.org/images/7/7d/Atazanavi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224" y="4725144"/>
              <a:ext cx="1032049" cy="691813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15379" idx="1"/>
            </p:cNvCxnSpPr>
            <p:nvPr/>
          </p:nvCxnSpPr>
          <p:spPr>
            <a:xfrm rot="10800000" flipV="1">
              <a:off x="5580112" y="5071050"/>
              <a:ext cx="1008112" cy="141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660232" y="5445224"/>
              <a:ext cx="21979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Binds enzyme active site</a:t>
              </a:r>
            </a:p>
            <a:p>
              <a:r>
                <a:rPr lang="en-GB" sz="1600" dirty="0" smtClean="0"/>
                <a:t>and inhibits activity</a:t>
              </a:r>
            </a:p>
            <a:p>
              <a:r>
                <a:rPr lang="en-GB" sz="1600" dirty="0" smtClean="0"/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91730" y="4505972"/>
              <a:ext cx="2197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HIV Protease</a:t>
              </a:r>
            </a:p>
          </p:txBody>
        </p:sp>
        <p:grpSp>
          <p:nvGrpSpPr>
            <p:cNvPr id="2" name="Group 63"/>
            <p:cNvGrpSpPr/>
            <p:nvPr/>
          </p:nvGrpSpPr>
          <p:grpSpPr>
            <a:xfrm>
              <a:off x="5578550" y="2398730"/>
              <a:ext cx="216024" cy="1152128"/>
              <a:chOff x="5578550" y="1988840"/>
              <a:chExt cx="216024" cy="115212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578550" y="1988840"/>
                <a:ext cx="72008" cy="115212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650558" y="1988840"/>
                <a:ext cx="72008" cy="115212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722566" y="1988840"/>
                <a:ext cx="72008" cy="115212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5466064" y="2460228"/>
              <a:ext cx="144016" cy="5040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5610080" y="2469176"/>
              <a:ext cx="144016" cy="5040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5754096" y="2460228"/>
              <a:ext cx="144016" cy="50405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5148064" y="1534634"/>
              <a:ext cx="1080120" cy="93610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/>
                <a:t>T Helper cell</a:t>
              </a:r>
              <a:endParaRPr lang="en-GB" sz="12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364088" y="3406842"/>
              <a:ext cx="648072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HIV</a:t>
              </a:r>
              <a:endParaRPr lang="en-GB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6016" y="3645024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gp41</a:t>
              </a:r>
              <a:endParaRPr lang="en-GB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44008" y="3140968"/>
              <a:ext cx="5725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gp120</a:t>
              </a:r>
              <a:endParaRPr lang="en-GB" sz="12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5292080" y="2470738"/>
              <a:ext cx="28803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5292080" y="2470738"/>
              <a:ext cx="216024" cy="43204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cxnSp>
          <p:nvCxnSpPr>
            <p:cNvPr id="52" name="Straight Connector 51"/>
            <p:cNvCxnSpPr>
              <a:endCxn id="39" idx="4"/>
            </p:cNvCxnSpPr>
            <p:nvPr/>
          </p:nvCxnSpPr>
          <p:spPr>
            <a:xfrm flipV="1">
              <a:off x="5076056" y="2964284"/>
              <a:ext cx="462016" cy="2486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004048" y="3212976"/>
              <a:ext cx="576064" cy="44255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Freeform 56"/>
            <p:cNvSpPr/>
            <p:nvPr/>
          </p:nvSpPr>
          <p:spPr>
            <a:xfrm>
              <a:off x="5220072" y="2254714"/>
              <a:ext cx="216024" cy="288032"/>
            </a:xfrm>
            <a:custGeom>
              <a:avLst/>
              <a:gdLst>
                <a:gd name="connsiteX0" fmla="*/ 0 w 483616"/>
                <a:gd name="connsiteY0" fmla="*/ 489712 h 491744"/>
                <a:gd name="connsiteX1" fmla="*/ 24384 w 483616"/>
                <a:gd name="connsiteY1" fmla="*/ 99568 h 491744"/>
                <a:gd name="connsiteX2" fmla="*/ 24384 w 483616"/>
                <a:gd name="connsiteY2" fmla="*/ 99568 h 491744"/>
                <a:gd name="connsiteX3" fmla="*/ 134112 w 483616"/>
                <a:gd name="connsiteY3" fmla="*/ 489712 h 491744"/>
                <a:gd name="connsiteX4" fmla="*/ 170688 w 483616"/>
                <a:gd name="connsiteY4" fmla="*/ 111760 h 491744"/>
                <a:gd name="connsiteX5" fmla="*/ 268224 w 483616"/>
                <a:gd name="connsiteY5" fmla="*/ 453136 h 491744"/>
                <a:gd name="connsiteX6" fmla="*/ 316992 w 483616"/>
                <a:gd name="connsiteY6" fmla="*/ 75184 h 491744"/>
                <a:gd name="connsiteX7" fmla="*/ 426720 w 483616"/>
                <a:gd name="connsiteY7" fmla="*/ 428752 h 491744"/>
                <a:gd name="connsiteX8" fmla="*/ 475488 w 483616"/>
                <a:gd name="connsiteY8" fmla="*/ 62992 h 491744"/>
                <a:gd name="connsiteX9" fmla="*/ 475488 w 483616"/>
                <a:gd name="connsiteY9" fmla="*/ 50800 h 49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616" h="491744">
                  <a:moveTo>
                    <a:pt x="0" y="489712"/>
                  </a:moveTo>
                  <a:lnTo>
                    <a:pt x="24384" y="99568"/>
                  </a:lnTo>
                  <a:lnTo>
                    <a:pt x="24384" y="99568"/>
                  </a:lnTo>
                  <a:cubicBezTo>
                    <a:pt x="42672" y="164592"/>
                    <a:pt x="109728" y="487680"/>
                    <a:pt x="134112" y="489712"/>
                  </a:cubicBezTo>
                  <a:cubicBezTo>
                    <a:pt x="158496" y="491744"/>
                    <a:pt x="148336" y="117856"/>
                    <a:pt x="170688" y="111760"/>
                  </a:cubicBezTo>
                  <a:cubicBezTo>
                    <a:pt x="193040" y="105664"/>
                    <a:pt x="243840" y="459232"/>
                    <a:pt x="268224" y="453136"/>
                  </a:cubicBezTo>
                  <a:cubicBezTo>
                    <a:pt x="292608" y="447040"/>
                    <a:pt x="290576" y="79248"/>
                    <a:pt x="316992" y="75184"/>
                  </a:cubicBezTo>
                  <a:cubicBezTo>
                    <a:pt x="343408" y="71120"/>
                    <a:pt x="400304" y="430784"/>
                    <a:pt x="426720" y="428752"/>
                  </a:cubicBezTo>
                  <a:cubicBezTo>
                    <a:pt x="453136" y="426720"/>
                    <a:pt x="467360" y="125984"/>
                    <a:pt x="475488" y="62992"/>
                  </a:cubicBezTo>
                  <a:cubicBezTo>
                    <a:pt x="483616" y="0"/>
                    <a:pt x="479552" y="25400"/>
                    <a:pt x="475488" y="50800"/>
                  </a:cubicBezTo>
                </a:path>
              </a:pathLst>
            </a:custGeom>
            <a:ln/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6048" y="2152314"/>
              <a:ext cx="585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CCR5</a:t>
              </a:r>
            </a:p>
            <a:p>
              <a:r>
                <a:rPr lang="en-GB" sz="1200" dirty="0" smtClean="0"/>
                <a:t>CXCR4</a:t>
              </a:r>
              <a:endParaRPr lang="en-GB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44008" y="2686762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CD4</a:t>
              </a:r>
              <a:endParaRPr lang="en-GB" sz="12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056598" y="2713553"/>
              <a:ext cx="226916" cy="962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7020272" y="2780928"/>
              <a:ext cx="10987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Enfuvirtide</a:t>
              </a:r>
              <a:endParaRPr lang="en-GB" sz="1600" dirty="0" smtClean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5983754" y="2398731"/>
              <a:ext cx="802980" cy="720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99653" y="2445637"/>
              <a:ext cx="385534" cy="215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499992" y="433070"/>
              <a:ext cx="211359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smtClean="0"/>
                <a:t>CCR5,CXCR4 inhibitors </a:t>
              </a:r>
            </a:p>
            <a:p>
              <a:r>
                <a:rPr lang="en-GB" sz="1600" dirty="0" smtClean="0"/>
                <a:t>e.g. </a:t>
              </a:r>
              <a:r>
                <a:rPr lang="en-GB" sz="1600" dirty="0" err="1" smtClean="0"/>
                <a:t>Maraviroc</a:t>
              </a:r>
              <a:r>
                <a:rPr lang="en-GB" sz="1600" dirty="0" smtClean="0"/>
                <a:t> </a:t>
              </a:r>
            </a:p>
            <a:p>
              <a:r>
                <a:rPr lang="en-GB" sz="1600" dirty="0" smtClean="0"/>
                <a:t>Blocks gp120/CXCR4</a:t>
              </a:r>
            </a:p>
            <a:p>
              <a:r>
                <a:rPr lang="en-GB" sz="1600" dirty="0" smtClean="0"/>
                <a:t>interaction</a:t>
              </a:r>
              <a:endParaRPr lang="en-GB" sz="1600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 rot="16200000" flipH="1">
              <a:off x="4824028" y="1808820"/>
              <a:ext cx="504056" cy="1440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0800000" flipV="1">
              <a:off x="4932040" y="2132856"/>
              <a:ext cx="432048" cy="72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179512" y="5373216"/>
              <a:ext cx="4176464" cy="13681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79512" y="5373216"/>
              <a:ext cx="199650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 err="1" smtClean="0"/>
                <a:t>Integrase</a:t>
              </a:r>
              <a:r>
                <a:rPr lang="en-GB" u="sng" dirty="0" smtClean="0"/>
                <a:t> Inhibitors</a:t>
              </a:r>
            </a:p>
            <a:p>
              <a:r>
                <a:rPr lang="en-GB" sz="1600" dirty="0" err="1" smtClean="0"/>
                <a:t>Raltegravir</a:t>
              </a:r>
              <a:r>
                <a:rPr lang="en-GB" sz="1600" dirty="0" smtClean="0"/>
                <a:t> – </a:t>
              </a:r>
            </a:p>
            <a:p>
              <a:r>
                <a:rPr lang="en-GB" sz="1600" dirty="0" smtClean="0"/>
                <a:t>Blocks virus/host </a:t>
              </a:r>
            </a:p>
            <a:p>
              <a:r>
                <a:rPr lang="en-GB" sz="1600" dirty="0" smtClean="0"/>
                <a:t>DNA transfer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23728" y="3501008"/>
              <a:ext cx="212407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179512" y="4365104"/>
              <a:ext cx="17358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‘</a:t>
              </a:r>
              <a:r>
                <a:rPr lang="en-GB" sz="1400" dirty="0" err="1" smtClean="0"/>
                <a:t>Allosteric</a:t>
              </a:r>
              <a:r>
                <a:rPr lang="en-GB" sz="1400" dirty="0" smtClean="0"/>
                <a:t> </a:t>
              </a:r>
            </a:p>
            <a:p>
              <a:r>
                <a:rPr lang="en-GB" sz="1400" dirty="0" smtClean="0"/>
                <a:t>Inhibitor’</a:t>
              </a:r>
            </a:p>
            <a:p>
              <a:r>
                <a:rPr lang="en-GB" sz="1400" dirty="0" smtClean="0"/>
                <a:t>(binds enzyme but </a:t>
              </a:r>
            </a:p>
            <a:p>
              <a:r>
                <a:rPr lang="en-GB" sz="1400" dirty="0" smtClean="0"/>
                <a:t>not at the active site)</a:t>
              </a:r>
              <a:endParaRPr lang="en-GB" sz="1400" dirty="0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627784" y="6453336"/>
              <a:ext cx="432048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75856" y="6453336"/>
              <a:ext cx="432048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627784" y="6597352"/>
              <a:ext cx="1080120" cy="15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Arc 100"/>
            <p:cNvSpPr/>
            <p:nvPr/>
          </p:nvSpPr>
          <p:spPr>
            <a:xfrm>
              <a:off x="2740270" y="5661248"/>
              <a:ext cx="864096" cy="432048"/>
            </a:xfrm>
            <a:prstGeom prst="arc">
              <a:avLst>
                <a:gd name="adj1" fmla="val 6761233"/>
                <a:gd name="adj2" fmla="val 4117302"/>
              </a:avLst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rot="5400000">
              <a:off x="2992298" y="6273316"/>
              <a:ext cx="36004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2791258" y="5373216"/>
              <a:ext cx="7842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Viral DNA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35696" y="6381328"/>
              <a:ext cx="792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Host DNA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07704" y="5949280"/>
              <a:ext cx="761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Integrase</a:t>
              </a:r>
              <a:endParaRPr lang="en-GB" sz="1200" dirty="0" smtClean="0"/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2629372" y="6093296"/>
              <a:ext cx="43046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3388342" y="6114316"/>
              <a:ext cx="8711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Integration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3059832" y="6237312"/>
              <a:ext cx="21602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101" name="Picture 5" descr="http://www.biologyreference.com/images/biol_03_img0318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1840" y="548680"/>
              <a:ext cx="1128497" cy="971576"/>
            </a:xfrm>
            <a:prstGeom prst="rect">
              <a:avLst/>
            </a:prstGeom>
            <a:noFill/>
          </p:spPr>
        </p:pic>
        <p:sp>
          <p:nvSpPr>
            <p:cNvPr id="125" name="TextBox 124"/>
            <p:cNvSpPr txBox="1"/>
            <p:nvPr/>
          </p:nvSpPr>
          <p:spPr>
            <a:xfrm>
              <a:off x="3089800" y="1556792"/>
              <a:ext cx="12490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Normal nucleotide</a:t>
              </a:r>
              <a:endParaRPr lang="en-GB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4" y="1296954"/>
            <a:ext cx="8258246" cy="433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302" y="571500"/>
            <a:ext cx="7772400" cy="61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800" b="0" dirty="0"/>
              <a:t>HIV drug resistance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1219200"/>
            <a:ext cx="85153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/>
              <a:t>Mutations arise due to error prone nature of reverse transcriptase and RNA pol II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/>
              <a:t>With time the virus becomes resistant to single drug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/>
              <a:t>Change drug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/>
              <a:t>Mutations arise again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/>
              <a:t>Solution: use several drugs simultaneously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HAART (highly-active anti-retrovirus therapy)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In widespread use in developed countries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Harder for virus to develop multidrug resistance simultaneously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23939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98922"/>
              </p:ext>
            </p:extLst>
          </p:nvPr>
        </p:nvGraphicFramePr>
        <p:xfrm>
          <a:off x="305377" y="3129296"/>
          <a:ext cx="8712200" cy="3322320"/>
        </p:xfrm>
        <a:graphic>
          <a:graphicData uri="http://schemas.openxmlformats.org/drawingml/2006/table">
            <a:tbl>
              <a:tblPr/>
              <a:tblGrid>
                <a:gridCol w="2178050"/>
                <a:gridCol w="2178050"/>
                <a:gridCol w="2178050"/>
                <a:gridCol w="2178050"/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Brand Name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Drug Names (</a:t>
                      </a:r>
                      <a:r>
                        <a:rPr lang="en-GB" sz="1600" dirty="0">
                          <a:effectLst/>
                          <a:hlinkClick r:id="rId2" action="ppaction://hlinkfile" tooltip="International Nonproprietary Name"/>
                        </a:rPr>
                        <a:t>INN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Date of FDA Approval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Company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accent2"/>
                          </a:solidFill>
                          <a:effectLst/>
                          <a:hlinkClick r:id="rId3" action="ppaction://hlinkfile" tooltip="Combivir"/>
                        </a:rPr>
                        <a:t>Combivir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accent2"/>
                          </a:solidFill>
                          <a:effectLst/>
                          <a:hlinkClick r:id="rId4" action="ppaction://hlinkfile" tooltip="Zidovudine"/>
                        </a:rPr>
                        <a:t>zidovudine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 + 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  <a:hlinkClick r:id="rId5" action="ppaction://hlinkfile" tooltip="Lamivudine"/>
                        </a:rPr>
                        <a:t>lamivudine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  <a:t>September 26, 1997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6" action="ppaction://hlinkfile" tooltip="GlaxoSmithKline"/>
                        </a:rPr>
                        <a:t>GlaxoSmithKline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7" action="ppaction://hlinkfile" tooltip="Trizivir"/>
                        </a:rPr>
                        <a:t>Trizivir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accent2"/>
                          </a:solidFill>
                          <a:effectLst/>
                          <a:hlinkClick r:id="rId8" action="ppaction://hlinkfile" tooltip="Abacavir"/>
                        </a:rPr>
                        <a:t>abacavir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 + </a:t>
                      </a:r>
                      <a:r>
                        <a:rPr lang="en-GB" sz="1600" dirty="0" err="1">
                          <a:solidFill>
                            <a:schemeClr val="accent2"/>
                          </a:solidFill>
                          <a:effectLst/>
                          <a:hlinkClick r:id="rId4" action="ppaction://hlinkfile" tooltip="Zidovudine"/>
                        </a:rPr>
                        <a:t>zidovudine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 + 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  <a:hlinkClick r:id="rId5" action="ppaction://hlinkfile" tooltip="Lamivudine"/>
                        </a:rPr>
                        <a:t>lamivudine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November 15, 2000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6" action="ppaction://hlinkfile" tooltip="GlaxoSmithKline"/>
                        </a:rPr>
                        <a:t>GlaxoSmithKline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9" action="ppaction://hlinkfile" tooltip="Lopinavir"/>
                        </a:rPr>
                        <a:t>Kaletra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9" action="ppaction://hlinkfile" tooltip="Lopinavir"/>
                        </a:rPr>
                        <a:t>lopinavir</a:t>
                      </a: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  <a:t> + </a:t>
                      </a: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10" action="ppaction://hlinkfile" tooltip="Ritonavir"/>
                        </a:rPr>
                        <a:t>ritonavir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September 15, 2000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11" action="ppaction://hlinkfile" tooltip="Abbott Laboratories"/>
                        </a:rPr>
                        <a:t>Abbott Laboratories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12" action="ppaction://hlinkfile" tooltip="Epzicom"/>
                        </a:rPr>
                        <a:t>Epzicom</a:t>
                      </a: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  <a:t> (in USA)</a:t>
                      </a:r>
                      <a:b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</a:b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13" action="ppaction://hlinkfile" tooltip="Kivexa"/>
                        </a:rPr>
                        <a:t>Kivexa</a:t>
                      </a: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  <a:t> (in Europe)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8" action="ppaction://hlinkfile" tooltip="Abacavir"/>
                        </a:rPr>
                        <a:t>abacavir</a:t>
                      </a: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  <a:t> + </a:t>
                      </a: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5" action="ppaction://hlinkfile" tooltip="Lamivudine"/>
                        </a:rPr>
                        <a:t>lamivudine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August 2, 2004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6" action="ppaction://hlinkfile" tooltip="GlaxoSmithKline"/>
                        </a:rPr>
                        <a:t>GlaxoSmithKline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14" action="ppaction://hlinkfile" tooltip="Truvada"/>
                        </a:rPr>
                        <a:t>Truvada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15" action="ppaction://hlinkfile" tooltip="Tenofovir/emtricitabine"/>
                        </a:rPr>
                        <a:t>tenofovir/emtricitabine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August 2, 2004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  <a:hlinkClick r:id="rId16" action="ppaction://hlinkfile" tooltip="Gilead Sciences"/>
                        </a:rPr>
                        <a:t>Gilead Sciences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17" action="ppaction://hlinkfile" tooltip="Atripla"/>
                        </a:rPr>
                        <a:t>Atripla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18" action="ppaction://hlinkfile" tooltip="Efavirenz"/>
                        </a:rPr>
                        <a:t>efavirenz</a:t>
                      </a: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</a:rPr>
                        <a:t> + </a:t>
                      </a:r>
                      <a:r>
                        <a:rPr lang="en-GB" sz="1600">
                          <a:solidFill>
                            <a:schemeClr val="accent2"/>
                          </a:solidFill>
                          <a:effectLst/>
                          <a:hlinkClick r:id="rId15" action="ppaction://hlinkfile" tooltip="Tenofovir/emtricitabine"/>
                        </a:rPr>
                        <a:t>tenofovir/emtricitabine</a:t>
                      </a:r>
                      <a:endParaRPr lang="en-GB" sz="160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July 12, 2006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  <a:hlinkClick r:id="rId16" action="ppaction://hlinkfile" tooltip="Gilead Sciences"/>
                        </a:rPr>
                        <a:t>Gilead Sciences</a:t>
                      </a: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  <a:t> and</a:t>
                      </a:r>
                      <a:br>
                        <a:rPr lang="en-GB" sz="1600" dirty="0">
                          <a:solidFill>
                            <a:schemeClr val="accent2"/>
                          </a:solidFill>
                          <a:effectLst/>
                        </a:rPr>
                      </a:br>
                      <a:r>
                        <a:rPr lang="en-GB" sz="1600" dirty="0">
                          <a:solidFill>
                            <a:schemeClr val="accent2"/>
                          </a:solidFill>
                          <a:effectLst/>
                          <a:hlinkClick r:id="rId19" action="ppaction://hlinkfile" tooltip="Bristol-Myers Squibb"/>
                        </a:rPr>
                        <a:t>Bristol-Myers Squibb</a:t>
                      </a:r>
                      <a:endParaRPr lang="en-GB" sz="1600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836" y="988351"/>
            <a:ext cx="430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HAART:  </a:t>
            </a:r>
            <a:r>
              <a:rPr lang="en-GB" dirty="0"/>
              <a:t>Highly Active Antiretroviral </a:t>
            </a:r>
            <a:r>
              <a:rPr lang="en-GB" dirty="0" smtClean="0"/>
              <a:t>Therapy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07818" y="1378710"/>
            <a:ext cx="8215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Combinations cocktail:  2   nucleoside-analogue </a:t>
            </a:r>
            <a:r>
              <a:rPr lang="en-GB" sz="1600" dirty="0"/>
              <a:t>RTIs </a:t>
            </a:r>
            <a:endParaRPr lang="en-GB" sz="1600" dirty="0" smtClean="0"/>
          </a:p>
          <a:p>
            <a:r>
              <a:rPr lang="en-GB" sz="1600" dirty="0"/>
              <a:t>	</a:t>
            </a:r>
            <a:r>
              <a:rPr lang="en-GB" sz="1600" dirty="0" smtClean="0"/>
              <a:t>	   1   non-nucleoside-analogue </a:t>
            </a:r>
            <a:r>
              <a:rPr lang="en-GB" sz="1600" dirty="0"/>
              <a:t>RTI or protease inhibitor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98255" y="2401455"/>
            <a:ext cx="136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 pills/day  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13018" y="2586121"/>
            <a:ext cx="50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08764" y="2401455"/>
            <a:ext cx="11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pill/day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23850"/>
            <a:ext cx="777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b="0" dirty="0"/>
              <a:t>The </a:t>
            </a:r>
            <a:r>
              <a:rPr lang="en-GB" sz="2400" b="0" dirty="0" smtClean="0"/>
              <a:t>effect </a:t>
            </a:r>
            <a:r>
              <a:rPr lang="en-GB" sz="2400" b="0" dirty="0"/>
              <a:t>of anti-HIV drugs</a:t>
            </a:r>
          </a:p>
        </p:txBody>
      </p:sp>
      <p:pic>
        <p:nvPicPr>
          <p:cNvPr id="3" name="Picture 5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588238"/>
            <a:ext cx="8081818" cy="49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2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3" y="1607127"/>
            <a:ext cx="8316107" cy="37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893" y="806817"/>
            <a:ext cx="4739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Pathways in Drug Development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20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403350"/>
            <a:ext cx="7280275" cy="404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54868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b="0" dirty="0">
                <a:latin typeface="Arial" pitchFamily="34" charset="0"/>
                <a:cs typeface="Arial" pitchFamily="34" charset="0"/>
              </a:rPr>
              <a:t>The eradication of smallpox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1868455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1723</a:t>
            </a:r>
            <a:r>
              <a:rPr lang="en-GB" sz="2400" b="0" dirty="0"/>
              <a:t>. </a:t>
            </a:r>
            <a:r>
              <a:rPr lang="en-GB" sz="2400" b="0" dirty="0" err="1"/>
              <a:t>Variolation</a:t>
            </a:r>
            <a:endParaRPr lang="en-GB" sz="2400" b="0" dirty="0"/>
          </a:p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1796</a:t>
            </a:r>
            <a:r>
              <a:rPr lang="en-GB" sz="2400" b="0" dirty="0"/>
              <a:t>. Vaccination</a:t>
            </a:r>
          </a:p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1801. </a:t>
            </a:r>
            <a:r>
              <a:rPr lang="en-GB" sz="2400" b="0" dirty="0"/>
              <a:t>Eradication predicted</a:t>
            </a:r>
          </a:p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19</a:t>
            </a:r>
            <a:r>
              <a:rPr lang="en-GB" sz="2400" b="0" baseline="30000" dirty="0">
                <a:solidFill>
                  <a:schemeClr val="accent1"/>
                </a:solidFill>
              </a:rPr>
              <a:t>th</a:t>
            </a:r>
            <a:r>
              <a:rPr lang="en-GB" sz="2400" b="0" dirty="0">
                <a:solidFill>
                  <a:schemeClr val="accent1"/>
                </a:solidFill>
              </a:rPr>
              <a:t> </a:t>
            </a:r>
            <a:r>
              <a:rPr lang="en-GB" sz="2400" b="0" dirty="0" smtClean="0">
                <a:solidFill>
                  <a:schemeClr val="accent1"/>
                </a:solidFill>
              </a:rPr>
              <a:t>century.</a:t>
            </a:r>
          </a:p>
          <a:p>
            <a:pPr marL="1066800" lvl="1" indent="-609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 smtClean="0"/>
              <a:t>Vaccination </a:t>
            </a:r>
            <a:r>
              <a:rPr lang="en-GB" sz="2000" b="0" dirty="0"/>
              <a:t>spread throughout the world</a:t>
            </a:r>
          </a:p>
          <a:p>
            <a:pPr marL="990600" lvl="1" indent="-5334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Arm to arm transmission banned because of spread of other diseases (measles and syphilis)</a:t>
            </a:r>
          </a:p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1939. </a:t>
            </a:r>
            <a:r>
              <a:rPr lang="en-GB" sz="2400" b="0" dirty="0"/>
              <a:t>Britain became free of smallpox for first time, cowpox and </a:t>
            </a:r>
            <a:r>
              <a:rPr lang="en-GB" sz="2400" b="0" dirty="0" err="1"/>
              <a:t>vaccinia</a:t>
            </a:r>
            <a:r>
              <a:rPr lang="en-GB" sz="2400" b="0" dirty="0"/>
              <a:t> viruses shown to be distinct</a:t>
            </a:r>
          </a:p>
          <a:p>
            <a:pPr marL="609600" indent="-609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1950. </a:t>
            </a:r>
            <a:r>
              <a:rPr lang="en-GB" sz="2400" b="0" dirty="0"/>
              <a:t>Freeze dried vaccine developed</a:t>
            </a:r>
          </a:p>
          <a:p>
            <a:pPr marL="609600" indent="-609600">
              <a:lnSpc>
                <a:spcPct val="90000"/>
              </a:lnSpc>
              <a:spcBef>
                <a:spcPct val="40000"/>
              </a:spcBef>
            </a:pPr>
            <a:endParaRPr lang="en-GB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851025"/>
            <a:ext cx="61849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0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1619" y="280266"/>
            <a:ext cx="7772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b="0" dirty="0"/>
              <a:t>Viruses, friend or foe?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2112" y="1079789"/>
            <a:ext cx="8313737" cy="566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000" dirty="0"/>
              <a:t>Viruses are valuable research tools</a:t>
            </a:r>
            <a:r>
              <a:rPr lang="en-GB" sz="2000" b="0" dirty="0"/>
              <a:t>: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For study of cell biology and immunology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For gene therapy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−"/>
            </a:pPr>
            <a:r>
              <a:rPr lang="en-GB" sz="2000" b="0" dirty="0"/>
              <a:t>As new vaccines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</a:pPr>
            <a:r>
              <a:rPr lang="en-GB" sz="2000" dirty="0"/>
              <a:t>Some Nobel prizes in virology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Courier New" pitchFamily="49" charset="0"/>
              <a:buChar char="o"/>
            </a:pPr>
            <a:r>
              <a:rPr lang="en-GB" sz="2000" b="0" dirty="0"/>
              <a:t>Max Theiler for the development of the Yellow fever vaccine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Courier New" pitchFamily="49" charset="0"/>
              <a:buChar char="o"/>
            </a:pPr>
            <a:r>
              <a:rPr lang="en-GB" sz="2000" b="0" dirty="0"/>
              <a:t>Howard Temin and David Baltimore for the discovery of reverse transcriptase (in retroviruses)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Courier New" pitchFamily="49" charset="0"/>
              <a:buChar char="o"/>
            </a:pPr>
            <a:r>
              <a:rPr lang="en-GB" sz="2000" b="0" dirty="0"/>
              <a:t>Harold Varmus and Michael Bishop for the discovery of oncogenes (in retroviruses)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Courier New" pitchFamily="49" charset="0"/>
              <a:buChar char="o"/>
            </a:pPr>
            <a:r>
              <a:rPr lang="en-GB" sz="2000" b="0" dirty="0"/>
              <a:t>Phil Sharp and Rich Roberts for the discovery of splicing (in adenovirus)</a:t>
            </a:r>
          </a:p>
          <a:p>
            <a:pPr marL="800100" lvl="1" indent="-342900">
              <a:spcBef>
                <a:spcPct val="50000"/>
              </a:spcBef>
              <a:buClr>
                <a:schemeClr val="accent2"/>
              </a:buClr>
              <a:buSzPct val="120000"/>
              <a:buFont typeface="Courier New" pitchFamily="49" charset="0"/>
              <a:buChar char="o"/>
            </a:pPr>
            <a:r>
              <a:rPr lang="en-GB" sz="2000" b="0" dirty="0"/>
              <a:t>Luc </a:t>
            </a:r>
            <a:r>
              <a:rPr lang="en-GB" sz="2000" b="0" dirty="0" err="1"/>
              <a:t>Montagnier</a:t>
            </a:r>
            <a:r>
              <a:rPr lang="en-GB" sz="2000" b="0" dirty="0"/>
              <a:t> &amp; Francoise </a:t>
            </a:r>
            <a:r>
              <a:rPr lang="en-GB" sz="2000" b="0" dirty="0" err="1"/>
              <a:t>Barre-Sinoussi</a:t>
            </a:r>
            <a:r>
              <a:rPr lang="en-GB" sz="2000" b="0" dirty="0"/>
              <a:t> (HIV) and </a:t>
            </a:r>
            <a:r>
              <a:rPr lang="en-GB" sz="2000" b="0" dirty="0" err="1"/>
              <a:t>Harald</a:t>
            </a:r>
            <a:r>
              <a:rPr lang="en-GB" sz="2000" b="0" dirty="0"/>
              <a:t> </a:t>
            </a:r>
            <a:r>
              <a:rPr lang="en-GB" sz="2000" b="0" dirty="0" err="1"/>
              <a:t>zur</a:t>
            </a:r>
            <a:r>
              <a:rPr lang="en-GB" sz="2000" b="0" dirty="0"/>
              <a:t> </a:t>
            </a:r>
            <a:r>
              <a:rPr lang="en-GB" sz="2000" b="0" dirty="0" err="1"/>
              <a:t>Hausen</a:t>
            </a:r>
            <a:r>
              <a:rPr lang="en-GB" sz="2000" b="0" dirty="0"/>
              <a:t> (HPV)</a:t>
            </a:r>
          </a:p>
        </p:txBody>
      </p:sp>
    </p:spTree>
    <p:extLst>
      <p:ext uri="{BB962C8B-B14F-4D97-AF65-F5344CB8AC3E}">
        <p14:creationId xmlns:p14="http://schemas.microsoft.com/office/powerpoint/2010/main" val="27340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417840"/>
            <a:ext cx="4176464" cy="1440160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Professor Peter O’Hare</a:t>
            </a:r>
          </a:p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Section of Virology</a:t>
            </a:r>
          </a:p>
          <a:p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Faculty of Medicine</a:t>
            </a:r>
          </a:p>
          <a:p>
            <a:r>
              <a:rPr lang="en-GB" sz="1400" b="1" dirty="0" smtClean="0">
                <a:solidFill>
                  <a:schemeClr val="accent2"/>
                </a:solidFill>
                <a:latin typeface="Arial" pitchFamily="34" charset="0"/>
              </a:rPr>
              <a:t>p.ohare@imperial.ac.uk</a:t>
            </a:r>
            <a:endParaRPr lang="en-GB" sz="1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988840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en-GB" sz="2800" dirty="0" smtClean="0">
                <a:latin typeface="Arial" charset="0"/>
              </a:rPr>
              <a:t>1. What </a:t>
            </a:r>
            <a:r>
              <a:rPr lang="en-GB" sz="2800" dirty="0">
                <a:latin typeface="Arial" charset="0"/>
              </a:rPr>
              <a:t>are viruses and how do they replicate</a:t>
            </a:r>
            <a:r>
              <a:rPr lang="en-GB" sz="2800" dirty="0" smtClean="0">
                <a:latin typeface="Arial" charset="0"/>
              </a:rPr>
              <a:t>?</a:t>
            </a: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en-GB" sz="2800" dirty="0" smtClean="0"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en-GB" sz="2800" dirty="0" smtClean="0">
                <a:latin typeface="Arial" charset="0"/>
              </a:rPr>
              <a:t>2. How </a:t>
            </a:r>
            <a:r>
              <a:rPr lang="en-GB" sz="2800" dirty="0">
                <a:latin typeface="Arial" charset="0"/>
              </a:rPr>
              <a:t>do viruses cause disease</a:t>
            </a:r>
            <a:r>
              <a:rPr lang="en-GB" sz="2800" dirty="0" smtClean="0">
                <a:latin typeface="Arial" charset="0"/>
              </a:rPr>
              <a:t>?</a:t>
            </a: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en-GB" sz="2800" dirty="0" smtClean="0"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r>
              <a:rPr lang="en-GB" sz="2800" dirty="0" smtClean="0">
                <a:latin typeface="Arial" charset="0"/>
              </a:rPr>
              <a:t>3. How </a:t>
            </a:r>
            <a:r>
              <a:rPr lang="en-GB" sz="2800" dirty="0">
                <a:latin typeface="Arial" charset="0"/>
              </a:rPr>
              <a:t>may virus diseases be prevented or treated?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3982"/>
            <a:ext cx="9144000" cy="8219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An Introduction to Virology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654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-13982"/>
            <a:ext cx="9144000" cy="8219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An Introduction to Virology</a:t>
            </a:r>
            <a:endParaRPr lang="en-GB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0073" y="1300018"/>
            <a:ext cx="902392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>
                <a:srgbClr val="FFFF00"/>
              </a:buClr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</a:rPr>
              <a:t>Principles of Virology.  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</a:rPr>
              <a:t>AMS Press. 3</a:t>
            </a:r>
            <a:r>
              <a:rPr lang="en-GB" sz="2000" baseline="30000" dirty="0" smtClean="0">
                <a:solidFill>
                  <a:schemeClr val="tx1"/>
                </a:solidFill>
                <a:latin typeface="Arial" charset="0"/>
              </a:rPr>
              <a:t>rd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</a:rPr>
              <a:t> Edition</a:t>
            </a:r>
            <a:endParaRPr lang="en-GB" sz="1600" dirty="0" smtClean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  <a:buClr>
                <a:srgbClr val="FFFF00"/>
              </a:buClr>
            </a:pPr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Flint et al, Molecular Biology, Pathogenesis and Control</a:t>
            </a:r>
            <a:endParaRPr lang="en-GB" sz="2800" dirty="0" smtClean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  <a:buClr>
                <a:srgbClr val="FFFF00"/>
              </a:buClr>
            </a:pPr>
            <a:endParaRPr lang="en-GB" sz="2800" dirty="0" smtClean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  <a:buClr>
                <a:srgbClr val="FFFF00"/>
              </a:buClr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</a:rPr>
              <a:t>Fundamental Virology.  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</a:rPr>
              <a:t>Raven Press</a:t>
            </a:r>
            <a:endParaRPr lang="en-GB" sz="2400" dirty="0" smtClean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  <a:buClr>
                <a:srgbClr val="FFFF00"/>
              </a:buClr>
            </a:pPr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Fields &amp; </a:t>
            </a:r>
            <a:r>
              <a:rPr lang="en-GB" sz="1600" dirty="0" err="1" smtClean="0">
                <a:solidFill>
                  <a:schemeClr val="tx1"/>
                </a:solidFill>
                <a:latin typeface="Arial" charset="0"/>
              </a:rPr>
              <a:t>Knipe</a:t>
            </a:r>
            <a:endParaRPr lang="en-GB" sz="1600" dirty="0" smtClean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  <a:buClr>
                <a:srgbClr val="FFFF00"/>
              </a:buClr>
            </a:pPr>
            <a:endParaRPr lang="en-GB" sz="1600" dirty="0">
              <a:solidFill>
                <a:schemeClr val="tx1"/>
              </a:solidFill>
              <a:latin typeface="Arial" charset="0"/>
            </a:endParaRPr>
          </a:p>
          <a:p>
            <a:pPr lvl="0" algn="l">
              <a:spcBef>
                <a:spcPct val="50000"/>
              </a:spcBef>
              <a:buClr>
                <a:srgbClr val="FFFF00"/>
              </a:buClr>
            </a:pPr>
            <a:r>
              <a:rPr lang="en-GB" dirty="0" smtClean="0">
                <a:solidFill>
                  <a:prstClr val="black"/>
                </a:solidFill>
                <a:latin typeface="Arial" charset="0"/>
              </a:rPr>
              <a:t>Virology. </a:t>
            </a:r>
            <a:r>
              <a:rPr lang="en-GB" sz="2400" dirty="0" smtClean="0">
                <a:solidFill>
                  <a:prstClr val="black"/>
                </a:solidFill>
                <a:latin typeface="Arial" charset="0"/>
              </a:rPr>
              <a:t>Biology, 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Applications and Control</a:t>
            </a:r>
            <a:r>
              <a:rPr lang="en-GB" sz="2400" dirty="0" smtClean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en-GB" sz="2000" dirty="0" smtClean="0">
                <a:solidFill>
                  <a:prstClr val="black"/>
                </a:solidFill>
                <a:latin typeface="Arial" charset="0"/>
              </a:rPr>
              <a:t>Garland Science</a:t>
            </a:r>
            <a:endParaRPr lang="en-GB" sz="2400" dirty="0">
              <a:solidFill>
                <a:prstClr val="black"/>
              </a:solidFill>
              <a:latin typeface="Arial" charset="0"/>
            </a:endParaRPr>
          </a:p>
          <a:p>
            <a:pPr lvl="0" algn="l">
              <a:spcBef>
                <a:spcPct val="50000"/>
              </a:spcBef>
              <a:buClr>
                <a:srgbClr val="FFFF00"/>
              </a:buClr>
            </a:pPr>
            <a:r>
              <a:rPr lang="en-GB" sz="1600" dirty="0" smtClean="0">
                <a:solidFill>
                  <a:prstClr val="black"/>
                </a:solidFill>
                <a:latin typeface="Arial" charset="0"/>
              </a:rPr>
              <a:t>Harper.</a:t>
            </a:r>
            <a:endParaRPr lang="en-GB" sz="1600" dirty="0">
              <a:solidFill>
                <a:prstClr val="black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  <a:buClr>
                <a:srgbClr val="FFFF00"/>
              </a:buClr>
            </a:pPr>
            <a:endParaRPr lang="en-GB" sz="1600" dirty="0">
              <a:solidFill>
                <a:schemeClr val="tx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  <a:buClr>
                <a:srgbClr val="FFFF00"/>
              </a:buClr>
            </a:pPr>
            <a:r>
              <a:rPr lang="en-GB" sz="2800" dirty="0">
                <a:solidFill>
                  <a:schemeClr val="tx1"/>
                </a:solidFill>
              </a:rPr>
              <a:t>Virology: Molecular Biology and </a:t>
            </a:r>
            <a:r>
              <a:rPr lang="en-GB" sz="2800" dirty="0" smtClean="0">
                <a:solidFill>
                  <a:schemeClr val="tx1"/>
                </a:solidFill>
              </a:rPr>
              <a:t>Pathogenesis. </a:t>
            </a:r>
            <a:r>
              <a:rPr lang="en-GB" sz="2000" dirty="0">
                <a:solidFill>
                  <a:schemeClr val="tx1"/>
                </a:solidFill>
                <a:latin typeface="Arial" charset="0"/>
              </a:rPr>
              <a:t>AMS Press. </a:t>
            </a: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1800" dirty="0" err="1" smtClean="0">
                <a:solidFill>
                  <a:schemeClr val="tx1"/>
                </a:solidFill>
              </a:rPr>
              <a:t>Notkin</a:t>
            </a:r>
            <a:r>
              <a:rPr lang="en-GB" sz="2000" dirty="0">
                <a:solidFill>
                  <a:schemeClr val="tx1"/>
                </a:solidFill>
              </a:rPr>
              <a:t/>
            </a:r>
            <a:br>
              <a:rPr lang="en-GB" sz="2000" dirty="0">
                <a:solidFill>
                  <a:schemeClr val="tx1"/>
                </a:solidFill>
              </a:rPr>
            </a:br>
            <a:endParaRPr lang="en-GB" sz="2800" dirty="0" smtClean="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en-GB" sz="2800" dirty="0" smtClean="0"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</a:pPr>
            <a:endParaRPr lang="en-GB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3676"/>
            <a:ext cx="7920880" cy="581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96847" y="4509120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96847" y="3509392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96847" y="3698008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96847" y="5157192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96847" y="5749659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6847" y="6309320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96847" y="1628800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96847" y="1916832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96847" y="5563114"/>
            <a:ext cx="144016" cy="1440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1560" y="597405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83568" y="384202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immunological basis of protection after vaccination</a:t>
            </a:r>
            <a:endParaRPr lang="en-GB" dirty="0"/>
          </a:p>
        </p:txBody>
      </p:sp>
      <p:pic>
        <p:nvPicPr>
          <p:cNvPr id="5" name="Picture 7" descr="Figure-8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1"/>
            <a:ext cx="7776864" cy="48087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9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Examples of viruses for which both live and inactivated vaccines are available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Influenza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Inactivated virus or HA subunit</a:t>
            </a:r>
          </a:p>
          <a:p>
            <a:r>
              <a:rPr lang="en-GB" dirty="0" smtClean="0"/>
              <a:t>Updated regularly</a:t>
            </a:r>
          </a:p>
          <a:p>
            <a:r>
              <a:rPr lang="en-GB" dirty="0" smtClean="0"/>
              <a:t>DOES NOT give the recipient the flu!!!</a:t>
            </a:r>
          </a:p>
          <a:p>
            <a:endParaRPr lang="en-GB" dirty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LAIV is cold adapted</a:t>
            </a:r>
          </a:p>
          <a:p>
            <a:r>
              <a:rPr lang="en-GB" dirty="0" err="1" smtClean="0"/>
              <a:t>FluMist</a:t>
            </a:r>
            <a:r>
              <a:rPr lang="en-GB" dirty="0" smtClean="0"/>
              <a:t> delivered </a:t>
            </a:r>
            <a:r>
              <a:rPr lang="en-GB" dirty="0" err="1" smtClean="0"/>
              <a:t>intranasally</a:t>
            </a:r>
            <a:endParaRPr lang="en-GB" dirty="0" smtClean="0"/>
          </a:p>
          <a:p>
            <a:r>
              <a:rPr lang="en-GB" dirty="0" smtClean="0"/>
              <a:t>Updated regularly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Poliovirus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Salk inactivated vaccine</a:t>
            </a:r>
          </a:p>
          <a:p>
            <a:endParaRPr lang="en-GB" dirty="0"/>
          </a:p>
          <a:p>
            <a:r>
              <a:rPr lang="en-GB" dirty="0" smtClean="0"/>
              <a:t>Sabin live attenuated vaccine </a:t>
            </a:r>
          </a:p>
          <a:p>
            <a:r>
              <a:rPr lang="en-GB" dirty="0" smtClean="0"/>
              <a:t>1 in 7 million vaccinations associated with poliomyelitis</a:t>
            </a:r>
          </a:p>
          <a:p>
            <a:r>
              <a:rPr lang="en-GB" dirty="0" smtClean="0"/>
              <a:t>Persisting in </a:t>
            </a:r>
            <a:r>
              <a:rPr lang="en-GB" dirty="0" err="1" smtClean="0"/>
              <a:t>immunosupressed</a:t>
            </a:r>
            <a:r>
              <a:rPr lang="en-GB" dirty="0" smtClean="0"/>
              <a:t> individuals</a:t>
            </a:r>
          </a:p>
          <a:p>
            <a:r>
              <a:rPr lang="en-GB" dirty="0" smtClean="0"/>
              <a:t>Salk will be required for the ‘end game’.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9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Thai trial </a:t>
            </a:r>
            <a:r>
              <a:rPr lang="en-GB" smtClean="0"/>
              <a:t>RV-144 </a:t>
            </a:r>
            <a:br>
              <a:rPr lang="en-GB" smtClean="0"/>
            </a:br>
            <a:r>
              <a:rPr lang="en-GB" smtClean="0"/>
              <a:t>to </a:t>
            </a:r>
            <a:r>
              <a:rPr lang="en-GB" dirty="0" smtClean="0"/>
              <a:t>test </a:t>
            </a:r>
            <a:r>
              <a:rPr lang="en-GB" smtClean="0"/>
              <a:t>HIV vaccine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Combination of canary pox vector that delivers HIV antigens</a:t>
            </a:r>
          </a:p>
          <a:p>
            <a:r>
              <a:rPr lang="en-GB" dirty="0" smtClean="0"/>
              <a:t>Boosted with subunit gp120 of </a:t>
            </a:r>
            <a:r>
              <a:rPr lang="en-GB" dirty="0" err="1" smtClean="0"/>
              <a:t>clade</a:t>
            </a:r>
            <a:r>
              <a:rPr lang="en-GB" dirty="0" smtClean="0"/>
              <a:t> E</a:t>
            </a:r>
          </a:p>
          <a:p>
            <a:endParaRPr lang="en-GB" dirty="0" smtClean="0"/>
          </a:p>
          <a:p>
            <a:r>
              <a:rPr lang="en-GB" dirty="0" smtClean="0"/>
              <a:t>38% efficacy</a:t>
            </a:r>
          </a:p>
          <a:p>
            <a:r>
              <a:rPr lang="en-GB" dirty="0" smtClean="0"/>
              <a:t>But no one understands why!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4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1478632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1959. </a:t>
            </a:r>
            <a:r>
              <a:rPr lang="en-GB" sz="2400" b="0" dirty="0"/>
              <a:t>WHO adopted Soviet proposal to achieve 			global eradication of smallpox</a:t>
            </a:r>
          </a:p>
          <a:p>
            <a:pPr marL="609600" indent="-609600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1967. </a:t>
            </a:r>
            <a:r>
              <a:rPr lang="en-GB" sz="2400" b="0" dirty="0"/>
              <a:t>Intensified eradication campaign began</a:t>
            </a:r>
          </a:p>
          <a:p>
            <a:pPr marL="609600" indent="-609600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1975. </a:t>
            </a:r>
            <a:r>
              <a:rPr lang="en-GB" sz="2400" b="0" dirty="0"/>
              <a:t>Last case in India</a:t>
            </a:r>
          </a:p>
          <a:p>
            <a:pPr marL="609600" indent="-609600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1977. </a:t>
            </a:r>
            <a:r>
              <a:rPr lang="en-GB" sz="2400" b="0" dirty="0"/>
              <a:t>Last case in Somalia</a:t>
            </a:r>
          </a:p>
          <a:p>
            <a:pPr marL="609600" indent="-609600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1980. </a:t>
            </a:r>
            <a:r>
              <a:rPr lang="en-GB" sz="2400" b="0" dirty="0"/>
              <a:t>Eradication certified by WHO</a:t>
            </a:r>
          </a:p>
          <a:p>
            <a:pPr marL="609600" indent="-609600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b="0" dirty="0">
                <a:solidFill>
                  <a:schemeClr val="accent1"/>
                </a:solidFill>
              </a:rPr>
              <a:t>1993. </a:t>
            </a:r>
            <a:r>
              <a:rPr lang="en-GB" sz="2400" b="0" dirty="0">
                <a:solidFill>
                  <a:schemeClr val="tx2"/>
                </a:solidFill>
              </a:rPr>
              <a:t>Genome of </a:t>
            </a:r>
            <a:r>
              <a:rPr lang="en-GB" sz="2400" b="0" dirty="0" err="1">
                <a:solidFill>
                  <a:schemeClr val="tx2"/>
                </a:solidFill>
              </a:rPr>
              <a:t>variola</a:t>
            </a:r>
            <a:r>
              <a:rPr lang="en-GB" sz="2400" b="0" dirty="0">
                <a:solidFill>
                  <a:schemeClr val="tx2"/>
                </a:solidFill>
              </a:rPr>
              <a:t> virus sequenced</a:t>
            </a:r>
          </a:p>
          <a:p>
            <a:pPr marL="609600" indent="-609600">
              <a:spcBef>
                <a:spcPct val="2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sz="2400" b="0" dirty="0">
                <a:solidFill>
                  <a:schemeClr val="tx2"/>
                </a:solidFill>
              </a:rPr>
              <a:t>????	Last stocks of </a:t>
            </a:r>
            <a:r>
              <a:rPr lang="en-GB" sz="2400" b="0" dirty="0" err="1">
                <a:solidFill>
                  <a:schemeClr val="tx2"/>
                </a:solidFill>
              </a:rPr>
              <a:t>variola</a:t>
            </a:r>
            <a:r>
              <a:rPr lang="en-GB" sz="2400" b="0" dirty="0">
                <a:solidFill>
                  <a:schemeClr val="tx2"/>
                </a:solidFill>
              </a:rPr>
              <a:t> virus to be 				destroyed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5694347"/>
            <a:ext cx="86421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1pPr>
            <a:lvl2pPr marL="742950" indent="-285750"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2pPr>
            <a:lvl3pPr marL="1143000" indent="-228600"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3pPr>
            <a:lvl4pPr marL="1600200" indent="-228600"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4pPr>
            <a:lvl5pPr marL="2057400" indent="-228600" eaLnBrk="0" hangingPunct="0">
              <a:defRPr sz="2800" b="1">
                <a:solidFill>
                  <a:srgbClr val="FFFF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 b="0" dirty="0">
                <a:solidFill>
                  <a:schemeClr val="tx1"/>
                </a:solidFill>
              </a:rPr>
              <a:t>Smallpox is the first and only disease to have been eradicated</a:t>
            </a:r>
          </a:p>
          <a:p>
            <a:pPr eaLnBrk="1" hangingPunct="1"/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54868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b="0" dirty="0">
                <a:latin typeface="Arial" pitchFamily="34" charset="0"/>
                <a:cs typeface="Arial" pitchFamily="34" charset="0"/>
              </a:rPr>
              <a:t>The eradication of smallpox</a:t>
            </a:r>
          </a:p>
        </p:txBody>
      </p:sp>
    </p:spTree>
    <p:extLst>
      <p:ext uri="{BB962C8B-B14F-4D97-AF65-F5344CB8AC3E}">
        <p14:creationId xmlns:p14="http://schemas.microsoft.com/office/powerpoint/2010/main" val="11701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Eradication of a virus from the planet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41480" y="1535113"/>
            <a:ext cx="4040188" cy="63976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341480" y="2174875"/>
            <a:ext cx="4040188" cy="3951288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Picture 2" descr="http://corvustristis.files.wordpress.com/2010/10/smallpox-is-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824" y="1340768"/>
            <a:ext cx="4475696" cy="4941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96427" y="617168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1977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3" y="1418253"/>
            <a:ext cx="4608512" cy="451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20283" y="2127987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19742" y="2930421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20283" y="3109121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83738" y="378539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83197" y="4389663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82656" y="4855817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4"/>
          </p:nvPr>
        </p:nvSpPr>
        <p:spPr>
          <a:xfrm>
            <a:off x="5248064" y="1418253"/>
            <a:ext cx="3466728" cy="4641379"/>
          </a:xfrm>
        </p:spPr>
        <p:txBody>
          <a:bodyPr/>
          <a:lstStyle/>
          <a:p>
            <a:r>
              <a:rPr lang="en-GB" dirty="0" smtClean="0"/>
              <a:t>Vaccination induces life long immunity</a:t>
            </a:r>
          </a:p>
          <a:p>
            <a:r>
              <a:rPr lang="en-GB" dirty="0" smtClean="0"/>
              <a:t>No animal reservoir</a:t>
            </a:r>
          </a:p>
          <a:p>
            <a:r>
              <a:rPr lang="en-GB" dirty="0" smtClean="0"/>
              <a:t>Obvious symptoms in infected people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WHO EFFORT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760" y="562535"/>
            <a:ext cx="7772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400" dirty="0"/>
              <a:t>M</a:t>
            </a:r>
            <a:r>
              <a:rPr lang="en-GB" sz="2400" b="0" dirty="0" smtClean="0"/>
              <a:t>ilestones </a:t>
            </a:r>
            <a:r>
              <a:rPr lang="en-GB" sz="2400" b="0" dirty="0"/>
              <a:t>in viral vaccines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5760" y="1556792"/>
            <a:ext cx="889247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b="0" dirty="0"/>
              <a:t>1796: Vaccination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b="0" dirty="0"/>
              <a:t>1885: Pasteur developed rabies vaccine. Dried the spinal chord of rabbits that had died from rabies, used this to immunise Joseph Meister (9-yr old boy bitten 14 times by rabid dog). Present day vaccine grown in cell culture and inactivated by </a:t>
            </a:r>
            <a:r>
              <a:rPr lang="en-GB" b="0" dirty="0">
                <a:latin typeface="Symbol" pitchFamily="18" charset="2"/>
              </a:rPr>
              <a:t>b</a:t>
            </a:r>
            <a:r>
              <a:rPr lang="en-GB" b="0" dirty="0"/>
              <a:t>-</a:t>
            </a:r>
            <a:r>
              <a:rPr lang="en-GB" b="0" dirty="0" err="1"/>
              <a:t>propriolactone</a:t>
            </a:r>
            <a:r>
              <a:rPr lang="en-GB" b="0" dirty="0"/>
              <a:t>.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b="0" dirty="0"/>
              <a:t>1937: Theiler developed the live attenuated vaccine for yellow fever; still used today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b="0" dirty="0"/>
              <a:t>1943: influenza vaccine: present day vaccine constitutes virus glycoproteins purified from virus grown in </a:t>
            </a:r>
            <a:r>
              <a:rPr lang="en-GB" b="0" dirty="0" smtClean="0"/>
              <a:t>eggs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dirty="0"/>
              <a:t>1954</a:t>
            </a:r>
            <a:r>
              <a:rPr lang="en-GB" dirty="0">
                <a:solidFill>
                  <a:schemeClr val="bg1"/>
                </a:solidFill>
              </a:rPr>
              <a:t>: </a:t>
            </a:r>
            <a:r>
              <a:rPr lang="en-GB" dirty="0"/>
              <a:t>polio vaccine (Salk), killed vaccine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dirty="0"/>
              <a:t>1956: polio vaccine (Sabin), live attenuated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dirty="0"/>
              <a:t>1960: measles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dirty="0"/>
              <a:t>1966: rubella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dirty="0"/>
              <a:t>1967: mumps</a:t>
            </a:r>
          </a:p>
          <a:p>
            <a:pPr marL="342900" indent="-342900">
              <a:spcBef>
                <a:spcPct val="50000"/>
              </a:spcBef>
              <a:buClr>
                <a:schemeClr val="accent2"/>
              </a:buClr>
              <a:buSzPct val="120000"/>
              <a:buFontTx/>
              <a:buChar char="•"/>
            </a:pPr>
            <a:r>
              <a:rPr lang="en-GB" dirty="0"/>
              <a:t>1986: genetically engineered recombinant vaccine for hepatitis B virus</a:t>
            </a:r>
          </a:p>
          <a:p>
            <a:pPr marL="342900" indent="-342900">
              <a:spcBef>
                <a:spcPct val="50000"/>
              </a:spcBef>
              <a:buClr>
                <a:srgbClr val="FFFF00"/>
              </a:buClr>
              <a:buFontTx/>
              <a:buChar char="•"/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4169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1939</Words>
  <Application>Microsoft Office PowerPoint</Application>
  <PresentationFormat>On-screen Show (4:3)</PresentationFormat>
  <Paragraphs>412</Paragraphs>
  <Slides>57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ISIS/Draw Sketch</vt:lpstr>
      <vt:lpstr>PowerPoint Presentation</vt:lpstr>
      <vt:lpstr>Prophylaxis and Therapy</vt:lpstr>
      <vt:lpstr>PowerPoint Presentation</vt:lpstr>
      <vt:lpstr>Variolation and smallpox vaccination</vt:lpstr>
      <vt:lpstr>PowerPoint Presentation</vt:lpstr>
      <vt:lpstr>PowerPoint Presentation</vt:lpstr>
      <vt:lpstr>Eradication of a virus from the planet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Genetically engineered attenuated virus</vt:lpstr>
      <vt:lpstr>PowerPoint Presentation</vt:lpstr>
      <vt:lpstr>PowerPoint Presentation</vt:lpstr>
      <vt:lpstr>PowerPoint Presentation</vt:lpstr>
      <vt:lpstr>PowerPoint Presentation</vt:lpstr>
      <vt:lpstr>Successful vaccination campaigns</vt:lpstr>
      <vt:lpstr>PowerPoint Presentation</vt:lpstr>
      <vt:lpstr>PowerPoint Presentation</vt:lpstr>
      <vt:lpstr>PowerPoint Presentation</vt:lpstr>
      <vt:lpstr>PowerPoint Presentation</vt:lpstr>
      <vt:lpstr>Nucleoside and nucleotide analogues</vt:lpstr>
      <vt:lpstr>Acyclovir specificity</vt:lpstr>
      <vt:lpstr>PowerPoint Presentation</vt:lpstr>
      <vt:lpstr>Antivirals against influenza</vt:lpstr>
      <vt:lpstr>PowerPoint Presentation</vt:lpstr>
      <vt:lpstr>PowerPoint Presentation</vt:lpstr>
      <vt:lpstr>Adamantanes</vt:lpstr>
      <vt:lpstr>Resistance to amantadine</vt:lpstr>
      <vt:lpstr>Amantadine resistance in H3N2 community isolates</vt:lpstr>
      <vt:lpstr>PowerPoint Presentation</vt:lpstr>
      <vt:lpstr>PowerPoint Presentation</vt:lpstr>
      <vt:lpstr>PowerPoint Presentation</vt:lpstr>
      <vt:lpstr>Neuraminidase crystal structure: facilitates drug design</vt:lpstr>
      <vt:lpstr>Neuraminidase inhibitors</vt:lpstr>
      <vt:lpstr>The replication cycle of HIV-1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immunological basis of protection after vaccination</vt:lpstr>
      <vt:lpstr>Examples of viruses for which both live and inactivated vaccines are available</vt:lpstr>
      <vt:lpstr>The Thai trial RV-144  to test HIV vaccine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and Treatment of Viral Disease</dc:title>
  <dc:creator>Dr Peter O'Hare</dc:creator>
  <cp:lastModifiedBy>Shiel, Nuala</cp:lastModifiedBy>
  <cp:revision>72</cp:revision>
  <dcterms:created xsi:type="dcterms:W3CDTF">2011-11-30T13:56:54Z</dcterms:created>
  <dcterms:modified xsi:type="dcterms:W3CDTF">2012-11-30T15:48:54Z</dcterms:modified>
</cp:coreProperties>
</file>