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8" r:id="rId4"/>
    <p:sldId id="261" r:id="rId5"/>
    <p:sldId id="259" r:id="rId6"/>
    <p:sldId id="275" r:id="rId7"/>
    <p:sldId id="260" r:id="rId8"/>
    <p:sldId id="274" r:id="rId9"/>
    <p:sldId id="262" r:id="rId10"/>
    <p:sldId id="263" r:id="rId11"/>
    <p:sldId id="265" r:id="rId12"/>
    <p:sldId id="276" r:id="rId13"/>
    <p:sldId id="277" r:id="rId14"/>
    <p:sldId id="278" r:id="rId15"/>
    <p:sldId id="280" r:id="rId16"/>
    <p:sldId id="279" r:id="rId17"/>
    <p:sldId id="281" r:id="rId18"/>
    <p:sldId id="282" r:id="rId19"/>
    <p:sldId id="283" r:id="rId20"/>
    <p:sldId id="284" r:id="rId21"/>
    <p:sldId id="285" r:id="rId22"/>
    <p:sldId id="286" r:id="rId23"/>
    <p:sldId id="287" r:id="rId24"/>
    <p:sldId id="288" r:id="rId25"/>
    <p:sldId id="289" r:id="rId26"/>
    <p:sldId id="292" r:id="rId27"/>
    <p:sldId id="290" r:id="rId28"/>
    <p:sldId id="266" r:id="rId29"/>
    <p:sldId id="267" r:id="rId30"/>
    <p:sldId id="291" r:id="rId31"/>
    <p:sldId id="293" r:id="rId32"/>
    <p:sldId id="295" r:id="rId33"/>
    <p:sldId id="296" r:id="rId34"/>
    <p:sldId id="297" r:id="rId35"/>
    <p:sldId id="298" r:id="rId36"/>
    <p:sldId id="299" r:id="rId37"/>
    <p:sldId id="300" r:id="rId38"/>
    <p:sldId id="301" r:id="rId39"/>
    <p:sldId id="303" r:id="rId40"/>
    <p:sldId id="305" r:id="rId41"/>
    <p:sldId id="302" r:id="rId42"/>
    <p:sldId id="307" r:id="rId43"/>
    <p:sldId id="304" r:id="rId44"/>
    <p:sldId id="306" r:id="rId45"/>
    <p:sldId id="268" r:id="rId46"/>
    <p:sldId id="269" r:id="rId47"/>
    <p:sldId id="270" r:id="rId48"/>
    <p:sldId id="271" r:id="rId49"/>
    <p:sldId id="272" r:id="rId50"/>
    <p:sldId id="273" r:id="rId51"/>
    <p:sldId id="294" r:id="rId52"/>
  </p:sldIdLst>
  <p:sldSz cx="9144000" cy="6858000" type="screen4x3"/>
  <p:notesSz cx="6858000" cy="9144000"/>
  <p:defaultTextStyle>
    <a:defPPr>
      <a:defRPr lang="en-US"/>
    </a:defPPr>
    <a:lvl1pPr algn="l" rtl="0" fontAlgn="base">
      <a:spcBef>
        <a:spcPct val="0"/>
      </a:spcBef>
      <a:spcAft>
        <a:spcPct val="0"/>
      </a:spcAft>
      <a:defRPr kern="1200">
        <a:solidFill>
          <a:schemeClr val="bg1"/>
        </a:solidFill>
        <a:latin typeface="Calibri" pitchFamily="34" charset="0"/>
        <a:ea typeface="+mn-ea"/>
        <a:cs typeface="+mn-cs"/>
      </a:defRPr>
    </a:lvl1pPr>
    <a:lvl2pPr marL="457200" algn="l" rtl="0" fontAlgn="base">
      <a:spcBef>
        <a:spcPct val="0"/>
      </a:spcBef>
      <a:spcAft>
        <a:spcPct val="0"/>
      </a:spcAft>
      <a:defRPr kern="1200">
        <a:solidFill>
          <a:schemeClr val="bg1"/>
        </a:solidFill>
        <a:latin typeface="Calibri" pitchFamily="34" charset="0"/>
        <a:ea typeface="+mn-ea"/>
        <a:cs typeface="+mn-cs"/>
      </a:defRPr>
    </a:lvl2pPr>
    <a:lvl3pPr marL="914400" algn="l" rtl="0" fontAlgn="base">
      <a:spcBef>
        <a:spcPct val="0"/>
      </a:spcBef>
      <a:spcAft>
        <a:spcPct val="0"/>
      </a:spcAft>
      <a:defRPr kern="1200">
        <a:solidFill>
          <a:schemeClr val="bg1"/>
        </a:solidFill>
        <a:latin typeface="Calibri" pitchFamily="34" charset="0"/>
        <a:ea typeface="+mn-ea"/>
        <a:cs typeface="+mn-cs"/>
      </a:defRPr>
    </a:lvl3pPr>
    <a:lvl4pPr marL="1371600" algn="l" rtl="0" fontAlgn="base">
      <a:spcBef>
        <a:spcPct val="0"/>
      </a:spcBef>
      <a:spcAft>
        <a:spcPct val="0"/>
      </a:spcAft>
      <a:defRPr kern="1200">
        <a:solidFill>
          <a:schemeClr val="bg1"/>
        </a:solidFill>
        <a:latin typeface="Calibri" pitchFamily="34" charset="0"/>
        <a:ea typeface="+mn-ea"/>
        <a:cs typeface="+mn-cs"/>
      </a:defRPr>
    </a:lvl4pPr>
    <a:lvl5pPr marL="1828800" algn="l" rtl="0" fontAlgn="base">
      <a:spcBef>
        <a:spcPct val="0"/>
      </a:spcBef>
      <a:spcAft>
        <a:spcPct val="0"/>
      </a:spcAft>
      <a:defRPr kern="1200">
        <a:solidFill>
          <a:schemeClr val="bg1"/>
        </a:solidFill>
        <a:latin typeface="Calibri" pitchFamily="34" charset="0"/>
        <a:ea typeface="+mn-ea"/>
        <a:cs typeface="+mn-cs"/>
      </a:defRPr>
    </a:lvl5pPr>
    <a:lvl6pPr marL="2286000" algn="l" defTabSz="914400" rtl="0" eaLnBrk="1" latinLnBrk="0" hangingPunct="1">
      <a:defRPr kern="1200">
        <a:solidFill>
          <a:schemeClr val="bg1"/>
        </a:solidFill>
        <a:latin typeface="Calibri" pitchFamily="34" charset="0"/>
        <a:ea typeface="+mn-ea"/>
        <a:cs typeface="+mn-cs"/>
      </a:defRPr>
    </a:lvl6pPr>
    <a:lvl7pPr marL="2743200" algn="l" defTabSz="914400" rtl="0" eaLnBrk="1" latinLnBrk="0" hangingPunct="1">
      <a:defRPr kern="1200">
        <a:solidFill>
          <a:schemeClr val="bg1"/>
        </a:solidFill>
        <a:latin typeface="Calibri" pitchFamily="34" charset="0"/>
        <a:ea typeface="+mn-ea"/>
        <a:cs typeface="+mn-cs"/>
      </a:defRPr>
    </a:lvl7pPr>
    <a:lvl8pPr marL="3200400" algn="l" defTabSz="914400" rtl="0" eaLnBrk="1" latinLnBrk="0" hangingPunct="1">
      <a:defRPr kern="1200">
        <a:solidFill>
          <a:schemeClr val="bg1"/>
        </a:solidFill>
        <a:latin typeface="Calibri" pitchFamily="34" charset="0"/>
        <a:ea typeface="+mn-ea"/>
        <a:cs typeface="+mn-cs"/>
      </a:defRPr>
    </a:lvl8pPr>
    <a:lvl9pPr marL="3657600" algn="l" defTabSz="914400" rtl="0" eaLnBrk="1" latinLnBrk="0" hangingPunct="1">
      <a:defRPr kern="1200">
        <a:solidFill>
          <a:schemeClr val="bg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94660"/>
  </p:normalViewPr>
  <p:slideViewPr>
    <p:cSldViewPr>
      <p:cViewPr varScale="1">
        <p:scale>
          <a:sx n="49" d="100"/>
          <a:sy n="49" d="100"/>
        </p:scale>
        <p:origin x="-71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solidFill>
                  <a:schemeClr val="tx1"/>
                </a:solidFill>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solidFill>
                  <a:schemeClr val="tx1"/>
                </a:solidFill>
                <a:latin typeface="+mn-lt"/>
              </a:defRPr>
            </a:lvl1pPr>
          </a:lstStyle>
          <a:p>
            <a:pPr>
              <a:defRPr/>
            </a:pPr>
            <a:fld id="{E6C9ECC3-16E5-4F1B-B575-EB01691884FC}" type="datetimeFigureOut">
              <a:rPr lang="en-GB"/>
              <a:pPr>
                <a:defRPr/>
              </a:pPr>
              <a:t>10/05/2013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solidFill>
                  <a:schemeClr val="tx1"/>
                </a:solidFill>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solidFill>
                  <a:schemeClr val="tx1"/>
                </a:solidFill>
                <a:latin typeface="+mn-lt"/>
              </a:defRPr>
            </a:lvl1pPr>
          </a:lstStyle>
          <a:p>
            <a:pPr>
              <a:defRPr/>
            </a:pPr>
            <a:fld id="{17C5A034-4782-470B-A792-D95CCD1B6493}" type="slidenum">
              <a:rPr lang="en-GB"/>
              <a:pPr>
                <a:defRPr/>
              </a:pPr>
              <a:t>‹#›</a:t>
            </a:fld>
            <a:endParaRPr lang="en-GB"/>
          </a:p>
        </p:txBody>
      </p:sp>
    </p:spTree>
    <p:extLst>
      <p:ext uri="{BB962C8B-B14F-4D97-AF65-F5344CB8AC3E}">
        <p14:creationId xmlns:p14="http://schemas.microsoft.com/office/powerpoint/2010/main" val="3630722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r>
              <a:rPr lang="en-GB" b="1" smtClean="0"/>
              <a:t>MacConkey agar contains lactose, bile salts, neutral red and crystal violet.  It is a selective media because Gram-positive organisms are inhibited by the bile salts and the crystal violet.  When bacteria ferment lactose and produce enough acid products to reduce the pH below 6.8, the neutral red turns from colorless to red.  Thus, MacConkey is a differential media on which lactose fermenting colonies appear red (or pink).  Nonlactose fermenters are colorless. </a:t>
            </a: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r>
              <a:rPr lang="en-GB" smtClean="0"/>
              <a:t>Clear on Mac agar</a:t>
            </a:r>
          </a:p>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During sepsis, large numbers of Gram-negative bacteria invade a host organism and release soluble LPS in plasma. Németh </a:t>
            </a:r>
            <a:r>
              <a:rPr lang="en-GB" i="1" smtClean="0"/>
              <a:t>et al</a:t>
            </a:r>
            <a:r>
              <a:rPr lang="en-GB" smtClean="0"/>
              <a:t>.2 show that BMSCs counteract sepsis, first through binding of LPS to Toll-like receptor 4 on the surface of BMSCs. These cells receive a second signal from macrophage-derived TNF- . TNF-  binds to TNF receptor-1 (TNFR1) on the surface of BMSCS. These events initiate a signaling cascade involving sequential activation of myeloid differentiation factor-88 and nuclear factor- B and upregulation of cycloxygenase 2 (Cox-2) production (not shown). Cox-2, in turn, catalyzes increased synthesis of prostaglandin E2. Thereafter, BMSC-derived prostaglandin E2 (PGE2) binds to E2 and E4 receptors on the surface of macrophages through a cell-to-cell contact–dependent pathway. This latter step gives rise to reprogrammed macrophages, conditioned by BMSCs to release lower amounts of TNF-  and IL-6—thus dampening the proinflammatory 'cytokine storm' typically associated with sepsis. The reprogrammed macrophages also produce increased amounts of the anti-inflammatory cytokine IL-10. IL-10 decreases neutrophil extravasation and migration to infected tissues and limits neutrophil-mediated tissue damage by downregulating production of myeloperoxidase. The whole sequence of events translates into substantially increased survival of infected mice receiving BMSC treatment as compared to control mice. Claudia Cocco (G. Gaslini Institute) helped prepare the figure design.</a:t>
            </a:r>
          </a:p>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Cdiff, and all these resistant orgs,</a:t>
            </a:r>
          </a:p>
          <a:p>
            <a:pPr eaLnBrk="1" hangingPunct="1">
              <a:spcBef>
                <a:spcPct val="0"/>
              </a:spcBef>
            </a:pPr>
            <a:endParaRPr lang="en-GB" smtClean="0"/>
          </a:p>
          <a:p>
            <a:pPr eaLnBrk="1" hangingPunct="1">
              <a:spcBef>
                <a:spcPct val="0"/>
              </a:spcBef>
            </a:pPr>
            <a:r>
              <a:rPr lang="en-GB" smtClean="0"/>
              <a:t>Colonisation v infection</a:t>
            </a:r>
          </a:p>
          <a:p>
            <a:pPr eaLnBrk="1" hangingPunct="1">
              <a:spcBef>
                <a:spcPct val="0"/>
              </a:spcBef>
            </a:pPr>
            <a:endParaRPr lang="en-GB" smtClean="0"/>
          </a:p>
          <a:p>
            <a:pPr eaLnBrk="1" hangingPunct="1">
              <a:spcBef>
                <a:spcPct val="0"/>
              </a:spcBef>
            </a:pPr>
            <a:r>
              <a:rPr lang="en-GB" smtClean="0"/>
              <a:t>Know the micro….we have daily ITU round…….reaching for mero/imi more and more…..</a:t>
            </a:r>
          </a:p>
          <a:p>
            <a:pPr eaLnBrk="1" hangingPunct="1">
              <a:spcBef>
                <a:spcPct val="0"/>
              </a:spcBef>
            </a:pPr>
            <a:endParaRPr lang="en-GB" smtClean="0"/>
          </a:p>
          <a:p>
            <a:pPr eaLnBrk="1" hangingPunct="1">
              <a:spcBef>
                <a:spcPct val="0"/>
              </a:spcBef>
            </a:pPr>
            <a:r>
              <a:rPr lang="en-GB" smtClean="0"/>
              <a:t>Lab lot of work- phenotypic analysis, PCR may be coming in future, but very diverse group….some patterns..</a:t>
            </a: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C712BF-CB1B-42AB-BB51-2B67DECCC369}" type="slidenum">
              <a:rPr lang="en-GB" smtClean="0">
                <a:latin typeface="Times New Roman" pitchFamily="18" charset="0"/>
              </a:rPr>
              <a:pPr fontAlgn="base">
                <a:spcBef>
                  <a:spcPct val="0"/>
                </a:spcBef>
                <a:spcAft>
                  <a:spcPct val="0"/>
                </a:spcAft>
              </a:pPr>
              <a:t>50</a:t>
            </a:fld>
            <a:endParaRPr lang="en-GB"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DD4EBD1-0FEA-41F8-8727-3559C1317AFB}" type="datetimeFigureOut">
              <a:rPr lang="en-US"/>
              <a:pPr>
                <a:defRPr/>
              </a:pPr>
              <a:t>5/10/2013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35C907-829D-4AE4-9E14-1262537ECB0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24CC5D-91B9-44D0-BB2F-56FEEA042E62}" type="datetimeFigureOut">
              <a:rPr lang="en-US"/>
              <a:pPr>
                <a:defRPr/>
              </a:pPr>
              <a:t>5/10/2013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1FF1D0-2C31-404E-AB2C-C39D2E94BEF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BA7A1F-3977-4267-B134-51EE63F52C98}" type="datetimeFigureOut">
              <a:rPr lang="en-US"/>
              <a:pPr>
                <a:defRPr/>
              </a:pPr>
              <a:t>5/10/2013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DD41B2-70EC-4A08-9CC9-7BDFE5C42F2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0A27341-CCDB-4F63-9648-32F8E7A04E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5BBFB3-BE19-49EF-9D4B-5B0238A2B163}" type="datetimeFigureOut">
              <a:rPr lang="en-US"/>
              <a:pPr>
                <a:defRPr/>
              </a:pPr>
              <a:t>5/10/2013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ACC7B1-79F5-4C3F-84F7-E9FA1BA6EF7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86C87A9-5E05-414B-99ED-327558CD60AD}" type="datetimeFigureOut">
              <a:rPr lang="en-US"/>
              <a:pPr>
                <a:defRPr/>
              </a:pPr>
              <a:t>5/10/2013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ECC76D-9E9E-4526-9648-91B79D150DD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8CA0D71-05A2-4FBD-AD35-C36CF19897BD}" type="datetimeFigureOut">
              <a:rPr lang="en-US"/>
              <a:pPr>
                <a:defRPr/>
              </a:pPr>
              <a:t>5/10/2013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3ABA60-23BD-48C0-8ECA-795EDCF955E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4CEEA5-D46E-4A62-B9DC-8117E27C13D2}" type="datetimeFigureOut">
              <a:rPr lang="en-US"/>
              <a:pPr>
                <a:defRPr/>
              </a:pPr>
              <a:t>5/10/2013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77BD3A5-15D3-4B46-838B-2A51B6C7A09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9CBE66A-AF15-4BD9-88DB-8F58B63A3360}" type="datetimeFigureOut">
              <a:rPr lang="en-US"/>
              <a:pPr>
                <a:defRPr/>
              </a:pPr>
              <a:t>5/10/2013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DFD9700-AA4F-4E77-A28E-3C7E8C842EF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107376-27B4-4843-B91E-77D6ADEFC75F}" type="datetimeFigureOut">
              <a:rPr lang="en-US"/>
              <a:pPr>
                <a:defRPr/>
              </a:pPr>
              <a:t>5/10/2013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67889F6-ADFC-4C36-BDCB-DF177EBC3F8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A557C4-3426-4B16-A000-A44302A8A86C}" type="datetimeFigureOut">
              <a:rPr lang="en-US"/>
              <a:pPr>
                <a:defRPr/>
              </a:pPr>
              <a:t>5/10/2013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478DF8-F110-4EC4-80A5-15DF81A8EB1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FF8570-5AAD-4D54-B09B-97A5DBA66EDA}" type="datetimeFigureOut">
              <a:rPr lang="en-US"/>
              <a:pPr>
                <a:defRPr/>
              </a:pPr>
              <a:t>5/10/2013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F846AE-5112-4673-96B3-35FE7AEE154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306504C-00CB-49AE-BC3A-CF5BF5115603}" type="datetimeFigureOut">
              <a:rPr lang="en-US"/>
              <a:pPr>
                <a:defRPr/>
              </a:pPr>
              <a:t>5/10/2013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47A61F6-7B37-4FC7-927A-BC44773BB1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 Id="rId4" Type="http://schemas.openxmlformats.org/officeDocument/2006/relationships/image" Target="../media/image52.jpeg"/></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 Id="rId5" Type="http://schemas.openxmlformats.org/officeDocument/2006/relationships/image" Target="../media/image56.jpeg"/><Relationship Id="rId4" Type="http://schemas.openxmlformats.org/officeDocument/2006/relationships/image" Target="../media/image5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xml"/><Relationship Id="rId5" Type="http://schemas.openxmlformats.org/officeDocument/2006/relationships/image" Target="../media/image61.jpeg"/><Relationship Id="rId4" Type="http://schemas.openxmlformats.org/officeDocument/2006/relationships/image" Target="../media/image60.jpeg"/></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xml"/><Relationship Id="rId4" Type="http://schemas.openxmlformats.org/officeDocument/2006/relationships/image" Target="../media/image64.jpeg"/></Relationships>
</file>

<file path=ppt/slides/_rels/slide4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jpeg"/></Relationships>
</file>

<file path=ppt/slides/_rels/slide4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685800" y="1371600"/>
            <a:ext cx="7772400" cy="1470025"/>
          </a:xfrm>
        </p:spPr>
        <p:txBody>
          <a:bodyPr/>
          <a:lstStyle/>
          <a:p>
            <a:pPr eaLnBrk="1" hangingPunct="1"/>
            <a:r>
              <a:rPr lang="en-GB" sz="6000" dirty="0" smtClean="0">
                <a:latin typeface="Arial" pitchFamily="34" charset="0"/>
                <a:cs typeface="Arial" pitchFamily="34" charset="0"/>
              </a:rPr>
              <a:t>Gram negatives</a:t>
            </a:r>
            <a:endParaRPr lang="en-GB" sz="6000" dirty="0" smtClean="0">
              <a:latin typeface="Arial" pitchFamily="34" charset="0"/>
              <a:cs typeface="Arial" pitchFamily="34" charset="0"/>
            </a:endParaRPr>
          </a:p>
        </p:txBody>
      </p:sp>
      <p:sp>
        <p:nvSpPr>
          <p:cNvPr id="3" name="Subtitle 2"/>
          <p:cNvSpPr>
            <a:spLocks noGrp="1"/>
          </p:cNvSpPr>
          <p:nvPr>
            <p:ph type="subTitle" idx="1"/>
          </p:nvPr>
        </p:nvSpPr>
        <p:spPr>
          <a:xfrm>
            <a:off x="1371600" y="3429000"/>
            <a:ext cx="6400800" cy="2209800"/>
          </a:xfrm>
        </p:spPr>
        <p:txBody>
          <a:bodyPr rtlCol="0">
            <a:noAutofit/>
          </a:bodyPr>
          <a:lstStyle/>
          <a:p>
            <a:pPr eaLnBrk="1" fontAlgn="auto" hangingPunct="1">
              <a:spcAft>
                <a:spcPts val="0"/>
              </a:spcAft>
              <a:buFont typeface="Arial" pitchFamily="34" charset="0"/>
              <a:buNone/>
              <a:defRPr/>
            </a:pPr>
            <a:r>
              <a:rPr lang="en-GB" dirty="0" smtClean="0">
                <a:latin typeface="Arial" pitchFamily="34" charset="0"/>
                <a:cs typeface="Arial" pitchFamily="34" charset="0"/>
              </a:rPr>
              <a:t>Dr Claire Thomas</a:t>
            </a:r>
          </a:p>
          <a:p>
            <a:pPr eaLnBrk="1" fontAlgn="auto" hangingPunct="1">
              <a:spcAft>
                <a:spcPts val="0"/>
              </a:spcAft>
              <a:buFont typeface="Arial" pitchFamily="34" charset="0"/>
              <a:buNone/>
              <a:defRPr/>
            </a:pPr>
            <a:r>
              <a:rPr lang="en-GB" sz="2800" dirty="0" smtClean="0">
                <a:latin typeface="Arial" pitchFamily="34" charset="0"/>
                <a:cs typeface="Arial" pitchFamily="34" charset="0"/>
              </a:rPr>
              <a:t>Clinical Microbiology</a:t>
            </a:r>
          </a:p>
          <a:p>
            <a:pPr eaLnBrk="1" fontAlgn="auto" hangingPunct="1">
              <a:spcAft>
                <a:spcPts val="0"/>
              </a:spcAft>
              <a:buFont typeface="Arial" pitchFamily="34" charset="0"/>
              <a:buNone/>
              <a:defRPr/>
            </a:pPr>
            <a:r>
              <a:rPr lang="en-GB" sz="2800" dirty="0" smtClean="0">
                <a:latin typeface="Arial" pitchFamily="34" charset="0"/>
                <a:cs typeface="Arial" pitchFamily="34" charset="0"/>
              </a:rPr>
              <a:t>Infectious Diseases</a:t>
            </a:r>
          </a:p>
          <a:p>
            <a:pPr eaLnBrk="1" fontAlgn="auto" hangingPunct="1">
              <a:spcAft>
                <a:spcPts val="0"/>
              </a:spcAft>
              <a:buFont typeface="Arial" pitchFamily="34" charset="0"/>
              <a:buNone/>
              <a:defRPr/>
            </a:pPr>
            <a:r>
              <a:rPr lang="en-GB" sz="2800" dirty="0" smtClean="0">
                <a:latin typeface="Arial" pitchFamily="34" charset="0"/>
                <a:cs typeface="Arial" pitchFamily="34" charset="0"/>
              </a:rPr>
              <a:t>Imperial College Healthcare Trust</a:t>
            </a:r>
            <a:endParaRPr lang="en-GB"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GB" sz="4000" smtClean="0"/>
              <a:t>Gram Negatives-&gt;Lab</a:t>
            </a:r>
            <a:br>
              <a:rPr lang="en-GB" sz="4000" smtClean="0"/>
            </a:br>
            <a:r>
              <a:rPr lang="en-GB" sz="4000" smtClean="0"/>
              <a:t>Identification</a:t>
            </a:r>
          </a:p>
        </p:txBody>
      </p:sp>
      <p:sp>
        <p:nvSpPr>
          <p:cNvPr id="25602" name="Rectangle 3"/>
          <p:cNvSpPr>
            <a:spLocks noGrp="1" noChangeArrowheads="1"/>
          </p:cNvSpPr>
          <p:nvPr>
            <p:ph type="body" sz="half" idx="1"/>
          </p:nvPr>
        </p:nvSpPr>
        <p:spPr/>
        <p:txBody>
          <a:bodyPr/>
          <a:lstStyle/>
          <a:p>
            <a:pPr eaLnBrk="1" hangingPunct="1">
              <a:lnSpc>
                <a:spcPct val="90000"/>
              </a:lnSpc>
              <a:buFontTx/>
              <a:buNone/>
            </a:pPr>
            <a:r>
              <a:rPr lang="en-GB" b="1" smtClean="0"/>
              <a:t>Morphology:</a:t>
            </a:r>
          </a:p>
          <a:p>
            <a:pPr eaLnBrk="1" hangingPunct="1">
              <a:lnSpc>
                <a:spcPct val="90000"/>
              </a:lnSpc>
            </a:pPr>
            <a:r>
              <a:rPr lang="en-GB" smtClean="0"/>
              <a:t>Bacilli</a:t>
            </a:r>
          </a:p>
          <a:p>
            <a:pPr eaLnBrk="1" hangingPunct="1">
              <a:lnSpc>
                <a:spcPct val="90000"/>
              </a:lnSpc>
            </a:pPr>
            <a:r>
              <a:rPr lang="en-GB" smtClean="0"/>
              <a:t>Cocci</a:t>
            </a:r>
          </a:p>
          <a:p>
            <a:pPr eaLnBrk="1" hangingPunct="1">
              <a:lnSpc>
                <a:spcPct val="90000"/>
              </a:lnSpc>
            </a:pPr>
            <a:r>
              <a:rPr lang="en-GB" smtClean="0"/>
              <a:t>Coccobacilli</a:t>
            </a:r>
          </a:p>
          <a:p>
            <a:pPr eaLnBrk="1" hangingPunct="1">
              <a:lnSpc>
                <a:spcPct val="90000"/>
              </a:lnSpc>
              <a:buFontTx/>
              <a:buNone/>
            </a:pPr>
            <a:r>
              <a:rPr lang="en-GB" b="1" smtClean="0"/>
              <a:t>Growth</a:t>
            </a:r>
            <a:r>
              <a:rPr lang="en-GB" smtClean="0"/>
              <a:t> in O</a:t>
            </a:r>
            <a:r>
              <a:rPr lang="en-GB" baseline="-25000" smtClean="0"/>
              <a:t>2</a:t>
            </a:r>
            <a:r>
              <a:rPr lang="en-GB" smtClean="0"/>
              <a:t>/anaerobic conditions</a:t>
            </a:r>
          </a:p>
          <a:p>
            <a:pPr eaLnBrk="1" hangingPunct="1">
              <a:lnSpc>
                <a:spcPct val="90000"/>
              </a:lnSpc>
              <a:buFontTx/>
              <a:buNone/>
            </a:pPr>
            <a:r>
              <a:rPr lang="en-GB" b="1" smtClean="0"/>
              <a:t>Type of media</a:t>
            </a:r>
          </a:p>
          <a:p>
            <a:pPr eaLnBrk="1" hangingPunct="1">
              <a:lnSpc>
                <a:spcPct val="90000"/>
              </a:lnSpc>
              <a:buFontTx/>
              <a:buNone/>
            </a:pPr>
            <a:r>
              <a:rPr lang="en-GB" b="1" smtClean="0"/>
              <a:t>Motility</a:t>
            </a:r>
          </a:p>
        </p:txBody>
      </p:sp>
      <p:sp>
        <p:nvSpPr>
          <p:cNvPr id="25603" name="Rectangle 4"/>
          <p:cNvSpPr>
            <a:spLocks noGrp="1" noChangeArrowheads="1"/>
          </p:cNvSpPr>
          <p:nvPr>
            <p:ph type="body" sz="half" idx="2"/>
          </p:nvPr>
        </p:nvSpPr>
        <p:spPr/>
        <p:txBody>
          <a:bodyPr/>
          <a:lstStyle/>
          <a:p>
            <a:pPr eaLnBrk="1" hangingPunct="1">
              <a:buFontTx/>
              <a:buNone/>
            </a:pPr>
            <a:r>
              <a:rPr lang="en-GB" sz="2400" b="1" smtClean="0"/>
              <a:t>Lab Tests</a:t>
            </a:r>
          </a:p>
          <a:p>
            <a:pPr eaLnBrk="1" hangingPunct="1"/>
            <a:r>
              <a:rPr lang="en-GB" sz="2400" smtClean="0"/>
              <a:t>Oxidase</a:t>
            </a:r>
          </a:p>
          <a:p>
            <a:pPr eaLnBrk="1" hangingPunct="1"/>
            <a:r>
              <a:rPr lang="en-GB" sz="2400" smtClean="0"/>
              <a:t>Growth on </a:t>
            </a:r>
            <a:r>
              <a:rPr lang="en-GB" sz="2400" b="1" i="1" smtClean="0">
                <a:solidFill>
                  <a:srgbClr val="FF0000"/>
                </a:solidFill>
              </a:rPr>
              <a:t>MacConkey </a:t>
            </a:r>
            <a:r>
              <a:rPr lang="en-GB" sz="2400" smtClean="0">
                <a:solidFill>
                  <a:srgbClr val="FF0000"/>
                </a:solidFill>
              </a:rPr>
              <a:t>agar……&gt;</a:t>
            </a:r>
          </a:p>
          <a:p>
            <a:pPr eaLnBrk="1" hangingPunct="1">
              <a:buFontTx/>
              <a:buNone/>
            </a:pPr>
            <a:r>
              <a:rPr lang="en-GB" sz="2400" b="1" i="1" smtClean="0">
                <a:solidFill>
                  <a:srgbClr val="FF0000"/>
                </a:solidFill>
              </a:rPr>
              <a:t>Lactose/non-lactose fermenter</a:t>
            </a:r>
          </a:p>
          <a:p>
            <a:pPr eaLnBrk="1" hangingPunct="1">
              <a:buFontTx/>
              <a:buNone/>
            </a:pPr>
            <a:r>
              <a:rPr lang="en-GB" sz="2400" b="1" smtClean="0"/>
              <a:t>Identification-</a:t>
            </a:r>
            <a:r>
              <a:rPr lang="en-GB" sz="2400" smtClean="0"/>
              <a:t>&gt;</a:t>
            </a:r>
          </a:p>
          <a:p>
            <a:pPr eaLnBrk="1" hangingPunct="1">
              <a:buFontTx/>
              <a:buNone/>
            </a:pPr>
            <a:r>
              <a:rPr lang="en-GB" sz="2400" smtClean="0"/>
              <a:t>Biochem/sugar fermentation-&gt;API strip</a:t>
            </a:r>
          </a:p>
          <a:p>
            <a:pPr eaLnBrk="1" hangingPunct="1">
              <a:buFontTx/>
              <a:buNone/>
            </a:pPr>
            <a:r>
              <a:rPr lang="en-GB" sz="2400" smtClean="0"/>
              <a:t>-&gt;Now </a:t>
            </a:r>
            <a:r>
              <a:rPr lang="en-GB" sz="2400" i="1" smtClean="0"/>
              <a:t>MaldiTOF</a:t>
            </a:r>
            <a:r>
              <a:rPr lang="en-GB" sz="2400" smtClean="0"/>
              <a:t>..HPLC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GB" smtClean="0"/>
              <a:t>More Examples</a:t>
            </a:r>
          </a:p>
        </p:txBody>
      </p:sp>
      <p:sp>
        <p:nvSpPr>
          <p:cNvPr id="26626" name="Rectangle 3"/>
          <p:cNvSpPr>
            <a:spLocks noGrp="1" noChangeArrowheads="1"/>
          </p:cNvSpPr>
          <p:nvPr>
            <p:ph type="body" sz="half" idx="1"/>
          </p:nvPr>
        </p:nvSpPr>
        <p:spPr/>
        <p:txBody>
          <a:bodyPr/>
          <a:lstStyle/>
          <a:p>
            <a:pPr eaLnBrk="1" hangingPunct="1">
              <a:buFontTx/>
              <a:buNone/>
            </a:pPr>
            <a:r>
              <a:rPr lang="en-GB" b="1" smtClean="0">
                <a:solidFill>
                  <a:srgbClr val="FF0000"/>
                </a:solidFill>
              </a:rPr>
              <a:t>Lactose Fermenters(LF)</a:t>
            </a:r>
          </a:p>
          <a:p>
            <a:pPr eaLnBrk="1" hangingPunct="1"/>
            <a:r>
              <a:rPr lang="en-GB" i="1" smtClean="0"/>
              <a:t>E coli (10% can be NLFs)</a:t>
            </a:r>
          </a:p>
          <a:p>
            <a:pPr eaLnBrk="1" hangingPunct="1"/>
            <a:r>
              <a:rPr lang="en-GB" i="1" smtClean="0"/>
              <a:t>Klebsiella spps</a:t>
            </a:r>
          </a:p>
          <a:p>
            <a:pPr eaLnBrk="1" hangingPunct="1"/>
            <a:r>
              <a:rPr lang="en-GB" i="1" smtClean="0"/>
              <a:t>Enterobacter spps</a:t>
            </a:r>
          </a:p>
          <a:p>
            <a:pPr eaLnBrk="1" hangingPunct="1"/>
            <a:r>
              <a:rPr lang="en-GB" i="1" smtClean="0"/>
              <a:t>Citrobacter spps</a:t>
            </a:r>
          </a:p>
        </p:txBody>
      </p:sp>
      <p:sp>
        <p:nvSpPr>
          <p:cNvPr id="26627" name="Rectangle 4"/>
          <p:cNvSpPr>
            <a:spLocks noGrp="1" noChangeArrowheads="1"/>
          </p:cNvSpPr>
          <p:nvPr>
            <p:ph type="body" sz="half" idx="2"/>
          </p:nvPr>
        </p:nvSpPr>
        <p:spPr/>
        <p:txBody>
          <a:bodyPr/>
          <a:lstStyle/>
          <a:p>
            <a:pPr eaLnBrk="1" hangingPunct="1">
              <a:lnSpc>
                <a:spcPct val="90000"/>
              </a:lnSpc>
              <a:buFontTx/>
              <a:buNone/>
            </a:pPr>
            <a:r>
              <a:rPr lang="en-GB" sz="2400" b="1" smtClean="0">
                <a:solidFill>
                  <a:srgbClr val="FF3300"/>
                </a:solidFill>
              </a:rPr>
              <a:t>Non Lactose Fermentors(NLF)</a:t>
            </a:r>
          </a:p>
          <a:p>
            <a:pPr eaLnBrk="1" hangingPunct="1">
              <a:lnSpc>
                <a:spcPct val="90000"/>
              </a:lnSpc>
            </a:pPr>
            <a:r>
              <a:rPr lang="en-GB" sz="2400" b="1" smtClean="0"/>
              <a:t>Pseudomonas spps</a:t>
            </a:r>
          </a:p>
          <a:p>
            <a:pPr eaLnBrk="1" hangingPunct="1">
              <a:lnSpc>
                <a:spcPct val="90000"/>
              </a:lnSpc>
            </a:pPr>
            <a:r>
              <a:rPr lang="en-GB" sz="2400" smtClean="0"/>
              <a:t>Acinetobacter</a:t>
            </a:r>
          </a:p>
          <a:p>
            <a:pPr eaLnBrk="1" hangingPunct="1">
              <a:lnSpc>
                <a:spcPct val="90000"/>
              </a:lnSpc>
            </a:pPr>
            <a:r>
              <a:rPr lang="en-GB" sz="2400" smtClean="0"/>
              <a:t>Stenotrophomonas</a:t>
            </a:r>
          </a:p>
          <a:p>
            <a:pPr eaLnBrk="1" hangingPunct="1">
              <a:lnSpc>
                <a:spcPct val="90000"/>
              </a:lnSpc>
            </a:pPr>
            <a:r>
              <a:rPr lang="en-GB" sz="2400" b="1" smtClean="0"/>
              <a:t>Salmonella</a:t>
            </a:r>
          </a:p>
          <a:p>
            <a:pPr eaLnBrk="1" hangingPunct="1">
              <a:lnSpc>
                <a:spcPct val="90000"/>
              </a:lnSpc>
            </a:pPr>
            <a:r>
              <a:rPr lang="en-GB" sz="2400" smtClean="0"/>
              <a:t>Shigella</a:t>
            </a:r>
          </a:p>
          <a:p>
            <a:pPr eaLnBrk="1" hangingPunct="1">
              <a:lnSpc>
                <a:spcPct val="90000"/>
              </a:lnSpc>
            </a:pPr>
            <a:r>
              <a:rPr lang="en-GB" sz="2400" smtClean="0"/>
              <a:t>Proteus</a:t>
            </a:r>
          </a:p>
          <a:p>
            <a:pPr eaLnBrk="1" hangingPunct="1">
              <a:lnSpc>
                <a:spcPct val="90000"/>
              </a:lnSpc>
            </a:pPr>
            <a:r>
              <a:rPr lang="en-GB" sz="2400" smtClean="0"/>
              <a:t>Morganella</a:t>
            </a:r>
          </a:p>
          <a:p>
            <a:pPr eaLnBrk="1" hangingPunct="1">
              <a:lnSpc>
                <a:spcPct val="90000"/>
              </a:lnSpc>
            </a:pPr>
            <a:r>
              <a:rPr lang="en-GB" sz="2400" smtClean="0"/>
              <a:t>Serratia</a:t>
            </a:r>
          </a:p>
          <a:p>
            <a:pPr eaLnBrk="1" hangingPunct="1">
              <a:lnSpc>
                <a:spcPct val="90000"/>
              </a:lnSpc>
            </a:pPr>
            <a:r>
              <a:rPr lang="en-GB" sz="2400" smtClean="0"/>
              <a:t>Yersinia</a:t>
            </a:r>
          </a:p>
          <a:p>
            <a:pPr eaLnBrk="1" hangingPunct="1">
              <a:lnSpc>
                <a:spcPct val="90000"/>
              </a:lnSpc>
            </a:pPr>
            <a:r>
              <a:rPr lang="en-GB" sz="2400" smtClean="0"/>
              <a:t>Providencia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GB" i="1" smtClean="0"/>
              <a:t>Ecoli</a:t>
            </a:r>
          </a:p>
        </p:txBody>
      </p:sp>
      <p:sp>
        <p:nvSpPr>
          <p:cNvPr id="27650" name="Content Placeholder 2"/>
          <p:cNvSpPr>
            <a:spLocks noGrp="1"/>
          </p:cNvSpPr>
          <p:nvPr>
            <p:ph sz="half" idx="1"/>
          </p:nvPr>
        </p:nvSpPr>
        <p:spPr/>
        <p:txBody>
          <a:bodyPr/>
          <a:lstStyle/>
          <a:p>
            <a:pPr marL="0" indent="0" eaLnBrk="1" hangingPunct="1">
              <a:buFont typeface="Arial" charset="0"/>
              <a:buNone/>
            </a:pPr>
            <a:r>
              <a:rPr lang="en-GB" b="1" smtClean="0"/>
              <a:t>Gut commensal</a:t>
            </a:r>
          </a:p>
          <a:p>
            <a:pPr marL="0" indent="0" eaLnBrk="1" hangingPunct="1">
              <a:buFont typeface="Arial" charset="0"/>
              <a:buNone/>
            </a:pPr>
            <a:r>
              <a:rPr lang="en-GB" smtClean="0"/>
              <a:t>‘</a:t>
            </a:r>
            <a:r>
              <a:rPr lang="en-GB" i="1" smtClean="0"/>
              <a:t>Normal Flora</a:t>
            </a:r>
            <a:r>
              <a:rPr lang="en-GB" smtClean="0"/>
              <a:t>’</a:t>
            </a:r>
          </a:p>
          <a:p>
            <a:pPr marL="0" indent="0" eaLnBrk="1" hangingPunct="1">
              <a:buFont typeface="Arial" charset="0"/>
              <a:buNone/>
            </a:pPr>
            <a:r>
              <a:rPr lang="en-GB" b="1" smtClean="0"/>
              <a:t>Pathogen:</a:t>
            </a:r>
          </a:p>
          <a:p>
            <a:pPr marL="0" indent="0" eaLnBrk="1" hangingPunct="1"/>
            <a:r>
              <a:rPr lang="en-GB" smtClean="0"/>
              <a:t>UTI, Community sepsis, meningitis, puerperal sepsis</a:t>
            </a:r>
          </a:p>
          <a:p>
            <a:pPr marL="0" indent="0" eaLnBrk="1" hangingPunct="1"/>
            <a:r>
              <a:rPr lang="en-GB" i="1" smtClean="0"/>
              <a:t>Ecoli</a:t>
            </a:r>
            <a:r>
              <a:rPr lang="en-GB" smtClean="0"/>
              <a:t> 0157; VTEC diarrhoea, haemorrhagic colitis(VTEC), HUS</a:t>
            </a:r>
          </a:p>
        </p:txBody>
      </p:sp>
      <p:pic>
        <p:nvPicPr>
          <p:cNvPr id="27651" name="Picture 5" descr="gnrods"/>
          <p:cNvPicPr>
            <a:picLocks noGrp="1" noChangeAspect="1" noChangeArrowheads="1"/>
          </p:cNvPicPr>
          <p:nvPr>
            <p:ph sz="half" idx="4294967295"/>
          </p:nvPr>
        </p:nvPicPr>
        <p:blipFill>
          <a:blip r:embed="rId2"/>
          <a:srcRect/>
          <a:stretch>
            <a:fillRect/>
          </a:stretch>
        </p:blipFill>
        <p:spPr>
          <a:xfrm>
            <a:off x="5562600" y="990600"/>
            <a:ext cx="2857500" cy="2143125"/>
          </a:xfrm>
        </p:spPr>
      </p:pic>
      <p:pic>
        <p:nvPicPr>
          <p:cNvPr id="27652" name="Picture 6" descr="ecoliurine ptl"/>
          <p:cNvPicPr>
            <a:picLocks noChangeAspect="1" noChangeArrowheads="1"/>
          </p:cNvPicPr>
          <p:nvPr/>
        </p:nvPicPr>
        <p:blipFill>
          <a:blip r:embed="rId3"/>
          <a:srcRect/>
          <a:stretch>
            <a:fillRect/>
          </a:stretch>
        </p:blipFill>
        <p:spPr bwMode="auto">
          <a:xfrm>
            <a:off x="6248400" y="3352800"/>
            <a:ext cx="1285875" cy="1285875"/>
          </a:xfrm>
          <a:prstGeom prst="rect">
            <a:avLst/>
          </a:prstGeom>
          <a:noFill/>
          <a:ln w="9525">
            <a:noFill/>
            <a:miter lim="800000"/>
            <a:headEnd/>
            <a:tailEnd/>
          </a:ln>
        </p:spPr>
      </p:pic>
      <p:pic>
        <p:nvPicPr>
          <p:cNvPr id="27653" name="Picture 7" descr="Escherichia%20coli%20fig1"/>
          <p:cNvPicPr>
            <a:picLocks noChangeAspect="1" noChangeArrowheads="1"/>
          </p:cNvPicPr>
          <p:nvPr/>
        </p:nvPicPr>
        <p:blipFill>
          <a:blip r:embed="rId4"/>
          <a:srcRect/>
          <a:stretch>
            <a:fillRect/>
          </a:stretch>
        </p:blipFill>
        <p:spPr bwMode="auto">
          <a:xfrm>
            <a:off x="6172200" y="4876800"/>
            <a:ext cx="1676400" cy="17430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GB" smtClean="0"/>
              <a:t>Normal gut commensal, BUT</a:t>
            </a:r>
          </a:p>
        </p:txBody>
      </p:sp>
      <p:sp>
        <p:nvSpPr>
          <p:cNvPr id="28674" name="Content Placeholder 2"/>
          <p:cNvSpPr>
            <a:spLocks noGrp="1"/>
          </p:cNvSpPr>
          <p:nvPr>
            <p:ph sz="half" idx="1"/>
          </p:nvPr>
        </p:nvSpPr>
        <p:spPr/>
        <p:txBody>
          <a:bodyPr/>
          <a:lstStyle/>
          <a:p>
            <a:pPr eaLnBrk="1" hangingPunct="1"/>
            <a:r>
              <a:rPr lang="en-GB" smtClean="0"/>
              <a:t>Toxins</a:t>
            </a:r>
          </a:p>
          <a:p>
            <a:pPr eaLnBrk="1" hangingPunct="1">
              <a:buFont typeface="Arial" charset="0"/>
              <a:buNone/>
            </a:pPr>
            <a:r>
              <a:rPr lang="en-GB" smtClean="0"/>
              <a:t>Vero-toxin</a:t>
            </a:r>
          </a:p>
          <a:p>
            <a:pPr eaLnBrk="1" hangingPunct="1">
              <a:buFont typeface="Arial" charset="0"/>
              <a:buNone/>
            </a:pPr>
            <a:r>
              <a:rPr lang="en-GB" smtClean="0"/>
              <a:t>Entero-toxigenic</a:t>
            </a:r>
          </a:p>
        </p:txBody>
      </p:sp>
      <p:sp>
        <p:nvSpPr>
          <p:cNvPr id="28675" name="Content Placeholder 3"/>
          <p:cNvSpPr>
            <a:spLocks noGrp="1"/>
          </p:cNvSpPr>
          <p:nvPr>
            <p:ph sz="half" idx="2"/>
          </p:nvPr>
        </p:nvSpPr>
        <p:spPr/>
        <p:txBody>
          <a:bodyPr/>
          <a:lstStyle/>
          <a:p>
            <a:pPr eaLnBrk="1" hangingPunct="1"/>
            <a:r>
              <a:rPr lang="en-GB" smtClean="0"/>
              <a:t>Sepsis via LPS in cell wall</a:t>
            </a:r>
          </a:p>
        </p:txBody>
      </p:sp>
      <p:pic>
        <p:nvPicPr>
          <p:cNvPr id="28676" name="Picture 5" descr="sepsis nature 2002"/>
          <p:cNvPicPr>
            <a:picLocks noChangeAspect="1" noChangeArrowheads="1"/>
          </p:cNvPicPr>
          <p:nvPr/>
        </p:nvPicPr>
        <p:blipFill>
          <a:blip r:embed="rId3"/>
          <a:srcRect/>
          <a:stretch>
            <a:fillRect/>
          </a:stretch>
        </p:blipFill>
        <p:spPr bwMode="auto">
          <a:xfrm>
            <a:off x="3276600" y="2590800"/>
            <a:ext cx="2733675" cy="4267200"/>
          </a:xfrm>
          <a:prstGeom prst="rect">
            <a:avLst/>
          </a:prstGeom>
          <a:noFill/>
          <a:ln w="9525">
            <a:noFill/>
            <a:miter lim="800000"/>
            <a:headEnd/>
            <a:tailEnd/>
          </a:ln>
        </p:spPr>
      </p:pic>
      <p:pic>
        <p:nvPicPr>
          <p:cNvPr id="28677" name="Picture 6" descr="sepsis2 toll like receptors"/>
          <p:cNvPicPr>
            <a:picLocks noChangeAspect="1" noChangeArrowheads="1"/>
          </p:cNvPicPr>
          <p:nvPr/>
        </p:nvPicPr>
        <p:blipFill>
          <a:blip r:embed="rId4"/>
          <a:srcRect/>
          <a:stretch>
            <a:fillRect/>
          </a:stretch>
        </p:blipFill>
        <p:spPr bwMode="auto">
          <a:xfrm>
            <a:off x="6172200" y="3581400"/>
            <a:ext cx="2743200" cy="17764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4"/>
          <p:cNvSpPr>
            <a:spLocks noGrp="1"/>
          </p:cNvSpPr>
          <p:nvPr>
            <p:ph type="title"/>
          </p:nvPr>
        </p:nvSpPr>
        <p:spPr/>
        <p:txBody>
          <a:bodyPr/>
          <a:lstStyle/>
          <a:p>
            <a:pPr eaLnBrk="1" hangingPunct="1"/>
            <a:r>
              <a:rPr lang="en-GB" smtClean="0"/>
              <a:t>Outbreaks</a:t>
            </a:r>
          </a:p>
        </p:txBody>
      </p:sp>
      <p:sp>
        <p:nvSpPr>
          <p:cNvPr id="30722" name="Content Placeholder 5"/>
          <p:cNvSpPr>
            <a:spLocks noGrp="1"/>
          </p:cNvSpPr>
          <p:nvPr>
            <p:ph idx="1"/>
          </p:nvPr>
        </p:nvSpPr>
        <p:spPr/>
        <p:txBody>
          <a:bodyPr/>
          <a:lstStyle/>
          <a:p>
            <a:pPr eaLnBrk="1" hangingPunct="1"/>
            <a:r>
              <a:rPr lang="en-GB" b="1" i="1" smtClean="0"/>
              <a:t>Ecoli</a:t>
            </a:r>
            <a:r>
              <a:rPr lang="en-GB" b="1" smtClean="0"/>
              <a:t> outbreak, Germany 2011</a:t>
            </a:r>
          </a:p>
          <a:p>
            <a:pPr eaLnBrk="1" hangingPunct="1">
              <a:buFont typeface="Arial" charset="0"/>
              <a:buNone/>
            </a:pPr>
            <a:r>
              <a:rPr lang="en-GB" smtClean="0"/>
              <a:t>Strain 0104;H4</a:t>
            </a:r>
          </a:p>
          <a:p>
            <a:pPr eaLnBrk="1" hangingPunct="1">
              <a:buFont typeface="Arial" charset="0"/>
              <a:buNone/>
            </a:pPr>
            <a:r>
              <a:rPr lang="en-GB" smtClean="0"/>
              <a:t>Verotoxin-producing </a:t>
            </a:r>
            <a:r>
              <a:rPr lang="en-GB" i="1" smtClean="0"/>
              <a:t>E.coli</a:t>
            </a:r>
          </a:p>
          <a:p>
            <a:pPr eaLnBrk="1" hangingPunct="1">
              <a:buFont typeface="Arial" charset="0"/>
              <a:buNone/>
            </a:pPr>
            <a:r>
              <a:rPr lang="en-GB" smtClean="0"/>
              <a:t>-3,039 cases of infection ,727 cases of the haemolytic uraemic syndrome (HUS)</a:t>
            </a:r>
          </a:p>
          <a:p>
            <a:pPr eaLnBrk="1" hangingPunct="1">
              <a:buFont typeface="Arial" charset="0"/>
              <a:buNone/>
            </a:pPr>
            <a:r>
              <a:rPr lang="en-GB" smtClean="0"/>
              <a:t> &gt;50 people RIPed; largest VTEC outbreak ever recorded. </a:t>
            </a:r>
          </a:p>
        </p:txBody>
      </p:sp>
      <p:pic>
        <p:nvPicPr>
          <p:cNvPr id="30723" name="Picture 6"/>
          <p:cNvPicPr>
            <a:picLocks noChangeAspect="1"/>
          </p:cNvPicPr>
          <p:nvPr/>
        </p:nvPicPr>
        <p:blipFill>
          <a:blip r:embed="rId2"/>
          <a:srcRect/>
          <a:stretch>
            <a:fillRect/>
          </a:stretch>
        </p:blipFill>
        <p:spPr bwMode="auto">
          <a:xfrm>
            <a:off x="6248400" y="962025"/>
            <a:ext cx="3848100" cy="21145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GB" smtClean="0"/>
              <a:t>Toxin related disease</a:t>
            </a:r>
          </a:p>
        </p:txBody>
      </p:sp>
      <p:pic>
        <p:nvPicPr>
          <p:cNvPr id="31746" name="Content Placeholder 3"/>
          <p:cNvPicPr>
            <a:picLocks noGrp="1" noChangeAspect="1"/>
          </p:cNvPicPr>
          <p:nvPr>
            <p:ph idx="1"/>
          </p:nvPr>
        </p:nvPicPr>
        <p:blipFill>
          <a:blip r:embed="rId2"/>
          <a:srcRect/>
          <a:stretch>
            <a:fillRect/>
          </a:stretch>
        </p:blipFill>
        <p:spPr>
          <a:xfrm>
            <a:off x="381000" y="1371600"/>
            <a:ext cx="2466975" cy="1847850"/>
          </a:xfrm>
        </p:spPr>
      </p:pic>
      <p:pic>
        <p:nvPicPr>
          <p:cNvPr id="31747" name="Picture 4"/>
          <p:cNvPicPr>
            <a:picLocks noChangeAspect="1"/>
          </p:cNvPicPr>
          <p:nvPr/>
        </p:nvPicPr>
        <p:blipFill>
          <a:blip r:embed="rId3"/>
          <a:srcRect/>
          <a:stretch>
            <a:fillRect/>
          </a:stretch>
        </p:blipFill>
        <p:spPr bwMode="auto">
          <a:xfrm>
            <a:off x="3048000" y="2133600"/>
            <a:ext cx="2286000" cy="1524000"/>
          </a:xfrm>
          <a:prstGeom prst="rect">
            <a:avLst/>
          </a:prstGeom>
          <a:noFill/>
          <a:ln w="9525">
            <a:noFill/>
            <a:miter lim="800000"/>
            <a:headEnd/>
            <a:tailEnd/>
          </a:ln>
        </p:spPr>
      </p:pic>
      <p:pic>
        <p:nvPicPr>
          <p:cNvPr id="31748" name="Picture 5"/>
          <p:cNvPicPr>
            <a:picLocks noChangeAspect="1"/>
          </p:cNvPicPr>
          <p:nvPr/>
        </p:nvPicPr>
        <p:blipFill>
          <a:blip r:embed="rId4"/>
          <a:srcRect/>
          <a:stretch>
            <a:fillRect/>
          </a:stretch>
        </p:blipFill>
        <p:spPr bwMode="auto">
          <a:xfrm>
            <a:off x="285750" y="4162425"/>
            <a:ext cx="3416300" cy="2089150"/>
          </a:xfrm>
          <a:prstGeom prst="rect">
            <a:avLst/>
          </a:prstGeom>
          <a:noFill/>
          <a:ln w="9525">
            <a:noFill/>
            <a:miter lim="800000"/>
            <a:headEnd/>
            <a:tailEnd/>
          </a:ln>
        </p:spPr>
      </p:pic>
      <p:pic>
        <p:nvPicPr>
          <p:cNvPr id="31749" name="Picture 6"/>
          <p:cNvPicPr>
            <a:picLocks noChangeAspect="1"/>
          </p:cNvPicPr>
          <p:nvPr/>
        </p:nvPicPr>
        <p:blipFill>
          <a:blip r:embed="rId5"/>
          <a:srcRect/>
          <a:stretch>
            <a:fillRect/>
          </a:stretch>
        </p:blipFill>
        <p:spPr bwMode="auto">
          <a:xfrm>
            <a:off x="4719638" y="4308475"/>
            <a:ext cx="2762250" cy="16573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i="1" dirty="0" err="1" smtClean="0"/>
              <a:t>Ecoli</a:t>
            </a:r>
            <a:r>
              <a:rPr lang="en-GB" dirty="0" smtClean="0"/>
              <a:t>: Commonest cause of Community Sepsis</a:t>
            </a:r>
            <a:endParaRPr lang="en-GB" dirty="0"/>
          </a:p>
        </p:txBody>
      </p:sp>
      <p:sp>
        <p:nvSpPr>
          <p:cNvPr id="32770" name="Content Placeholder 2"/>
          <p:cNvSpPr>
            <a:spLocks noGrp="1"/>
          </p:cNvSpPr>
          <p:nvPr>
            <p:ph idx="1"/>
          </p:nvPr>
        </p:nvSpPr>
        <p:spPr/>
        <p:txBody>
          <a:bodyPr/>
          <a:lstStyle/>
          <a:p>
            <a:pPr eaLnBrk="1" hangingPunct="1"/>
            <a:r>
              <a:rPr lang="en-GB" smtClean="0"/>
              <a:t>Aging population</a:t>
            </a:r>
          </a:p>
          <a:p>
            <a:pPr eaLnBrk="1" hangingPunct="1"/>
            <a:r>
              <a:rPr lang="en-GB" smtClean="0"/>
              <a:t>UTI main source</a:t>
            </a:r>
          </a:p>
          <a:p>
            <a:pPr eaLnBrk="1" hangingPunct="1">
              <a:buFont typeface="Arial" charset="0"/>
              <a:buNone/>
            </a:pPr>
            <a:endParaRPr lang="en-GB" smtClean="0"/>
          </a:p>
          <a:p>
            <a:pPr eaLnBrk="1" hangingPunct="1">
              <a:buFont typeface="Arial" charset="0"/>
              <a:buNone/>
            </a:pPr>
            <a:r>
              <a:rPr lang="en-GB" smtClean="0"/>
              <a:t>Increasing Antibiotic Resistance</a:t>
            </a:r>
          </a:p>
          <a:p>
            <a:pPr eaLnBrk="1" hangingPunct="1"/>
            <a:r>
              <a:rPr lang="en-GB" smtClean="0"/>
              <a:t>80% </a:t>
            </a:r>
            <a:r>
              <a:rPr lang="en-GB" i="1" smtClean="0"/>
              <a:t>Ecoli</a:t>
            </a:r>
            <a:r>
              <a:rPr lang="en-GB" smtClean="0"/>
              <a:t> in hospital R amoxyl</a:t>
            </a:r>
          </a:p>
          <a:p>
            <a:pPr eaLnBrk="1" hangingPunct="1"/>
            <a:r>
              <a:rPr lang="en-GB" smtClean="0"/>
              <a:t>20-40% R ciprofloxacin</a:t>
            </a:r>
          </a:p>
          <a:p>
            <a:pPr eaLnBrk="1" hangingPunct="1"/>
            <a:r>
              <a:rPr lang="en-GB" smtClean="0"/>
              <a:t>5-18% R to cephalosporins(local data)</a:t>
            </a:r>
          </a:p>
          <a:p>
            <a:pPr eaLnBrk="1" hangingPunct="1">
              <a:buFont typeface="Arial" charset="0"/>
              <a:buNone/>
            </a:pPr>
            <a:r>
              <a:rPr lang="en-GB" smtClean="0"/>
              <a:t>In Hospital, R higher, eg ITU, Renal, Haematology</a:t>
            </a:r>
          </a:p>
          <a:p>
            <a:pPr eaLnBrk="1" hangingPunct="1">
              <a:buFont typeface="Arial" charset="0"/>
              <a:buNone/>
            </a:pPr>
            <a:endParaRPr lang="en-GB"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lstStyle/>
          <a:p>
            <a:pPr eaLnBrk="1" hangingPunct="1"/>
            <a:r>
              <a:rPr lang="en-GB" smtClean="0"/>
              <a:t>Resistance in </a:t>
            </a:r>
            <a:r>
              <a:rPr lang="en-GB" i="1" smtClean="0"/>
              <a:t>Ecoli</a:t>
            </a:r>
          </a:p>
        </p:txBody>
      </p:sp>
      <p:sp>
        <p:nvSpPr>
          <p:cNvPr id="33794" name="Rectangle 3"/>
          <p:cNvSpPr>
            <a:spLocks noGrp="1"/>
          </p:cNvSpPr>
          <p:nvPr>
            <p:ph type="body" idx="1"/>
          </p:nvPr>
        </p:nvSpPr>
        <p:spPr/>
        <p:txBody>
          <a:bodyPr/>
          <a:lstStyle/>
          <a:p>
            <a:pPr eaLnBrk="1" hangingPunct="1"/>
            <a:r>
              <a:rPr lang="en-GB" smtClean="0"/>
              <a:t>1948; Penicillin!!!</a:t>
            </a:r>
          </a:p>
          <a:p>
            <a:pPr eaLnBrk="1" hangingPunct="1"/>
            <a:r>
              <a:rPr lang="en-GB" smtClean="0"/>
              <a:t>Gram +ves…first </a:t>
            </a:r>
            <a:r>
              <a:rPr lang="en-GB" i="1" smtClean="0"/>
              <a:t>b lactamase</a:t>
            </a:r>
            <a:r>
              <a:rPr lang="en-GB" smtClean="0"/>
              <a:t> enzymes</a:t>
            </a:r>
          </a:p>
          <a:p>
            <a:pPr eaLnBrk="1" hangingPunct="1"/>
            <a:r>
              <a:rPr lang="en-GB" i="1" smtClean="0"/>
              <a:t>Ecoli</a:t>
            </a:r>
            <a:r>
              <a:rPr lang="en-GB" smtClean="0"/>
              <a:t> acquired these genes in 1960s</a:t>
            </a:r>
          </a:p>
          <a:p>
            <a:pPr eaLnBrk="1" hangingPunct="1"/>
            <a:endParaRPr lang="en-GB" smtClean="0"/>
          </a:p>
          <a:p>
            <a:pPr eaLnBrk="1" hangingPunct="1"/>
            <a:r>
              <a:rPr lang="en-GB" smtClean="0"/>
              <a:t>New Antibiotics…Amoxicillin, Co-amoxiclav, Cephalosporins…..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pPr eaLnBrk="1" hangingPunct="1"/>
            <a:r>
              <a:rPr lang="en-GB" i="1" smtClean="0"/>
              <a:t>Ecoli</a:t>
            </a:r>
            <a:r>
              <a:rPr lang="en-GB" smtClean="0"/>
              <a:t> resistance</a:t>
            </a:r>
          </a:p>
        </p:txBody>
      </p:sp>
      <p:sp>
        <p:nvSpPr>
          <p:cNvPr id="34818" name="Rectangle 3"/>
          <p:cNvSpPr>
            <a:spLocks noGrp="1"/>
          </p:cNvSpPr>
          <p:nvPr>
            <p:ph type="body" idx="1"/>
          </p:nvPr>
        </p:nvSpPr>
        <p:spPr/>
        <p:txBody>
          <a:bodyPr/>
          <a:lstStyle/>
          <a:p>
            <a:pPr eaLnBrk="1" hangingPunct="1"/>
            <a:r>
              <a:rPr lang="en-GB" smtClean="0"/>
              <a:t>1990s…Resistance to Cephalosporins…</a:t>
            </a:r>
          </a:p>
          <a:p>
            <a:pPr eaLnBrk="1" hangingPunct="1">
              <a:buFont typeface="Arial" charset="0"/>
              <a:buNone/>
            </a:pPr>
            <a:r>
              <a:rPr lang="en-GB" b="1" i="1" smtClean="0">
                <a:solidFill>
                  <a:srgbClr val="FF9900"/>
                </a:solidFill>
              </a:rPr>
              <a:t>&gt;&gt;&gt;EXTENDED SPECTRUM B LACTAMASES</a:t>
            </a:r>
          </a:p>
          <a:p>
            <a:pPr eaLnBrk="1" hangingPunct="1"/>
            <a:r>
              <a:rPr lang="en-GB" smtClean="0"/>
              <a:t>2000s…R to Co-Amoxiclav, Fluroquinolones</a:t>
            </a:r>
          </a:p>
          <a:p>
            <a:pPr eaLnBrk="1" hangingPunct="1"/>
            <a:r>
              <a:rPr lang="en-GB" smtClean="0"/>
              <a:t>Late 2000s… </a:t>
            </a:r>
            <a:r>
              <a:rPr lang="en-GB" b="1" smtClean="0"/>
              <a:t>R to carbapenems!!</a:t>
            </a:r>
          </a:p>
          <a:p>
            <a:pPr eaLnBrk="1" hangingPunct="1">
              <a:buFont typeface="Arial" charset="0"/>
              <a:buNone/>
            </a:pPr>
            <a:r>
              <a:rPr lang="en-GB" smtClean="0"/>
              <a:t>       Enzymes, porins, impermeability mutations</a:t>
            </a:r>
          </a:p>
          <a:p>
            <a:pPr eaLnBrk="1" hangingPunct="1"/>
            <a:endParaRPr lang="en-GB" smtClean="0"/>
          </a:p>
          <a:p>
            <a:pPr eaLnBrk="1" hangingPunct="1">
              <a:buFont typeface="Arial" charset="0"/>
              <a:buNone/>
            </a:pPr>
            <a:r>
              <a:rPr lang="en-GB" smtClean="0"/>
              <a:t>&gt;&gt;&gt;</a:t>
            </a:r>
            <a:r>
              <a:rPr lang="en-GB" sz="4000" b="1" i="1" smtClean="0"/>
              <a:t>Running out of Antibiotics!!!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pPr eaLnBrk="1" hangingPunct="1"/>
            <a:r>
              <a:rPr lang="en-GB" smtClean="0"/>
              <a:t>Chief Medical Officer, March 2013</a:t>
            </a:r>
          </a:p>
        </p:txBody>
      </p:sp>
      <p:sp>
        <p:nvSpPr>
          <p:cNvPr id="35842" name="Rectangle 3"/>
          <p:cNvSpPr>
            <a:spLocks noGrp="1"/>
          </p:cNvSpPr>
          <p:nvPr>
            <p:ph type="body" idx="1"/>
          </p:nvPr>
        </p:nvSpPr>
        <p:spPr/>
        <p:txBody>
          <a:bodyPr/>
          <a:lstStyle/>
          <a:p>
            <a:pPr eaLnBrk="1" hangingPunct="1">
              <a:lnSpc>
                <a:spcPct val="90000"/>
              </a:lnSpc>
            </a:pPr>
            <a:r>
              <a:rPr lang="en-GB" b="1" i="1" smtClean="0"/>
              <a:t>We are running out of Antibiotics!!</a:t>
            </a:r>
          </a:p>
          <a:p>
            <a:pPr eaLnBrk="1" hangingPunct="1">
              <a:lnSpc>
                <a:spcPct val="90000"/>
              </a:lnSpc>
            </a:pPr>
            <a:endParaRPr lang="en-GB" b="1" i="1" smtClean="0"/>
          </a:p>
          <a:p>
            <a:pPr eaLnBrk="1" hangingPunct="1">
              <a:lnSpc>
                <a:spcPct val="90000"/>
              </a:lnSpc>
            </a:pPr>
            <a:endParaRPr lang="en-GB" smtClean="0"/>
          </a:p>
          <a:p>
            <a:pPr eaLnBrk="1" hangingPunct="1">
              <a:lnSpc>
                <a:spcPct val="90000"/>
              </a:lnSpc>
            </a:pPr>
            <a:r>
              <a:rPr lang="en-GB" smtClean="0"/>
              <a:t>Industry; no new drugs +££££</a:t>
            </a:r>
          </a:p>
          <a:p>
            <a:pPr eaLnBrk="1" hangingPunct="1">
              <a:lnSpc>
                <a:spcPct val="90000"/>
              </a:lnSpc>
            </a:pPr>
            <a:r>
              <a:rPr lang="en-GB" smtClean="0"/>
              <a:t>?Animal industry, Environment, overuse, underuse, inadequate Infection Control!!</a:t>
            </a:r>
          </a:p>
          <a:p>
            <a:pPr eaLnBrk="1" hangingPunct="1">
              <a:lnSpc>
                <a:spcPct val="90000"/>
              </a:lnSpc>
            </a:pPr>
            <a:r>
              <a:rPr lang="en-GB" smtClean="0"/>
              <a:t>Not picked up by Labs until 2000s…</a:t>
            </a:r>
          </a:p>
          <a:p>
            <a:pPr eaLnBrk="1" hangingPunct="1">
              <a:lnSpc>
                <a:spcPct val="90000"/>
              </a:lnSpc>
            </a:pPr>
            <a:r>
              <a:rPr lang="en-GB" smtClean="0"/>
              <a:t>WHO initiatives with Industry…</a:t>
            </a:r>
          </a:p>
        </p:txBody>
      </p:sp>
      <p:pic>
        <p:nvPicPr>
          <p:cNvPr id="35843" name="Picture 4" descr="CMO"/>
          <p:cNvPicPr>
            <a:picLocks noChangeAspect="1" noChangeArrowheads="1"/>
          </p:cNvPicPr>
          <p:nvPr/>
        </p:nvPicPr>
        <p:blipFill>
          <a:blip r:embed="rId2"/>
          <a:srcRect/>
          <a:stretch>
            <a:fillRect/>
          </a:stretch>
        </p:blipFill>
        <p:spPr bwMode="auto">
          <a:xfrm>
            <a:off x="3657600" y="2209800"/>
            <a:ext cx="1304925" cy="7334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GB" smtClean="0"/>
              <a:t>Summary</a:t>
            </a:r>
          </a:p>
        </p:txBody>
      </p:sp>
      <p:sp>
        <p:nvSpPr>
          <p:cNvPr id="16386" name="Content Placeholder 2"/>
          <p:cNvSpPr>
            <a:spLocks noGrp="1"/>
          </p:cNvSpPr>
          <p:nvPr>
            <p:ph idx="1"/>
          </p:nvPr>
        </p:nvSpPr>
        <p:spPr>
          <a:xfrm>
            <a:off x="457200" y="1295400"/>
            <a:ext cx="8229600" cy="4830763"/>
          </a:xfrm>
        </p:spPr>
        <p:txBody>
          <a:bodyPr/>
          <a:lstStyle/>
          <a:p>
            <a:pPr eaLnBrk="1" hangingPunct="1">
              <a:buFont typeface="Arial" charset="0"/>
              <a:buNone/>
            </a:pPr>
            <a:r>
              <a:rPr lang="en-GB" smtClean="0"/>
              <a:t>Microbiology</a:t>
            </a:r>
          </a:p>
          <a:p>
            <a:pPr eaLnBrk="1" hangingPunct="1">
              <a:buFont typeface="Arial" charset="0"/>
              <a:buNone/>
            </a:pPr>
            <a:r>
              <a:rPr lang="en-GB" smtClean="0"/>
              <a:t>Specific examples</a:t>
            </a:r>
          </a:p>
          <a:p>
            <a:pPr eaLnBrk="1" hangingPunct="1"/>
            <a:r>
              <a:rPr lang="en-GB" smtClean="0"/>
              <a:t>Pathophysiology</a:t>
            </a:r>
          </a:p>
          <a:p>
            <a:pPr eaLnBrk="1" hangingPunct="1"/>
            <a:r>
              <a:rPr lang="en-GB" smtClean="0"/>
              <a:t>Disease</a:t>
            </a:r>
          </a:p>
          <a:p>
            <a:pPr eaLnBrk="1" hangingPunct="1"/>
            <a:r>
              <a:rPr lang="en-GB" smtClean="0"/>
              <a:t>Resistance</a:t>
            </a:r>
          </a:p>
          <a:p>
            <a:pPr eaLnBrk="1" hangingPunct="1"/>
            <a:r>
              <a:rPr lang="en-GB" smtClean="0"/>
              <a:t>Infection Control</a:t>
            </a:r>
          </a:p>
          <a:p>
            <a:pPr eaLnBrk="1" hangingPunct="1">
              <a:buFont typeface="Arial" charset="0"/>
              <a:buNone/>
            </a:pPr>
            <a:r>
              <a:rPr lang="en-GB" smtClean="0"/>
              <a:t>Cases</a:t>
            </a:r>
          </a:p>
          <a:p>
            <a:pPr eaLnBrk="1" hangingPunct="1"/>
            <a:r>
              <a:rPr lang="en-GB" smtClean="0"/>
              <a:t>Future</a:t>
            </a:r>
          </a:p>
          <a:p>
            <a:pPr eaLnBrk="1" hangingPunct="1"/>
            <a:r>
              <a:rPr lang="en-GB" smtClean="0"/>
              <a:t>Questions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p:txBody>
          <a:bodyPr/>
          <a:lstStyle/>
          <a:p>
            <a:pPr eaLnBrk="1" hangingPunct="1"/>
            <a:r>
              <a:rPr lang="en-GB" i="1" smtClean="0"/>
              <a:t>Klebsiella spps</a:t>
            </a:r>
          </a:p>
        </p:txBody>
      </p:sp>
      <p:sp>
        <p:nvSpPr>
          <p:cNvPr id="36866" name="Rectangle 3"/>
          <p:cNvSpPr>
            <a:spLocks noGrp="1"/>
          </p:cNvSpPr>
          <p:nvPr>
            <p:ph type="body" idx="1"/>
          </p:nvPr>
        </p:nvSpPr>
        <p:spPr/>
        <p:txBody>
          <a:bodyPr/>
          <a:lstStyle/>
          <a:p>
            <a:pPr eaLnBrk="1" hangingPunct="1">
              <a:buFont typeface="Arial" charset="0"/>
              <a:buNone/>
            </a:pPr>
            <a:r>
              <a:rPr lang="en-GB" smtClean="0"/>
              <a:t>Gut Commensal</a:t>
            </a:r>
          </a:p>
          <a:p>
            <a:pPr eaLnBrk="1" hangingPunct="1">
              <a:buFont typeface="Arial" charset="0"/>
              <a:buNone/>
            </a:pPr>
            <a:r>
              <a:rPr lang="en-GB" smtClean="0"/>
              <a:t>Disease: Hospital Acquired Infections (HAI);</a:t>
            </a:r>
          </a:p>
          <a:p>
            <a:pPr eaLnBrk="1" hangingPunct="1"/>
            <a:r>
              <a:rPr lang="en-GB" smtClean="0"/>
              <a:t>Vascular access bactereamias, wounds, VAP/HAP</a:t>
            </a:r>
          </a:p>
          <a:p>
            <a:pPr eaLnBrk="1" hangingPunct="1"/>
            <a:r>
              <a:rPr lang="en-GB" smtClean="0"/>
              <a:t>Seeing more </a:t>
            </a:r>
            <a:r>
              <a:rPr lang="en-GB" i="1" smtClean="0"/>
              <a:t>Multidrug Resistance…..outbreaks on ITUs…spread by hands…</a:t>
            </a:r>
          </a:p>
          <a:p>
            <a:pPr eaLnBrk="1" hangingPunct="1"/>
            <a:endParaRPr lang="en-GB" i="1" smtClean="0"/>
          </a:p>
        </p:txBody>
      </p:sp>
      <p:pic>
        <p:nvPicPr>
          <p:cNvPr id="36869" name="Picture 5" descr="line infn"/>
          <p:cNvPicPr>
            <a:picLocks noChangeAspect="1" noChangeArrowheads="1"/>
          </p:cNvPicPr>
          <p:nvPr/>
        </p:nvPicPr>
        <p:blipFill>
          <a:blip r:embed="rId2"/>
          <a:srcRect/>
          <a:stretch>
            <a:fillRect/>
          </a:stretch>
        </p:blipFill>
        <p:spPr bwMode="auto">
          <a:xfrm>
            <a:off x="5638800" y="3429000"/>
            <a:ext cx="904875" cy="666750"/>
          </a:xfrm>
          <a:prstGeom prst="rect">
            <a:avLst/>
          </a:prstGeom>
          <a:noFill/>
        </p:spPr>
      </p:pic>
      <p:pic>
        <p:nvPicPr>
          <p:cNvPr id="36870" name="Picture 6" descr="kelb mucoid"/>
          <p:cNvPicPr>
            <a:picLocks noChangeAspect="1" noChangeArrowheads="1"/>
          </p:cNvPicPr>
          <p:nvPr/>
        </p:nvPicPr>
        <p:blipFill>
          <a:blip r:embed="rId3"/>
          <a:srcRect/>
          <a:stretch>
            <a:fillRect/>
          </a:stretch>
        </p:blipFill>
        <p:spPr bwMode="auto">
          <a:xfrm>
            <a:off x="4572000" y="5029200"/>
            <a:ext cx="1247775" cy="9334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a:lstStyle/>
          <a:p>
            <a:pPr eaLnBrk="1" hangingPunct="1"/>
            <a:r>
              <a:rPr lang="en-GB" sz="4000" smtClean="0"/>
              <a:t>Infection Control and Gram Negatives</a:t>
            </a:r>
          </a:p>
        </p:txBody>
      </p:sp>
      <p:sp>
        <p:nvSpPr>
          <p:cNvPr id="37890" name="Rectangle 3"/>
          <p:cNvSpPr>
            <a:spLocks noGrp="1"/>
          </p:cNvSpPr>
          <p:nvPr>
            <p:ph type="body" idx="1"/>
          </p:nvPr>
        </p:nvSpPr>
        <p:spPr/>
        <p:txBody>
          <a:bodyPr/>
          <a:lstStyle/>
          <a:p>
            <a:pPr eaLnBrk="1" hangingPunct="1"/>
            <a:r>
              <a:rPr lang="en-GB" smtClean="0"/>
              <a:t>5 moments of hand Hygiene!</a:t>
            </a:r>
          </a:p>
          <a:p>
            <a:pPr eaLnBrk="1" hangingPunct="1"/>
            <a:r>
              <a:rPr lang="en-GB" smtClean="0"/>
              <a:t>ANTT!!</a:t>
            </a:r>
          </a:p>
          <a:p>
            <a:pPr eaLnBrk="1" hangingPunct="1"/>
            <a:r>
              <a:rPr lang="en-GB" smtClean="0"/>
              <a:t>Bare below the elbows!!</a:t>
            </a:r>
          </a:p>
        </p:txBody>
      </p:sp>
      <p:pic>
        <p:nvPicPr>
          <p:cNvPr id="37891" name="Picture 4" descr="washHands"/>
          <p:cNvPicPr>
            <a:picLocks noChangeAspect="1" noChangeArrowheads="1"/>
          </p:cNvPicPr>
          <p:nvPr/>
        </p:nvPicPr>
        <p:blipFill>
          <a:blip r:embed="rId2"/>
          <a:srcRect/>
          <a:stretch>
            <a:fillRect/>
          </a:stretch>
        </p:blipFill>
        <p:spPr bwMode="auto">
          <a:xfrm>
            <a:off x="5334000" y="2209800"/>
            <a:ext cx="3810000" cy="2476500"/>
          </a:xfrm>
          <a:prstGeom prst="rect">
            <a:avLst/>
          </a:prstGeom>
          <a:noFill/>
          <a:ln w="9525">
            <a:noFill/>
            <a:miter lim="800000"/>
            <a:headEnd/>
            <a:tailEnd/>
          </a:ln>
        </p:spPr>
      </p:pic>
      <p:pic>
        <p:nvPicPr>
          <p:cNvPr id="37892" name="Picture 5" descr="hands2"/>
          <p:cNvPicPr>
            <a:picLocks noChangeAspect="1" noChangeArrowheads="1"/>
          </p:cNvPicPr>
          <p:nvPr/>
        </p:nvPicPr>
        <p:blipFill>
          <a:blip r:embed="rId3"/>
          <a:srcRect/>
          <a:stretch>
            <a:fillRect/>
          </a:stretch>
        </p:blipFill>
        <p:spPr bwMode="auto">
          <a:xfrm>
            <a:off x="1676400" y="4724400"/>
            <a:ext cx="6172200" cy="1447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pPr eaLnBrk="1" hangingPunct="1"/>
            <a:r>
              <a:rPr lang="en-GB" sz="4000" smtClean="0"/>
              <a:t>Non-Lactose Fermenters; </a:t>
            </a:r>
            <a:r>
              <a:rPr lang="en-GB" sz="4000" i="1" smtClean="0"/>
              <a:t>Pseudomonas spps</a:t>
            </a:r>
          </a:p>
        </p:txBody>
      </p:sp>
      <p:sp>
        <p:nvSpPr>
          <p:cNvPr id="38914" name="Rectangle 3"/>
          <p:cNvSpPr>
            <a:spLocks noGrp="1"/>
          </p:cNvSpPr>
          <p:nvPr>
            <p:ph type="body" idx="1"/>
          </p:nvPr>
        </p:nvSpPr>
        <p:spPr/>
        <p:txBody>
          <a:bodyPr/>
          <a:lstStyle/>
          <a:p>
            <a:pPr eaLnBrk="1" hangingPunct="1">
              <a:buFont typeface="Arial" charset="0"/>
              <a:buNone/>
            </a:pPr>
            <a:r>
              <a:rPr lang="en-GB" smtClean="0"/>
              <a:t>Colonises wounds, eg leg ulcers</a:t>
            </a:r>
          </a:p>
          <a:p>
            <a:pPr eaLnBrk="1" hangingPunct="1"/>
            <a:r>
              <a:rPr lang="en-GB" smtClean="0"/>
              <a:t>Forms </a:t>
            </a:r>
            <a:r>
              <a:rPr lang="en-GB" i="1" smtClean="0">
                <a:solidFill>
                  <a:srgbClr val="FF9900"/>
                </a:solidFill>
              </a:rPr>
              <a:t>biofilms</a:t>
            </a:r>
            <a:r>
              <a:rPr lang="en-GB" smtClean="0"/>
              <a:t>…</a:t>
            </a:r>
          </a:p>
          <a:p>
            <a:pPr eaLnBrk="1" hangingPunct="1">
              <a:buFont typeface="Arial" charset="0"/>
              <a:buNone/>
            </a:pPr>
            <a:r>
              <a:rPr lang="en-GB" smtClean="0"/>
              <a:t>Pathogenic: </a:t>
            </a:r>
            <a:r>
              <a:rPr lang="en-GB" i="1" smtClean="0">
                <a:solidFill>
                  <a:srgbClr val="FF9900"/>
                </a:solidFill>
              </a:rPr>
              <a:t>opportunistic</a:t>
            </a:r>
            <a:r>
              <a:rPr lang="en-GB" smtClean="0"/>
              <a:t> pathogen </a:t>
            </a:r>
          </a:p>
          <a:p>
            <a:pPr eaLnBrk="1" hangingPunct="1"/>
            <a:r>
              <a:rPr lang="en-GB" smtClean="0"/>
              <a:t>line related bacteremias, oncology pts, urinary catheters</a:t>
            </a:r>
          </a:p>
          <a:p>
            <a:pPr eaLnBrk="1" hangingPunct="1"/>
            <a:r>
              <a:rPr lang="en-GB" smtClean="0"/>
              <a:t>Respiratory; Problem if damaged lungs parenchyma…bronchiectasis, Graft v host disease, COPD, malignancy, Cystic Fibrosis</a:t>
            </a:r>
          </a:p>
        </p:txBody>
      </p:sp>
      <p:pic>
        <p:nvPicPr>
          <p:cNvPr id="38916" name="Picture 4" descr="leg ulcer and psuedo"/>
          <p:cNvPicPr>
            <a:picLocks noChangeAspect="1" noChangeArrowheads="1"/>
          </p:cNvPicPr>
          <p:nvPr/>
        </p:nvPicPr>
        <p:blipFill>
          <a:blip r:embed="rId2"/>
          <a:srcRect/>
          <a:stretch>
            <a:fillRect/>
          </a:stretch>
        </p:blipFill>
        <p:spPr bwMode="auto">
          <a:xfrm>
            <a:off x="6858000" y="1447800"/>
            <a:ext cx="923925" cy="138112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p:txBody>
          <a:bodyPr/>
          <a:lstStyle/>
          <a:p>
            <a:pPr eaLnBrk="1" hangingPunct="1"/>
            <a:r>
              <a:rPr lang="en-GB" i="1" smtClean="0"/>
              <a:t>Pseudomonas</a:t>
            </a:r>
          </a:p>
        </p:txBody>
      </p:sp>
      <p:sp>
        <p:nvSpPr>
          <p:cNvPr id="39938" name="Rectangle 3"/>
          <p:cNvSpPr>
            <a:spLocks noGrp="1"/>
          </p:cNvSpPr>
          <p:nvPr>
            <p:ph type="body" idx="1"/>
          </p:nvPr>
        </p:nvSpPr>
        <p:spPr/>
        <p:txBody>
          <a:bodyPr/>
          <a:lstStyle/>
          <a:p>
            <a:pPr eaLnBrk="1" hangingPunct="1"/>
            <a:r>
              <a:rPr lang="en-GB" smtClean="0"/>
              <a:t>Grows Aerobically, on most agar</a:t>
            </a:r>
          </a:p>
          <a:p>
            <a:pPr eaLnBrk="1" hangingPunct="1"/>
            <a:r>
              <a:rPr lang="en-GB" smtClean="0"/>
              <a:t>Green pigment</a:t>
            </a:r>
          </a:p>
          <a:p>
            <a:pPr eaLnBrk="1" hangingPunct="1"/>
            <a:r>
              <a:rPr lang="en-GB" smtClean="0"/>
              <a:t>NLF-&gt; oxidase +ve</a:t>
            </a:r>
          </a:p>
          <a:p>
            <a:pPr eaLnBrk="1" hangingPunct="1"/>
            <a:endParaRPr lang="en-GB" smtClean="0"/>
          </a:p>
          <a:p>
            <a:pPr eaLnBrk="1" hangingPunct="1"/>
            <a:r>
              <a:rPr lang="en-GB" smtClean="0"/>
              <a:t>Assd outbreaks on NNU, ITU, Taps, plumbing implicated!!!</a:t>
            </a:r>
          </a:p>
          <a:p>
            <a:pPr eaLnBrk="1" hangingPunct="1"/>
            <a:r>
              <a:rPr lang="en-GB" smtClean="0"/>
              <a:t>Resistance!!!VIM Carbapenemase…only colistin left to treat!!</a:t>
            </a:r>
          </a:p>
        </p:txBody>
      </p:sp>
      <p:pic>
        <p:nvPicPr>
          <p:cNvPr id="39940" name="Picture 4" descr="pseudo1"/>
          <p:cNvPicPr>
            <a:picLocks noChangeAspect="1" noChangeArrowheads="1"/>
          </p:cNvPicPr>
          <p:nvPr/>
        </p:nvPicPr>
        <p:blipFill>
          <a:blip r:embed="rId2"/>
          <a:srcRect/>
          <a:stretch>
            <a:fillRect/>
          </a:stretch>
        </p:blipFill>
        <p:spPr bwMode="auto">
          <a:xfrm>
            <a:off x="6400800" y="1905000"/>
            <a:ext cx="1752600" cy="1524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p:txBody>
          <a:bodyPr/>
          <a:lstStyle/>
          <a:p>
            <a:pPr eaLnBrk="1" hangingPunct="1"/>
            <a:r>
              <a:rPr lang="en-GB" i="1" smtClean="0"/>
              <a:t>Salmonella enterica</a:t>
            </a:r>
          </a:p>
        </p:txBody>
      </p:sp>
      <p:sp>
        <p:nvSpPr>
          <p:cNvPr id="40962" name="Rectangle 3"/>
          <p:cNvSpPr>
            <a:spLocks noGrp="1"/>
          </p:cNvSpPr>
          <p:nvPr>
            <p:ph type="body" idx="1"/>
          </p:nvPr>
        </p:nvSpPr>
        <p:spPr/>
        <p:txBody>
          <a:bodyPr/>
          <a:lstStyle/>
          <a:p>
            <a:pPr eaLnBrk="1" hangingPunct="1">
              <a:lnSpc>
                <a:spcPct val="80000"/>
              </a:lnSpc>
            </a:pPr>
            <a:r>
              <a:rPr lang="en-GB" sz="2800" smtClean="0"/>
              <a:t>&gt;2000 serovars</a:t>
            </a:r>
          </a:p>
          <a:p>
            <a:pPr eaLnBrk="1" hangingPunct="1">
              <a:lnSpc>
                <a:spcPct val="80000"/>
              </a:lnSpc>
            </a:pPr>
            <a:r>
              <a:rPr lang="en-GB" sz="2800" i="1" smtClean="0"/>
              <a:t>S typhimurium</a:t>
            </a:r>
          </a:p>
          <a:p>
            <a:pPr eaLnBrk="1" hangingPunct="1">
              <a:lnSpc>
                <a:spcPct val="80000"/>
              </a:lnSpc>
            </a:pPr>
            <a:r>
              <a:rPr lang="en-GB" sz="2800" i="1" smtClean="0"/>
              <a:t>S typhi, paratyphi</a:t>
            </a:r>
          </a:p>
          <a:p>
            <a:pPr eaLnBrk="1" hangingPunct="1">
              <a:lnSpc>
                <a:spcPct val="80000"/>
              </a:lnSpc>
              <a:buFont typeface="Arial" charset="0"/>
              <a:buNone/>
            </a:pPr>
            <a:endParaRPr lang="en-GB" sz="2800" i="1" smtClean="0"/>
          </a:p>
          <a:p>
            <a:pPr eaLnBrk="1" hangingPunct="1">
              <a:lnSpc>
                <a:spcPct val="80000"/>
              </a:lnSpc>
              <a:buFont typeface="Arial" charset="0"/>
              <a:buNone/>
            </a:pPr>
            <a:r>
              <a:rPr lang="en-GB" sz="2800" i="1" smtClean="0"/>
              <a:t>Habitat: carried by animals, humans in Gi tract</a:t>
            </a:r>
          </a:p>
          <a:p>
            <a:pPr eaLnBrk="1" hangingPunct="1">
              <a:lnSpc>
                <a:spcPct val="80000"/>
              </a:lnSpc>
            </a:pPr>
            <a:r>
              <a:rPr lang="en-GB" sz="2800" i="1" smtClean="0"/>
              <a:t>Environment becomes contaminated via faeces</a:t>
            </a:r>
          </a:p>
          <a:p>
            <a:pPr eaLnBrk="1" hangingPunct="1">
              <a:lnSpc>
                <a:spcPct val="80000"/>
              </a:lnSpc>
            </a:pPr>
            <a:r>
              <a:rPr lang="en-GB" sz="2800" i="1" smtClean="0"/>
              <a:t>Aymptomatic carriage!!</a:t>
            </a:r>
          </a:p>
          <a:p>
            <a:pPr eaLnBrk="1" hangingPunct="1">
              <a:lnSpc>
                <a:spcPct val="80000"/>
              </a:lnSpc>
            </a:pPr>
            <a:r>
              <a:rPr lang="en-GB" sz="2800" i="1" smtClean="0"/>
              <a:t>Disease: gastroenteritis, bacteraemias, arthritis,  in immunocompromised hosts</a:t>
            </a:r>
          </a:p>
          <a:p>
            <a:pPr eaLnBrk="1" hangingPunct="1">
              <a:lnSpc>
                <a:spcPct val="80000"/>
              </a:lnSpc>
              <a:buFont typeface="Arial" charset="0"/>
              <a:buNone/>
            </a:pPr>
            <a:r>
              <a:rPr lang="en-GB" sz="2800" i="1" smtClean="0"/>
              <a:t>-&gt;Public Health: Notifiable Disease..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p:txBody>
          <a:bodyPr/>
          <a:lstStyle/>
          <a:p>
            <a:pPr eaLnBrk="1" hangingPunct="1"/>
            <a:r>
              <a:rPr lang="en-GB" smtClean="0"/>
              <a:t>Salmonellae- Lab</a:t>
            </a:r>
          </a:p>
        </p:txBody>
      </p:sp>
      <p:sp>
        <p:nvSpPr>
          <p:cNvPr id="41986" name="Rectangle 3"/>
          <p:cNvSpPr>
            <a:spLocks noGrp="1"/>
          </p:cNvSpPr>
          <p:nvPr>
            <p:ph type="body" idx="1"/>
          </p:nvPr>
        </p:nvSpPr>
        <p:spPr/>
        <p:txBody>
          <a:bodyPr/>
          <a:lstStyle/>
          <a:p>
            <a:pPr eaLnBrk="1" hangingPunct="1"/>
            <a:r>
              <a:rPr lang="en-GB" smtClean="0"/>
              <a:t>Grows as NLF, produces H</a:t>
            </a:r>
            <a:r>
              <a:rPr lang="en-GB" baseline="-25000" smtClean="0"/>
              <a:t>2</a:t>
            </a:r>
            <a:r>
              <a:rPr lang="en-GB" smtClean="0"/>
              <a:t>S</a:t>
            </a:r>
          </a:p>
          <a:p>
            <a:pPr eaLnBrk="1" hangingPunct="1"/>
            <a:r>
              <a:rPr lang="en-GB" smtClean="0"/>
              <a:t>Motile</a:t>
            </a:r>
          </a:p>
          <a:p>
            <a:pPr eaLnBrk="1" hangingPunct="1"/>
            <a:r>
              <a:rPr lang="en-GB" smtClean="0"/>
              <a:t>Antigens; O, H flagellae..Kauffmann-White</a:t>
            </a:r>
          </a:p>
          <a:p>
            <a:pPr eaLnBrk="1" hangingPunct="1"/>
            <a:endParaRPr lang="en-GB" smtClean="0"/>
          </a:p>
        </p:txBody>
      </p:sp>
      <p:pic>
        <p:nvPicPr>
          <p:cNvPr id="41988" name="Picture 4" descr="Salmonella_XLD"/>
          <p:cNvPicPr>
            <a:picLocks noChangeAspect="1" noChangeArrowheads="1"/>
          </p:cNvPicPr>
          <p:nvPr/>
        </p:nvPicPr>
        <p:blipFill>
          <a:blip r:embed="rId2"/>
          <a:srcRect/>
          <a:stretch>
            <a:fillRect/>
          </a:stretch>
        </p:blipFill>
        <p:spPr bwMode="auto">
          <a:xfrm>
            <a:off x="1066800" y="3962400"/>
            <a:ext cx="2590800" cy="2544763"/>
          </a:xfrm>
          <a:prstGeom prst="rect">
            <a:avLst/>
          </a:prstGeom>
          <a:noFill/>
        </p:spPr>
      </p:pic>
      <p:pic>
        <p:nvPicPr>
          <p:cNvPr id="41989" name="Picture 5" descr="S_typhi_Fla"/>
          <p:cNvPicPr>
            <a:picLocks noChangeAspect="1" noChangeArrowheads="1"/>
          </p:cNvPicPr>
          <p:nvPr/>
        </p:nvPicPr>
        <p:blipFill>
          <a:blip r:embed="rId3"/>
          <a:srcRect/>
          <a:stretch>
            <a:fillRect/>
          </a:stretch>
        </p:blipFill>
        <p:spPr bwMode="auto">
          <a:xfrm>
            <a:off x="4419600" y="4191000"/>
            <a:ext cx="2133600" cy="2057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en-GB" smtClean="0"/>
              <a:t>Salmonellae</a:t>
            </a:r>
          </a:p>
        </p:txBody>
      </p:sp>
      <p:sp>
        <p:nvSpPr>
          <p:cNvPr id="55299" name="Rectangle 3"/>
          <p:cNvSpPr>
            <a:spLocks noGrp="1"/>
          </p:cNvSpPr>
          <p:nvPr>
            <p:ph type="body" idx="1"/>
          </p:nvPr>
        </p:nvSpPr>
        <p:spPr/>
        <p:txBody>
          <a:bodyPr/>
          <a:lstStyle/>
          <a:p>
            <a:pPr>
              <a:buFont typeface="Arial" charset="0"/>
              <a:buNone/>
            </a:pPr>
            <a:r>
              <a:rPr lang="en-GB" smtClean="0"/>
              <a:t>Treatment;  Antibiotic resistance</a:t>
            </a:r>
          </a:p>
          <a:p>
            <a:r>
              <a:rPr lang="en-GB" smtClean="0"/>
              <a:t>Vaccination; </a:t>
            </a:r>
            <a:r>
              <a:rPr lang="en-GB" i="1" smtClean="0"/>
              <a:t>S typhi</a:t>
            </a:r>
          </a:p>
          <a:p>
            <a:r>
              <a:rPr lang="en-GB" smtClean="0"/>
              <a:t>Prevention; Water supplies, hand hygiene</a:t>
            </a:r>
          </a:p>
          <a:p>
            <a:endParaRPr lang="en-GB" smtClean="0"/>
          </a:p>
          <a:p>
            <a:r>
              <a:rPr lang="en-GB" b="1" smtClean="0"/>
              <a:t>History</a:t>
            </a:r>
            <a:r>
              <a:rPr lang="en-GB" smtClean="0"/>
              <a:t>..’Typhoid Mary’…recent outbreak due to food preparer in Singapore…</a:t>
            </a:r>
          </a:p>
        </p:txBody>
      </p:sp>
      <p:sp>
        <p:nvSpPr>
          <p:cNvPr id="55300" name="Line 4"/>
          <p:cNvSpPr>
            <a:spLocks noChangeShapeType="1"/>
          </p:cNvSpPr>
          <p:nvPr/>
        </p:nvSpPr>
        <p:spPr bwMode="auto">
          <a:xfrm flipV="1">
            <a:off x="2514600" y="1752600"/>
            <a:ext cx="0" cy="2286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lstStyle/>
          <a:p>
            <a:r>
              <a:rPr lang="en-GB" smtClean="0"/>
              <a:t>Gram Negative Cocci</a:t>
            </a:r>
          </a:p>
        </p:txBody>
      </p:sp>
      <p:sp>
        <p:nvSpPr>
          <p:cNvPr id="53251" name="Rectangle 3"/>
          <p:cNvSpPr>
            <a:spLocks noGrp="1"/>
          </p:cNvSpPr>
          <p:nvPr>
            <p:ph type="body" idx="1"/>
          </p:nvPr>
        </p:nvSpPr>
        <p:spPr/>
        <p:txBody>
          <a:bodyPr/>
          <a:lstStyle/>
          <a:p>
            <a:r>
              <a:rPr lang="en-GB" i="1" smtClean="0"/>
              <a:t>Neisseria spps</a:t>
            </a:r>
          </a:p>
          <a:p>
            <a:endParaRPr lang="en-GB" i="1" smtClean="0"/>
          </a:p>
          <a:p>
            <a:r>
              <a:rPr lang="en-GB" i="1" smtClean="0"/>
              <a:t>Moraxella spps…opportunistic…respiratory..</a:t>
            </a:r>
          </a:p>
          <a:p>
            <a:endParaRPr lang="en-GB" i="1" smtClean="0"/>
          </a:p>
          <a:p>
            <a:r>
              <a:rPr lang="en-GB" i="1" smtClean="0"/>
              <a:t>Acinetobacter spps</a:t>
            </a:r>
            <a:r>
              <a:rPr lang="en-GB" smtClean="0"/>
              <a:t>…HAI…lines, pneumonia</a:t>
            </a:r>
          </a:p>
          <a:p>
            <a:pPr>
              <a:buFont typeface="Arial" charset="0"/>
              <a:buNone/>
            </a:pPr>
            <a:r>
              <a:rPr lang="en-GB" i="1" smtClean="0"/>
              <a:t>    </a:t>
            </a:r>
            <a:r>
              <a:rPr lang="en-GB" smtClean="0"/>
              <a:t>Resistance…colistin sens only!!</a:t>
            </a:r>
          </a:p>
          <a:p>
            <a:pPr>
              <a:buFont typeface="Arial" charset="0"/>
              <a:buNone/>
            </a:pPr>
            <a:r>
              <a:rPr lang="en-GB" smtClean="0"/>
              <a:t>    Outbreaks on ITUs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GB" smtClean="0"/>
              <a:t>Bug case 1</a:t>
            </a:r>
          </a:p>
        </p:txBody>
      </p:sp>
      <p:sp>
        <p:nvSpPr>
          <p:cNvPr id="43010" name="Rectangle 4"/>
          <p:cNvSpPr>
            <a:spLocks noGrp="1" noChangeArrowheads="1"/>
          </p:cNvSpPr>
          <p:nvPr>
            <p:ph type="body" sz="half" idx="2"/>
          </p:nvPr>
        </p:nvSpPr>
        <p:spPr/>
        <p:txBody>
          <a:bodyPr/>
          <a:lstStyle/>
          <a:p>
            <a:pPr eaLnBrk="1" hangingPunct="1">
              <a:lnSpc>
                <a:spcPct val="90000"/>
              </a:lnSpc>
            </a:pPr>
            <a:r>
              <a:rPr lang="en-GB" sz="2400" smtClean="0"/>
              <a:t>18 yr old</a:t>
            </a:r>
          </a:p>
          <a:p>
            <a:pPr eaLnBrk="1" hangingPunct="1">
              <a:lnSpc>
                <a:spcPct val="90000"/>
              </a:lnSpc>
            </a:pPr>
            <a:r>
              <a:rPr lang="en-GB" sz="2400" smtClean="0"/>
              <a:t>2 day hx headache, fever, dizzy, SOB</a:t>
            </a:r>
          </a:p>
          <a:p>
            <a:pPr eaLnBrk="1" hangingPunct="1">
              <a:lnSpc>
                <a:spcPct val="90000"/>
              </a:lnSpc>
            </a:pPr>
            <a:r>
              <a:rPr lang="en-GB" sz="2400" smtClean="0"/>
              <a:t>a/e: Signs of Sepsis</a:t>
            </a:r>
          </a:p>
          <a:p>
            <a:pPr eaLnBrk="1" hangingPunct="1">
              <a:lnSpc>
                <a:spcPct val="90000"/>
              </a:lnSpc>
            </a:pPr>
            <a:r>
              <a:rPr lang="en-GB" sz="2400" smtClean="0"/>
              <a:t>Fever, low blood pressure, pneumonia, no meningism, no rash </a:t>
            </a:r>
          </a:p>
          <a:p>
            <a:pPr eaLnBrk="1" hangingPunct="1">
              <a:lnSpc>
                <a:spcPct val="90000"/>
              </a:lnSpc>
              <a:buFont typeface="Arial" charset="0"/>
              <a:buNone/>
            </a:pPr>
            <a:endParaRPr lang="en-GB" sz="2400" smtClean="0"/>
          </a:p>
          <a:p>
            <a:pPr eaLnBrk="1" hangingPunct="1">
              <a:lnSpc>
                <a:spcPct val="90000"/>
              </a:lnSpc>
            </a:pPr>
            <a:endParaRPr lang="en-GB" sz="2400" smtClean="0"/>
          </a:p>
          <a:p>
            <a:pPr eaLnBrk="1" hangingPunct="1">
              <a:lnSpc>
                <a:spcPct val="90000"/>
              </a:lnSpc>
              <a:buFontTx/>
              <a:buNone/>
            </a:pPr>
            <a:r>
              <a:rPr lang="en-GB" sz="2400" smtClean="0"/>
              <a:t>       ?Management</a:t>
            </a:r>
          </a:p>
        </p:txBody>
      </p:sp>
      <p:pic>
        <p:nvPicPr>
          <p:cNvPr id="43011" name="Picture 5" descr="n menin CSF"/>
          <p:cNvPicPr>
            <a:picLocks noGrp="1" noChangeAspect="1" noChangeArrowheads="1"/>
          </p:cNvPicPr>
          <p:nvPr>
            <p:ph type="body" sz="half" idx="1"/>
          </p:nvPr>
        </p:nvPicPr>
        <p:blipFill>
          <a:blip r:embed="rId2"/>
          <a:srcRect/>
          <a:stretch>
            <a:fillRect/>
          </a:stretch>
        </p:blipFill>
        <p:spPr>
          <a:xfrm>
            <a:off x="685800" y="1905000"/>
            <a:ext cx="3810000" cy="391001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685800" y="0"/>
            <a:ext cx="7772400" cy="1412875"/>
          </a:xfrm>
        </p:spPr>
        <p:txBody>
          <a:bodyPr/>
          <a:lstStyle/>
          <a:p>
            <a:pPr eaLnBrk="1" hangingPunct="1"/>
            <a:r>
              <a:rPr lang="en-GB" smtClean="0"/>
              <a:t>Lab</a:t>
            </a:r>
          </a:p>
        </p:txBody>
      </p:sp>
      <p:sp>
        <p:nvSpPr>
          <p:cNvPr id="20483" name="Rectangle 3"/>
          <p:cNvSpPr>
            <a:spLocks noGrp="1" noChangeArrowheads="1"/>
          </p:cNvSpPr>
          <p:nvPr>
            <p:ph type="body" idx="1"/>
          </p:nvPr>
        </p:nvSpPr>
        <p:spPr>
          <a:xfrm>
            <a:off x="685800" y="1196975"/>
            <a:ext cx="7772400" cy="4899025"/>
          </a:xfrm>
        </p:spPr>
        <p:txBody>
          <a:bodyPr>
            <a:normAutofit/>
          </a:bodyPr>
          <a:lstStyle/>
          <a:p>
            <a:pPr eaLnBrk="1" hangingPunct="1">
              <a:lnSpc>
                <a:spcPct val="90000"/>
              </a:lnSpc>
              <a:buFontTx/>
              <a:buNone/>
            </a:pPr>
            <a:r>
              <a:rPr lang="en-GB" sz="2400" smtClean="0"/>
              <a:t>CSF- cell count: WBC 300, polymorphs 100%</a:t>
            </a:r>
          </a:p>
          <a:p>
            <a:pPr lvl="2" eaLnBrk="1" hangingPunct="1">
              <a:lnSpc>
                <a:spcPct val="90000"/>
              </a:lnSpc>
              <a:buFontTx/>
              <a:buNone/>
            </a:pPr>
            <a:r>
              <a:rPr lang="en-GB" sz="1800" smtClean="0"/>
              <a:t>RBC 0 </a:t>
            </a:r>
          </a:p>
          <a:p>
            <a:pPr eaLnBrk="1" hangingPunct="1">
              <a:lnSpc>
                <a:spcPct val="90000"/>
              </a:lnSpc>
              <a:buFontTx/>
              <a:buNone/>
            </a:pPr>
            <a:r>
              <a:rPr lang="en-GB" sz="2400" smtClean="0">
                <a:solidFill>
                  <a:srgbClr val="FF0066"/>
                </a:solidFill>
              </a:rPr>
              <a:t>-&gt;Gram –ve diplococci</a:t>
            </a:r>
          </a:p>
          <a:p>
            <a:pPr eaLnBrk="1" hangingPunct="1">
              <a:lnSpc>
                <a:spcPct val="90000"/>
              </a:lnSpc>
              <a:buFontTx/>
              <a:buNone/>
            </a:pPr>
            <a:r>
              <a:rPr lang="en-GB" sz="2400" smtClean="0"/>
              <a:t>Grows on choc/blood…fastidious growth</a:t>
            </a:r>
          </a:p>
          <a:p>
            <a:pPr eaLnBrk="1" hangingPunct="1">
              <a:lnSpc>
                <a:spcPct val="90000"/>
              </a:lnSpc>
            </a:pPr>
            <a:r>
              <a:rPr lang="en-GB" sz="2400" smtClean="0"/>
              <a:t>Oxidase negative</a:t>
            </a:r>
          </a:p>
          <a:p>
            <a:pPr eaLnBrk="1" hangingPunct="1">
              <a:lnSpc>
                <a:spcPct val="90000"/>
              </a:lnSpc>
              <a:buFont typeface="Arial" charset="0"/>
              <a:buNone/>
            </a:pPr>
            <a:r>
              <a:rPr lang="en-GB" sz="2400" smtClean="0"/>
              <a:t>Biochem/sugar API strip-&gt;</a:t>
            </a:r>
          </a:p>
          <a:p>
            <a:pPr eaLnBrk="1" hangingPunct="1">
              <a:lnSpc>
                <a:spcPct val="90000"/>
              </a:lnSpc>
            </a:pPr>
            <a:r>
              <a:rPr lang="en-GB" sz="2400" b="1" i="1" smtClean="0"/>
              <a:t>-&gt;N meningitidis, Group C</a:t>
            </a:r>
            <a:r>
              <a:rPr lang="en-GB" sz="2400" i="1" smtClean="0"/>
              <a:t>*</a:t>
            </a:r>
            <a:r>
              <a:rPr lang="en-GB" sz="2400" smtClean="0"/>
              <a:t>: utilises glucose,maltose sugars</a:t>
            </a:r>
          </a:p>
          <a:p>
            <a:pPr eaLnBrk="1" hangingPunct="1">
              <a:lnSpc>
                <a:spcPct val="90000"/>
              </a:lnSpc>
            </a:pPr>
            <a:r>
              <a:rPr lang="en-GB" sz="2400" b="1" smtClean="0"/>
              <a:t>Blood aggln test..Group C</a:t>
            </a:r>
          </a:p>
          <a:p>
            <a:pPr eaLnBrk="1" hangingPunct="1">
              <a:lnSpc>
                <a:spcPct val="90000"/>
              </a:lnSpc>
            </a:pPr>
            <a:r>
              <a:rPr lang="en-GB" sz="2400" smtClean="0"/>
              <a:t>Reference lab-&gt;serology, PCR</a:t>
            </a:r>
          </a:p>
          <a:p>
            <a:pPr eaLnBrk="1" hangingPunct="1">
              <a:lnSpc>
                <a:spcPct val="90000"/>
              </a:lnSpc>
            </a:pPr>
            <a:endParaRPr lang="en-GB" sz="2400" smtClean="0"/>
          </a:p>
          <a:p>
            <a:pPr eaLnBrk="1" hangingPunct="1">
              <a:lnSpc>
                <a:spcPct val="90000"/>
              </a:lnSpc>
              <a:buFont typeface="Arial" charset="0"/>
              <a:buNone/>
            </a:pPr>
            <a:r>
              <a:rPr lang="en-GB" sz="2400" i="1" smtClean="0"/>
              <a:t>-&gt;Don’t forget </a:t>
            </a:r>
            <a:r>
              <a:rPr lang="en-GB" sz="2400" b="1" i="1" smtClean="0"/>
              <a:t>Infection Control </a:t>
            </a:r>
            <a:r>
              <a:rPr lang="en-GB" sz="2400" i="1" smtClean="0"/>
              <a:t>and </a:t>
            </a:r>
            <a:r>
              <a:rPr lang="en-GB" sz="2400" b="1" i="1" smtClean="0"/>
              <a:t>Public Health!!</a:t>
            </a:r>
          </a:p>
          <a:p>
            <a:pPr eaLnBrk="1" hangingPunct="1">
              <a:lnSpc>
                <a:spcPct val="90000"/>
              </a:lnSpc>
            </a:pPr>
            <a:endParaRPr lang="en-GB" sz="28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GB" smtClean="0"/>
              <a:t>Microbiology</a:t>
            </a:r>
          </a:p>
        </p:txBody>
      </p:sp>
      <p:sp>
        <p:nvSpPr>
          <p:cNvPr id="17410" name="Content Placeholder 2"/>
          <p:cNvSpPr>
            <a:spLocks noGrp="1"/>
          </p:cNvSpPr>
          <p:nvPr>
            <p:ph sz="half" idx="1"/>
          </p:nvPr>
        </p:nvSpPr>
        <p:spPr/>
        <p:txBody>
          <a:bodyPr/>
          <a:lstStyle/>
          <a:p>
            <a:pPr eaLnBrk="1" hangingPunct="1"/>
            <a:r>
              <a:rPr lang="en-GB" smtClean="0"/>
              <a:t>Nomenclature based on stain developed in 1800s</a:t>
            </a:r>
          </a:p>
          <a:p>
            <a:pPr eaLnBrk="1" hangingPunct="1"/>
            <a:r>
              <a:rPr lang="en-GB" smtClean="0"/>
              <a:t>Hans Christain </a:t>
            </a:r>
            <a:r>
              <a:rPr lang="en-GB" u="sng" smtClean="0"/>
              <a:t>GRAM</a:t>
            </a:r>
          </a:p>
          <a:p>
            <a:pPr eaLnBrk="1" hangingPunct="1"/>
            <a:r>
              <a:rPr lang="en-GB" smtClean="0"/>
              <a:t>Depends on organisms’ ability to take up a stain….</a:t>
            </a:r>
          </a:p>
        </p:txBody>
      </p:sp>
      <p:pic>
        <p:nvPicPr>
          <p:cNvPr id="17411" name="Picture 3"/>
          <p:cNvPicPr>
            <a:picLocks noGrp="1" noChangeAspect="1" noChangeArrowheads="1"/>
          </p:cNvPicPr>
          <p:nvPr>
            <p:ph sz="half" idx="2"/>
          </p:nvPr>
        </p:nvPicPr>
        <p:blipFill>
          <a:blip r:embed="rId2"/>
          <a:srcRect/>
          <a:stretch>
            <a:fillRect/>
          </a:stretch>
        </p:blipFill>
        <p:spPr>
          <a:xfrm>
            <a:off x="5157788" y="1600200"/>
            <a:ext cx="3019425" cy="4525963"/>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r>
              <a:rPr lang="en-GB" i="1" smtClean="0"/>
              <a:t>Neisseria spps</a:t>
            </a:r>
          </a:p>
        </p:txBody>
      </p:sp>
      <p:sp>
        <p:nvSpPr>
          <p:cNvPr id="54275" name="Rectangle 3"/>
          <p:cNvSpPr>
            <a:spLocks noGrp="1"/>
          </p:cNvSpPr>
          <p:nvPr>
            <p:ph type="body" idx="1"/>
          </p:nvPr>
        </p:nvSpPr>
        <p:spPr/>
        <p:txBody>
          <a:bodyPr/>
          <a:lstStyle/>
          <a:p>
            <a:pPr>
              <a:buFont typeface="Arial" charset="0"/>
              <a:buNone/>
            </a:pPr>
            <a:r>
              <a:rPr lang="en-GB" smtClean="0"/>
              <a:t>Clinically important:</a:t>
            </a:r>
          </a:p>
          <a:p>
            <a:r>
              <a:rPr lang="en-GB" i="1" smtClean="0"/>
              <a:t>N meningiditis</a:t>
            </a:r>
          </a:p>
          <a:p>
            <a:r>
              <a:rPr lang="en-GB" i="1" smtClean="0"/>
              <a:t>N gonorrheae</a:t>
            </a:r>
          </a:p>
          <a:p>
            <a:endParaRPr lang="en-GB" i="1" smtClean="0"/>
          </a:p>
          <a:p>
            <a:pPr>
              <a:buFont typeface="Arial" charset="0"/>
              <a:buNone/>
            </a:pPr>
            <a:r>
              <a:rPr lang="en-GB" i="1" smtClean="0"/>
              <a:t>Colonises throat..N lactamica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p:txBody>
          <a:bodyPr/>
          <a:lstStyle/>
          <a:p>
            <a:r>
              <a:rPr lang="en-GB" sz="4000" b="1" i="1" smtClean="0"/>
              <a:t>N meningitidis, the Meningococcus!</a:t>
            </a:r>
          </a:p>
        </p:txBody>
      </p:sp>
      <p:sp>
        <p:nvSpPr>
          <p:cNvPr id="56323" name="Rectangle 3"/>
          <p:cNvSpPr>
            <a:spLocks noGrp="1"/>
          </p:cNvSpPr>
          <p:nvPr>
            <p:ph type="body" sz="half" idx="1"/>
          </p:nvPr>
        </p:nvSpPr>
        <p:spPr/>
        <p:txBody>
          <a:bodyPr/>
          <a:lstStyle/>
          <a:p>
            <a:pPr>
              <a:lnSpc>
                <a:spcPct val="80000"/>
              </a:lnSpc>
              <a:buFont typeface="Arial" charset="0"/>
              <a:buNone/>
            </a:pPr>
            <a:r>
              <a:rPr lang="en-GB" sz="2400" smtClean="0"/>
              <a:t>Gram -ve diplo cocci</a:t>
            </a:r>
          </a:p>
          <a:p>
            <a:pPr>
              <a:lnSpc>
                <a:spcPct val="80000"/>
              </a:lnSpc>
            </a:pPr>
            <a:r>
              <a:rPr lang="en-GB" sz="2400" smtClean="0"/>
              <a:t>Growth; rich media, eg chocolate</a:t>
            </a:r>
          </a:p>
          <a:p>
            <a:pPr>
              <a:lnSpc>
                <a:spcPct val="80000"/>
              </a:lnSpc>
            </a:pPr>
            <a:r>
              <a:rPr lang="en-GB" sz="2400" smtClean="0"/>
              <a:t>Clinical samples; intracellular</a:t>
            </a:r>
          </a:p>
          <a:p>
            <a:pPr>
              <a:lnSpc>
                <a:spcPct val="80000"/>
              </a:lnSpc>
            </a:pPr>
            <a:r>
              <a:rPr lang="en-GB" sz="2400" smtClean="0"/>
              <a:t>‘MeninGos do’..maltose, glucose ferment..</a:t>
            </a:r>
          </a:p>
          <a:p>
            <a:pPr>
              <a:lnSpc>
                <a:spcPct val="80000"/>
              </a:lnSpc>
              <a:buFont typeface="Arial" charset="0"/>
              <a:buNone/>
            </a:pPr>
            <a:r>
              <a:rPr lang="en-GB" sz="2400" smtClean="0"/>
              <a:t>Causes; Septicaemia, meningitis…beware atypical presentn!!..arthritis, pneumonia…</a:t>
            </a:r>
          </a:p>
          <a:p>
            <a:pPr>
              <a:lnSpc>
                <a:spcPct val="80000"/>
              </a:lnSpc>
              <a:buFont typeface="Arial" charset="0"/>
              <a:buNone/>
            </a:pPr>
            <a:r>
              <a:rPr lang="en-GB" sz="2400" b="1" smtClean="0"/>
              <a:t>Treatment</a:t>
            </a:r>
            <a:r>
              <a:rPr lang="en-GB" sz="2400" smtClean="0"/>
              <a:t>; A,B,C, b- lactam based abs </a:t>
            </a:r>
            <a:r>
              <a:rPr lang="en-GB" sz="2400" b="1" smtClean="0"/>
              <a:t>ASAP!!</a:t>
            </a:r>
          </a:p>
          <a:p>
            <a:pPr>
              <a:lnSpc>
                <a:spcPct val="80000"/>
              </a:lnSpc>
            </a:pPr>
            <a:endParaRPr lang="en-GB" sz="2400" smtClean="0"/>
          </a:p>
        </p:txBody>
      </p:sp>
      <p:sp>
        <p:nvSpPr>
          <p:cNvPr id="56326" name="Rectangle 6"/>
          <p:cNvSpPr>
            <a:spLocks noGrp="1"/>
          </p:cNvSpPr>
          <p:nvPr>
            <p:ph type="body" sz="half" idx="2"/>
          </p:nvPr>
        </p:nvSpPr>
        <p:spPr/>
        <p:txBody>
          <a:bodyPr/>
          <a:lstStyle/>
          <a:p>
            <a:pPr>
              <a:lnSpc>
                <a:spcPct val="80000"/>
              </a:lnSpc>
            </a:pPr>
            <a:endParaRPr lang="en-GB" sz="2400" smtClean="0"/>
          </a:p>
        </p:txBody>
      </p:sp>
      <p:pic>
        <p:nvPicPr>
          <p:cNvPr id="56324" name="Picture 4" descr="n men3"/>
          <p:cNvPicPr>
            <a:picLocks noChangeAspect="1" noChangeArrowheads="1"/>
          </p:cNvPicPr>
          <p:nvPr/>
        </p:nvPicPr>
        <p:blipFill>
          <a:blip r:embed="rId2"/>
          <a:srcRect/>
          <a:stretch>
            <a:fillRect/>
          </a:stretch>
        </p:blipFill>
        <p:spPr bwMode="auto">
          <a:xfrm>
            <a:off x="5638800" y="1447800"/>
            <a:ext cx="1209675" cy="904875"/>
          </a:xfrm>
          <a:prstGeom prst="rect">
            <a:avLst/>
          </a:prstGeom>
          <a:noFill/>
        </p:spPr>
      </p:pic>
      <p:pic>
        <p:nvPicPr>
          <p:cNvPr id="56325" name="Picture 5" descr="n men2"/>
          <p:cNvPicPr>
            <a:picLocks noChangeAspect="1" noChangeArrowheads="1"/>
          </p:cNvPicPr>
          <p:nvPr/>
        </p:nvPicPr>
        <p:blipFill>
          <a:blip r:embed="rId3"/>
          <a:srcRect/>
          <a:stretch>
            <a:fillRect/>
          </a:stretch>
        </p:blipFill>
        <p:spPr bwMode="auto">
          <a:xfrm>
            <a:off x="5638800" y="2590800"/>
            <a:ext cx="1181100" cy="800100"/>
          </a:xfrm>
          <a:prstGeom prst="rect">
            <a:avLst/>
          </a:prstGeom>
          <a:noFill/>
        </p:spPr>
      </p:pic>
      <p:pic>
        <p:nvPicPr>
          <p:cNvPr id="56327" name="Picture 7" descr="men rash"/>
          <p:cNvPicPr>
            <a:picLocks noChangeAspect="1" noChangeArrowheads="1"/>
          </p:cNvPicPr>
          <p:nvPr/>
        </p:nvPicPr>
        <p:blipFill>
          <a:blip r:embed="rId4"/>
          <a:srcRect/>
          <a:stretch>
            <a:fillRect/>
          </a:stretch>
        </p:blipFill>
        <p:spPr bwMode="auto">
          <a:xfrm>
            <a:off x="5257800" y="3657600"/>
            <a:ext cx="1819275" cy="16002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a:lstStyle/>
          <a:p>
            <a:r>
              <a:rPr lang="en-GB" i="1" smtClean="0"/>
              <a:t>N gonorrhoeae; the Gonococcus!</a:t>
            </a:r>
          </a:p>
        </p:txBody>
      </p:sp>
      <p:sp>
        <p:nvSpPr>
          <p:cNvPr id="58371" name="Rectangle 3"/>
          <p:cNvSpPr>
            <a:spLocks noGrp="1"/>
          </p:cNvSpPr>
          <p:nvPr>
            <p:ph type="body" sz="half" idx="1"/>
          </p:nvPr>
        </p:nvSpPr>
        <p:spPr>
          <a:xfrm>
            <a:off x="533400" y="1600200"/>
            <a:ext cx="4038600" cy="4525963"/>
          </a:xfrm>
        </p:spPr>
        <p:txBody>
          <a:bodyPr/>
          <a:lstStyle/>
          <a:p>
            <a:r>
              <a:rPr lang="en-GB" sz="2400" smtClean="0"/>
              <a:t>Delicate organism</a:t>
            </a:r>
          </a:p>
          <a:p>
            <a:r>
              <a:rPr lang="en-GB" sz="2400" smtClean="0"/>
              <a:t>Cannot survive in env, no animal reservoir</a:t>
            </a:r>
          </a:p>
          <a:p>
            <a:r>
              <a:rPr lang="en-GB" sz="2400" smtClean="0"/>
              <a:t>Gram neg diplococcus</a:t>
            </a:r>
          </a:p>
          <a:p>
            <a:pPr>
              <a:buFont typeface="Arial" charset="0"/>
              <a:buNone/>
            </a:pPr>
            <a:r>
              <a:rPr lang="en-GB" sz="2400" smtClean="0"/>
              <a:t>Causes; STDs, mono-arthritis, disseminated GC disease, opthaloplegia neonatorum</a:t>
            </a:r>
          </a:p>
          <a:p>
            <a:pPr>
              <a:buFont typeface="Arial" charset="0"/>
              <a:buNone/>
            </a:pPr>
            <a:r>
              <a:rPr lang="en-GB" sz="2400" smtClean="0"/>
              <a:t>BIG Public Health issue..200% increase 2000s!!</a:t>
            </a:r>
          </a:p>
          <a:p>
            <a:pPr>
              <a:buFont typeface="Arial" charset="0"/>
              <a:buNone/>
            </a:pPr>
            <a:r>
              <a:rPr lang="en-GB" sz="2400" smtClean="0"/>
              <a:t>Increasing resistance to antibiotics!!!</a:t>
            </a:r>
          </a:p>
        </p:txBody>
      </p:sp>
      <p:sp>
        <p:nvSpPr>
          <p:cNvPr id="58372" name="Rectangle 4"/>
          <p:cNvSpPr>
            <a:spLocks noGrp="1"/>
          </p:cNvSpPr>
          <p:nvPr>
            <p:ph type="body" sz="half" idx="2"/>
          </p:nvPr>
        </p:nvSpPr>
        <p:spPr/>
        <p:txBody>
          <a:bodyPr/>
          <a:lstStyle/>
          <a:p>
            <a:endParaRPr lang="en-GB" sz="2400" smtClean="0"/>
          </a:p>
        </p:txBody>
      </p:sp>
      <p:pic>
        <p:nvPicPr>
          <p:cNvPr id="58373" name="Picture 5" descr="gono6"/>
          <p:cNvPicPr>
            <a:picLocks noChangeAspect="1" noChangeArrowheads="1"/>
          </p:cNvPicPr>
          <p:nvPr/>
        </p:nvPicPr>
        <p:blipFill>
          <a:blip r:embed="rId2"/>
          <a:srcRect/>
          <a:stretch>
            <a:fillRect/>
          </a:stretch>
        </p:blipFill>
        <p:spPr bwMode="auto">
          <a:xfrm>
            <a:off x="4724400" y="5334000"/>
            <a:ext cx="1200150" cy="971550"/>
          </a:xfrm>
          <a:prstGeom prst="rect">
            <a:avLst/>
          </a:prstGeom>
          <a:noFill/>
        </p:spPr>
      </p:pic>
      <p:pic>
        <p:nvPicPr>
          <p:cNvPr id="58374" name="Picture 6" descr="gono2"/>
          <p:cNvPicPr>
            <a:picLocks noChangeAspect="1" noChangeArrowheads="1"/>
          </p:cNvPicPr>
          <p:nvPr/>
        </p:nvPicPr>
        <p:blipFill>
          <a:blip r:embed="rId3"/>
          <a:srcRect/>
          <a:stretch>
            <a:fillRect/>
          </a:stretch>
        </p:blipFill>
        <p:spPr bwMode="auto">
          <a:xfrm>
            <a:off x="5867400" y="2209800"/>
            <a:ext cx="1200150" cy="847725"/>
          </a:xfrm>
          <a:prstGeom prst="rect">
            <a:avLst/>
          </a:prstGeom>
          <a:noFill/>
        </p:spPr>
      </p:pic>
      <p:pic>
        <p:nvPicPr>
          <p:cNvPr id="58375" name="Picture 7" descr="gono1"/>
          <p:cNvPicPr>
            <a:picLocks noChangeAspect="1" noChangeArrowheads="1"/>
          </p:cNvPicPr>
          <p:nvPr/>
        </p:nvPicPr>
        <p:blipFill>
          <a:blip r:embed="rId4"/>
          <a:srcRect/>
          <a:stretch>
            <a:fillRect/>
          </a:stretch>
        </p:blipFill>
        <p:spPr bwMode="auto">
          <a:xfrm>
            <a:off x="3581400" y="1143000"/>
            <a:ext cx="1238250" cy="990600"/>
          </a:xfrm>
          <a:prstGeom prst="rect">
            <a:avLst/>
          </a:prstGeom>
          <a:noFill/>
        </p:spPr>
      </p:pic>
      <p:pic>
        <p:nvPicPr>
          <p:cNvPr id="58376" name="Picture 8" descr="gon4"/>
          <p:cNvPicPr>
            <a:picLocks noChangeAspect="1" noChangeArrowheads="1"/>
          </p:cNvPicPr>
          <p:nvPr/>
        </p:nvPicPr>
        <p:blipFill>
          <a:blip r:embed="rId5"/>
          <a:srcRect/>
          <a:stretch>
            <a:fillRect/>
          </a:stretch>
        </p:blipFill>
        <p:spPr bwMode="auto">
          <a:xfrm>
            <a:off x="5715000" y="3276600"/>
            <a:ext cx="1600200" cy="12954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p:txBody>
          <a:bodyPr/>
          <a:lstStyle/>
          <a:p>
            <a:r>
              <a:rPr lang="en-GB" smtClean="0"/>
              <a:t>Curved GNRs</a:t>
            </a:r>
          </a:p>
        </p:txBody>
      </p:sp>
      <p:sp>
        <p:nvSpPr>
          <p:cNvPr id="59395" name="Rectangle 3"/>
          <p:cNvSpPr>
            <a:spLocks noGrp="1"/>
          </p:cNvSpPr>
          <p:nvPr>
            <p:ph type="body" sz="half" idx="1"/>
          </p:nvPr>
        </p:nvSpPr>
        <p:spPr/>
        <p:txBody>
          <a:bodyPr/>
          <a:lstStyle/>
          <a:p>
            <a:pPr>
              <a:buFont typeface="Arial" charset="0"/>
              <a:buNone/>
            </a:pPr>
            <a:r>
              <a:rPr lang="en-GB" sz="2400" i="1" smtClean="0"/>
              <a:t>Campylobacter jejuni</a:t>
            </a:r>
            <a:r>
              <a:rPr lang="en-GB" sz="2400" smtClean="0"/>
              <a:t>; motile, seagull app’</a:t>
            </a:r>
          </a:p>
          <a:p>
            <a:r>
              <a:rPr lang="en-GB" sz="2400" smtClean="0"/>
              <a:t>Single/bipolar flagella</a:t>
            </a:r>
          </a:p>
          <a:p>
            <a:r>
              <a:rPr lang="en-GB" sz="2400" smtClean="0"/>
              <a:t>Grows high CO</a:t>
            </a:r>
            <a:r>
              <a:rPr lang="en-GB" sz="2400" baseline="-25000" smtClean="0"/>
              <a:t>2</a:t>
            </a:r>
            <a:r>
              <a:rPr lang="en-GB" sz="2400" smtClean="0"/>
              <a:t>,low O</a:t>
            </a:r>
            <a:r>
              <a:rPr lang="en-GB" sz="2400" baseline="-25000" smtClean="0"/>
              <a:t>2</a:t>
            </a:r>
          </a:p>
          <a:p>
            <a:r>
              <a:rPr lang="en-GB" sz="2400" smtClean="0"/>
              <a:t>Fastidious, grows in colonies like water droplets!</a:t>
            </a:r>
          </a:p>
          <a:p>
            <a:endParaRPr lang="en-GB" sz="2400" smtClean="0"/>
          </a:p>
          <a:p>
            <a:pPr>
              <a:buFont typeface="Arial" charset="0"/>
              <a:buNone/>
            </a:pPr>
            <a:r>
              <a:rPr lang="en-GB" sz="2400" smtClean="0"/>
              <a:t>Food assd, under- cooked meat…rarely causes bactereamia..pregnancy, liver disease..</a:t>
            </a:r>
          </a:p>
          <a:p>
            <a:pPr>
              <a:buFont typeface="Arial" charset="0"/>
              <a:buNone/>
            </a:pPr>
            <a:endParaRPr lang="en-GB" sz="2400" baseline="-25000" smtClean="0"/>
          </a:p>
        </p:txBody>
      </p:sp>
      <p:sp>
        <p:nvSpPr>
          <p:cNvPr id="59396" name="Rectangle 4"/>
          <p:cNvSpPr>
            <a:spLocks noGrp="1"/>
          </p:cNvSpPr>
          <p:nvPr>
            <p:ph type="body" sz="half" idx="2"/>
          </p:nvPr>
        </p:nvSpPr>
        <p:spPr/>
        <p:txBody>
          <a:bodyPr/>
          <a:lstStyle/>
          <a:p>
            <a:endParaRPr lang="en-GB" sz="2400" smtClean="0"/>
          </a:p>
        </p:txBody>
      </p:sp>
      <p:pic>
        <p:nvPicPr>
          <p:cNvPr id="59397" name="Picture 5" descr="camp1"/>
          <p:cNvPicPr>
            <a:picLocks noChangeAspect="1" noChangeArrowheads="1"/>
          </p:cNvPicPr>
          <p:nvPr/>
        </p:nvPicPr>
        <p:blipFill>
          <a:blip r:embed="rId2"/>
          <a:srcRect/>
          <a:stretch>
            <a:fillRect/>
          </a:stretch>
        </p:blipFill>
        <p:spPr bwMode="auto">
          <a:xfrm>
            <a:off x="5867400" y="1524000"/>
            <a:ext cx="1428750" cy="1428750"/>
          </a:xfrm>
          <a:prstGeom prst="rect">
            <a:avLst/>
          </a:prstGeom>
          <a:noFill/>
        </p:spPr>
      </p:pic>
      <p:pic>
        <p:nvPicPr>
          <p:cNvPr id="59398" name="Picture 6" descr="camp2"/>
          <p:cNvPicPr>
            <a:picLocks noChangeAspect="1" noChangeArrowheads="1"/>
          </p:cNvPicPr>
          <p:nvPr/>
        </p:nvPicPr>
        <p:blipFill>
          <a:blip r:embed="rId3"/>
          <a:srcRect/>
          <a:stretch>
            <a:fillRect/>
          </a:stretch>
        </p:blipFill>
        <p:spPr bwMode="auto">
          <a:xfrm>
            <a:off x="5791200" y="3124200"/>
            <a:ext cx="1447800" cy="1066800"/>
          </a:xfrm>
          <a:prstGeom prst="rect">
            <a:avLst/>
          </a:prstGeom>
          <a:noFill/>
        </p:spPr>
      </p:pic>
      <p:pic>
        <p:nvPicPr>
          <p:cNvPr id="59399" name="Picture 7" descr="camp3"/>
          <p:cNvPicPr>
            <a:picLocks noChangeAspect="1" noChangeArrowheads="1"/>
          </p:cNvPicPr>
          <p:nvPr/>
        </p:nvPicPr>
        <p:blipFill>
          <a:blip r:embed="rId4"/>
          <a:srcRect/>
          <a:stretch>
            <a:fillRect/>
          </a:stretch>
        </p:blipFill>
        <p:spPr bwMode="auto">
          <a:xfrm>
            <a:off x="5791200" y="4572000"/>
            <a:ext cx="1524000" cy="13716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p:cNvSpPr>
          <p:nvPr>
            <p:ph type="title"/>
          </p:nvPr>
        </p:nvSpPr>
        <p:spPr/>
        <p:txBody>
          <a:bodyPr/>
          <a:lstStyle/>
          <a:p>
            <a:r>
              <a:rPr lang="en-GB" smtClean="0"/>
              <a:t>Curved GNRs</a:t>
            </a:r>
          </a:p>
        </p:txBody>
      </p:sp>
      <p:sp>
        <p:nvSpPr>
          <p:cNvPr id="61445" name="Rectangle 5"/>
          <p:cNvSpPr>
            <a:spLocks noGrp="1"/>
          </p:cNvSpPr>
          <p:nvPr>
            <p:ph type="body" sz="half" idx="1"/>
          </p:nvPr>
        </p:nvSpPr>
        <p:spPr/>
        <p:txBody>
          <a:bodyPr/>
          <a:lstStyle/>
          <a:p>
            <a:pPr>
              <a:buFont typeface="Arial" charset="0"/>
              <a:buNone/>
            </a:pPr>
            <a:r>
              <a:rPr lang="en-GB" sz="2400" i="1" smtClean="0"/>
              <a:t>Helicobacter pylori</a:t>
            </a:r>
          </a:p>
          <a:p>
            <a:r>
              <a:rPr lang="en-GB" sz="2400" smtClean="0"/>
              <a:t>Spiral motile bacillus</a:t>
            </a:r>
          </a:p>
          <a:p>
            <a:r>
              <a:rPr lang="en-GB" sz="2400" smtClean="0"/>
              <a:t>Linked to: gastritis, peptic ulceration, gastric ca</a:t>
            </a:r>
          </a:p>
          <a:p>
            <a:r>
              <a:rPr lang="en-GB" sz="2400" smtClean="0"/>
              <a:t>Produces Urease enzyme</a:t>
            </a:r>
          </a:p>
          <a:p>
            <a:pPr>
              <a:buFont typeface="Arial" charset="0"/>
              <a:buNone/>
            </a:pPr>
            <a:r>
              <a:rPr lang="en-GB" sz="2400" smtClean="0"/>
              <a:t>Diagnosis: Biopsy, culture(not easy!), PCR, Stool Antigen test, breath test</a:t>
            </a:r>
          </a:p>
        </p:txBody>
      </p:sp>
      <p:sp>
        <p:nvSpPr>
          <p:cNvPr id="61446" name="Rectangle 6"/>
          <p:cNvSpPr>
            <a:spLocks noGrp="1"/>
          </p:cNvSpPr>
          <p:nvPr>
            <p:ph type="body" sz="half" idx="2"/>
          </p:nvPr>
        </p:nvSpPr>
        <p:spPr/>
        <p:txBody>
          <a:bodyPr/>
          <a:lstStyle/>
          <a:p>
            <a:endParaRPr lang="en-GB" sz="2400" smtClean="0"/>
          </a:p>
        </p:txBody>
      </p:sp>
      <p:pic>
        <p:nvPicPr>
          <p:cNvPr id="61447" name="Picture 7" descr="helico2"/>
          <p:cNvPicPr>
            <a:picLocks noChangeAspect="1" noChangeArrowheads="1"/>
          </p:cNvPicPr>
          <p:nvPr/>
        </p:nvPicPr>
        <p:blipFill>
          <a:blip r:embed="rId2"/>
          <a:srcRect/>
          <a:stretch>
            <a:fillRect/>
          </a:stretch>
        </p:blipFill>
        <p:spPr bwMode="auto">
          <a:xfrm>
            <a:off x="5029200" y="1371600"/>
            <a:ext cx="3048000" cy="2133600"/>
          </a:xfrm>
          <a:prstGeom prst="rect">
            <a:avLst/>
          </a:prstGeom>
          <a:noFill/>
        </p:spPr>
      </p:pic>
      <p:pic>
        <p:nvPicPr>
          <p:cNvPr id="61448" name="Picture 8" descr="helico1"/>
          <p:cNvPicPr>
            <a:picLocks noChangeAspect="1" noChangeArrowheads="1"/>
          </p:cNvPicPr>
          <p:nvPr/>
        </p:nvPicPr>
        <p:blipFill>
          <a:blip r:embed="rId3"/>
          <a:srcRect/>
          <a:stretch>
            <a:fillRect/>
          </a:stretch>
        </p:blipFill>
        <p:spPr bwMode="auto">
          <a:xfrm>
            <a:off x="5486400" y="3962400"/>
            <a:ext cx="2047875" cy="13716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p:cNvSpPr>
          <p:nvPr>
            <p:ph type="title"/>
          </p:nvPr>
        </p:nvSpPr>
        <p:spPr/>
        <p:txBody>
          <a:bodyPr/>
          <a:lstStyle/>
          <a:p>
            <a:r>
              <a:rPr lang="en-GB" smtClean="0"/>
              <a:t>Curved GNR</a:t>
            </a:r>
          </a:p>
        </p:txBody>
      </p:sp>
      <p:sp>
        <p:nvSpPr>
          <p:cNvPr id="63493" name="Rectangle 5"/>
          <p:cNvSpPr>
            <a:spLocks noGrp="1"/>
          </p:cNvSpPr>
          <p:nvPr>
            <p:ph type="body" sz="half" idx="1"/>
          </p:nvPr>
        </p:nvSpPr>
        <p:spPr/>
        <p:txBody>
          <a:bodyPr/>
          <a:lstStyle/>
          <a:p>
            <a:pPr>
              <a:lnSpc>
                <a:spcPct val="90000"/>
              </a:lnSpc>
              <a:buFont typeface="Arial" charset="0"/>
              <a:buNone/>
            </a:pPr>
            <a:r>
              <a:rPr lang="en-GB" i="1" smtClean="0"/>
              <a:t>Vibrio cholerae</a:t>
            </a:r>
          </a:p>
          <a:p>
            <a:pPr>
              <a:lnSpc>
                <a:spcPct val="90000"/>
              </a:lnSpc>
            </a:pPr>
            <a:r>
              <a:rPr lang="en-GB" smtClean="0"/>
              <a:t>Cause of Cholera</a:t>
            </a:r>
          </a:p>
          <a:p>
            <a:pPr>
              <a:lnSpc>
                <a:spcPct val="90000"/>
              </a:lnSpc>
            </a:pPr>
            <a:r>
              <a:rPr lang="en-GB" smtClean="0"/>
              <a:t>Profuse watery diarrhoea..Cl- loss from cells…huge H</a:t>
            </a:r>
            <a:r>
              <a:rPr lang="en-GB" baseline="-25000" smtClean="0"/>
              <a:t>2</a:t>
            </a:r>
            <a:r>
              <a:rPr lang="en-GB" smtClean="0"/>
              <a:t>O losses</a:t>
            </a:r>
          </a:p>
          <a:p>
            <a:pPr>
              <a:lnSpc>
                <a:spcPct val="90000"/>
              </a:lnSpc>
              <a:buFont typeface="Arial" charset="0"/>
              <a:buNone/>
            </a:pPr>
            <a:r>
              <a:rPr lang="en-GB" smtClean="0"/>
              <a:t>Lab; culture on selective media, TCBS, use safety procedures!!</a:t>
            </a:r>
          </a:p>
          <a:p>
            <a:pPr>
              <a:lnSpc>
                <a:spcPct val="90000"/>
              </a:lnSpc>
              <a:buFont typeface="Arial" charset="0"/>
              <a:buNone/>
            </a:pPr>
            <a:r>
              <a:rPr lang="en-GB" smtClean="0"/>
              <a:t>Assd outbreaks, eg Haiti earthquake</a:t>
            </a:r>
          </a:p>
        </p:txBody>
      </p:sp>
      <p:sp>
        <p:nvSpPr>
          <p:cNvPr id="63494" name="Rectangle 6"/>
          <p:cNvSpPr>
            <a:spLocks noGrp="1"/>
          </p:cNvSpPr>
          <p:nvPr>
            <p:ph type="body" sz="half" idx="2"/>
          </p:nvPr>
        </p:nvSpPr>
        <p:spPr/>
        <p:txBody>
          <a:bodyPr/>
          <a:lstStyle/>
          <a:p>
            <a:pPr>
              <a:lnSpc>
                <a:spcPct val="90000"/>
              </a:lnSpc>
            </a:pPr>
            <a:endParaRPr lang="en-GB" smtClean="0"/>
          </a:p>
        </p:txBody>
      </p:sp>
      <p:pic>
        <p:nvPicPr>
          <p:cNvPr id="63495" name="Picture 7" descr="chol1"/>
          <p:cNvPicPr>
            <a:picLocks noChangeAspect="1" noChangeArrowheads="1"/>
          </p:cNvPicPr>
          <p:nvPr/>
        </p:nvPicPr>
        <p:blipFill>
          <a:blip r:embed="rId2"/>
          <a:srcRect/>
          <a:stretch>
            <a:fillRect/>
          </a:stretch>
        </p:blipFill>
        <p:spPr bwMode="auto">
          <a:xfrm>
            <a:off x="4114800" y="1371600"/>
            <a:ext cx="1114425" cy="619125"/>
          </a:xfrm>
          <a:prstGeom prst="rect">
            <a:avLst/>
          </a:prstGeom>
          <a:noFill/>
        </p:spPr>
      </p:pic>
      <p:pic>
        <p:nvPicPr>
          <p:cNvPr id="63496" name="Picture 8" descr="hcol4 toxin"/>
          <p:cNvPicPr>
            <a:picLocks noChangeAspect="1" noChangeArrowheads="1"/>
          </p:cNvPicPr>
          <p:nvPr/>
        </p:nvPicPr>
        <p:blipFill>
          <a:blip r:embed="rId3"/>
          <a:srcRect/>
          <a:stretch>
            <a:fillRect/>
          </a:stretch>
        </p:blipFill>
        <p:spPr bwMode="auto">
          <a:xfrm>
            <a:off x="5867400" y="3886200"/>
            <a:ext cx="2286000" cy="2971800"/>
          </a:xfrm>
          <a:prstGeom prst="rect">
            <a:avLst/>
          </a:prstGeom>
          <a:noFill/>
        </p:spPr>
      </p:pic>
      <p:pic>
        <p:nvPicPr>
          <p:cNvPr id="63497" name="Picture 9" descr="col2"/>
          <p:cNvPicPr>
            <a:picLocks noChangeAspect="1" noChangeArrowheads="1"/>
          </p:cNvPicPr>
          <p:nvPr/>
        </p:nvPicPr>
        <p:blipFill>
          <a:blip r:embed="rId4"/>
          <a:srcRect/>
          <a:stretch>
            <a:fillRect/>
          </a:stretch>
        </p:blipFill>
        <p:spPr bwMode="auto">
          <a:xfrm>
            <a:off x="6248400" y="2590800"/>
            <a:ext cx="1323975" cy="92392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p:cNvSpPr>
          <p:nvPr>
            <p:ph type="title"/>
          </p:nvPr>
        </p:nvSpPr>
        <p:spPr/>
        <p:txBody>
          <a:bodyPr/>
          <a:lstStyle/>
          <a:p>
            <a:r>
              <a:rPr lang="en-GB" smtClean="0"/>
              <a:t>Anaerobic Gram negatives</a:t>
            </a:r>
          </a:p>
        </p:txBody>
      </p:sp>
      <p:sp>
        <p:nvSpPr>
          <p:cNvPr id="65541" name="Rectangle 5"/>
          <p:cNvSpPr>
            <a:spLocks noGrp="1"/>
          </p:cNvSpPr>
          <p:nvPr>
            <p:ph type="body" sz="half" idx="1"/>
          </p:nvPr>
        </p:nvSpPr>
        <p:spPr/>
        <p:txBody>
          <a:bodyPr/>
          <a:lstStyle/>
          <a:p>
            <a:pPr>
              <a:buFont typeface="Arial" charset="0"/>
              <a:buNone/>
            </a:pPr>
            <a:r>
              <a:rPr lang="en-GB" i="1" smtClean="0"/>
              <a:t>Bacteroides fragilus</a:t>
            </a:r>
          </a:p>
          <a:p>
            <a:pPr>
              <a:buFont typeface="Arial" charset="0"/>
              <a:buNone/>
            </a:pPr>
            <a:r>
              <a:rPr lang="en-GB" smtClean="0"/>
              <a:t>GI infections, abscesses, occ’ bacteraemias</a:t>
            </a:r>
          </a:p>
          <a:p>
            <a:endParaRPr lang="en-GB" i="1" smtClean="0"/>
          </a:p>
          <a:p>
            <a:pPr>
              <a:buFont typeface="Arial" charset="0"/>
              <a:buNone/>
            </a:pPr>
            <a:r>
              <a:rPr lang="en-GB" i="1" smtClean="0"/>
              <a:t>Fusobacterium</a:t>
            </a:r>
          </a:p>
          <a:p>
            <a:r>
              <a:rPr lang="en-GB" smtClean="0"/>
              <a:t>-spindle shaped</a:t>
            </a:r>
          </a:p>
          <a:p>
            <a:r>
              <a:rPr lang="en-GB" smtClean="0"/>
              <a:t>-&gt; polymicrobial abscesses</a:t>
            </a:r>
          </a:p>
          <a:p>
            <a:pPr>
              <a:buFont typeface="Arial" charset="0"/>
              <a:buNone/>
            </a:pPr>
            <a:r>
              <a:rPr lang="en-GB" i="1" smtClean="0"/>
              <a:t>    F necrophorum</a:t>
            </a:r>
          </a:p>
        </p:txBody>
      </p:sp>
      <p:sp>
        <p:nvSpPr>
          <p:cNvPr id="65542" name="Rectangle 6"/>
          <p:cNvSpPr>
            <a:spLocks noGrp="1"/>
          </p:cNvSpPr>
          <p:nvPr>
            <p:ph type="body" sz="half" idx="2"/>
          </p:nvPr>
        </p:nvSpPr>
        <p:spPr/>
        <p:txBody>
          <a:bodyPr/>
          <a:lstStyle/>
          <a:p>
            <a:endParaRPr lang="en-GB" smtClean="0"/>
          </a:p>
        </p:txBody>
      </p:sp>
      <p:pic>
        <p:nvPicPr>
          <p:cNvPr id="65543" name="Picture 7" descr="bacteroidse1"/>
          <p:cNvPicPr>
            <a:picLocks noChangeAspect="1" noChangeArrowheads="1"/>
          </p:cNvPicPr>
          <p:nvPr/>
        </p:nvPicPr>
        <p:blipFill>
          <a:blip r:embed="rId2"/>
          <a:srcRect/>
          <a:stretch>
            <a:fillRect/>
          </a:stretch>
        </p:blipFill>
        <p:spPr bwMode="auto">
          <a:xfrm>
            <a:off x="4876800" y="1676400"/>
            <a:ext cx="1333500" cy="895350"/>
          </a:xfrm>
          <a:prstGeom prst="rect">
            <a:avLst/>
          </a:prstGeom>
          <a:noFill/>
        </p:spPr>
      </p:pic>
      <p:pic>
        <p:nvPicPr>
          <p:cNvPr id="65544" name="Picture 8" descr="800px-Bacteroides_fragilis_on_Fastidious_Anaerobe_Agar_-_Sensitive_to_Metronidazole_-_Detail"/>
          <p:cNvPicPr>
            <a:picLocks noChangeAspect="1" noChangeArrowheads="1"/>
          </p:cNvPicPr>
          <p:nvPr/>
        </p:nvPicPr>
        <p:blipFill>
          <a:blip r:embed="rId3"/>
          <a:srcRect/>
          <a:stretch>
            <a:fillRect/>
          </a:stretch>
        </p:blipFill>
        <p:spPr bwMode="auto">
          <a:xfrm>
            <a:off x="6477000" y="1905000"/>
            <a:ext cx="1524000" cy="1219200"/>
          </a:xfrm>
          <a:prstGeom prst="rect">
            <a:avLst/>
          </a:prstGeom>
          <a:noFill/>
        </p:spPr>
      </p:pic>
      <p:pic>
        <p:nvPicPr>
          <p:cNvPr id="65545" name="Picture 9" descr="fuso3"/>
          <p:cNvPicPr>
            <a:picLocks noChangeAspect="1" noChangeArrowheads="1"/>
          </p:cNvPicPr>
          <p:nvPr/>
        </p:nvPicPr>
        <p:blipFill>
          <a:blip r:embed="rId4"/>
          <a:srcRect/>
          <a:stretch>
            <a:fillRect/>
          </a:stretch>
        </p:blipFill>
        <p:spPr bwMode="auto">
          <a:xfrm>
            <a:off x="4953000" y="4953000"/>
            <a:ext cx="1238250" cy="1000125"/>
          </a:xfrm>
          <a:prstGeom prst="rect">
            <a:avLst/>
          </a:prstGeom>
          <a:noFill/>
        </p:spPr>
      </p:pic>
      <p:pic>
        <p:nvPicPr>
          <p:cNvPr id="65546" name="Picture 10" descr="fuso2"/>
          <p:cNvPicPr>
            <a:picLocks noChangeAspect="1" noChangeArrowheads="1"/>
          </p:cNvPicPr>
          <p:nvPr/>
        </p:nvPicPr>
        <p:blipFill>
          <a:blip r:embed="rId5"/>
          <a:srcRect/>
          <a:stretch>
            <a:fillRect/>
          </a:stretch>
        </p:blipFill>
        <p:spPr bwMode="auto">
          <a:xfrm>
            <a:off x="5943600" y="3810000"/>
            <a:ext cx="1143000" cy="1143000"/>
          </a:xfrm>
          <a:prstGeom prst="rect">
            <a:avLst/>
          </a:prstGeom>
          <a:noFill/>
        </p:spPr>
      </p:pic>
      <p:pic>
        <p:nvPicPr>
          <p:cNvPr id="65547" name="Picture 11" descr="fuso1"/>
          <p:cNvPicPr>
            <a:picLocks noChangeAspect="1" noChangeArrowheads="1"/>
          </p:cNvPicPr>
          <p:nvPr/>
        </p:nvPicPr>
        <p:blipFill>
          <a:blip r:embed="rId6"/>
          <a:srcRect/>
          <a:stretch>
            <a:fillRect/>
          </a:stretch>
        </p:blipFill>
        <p:spPr bwMode="auto">
          <a:xfrm>
            <a:off x="4495800" y="3886200"/>
            <a:ext cx="1200150" cy="8572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p:cNvSpPr>
          <p:nvPr>
            <p:ph type="title"/>
          </p:nvPr>
        </p:nvSpPr>
        <p:spPr/>
        <p:txBody>
          <a:bodyPr/>
          <a:lstStyle/>
          <a:p>
            <a:r>
              <a:rPr lang="en-GB" smtClean="0"/>
              <a:t>Fastidious Gram negative rods</a:t>
            </a:r>
          </a:p>
        </p:txBody>
      </p:sp>
      <p:sp>
        <p:nvSpPr>
          <p:cNvPr id="67589" name="Rectangle 5"/>
          <p:cNvSpPr>
            <a:spLocks noGrp="1"/>
          </p:cNvSpPr>
          <p:nvPr>
            <p:ph type="body" sz="half" idx="1"/>
          </p:nvPr>
        </p:nvSpPr>
        <p:spPr/>
        <p:txBody>
          <a:bodyPr/>
          <a:lstStyle/>
          <a:p>
            <a:pPr>
              <a:buFont typeface="Arial" charset="0"/>
              <a:buNone/>
            </a:pPr>
            <a:r>
              <a:rPr lang="en-GB" i="1" smtClean="0"/>
              <a:t>Bordetella pertussis</a:t>
            </a:r>
          </a:p>
          <a:p>
            <a:r>
              <a:rPr lang="en-GB" smtClean="0"/>
              <a:t>Whooping cough</a:t>
            </a:r>
          </a:p>
          <a:p>
            <a:r>
              <a:rPr lang="en-GB" smtClean="0"/>
              <a:t>Vaccine</a:t>
            </a:r>
          </a:p>
          <a:p>
            <a:r>
              <a:rPr lang="en-GB" smtClean="0"/>
              <a:t>Diagnosis: pernasal swab, PCR</a:t>
            </a:r>
          </a:p>
          <a:p>
            <a:r>
              <a:rPr lang="en-GB" smtClean="0"/>
              <a:t>Lab; </a:t>
            </a:r>
            <a:r>
              <a:rPr lang="en-GB" i="1" smtClean="0"/>
              <a:t>selective</a:t>
            </a:r>
            <a:r>
              <a:rPr lang="en-GB" smtClean="0"/>
              <a:t> agar; mercury droplets after 5/7 days</a:t>
            </a:r>
          </a:p>
        </p:txBody>
      </p:sp>
      <p:sp>
        <p:nvSpPr>
          <p:cNvPr id="67590" name="Rectangle 6"/>
          <p:cNvSpPr>
            <a:spLocks noGrp="1"/>
          </p:cNvSpPr>
          <p:nvPr>
            <p:ph type="body" sz="half" idx="2"/>
          </p:nvPr>
        </p:nvSpPr>
        <p:spPr/>
        <p:txBody>
          <a:bodyPr/>
          <a:lstStyle/>
          <a:p>
            <a:endParaRPr lang="en-GB" smtClean="0"/>
          </a:p>
        </p:txBody>
      </p:sp>
      <p:pic>
        <p:nvPicPr>
          <p:cNvPr id="67591" name="Picture 7" descr="pert3"/>
          <p:cNvPicPr>
            <a:picLocks noChangeAspect="1" noChangeArrowheads="1"/>
          </p:cNvPicPr>
          <p:nvPr/>
        </p:nvPicPr>
        <p:blipFill>
          <a:blip r:embed="rId2"/>
          <a:srcRect/>
          <a:stretch>
            <a:fillRect/>
          </a:stretch>
        </p:blipFill>
        <p:spPr bwMode="auto">
          <a:xfrm>
            <a:off x="5867400" y="3124200"/>
            <a:ext cx="971550" cy="971550"/>
          </a:xfrm>
          <a:prstGeom prst="rect">
            <a:avLst/>
          </a:prstGeom>
          <a:noFill/>
        </p:spPr>
      </p:pic>
      <p:pic>
        <p:nvPicPr>
          <p:cNvPr id="67592" name="Picture 8" descr="pertus"/>
          <p:cNvPicPr>
            <a:picLocks noChangeAspect="1" noChangeArrowheads="1"/>
          </p:cNvPicPr>
          <p:nvPr/>
        </p:nvPicPr>
        <p:blipFill>
          <a:blip r:embed="rId3"/>
          <a:srcRect/>
          <a:stretch>
            <a:fillRect/>
          </a:stretch>
        </p:blipFill>
        <p:spPr bwMode="auto">
          <a:xfrm>
            <a:off x="5334000" y="3962400"/>
            <a:ext cx="2209800" cy="1828800"/>
          </a:xfrm>
          <a:prstGeom prst="rect">
            <a:avLst/>
          </a:prstGeom>
          <a:noFill/>
        </p:spPr>
      </p:pic>
      <p:pic>
        <p:nvPicPr>
          <p:cNvPr id="67593" name="Picture 9" descr="pert5"/>
          <p:cNvPicPr>
            <a:picLocks noChangeAspect="1" noChangeArrowheads="1"/>
          </p:cNvPicPr>
          <p:nvPr/>
        </p:nvPicPr>
        <p:blipFill>
          <a:blip r:embed="rId4"/>
          <a:srcRect/>
          <a:stretch>
            <a:fillRect/>
          </a:stretch>
        </p:blipFill>
        <p:spPr bwMode="auto">
          <a:xfrm>
            <a:off x="5638800" y="2133600"/>
            <a:ext cx="1428750" cy="82867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p:cNvSpPr>
          <p:nvPr>
            <p:ph type="title"/>
          </p:nvPr>
        </p:nvSpPr>
        <p:spPr/>
        <p:txBody>
          <a:bodyPr/>
          <a:lstStyle/>
          <a:p>
            <a:r>
              <a:rPr lang="en-GB" i="1" smtClean="0"/>
              <a:t>Haemophilus influenzae</a:t>
            </a:r>
          </a:p>
        </p:txBody>
      </p:sp>
      <p:sp>
        <p:nvSpPr>
          <p:cNvPr id="69637" name="Rectangle 5"/>
          <p:cNvSpPr>
            <a:spLocks noGrp="1"/>
          </p:cNvSpPr>
          <p:nvPr>
            <p:ph type="body" sz="half" idx="1"/>
          </p:nvPr>
        </p:nvSpPr>
        <p:spPr/>
        <p:txBody>
          <a:bodyPr/>
          <a:lstStyle/>
          <a:p>
            <a:pPr>
              <a:buFont typeface="Arial" charset="0"/>
              <a:buNone/>
            </a:pPr>
            <a:r>
              <a:rPr lang="en-GB" smtClean="0"/>
              <a:t>Gram Neg cocco-bacillus</a:t>
            </a:r>
          </a:p>
          <a:p>
            <a:r>
              <a:rPr lang="en-GB" smtClean="0"/>
              <a:t>Best growth on rich media, eg chocolate!</a:t>
            </a:r>
          </a:p>
          <a:p>
            <a:r>
              <a:rPr lang="en-GB" smtClean="0"/>
              <a:t>Needs X and V factors for growth</a:t>
            </a:r>
          </a:p>
          <a:p>
            <a:r>
              <a:rPr lang="en-GB" smtClean="0"/>
              <a:t>Smell!!</a:t>
            </a:r>
          </a:p>
          <a:p>
            <a:r>
              <a:rPr lang="en-GB" smtClean="0"/>
              <a:t>Invasive strain; capsule, </a:t>
            </a:r>
            <a:r>
              <a:rPr lang="en-GB" smtClean="0">
                <a:solidFill>
                  <a:srgbClr val="FF9900"/>
                </a:solidFill>
              </a:rPr>
              <a:t>HiB</a:t>
            </a:r>
            <a:r>
              <a:rPr lang="en-GB" smtClean="0"/>
              <a:t>…..</a:t>
            </a:r>
            <a:r>
              <a:rPr lang="en-GB" i="1" smtClean="0"/>
              <a:t>vaccine now</a:t>
            </a:r>
            <a:r>
              <a:rPr lang="en-GB" smtClean="0"/>
              <a:t>!!</a:t>
            </a:r>
          </a:p>
        </p:txBody>
      </p:sp>
      <p:sp>
        <p:nvSpPr>
          <p:cNvPr id="69638" name="Rectangle 6"/>
          <p:cNvSpPr>
            <a:spLocks noGrp="1"/>
          </p:cNvSpPr>
          <p:nvPr>
            <p:ph type="body" sz="half" idx="2"/>
          </p:nvPr>
        </p:nvSpPr>
        <p:spPr/>
        <p:txBody>
          <a:bodyPr/>
          <a:lstStyle/>
          <a:p>
            <a:r>
              <a:rPr lang="en-GB" smtClean="0"/>
              <a:t>Causes; meningitis, sepsis, pneumonia, epiglottitis!!</a:t>
            </a:r>
          </a:p>
        </p:txBody>
      </p:sp>
      <p:pic>
        <p:nvPicPr>
          <p:cNvPr id="69639" name="Picture 7" descr="hib2"/>
          <p:cNvPicPr>
            <a:picLocks noChangeAspect="1" noChangeArrowheads="1"/>
          </p:cNvPicPr>
          <p:nvPr/>
        </p:nvPicPr>
        <p:blipFill>
          <a:blip r:embed="rId2"/>
          <a:srcRect/>
          <a:stretch>
            <a:fillRect/>
          </a:stretch>
        </p:blipFill>
        <p:spPr bwMode="auto">
          <a:xfrm>
            <a:off x="4038600" y="5181600"/>
            <a:ext cx="1038225" cy="1038225"/>
          </a:xfrm>
          <a:prstGeom prst="rect">
            <a:avLst/>
          </a:prstGeom>
          <a:noFill/>
        </p:spPr>
      </p:pic>
      <p:pic>
        <p:nvPicPr>
          <p:cNvPr id="69640" name="Picture 8" descr="hib3"/>
          <p:cNvPicPr>
            <a:picLocks noChangeAspect="1" noChangeArrowheads="1"/>
          </p:cNvPicPr>
          <p:nvPr/>
        </p:nvPicPr>
        <p:blipFill>
          <a:blip r:embed="rId3"/>
          <a:srcRect/>
          <a:stretch>
            <a:fillRect/>
          </a:stretch>
        </p:blipFill>
        <p:spPr bwMode="auto">
          <a:xfrm>
            <a:off x="3657600" y="3581400"/>
            <a:ext cx="1114425" cy="819150"/>
          </a:xfrm>
          <a:prstGeom prst="rect">
            <a:avLst/>
          </a:prstGeom>
          <a:noFill/>
        </p:spPr>
      </p:pic>
      <p:pic>
        <p:nvPicPr>
          <p:cNvPr id="69641" name="Picture 9" descr="Hi1"/>
          <p:cNvPicPr>
            <a:picLocks noChangeAspect="1" noChangeArrowheads="1"/>
          </p:cNvPicPr>
          <p:nvPr/>
        </p:nvPicPr>
        <p:blipFill>
          <a:blip r:embed="rId4"/>
          <a:srcRect/>
          <a:stretch>
            <a:fillRect/>
          </a:stretch>
        </p:blipFill>
        <p:spPr bwMode="auto">
          <a:xfrm>
            <a:off x="5791200" y="3657600"/>
            <a:ext cx="1524000" cy="1447800"/>
          </a:xfrm>
          <a:prstGeom prst="rect">
            <a:avLst/>
          </a:prstGeom>
          <a:noFill/>
        </p:spPr>
      </p:pic>
      <p:pic>
        <p:nvPicPr>
          <p:cNvPr id="69642" name="Picture 10" descr="hib4"/>
          <p:cNvPicPr>
            <a:picLocks noChangeAspect="1" noChangeArrowheads="1"/>
          </p:cNvPicPr>
          <p:nvPr/>
        </p:nvPicPr>
        <p:blipFill>
          <a:blip r:embed="rId5"/>
          <a:srcRect/>
          <a:stretch>
            <a:fillRect/>
          </a:stretch>
        </p:blipFill>
        <p:spPr bwMode="auto">
          <a:xfrm>
            <a:off x="5638800" y="5257800"/>
            <a:ext cx="1752600" cy="1143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p:cNvSpPr>
          <p:nvPr>
            <p:ph type="title"/>
          </p:nvPr>
        </p:nvSpPr>
        <p:spPr/>
        <p:txBody>
          <a:bodyPr/>
          <a:lstStyle/>
          <a:p>
            <a:r>
              <a:rPr lang="en-GB" i="1" smtClean="0"/>
              <a:t>Legionella pneumophilia</a:t>
            </a:r>
          </a:p>
        </p:txBody>
      </p:sp>
      <p:sp>
        <p:nvSpPr>
          <p:cNvPr id="73733" name="Rectangle 5"/>
          <p:cNvSpPr>
            <a:spLocks noGrp="1"/>
          </p:cNvSpPr>
          <p:nvPr>
            <p:ph type="body" sz="half" idx="1"/>
          </p:nvPr>
        </p:nvSpPr>
        <p:spPr/>
        <p:txBody>
          <a:bodyPr/>
          <a:lstStyle/>
          <a:p>
            <a:r>
              <a:rPr lang="en-GB" smtClean="0"/>
              <a:t>Gram negative</a:t>
            </a:r>
          </a:p>
          <a:p>
            <a:r>
              <a:rPr lang="en-GB" smtClean="0"/>
              <a:t>Assd with hot water systems, air conditioning, showers</a:t>
            </a:r>
          </a:p>
          <a:p>
            <a:r>
              <a:rPr lang="en-GB" smtClean="0"/>
              <a:t>Clinical: atypical pneumonia</a:t>
            </a:r>
          </a:p>
          <a:p>
            <a:pPr>
              <a:buFont typeface="Arial" charset="0"/>
              <a:buNone/>
            </a:pPr>
            <a:endParaRPr lang="en-GB" smtClean="0"/>
          </a:p>
          <a:p>
            <a:r>
              <a:rPr lang="en-GB" smtClean="0"/>
              <a:t>Diagnosis: selective agar, PCR, urine Antigen</a:t>
            </a:r>
          </a:p>
        </p:txBody>
      </p:sp>
      <p:sp>
        <p:nvSpPr>
          <p:cNvPr id="73734" name="Rectangle 6"/>
          <p:cNvSpPr>
            <a:spLocks noGrp="1"/>
          </p:cNvSpPr>
          <p:nvPr>
            <p:ph type="body" sz="half" idx="2"/>
          </p:nvPr>
        </p:nvSpPr>
        <p:spPr/>
        <p:txBody>
          <a:bodyPr/>
          <a:lstStyle/>
          <a:p>
            <a:endParaRPr lang="en-GB"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7"/>
          <p:cNvSpPr>
            <a:spLocks noGrp="1" noChangeArrowheads="1"/>
          </p:cNvSpPr>
          <p:nvPr>
            <p:ph type="title"/>
          </p:nvPr>
        </p:nvSpPr>
        <p:spPr/>
        <p:txBody>
          <a:bodyPr/>
          <a:lstStyle/>
          <a:p>
            <a:pPr eaLnBrk="1" hangingPunct="1"/>
            <a:r>
              <a:rPr lang="en-GB" smtClean="0"/>
              <a:t>Gram Stain</a:t>
            </a:r>
            <a:endParaRPr lang="en-US" smtClean="0"/>
          </a:p>
        </p:txBody>
      </p:sp>
      <p:graphicFrame>
        <p:nvGraphicFramePr>
          <p:cNvPr id="1036" name="Object 12"/>
          <p:cNvGraphicFramePr>
            <a:graphicFrameLocks noGrp="1" noChangeAspect="1"/>
          </p:cNvGraphicFramePr>
          <p:nvPr>
            <p:ph sz="half" idx="2"/>
          </p:nvPr>
        </p:nvGraphicFramePr>
        <p:xfrm>
          <a:off x="4867275" y="3052763"/>
          <a:ext cx="3371850" cy="1971675"/>
        </p:xfrm>
        <a:graphic>
          <a:graphicData uri="http://schemas.openxmlformats.org/presentationml/2006/ole">
            <mc:AlternateContent xmlns:mc="http://schemas.openxmlformats.org/markup-compatibility/2006">
              <mc:Choice xmlns:v="urn:schemas-microsoft-com:vml" Requires="v">
                <p:oleObj spid="_x0000_s1038" name="Photo Editor Photo" r:id="rId3" imgW="3371429" imgH="1971950" progId="">
                  <p:embed/>
                </p:oleObj>
              </mc:Choice>
              <mc:Fallback>
                <p:oleObj name="Photo Editor Photo" r:id="rId3" imgW="3371429" imgH="1971950" progId="">
                  <p:embed/>
                  <p:pic>
                    <p:nvPicPr>
                      <p:cNvPr id="0" name="Picture 1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275" y="3052763"/>
                        <a:ext cx="3371850" cy="197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8" name="Rectangle 11"/>
          <p:cNvSpPr>
            <a:spLocks noChangeArrowheads="1"/>
          </p:cNvSpPr>
          <p:nvPr/>
        </p:nvSpPr>
        <p:spPr bwMode="auto">
          <a:xfrm>
            <a:off x="395288" y="2408238"/>
            <a:ext cx="4248150" cy="2838450"/>
          </a:xfrm>
          <a:prstGeom prst="rect">
            <a:avLst/>
          </a:prstGeom>
          <a:noFill/>
          <a:ln w="9525">
            <a:noFill/>
            <a:miter lim="800000"/>
            <a:headEnd/>
            <a:tailEnd/>
          </a:ln>
        </p:spPr>
        <p:txBody>
          <a:bodyPr anchor="ctr">
            <a:spAutoFit/>
          </a:bodyPr>
          <a:lstStyle/>
          <a:p>
            <a:r>
              <a:rPr lang="en-US" u="sng">
                <a:solidFill>
                  <a:schemeClr val="tx1"/>
                </a:solidFill>
              </a:rPr>
              <a:t>Gram-positive bacteria</a:t>
            </a:r>
            <a:r>
              <a:rPr lang="en-US">
                <a:solidFill>
                  <a:schemeClr val="tx1"/>
                </a:solidFill>
              </a:rPr>
              <a:t>: </a:t>
            </a:r>
            <a:r>
              <a:rPr lang="en-US" b="1">
                <a:solidFill>
                  <a:srgbClr val="CC0099"/>
                </a:solidFill>
              </a:rPr>
              <a:t>purple</a:t>
            </a:r>
            <a:r>
              <a:rPr lang="en-US" b="1">
                <a:solidFill>
                  <a:schemeClr val="tx1"/>
                </a:solidFill>
              </a:rPr>
              <a:t> crystal violet stain</a:t>
            </a:r>
            <a:r>
              <a:rPr lang="en-US">
                <a:solidFill>
                  <a:schemeClr val="tx1"/>
                </a:solidFill>
              </a:rPr>
              <a:t> is trapped by peptidoglycan</a:t>
            </a:r>
          </a:p>
          <a:p>
            <a:endParaRPr lang="en-US">
              <a:solidFill>
                <a:schemeClr val="tx1"/>
              </a:solidFill>
            </a:endParaRPr>
          </a:p>
          <a:p>
            <a:r>
              <a:rPr lang="en-US" u="sng">
                <a:solidFill>
                  <a:schemeClr val="tx1"/>
                </a:solidFill>
              </a:rPr>
              <a:t>Gram-negative bacteria</a:t>
            </a:r>
            <a:r>
              <a:rPr lang="en-US">
                <a:solidFill>
                  <a:schemeClr val="tx1"/>
                </a:solidFill>
              </a:rPr>
              <a:t>: outer membrane prevents stain from reaching the peptidoglycan layer in the periplasm. The outer membrane is then permeabilized by acetone treatment, and the </a:t>
            </a:r>
            <a:r>
              <a:rPr lang="en-US" b="1">
                <a:solidFill>
                  <a:srgbClr val="FF6699"/>
                </a:solidFill>
              </a:rPr>
              <a:t>pink</a:t>
            </a:r>
            <a:r>
              <a:rPr lang="en-US" b="1">
                <a:solidFill>
                  <a:schemeClr val="tx1"/>
                </a:solidFill>
              </a:rPr>
              <a:t> safranin counterstain</a:t>
            </a:r>
            <a:r>
              <a:rPr lang="en-US">
                <a:solidFill>
                  <a:schemeClr val="tx1"/>
                </a:solidFill>
              </a:rPr>
              <a:t> is trapped by the peptidoglycan layer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p:cNvSpPr>
          <p:nvPr>
            <p:ph type="title"/>
          </p:nvPr>
        </p:nvSpPr>
        <p:spPr/>
        <p:txBody>
          <a:bodyPr/>
          <a:lstStyle/>
          <a:p>
            <a:r>
              <a:rPr lang="en-GB" smtClean="0"/>
              <a:t>Brucella</a:t>
            </a:r>
          </a:p>
        </p:txBody>
      </p:sp>
      <p:sp>
        <p:nvSpPr>
          <p:cNvPr id="76805" name="Rectangle 5"/>
          <p:cNvSpPr>
            <a:spLocks noGrp="1"/>
          </p:cNvSpPr>
          <p:nvPr>
            <p:ph type="body" sz="half" idx="1"/>
          </p:nvPr>
        </p:nvSpPr>
        <p:spPr/>
        <p:txBody>
          <a:bodyPr/>
          <a:lstStyle/>
          <a:p>
            <a:r>
              <a:rPr lang="en-GB" smtClean="0"/>
              <a:t>Fastidious gnr</a:t>
            </a:r>
          </a:p>
          <a:p>
            <a:r>
              <a:rPr lang="en-GB" smtClean="0"/>
              <a:t>Grows in blood cultures</a:t>
            </a:r>
          </a:p>
          <a:p>
            <a:r>
              <a:rPr lang="en-GB" smtClean="0"/>
              <a:t>Med region; habitat; unpasturised milk products</a:t>
            </a:r>
          </a:p>
          <a:p>
            <a:r>
              <a:rPr lang="en-GB" smtClean="0"/>
              <a:t>p/c fever, </a:t>
            </a:r>
          </a:p>
        </p:txBody>
      </p:sp>
      <p:sp>
        <p:nvSpPr>
          <p:cNvPr id="76806" name="Rectangle 6"/>
          <p:cNvSpPr>
            <a:spLocks noGrp="1"/>
          </p:cNvSpPr>
          <p:nvPr>
            <p:ph type="body" sz="half" idx="2"/>
          </p:nvPr>
        </p:nvSpPr>
        <p:spPr/>
        <p:txBody>
          <a:bodyPr/>
          <a:lstStyle/>
          <a:p>
            <a:endParaRPr lang="en-GB" smtClean="0"/>
          </a:p>
        </p:txBody>
      </p:sp>
      <p:pic>
        <p:nvPicPr>
          <p:cNvPr id="76807" name="Picture 7" descr="brucella"/>
          <p:cNvPicPr>
            <a:picLocks noChangeAspect="1" noChangeArrowheads="1"/>
          </p:cNvPicPr>
          <p:nvPr/>
        </p:nvPicPr>
        <p:blipFill>
          <a:blip r:embed="rId2"/>
          <a:srcRect/>
          <a:stretch>
            <a:fillRect/>
          </a:stretch>
        </p:blipFill>
        <p:spPr bwMode="auto">
          <a:xfrm>
            <a:off x="5486400" y="2057400"/>
            <a:ext cx="1828800" cy="1143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a:lstStyle/>
          <a:p>
            <a:r>
              <a:rPr lang="en-GB" sz="4000" smtClean="0"/>
              <a:t>Unusual Gram negatives</a:t>
            </a:r>
            <a:br>
              <a:rPr lang="en-GB" sz="4000" smtClean="0"/>
            </a:br>
            <a:r>
              <a:rPr lang="en-GB" sz="4000" smtClean="0"/>
              <a:t>Spirocheates</a:t>
            </a:r>
          </a:p>
        </p:txBody>
      </p:sp>
      <p:sp>
        <p:nvSpPr>
          <p:cNvPr id="71684" name="Rectangle 4"/>
          <p:cNvSpPr>
            <a:spLocks noGrp="1"/>
          </p:cNvSpPr>
          <p:nvPr>
            <p:ph type="body" sz="half" idx="1"/>
          </p:nvPr>
        </p:nvSpPr>
        <p:spPr/>
        <p:txBody>
          <a:bodyPr/>
          <a:lstStyle/>
          <a:p>
            <a:pPr>
              <a:lnSpc>
                <a:spcPct val="80000"/>
              </a:lnSpc>
            </a:pPr>
            <a:r>
              <a:rPr lang="en-GB" sz="2400" smtClean="0"/>
              <a:t>Treponema pallidium</a:t>
            </a:r>
          </a:p>
          <a:p>
            <a:pPr>
              <a:lnSpc>
                <a:spcPct val="80000"/>
              </a:lnSpc>
              <a:buFont typeface="Arial" charset="0"/>
              <a:buNone/>
            </a:pPr>
            <a:r>
              <a:rPr lang="en-GB" sz="2400" smtClean="0"/>
              <a:t>    syphilis; 1</a:t>
            </a:r>
            <a:r>
              <a:rPr lang="en-GB" sz="2400" baseline="30000" smtClean="0"/>
              <a:t>0</a:t>
            </a:r>
            <a:r>
              <a:rPr lang="en-GB" sz="2400" smtClean="0"/>
              <a:t>, 2</a:t>
            </a:r>
            <a:r>
              <a:rPr lang="en-GB" sz="2400" baseline="30000" smtClean="0"/>
              <a:t>0</a:t>
            </a:r>
            <a:r>
              <a:rPr lang="en-GB" sz="2400" smtClean="0"/>
              <a:t>, latent</a:t>
            </a:r>
          </a:p>
          <a:p>
            <a:pPr>
              <a:lnSpc>
                <a:spcPct val="80000"/>
              </a:lnSpc>
              <a:buFont typeface="Arial" charset="0"/>
              <a:buNone/>
            </a:pPr>
            <a:r>
              <a:rPr lang="en-GB" sz="2400" smtClean="0"/>
              <a:t>-&gt;serology</a:t>
            </a:r>
          </a:p>
          <a:p>
            <a:pPr>
              <a:lnSpc>
                <a:spcPct val="80000"/>
              </a:lnSpc>
            </a:pPr>
            <a:endParaRPr lang="en-GB" sz="2400" smtClean="0"/>
          </a:p>
          <a:p>
            <a:pPr>
              <a:lnSpc>
                <a:spcPct val="80000"/>
              </a:lnSpc>
            </a:pPr>
            <a:endParaRPr lang="en-GB" sz="2400" smtClean="0"/>
          </a:p>
          <a:p>
            <a:pPr>
              <a:lnSpc>
                <a:spcPct val="80000"/>
              </a:lnSpc>
            </a:pPr>
            <a:endParaRPr lang="en-GB" sz="2400" smtClean="0"/>
          </a:p>
          <a:p>
            <a:pPr>
              <a:lnSpc>
                <a:spcPct val="80000"/>
              </a:lnSpc>
            </a:pPr>
            <a:endParaRPr lang="en-GB" sz="2400" smtClean="0"/>
          </a:p>
          <a:p>
            <a:pPr>
              <a:lnSpc>
                <a:spcPct val="80000"/>
              </a:lnSpc>
            </a:pPr>
            <a:endParaRPr lang="en-GB" sz="2400" smtClean="0"/>
          </a:p>
          <a:p>
            <a:pPr>
              <a:lnSpc>
                <a:spcPct val="80000"/>
              </a:lnSpc>
            </a:pPr>
            <a:r>
              <a:rPr lang="en-GB" sz="2400" smtClean="0"/>
              <a:t>Borellia burgdorferi</a:t>
            </a:r>
          </a:p>
          <a:p>
            <a:pPr>
              <a:lnSpc>
                <a:spcPct val="80000"/>
              </a:lnSpc>
              <a:buFont typeface="Arial" charset="0"/>
              <a:buNone/>
            </a:pPr>
            <a:r>
              <a:rPr lang="en-GB" sz="2400" smtClean="0"/>
              <a:t>     Lyme…tick exposure; Exmoor!!</a:t>
            </a:r>
          </a:p>
          <a:p>
            <a:pPr>
              <a:lnSpc>
                <a:spcPct val="80000"/>
              </a:lnSpc>
              <a:buFont typeface="Arial" charset="0"/>
              <a:buNone/>
            </a:pPr>
            <a:r>
              <a:rPr lang="en-GB" sz="2400" smtClean="0"/>
              <a:t>-&gt;serology</a:t>
            </a:r>
          </a:p>
        </p:txBody>
      </p:sp>
      <p:sp>
        <p:nvSpPr>
          <p:cNvPr id="71685" name="Rectangle 5"/>
          <p:cNvSpPr>
            <a:spLocks noGrp="1"/>
          </p:cNvSpPr>
          <p:nvPr>
            <p:ph type="body" sz="half" idx="2"/>
          </p:nvPr>
        </p:nvSpPr>
        <p:spPr/>
        <p:txBody>
          <a:bodyPr/>
          <a:lstStyle/>
          <a:p>
            <a:pPr>
              <a:lnSpc>
                <a:spcPct val="80000"/>
              </a:lnSpc>
            </a:pPr>
            <a:endParaRPr lang="en-GB" sz="2400" smtClean="0"/>
          </a:p>
        </p:txBody>
      </p:sp>
      <p:pic>
        <p:nvPicPr>
          <p:cNvPr id="71686" name="Picture 6" descr="syph5"/>
          <p:cNvPicPr>
            <a:picLocks noChangeAspect="1" noChangeArrowheads="1"/>
          </p:cNvPicPr>
          <p:nvPr/>
        </p:nvPicPr>
        <p:blipFill>
          <a:blip r:embed="rId2"/>
          <a:srcRect/>
          <a:stretch>
            <a:fillRect/>
          </a:stretch>
        </p:blipFill>
        <p:spPr bwMode="auto">
          <a:xfrm>
            <a:off x="2209800" y="2362200"/>
            <a:ext cx="1304925" cy="1047750"/>
          </a:xfrm>
          <a:prstGeom prst="rect">
            <a:avLst/>
          </a:prstGeom>
          <a:noFill/>
        </p:spPr>
      </p:pic>
      <p:pic>
        <p:nvPicPr>
          <p:cNvPr id="71687" name="Picture 7" descr="syph3"/>
          <p:cNvPicPr>
            <a:picLocks noChangeAspect="1" noChangeArrowheads="1"/>
          </p:cNvPicPr>
          <p:nvPr/>
        </p:nvPicPr>
        <p:blipFill>
          <a:blip r:embed="rId3"/>
          <a:srcRect/>
          <a:stretch>
            <a:fillRect/>
          </a:stretch>
        </p:blipFill>
        <p:spPr bwMode="auto">
          <a:xfrm>
            <a:off x="5181600" y="2514600"/>
            <a:ext cx="1333500" cy="895350"/>
          </a:xfrm>
          <a:prstGeom prst="rect">
            <a:avLst/>
          </a:prstGeom>
          <a:noFill/>
        </p:spPr>
      </p:pic>
      <p:pic>
        <p:nvPicPr>
          <p:cNvPr id="71688" name="Picture 8" descr="syph2"/>
          <p:cNvPicPr>
            <a:picLocks noChangeAspect="1" noChangeArrowheads="1"/>
          </p:cNvPicPr>
          <p:nvPr/>
        </p:nvPicPr>
        <p:blipFill>
          <a:blip r:embed="rId4"/>
          <a:srcRect/>
          <a:stretch>
            <a:fillRect/>
          </a:stretch>
        </p:blipFill>
        <p:spPr bwMode="auto">
          <a:xfrm>
            <a:off x="6629400" y="1752600"/>
            <a:ext cx="1009650" cy="762000"/>
          </a:xfrm>
          <a:prstGeom prst="rect">
            <a:avLst/>
          </a:prstGeom>
          <a:noFill/>
        </p:spPr>
      </p:pic>
      <p:pic>
        <p:nvPicPr>
          <p:cNvPr id="71689" name="Picture 9" descr="syp1"/>
          <p:cNvPicPr>
            <a:picLocks noChangeAspect="1" noChangeArrowheads="1"/>
          </p:cNvPicPr>
          <p:nvPr/>
        </p:nvPicPr>
        <p:blipFill>
          <a:blip r:embed="rId5"/>
          <a:srcRect/>
          <a:stretch>
            <a:fillRect/>
          </a:stretch>
        </p:blipFill>
        <p:spPr bwMode="auto">
          <a:xfrm>
            <a:off x="3657600" y="1676400"/>
            <a:ext cx="1428750" cy="107632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p:cNvSpPr>
          <p:nvPr>
            <p:ph type="title"/>
          </p:nvPr>
        </p:nvSpPr>
        <p:spPr/>
        <p:txBody>
          <a:bodyPr/>
          <a:lstStyle/>
          <a:p>
            <a:r>
              <a:rPr lang="en-GB" smtClean="0"/>
              <a:t>Unusual gram negatives</a:t>
            </a:r>
          </a:p>
        </p:txBody>
      </p:sp>
      <p:sp>
        <p:nvSpPr>
          <p:cNvPr id="79877" name="Rectangle 5"/>
          <p:cNvSpPr>
            <a:spLocks noGrp="1"/>
          </p:cNvSpPr>
          <p:nvPr>
            <p:ph type="body" sz="half" idx="1"/>
          </p:nvPr>
        </p:nvSpPr>
        <p:spPr/>
        <p:txBody>
          <a:bodyPr/>
          <a:lstStyle/>
          <a:p>
            <a:pPr>
              <a:lnSpc>
                <a:spcPct val="90000"/>
              </a:lnSpc>
              <a:buFont typeface="Arial" charset="0"/>
              <a:buNone/>
            </a:pPr>
            <a:r>
              <a:rPr lang="en-GB" sz="2400" i="1" smtClean="0"/>
              <a:t>Leptospirosis</a:t>
            </a:r>
          </a:p>
          <a:p>
            <a:pPr>
              <a:lnSpc>
                <a:spcPct val="90000"/>
              </a:lnSpc>
              <a:buFont typeface="Arial" charset="0"/>
              <a:buNone/>
            </a:pPr>
            <a:r>
              <a:rPr lang="en-GB" sz="2400" smtClean="0"/>
              <a:t>    Most severe; Weils disease </a:t>
            </a:r>
          </a:p>
          <a:p>
            <a:pPr>
              <a:lnSpc>
                <a:spcPct val="90000"/>
              </a:lnSpc>
              <a:buFont typeface="Arial" charset="0"/>
              <a:buNone/>
            </a:pPr>
            <a:r>
              <a:rPr lang="en-GB" sz="2400" smtClean="0"/>
              <a:t>&gt;250 serovars</a:t>
            </a:r>
          </a:p>
          <a:p>
            <a:pPr>
              <a:lnSpc>
                <a:spcPct val="90000"/>
              </a:lnSpc>
              <a:buFont typeface="Arial" charset="0"/>
              <a:buNone/>
            </a:pPr>
            <a:r>
              <a:rPr lang="en-GB" sz="2400" smtClean="0"/>
              <a:t>Swamp fever, Mud fever</a:t>
            </a:r>
          </a:p>
          <a:p>
            <a:pPr>
              <a:lnSpc>
                <a:spcPct val="90000"/>
              </a:lnSpc>
              <a:buFont typeface="Arial" charset="0"/>
              <a:buNone/>
            </a:pPr>
            <a:r>
              <a:rPr lang="en-GB" sz="2400" smtClean="0"/>
              <a:t>Carried by rodents, other animals-&gt;urine</a:t>
            </a:r>
          </a:p>
          <a:p>
            <a:pPr>
              <a:lnSpc>
                <a:spcPct val="90000"/>
              </a:lnSpc>
              <a:buFont typeface="Arial" charset="0"/>
              <a:buNone/>
            </a:pPr>
            <a:r>
              <a:rPr lang="en-GB" sz="2400" smtClean="0"/>
              <a:t>At risk; water/wet soil contact!! </a:t>
            </a:r>
          </a:p>
          <a:p>
            <a:pPr>
              <a:lnSpc>
                <a:spcPct val="90000"/>
              </a:lnSpc>
              <a:buFont typeface="Arial" charset="0"/>
              <a:buNone/>
            </a:pPr>
            <a:r>
              <a:rPr lang="en-GB" sz="2400" smtClean="0"/>
              <a:t>P/C Jaundice</a:t>
            </a:r>
          </a:p>
          <a:p>
            <a:pPr>
              <a:lnSpc>
                <a:spcPct val="90000"/>
              </a:lnSpc>
              <a:buFont typeface="Arial" charset="0"/>
              <a:buNone/>
            </a:pPr>
            <a:r>
              <a:rPr lang="en-GB" sz="2400" smtClean="0"/>
              <a:t>-&gt;serology, dark field microscopy</a:t>
            </a:r>
          </a:p>
          <a:p>
            <a:pPr>
              <a:lnSpc>
                <a:spcPct val="90000"/>
              </a:lnSpc>
            </a:pPr>
            <a:endParaRPr lang="en-GB" sz="2400" smtClean="0"/>
          </a:p>
        </p:txBody>
      </p:sp>
      <p:sp>
        <p:nvSpPr>
          <p:cNvPr id="79878" name="Rectangle 6"/>
          <p:cNvSpPr>
            <a:spLocks noGrp="1"/>
          </p:cNvSpPr>
          <p:nvPr>
            <p:ph type="body" sz="half" idx="2"/>
          </p:nvPr>
        </p:nvSpPr>
        <p:spPr/>
        <p:txBody>
          <a:bodyPr/>
          <a:lstStyle/>
          <a:p>
            <a:pPr>
              <a:lnSpc>
                <a:spcPct val="90000"/>
              </a:lnSpc>
            </a:pPr>
            <a:endParaRPr lang="en-GB" sz="2400" smtClean="0"/>
          </a:p>
        </p:txBody>
      </p:sp>
      <p:pic>
        <p:nvPicPr>
          <p:cNvPr id="79879" name="Picture 7" descr="weils 4"/>
          <p:cNvPicPr>
            <a:picLocks noChangeAspect="1" noChangeArrowheads="1"/>
          </p:cNvPicPr>
          <p:nvPr/>
        </p:nvPicPr>
        <p:blipFill>
          <a:blip r:embed="rId2"/>
          <a:srcRect/>
          <a:stretch>
            <a:fillRect/>
          </a:stretch>
        </p:blipFill>
        <p:spPr bwMode="auto">
          <a:xfrm>
            <a:off x="6172200" y="3733800"/>
            <a:ext cx="733425" cy="1247775"/>
          </a:xfrm>
          <a:prstGeom prst="rect">
            <a:avLst/>
          </a:prstGeom>
          <a:noFill/>
        </p:spPr>
      </p:pic>
      <p:pic>
        <p:nvPicPr>
          <p:cNvPr id="79880" name="Picture 8" descr="weils1"/>
          <p:cNvPicPr>
            <a:picLocks noChangeAspect="1" noChangeArrowheads="1"/>
          </p:cNvPicPr>
          <p:nvPr/>
        </p:nvPicPr>
        <p:blipFill>
          <a:blip r:embed="rId3"/>
          <a:srcRect/>
          <a:stretch>
            <a:fillRect/>
          </a:stretch>
        </p:blipFill>
        <p:spPr bwMode="auto">
          <a:xfrm>
            <a:off x="5943600" y="2590800"/>
            <a:ext cx="1181100" cy="885825"/>
          </a:xfrm>
          <a:prstGeom prst="rect">
            <a:avLst/>
          </a:prstGeom>
          <a:noFill/>
        </p:spPr>
      </p:pic>
      <p:pic>
        <p:nvPicPr>
          <p:cNvPr id="79881" name="Picture 9" descr="rat1"/>
          <p:cNvPicPr>
            <a:picLocks noChangeAspect="1" noChangeArrowheads="1"/>
          </p:cNvPicPr>
          <p:nvPr/>
        </p:nvPicPr>
        <p:blipFill>
          <a:blip r:embed="rId4"/>
          <a:srcRect/>
          <a:stretch>
            <a:fillRect/>
          </a:stretch>
        </p:blipFill>
        <p:spPr bwMode="auto">
          <a:xfrm>
            <a:off x="5943600" y="1600200"/>
            <a:ext cx="990600" cy="82867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p:txBody>
          <a:bodyPr/>
          <a:lstStyle/>
          <a:p>
            <a:r>
              <a:rPr lang="en-GB" sz="4000" smtClean="0"/>
              <a:t>‘Unusual’ Gram negatives</a:t>
            </a:r>
            <a:br>
              <a:rPr lang="en-GB" sz="4000" smtClean="0"/>
            </a:br>
            <a:r>
              <a:rPr lang="en-GB" sz="4000" smtClean="0"/>
              <a:t>Oligate Intra-cellular pathogens</a:t>
            </a:r>
          </a:p>
        </p:txBody>
      </p:sp>
      <p:sp>
        <p:nvSpPr>
          <p:cNvPr id="75779" name="Rectangle 3"/>
          <p:cNvSpPr>
            <a:spLocks noGrp="1"/>
          </p:cNvSpPr>
          <p:nvPr>
            <p:ph type="body" idx="1"/>
          </p:nvPr>
        </p:nvSpPr>
        <p:spPr/>
        <p:txBody>
          <a:bodyPr/>
          <a:lstStyle/>
          <a:p>
            <a:r>
              <a:rPr lang="en-GB" b="1" u="sng" smtClean="0"/>
              <a:t>Chlamydias</a:t>
            </a:r>
            <a:r>
              <a:rPr lang="en-GB" smtClean="0"/>
              <a:t>; trachoma, pneumonia, STDs</a:t>
            </a:r>
          </a:p>
          <a:p>
            <a:endParaRPr lang="en-GB" smtClean="0"/>
          </a:p>
          <a:p>
            <a:r>
              <a:rPr lang="en-GB" b="1" u="sng" smtClean="0"/>
              <a:t>Rickettsias</a:t>
            </a:r>
            <a:r>
              <a:rPr lang="en-GB" smtClean="0"/>
              <a:t>; WW distribution, fever in ‘returning traveller’!! Typhus, Rocky Mt spotted fever, etc</a:t>
            </a:r>
          </a:p>
          <a:p>
            <a:endParaRPr lang="en-GB" smtClean="0"/>
          </a:p>
          <a:p>
            <a:r>
              <a:rPr lang="en-GB" b="1" u="sng" smtClean="0"/>
              <a:t>Coxiella burnetii</a:t>
            </a:r>
            <a:r>
              <a:rPr lang="en-GB" smtClean="0"/>
              <a:t>: Q fever…endocarditis..</a:t>
            </a:r>
          </a:p>
        </p:txBody>
      </p:sp>
      <p:pic>
        <p:nvPicPr>
          <p:cNvPr id="75780" name="Picture 4" descr="rick2"/>
          <p:cNvPicPr>
            <a:picLocks noChangeAspect="1" noChangeArrowheads="1"/>
          </p:cNvPicPr>
          <p:nvPr/>
        </p:nvPicPr>
        <p:blipFill>
          <a:blip r:embed="rId2"/>
          <a:srcRect/>
          <a:stretch>
            <a:fillRect/>
          </a:stretch>
        </p:blipFill>
        <p:spPr bwMode="auto">
          <a:xfrm>
            <a:off x="7543800" y="3276600"/>
            <a:ext cx="1301750" cy="1066800"/>
          </a:xfrm>
          <a:prstGeom prst="rect">
            <a:avLst/>
          </a:prstGeom>
          <a:noFill/>
        </p:spPr>
      </p:pic>
      <p:pic>
        <p:nvPicPr>
          <p:cNvPr id="75781" name="Picture 5" descr="Rickettsia_rickettsii"/>
          <p:cNvPicPr>
            <a:picLocks noChangeAspect="1" noChangeArrowheads="1"/>
          </p:cNvPicPr>
          <p:nvPr/>
        </p:nvPicPr>
        <p:blipFill>
          <a:blip r:embed="rId3"/>
          <a:srcRect/>
          <a:stretch>
            <a:fillRect/>
          </a:stretch>
        </p:blipFill>
        <p:spPr bwMode="auto">
          <a:xfrm>
            <a:off x="6096000" y="3810000"/>
            <a:ext cx="1200150" cy="1066800"/>
          </a:xfrm>
          <a:prstGeom prst="rect">
            <a:avLst/>
          </a:prstGeom>
          <a:noFill/>
        </p:spPr>
      </p:pic>
      <p:pic>
        <p:nvPicPr>
          <p:cNvPr id="75782" name="Picture 6" descr="rick"/>
          <p:cNvPicPr>
            <a:picLocks noChangeAspect="1" noChangeArrowheads="1"/>
          </p:cNvPicPr>
          <p:nvPr/>
        </p:nvPicPr>
        <p:blipFill>
          <a:blip r:embed="rId4"/>
          <a:srcRect/>
          <a:stretch>
            <a:fillRect/>
          </a:stretch>
        </p:blipFill>
        <p:spPr bwMode="auto">
          <a:xfrm>
            <a:off x="5181600" y="3810000"/>
            <a:ext cx="711200" cy="1219200"/>
          </a:xfrm>
          <a:prstGeom prst="rect">
            <a:avLst/>
          </a:prstGeom>
          <a:noFill/>
        </p:spPr>
      </p:pic>
      <p:pic>
        <p:nvPicPr>
          <p:cNvPr id="75783" name="Picture 7" descr="ctrach"/>
          <p:cNvPicPr>
            <a:picLocks noChangeAspect="1" noChangeArrowheads="1"/>
          </p:cNvPicPr>
          <p:nvPr/>
        </p:nvPicPr>
        <p:blipFill>
          <a:blip r:embed="rId5"/>
          <a:srcRect/>
          <a:stretch>
            <a:fillRect/>
          </a:stretch>
        </p:blipFill>
        <p:spPr bwMode="auto">
          <a:xfrm>
            <a:off x="7696200" y="1676400"/>
            <a:ext cx="1319213" cy="11430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p:txBody>
          <a:bodyPr/>
          <a:lstStyle/>
          <a:p>
            <a:r>
              <a:rPr lang="en-GB" smtClean="0"/>
              <a:t>Coxiella..Q fever</a:t>
            </a:r>
          </a:p>
        </p:txBody>
      </p:sp>
      <p:sp>
        <p:nvSpPr>
          <p:cNvPr id="78851" name="Rectangle 3"/>
          <p:cNvSpPr>
            <a:spLocks noGrp="1"/>
          </p:cNvSpPr>
          <p:nvPr>
            <p:ph type="body" idx="1"/>
          </p:nvPr>
        </p:nvSpPr>
        <p:spPr/>
        <p:txBody>
          <a:bodyPr/>
          <a:lstStyle/>
          <a:p>
            <a:endParaRPr lang="en-GB" smtClean="0"/>
          </a:p>
        </p:txBody>
      </p:sp>
      <p:pic>
        <p:nvPicPr>
          <p:cNvPr id="78852" name="Picture 4" descr="coxiella"/>
          <p:cNvPicPr>
            <a:picLocks noChangeAspect="1" noChangeArrowheads="1"/>
          </p:cNvPicPr>
          <p:nvPr/>
        </p:nvPicPr>
        <p:blipFill>
          <a:blip r:embed="rId2"/>
          <a:srcRect/>
          <a:stretch>
            <a:fillRect/>
          </a:stretch>
        </p:blipFill>
        <p:spPr bwMode="auto">
          <a:xfrm>
            <a:off x="2743200" y="1752600"/>
            <a:ext cx="3657600" cy="4572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GB" smtClean="0"/>
              <a:t>Case 2</a:t>
            </a:r>
          </a:p>
        </p:txBody>
      </p:sp>
      <p:sp>
        <p:nvSpPr>
          <p:cNvPr id="45058" name="Rectangle 3"/>
          <p:cNvSpPr>
            <a:spLocks noGrp="1" noChangeArrowheads="1"/>
          </p:cNvSpPr>
          <p:nvPr>
            <p:ph type="body" sz="half" idx="1"/>
          </p:nvPr>
        </p:nvSpPr>
        <p:spPr/>
        <p:txBody>
          <a:bodyPr/>
          <a:lstStyle/>
          <a:p>
            <a:pPr eaLnBrk="1" hangingPunct="1"/>
            <a:r>
              <a:rPr lang="en-GB" smtClean="0"/>
              <a:t>65 yr old Asian female</a:t>
            </a:r>
          </a:p>
          <a:p>
            <a:pPr eaLnBrk="1" hangingPunct="1"/>
            <a:r>
              <a:rPr lang="en-GB" smtClean="0"/>
              <a:t>Diarrhoea, fever, post visit to Pakistan</a:t>
            </a:r>
          </a:p>
          <a:p>
            <a:pPr eaLnBrk="1" hangingPunct="1"/>
            <a:r>
              <a:rPr lang="en-GB" smtClean="0"/>
              <a:t>Blood cultures…&gt;</a:t>
            </a:r>
          </a:p>
          <a:p>
            <a:pPr eaLnBrk="1" hangingPunct="1"/>
            <a:endParaRPr lang="en-GB" smtClean="0"/>
          </a:p>
          <a:p>
            <a:pPr eaLnBrk="1" hangingPunct="1"/>
            <a:r>
              <a:rPr lang="en-GB" smtClean="0"/>
              <a:t>Non lactose fermenter(NLF)</a:t>
            </a:r>
          </a:p>
        </p:txBody>
      </p:sp>
      <p:pic>
        <p:nvPicPr>
          <p:cNvPr id="45059" name="Picture 5" descr="gramnegrodsbkgd"/>
          <p:cNvPicPr>
            <a:picLocks noGrp="1" noChangeAspect="1" noChangeArrowheads="1"/>
          </p:cNvPicPr>
          <p:nvPr>
            <p:ph type="body" sz="half" idx="2"/>
          </p:nvPr>
        </p:nvPicPr>
        <p:blipFill>
          <a:blip r:embed="rId2"/>
          <a:srcRect/>
          <a:stretch>
            <a:fillRect/>
          </a:stretch>
        </p:blipFill>
        <p:spPr>
          <a:xfrm>
            <a:off x="4648200" y="2209800"/>
            <a:ext cx="3810000" cy="3033713"/>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GB" smtClean="0"/>
              <a:t>Case 2</a:t>
            </a:r>
          </a:p>
        </p:txBody>
      </p:sp>
      <p:sp>
        <p:nvSpPr>
          <p:cNvPr id="46082" name="Rectangle 3"/>
          <p:cNvSpPr>
            <a:spLocks noGrp="1" noChangeArrowheads="1"/>
          </p:cNvSpPr>
          <p:nvPr>
            <p:ph type="body" sz="half" idx="1"/>
          </p:nvPr>
        </p:nvSpPr>
        <p:spPr/>
        <p:txBody>
          <a:bodyPr/>
          <a:lstStyle/>
          <a:p>
            <a:pPr eaLnBrk="1" hangingPunct="1">
              <a:buFont typeface="Arial" charset="0"/>
              <a:buNone/>
            </a:pPr>
            <a:r>
              <a:rPr lang="en-GB" smtClean="0"/>
              <a:t>Specialised media: H</a:t>
            </a:r>
            <a:r>
              <a:rPr lang="en-GB" baseline="-25000" smtClean="0"/>
              <a:t>2</a:t>
            </a:r>
            <a:r>
              <a:rPr lang="en-GB" smtClean="0"/>
              <a:t>S..black colonies</a:t>
            </a:r>
          </a:p>
          <a:p>
            <a:pPr eaLnBrk="1" hangingPunct="1"/>
            <a:r>
              <a:rPr lang="en-GB" smtClean="0"/>
              <a:t>Motile</a:t>
            </a:r>
          </a:p>
          <a:p>
            <a:pPr eaLnBrk="1" hangingPunct="1"/>
            <a:r>
              <a:rPr lang="en-GB" smtClean="0"/>
              <a:t>Antigen tests on bench-&gt;Vi+=</a:t>
            </a:r>
            <a:r>
              <a:rPr lang="en-GB" b="1" smtClean="0"/>
              <a:t>paratyphi</a:t>
            </a:r>
          </a:p>
          <a:p>
            <a:pPr eaLnBrk="1" hangingPunct="1"/>
            <a:r>
              <a:rPr lang="en-GB" smtClean="0"/>
              <a:t>API to confirm</a:t>
            </a:r>
          </a:p>
        </p:txBody>
      </p:sp>
      <p:sp>
        <p:nvSpPr>
          <p:cNvPr id="22532" name="Rectangle 4"/>
          <p:cNvSpPr>
            <a:spLocks noGrp="1" noChangeArrowheads="1"/>
          </p:cNvSpPr>
          <p:nvPr>
            <p:ph type="body" sz="half" idx="2"/>
          </p:nvPr>
        </p:nvSpPr>
        <p:spPr/>
        <p:txBody>
          <a:bodyPr rtlCol="0">
            <a:normAutofit fontScale="92500" lnSpcReduction="10000"/>
          </a:bodyPr>
          <a:lstStyle/>
          <a:p>
            <a:pPr eaLnBrk="1" fontAlgn="auto" hangingPunct="1">
              <a:spcAft>
                <a:spcPts val="0"/>
              </a:spcAft>
              <a:buFontTx/>
              <a:buNone/>
              <a:defRPr/>
            </a:pPr>
            <a:r>
              <a:rPr lang="en-GB" smtClean="0"/>
              <a:t>Antibiotics:</a:t>
            </a:r>
          </a:p>
          <a:p>
            <a:pPr eaLnBrk="1" fontAlgn="auto" hangingPunct="1">
              <a:spcAft>
                <a:spcPts val="0"/>
              </a:spcAft>
              <a:buFont typeface="Arial" pitchFamily="34" charset="0"/>
              <a:buChar char="•"/>
              <a:defRPr/>
            </a:pPr>
            <a:r>
              <a:rPr lang="en-GB" smtClean="0"/>
              <a:t>Check nalidixic acid!!!</a:t>
            </a:r>
          </a:p>
          <a:p>
            <a:pPr eaLnBrk="1" fontAlgn="auto" hangingPunct="1">
              <a:spcAft>
                <a:spcPts val="0"/>
              </a:spcAft>
              <a:buFont typeface="Arial" pitchFamily="34" charset="0"/>
              <a:buChar char="•"/>
              <a:defRPr/>
            </a:pPr>
            <a:r>
              <a:rPr lang="en-GB" smtClean="0"/>
              <a:t>If R-&gt; call cipro R</a:t>
            </a:r>
          </a:p>
          <a:p>
            <a:pPr eaLnBrk="1" fontAlgn="auto" hangingPunct="1">
              <a:spcAft>
                <a:spcPts val="0"/>
              </a:spcAft>
              <a:buFont typeface="Arial" pitchFamily="34" charset="0"/>
              <a:buChar char="•"/>
              <a:defRPr/>
            </a:pPr>
            <a:r>
              <a:rPr lang="en-GB" smtClean="0"/>
              <a:t>Often amox sens!!!!</a:t>
            </a:r>
          </a:p>
          <a:p>
            <a:pPr eaLnBrk="1" fontAlgn="auto" hangingPunct="1">
              <a:spcAft>
                <a:spcPts val="0"/>
              </a:spcAft>
              <a:buFont typeface="Arial" pitchFamily="34" charset="0"/>
              <a:buChar char="•"/>
              <a:defRPr/>
            </a:pPr>
            <a:r>
              <a:rPr lang="en-GB" b="1" smtClean="0"/>
              <a:t>Ceftriaxone </a:t>
            </a:r>
            <a:r>
              <a:rPr lang="en-GB" smtClean="0"/>
              <a:t>best ‘til know……</a:t>
            </a:r>
          </a:p>
          <a:p>
            <a:pPr eaLnBrk="1" fontAlgn="auto" hangingPunct="1">
              <a:spcAft>
                <a:spcPts val="0"/>
              </a:spcAft>
              <a:buFont typeface="Arial" pitchFamily="34" charset="0"/>
              <a:buChar char="•"/>
              <a:defRPr/>
            </a:pPr>
            <a:endParaRPr lang="en-GB" smtClean="0"/>
          </a:p>
          <a:p>
            <a:pPr eaLnBrk="1" fontAlgn="auto" hangingPunct="1">
              <a:spcAft>
                <a:spcPts val="0"/>
              </a:spcAft>
              <a:buFontTx/>
              <a:buNone/>
              <a:defRPr/>
            </a:pPr>
            <a:r>
              <a:rPr lang="en-GB" smtClean="0"/>
              <a:t>-&gt; </a:t>
            </a:r>
            <a:r>
              <a:rPr lang="en-GB" i="1" smtClean="0"/>
              <a:t>Salmonella paratyphi</a:t>
            </a:r>
          </a:p>
          <a:p>
            <a:pPr eaLnBrk="1" fontAlgn="auto" hangingPunct="1">
              <a:spcAft>
                <a:spcPts val="0"/>
              </a:spcAft>
              <a:buFontTx/>
              <a:buNone/>
              <a:defRPr/>
            </a:pPr>
            <a:r>
              <a:rPr lang="en-GB" i="1" smtClean="0"/>
              <a:t>Don’t forget </a:t>
            </a:r>
            <a:r>
              <a:rPr lang="en-GB" b="1" i="1" smtClean="0"/>
              <a:t>Public Health</a:t>
            </a:r>
            <a:r>
              <a:rPr lang="en-GB" i="1" smtClean="0"/>
              <a:t> call!!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GB" smtClean="0"/>
              <a:t>Case 3: 79yr woman</a:t>
            </a:r>
          </a:p>
        </p:txBody>
      </p:sp>
      <p:sp>
        <p:nvSpPr>
          <p:cNvPr id="47106" name="Content Placeholder 2"/>
          <p:cNvSpPr>
            <a:spLocks noGrp="1"/>
          </p:cNvSpPr>
          <p:nvPr>
            <p:ph sz="half" idx="1"/>
          </p:nvPr>
        </p:nvSpPr>
        <p:spPr/>
        <p:txBody>
          <a:bodyPr/>
          <a:lstStyle/>
          <a:p>
            <a:pPr eaLnBrk="1" hangingPunct="1">
              <a:buFontTx/>
              <a:buNone/>
            </a:pPr>
            <a:r>
              <a:rPr lang="en-GB" smtClean="0"/>
              <a:t>PMHx Recurrent UTIs</a:t>
            </a:r>
          </a:p>
          <a:p>
            <a:pPr eaLnBrk="1" hangingPunct="1">
              <a:buFontTx/>
              <a:buNone/>
            </a:pPr>
            <a:r>
              <a:rPr lang="en-GB" smtClean="0"/>
              <a:t>Admitted A/e:</a:t>
            </a:r>
          </a:p>
          <a:p>
            <a:pPr eaLnBrk="1" hangingPunct="1">
              <a:buFontTx/>
              <a:buNone/>
            </a:pPr>
            <a:r>
              <a:rPr lang="en-GB" smtClean="0"/>
              <a:t>Fevers, confused, positive urine dip</a:t>
            </a:r>
          </a:p>
          <a:p>
            <a:pPr eaLnBrk="1" hangingPunct="1">
              <a:buFontTx/>
              <a:buNone/>
            </a:pPr>
            <a:r>
              <a:rPr lang="en-GB" b="1" i="1" smtClean="0"/>
              <a:t>Septic screen sent</a:t>
            </a:r>
          </a:p>
          <a:p>
            <a:pPr eaLnBrk="1" hangingPunct="1">
              <a:buFontTx/>
              <a:buNone/>
            </a:pPr>
            <a:r>
              <a:rPr lang="en-GB" smtClean="0"/>
              <a:t>-&gt; Cefuroxime 1g iv tds</a:t>
            </a:r>
          </a:p>
          <a:p>
            <a:pPr eaLnBrk="1" hangingPunct="1">
              <a:buFontTx/>
              <a:buNone/>
            </a:pPr>
            <a:r>
              <a:rPr lang="en-GB" smtClean="0"/>
              <a:t>10 hrs later, still febrile,</a:t>
            </a:r>
          </a:p>
          <a:p>
            <a:pPr eaLnBrk="1" hangingPunct="1">
              <a:buFontTx/>
              <a:buNone/>
            </a:pPr>
            <a:r>
              <a:rPr lang="en-GB" smtClean="0"/>
              <a:t>CRP stuck 200</a:t>
            </a:r>
          </a:p>
          <a:p>
            <a:pPr eaLnBrk="1" hangingPunct="1">
              <a:buFontTx/>
              <a:buNone/>
            </a:pPr>
            <a:endParaRPr lang="en-GB" smtClean="0"/>
          </a:p>
        </p:txBody>
      </p:sp>
      <p:sp>
        <p:nvSpPr>
          <p:cNvPr id="47107" name="Content Placeholder 3"/>
          <p:cNvSpPr>
            <a:spLocks noGrp="1"/>
          </p:cNvSpPr>
          <p:nvPr>
            <p:ph sz="half" idx="2"/>
          </p:nvPr>
        </p:nvSpPr>
        <p:spPr/>
        <p:txBody>
          <a:bodyPr/>
          <a:lstStyle/>
          <a:p>
            <a:pPr eaLnBrk="1" hangingPunct="1"/>
            <a:r>
              <a:rPr lang="en-GB" smtClean="0"/>
              <a:t>-&gt; gent added</a:t>
            </a:r>
          </a:p>
          <a:p>
            <a:pPr eaLnBrk="1" hangingPunct="1">
              <a:buFontTx/>
              <a:buNone/>
            </a:pPr>
            <a:r>
              <a:rPr lang="en-GB" smtClean="0"/>
              <a:t>Still febrile</a:t>
            </a:r>
          </a:p>
          <a:p>
            <a:pPr eaLnBrk="1" hangingPunct="1">
              <a:buFontTx/>
              <a:buNone/>
            </a:pPr>
            <a:endParaRPr lang="en-GB" smtClean="0"/>
          </a:p>
          <a:p>
            <a:pPr eaLnBrk="1" hangingPunct="1">
              <a:buFontTx/>
              <a:buNone/>
            </a:pPr>
            <a:r>
              <a:rPr lang="en-GB" smtClean="0"/>
              <a:t>Urine and blood cultures………….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GB" i="1" smtClean="0"/>
              <a:t>Ecoli</a:t>
            </a:r>
            <a:r>
              <a:rPr lang="en-GB" smtClean="0"/>
              <a:t> bactereamia</a:t>
            </a:r>
          </a:p>
        </p:txBody>
      </p:sp>
      <p:sp>
        <p:nvSpPr>
          <p:cNvPr id="48130" name="Content Placeholder 3"/>
          <p:cNvSpPr>
            <a:spLocks noGrp="1"/>
          </p:cNvSpPr>
          <p:nvPr>
            <p:ph sz="half" idx="2"/>
          </p:nvPr>
        </p:nvSpPr>
        <p:spPr>
          <a:xfrm>
            <a:off x="4648200" y="1628775"/>
            <a:ext cx="3810000" cy="4467225"/>
          </a:xfrm>
        </p:spPr>
        <p:txBody>
          <a:bodyPr/>
          <a:lstStyle/>
          <a:p>
            <a:pPr eaLnBrk="1" hangingPunct="1">
              <a:lnSpc>
                <a:spcPct val="90000"/>
              </a:lnSpc>
            </a:pPr>
            <a:r>
              <a:rPr lang="en-GB" sz="2600" smtClean="0"/>
              <a:t>R amoxicillin</a:t>
            </a:r>
          </a:p>
          <a:p>
            <a:pPr eaLnBrk="1" hangingPunct="1">
              <a:lnSpc>
                <a:spcPct val="90000"/>
              </a:lnSpc>
            </a:pPr>
            <a:r>
              <a:rPr lang="en-GB" sz="2600" smtClean="0"/>
              <a:t>R co-amoxiclav</a:t>
            </a:r>
          </a:p>
          <a:p>
            <a:pPr eaLnBrk="1" hangingPunct="1">
              <a:lnSpc>
                <a:spcPct val="90000"/>
              </a:lnSpc>
            </a:pPr>
            <a:r>
              <a:rPr lang="en-GB" sz="2600" smtClean="0"/>
              <a:t>R cephalosporins</a:t>
            </a:r>
          </a:p>
          <a:p>
            <a:pPr eaLnBrk="1" hangingPunct="1">
              <a:lnSpc>
                <a:spcPct val="90000"/>
              </a:lnSpc>
            </a:pPr>
            <a:r>
              <a:rPr lang="en-GB" sz="2600" smtClean="0"/>
              <a:t>R ciprofloxacin</a:t>
            </a:r>
          </a:p>
          <a:p>
            <a:pPr eaLnBrk="1" hangingPunct="1">
              <a:lnSpc>
                <a:spcPct val="90000"/>
              </a:lnSpc>
            </a:pPr>
            <a:r>
              <a:rPr lang="en-GB" sz="2600" smtClean="0"/>
              <a:t>R gent</a:t>
            </a:r>
          </a:p>
          <a:p>
            <a:pPr eaLnBrk="1" hangingPunct="1">
              <a:lnSpc>
                <a:spcPct val="90000"/>
              </a:lnSpc>
            </a:pPr>
            <a:r>
              <a:rPr lang="en-GB" sz="2600" smtClean="0"/>
              <a:t>S temocillin</a:t>
            </a:r>
          </a:p>
          <a:p>
            <a:pPr eaLnBrk="1" hangingPunct="1">
              <a:lnSpc>
                <a:spcPct val="90000"/>
              </a:lnSpc>
            </a:pPr>
            <a:r>
              <a:rPr lang="en-GB" sz="2600" smtClean="0"/>
              <a:t>S meropenem</a:t>
            </a:r>
          </a:p>
          <a:p>
            <a:pPr eaLnBrk="1" hangingPunct="1">
              <a:lnSpc>
                <a:spcPct val="90000"/>
              </a:lnSpc>
            </a:pPr>
            <a:r>
              <a:rPr lang="en-GB" sz="2600" smtClean="0"/>
              <a:t>S </a:t>
            </a:r>
            <a:r>
              <a:rPr lang="en-GB" sz="2600" i="1" smtClean="0"/>
              <a:t>ertapenem-&gt;OPAT!!</a:t>
            </a:r>
          </a:p>
          <a:p>
            <a:pPr eaLnBrk="1" hangingPunct="1">
              <a:lnSpc>
                <a:spcPct val="90000"/>
              </a:lnSpc>
            </a:pPr>
            <a:r>
              <a:rPr lang="en-GB" sz="2600" smtClean="0"/>
              <a:t>S amikacin, s pivmecilliam</a:t>
            </a:r>
          </a:p>
        </p:txBody>
      </p:sp>
      <p:pic>
        <p:nvPicPr>
          <p:cNvPr id="48131" name="Picture 3" descr="MACPLATE"/>
          <p:cNvPicPr>
            <a:picLocks noGrp="1" noChangeAspect="1" noChangeArrowheads="1"/>
          </p:cNvPicPr>
          <p:nvPr>
            <p:ph sz="half" idx="1"/>
          </p:nvPr>
        </p:nvPicPr>
        <p:blipFill>
          <a:blip r:embed="rId2"/>
          <a:srcRect/>
          <a:stretch>
            <a:fillRect/>
          </a:stretch>
        </p:blipFill>
        <p:spPr>
          <a:xfrm>
            <a:off x="-2268538" y="0"/>
            <a:ext cx="4248151" cy="1989138"/>
          </a:xfrm>
        </p:spPr>
      </p:pic>
      <p:sp>
        <p:nvSpPr>
          <p:cNvPr id="48132" name="Rectangle 5"/>
          <p:cNvSpPr>
            <a:spLocks noChangeArrowheads="1"/>
          </p:cNvSpPr>
          <p:nvPr/>
        </p:nvSpPr>
        <p:spPr bwMode="auto">
          <a:xfrm>
            <a:off x="827088" y="2708275"/>
            <a:ext cx="2016125" cy="1728788"/>
          </a:xfrm>
          <a:prstGeom prst="rect">
            <a:avLst/>
          </a:prstGeom>
          <a:solidFill>
            <a:schemeClr val="accent1"/>
          </a:solidFill>
          <a:ln w="9525" algn="ctr">
            <a:solidFill>
              <a:schemeClr val="tx1"/>
            </a:solidFill>
            <a:round/>
            <a:headEnd/>
            <a:tailEnd/>
          </a:ln>
        </p:spPr>
        <p:txBody>
          <a:bodyPr/>
          <a:lstStyle/>
          <a:p>
            <a:r>
              <a:rPr lang="en-GB"/>
              <a:t>ESBLs-</a:t>
            </a:r>
          </a:p>
          <a:p>
            <a:r>
              <a:rPr lang="en-GB"/>
              <a:t>Extended Spectrum b lactamase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457200" y="457200"/>
            <a:ext cx="8229600" cy="1143000"/>
          </a:xfrm>
        </p:spPr>
        <p:txBody>
          <a:bodyPr/>
          <a:lstStyle/>
          <a:p>
            <a:pPr eaLnBrk="1" hangingPunct="1"/>
            <a:r>
              <a:rPr lang="en-GB" smtClean="0"/>
              <a:t>Scary beasts</a:t>
            </a:r>
          </a:p>
        </p:txBody>
      </p:sp>
      <p:sp>
        <p:nvSpPr>
          <p:cNvPr id="49154" name="Rectangle 3"/>
          <p:cNvSpPr>
            <a:spLocks noGrp="1" noChangeArrowheads="1"/>
          </p:cNvSpPr>
          <p:nvPr>
            <p:ph type="body" sz="half" idx="1"/>
          </p:nvPr>
        </p:nvSpPr>
        <p:spPr/>
        <p:txBody>
          <a:bodyPr/>
          <a:lstStyle/>
          <a:p>
            <a:pPr eaLnBrk="1" hangingPunct="1">
              <a:buFontTx/>
              <a:buNone/>
            </a:pPr>
            <a:r>
              <a:rPr lang="en-GB" smtClean="0"/>
              <a:t>Resistant gram positives</a:t>
            </a:r>
          </a:p>
          <a:p>
            <a:pPr eaLnBrk="1" hangingPunct="1"/>
            <a:r>
              <a:rPr lang="en-GB" smtClean="0"/>
              <a:t>MRSA</a:t>
            </a:r>
          </a:p>
          <a:p>
            <a:pPr eaLnBrk="1" hangingPunct="1"/>
            <a:r>
              <a:rPr lang="en-GB" smtClean="0"/>
              <a:t>VRE</a:t>
            </a:r>
          </a:p>
          <a:p>
            <a:pPr eaLnBrk="1" hangingPunct="1"/>
            <a:r>
              <a:rPr lang="en-GB" smtClean="0"/>
              <a:t>Linezolid R VRE</a:t>
            </a:r>
          </a:p>
          <a:p>
            <a:pPr eaLnBrk="1" hangingPunct="1"/>
            <a:r>
              <a:rPr lang="en-GB" i="1" smtClean="0"/>
              <a:t>Cdifficile</a:t>
            </a:r>
            <a:r>
              <a:rPr lang="en-GB" smtClean="0"/>
              <a:t>!!!!</a:t>
            </a:r>
          </a:p>
          <a:p>
            <a:pPr eaLnBrk="1" hangingPunct="1"/>
            <a:endParaRPr lang="en-GB" smtClean="0"/>
          </a:p>
          <a:p>
            <a:pPr eaLnBrk="1" hangingPunct="1">
              <a:buFontTx/>
              <a:buNone/>
            </a:pPr>
            <a:r>
              <a:rPr lang="en-GB" i="1" smtClean="0"/>
              <a:t>We can treat!!!</a:t>
            </a:r>
          </a:p>
          <a:p>
            <a:pPr eaLnBrk="1" hangingPunct="1"/>
            <a:endParaRPr lang="en-GB" smtClean="0"/>
          </a:p>
        </p:txBody>
      </p:sp>
      <p:sp>
        <p:nvSpPr>
          <p:cNvPr id="49155" name="Rectangle 4"/>
          <p:cNvSpPr>
            <a:spLocks noGrp="1" noChangeArrowheads="1"/>
          </p:cNvSpPr>
          <p:nvPr>
            <p:ph type="body" sz="half" idx="2"/>
          </p:nvPr>
        </p:nvSpPr>
        <p:spPr/>
        <p:txBody>
          <a:bodyPr/>
          <a:lstStyle/>
          <a:p>
            <a:pPr eaLnBrk="1" hangingPunct="1">
              <a:buFontTx/>
              <a:buNone/>
            </a:pPr>
            <a:r>
              <a:rPr lang="en-GB" b="1" smtClean="0"/>
              <a:t>Resistant Gram negatives!!!!!</a:t>
            </a:r>
          </a:p>
          <a:p>
            <a:pPr eaLnBrk="1" hangingPunct="1"/>
            <a:r>
              <a:rPr lang="en-GB" smtClean="0">
                <a:solidFill>
                  <a:srgbClr val="FF0000"/>
                </a:solidFill>
              </a:rPr>
              <a:t>ESBLs</a:t>
            </a:r>
          </a:p>
          <a:p>
            <a:pPr eaLnBrk="1" hangingPunct="1"/>
            <a:r>
              <a:rPr lang="en-GB" b="1" smtClean="0">
                <a:solidFill>
                  <a:srgbClr val="FF0000"/>
                </a:solidFill>
              </a:rPr>
              <a:t>Carbapenem Resistance!</a:t>
            </a:r>
          </a:p>
          <a:p>
            <a:pPr eaLnBrk="1" hangingPunct="1">
              <a:buFontTx/>
              <a:buNone/>
            </a:pPr>
            <a:r>
              <a:rPr lang="en-GB" i="1" smtClean="0">
                <a:solidFill>
                  <a:srgbClr val="FF0000"/>
                </a:solidFill>
              </a:rPr>
              <a:t>-&gt;Running out of antibiotics!!!</a:t>
            </a:r>
          </a:p>
        </p:txBody>
      </p:sp>
      <p:pic>
        <p:nvPicPr>
          <p:cNvPr id="49157" name="Picture 5"/>
          <p:cNvPicPr>
            <a:picLocks noChangeAspect="1" noChangeArrowheads="1"/>
          </p:cNvPicPr>
          <p:nvPr/>
        </p:nvPicPr>
        <p:blipFill>
          <a:blip r:embed="rId2"/>
          <a:srcRect/>
          <a:stretch>
            <a:fillRect/>
          </a:stretch>
        </p:blipFill>
        <p:spPr bwMode="auto">
          <a:xfrm rot="-1711190">
            <a:off x="6096000" y="4876800"/>
            <a:ext cx="2520950" cy="873125"/>
          </a:xfrm>
          <a:prstGeom prst="rect">
            <a:avLst/>
          </a:prstGeom>
          <a:noFill/>
          <a:ln w="9525">
            <a:noFill/>
            <a:miter lim="800000"/>
            <a:headEnd/>
            <a:tailEnd/>
          </a:ln>
        </p:spPr>
      </p:pic>
      <p:sp>
        <p:nvSpPr>
          <p:cNvPr id="49159" name="Line 7"/>
          <p:cNvSpPr>
            <a:spLocks noChangeShapeType="1"/>
          </p:cNvSpPr>
          <p:nvPr/>
        </p:nvSpPr>
        <p:spPr bwMode="auto">
          <a:xfrm flipV="1">
            <a:off x="7467600" y="1447800"/>
            <a:ext cx="0" cy="990600"/>
          </a:xfrm>
          <a:prstGeom prst="line">
            <a:avLst/>
          </a:prstGeom>
          <a:noFill/>
          <a:ln w="9525">
            <a:solidFill>
              <a:schemeClr val="tx1"/>
            </a:solidFill>
            <a:round/>
            <a:headEnd/>
            <a:tailEnd/>
          </a:ln>
          <a:effectLst/>
        </p:spPr>
        <p:txBody>
          <a:bodyPr/>
          <a:lstStyle/>
          <a:p>
            <a:endParaRPr lang="en-US"/>
          </a:p>
        </p:txBody>
      </p:sp>
      <p:sp>
        <p:nvSpPr>
          <p:cNvPr id="49160" name="Line 8"/>
          <p:cNvSpPr>
            <a:spLocks noChangeShapeType="1"/>
          </p:cNvSpPr>
          <p:nvPr/>
        </p:nvSpPr>
        <p:spPr bwMode="auto">
          <a:xfrm flipH="1">
            <a:off x="4495800" y="1447800"/>
            <a:ext cx="2971800" cy="0"/>
          </a:xfrm>
          <a:prstGeom prst="line">
            <a:avLst/>
          </a:prstGeom>
          <a:noFill/>
          <a:ln w="9525">
            <a:solidFill>
              <a:schemeClr val="tx1"/>
            </a:solidFill>
            <a:round/>
            <a:headEnd/>
            <a:tailEnd/>
          </a:ln>
          <a:effectLst/>
        </p:spPr>
        <p:txBody>
          <a:bodyPr/>
          <a:lstStyle/>
          <a:p>
            <a:endParaRPr lang="en-US"/>
          </a:p>
        </p:txBody>
      </p:sp>
      <p:sp>
        <p:nvSpPr>
          <p:cNvPr id="49161" name="Line 9"/>
          <p:cNvSpPr>
            <a:spLocks noChangeShapeType="1"/>
          </p:cNvSpPr>
          <p:nvPr/>
        </p:nvSpPr>
        <p:spPr bwMode="auto">
          <a:xfrm>
            <a:off x="4495800" y="1447800"/>
            <a:ext cx="0" cy="3505200"/>
          </a:xfrm>
          <a:prstGeom prst="line">
            <a:avLst/>
          </a:prstGeom>
          <a:noFill/>
          <a:ln w="9525">
            <a:solidFill>
              <a:schemeClr val="tx1"/>
            </a:solidFill>
            <a:round/>
            <a:headEnd/>
            <a:tailEnd/>
          </a:ln>
          <a:effectLst/>
        </p:spPr>
        <p:txBody>
          <a:bodyPr/>
          <a:lstStyle/>
          <a:p>
            <a:endParaRPr lang="en-US"/>
          </a:p>
        </p:txBody>
      </p:sp>
      <p:sp>
        <p:nvSpPr>
          <p:cNvPr id="49162" name="Line 10"/>
          <p:cNvSpPr>
            <a:spLocks noChangeShapeType="1"/>
          </p:cNvSpPr>
          <p:nvPr/>
        </p:nvSpPr>
        <p:spPr bwMode="auto">
          <a:xfrm>
            <a:off x="4495800" y="4953000"/>
            <a:ext cx="2971800" cy="0"/>
          </a:xfrm>
          <a:prstGeom prst="line">
            <a:avLst/>
          </a:prstGeom>
          <a:noFill/>
          <a:ln w="9525">
            <a:solidFill>
              <a:schemeClr val="tx1"/>
            </a:solidFill>
            <a:round/>
            <a:headEnd/>
            <a:tailEnd/>
          </a:ln>
          <a:effectLst/>
        </p:spPr>
        <p:txBody>
          <a:bodyPr/>
          <a:lstStyle/>
          <a:p>
            <a:endParaRPr lang="en-US"/>
          </a:p>
        </p:txBody>
      </p:sp>
      <p:sp>
        <p:nvSpPr>
          <p:cNvPr id="49163" name="Line 11"/>
          <p:cNvSpPr>
            <a:spLocks noChangeShapeType="1"/>
          </p:cNvSpPr>
          <p:nvPr/>
        </p:nvSpPr>
        <p:spPr bwMode="auto">
          <a:xfrm>
            <a:off x="7467600" y="2438400"/>
            <a:ext cx="0" cy="2514600"/>
          </a:xfrm>
          <a:prstGeom prst="line">
            <a:avLst/>
          </a:prstGeom>
          <a:noFill/>
          <a:ln w="9525">
            <a:solidFill>
              <a:schemeClr val="tx1"/>
            </a:solidFill>
            <a:round/>
            <a:headEnd/>
            <a:tailEnd/>
          </a:ln>
          <a:effectLst/>
        </p:spPr>
        <p:txBody>
          <a:bodyPr/>
          <a:lstStyle/>
          <a:p>
            <a:endParaRPr lang="en-US"/>
          </a:p>
        </p:txBody>
      </p:sp>
      <p:sp>
        <p:nvSpPr>
          <p:cNvPr id="49164" name="Line 12"/>
          <p:cNvSpPr>
            <a:spLocks noChangeShapeType="1"/>
          </p:cNvSpPr>
          <p:nvPr/>
        </p:nvSpPr>
        <p:spPr bwMode="auto">
          <a:xfrm flipV="1">
            <a:off x="1828800" y="4191000"/>
            <a:ext cx="0" cy="533400"/>
          </a:xfrm>
          <a:prstGeom prst="line">
            <a:avLst/>
          </a:prstGeom>
          <a:noFill/>
          <a:ln w="9525">
            <a:solidFill>
              <a:schemeClr val="tx1"/>
            </a:solidFill>
            <a:round/>
            <a:headEnd/>
            <a:tailEnd type="triangle" w="med" len="med"/>
          </a:ln>
          <a:effectLst/>
        </p:spPr>
        <p:txBody>
          <a:bodyPr/>
          <a:lstStyle/>
          <a:p>
            <a:endParaRPr lang="en-US"/>
          </a:p>
        </p:txBody>
      </p:sp>
      <p:sp>
        <p:nvSpPr>
          <p:cNvPr id="49165" name="Line 13"/>
          <p:cNvSpPr>
            <a:spLocks noChangeShapeType="1"/>
          </p:cNvSpPr>
          <p:nvPr/>
        </p:nvSpPr>
        <p:spPr bwMode="auto">
          <a:xfrm flipH="1" flipV="1">
            <a:off x="1143000" y="4114800"/>
            <a:ext cx="381000" cy="609600"/>
          </a:xfrm>
          <a:prstGeom prst="line">
            <a:avLst/>
          </a:prstGeom>
          <a:noFill/>
          <a:ln w="9525">
            <a:solidFill>
              <a:schemeClr val="tx1"/>
            </a:solidFill>
            <a:round/>
            <a:headEnd/>
            <a:tailEnd type="triangle" w="med" len="med"/>
          </a:ln>
          <a:effectLst/>
        </p:spPr>
        <p:txBody>
          <a:bodyPr/>
          <a:lstStyle/>
          <a:p>
            <a:endParaRPr lang="en-US"/>
          </a:p>
        </p:txBody>
      </p:sp>
      <p:sp>
        <p:nvSpPr>
          <p:cNvPr id="49166" name="Line 14"/>
          <p:cNvSpPr>
            <a:spLocks noChangeShapeType="1"/>
          </p:cNvSpPr>
          <p:nvPr/>
        </p:nvSpPr>
        <p:spPr bwMode="auto">
          <a:xfrm flipV="1">
            <a:off x="2057400" y="3581400"/>
            <a:ext cx="381000" cy="11430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GB" smtClean="0"/>
              <a:t>Gram Negatives v +ves</a:t>
            </a:r>
          </a:p>
        </p:txBody>
      </p:sp>
      <p:pic>
        <p:nvPicPr>
          <p:cNvPr id="20482" name="Content Placeholder 5"/>
          <p:cNvPicPr>
            <a:picLocks noGrp="1" noChangeAspect="1"/>
          </p:cNvPicPr>
          <p:nvPr>
            <p:ph idx="1"/>
          </p:nvPr>
        </p:nvPicPr>
        <p:blipFill>
          <a:blip r:embed="rId2"/>
          <a:srcRect/>
          <a:stretch>
            <a:fillRect/>
          </a:stretch>
        </p:blipFill>
        <p:spPr>
          <a:xfrm>
            <a:off x="2706688" y="1600200"/>
            <a:ext cx="3730625" cy="4525963"/>
          </a:xfrm>
        </p:spPr>
      </p:pic>
      <p:pic>
        <p:nvPicPr>
          <p:cNvPr id="20483" name="Picture 6"/>
          <p:cNvPicPr>
            <a:picLocks noChangeAspect="1"/>
          </p:cNvPicPr>
          <p:nvPr/>
        </p:nvPicPr>
        <p:blipFill>
          <a:blip r:embed="rId3"/>
          <a:srcRect/>
          <a:stretch>
            <a:fillRect/>
          </a:stretch>
        </p:blipFill>
        <p:spPr bwMode="auto">
          <a:xfrm>
            <a:off x="685800" y="2895600"/>
            <a:ext cx="1752600" cy="2057400"/>
          </a:xfrm>
          <a:prstGeom prst="rect">
            <a:avLst/>
          </a:prstGeom>
          <a:noFill/>
          <a:ln w="9525">
            <a:noFill/>
            <a:miter lim="800000"/>
            <a:headEnd/>
            <a:tailEnd/>
          </a:ln>
        </p:spPr>
      </p:pic>
      <p:pic>
        <p:nvPicPr>
          <p:cNvPr id="20484" name="Picture 7"/>
          <p:cNvPicPr>
            <a:picLocks noChangeAspect="1"/>
          </p:cNvPicPr>
          <p:nvPr/>
        </p:nvPicPr>
        <p:blipFill>
          <a:blip r:embed="rId4"/>
          <a:srcRect/>
          <a:stretch>
            <a:fillRect/>
          </a:stretch>
        </p:blipFill>
        <p:spPr bwMode="auto">
          <a:xfrm>
            <a:off x="6858000" y="2971800"/>
            <a:ext cx="16764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GB" smtClean="0"/>
              <a:t>What is being done?</a:t>
            </a:r>
          </a:p>
        </p:txBody>
      </p:sp>
      <p:sp>
        <p:nvSpPr>
          <p:cNvPr id="50178" name="Content Placeholder 2"/>
          <p:cNvSpPr>
            <a:spLocks noGrp="1"/>
          </p:cNvSpPr>
          <p:nvPr>
            <p:ph sz="half" idx="1"/>
          </p:nvPr>
        </p:nvSpPr>
        <p:spPr>
          <a:xfrm>
            <a:off x="411163" y="1514475"/>
            <a:ext cx="4038600" cy="4635500"/>
          </a:xfrm>
        </p:spPr>
        <p:txBody>
          <a:bodyPr/>
          <a:lstStyle/>
          <a:p>
            <a:pPr eaLnBrk="1" hangingPunct="1">
              <a:lnSpc>
                <a:spcPct val="90000"/>
              </a:lnSpc>
              <a:buFontTx/>
              <a:buNone/>
            </a:pPr>
            <a:r>
              <a:rPr lang="en-GB" smtClean="0"/>
              <a:t>Antibiotic Stewardship</a:t>
            </a:r>
          </a:p>
          <a:p>
            <a:pPr eaLnBrk="1" hangingPunct="1">
              <a:lnSpc>
                <a:spcPct val="90000"/>
              </a:lnSpc>
            </a:pPr>
            <a:r>
              <a:rPr lang="en-GB" sz="2000" b="1" smtClean="0">
                <a:solidFill>
                  <a:srgbClr val="FF0000"/>
                </a:solidFill>
              </a:rPr>
              <a:t>Only use if indicated</a:t>
            </a:r>
          </a:p>
          <a:p>
            <a:pPr eaLnBrk="1" hangingPunct="1">
              <a:lnSpc>
                <a:spcPct val="90000"/>
              </a:lnSpc>
            </a:pPr>
            <a:r>
              <a:rPr lang="en-GB" sz="2000" b="1" smtClean="0">
                <a:solidFill>
                  <a:srgbClr val="FF0000"/>
                </a:solidFill>
              </a:rPr>
              <a:t>Colonisation v infection</a:t>
            </a:r>
          </a:p>
          <a:p>
            <a:pPr eaLnBrk="1" hangingPunct="1">
              <a:lnSpc>
                <a:spcPct val="90000"/>
              </a:lnSpc>
            </a:pPr>
            <a:r>
              <a:rPr lang="en-GB" sz="2000" i="1" smtClean="0"/>
              <a:t>Clin assess</a:t>
            </a:r>
            <a:r>
              <a:rPr lang="en-GB" sz="2000" smtClean="0"/>
              <a:t>, is your pt SEPTIC? </a:t>
            </a:r>
            <a:r>
              <a:rPr lang="en-GB" sz="2000" b="1" smtClean="0"/>
              <a:t>source control</a:t>
            </a:r>
            <a:r>
              <a:rPr lang="en-GB" sz="2000" smtClean="0"/>
              <a:t> eg lines</a:t>
            </a:r>
          </a:p>
          <a:p>
            <a:pPr eaLnBrk="1" hangingPunct="1">
              <a:lnSpc>
                <a:spcPct val="90000"/>
              </a:lnSpc>
            </a:pPr>
            <a:r>
              <a:rPr lang="en-GB" sz="2000" smtClean="0"/>
              <a:t>Ab policies; duration;de-escalation, indications!!!</a:t>
            </a:r>
          </a:p>
          <a:p>
            <a:pPr eaLnBrk="1" hangingPunct="1">
              <a:lnSpc>
                <a:spcPct val="90000"/>
              </a:lnSpc>
            </a:pPr>
            <a:r>
              <a:rPr lang="en-GB" sz="2000" smtClean="0"/>
              <a:t>Ab rounds, audit, feedback</a:t>
            </a:r>
          </a:p>
          <a:p>
            <a:pPr eaLnBrk="1" hangingPunct="1">
              <a:lnSpc>
                <a:spcPct val="90000"/>
              </a:lnSpc>
              <a:buFontTx/>
              <a:buNone/>
            </a:pPr>
            <a:r>
              <a:rPr lang="en-GB" sz="2000" i="1" smtClean="0">
                <a:solidFill>
                  <a:srgbClr val="FF0000"/>
                </a:solidFill>
              </a:rPr>
              <a:t>Stop/review dates on all charts</a:t>
            </a:r>
          </a:p>
          <a:p>
            <a:pPr eaLnBrk="1" hangingPunct="1">
              <a:lnSpc>
                <a:spcPct val="90000"/>
              </a:lnSpc>
              <a:buFontTx/>
              <a:buNone/>
            </a:pPr>
            <a:endParaRPr lang="en-GB" sz="2000" i="1" smtClean="0">
              <a:solidFill>
                <a:srgbClr val="FF0000"/>
              </a:solidFill>
            </a:endParaRPr>
          </a:p>
          <a:p>
            <a:pPr eaLnBrk="1" hangingPunct="1">
              <a:lnSpc>
                <a:spcPct val="90000"/>
              </a:lnSpc>
              <a:buFontTx/>
              <a:buNone/>
            </a:pPr>
            <a:r>
              <a:rPr lang="en-GB" smtClean="0"/>
              <a:t>Infection Control:</a:t>
            </a:r>
          </a:p>
          <a:p>
            <a:pPr eaLnBrk="1" hangingPunct="1">
              <a:lnSpc>
                <a:spcPct val="90000"/>
              </a:lnSpc>
              <a:buFontTx/>
              <a:buNone/>
            </a:pPr>
            <a:r>
              <a:rPr lang="en-GB" sz="2000" i="1" smtClean="0">
                <a:solidFill>
                  <a:srgbClr val="FF0000"/>
                </a:solidFill>
              </a:rPr>
              <a:t>Hand Hygiene, Good Universal Precautions….</a:t>
            </a:r>
          </a:p>
          <a:p>
            <a:pPr eaLnBrk="1" hangingPunct="1">
              <a:lnSpc>
                <a:spcPct val="90000"/>
              </a:lnSpc>
              <a:buFontTx/>
              <a:buNone/>
            </a:pPr>
            <a:endParaRPr lang="en-GB" sz="2000" i="1" smtClean="0">
              <a:solidFill>
                <a:srgbClr val="FF0000"/>
              </a:solidFill>
            </a:endParaRPr>
          </a:p>
        </p:txBody>
      </p:sp>
      <p:sp>
        <p:nvSpPr>
          <p:cNvPr id="29700" name="Content Placeholder 3"/>
          <p:cNvSpPr>
            <a:spLocks noGrp="1"/>
          </p:cNvSpPr>
          <p:nvPr>
            <p:ph sz="half" idx="2"/>
          </p:nvPr>
        </p:nvSpPr>
        <p:spPr>
          <a:xfrm>
            <a:off x="4648200" y="1557338"/>
            <a:ext cx="3810000" cy="4538662"/>
          </a:xfrm>
        </p:spPr>
        <p:txBody>
          <a:bodyPr>
            <a:normAutofit/>
          </a:bodyPr>
          <a:lstStyle/>
          <a:p>
            <a:pPr eaLnBrk="1" hangingPunct="1">
              <a:lnSpc>
                <a:spcPct val="90000"/>
              </a:lnSpc>
              <a:buFontTx/>
              <a:buNone/>
            </a:pPr>
            <a:r>
              <a:rPr lang="en-GB" b="1" smtClean="0"/>
              <a:t>Lab</a:t>
            </a:r>
            <a:r>
              <a:rPr lang="en-GB" smtClean="0"/>
              <a:t> is Key</a:t>
            </a:r>
          </a:p>
          <a:p>
            <a:pPr eaLnBrk="1" hangingPunct="1">
              <a:lnSpc>
                <a:spcPct val="90000"/>
              </a:lnSpc>
              <a:buFontTx/>
              <a:buNone/>
            </a:pPr>
            <a:r>
              <a:rPr lang="en-GB" smtClean="0"/>
              <a:t>Early and accurate diagnosis and reporting, surveillance</a:t>
            </a:r>
          </a:p>
          <a:p>
            <a:pPr eaLnBrk="1" hangingPunct="1">
              <a:lnSpc>
                <a:spcPct val="90000"/>
              </a:lnSpc>
              <a:buFontTx/>
              <a:buNone/>
            </a:pPr>
            <a:r>
              <a:rPr lang="en-GB" smtClean="0"/>
              <a:t>DoH/Who involvement</a:t>
            </a:r>
          </a:p>
          <a:p>
            <a:pPr eaLnBrk="1" hangingPunct="1">
              <a:lnSpc>
                <a:spcPct val="90000"/>
              </a:lnSpc>
              <a:buFontTx/>
              <a:buNone/>
            </a:pPr>
            <a:r>
              <a:rPr lang="en-GB" smtClean="0"/>
              <a:t>New Antibiotics…</a:t>
            </a:r>
          </a:p>
        </p:txBody>
      </p:sp>
      <p:pic>
        <p:nvPicPr>
          <p:cNvPr id="50180" name="Picture 5" descr="j0174928"/>
          <p:cNvPicPr>
            <a:picLocks noChangeAspect="1" noChangeArrowheads="1"/>
          </p:cNvPicPr>
          <p:nvPr/>
        </p:nvPicPr>
        <p:blipFill>
          <a:blip r:embed="rId3"/>
          <a:srcRect/>
          <a:stretch>
            <a:fillRect/>
          </a:stretch>
        </p:blipFill>
        <p:spPr bwMode="auto">
          <a:xfrm>
            <a:off x="457200" y="0"/>
            <a:ext cx="1676400" cy="1371600"/>
          </a:xfrm>
          <a:prstGeom prst="rect">
            <a:avLst/>
          </a:prstGeom>
          <a:noFill/>
          <a:ln w="9525">
            <a:noFill/>
            <a:miter lim="800000"/>
            <a:headEnd/>
            <a:tailEnd/>
          </a:ln>
        </p:spPr>
      </p:pic>
      <p:pic>
        <p:nvPicPr>
          <p:cNvPr id="50181" name="Picture 3" descr="nz149"/>
          <p:cNvPicPr>
            <a:picLocks noChangeAspect="1" noChangeArrowheads="1"/>
          </p:cNvPicPr>
          <p:nvPr/>
        </p:nvPicPr>
        <p:blipFill>
          <a:blip r:embed="rId4"/>
          <a:srcRect/>
          <a:stretch>
            <a:fillRect/>
          </a:stretch>
        </p:blipFill>
        <p:spPr bwMode="auto">
          <a:xfrm>
            <a:off x="5334000" y="4343400"/>
            <a:ext cx="2895600" cy="25146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r>
              <a:rPr lang="en-GB" smtClean="0"/>
              <a:t>Refs</a:t>
            </a:r>
          </a:p>
        </p:txBody>
      </p:sp>
      <p:sp>
        <p:nvSpPr>
          <p:cNvPr id="57347" name="Rectangle 3"/>
          <p:cNvSpPr>
            <a:spLocks noGrp="1"/>
          </p:cNvSpPr>
          <p:nvPr>
            <p:ph type="body" idx="1"/>
          </p:nvPr>
        </p:nvSpPr>
        <p:spPr/>
        <p:txBody>
          <a:bodyPr/>
          <a:lstStyle/>
          <a:p>
            <a:r>
              <a:rPr lang="en-GB" dirty="0" smtClean="0"/>
              <a:t>Sepsis Review; Jonathan Cohen, 2002, Lancet</a:t>
            </a:r>
          </a:p>
          <a:p>
            <a:r>
              <a:rPr lang="en-GB" dirty="0" smtClean="0"/>
              <a:t>Path of least Resistance, Start Smart and Focus </a:t>
            </a:r>
            <a:r>
              <a:rPr lang="en-GB" dirty="0" err="1" smtClean="0"/>
              <a:t>DoH</a:t>
            </a:r>
            <a:r>
              <a:rPr lang="en-GB" dirty="0" smtClean="0"/>
              <a:t> 2003, 2012</a:t>
            </a:r>
          </a:p>
          <a:p>
            <a:r>
              <a:rPr lang="en-GB" dirty="0" smtClean="0"/>
              <a:t>Manual for the </a:t>
            </a:r>
            <a:r>
              <a:rPr lang="en-GB" dirty="0" err="1" smtClean="0"/>
              <a:t>Indentification</a:t>
            </a:r>
            <a:r>
              <a:rPr lang="en-GB" dirty="0" smtClean="0"/>
              <a:t> of Bacteria, Cowan and Steele, 3</a:t>
            </a:r>
            <a:r>
              <a:rPr lang="en-GB" baseline="30000" dirty="0" smtClean="0"/>
              <a:t>rd</a:t>
            </a:r>
            <a:r>
              <a:rPr lang="en-GB" dirty="0" smtClean="0"/>
              <a:t> </a:t>
            </a:r>
            <a:r>
              <a:rPr lang="en-GB" dirty="0" err="1" smtClean="0"/>
              <a:t>Edn</a:t>
            </a:r>
            <a:endParaRPr lang="en-GB" dirty="0" smtClean="0"/>
          </a:p>
          <a:p>
            <a:r>
              <a:rPr lang="en-GB" dirty="0" err="1" smtClean="0"/>
              <a:t>Mandell</a:t>
            </a:r>
            <a:r>
              <a:rPr lang="en-GB" dirty="0" smtClean="0"/>
              <a:t>, Infectious Diseases, 4</a:t>
            </a:r>
            <a:r>
              <a:rPr lang="en-GB" baseline="30000" dirty="0" smtClean="0"/>
              <a:t>th</a:t>
            </a:r>
            <a:r>
              <a:rPr lang="en-GB" dirty="0" smtClean="0"/>
              <a:t> </a:t>
            </a:r>
            <a:r>
              <a:rPr lang="en-GB" dirty="0" err="1" smtClean="0"/>
              <a:t>Edn</a:t>
            </a:r>
            <a:endParaRPr lang="en-GB" dirty="0" smtClean="0"/>
          </a:p>
          <a:p>
            <a:r>
              <a:rPr lang="en-GB" smtClean="0"/>
              <a:t>clairep.thomas@imperial.nhs.uk</a:t>
            </a:r>
            <a:endParaRPr lang="en-GB" dirty="0" smtClean="0"/>
          </a:p>
          <a:p>
            <a:endParaRPr lang="en-GB" dirty="0" smtClean="0"/>
          </a:p>
          <a:p>
            <a:endParaRPr lang="en-GB"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GB" smtClean="0"/>
              <a:t>Taxomony</a:t>
            </a:r>
          </a:p>
        </p:txBody>
      </p:sp>
      <p:sp>
        <p:nvSpPr>
          <p:cNvPr id="21506" name="Content Placeholder 2"/>
          <p:cNvSpPr>
            <a:spLocks noGrp="1"/>
          </p:cNvSpPr>
          <p:nvPr>
            <p:ph idx="1"/>
          </p:nvPr>
        </p:nvSpPr>
        <p:spPr/>
        <p:txBody>
          <a:bodyPr/>
          <a:lstStyle/>
          <a:p>
            <a:pPr eaLnBrk="1" hangingPunct="1"/>
            <a:r>
              <a:rPr lang="en-GB" smtClean="0"/>
              <a:t>Bacteria have 2 latin names; </a:t>
            </a:r>
            <a:r>
              <a:rPr lang="en-GB" i="1" smtClean="0"/>
              <a:t>Escherichia coli</a:t>
            </a:r>
          </a:p>
          <a:p>
            <a:pPr eaLnBrk="1" hangingPunct="1">
              <a:buFont typeface="Arial" charset="0"/>
              <a:buNone/>
            </a:pPr>
            <a:r>
              <a:rPr lang="en-GB" smtClean="0"/>
              <a:t>Identification…..</a:t>
            </a:r>
          </a:p>
          <a:p>
            <a:pPr eaLnBrk="1" hangingPunct="1">
              <a:buFont typeface="Arial" charset="0"/>
              <a:buNone/>
            </a:pPr>
            <a:r>
              <a:rPr lang="en-GB" smtClean="0"/>
              <a:t>International Committee set up</a:t>
            </a:r>
          </a:p>
          <a:p>
            <a:pPr eaLnBrk="1" hangingPunct="1"/>
            <a:r>
              <a:rPr lang="en-GB" i="1" smtClean="0"/>
              <a:t>Phenotype</a:t>
            </a:r>
          </a:p>
          <a:p>
            <a:pPr eaLnBrk="1" hangingPunct="1"/>
            <a:r>
              <a:rPr lang="en-GB" i="1" smtClean="0"/>
              <a:t>Genotype…G+C %, now new methods…</a:t>
            </a:r>
          </a:p>
          <a:p>
            <a:pPr eaLnBrk="1" hangingPunct="1"/>
            <a:endParaRPr lang="en-GB" i="1" smtClean="0"/>
          </a:p>
          <a:p>
            <a:pPr eaLnBrk="1" hangingPunct="1"/>
            <a:r>
              <a:rPr lang="en-GB" i="1" smtClean="0"/>
              <a:t>Names change…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smtClean="0"/>
              <a:t>Gram Negatives</a:t>
            </a:r>
            <a:br>
              <a:rPr lang="en-GB" dirty="0" smtClean="0"/>
            </a:br>
            <a:r>
              <a:rPr lang="en-GB" dirty="0" smtClean="0"/>
              <a:t>Phenotypic ID</a:t>
            </a:r>
            <a:endParaRPr lang="en-GB" dirty="0"/>
          </a:p>
        </p:txBody>
      </p:sp>
      <p:sp>
        <p:nvSpPr>
          <p:cNvPr id="22530" name="Content Placeholder 3"/>
          <p:cNvSpPr>
            <a:spLocks noGrp="1"/>
          </p:cNvSpPr>
          <p:nvPr>
            <p:ph sz="half" idx="1"/>
          </p:nvPr>
        </p:nvSpPr>
        <p:spPr/>
        <p:txBody>
          <a:bodyPr/>
          <a:lstStyle/>
          <a:p>
            <a:pPr marL="0" indent="0" eaLnBrk="1" hangingPunct="1">
              <a:buFont typeface="Arial" charset="0"/>
              <a:buNone/>
            </a:pPr>
            <a:r>
              <a:rPr lang="en-GB" b="1" smtClean="0"/>
              <a:t>Morphology</a:t>
            </a:r>
          </a:p>
          <a:p>
            <a:pPr marL="0" indent="0" eaLnBrk="1" hangingPunct="1"/>
            <a:r>
              <a:rPr lang="en-GB" smtClean="0"/>
              <a:t>Rods</a:t>
            </a:r>
          </a:p>
          <a:p>
            <a:pPr marL="0" indent="0" eaLnBrk="1" hangingPunct="1">
              <a:buFont typeface="Arial" charset="0"/>
              <a:buNone/>
            </a:pPr>
            <a:endParaRPr lang="en-GB" smtClean="0"/>
          </a:p>
          <a:p>
            <a:pPr marL="0" indent="0" eaLnBrk="1" hangingPunct="1"/>
            <a:endParaRPr lang="en-GB" smtClean="0"/>
          </a:p>
          <a:p>
            <a:pPr marL="0" indent="0" eaLnBrk="1" hangingPunct="1"/>
            <a:endParaRPr lang="en-GB" smtClean="0"/>
          </a:p>
          <a:p>
            <a:pPr marL="0" indent="0" eaLnBrk="1" hangingPunct="1"/>
            <a:r>
              <a:rPr lang="en-GB" smtClean="0"/>
              <a:t>Cocci</a:t>
            </a:r>
          </a:p>
          <a:p>
            <a:pPr marL="0" indent="0" eaLnBrk="1" hangingPunct="1"/>
            <a:endParaRPr lang="en-GB" smtClean="0"/>
          </a:p>
          <a:p>
            <a:pPr marL="0" indent="0" eaLnBrk="1" hangingPunct="1"/>
            <a:r>
              <a:rPr lang="en-GB" smtClean="0"/>
              <a:t>?flagellae?</a:t>
            </a:r>
          </a:p>
        </p:txBody>
      </p:sp>
      <p:sp>
        <p:nvSpPr>
          <p:cNvPr id="22531" name="Content Placeholder 4"/>
          <p:cNvSpPr>
            <a:spLocks noGrp="1"/>
          </p:cNvSpPr>
          <p:nvPr>
            <p:ph sz="half" idx="2"/>
          </p:nvPr>
        </p:nvSpPr>
        <p:spPr/>
        <p:txBody>
          <a:bodyPr/>
          <a:lstStyle/>
          <a:p>
            <a:pPr eaLnBrk="1" hangingPunct="1">
              <a:buFont typeface="Arial" charset="0"/>
              <a:buNone/>
            </a:pPr>
            <a:r>
              <a:rPr lang="en-GB" b="1" smtClean="0"/>
              <a:t>Growth characteristics</a:t>
            </a:r>
          </a:p>
          <a:p>
            <a:pPr eaLnBrk="1" hangingPunct="1"/>
            <a:r>
              <a:rPr lang="en-GB" smtClean="0"/>
              <a:t>Anaerobic/Aerobic </a:t>
            </a:r>
          </a:p>
          <a:p>
            <a:pPr eaLnBrk="1" hangingPunct="1"/>
            <a:endParaRPr lang="en-GB" smtClean="0"/>
          </a:p>
          <a:p>
            <a:pPr eaLnBrk="1" hangingPunct="1"/>
            <a:r>
              <a:rPr lang="en-GB" smtClean="0"/>
              <a:t>Fasidious growth…eg </a:t>
            </a:r>
            <a:r>
              <a:rPr lang="en-GB" i="1" smtClean="0"/>
              <a:t>Haemophilus spps, Neisseria spps</a:t>
            </a:r>
          </a:p>
          <a:p>
            <a:pPr eaLnBrk="1" hangingPunct="1"/>
            <a:endParaRPr lang="en-GB" smtClean="0"/>
          </a:p>
          <a:p>
            <a:pPr eaLnBrk="1" hangingPunct="1"/>
            <a:r>
              <a:rPr lang="en-GB" smtClean="0"/>
              <a:t>Curved?..</a:t>
            </a:r>
          </a:p>
          <a:p>
            <a:pPr eaLnBrk="1" hangingPunct="1">
              <a:buFont typeface="Arial" charset="0"/>
              <a:buNone/>
            </a:pPr>
            <a:r>
              <a:rPr lang="en-GB" i="1" smtClean="0"/>
              <a:t>    Campylobacter</a:t>
            </a:r>
          </a:p>
          <a:p>
            <a:pPr eaLnBrk="1" hangingPunct="1"/>
            <a:endParaRPr lang="en-GB" smtClean="0"/>
          </a:p>
        </p:txBody>
      </p:sp>
      <p:pic>
        <p:nvPicPr>
          <p:cNvPr id="22532" name="Picture 5" descr="gnrods"/>
          <p:cNvPicPr>
            <a:picLocks noChangeAspect="1" noChangeArrowheads="1"/>
          </p:cNvPicPr>
          <p:nvPr/>
        </p:nvPicPr>
        <p:blipFill>
          <a:blip r:embed="rId2"/>
          <a:srcRect/>
          <a:stretch>
            <a:fillRect/>
          </a:stretch>
        </p:blipFill>
        <p:spPr bwMode="auto">
          <a:xfrm>
            <a:off x="2286000" y="2133600"/>
            <a:ext cx="1143000" cy="1143000"/>
          </a:xfrm>
          <a:prstGeom prst="rect">
            <a:avLst/>
          </a:prstGeom>
          <a:noFill/>
          <a:ln w="9525">
            <a:noFill/>
            <a:miter lim="800000"/>
            <a:headEnd/>
            <a:tailEnd/>
          </a:ln>
        </p:spPr>
      </p:pic>
      <p:pic>
        <p:nvPicPr>
          <p:cNvPr id="22533" name="Picture 6" descr="Moraxella%20species%20fig2"/>
          <p:cNvPicPr>
            <a:picLocks noChangeAspect="1" noChangeArrowheads="1"/>
          </p:cNvPicPr>
          <p:nvPr/>
        </p:nvPicPr>
        <p:blipFill>
          <a:blip r:embed="rId3"/>
          <a:srcRect/>
          <a:stretch>
            <a:fillRect/>
          </a:stretch>
        </p:blipFill>
        <p:spPr bwMode="auto">
          <a:xfrm>
            <a:off x="2362200" y="3733800"/>
            <a:ext cx="1066800" cy="1066800"/>
          </a:xfrm>
          <a:prstGeom prst="rect">
            <a:avLst/>
          </a:prstGeom>
          <a:noFill/>
          <a:ln w="9525">
            <a:noFill/>
            <a:miter lim="800000"/>
            <a:headEnd/>
            <a:tailEnd/>
          </a:ln>
        </p:spPr>
      </p:pic>
      <p:pic>
        <p:nvPicPr>
          <p:cNvPr id="22534" name="Picture 7" descr="flagella"/>
          <p:cNvPicPr>
            <a:picLocks noChangeAspect="1" noChangeArrowheads="1"/>
          </p:cNvPicPr>
          <p:nvPr/>
        </p:nvPicPr>
        <p:blipFill>
          <a:blip r:embed="rId4"/>
          <a:srcRect/>
          <a:stretch>
            <a:fillRect/>
          </a:stretch>
        </p:blipFill>
        <p:spPr bwMode="auto">
          <a:xfrm>
            <a:off x="2514600" y="5715000"/>
            <a:ext cx="1190625" cy="685800"/>
          </a:xfrm>
          <a:prstGeom prst="rect">
            <a:avLst/>
          </a:prstGeom>
          <a:noFill/>
          <a:ln w="9525">
            <a:noFill/>
            <a:miter lim="800000"/>
            <a:headEnd/>
            <a:tailEnd/>
          </a:ln>
        </p:spPr>
      </p:pic>
      <p:pic>
        <p:nvPicPr>
          <p:cNvPr id="22535" name="Picture 8" descr="camp1"/>
          <p:cNvPicPr>
            <a:picLocks noChangeAspect="1" noChangeArrowheads="1"/>
          </p:cNvPicPr>
          <p:nvPr/>
        </p:nvPicPr>
        <p:blipFill>
          <a:blip r:embed="rId5"/>
          <a:srcRect/>
          <a:stretch>
            <a:fillRect/>
          </a:stretch>
        </p:blipFill>
        <p:spPr bwMode="auto">
          <a:xfrm>
            <a:off x="6629400" y="4800600"/>
            <a:ext cx="1114425" cy="8191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GB" smtClean="0"/>
              <a:t>Enteric/GI GNR..</a:t>
            </a:r>
          </a:p>
        </p:txBody>
      </p:sp>
      <p:sp>
        <p:nvSpPr>
          <p:cNvPr id="23554" name="Content Placeholder 2"/>
          <p:cNvSpPr>
            <a:spLocks noGrp="1"/>
          </p:cNvSpPr>
          <p:nvPr>
            <p:ph sz="half" idx="1"/>
          </p:nvPr>
        </p:nvSpPr>
        <p:spPr/>
        <p:txBody>
          <a:bodyPr/>
          <a:lstStyle/>
          <a:p>
            <a:pPr marL="0" indent="0" eaLnBrk="1" hangingPunct="1">
              <a:lnSpc>
                <a:spcPct val="90000"/>
              </a:lnSpc>
              <a:buFont typeface="Arial" charset="0"/>
              <a:buNone/>
            </a:pPr>
            <a:r>
              <a:rPr lang="en-GB" b="1" smtClean="0"/>
              <a:t>Lactose Fermenters</a:t>
            </a:r>
          </a:p>
          <a:p>
            <a:pPr marL="0" indent="0" eaLnBrk="1" hangingPunct="1">
              <a:lnSpc>
                <a:spcPct val="90000"/>
              </a:lnSpc>
            </a:pPr>
            <a:r>
              <a:rPr lang="en-GB" i="1" smtClean="0"/>
              <a:t>E coli</a:t>
            </a:r>
          </a:p>
          <a:p>
            <a:pPr marL="0" indent="0" eaLnBrk="1" hangingPunct="1">
              <a:lnSpc>
                <a:spcPct val="90000"/>
              </a:lnSpc>
            </a:pPr>
            <a:r>
              <a:rPr lang="en-GB" i="1" smtClean="0"/>
              <a:t>K pneumoniae</a:t>
            </a:r>
          </a:p>
          <a:p>
            <a:pPr marL="0" indent="0" eaLnBrk="1" hangingPunct="1">
              <a:lnSpc>
                <a:spcPct val="90000"/>
              </a:lnSpc>
              <a:buFont typeface="Arial" charset="0"/>
              <a:buNone/>
            </a:pPr>
            <a:r>
              <a:rPr lang="en-GB" i="1" smtClean="0"/>
              <a:t>(coliforms)</a:t>
            </a:r>
          </a:p>
          <a:p>
            <a:pPr marL="0" indent="0" eaLnBrk="1" hangingPunct="1">
              <a:lnSpc>
                <a:spcPct val="90000"/>
              </a:lnSpc>
            </a:pPr>
            <a:endParaRPr lang="en-GB" i="1" smtClean="0"/>
          </a:p>
          <a:p>
            <a:pPr marL="0" indent="0" eaLnBrk="1" hangingPunct="1">
              <a:lnSpc>
                <a:spcPct val="90000"/>
              </a:lnSpc>
              <a:buFont typeface="Arial" charset="0"/>
              <a:buNone/>
            </a:pPr>
            <a:r>
              <a:rPr lang="en-GB" b="1" smtClean="0"/>
              <a:t>Non Lactose Fermenters</a:t>
            </a:r>
          </a:p>
          <a:p>
            <a:pPr marL="0" indent="0" eaLnBrk="1" hangingPunct="1">
              <a:lnSpc>
                <a:spcPct val="90000"/>
              </a:lnSpc>
            </a:pPr>
            <a:r>
              <a:rPr lang="en-GB" i="1" smtClean="0"/>
              <a:t>Pseudomonas spps</a:t>
            </a:r>
          </a:p>
          <a:p>
            <a:pPr marL="0" indent="0" eaLnBrk="1" hangingPunct="1">
              <a:lnSpc>
                <a:spcPct val="90000"/>
              </a:lnSpc>
            </a:pPr>
            <a:r>
              <a:rPr lang="en-GB" i="1" smtClean="0"/>
              <a:t>Salmonella</a:t>
            </a:r>
          </a:p>
          <a:p>
            <a:pPr marL="0" indent="0" eaLnBrk="1" hangingPunct="1">
              <a:lnSpc>
                <a:spcPct val="90000"/>
              </a:lnSpc>
            </a:pPr>
            <a:r>
              <a:rPr lang="en-GB" i="1" smtClean="0"/>
              <a:t>Shigella</a:t>
            </a:r>
          </a:p>
          <a:p>
            <a:pPr marL="0" indent="0" eaLnBrk="1" hangingPunct="1">
              <a:lnSpc>
                <a:spcPct val="90000"/>
              </a:lnSpc>
            </a:pPr>
            <a:r>
              <a:rPr lang="en-GB" i="1" smtClean="0"/>
              <a:t>Proteus spps</a:t>
            </a:r>
          </a:p>
        </p:txBody>
      </p:sp>
      <p:sp>
        <p:nvSpPr>
          <p:cNvPr id="23555" name="Content Placeholder 3"/>
          <p:cNvSpPr>
            <a:spLocks noGrp="1"/>
          </p:cNvSpPr>
          <p:nvPr>
            <p:ph sz="half" idx="2"/>
          </p:nvPr>
        </p:nvSpPr>
        <p:spPr/>
        <p:txBody>
          <a:bodyPr/>
          <a:lstStyle/>
          <a:p>
            <a:pPr eaLnBrk="1" hangingPunct="1">
              <a:lnSpc>
                <a:spcPct val="90000"/>
              </a:lnSpc>
            </a:pPr>
            <a:r>
              <a:rPr lang="en-GB" smtClean="0"/>
              <a:t>Pink on MaConkey agar</a:t>
            </a:r>
          </a:p>
        </p:txBody>
      </p:sp>
      <p:pic>
        <p:nvPicPr>
          <p:cNvPr id="23556" name="Picture 3" descr="MACPLATE"/>
          <p:cNvPicPr>
            <a:picLocks noChangeAspect="1" noChangeArrowheads="1"/>
          </p:cNvPicPr>
          <p:nvPr/>
        </p:nvPicPr>
        <p:blipFill>
          <a:blip r:embed="rId3"/>
          <a:srcRect/>
          <a:stretch>
            <a:fillRect/>
          </a:stretch>
        </p:blipFill>
        <p:spPr bwMode="auto">
          <a:xfrm>
            <a:off x="4495800" y="2286000"/>
            <a:ext cx="4267200" cy="2362200"/>
          </a:xfrm>
          <a:prstGeom prst="rect">
            <a:avLst/>
          </a:prstGeom>
          <a:noFill/>
          <a:ln w="9525">
            <a:noFill/>
            <a:miter lim="800000"/>
            <a:headEnd/>
            <a:tailEnd/>
          </a:ln>
        </p:spPr>
      </p:pic>
      <p:sp>
        <p:nvSpPr>
          <p:cNvPr id="23557" name="Line 6"/>
          <p:cNvSpPr>
            <a:spLocks noChangeShapeType="1"/>
          </p:cNvSpPr>
          <p:nvPr/>
        </p:nvSpPr>
        <p:spPr bwMode="auto">
          <a:xfrm flipV="1">
            <a:off x="3581400" y="4343400"/>
            <a:ext cx="1219200" cy="304800"/>
          </a:xfrm>
          <a:prstGeom prst="line">
            <a:avLst/>
          </a:prstGeom>
          <a:noFill/>
          <a:ln w="9525">
            <a:solidFill>
              <a:schemeClr val="tx1"/>
            </a:solidFill>
            <a:round/>
            <a:headEnd/>
            <a:tailEnd type="triangle" w="med" len="med"/>
          </a:ln>
        </p:spPr>
        <p:txBody>
          <a:bodyPr/>
          <a:lstStyle/>
          <a:p>
            <a:endParaRPr lang="en-US"/>
          </a:p>
        </p:txBody>
      </p:sp>
      <p:sp>
        <p:nvSpPr>
          <p:cNvPr id="23558" name="Line 7"/>
          <p:cNvSpPr>
            <a:spLocks noChangeShapeType="1"/>
          </p:cNvSpPr>
          <p:nvPr/>
        </p:nvSpPr>
        <p:spPr bwMode="auto">
          <a:xfrm>
            <a:off x="3505200" y="1828800"/>
            <a:ext cx="11430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571875" y="785813"/>
            <a:ext cx="1857375" cy="928687"/>
          </a:xfrm>
          <a:prstGeom prst="rect">
            <a:avLst/>
          </a:prstGeom>
          <a:solidFill>
            <a:schemeClr val="accent1"/>
          </a:solidFill>
          <a:ln w="9525" algn="ctr">
            <a:solidFill>
              <a:schemeClr val="tx1"/>
            </a:solidFill>
            <a:round/>
            <a:headEnd/>
            <a:tailEnd/>
          </a:ln>
        </p:spPr>
        <p:txBody>
          <a:bodyPr/>
          <a:lstStyle/>
          <a:p>
            <a:r>
              <a:rPr lang="en-GB"/>
              <a:t>Gram Negatives</a:t>
            </a:r>
          </a:p>
        </p:txBody>
      </p:sp>
      <p:sp>
        <p:nvSpPr>
          <p:cNvPr id="24578" name="Rectangle 2"/>
          <p:cNvSpPr>
            <a:spLocks noChangeArrowheads="1"/>
          </p:cNvSpPr>
          <p:nvPr/>
        </p:nvSpPr>
        <p:spPr bwMode="auto">
          <a:xfrm>
            <a:off x="1619250" y="2071688"/>
            <a:ext cx="1152525" cy="565150"/>
          </a:xfrm>
          <a:prstGeom prst="rect">
            <a:avLst/>
          </a:prstGeom>
          <a:solidFill>
            <a:schemeClr val="accent1"/>
          </a:solidFill>
          <a:ln w="9525" algn="ctr">
            <a:solidFill>
              <a:schemeClr val="tx1"/>
            </a:solidFill>
            <a:round/>
            <a:headEnd/>
            <a:tailEnd/>
          </a:ln>
        </p:spPr>
        <p:txBody>
          <a:bodyPr/>
          <a:lstStyle/>
          <a:p>
            <a:r>
              <a:rPr lang="en-GB"/>
              <a:t>bacilli</a:t>
            </a:r>
          </a:p>
        </p:txBody>
      </p:sp>
      <p:sp>
        <p:nvSpPr>
          <p:cNvPr id="24579" name="Rectangle 3"/>
          <p:cNvSpPr>
            <a:spLocks noChangeArrowheads="1"/>
          </p:cNvSpPr>
          <p:nvPr/>
        </p:nvSpPr>
        <p:spPr bwMode="auto">
          <a:xfrm>
            <a:off x="6072188" y="2143125"/>
            <a:ext cx="1857375" cy="985838"/>
          </a:xfrm>
          <a:prstGeom prst="rect">
            <a:avLst/>
          </a:prstGeom>
          <a:solidFill>
            <a:schemeClr val="accent1"/>
          </a:solidFill>
          <a:ln w="9525" algn="ctr">
            <a:solidFill>
              <a:schemeClr val="tx1"/>
            </a:solidFill>
            <a:round/>
            <a:headEnd/>
            <a:tailEnd/>
          </a:ln>
        </p:spPr>
        <p:txBody>
          <a:bodyPr/>
          <a:lstStyle/>
          <a:p>
            <a:r>
              <a:rPr lang="en-GB">
                <a:solidFill>
                  <a:schemeClr val="tx1"/>
                </a:solidFill>
              </a:rPr>
              <a:t>Cocci/cocco bacilli</a:t>
            </a:r>
          </a:p>
        </p:txBody>
      </p:sp>
      <p:sp>
        <p:nvSpPr>
          <p:cNvPr id="24580" name="Rectangle 4"/>
          <p:cNvSpPr>
            <a:spLocks noChangeArrowheads="1"/>
          </p:cNvSpPr>
          <p:nvPr/>
        </p:nvSpPr>
        <p:spPr bwMode="auto">
          <a:xfrm>
            <a:off x="1000125" y="3357563"/>
            <a:ext cx="1771650" cy="1214437"/>
          </a:xfrm>
          <a:prstGeom prst="rect">
            <a:avLst/>
          </a:prstGeom>
          <a:solidFill>
            <a:schemeClr val="accent1"/>
          </a:solidFill>
          <a:ln w="9525" algn="ctr">
            <a:solidFill>
              <a:schemeClr val="tx1"/>
            </a:solidFill>
            <a:round/>
            <a:headEnd/>
            <a:tailEnd/>
          </a:ln>
        </p:spPr>
        <p:txBody>
          <a:bodyPr/>
          <a:lstStyle/>
          <a:p>
            <a:r>
              <a:rPr lang="en-GB"/>
              <a:t>Growth on MacConkey(lactose)</a:t>
            </a:r>
          </a:p>
        </p:txBody>
      </p:sp>
      <p:cxnSp>
        <p:nvCxnSpPr>
          <p:cNvPr id="24581" name="Straight Arrow Connector 6"/>
          <p:cNvCxnSpPr>
            <a:cxnSpLocks noChangeShapeType="1"/>
          </p:cNvCxnSpPr>
          <p:nvPr/>
        </p:nvCxnSpPr>
        <p:spPr bwMode="auto">
          <a:xfrm rot="10800000" flipV="1">
            <a:off x="2786063" y="1714500"/>
            <a:ext cx="785812" cy="357188"/>
          </a:xfrm>
          <a:prstGeom prst="straightConnector1">
            <a:avLst/>
          </a:prstGeom>
          <a:noFill/>
          <a:ln w="9525" algn="ctr">
            <a:solidFill>
              <a:schemeClr val="tx1"/>
            </a:solidFill>
            <a:round/>
            <a:headEnd/>
            <a:tailEnd type="arrow" w="med" len="med"/>
          </a:ln>
        </p:spPr>
      </p:cxnSp>
      <p:cxnSp>
        <p:nvCxnSpPr>
          <p:cNvPr id="24582" name="Straight Arrow Connector 8"/>
          <p:cNvCxnSpPr>
            <a:cxnSpLocks noChangeShapeType="1"/>
          </p:cNvCxnSpPr>
          <p:nvPr/>
        </p:nvCxnSpPr>
        <p:spPr bwMode="auto">
          <a:xfrm>
            <a:off x="5357813" y="1714500"/>
            <a:ext cx="571500" cy="357188"/>
          </a:xfrm>
          <a:prstGeom prst="straightConnector1">
            <a:avLst/>
          </a:prstGeom>
          <a:noFill/>
          <a:ln w="9525" algn="ctr">
            <a:solidFill>
              <a:schemeClr val="tx1"/>
            </a:solidFill>
            <a:round/>
            <a:headEnd/>
            <a:tailEnd type="arrow" w="med" len="med"/>
          </a:ln>
        </p:spPr>
      </p:cxnSp>
      <p:pic>
        <p:nvPicPr>
          <p:cNvPr id="24583" name="Picture 3" descr="MACPLATE"/>
          <p:cNvPicPr>
            <a:picLocks noChangeAspect="1" noChangeArrowheads="1"/>
          </p:cNvPicPr>
          <p:nvPr/>
        </p:nvPicPr>
        <p:blipFill>
          <a:blip r:embed="rId2"/>
          <a:srcRect/>
          <a:stretch>
            <a:fillRect/>
          </a:stretch>
        </p:blipFill>
        <p:spPr bwMode="auto">
          <a:xfrm>
            <a:off x="500063" y="4643438"/>
            <a:ext cx="2714625" cy="1285875"/>
          </a:xfrm>
          <a:prstGeom prst="rect">
            <a:avLst/>
          </a:prstGeom>
          <a:noFill/>
          <a:ln w="9525">
            <a:noFill/>
            <a:miter lim="800000"/>
            <a:headEnd/>
            <a:tailEnd/>
          </a:ln>
        </p:spPr>
      </p:pic>
      <p:cxnSp>
        <p:nvCxnSpPr>
          <p:cNvPr id="24584" name="Straight Arrow Connector 11"/>
          <p:cNvCxnSpPr>
            <a:cxnSpLocks noChangeShapeType="1"/>
          </p:cNvCxnSpPr>
          <p:nvPr/>
        </p:nvCxnSpPr>
        <p:spPr bwMode="auto">
          <a:xfrm rot="5400000">
            <a:off x="1858169" y="2831306"/>
            <a:ext cx="357188" cy="257175"/>
          </a:xfrm>
          <a:prstGeom prst="straightConnector1">
            <a:avLst/>
          </a:prstGeom>
          <a:noFill/>
          <a:ln w="9525" algn="ctr">
            <a:solidFill>
              <a:schemeClr val="tx1"/>
            </a:solidFill>
            <a:round/>
            <a:headEnd/>
            <a:tailEnd type="arrow" w="med" len="med"/>
          </a:ln>
        </p:spPr>
      </p:cxnSp>
      <p:sp>
        <p:nvSpPr>
          <p:cNvPr id="24585" name="Rectangle 13"/>
          <p:cNvSpPr>
            <a:spLocks noChangeArrowheads="1"/>
          </p:cNvSpPr>
          <p:nvPr/>
        </p:nvSpPr>
        <p:spPr bwMode="auto">
          <a:xfrm>
            <a:off x="357188" y="6215063"/>
            <a:ext cx="1714500" cy="428625"/>
          </a:xfrm>
          <a:prstGeom prst="rect">
            <a:avLst/>
          </a:prstGeom>
          <a:solidFill>
            <a:schemeClr val="accent1"/>
          </a:solidFill>
          <a:ln w="9525" algn="ctr">
            <a:solidFill>
              <a:schemeClr val="tx1"/>
            </a:solidFill>
            <a:round/>
            <a:headEnd/>
            <a:tailEnd/>
          </a:ln>
        </p:spPr>
        <p:txBody>
          <a:bodyPr/>
          <a:lstStyle/>
          <a:p>
            <a:r>
              <a:rPr lang="en-GB"/>
              <a:t>Oxidase test</a:t>
            </a:r>
          </a:p>
        </p:txBody>
      </p:sp>
      <p:cxnSp>
        <p:nvCxnSpPr>
          <p:cNvPr id="24586" name="Straight Arrow Connector 15"/>
          <p:cNvCxnSpPr>
            <a:cxnSpLocks noChangeShapeType="1"/>
          </p:cNvCxnSpPr>
          <p:nvPr/>
        </p:nvCxnSpPr>
        <p:spPr bwMode="auto">
          <a:xfrm rot="5400000">
            <a:off x="820738" y="5965825"/>
            <a:ext cx="500062" cy="1588"/>
          </a:xfrm>
          <a:prstGeom prst="straightConnector1">
            <a:avLst/>
          </a:prstGeom>
          <a:noFill/>
          <a:ln w="9525" algn="ctr">
            <a:solidFill>
              <a:schemeClr val="tx1"/>
            </a:solidFill>
            <a:round/>
            <a:headEnd/>
            <a:tailEnd type="arrow" w="med" len="med"/>
          </a:ln>
        </p:spPr>
      </p:cxnSp>
      <p:cxnSp>
        <p:nvCxnSpPr>
          <p:cNvPr id="24587" name="Straight Arrow Connector 17"/>
          <p:cNvCxnSpPr>
            <a:cxnSpLocks noChangeShapeType="1"/>
            <a:stCxn id="24585" idx="3"/>
          </p:cNvCxnSpPr>
          <p:nvPr/>
        </p:nvCxnSpPr>
        <p:spPr bwMode="auto">
          <a:xfrm flipV="1">
            <a:off x="2071688" y="5286375"/>
            <a:ext cx="2643187" cy="1143000"/>
          </a:xfrm>
          <a:prstGeom prst="straightConnector1">
            <a:avLst/>
          </a:prstGeom>
          <a:noFill/>
          <a:ln w="9525" algn="ctr">
            <a:solidFill>
              <a:schemeClr val="tx1"/>
            </a:solidFill>
            <a:round/>
            <a:headEnd/>
            <a:tailEnd type="arrow" w="med" len="med"/>
          </a:ln>
        </p:spPr>
      </p:cxnSp>
      <p:sp>
        <p:nvSpPr>
          <p:cNvPr id="24588" name="Rectangle 18"/>
          <p:cNvSpPr>
            <a:spLocks noChangeArrowheads="1"/>
          </p:cNvSpPr>
          <p:nvPr/>
        </p:nvSpPr>
        <p:spPr bwMode="auto">
          <a:xfrm>
            <a:off x="4786313" y="5072063"/>
            <a:ext cx="2357437" cy="500062"/>
          </a:xfrm>
          <a:prstGeom prst="rect">
            <a:avLst/>
          </a:prstGeom>
          <a:solidFill>
            <a:schemeClr val="accent1"/>
          </a:solidFill>
          <a:ln w="9525" algn="ctr">
            <a:solidFill>
              <a:schemeClr val="tx1"/>
            </a:solidFill>
            <a:round/>
            <a:headEnd/>
            <a:tailEnd/>
          </a:ln>
        </p:spPr>
        <p:txBody>
          <a:bodyPr/>
          <a:lstStyle/>
          <a:p>
            <a:r>
              <a:rPr lang="en-GB" sz="2000"/>
              <a:t>Pseudomonas spps</a:t>
            </a:r>
          </a:p>
        </p:txBody>
      </p:sp>
      <p:sp>
        <p:nvSpPr>
          <p:cNvPr id="24589" name="Rectangle 19"/>
          <p:cNvSpPr>
            <a:spLocks noChangeArrowheads="1"/>
          </p:cNvSpPr>
          <p:nvPr/>
        </p:nvSpPr>
        <p:spPr bwMode="auto">
          <a:xfrm>
            <a:off x="3500438" y="5572125"/>
            <a:ext cx="357187" cy="428625"/>
          </a:xfrm>
          <a:prstGeom prst="rect">
            <a:avLst/>
          </a:prstGeom>
          <a:solidFill>
            <a:schemeClr val="accent1"/>
          </a:solidFill>
          <a:ln w="9525" algn="ctr">
            <a:solidFill>
              <a:schemeClr val="tx1"/>
            </a:solidFill>
            <a:round/>
            <a:headEnd/>
            <a:tailEnd/>
          </a:ln>
        </p:spPr>
        <p:txBody>
          <a:bodyPr/>
          <a:lstStyle/>
          <a:p>
            <a:r>
              <a:rPr lang="en-GB"/>
              <a:t>+</a:t>
            </a:r>
          </a:p>
        </p:txBody>
      </p:sp>
      <p:cxnSp>
        <p:nvCxnSpPr>
          <p:cNvPr id="24590" name="Straight Arrow Connector 21"/>
          <p:cNvCxnSpPr>
            <a:cxnSpLocks noChangeShapeType="1"/>
            <a:stCxn id="24585" idx="3"/>
          </p:cNvCxnSpPr>
          <p:nvPr/>
        </p:nvCxnSpPr>
        <p:spPr bwMode="auto">
          <a:xfrm flipV="1">
            <a:off x="2071688" y="6357938"/>
            <a:ext cx="2571750" cy="71437"/>
          </a:xfrm>
          <a:prstGeom prst="straightConnector1">
            <a:avLst/>
          </a:prstGeom>
          <a:noFill/>
          <a:ln w="9525" algn="ctr">
            <a:solidFill>
              <a:schemeClr val="tx1"/>
            </a:solidFill>
            <a:round/>
            <a:headEnd/>
            <a:tailEnd type="arrow" w="med" len="med"/>
          </a:ln>
        </p:spPr>
      </p:cxnSp>
      <p:sp>
        <p:nvSpPr>
          <p:cNvPr id="24591" name="Rectangle 22"/>
          <p:cNvSpPr>
            <a:spLocks noChangeArrowheads="1"/>
          </p:cNvSpPr>
          <p:nvPr/>
        </p:nvSpPr>
        <p:spPr bwMode="auto">
          <a:xfrm>
            <a:off x="4643438" y="6072188"/>
            <a:ext cx="2571750" cy="785812"/>
          </a:xfrm>
          <a:prstGeom prst="rect">
            <a:avLst/>
          </a:prstGeom>
          <a:solidFill>
            <a:schemeClr val="accent1"/>
          </a:solidFill>
          <a:ln w="9525" algn="ctr">
            <a:solidFill>
              <a:schemeClr val="tx1"/>
            </a:solidFill>
            <a:round/>
            <a:headEnd/>
            <a:tailEnd/>
          </a:ln>
        </p:spPr>
        <p:txBody>
          <a:bodyPr/>
          <a:lstStyle/>
          <a:p>
            <a:r>
              <a:rPr lang="en-GB" sz="2000"/>
              <a:t>Salmonella spps , Proteus, etc</a:t>
            </a:r>
          </a:p>
        </p:txBody>
      </p:sp>
      <p:sp>
        <p:nvSpPr>
          <p:cNvPr id="24592" name="Rectangle 23"/>
          <p:cNvSpPr>
            <a:spLocks noChangeArrowheads="1"/>
          </p:cNvSpPr>
          <p:nvPr/>
        </p:nvSpPr>
        <p:spPr bwMode="auto">
          <a:xfrm>
            <a:off x="3581400" y="6248400"/>
            <a:ext cx="357188" cy="428625"/>
          </a:xfrm>
          <a:prstGeom prst="rect">
            <a:avLst/>
          </a:prstGeom>
          <a:solidFill>
            <a:schemeClr val="accent1"/>
          </a:solidFill>
          <a:ln w="9525" algn="ctr">
            <a:solidFill>
              <a:schemeClr val="tx1"/>
            </a:solidFill>
            <a:round/>
            <a:headEnd/>
            <a:tailEnd/>
          </a:ln>
        </p:spPr>
        <p:txBody>
          <a:bodyPr/>
          <a:lstStyle/>
          <a:p>
            <a:r>
              <a:rPr lang="en-GB"/>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TotalTime>
  <Words>1905</Words>
  <Application>Microsoft Office PowerPoint</Application>
  <PresentationFormat>On-screen Show (4:3)</PresentationFormat>
  <Paragraphs>411</Paragraphs>
  <Slides>51</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Photo Editor Photo</vt:lpstr>
      <vt:lpstr>Gram negatives</vt:lpstr>
      <vt:lpstr>Summary</vt:lpstr>
      <vt:lpstr>Microbiology</vt:lpstr>
      <vt:lpstr>Gram Stain</vt:lpstr>
      <vt:lpstr>Gram Negatives v +ves</vt:lpstr>
      <vt:lpstr>Taxomony</vt:lpstr>
      <vt:lpstr>Gram Negatives Phenotypic ID</vt:lpstr>
      <vt:lpstr>Enteric/GI GNR..</vt:lpstr>
      <vt:lpstr>PowerPoint Presentation</vt:lpstr>
      <vt:lpstr>Gram Negatives-&gt;Lab Identification</vt:lpstr>
      <vt:lpstr>More Examples</vt:lpstr>
      <vt:lpstr>Ecoli</vt:lpstr>
      <vt:lpstr>Normal gut commensal, BUT</vt:lpstr>
      <vt:lpstr>Outbreaks</vt:lpstr>
      <vt:lpstr>Toxin related disease</vt:lpstr>
      <vt:lpstr>Ecoli: Commonest cause of Community Sepsis</vt:lpstr>
      <vt:lpstr>Resistance in Ecoli</vt:lpstr>
      <vt:lpstr>Ecoli resistance</vt:lpstr>
      <vt:lpstr>Chief Medical Officer, March 2013</vt:lpstr>
      <vt:lpstr>Klebsiella spps</vt:lpstr>
      <vt:lpstr>Infection Control and Gram Negatives</vt:lpstr>
      <vt:lpstr>Non-Lactose Fermenters; Pseudomonas spps</vt:lpstr>
      <vt:lpstr>Pseudomonas</vt:lpstr>
      <vt:lpstr>Salmonella enterica</vt:lpstr>
      <vt:lpstr>Salmonellae- Lab</vt:lpstr>
      <vt:lpstr>Salmonellae</vt:lpstr>
      <vt:lpstr>Gram Negative Cocci</vt:lpstr>
      <vt:lpstr>Bug case 1</vt:lpstr>
      <vt:lpstr>Lab</vt:lpstr>
      <vt:lpstr>Neisseria spps</vt:lpstr>
      <vt:lpstr>N meningitidis, the Meningococcus!</vt:lpstr>
      <vt:lpstr>N gonorrhoeae; the Gonococcus!</vt:lpstr>
      <vt:lpstr>Curved GNRs</vt:lpstr>
      <vt:lpstr>Curved GNRs</vt:lpstr>
      <vt:lpstr>Curved GNR</vt:lpstr>
      <vt:lpstr>Anaerobic Gram negatives</vt:lpstr>
      <vt:lpstr>Fastidious Gram negative rods</vt:lpstr>
      <vt:lpstr>Haemophilus influenzae</vt:lpstr>
      <vt:lpstr>Legionella pneumophilia</vt:lpstr>
      <vt:lpstr>Brucella</vt:lpstr>
      <vt:lpstr>Unusual Gram negatives Spirocheates</vt:lpstr>
      <vt:lpstr>Unusual gram negatives</vt:lpstr>
      <vt:lpstr>‘Unusual’ Gram negatives Oligate Intra-cellular pathogens</vt:lpstr>
      <vt:lpstr>Coxiella..Q fever</vt:lpstr>
      <vt:lpstr>Case 2</vt:lpstr>
      <vt:lpstr>Case 2</vt:lpstr>
      <vt:lpstr>Case 3: 79yr woman</vt:lpstr>
      <vt:lpstr>Ecoli bactereamia</vt:lpstr>
      <vt:lpstr>Scary beasts</vt:lpstr>
      <vt:lpstr>What is being done?</vt:lpstr>
      <vt:lpstr>Refs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 Negatives</dc:title>
  <dc:creator>Home User</dc:creator>
  <cp:lastModifiedBy>Shiel, Nuala</cp:lastModifiedBy>
  <cp:revision>79</cp:revision>
  <dcterms:created xsi:type="dcterms:W3CDTF">2006-08-16T00:00:00Z</dcterms:created>
  <dcterms:modified xsi:type="dcterms:W3CDTF">2013-05-10T13:15:56Z</dcterms:modified>
</cp:coreProperties>
</file>