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8" r:id="rId2"/>
    <p:sldId id="297" r:id="rId3"/>
    <p:sldId id="266" r:id="rId4"/>
    <p:sldId id="296" r:id="rId5"/>
    <p:sldId id="295" r:id="rId6"/>
    <p:sldId id="294" r:id="rId7"/>
    <p:sldId id="263" r:id="rId8"/>
    <p:sldId id="264" r:id="rId9"/>
    <p:sldId id="257" r:id="rId10"/>
    <p:sldId id="288" r:id="rId11"/>
    <p:sldId id="278" r:id="rId12"/>
    <p:sldId id="265" r:id="rId13"/>
    <p:sldId id="277" r:id="rId14"/>
    <p:sldId id="273" r:id="rId15"/>
    <p:sldId id="272" r:id="rId16"/>
    <p:sldId id="268" r:id="rId17"/>
    <p:sldId id="270" r:id="rId18"/>
    <p:sldId id="280" r:id="rId19"/>
    <p:sldId id="281" r:id="rId20"/>
    <p:sldId id="282" r:id="rId21"/>
    <p:sldId id="284" r:id="rId22"/>
    <p:sldId id="283" r:id="rId23"/>
    <p:sldId id="289" r:id="rId24"/>
    <p:sldId id="275" r:id="rId25"/>
    <p:sldId id="285" r:id="rId26"/>
    <p:sldId id="286" r:id="rId27"/>
    <p:sldId id="287" r:id="rId28"/>
    <p:sldId id="299" r:id="rId29"/>
    <p:sldId id="293" r:id="rId30"/>
    <p:sldId id="292" r:id="rId31"/>
    <p:sldId id="27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6F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76" autoAdjust="0"/>
  </p:normalViewPr>
  <p:slideViewPr>
    <p:cSldViewPr>
      <p:cViewPr>
        <p:scale>
          <a:sx n="50" d="100"/>
          <a:sy n="50" d="100"/>
        </p:scale>
        <p:origin x="-6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94961-E8BD-439F-BEDE-A5B673E0C4FB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D692E94-8F1B-47D6-B4C3-CD930DBA7A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18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175E31-3693-4AE0-9944-E1AF8A77000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C82C42-A501-4C08-A7A4-E7EB7BADA2B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0F47-13D7-41E1-9DE9-B536A1EA62DE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918F-011A-4726-80F6-0817BAF95C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40CE-1019-472C-B8A5-9DB8A1E0E6C6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39A5-971C-482E-B779-EDE315BB4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228E-D3D1-4108-9437-81F64FEBB071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EAFC-95F6-4721-A971-C6B2E4AF2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951B-3B08-4C41-BAB9-FF7B989B9008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D98D-A698-446C-93B9-A3E587E54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A244-30D6-427F-8C3D-589467C6581A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DD69-8257-46F9-8F54-831DD56B9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504DB-7405-45C6-BA35-A1D6B912872A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8E51-5DC8-4F78-B5B9-FB9AAFD08F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EAEB-EC98-446A-85BA-6CE3D9F6A21E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39C7-29B3-4DEB-ADA8-9A8E08032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AEE2-802C-49D6-B0CE-AE55C5301C3C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E152-7C10-4E5E-8DB7-BC2704C2B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005E-083E-4888-9541-0FAD947A77D7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EBE1-8C09-4074-BC70-8587BC28B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FA64-1E73-45F9-AAAF-1305FA9DC60D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E469-0126-497A-9EBE-77EE4991C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D14A-1D33-4B10-BCEF-E3BB5972D986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E265-6A88-4FBE-B9CD-D327E2922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FA86BE-72E3-4C02-84F9-8680FEDC42E8}" type="datetimeFigureOut">
              <a:rPr lang="en-GB"/>
              <a:pPr>
                <a:defRPr/>
              </a:pPr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31220-AB4D-4AF4-A2EC-718B1F919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8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19672" y="1124744"/>
            <a:ext cx="5902424" cy="1470025"/>
          </a:xfrm>
          <a:prstGeom prst="rect">
            <a:avLst/>
          </a:prstGeom>
          <a:noFill/>
          <a:ln w="63500" cap="flat" cmpd="thickThin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uLnTx/>
                <a:uFillTx/>
                <a:latin typeface="Arial" pitchFamily="34" charset="0"/>
                <a:cs typeface="Arial" pitchFamily="34" charset="0"/>
              </a:rPr>
              <a:t>Chronic inflammation</a:t>
            </a:r>
            <a:endParaRPr kumimoji="0" lang="en-GB" sz="440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852936"/>
            <a:ext cx="590242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Prepared by: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Dr May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Al-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Sakkal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Under supervision of: 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Dr J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Weir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Presented by Dr </a:t>
            </a:r>
            <a:r>
              <a:rPr lang="en-GB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Hazem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Ibrahim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764704"/>
            <a:ext cx="628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Types of chronic inflammation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204864"/>
            <a:ext cx="4238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3200" dirty="0" smtClean="0"/>
              <a:t>Non-specific</a:t>
            </a:r>
          </a:p>
          <a:p>
            <a:pPr marL="342900" indent="-342900">
              <a:buAutoNum type="alphaLcParenR"/>
            </a:pPr>
            <a:endParaRPr lang="en-GB" sz="3200" dirty="0" smtClean="0"/>
          </a:p>
          <a:p>
            <a:pPr marL="342900" indent="-342900">
              <a:buAutoNum type="alphaLcParenR"/>
            </a:pPr>
            <a:r>
              <a:rPr lang="en-GB" sz="3200" dirty="0" smtClean="0"/>
              <a:t>Specific: </a:t>
            </a:r>
            <a:r>
              <a:rPr lang="en-GB" sz="3200" dirty="0" err="1" smtClean="0"/>
              <a:t>Granuloma</a:t>
            </a:r>
            <a:endParaRPr lang="en-GB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F0000"/>
                </a:solidFill>
              </a:rPr>
              <a:t>A) Non-specific Chronic inflammation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535113"/>
            <a:ext cx="3024187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Acute and chronic inflammation of lung</a:t>
            </a:r>
            <a:endParaRPr lang="en-GB" dirty="0"/>
          </a:p>
        </p:txBody>
      </p:sp>
      <p:pic>
        <p:nvPicPr>
          <p:cNvPr id="7" name="Content Placeholder 6" descr="showim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2988" y="2349500"/>
            <a:ext cx="3024187" cy="395128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557338"/>
            <a:ext cx="3024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Chronic </a:t>
            </a:r>
            <a:r>
              <a:rPr lang="en-GB" dirty="0" err="1" smtClean="0"/>
              <a:t>Cholecystitis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Content Placeholder 7" descr="5313b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2349500"/>
            <a:ext cx="3032125" cy="396875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L01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8000" contrast="8000"/>
          </a:blip>
          <a:stretch>
            <a:fillRect/>
          </a:stretch>
        </p:blipFill>
        <p:spPr>
          <a:xfrm>
            <a:off x="3779912" y="1772816"/>
            <a:ext cx="4948913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2376488" cy="8016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/>
              <a:t>Active chronic inflammation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2133600"/>
            <a:ext cx="3008312" cy="38481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000" dirty="0" smtClean="0"/>
              <a:t>Persistent microbes or necrotic cells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000" dirty="0" smtClean="0"/>
              <a:t>Mediators that are elaborated by  macrophages.</a:t>
            </a:r>
            <a:endParaRPr lang="en-GB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056784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F0000"/>
                </a:solidFill>
              </a:rPr>
              <a:t>B) Specific chronic inflammation: </a:t>
            </a:r>
            <a:r>
              <a:rPr lang="en-GB" sz="3600" dirty="0" err="1" smtClean="0">
                <a:solidFill>
                  <a:srgbClr val="FF0000"/>
                </a:solidFill>
              </a:rPr>
              <a:t>Granuloma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r>
              <a:rPr lang="en-GB" dirty="0" smtClean="0"/>
              <a:t>Aggregates of </a:t>
            </a:r>
            <a:r>
              <a:rPr lang="en-GB" dirty="0" err="1" smtClean="0"/>
              <a:t>epithelioid</a:t>
            </a:r>
            <a:r>
              <a:rPr lang="en-GB" dirty="0" smtClean="0"/>
              <a:t> macrophages, giant cells and lymphocytes.</a:t>
            </a:r>
          </a:p>
          <a:p>
            <a:endParaRPr lang="en-GB" dirty="0" smtClean="0"/>
          </a:p>
          <a:p>
            <a:r>
              <a:rPr lang="en-GB" dirty="0" smtClean="0"/>
              <a:t>Type IV cellular mediated immunity.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Causes of </a:t>
            </a:r>
            <a:r>
              <a:rPr lang="en-GB" dirty="0" err="1" smtClean="0"/>
              <a:t>granuloma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i="1" u="sng" dirty="0" smtClean="0"/>
              <a:t>Infectious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Tuberculosis.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Leprosy.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Syphilis.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Cat-scratch disease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Fungal infection, e.g. </a:t>
            </a:r>
            <a:r>
              <a:rPr lang="en-GB" dirty="0" err="1" smtClean="0"/>
              <a:t>Histoplasmosis</a:t>
            </a:r>
            <a:r>
              <a:rPr lang="en-GB" dirty="0" smtClean="0"/>
              <a:t>, </a:t>
            </a:r>
            <a:r>
              <a:rPr lang="en-GB" dirty="0" err="1" smtClean="0"/>
              <a:t>Coccidioidomycosis</a:t>
            </a:r>
            <a:r>
              <a:rPr lang="en-GB" dirty="0" smtClean="0"/>
              <a:t> and </a:t>
            </a:r>
            <a:r>
              <a:rPr lang="en-GB" dirty="0" err="1" smtClean="0"/>
              <a:t>Blastomycosis</a:t>
            </a:r>
            <a:r>
              <a:rPr lang="en-GB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i="1" u="sng" dirty="0" smtClean="0"/>
              <a:t>Non-infectious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Foreign body.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Immunological.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Tumour.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Unknown.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Cellular Components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3992488" cy="34563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GB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Epithelioid</a:t>
            </a: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cells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Giant cells </a:t>
            </a:r>
          </a:p>
          <a:p>
            <a:pPr marL="268288" indent="-268288"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GB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Other chronic inflammatory cells</a:t>
            </a:r>
            <a:endParaRPr lang="en-GB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218" name="Picture 2" descr="C:\Users\May Al-Sakkal\Pictures\cyto9fle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66916"/>
            <a:ext cx="3024336" cy="4005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Giant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28775"/>
            <a:ext cx="4032250" cy="504031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bg1"/>
                </a:solidFill>
              </a:rPr>
              <a:t>Langhans</a:t>
            </a:r>
            <a:r>
              <a:rPr lang="en-GB" dirty="0" smtClean="0">
                <a:solidFill>
                  <a:schemeClr val="bg1"/>
                </a:solidFill>
              </a:rPr>
              <a:t> giant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Foreign body giant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chemeClr val="bg1"/>
                </a:solidFill>
              </a:rPr>
              <a:t>Touton</a:t>
            </a:r>
            <a:r>
              <a:rPr lang="en-GB" dirty="0" smtClean="0">
                <a:solidFill>
                  <a:schemeClr val="bg1"/>
                </a:solidFill>
              </a:rPr>
              <a:t> giant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Host giant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Tumour giant cells</a:t>
            </a:r>
          </a:p>
        </p:txBody>
      </p:sp>
      <p:pic>
        <p:nvPicPr>
          <p:cNvPr id="4100" name="Picture 4" descr="C:\Program Files\Microsoft Office\MEDIA\CAGCAT10\j0305257.wmf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8104" y="1844824"/>
            <a:ext cx="366699" cy="589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4" descr="C:\Program Files\Microsoft Office\MEDIA\CAGCAT10\j0305257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80928"/>
            <a:ext cx="366699" cy="589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4" descr="C:\Program Files\Microsoft Office\MEDIA\CAGCAT10\j0305257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17032"/>
            <a:ext cx="366699" cy="589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4" descr="C:\Program Files\Microsoft Office\MEDIA\CAGCAT10\j0305257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97152"/>
            <a:ext cx="360039" cy="565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4" descr="C:\Program Files\Microsoft Office\MEDIA\CAGCAT10\j0305257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661248"/>
            <a:ext cx="360039" cy="565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Mechanism</a:t>
            </a:r>
          </a:p>
        </p:txBody>
      </p:sp>
      <p:pic>
        <p:nvPicPr>
          <p:cNvPr id="33794" name="Picture 2" descr="C:\Users\May Al-Sakkal\Pictures\IMM03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628775"/>
            <a:ext cx="6578600" cy="4321175"/>
          </a:xfr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43608" y="5733256"/>
            <a:ext cx="43204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y Al-Sakkal\Pictures\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92150"/>
            <a:ext cx="6124575" cy="464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043608" y="5805264"/>
            <a:ext cx="4320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Notched Right Arrow 1"/>
          <p:cNvSpPr/>
          <p:nvPr/>
        </p:nvSpPr>
        <p:spPr>
          <a:xfrm rot="571492">
            <a:off x="5003800" y="3716338"/>
            <a:ext cx="792163" cy="73025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May Al-Sakkal\Pictures\INFL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268413"/>
            <a:ext cx="3024187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0" descr="C:\Users\May Al-Sakkal\Pictures\Suture_micro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04813"/>
            <a:ext cx="3743325" cy="26638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4" name="Isosceles Triangle 3"/>
          <p:cNvSpPr/>
          <p:nvPr/>
        </p:nvSpPr>
        <p:spPr>
          <a:xfrm rot="12986696">
            <a:off x="1052513" y="2489200"/>
            <a:ext cx="360362" cy="295275"/>
          </a:xfrm>
          <a:prstGeom prst="triangle">
            <a:avLst>
              <a:gd name="adj" fmla="val 5189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>
          <a:xfrm rot="8942670">
            <a:off x="2259013" y="2681288"/>
            <a:ext cx="369887" cy="24447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1358368">
            <a:off x="1635125" y="2862263"/>
            <a:ext cx="392113" cy="225425"/>
          </a:xfrm>
          <a:prstGeom prst="triangle">
            <a:avLst>
              <a:gd name="adj" fmla="val 4808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ight Arrow 6"/>
          <p:cNvSpPr/>
          <p:nvPr/>
        </p:nvSpPr>
        <p:spPr>
          <a:xfrm rot="20982246">
            <a:off x="4435475" y="1835150"/>
            <a:ext cx="655638" cy="149225"/>
          </a:xfrm>
          <a:prstGeom prst="rightArrow">
            <a:avLst>
              <a:gd name="adj1" fmla="val 34527"/>
              <a:gd name="adj2" fmla="val 565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8244408" y="2780928"/>
            <a:ext cx="36004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500438"/>
            <a:ext cx="3816350" cy="264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 rot="15255734">
            <a:off x="593725" y="1554163"/>
            <a:ext cx="223837" cy="598488"/>
          </a:xfrm>
          <a:prstGeom prst="downArrow">
            <a:avLst>
              <a:gd name="adj1" fmla="val 0"/>
              <a:gd name="adj2" fmla="val 350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91680" y="116632"/>
            <a:ext cx="511256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971550" y="1700213"/>
            <a:ext cx="74882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It is an inflammation of prolonged  duration,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weeks to months to years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It includes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Active inflammation.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Tissue injury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Healing usually by fibrosis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It can be primary or continuation of unresolved acute inflammation.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y Al-Sakkal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389255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9" descr="C:\Users\May Al-Sakkal\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463"/>
            <a:ext cx="3960812" cy="250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9751845">
            <a:off x="998538" y="1843088"/>
            <a:ext cx="935037" cy="360362"/>
          </a:xfrm>
          <a:prstGeom prst="rightArrow">
            <a:avLst>
              <a:gd name="adj1" fmla="val 2198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19751845">
            <a:off x="2438400" y="1987550"/>
            <a:ext cx="935038" cy="360363"/>
          </a:xfrm>
          <a:prstGeom prst="rightArrow">
            <a:avLst>
              <a:gd name="adj1" fmla="val 2198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9751845">
            <a:off x="5173663" y="5083175"/>
            <a:ext cx="936625" cy="360363"/>
          </a:xfrm>
          <a:prstGeom prst="rightArrow">
            <a:avLst>
              <a:gd name="adj1" fmla="val 21989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2195736" y="4221088"/>
            <a:ext cx="3600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651500" y="908050"/>
            <a:ext cx="2376488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Multinucleated Giant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May Al-Sakkal\Pictures\1_normal_bone_m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3167062" cy="44275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" name="Picture 7" descr="C:\Users\May Al-Sakkal\Pictures\osteoclast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41438"/>
            <a:ext cx="3024188" cy="43640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43213" y="333375"/>
            <a:ext cx="2665412" cy="522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Host Giant Cells</a:t>
            </a:r>
          </a:p>
        </p:txBody>
      </p:sp>
      <p:sp>
        <p:nvSpPr>
          <p:cNvPr id="6" name="Right Arrow 5"/>
          <p:cNvSpPr/>
          <p:nvPr/>
        </p:nvSpPr>
        <p:spPr>
          <a:xfrm rot="9228397">
            <a:off x="1544638" y="3001963"/>
            <a:ext cx="1398587" cy="312737"/>
          </a:xfrm>
          <a:prstGeom prst="rightArrow">
            <a:avLst>
              <a:gd name="adj1" fmla="val 10447"/>
              <a:gd name="adj2" fmla="val 654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ight Arrow 6"/>
          <p:cNvSpPr/>
          <p:nvPr/>
        </p:nvSpPr>
        <p:spPr>
          <a:xfrm rot="9228397">
            <a:off x="2279650" y="1809750"/>
            <a:ext cx="889000" cy="285750"/>
          </a:xfrm>
          <a:prstGeom prst="rightArrow">
            <a:avLst>
              <a:gd name="adj1" fmla="val 10447"/>
              <a:gd name="adj2" fmla="val 5904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499992" y="5949280"/>
            <a:ext cx="36004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y Al-Sakkal\Pictures\rhabdomyosarcoma-pleomorphic-[2-st030-8]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08050"/>
            <a:ext cx="6918325" cy="496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55976" y="6165304"/>
            <a:ext cx="50405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err="1" smtClean="0"/>
              <a:t>Hilar</a:t>
            </a:r>
            <a:r>
              <a:rPr lang="en-GB" dirty="0" smtClean="0"/>
              <a:t> lymph node (</a:t>
            </a:r>
            <a:r>
              <a:rPr lang="en-GB" dirty="0" err="1" smtClean="0"/>
              <a:t>caseation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2" name="Content Placeholder 11" descr="LUNG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975" y="1052513"/>
            <a:ext cx="4103688" cy="52165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Notched Right Arrow 13"/>
          <p:cNvSpPr/>
          <p:nvPr/>
        </p:nvSpPr>
        <p:spPr>
          <a:xfrm rot="1848855">
            <a:off x="4021138" y="3236913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Notched Right Arrow 17"/>
          <p:cNvSpPr/>
          <p:nvPr/>
        </p:nvSpPr>
        <p:spPr>
          <a:xfrm rot="8572550">
            <a:off x="4810125" y="3394075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" name="Picture 4" descr="C:\Program Files\Microsoft Office\MEDIA\CAGCAT10\j0305257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556792"/>
            <a:ext cx="870755" cy="1398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mtClean="0"/>
              <a:t>Ziehl-Neelsen stain, TB bacilli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smtClean="0"/>
              <a:t>Caseating granuloma</a:t>
            </a:r>
          </a:p>
        </p:txBody>
      </p:sp>
      <p:pic>
        <p:nvPicPr>
          <p:cNvPr id="9" name="Content Placeholder 8" descr="af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94594" y="2912269"/>
            <a:ext cx="2565400" cy="247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96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" name="Picture 4" descr="C:\Users\May Al-Sakkal\Pictures\show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4032250" cy="3960812"/>
          </a:xfrm>
          <a:prstGeom prst="rect">
            <a:avLst/>
          </a:prstGeom>
          <a:solidFill>
            <a:schemeClr val="tx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Notched Right Arrow 7"/>
          <p:cNvSpPr/>
          <p:nvPr/>
        </p:nvSpPr>
        <p:spPr>
          <a:xfrm rot="831294">
            <a:off x="4957763" y="3656013"/>
            <a:ext cx="431800" cy="217487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Notched Right Arrow 10"/>
          <p:cNvSpPr/>
          <p:nvPr/>
        </p:nvSpPr>
        <p:spPr>
          <a:xfrm rot="12794599">
            <a:off x="7188200" y="5186363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Notched Right Arrow 11"/>
          <p:cNvSpPr/>
          <p:nvPr/>
        </p:nvSpPr>
        <p:spPr>
          <a:xfrm rot="8800981">
            <a:off x="7700963" y="2954338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Notched Right Arrow 12"/>
          <p:cNvSpPr/>
          <p:nvPr/>
        </p:nvSpPr>
        <p:spPr>
          <a:xfrm rot="13679922">
            <a:off x="7748588" y="4418013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Notched Right Arrow 13"/>
          <p:cNvSpPr/>
          <p:nvPr/>
        </p:nvSpPr>
        <p:spPr>
          <a:xfrm rot="7167242">
            <a:off x="7147719" y="2482057"/>
            <a:ext cx="433387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Notched Right Arrow 14"/>
          <p:cNvSpPr/>
          <p:nvPr/>
        </p:nvSpPr>
        <p:spPr>
          <a:xfrm rot="1447575">
            <a:off x="5453063" y="2749550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Notched Right Arrow 15"/>
          <p:cNvSpPr/>
          <p:nvPr/>
        </p:nvSpPr>
        <p:spPr>
          <a:xfrm rot="17457394">
            <a:off x="5719763" y="5576888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Notched Right Arrow 16"/>
          <p:cNvSpPr/>
          <p:nvPr/>
        </p:nvSpPr>
        <p:spPr>
          <a:xfrm rot="19896547">
            <a:off x="5029200" y="4743450"/>
            <a:ext cx="431800" cy="21590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12875"/>
            <a:ext cx="2736850" cy="6477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/>
              <a:t>Schistosomiasis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Content Placeholder 6" descr="00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184400"/>
            <a:ext cx="3673475" cy="4340225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412875"/>
            <a:ext cx="2881313" cy="639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/>
              <a:t>Crohn’s</a:t>
            </a:r>
            <a:r>
              <a:rPr lang="en-GB" dirty="0" smtClean="0"/>
              <a:t> disease</a:t>
            </a:r>
            <a:endParaRPr lang="en-GB" dirty="0"/>
          </a:p>
        </p:txBody>
      </p:sp>
      <p:pic>
        <p:nvPicPr>
          <p:cNvPr id="8" name="Content Placeholder 7" descr="GI0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205038"/>
            <a:ext cx="3671888" cy="4321175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" name="Picture 9" descr="GI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000" y="5084763"/>
            <a:ext cx="1855788" cy="143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6866568">
            <a:off x="3570287" y="3567113"/>
            <a:ext cx="563563" cy="363538"/>
          </a:xfrm>
          <a:prstGeom prst="rightArrow">
            <a:avLst>
              <a:gd name="adj1" fmla="val 20502"/>
              <a:gd name="adj2" fmla="val 5406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8789091">
            <a:off x="1962150" y="3121025"/>
            <a:ext cx="558800" cy="365125"/>
          </a:xfrm>
          <a:prstGeom prst="rightArrow">
            <a:avLst>
              <a:gd name="adj1" fmla="val 26320"/>
              <a:gd name="adj2" fmla="val 5659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w496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692150"/>
            <a:ext cx="2381250" cy="20764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3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Cat-scratch disease</a:t>
            </a:r>
            <a:endParaRPr lang="en-GB" dirty="0"/>
          </a:p>
        </p:txBody>
      </p:sp>
      <p:pic>
        <p:nvPicPr>
          <p:cNvPr id="5" name="Content Placeholder 4" descr="cs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5950" y="1774825"/>
            <a:ext cx="2443163" cy="33385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800px-Cat_scratch_disease_-_very_high_m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0200" y="3141663"/>
            <a:ext cx="4464050" cy="2973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May Al-Sakkal\Pictures\a06fig01.gif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868863"/>
            <a:ext cx="1374775" cy="126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y Al-Sakkal\Pictures\lgv_s83-6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4032250" cy="2881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188" y="2492375"/>
            <a:ext cx="2447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Lymphogranuloma venereum</a:t>
            </a:r>
          </a:p>
        </p:txBody>
      </p:sp>
      <p:pic>
        <p:nvPicPr>
          <p:cNvPr id="1027" name="Picture 3" descr="C:\Users\May Al-Sakkal\Pictures\Brucella_granul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89363"/>
            <a:ext cx="4084637" cy="271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213" y="5876925"/>
            <a:ext cx="1439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</a:rPr>
              <a:t>Brucellosis</a:t>
            </a:r>
          </a:p>
        </p:txBody>
      </p:sp>
      <p:pic>
        <p:nvPicPr>
          <p:cNvPr id="2050" name="Picture 2" descr="C:\Users\May Al-Sakkal\Pictures\showimage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7900" y="3789363"/>
            <a:ext cx="4046538" cy="273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12" descr="showi12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56150" y="476250"/>
            <a:ext cx="4137025" cy="28813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2363" y="292417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Coccidioidomycosis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59338" y="5732463"/>
            <a:ext cx="2376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Histoplasma capsulatum yeast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4608512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Outcome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3200" dirty="0" smtClean="0"/>
              <a:t>Destruction, deformity (</a:t>
            </a:r>
            <a:r>
              <a:rPr lang="en-GB" sz="3200" dirty="0" err="1" smtClean="0"/>
              <a:t>pott’s</a:t>
            </a:r>
            <a:r>
              <a:rPr lang="en-GB" sz="3200" dirty="0" smtClean="0"/>
              <a:t> disease of spine) </a:t>
            </a:r>
          </a:p>
          <a:p>
            <a:pPr marL="342900" indent="-342900">
              <a:buAutoNum type="arabicParenR"/>
            </a:pPr>
            <a:r>
              <a:rPr lang="en-GB" sz="3200" dirty="0" smtClean="0"/>
              <a:t>Sinus and Fistula</a:t>
            </a:r>
          </a:p>
          <a:p>
            <a:pPr marL="342900" indent="-342900">
              <a:buAutoNum type="arabicParenR"/>
            </a:pPr>
            <a:r>
              <a:rPr lang="en-GB" sz="3200" dirty="0" smtClean="0"/>
              <a:t>Chronic abscess</a:t>
            </a:r>
          </a:p>
          <a:p>
            <a:pPr marL="342900" indent="-342900">
              <a:buAutoNum type="arabicParenR"/>
            </a:pPr>
            <a:r>
              <a:rPr lang="en-GB" sz="3200" dirty="0" smtClean="0"/>
              <a:t>Systemic </a:t>
            </a:r>
            <a:r>
              <a:rPr lang="en-GB" sz="3200" dirty="0" err="1" smtClean="0"/>
              <a:t>Amyloidosis</a:t>
            </a:r>
            <a:r>
              <a:rPr lang="en-GB" sz="3200" dirty="0" smtClean="0"/>
              <a:t> </a:t>
            </a:r>
          </a:p>
          <a:p>
            <a:pPr marL="342900" indent="-342900">
              <a:buAutoNum type="arabicParenR"/>
            </a:pPr>
            <a:r>
              <a:rPr lang="en-GB" sz="3200" dirty="0" smtClean="0"/>
              <a:t>Malignancy (chronic sinus tract, </a:t>
            </a:r>
            <a:r>
              <a:rPr lang="en-GB" sz="3200" dirty="0" err="1" smtClean="0"/>
              <a:t>Marjolin</a:t>
            </a:r>
            <a:r>
              <a:rPr lang="en-GB" sz="3200" dirty="0" smtClean="0"/>
              <a:t> ulcer</a:t>
            </a:r>
          </a:p>
          <a:p>
            <a:pPr marL="342900" indent="-342900">
              <a:buAutoNum type="arabicParenR"/>
            </a:pPr>
            <a:r>
              <a:rPr lang="en-GB" sz="3200" dirty="0" smtClean="0"/>
              <a:t>Complications related to fibrosis </a:t>
            </a:r>
            <a:r>
              <a:rPr lang="en-GB" sz="3200" dirty="0" err="1" smtClean="0"/>
              <a:t>e.g</a:t>
            </a:r>
            <a:endParaRPr lang="en-GB" sz="3200" dirty="0" smtClean="0"/>
          </a:p>
          <a:p>
            <a:pPr marL="342900" indent="-342900">
              <a:buFontTx/>
              <a:buChar char="-"/>
            </a:pPr>
            <a:r>
              <a:rPr lang="en-GB" sz="3200" dirty="0" smtClean="0"/>
              <a:t>Stricture of hollow organs</a:t>
            </a:r>
          </a:p>
          <a:p>
            <a:pPr marL="342900" indent="-342900">
              <a:buFontTx/>
              <a:buChar char="-"/>
            </a:pP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 protracted body response to sustained stimulus.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Caused by pathogens that resist elimination.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It involves inflammation, tissue injury, immune response and an attempt to repair by scarring.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difference between acute and chronic inflammation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Acute inflammation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Rapid onset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Short duration.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err="1" smtClean="0"/>
              <a:t>Exudative</a:t>
            </a:r>
            <a:r>
              <a:rPr lang="en-GB" sz="2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Cellular component includes, mainly </a:t>
            </a:r>
            <a:r>
              <a:rPr lang="en-GB" sz="2000" b="1" dirty="0" err="1" smtClean="0">
                <a:solidFill>
                  <a:srgbClr val="FF0000"/>
                </a:solidFill>
              </a:rPr>
              <a:t>neutrophils</a:t>
            </a:r>
            <a:r>
              <a:rPr lang="en-GB" sz="2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Natural defence mechanism.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Outcome, mostly, resolution without any consequences.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Chronic inflammation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30663" cy="3951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Obscure, usually insidious.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Longer duration.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Productive, fibrosis.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Cellular component includes, </a:t>
            </a:r>
            <a:r>
              <a:rPr lang="en-GB" sz="2000" b="1" dirty="0" smtClean="0">
                <a:solidFill>
                  <a:srgbClr val="FF0000"/>
                </a:solidFill>
              </a:rPr>
              <a:t>macrophages</a:t>
            </a:r>
            <a:r>
              <a:rPr lang="en-GB" sz="2000" dirty="0" smtClean="0"/>
              <a:t>, lymphocytes and plasma cells.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It is not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Outcome, fibrosis, permanent tissue damage and or deformity.</a:t>
            </a:r>
            <a:endParaRPr lang="en-GB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268760"/>
            <a:ext cx="82296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Mediated by cytokines secreted by the cellular components.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bidirectional cellular interactions incline to amplify and prolong the inflammatory reaction.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Granulomatous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reaction is characterised by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granuloma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formation and giant cell reactions.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y Al-Sakkal\Pictures\flower-picture-wherehavealltheflowersgone-Esther-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917544"/>
            <a:ext cx="5009822" cy="517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5112568" cy="2079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1720" y="-27384"/>
            <a:ext cx="4608512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Pathogenesis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1) Causes.</a:t>
            </a:r>
          </a:p>
          <a:p>
            <a:pPr>
              <a:buNone/>
            </a:pPr>
            <a:r>
              <a:rPr lang="en-GB" dirty="0" smtClean="0"/>
              <a:t>2) Components that are involved in the process of chronic inflammation.</a:t>
            </a:r>
          </a:p>
          <a:p>
            <a:pPr>
              <a:buNone/>
            </a:pPr>
            <a:r>
              <a:rPr lang="en-GB" dirty="0" smtClean="0"/>
              <a:t>3) Outcome.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392389"/>
          </a:xfrm>
        </p:spPr>
        <p:txBody>
          <a:bodyPr/>
          <a:lstStyle/>
          <a:p>
            <a:r>
              <a:rPr lang="en-GB" dirty="0" smtClean="0"/>
              <a:t>Persistent acute inflammation.</a:t>
            </a:r>
          </a:p>
          <a:p>
            <a:r>
              <a:rPr lang="en-GB" dirty="0" smtClean="0"/>
              <a:t>Infections, </a:t>
            </a:r>
          </a:p>
          <a:p>
            <a:pPr>
              <a:buNone/>
            </a:pPr>
            <a:r>
              <a:rPr lang="en-GB" dirty="0" smtClean="0"/>
              <a:t>   HCV, </a:t>
            </a:r>
            <a:r>
              <a:rPr lang="en-GB" i="1" u="sng" dirty="0" err="1" smtClean="0"/>
              <a:t>Treponema</a:t>
            </a:r>
            <a:r>
              <a:rPr lang="en-GB" i="1" u="sng" dirty="0" smtClean="0"/>
              <a:t> </a:t>
            </a:r>
            <a:r>
              <a:rPr lang="en-GB" i="1" u="sng" dirty="0" err="1" smtClean="0"/>
              <a:t>pallidum</a:t>
            </a:r>
            <a:r>
              <a:rPr lang="en-GB" dirty="0" smtClean="0"/>
              <a:t> &amp;  Mycobacterium.</a:t>
            </a:r>
          </a:p>
          <a:p>
            <a:r>
              <a:rPr lang="en-GB" dirty="0" smtClean="0"/>
              <a:t>Foreign material.</a:t>
            </a:r>
          </a:p>
          <a:p>
            <a:r>
              <a:rPr lang="en-GB" dirty="0" smtClean="0"/>
              <a:t>Noxious exogenous substances .</a:t>
            </a:r>
          </a:p>
          <a:p>
            <a:r>
              <a:rPr lang="en-GB" dirty="0" smtClean="0"/>
              <a:t>Autoimmunity and transplant rejection.</a:t>
            </a:r>
          </a:p>
          <a:p>
            <a:r>
              <a:rPr lang="en-GB" dirty="0" smtClean="0"/>
              <a:t>Unknown, </a:t>
            </a:r>
            <a:r>
              <a:rPr lang="en-GB" dirty="0" err="1" smtClean="0"/>
              <a:t>sarcoidosis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354888" cy="7064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FF0000"/>
                </a:solidFill>
              </a:rPr>
              <a:t>Cellular components 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341438"/>
            <a:ext cx="6923087" cy="46910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32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smtClean="0"/>
              <a:t>Macrophages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smtClean="0"/>
              <a:t>Lymphocytes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smtClean="0"/>
              <a:t>Plasma cells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err="1" smtClean="0"/>
              <a:t>Eosinophils</a:t>
            </a:r>
            <a:endParaRPr lang="en-GB" sz="32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3200" dirty="0" smtClean="0"/>
              <a:t>Mast cells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200" dirty="0"/>
          </a:p>
        </p:txBody>
      </p:sp>
      <p:pic>
        <p:nvPicPr>
          <p:cNvPr id="14" name="Picture 2" descr="C:\Users\May Al-Sakkal\Pictures\Macroph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73238"/>
            <a:ext cx="7191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May Al-Sakkal\Pictures\Lymphocy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492375"/>
            <a:ext cx="43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May Al-Sakkal\Pictures\Eosinophi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716338"/>
            <a:ext cx="5413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Users\May Al-Sakkal\Pictures\cells_plasma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068638"/>
            <a:ext cx="6635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C:\Users\May Al-Sakkal\Pictures\Mast_cell~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4365625"/>
            <a:ext cx="701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Tissue Macrophages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395" y="1600200"/>
            <a:ext cx="6130925" cy="19732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Liver,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Kupffer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cells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Spleen and Lymph nodes,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sinus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histiocytes</a:t>
            </a:r>
            <a:r>
              <a:rPr lang="en-GB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CNS,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microglial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cells</a:t>
            </a:r>
            <a:r>
              <a:rPr lang="en-GB" sz="2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Lungs,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alveolar macrophages</a:t>
            </a:r>
            <a:r>
              <a:rPr lang="en-GB" sz="24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013176"/>
            <a:ext cx="50040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Mononuclear-phagocyte system  (</a:t>
            </a:r>
            <a:r>
              <a:rPr lang="en-GB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Reticulo</a:t>
            </a:r>
            <a:r>
              <a:rPr lang="en-GB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-endothelial system)</a:t>
            </a:r>
          </a:p>
        </p:txBody>
      </p:sp>
      <p:sp>
        <p:nvSpPr>
          <p:cNvPr id="5" name="Up Arrow 4"/>
          <p:cNvSpPr/>
          <p:nvPr/>
        </p:nvSpPr>
        <p:spPr>
          <a:xfrm rot="8339784">
            <a:off x="4500563" y="3644900"/>
            <a:ext cx="719137" cy="1152525"/>
          </a:xfrm>
          <a:prstGeom prst="upArrow">
            <a:avLst>
              <a:gd name="adj1" fmla="val 22646"/>
              <a:gd name="adj2" fmla="val 41057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en-GB" sz="2400" smtClean="0"/>
              <a:t>Roles of activated macrophages in chronic inflammation</a:t>
            </a:r>
          </a:p>
        </p:txBody>
      </p:sp>
      <p:pic>
        <p:nvPicPr>
          <p:cNvPr id="21506" name="Content Placeholder 3" descr="show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79825" y="476250"/>
            <a:ext cx="5464175" cy="6192838"/>
          </a:xfrm>
        </p:spPr>
      </p:pic>
      <p:sp>
        <p:nvSpPr>
          <p:cNvPr id="5" name="TextBox 4"/>
          <p:cNvSpPr txBox="1"/>
          <p:nvPr/>
        </p:nvSpPr>
        <p:spPr>
          <a:xfrm>
            <a:off x="395288" y="1341438"/>
            <a:ext cx="3384550" cy="2584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When a macrophage is activated by an antigen, 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↑</a:t>
            </a:r>
            <a:r>
              <a:rPr lang="en-GB" dirty="0" smtClean="0"/>
              <a:t> </a:t>
            </a:r>
            <a:r>
              <a:rPr lang="en-GB" dirty="0"/>
              <a:t>in size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↑</a:t>
            </a:r>
            <a:r>
              <a:rPr lang="en-GB" dirty="0" smtClean="0"/>
              <a:t> </a:t>
            </a:r>
            <a:r>
              <a:rPr lang="en-GB" dirty="0"/>
              <a:t>the content of </a:t>
            </a:r>
            <a:r>
              <a:rPr lang="en-GB" dirty="0" err="1"/>
              <a:t>lysosomal</a:t>
            </a:r>
            <a:r>
              <a:rPr lang="en-GB" dirty="0"/>
              <a:t> enzymes.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↑</a:t>
            </a:r>
            <a:r>
              <a:rPr lang="en-GB" dirty="0" smtClean="0"/>
              <a:t> </a:t>
            </a:r>
            <a:r>
              <a:rPr lang="en-GB" dirty="0"/>
              <a:t>active metabolism.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FF0000"/>
                </a:solidFill>
              </a:rPr>
              <a:t>↑</a:t>
            </a:r>
            <a:r>
              <a:rPr lang="en-GB" dirty="0" smtClean="0"/>
              <a:t> </a:t>
            </a:r>
            <a:r>
              <a:rPr lang="en-GB" dirty="0"/>
              <a:t>the ability to kill an ingested organism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288" y="4292600"/>
            <a:ext cx="2592387" cy="1200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IFN-</a:t>
            </a:r>
            <a:r>
              <a:rPr lang="en-GB" dirty="0">
                <a:sym typeface="Symbol"/>
              </a:rPr>
              <a:t> can also induce macrophages to fuse into large, multinucleated cells called </a:t>
            </a:r>
            <a:r>
              <a:rPr lang="en-GB" dirty="0">
                <a:solidFill>
                  <a:srgbClr val="FF3399"/>
                </a:solidFill>
                <a:sym typeface="Symbol"/>
              </a:rPr>
              <a:t>giant cells</a:t>
            </a:r>
            <a:endParaRPr lang="en-GB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922337"/>
          </a:xfrm>
        </p:spPr>
        <p:txBody>
          <a:bodyPr/>
          <a:lstStyle/>
          <a:p>
            <a:r>
              <a:rPr lang="en-GB" sz="3200" smtClean="0"/>
              <a:t>Cellular interaction in chronic inflammation</a:t>
            </a:r>
          </a:p>
        </p:txBody>
      </p:sp>
      <p:pic>
        <p:nvPicPr>
          <p:cNvPr id="22530" name="Content Placeholder 3" descr="IMM04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196975"/>
            <a:ext cx="8135938" cy="53435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3073</TotalTime>
  <Words>546</Words>
  <Application>Microsoft Office PowerPoint</Application>
  <PresentationFormat>On-screen Show (4:3)</PresentationFormat>
  <Paragraphs>143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The difference between acute and chronic inflammation</vt:lpstr>
      <vt:lpstr>Pathogenesis</vt:lpstr>
      <vt:lpstr>Causes</vt:lpstr>
      <vt:lpstr>Cellular components </vt:lpstr>
      <vt:lpstr>Tissue Macrophages</vt:lpstr>
      <vt:lpstr>Roles of activated macrophages in chronic inflammation</vt:lpstr>
      <vt:lpstr>Cellular interaction in chronic inflammation</vt:lpstr>
      <vt:lpstr>PowerPoint Presentation</vt:lpstr>
      <vt:lpstr>A) Non-specific Chronic inflammation</vt:lpstr>
      <vt:lpstr>Active chronic inflammation</vt:lpstr>
      <vt:lpstr>B) Specific chronic inflammation: Granuloma</vt:lpstr>
      <vt:lpstr>Causes of granuloma</vt:lpstr>
      <vt:lpstr>Cellular Components</vt:lpstr>
      <vt:lpstr>Giant Cells</vt:lpstr>
      <vt:lpstr>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Hilar lymph node (caseation)</vt:lpstr>
      <vt:lpstr>PowerPoint Presentation</vt:lpstr>
      <vt:lpstr>PowerPoint Presentation</vt:lpstr>
      <vt:lpstr>Cat-scratch disease</vt:lpstr>
      <vt:lpstr>PowerPoint Presentation</vt:lpstr>
      <vt:lpstr>Outcome</vt:lpstr>
      <vt:lpstr>Summary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 Al-Sakkal</dc:creator>
  <cp:lastModifiedBy>Shiel, Nuala</cp:lastModifiedBy>
  <cp:revision>235</cp:revision>
  <dcterms:created xsi:type="dcterms:W3CDTF">2012-02-14T22:59:17Z</dcterms:created>
  <dcterms:modified xsi:type="dcterms:W3CDTF">2013-02-28T11:30:21Z</dcterms:modified>
</cp:coreProperties>
</file>