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6"/>
  </p:notesMasterIdLst>
  <p:sldIdLst>
    <p:sldId id="278" r:id="rId2"/>
    <p:sldId id="277" r:id="rId3"/>
    <p:sldId id="276" r:id="rId4"/>
    <p:sldId id="335" r:id="rId5"/>
    <p:sldId id="314" r:id="rId6"/>
    <p:sldId id="275" r:id="rId7"/>
    <p:sldId id="274" r:id="rId8"/>
    <p:sldId id="273" r:id="rId9"/>
    <p:sldId id="279" r:id="rId10"/>
    <p:sldId id="280" r:id="rId11"/>
    <p:sldId id="281" r:id="rId12"/>
    <p:sldId id="315" r:id="rId13"/>
    <p:sldId id="257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49" r:id="rId22"/>
    <p:sldId id="258" r:id="rId23"/>
    <p:sldId id="259" r:id="rId24"/>
    <p:sldId id="283" r:id="rId25"/>
    <p:sldId id="260" r:id="rId26"/>
    <p:sldId id="331" r:id="rId27"/>
    <p:sldId id="333" r:id="rId28"/>
    <p:sldId id="334" r:id="rId29"/>
    <p:sldId id="328" r:id="rId30"/>
    <p:sldId id="263" r:id="rId31"/>
    <p:sldId id="324" r:id="rId32"/>
    <p:sldId id="264" r:id="rId33"/>
    <p:sldId id="265" r:id="rId34"/>
    <p:sldId id="325" r:id="rId35"/>
    <p:sldId id="266" r:id="rId36"/>
    <p:sldId id="284" r:id="rId37"/>
    <p:sldId id="272" r:id="rId38"/>
    <p:sldId id="268" r:id="rId39"/>
    <p:sldId id="270" r:id="rId40"/>
    <p:sldId id="343" r:id="rId41"/>
    <p:sldId id="289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4" r:id="rId50"/>
    <p:sldId id="348" r:id="rId51"/>
    <p:sldId id="346" r:id="rId52"/>
    <p:sldId id="345" r:id="rId53"/>
    <p:sldId id="347" r:id="rId54"/>
    <p:sldId id="350" r:id="rId5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89816" autoAdjust="0"/>
  </p:normalViewPr>
  <p:slideViewPr>
    <p:cSldViewPr>
      <p:cViewPr>
        <p:scale>
          <a:sx n="50" d="100"/>
          <a:sy n="50" d="100"/>
        </p:scale>
        <p:origin x="-6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9728F30-0A54-5444-9CBE-4F961D4DC42E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4E4791E-BA57-F245-B8E7-7FBBFC812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0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Prokaryotes-unicellular organisms</a:t>
            </a:r>
          </a:p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Lack a cell nucleus and other membrane bound organelles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7483D0-4169-F34E-B386-7D72A8442723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Sulphonamide</a:t>
            </a:r>
            <a:r>
              <a:rPr lang="en-US" dirty="0" smtClean="0"/>
              <a:t> and trimethoprim resistant bacteria produce additional enzymes</a:t>
            </a:r>
            <a:r>
              <a:rPr lang="en-US" baseline="0" dirty="0" smtClean="0"/>
              <a:t> that are unaffected by antibiotics and bypass their inhibition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3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TEM-1</a:t>
            </a:r>
          </a:p>
          <a:p>
            <a:pPr lvl="1"/>
            <a:r>
              <a:rPr lang="en-US" dirty="0" smtClean="0"/>
              <a:t>First described in 1965</a:t>
            </a:r>
          </a:p>
          <a:p>
            <a:pPr lvl="1"/>
            <a:r>
              <a:rPr lang="en-US" dirty="0" smtClean="0"/>
              <a:t>Spread to 30% of </a:t>
            </a:r>
            <a:r>
              <a:rPr lang="en-US" dirty="0" err="1" smtClean="0"/>
              <a:t>e.coli</a:t>
            </a:r>
            <a:r>
              <a:rPr lang="en-US" dirty="0" smtClean="0"/>
              <a:t> and other </a:t>
            </a:r>
            <a:r>
              <a:rPr lang="en-US" dirty="0" err="1" smtClean="0"/>
              <a:t>enterobacteriacae</a:t>
            </a:r>
            <a:r>
              <a:rPr lang="en-US" dirty="0" smtClean="0"/>
              <a:t> by mid-1970s</a:t>
            </a:r>
          </a:p>
          <a:p>
            <a:pPr lvl="1"/>
            <a:r>
              <a:rPr lang="en-US" dirty="0" err="1" smtClean="0"/>
              <a:t>Mech</a:t>
            </a:r>
            <a:r>
              <a:rPr lang="en-US" dirty="0" smtClean="0"/>
              <a:t> of pen and amp res</a:t>
            </a:r>
            <a:r>
              <a:rPr lang="en-US" baseline="0" dirty="0" smtClean="0"/>
              <a:t> in HI and N. </a:t>
            </a:r>
            <a:r>
              <a:rPr lang="en-US" baseline="0" dirty="0" err="1" smtClean="0"/>
              <a:t>gon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hosps</a:t>
            </a:r>
            <a:r>
              <a:rPr lang="en-US" dirty="0" smtClean="0"/>
              <a:t>, then </a:t>
            </a:r>
            <a:r>
              <a:rPr lang="en-US" dirty="0" err="1" smtClean="0"/>
              <a:t>comm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ESBLs</a:t>
            </a:r>
          </a:p>
          <a:p>
            <a:pPr lvl="1"/>
            <a:r>
              <a:rPr lang="en-US" dirty="0" smtClean="0"/>
              <a:t>-mutations in TEM and SHV (chromosomal b-lactamase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cephalosporins</a:t>
            </a:r>
            <a:r>
              <a:rPr lang="en-US" baseline="0" dirty="0" smtClean="0"/>
              <a:t>)</a:t>
            </a:r>
          </a:p>
          <a:p>
            <a:pPr lvl="1"/>
            <a:r>
              <a:rPr lang="en-US" baseline="0" dirty="0" smtClean="0"/>
              <a:t>-Plasmid mediated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Able to </a:t>
            </a:r>
            <a:r>
              <a:rPr lang="en-US" dirty="0" err="1" smtClean="0"/>
              <a:t>hydolyse</a:t>
            </a:r>
            <a:r>
              <a:rPr lang="en-US" dirty="0" smtClean="0"/>
              <a:t> ‘B-lactamase stable’ 3</a:t>
            </a:r>
            <a:r>
              <a:rPr lang="en-US" baseline="30000" dirty="0" smtClean="0"/>
              <a:t>rd</a:t>
            </a:r>
            <a:r>
              <a:rPr lang="en-US" dirty="0" smtClean="0"/>
              <a:t> generation </a:t>
            </a:r>
            <a:r>
              <a:rPr lang="en-US" dirty="0" err="1" smtClean="0"/>
              <a:t>cephalosporins</a:t>
            </a:r>
            <a:r>
              <a:rPr lang="en-US" dirty="0" smtClean="0"/>
              <a:t> created to combat TEM mediated resistance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CTX-M</a:t>
            </a:r>
          </a:p>
          <a:p>
            <a:pPr lvl="1"/>
            <a:r>
              <a:rPr lang="en-US" dirty="0" smtClean="0"/>
              <a:t>	More</a:t>
            </a:r>
            <a:r>
              <a:rPr lang="en-US" baseline="0" dirty="0" smtClean="0"/>
              <a:t> active against </a:t>
            </a:r>
            <a:r>
              <a:rPr lang="en-US" baseline="0" dirty="0" err="1" smtClean="0"/>
              <a:t>cefotaxime</a:t>
            </a:r>
            <a:r>
              <a:rPr lang="en-US" baseline="0" dirty="0" smtClean="0"/>
              <a:t> than </a:t>
            </a:r>
            <a:r>
              <a:rPr lang="en-US" baseline="0" dirty="0" err="1" smtClean="0"/>
              <a:t>ceftazidime</a:t>
            </a:r>
            <a:endParaRPr lang="en-US" baseline="0" dirty="0" smtClean="0"/>
          </a:p>
          <a:p>
            <a:pPr lvl="1"/>
            <a:r>
              <a:rPr lang="en-US" baseline="0" dirty="0" smtClean="0"/>
              <a:t>	Not derived from TEM or SHV</a:t>
            </a:r>
          </a:p>
          <a:p>
            <a:pPr lvl="1"/>
            <a:r>
              <a:rPr lang="en-US" baseline="0" dirty="0" smtClean="0"/>
              <a:t>	Genes have escaped from </a:t>
            </a:r>
            <a:r>
              <a:rPr lang="en-US" baseline="0" dirty="0" err="1" smtClean="0"/>
              <a:t>kluyvera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</a:t>
            </a:r>
            <a:endParaRPr lang="en-US" baseline="0" dirty="0" smtClean="0"/>
          </a:p>
          <a:p>
            <a:pPr lvl="1"/>
            <a:r>
              <a:rPr lang="en-US" baseline="0" dirty="0" smtClean="0"/>
              <a:t>&gt;90 enzymes described</a:t>
            </a:r>
          </a:p>
          <a:p>
            <a:pPr lvl="1"/>
            <a:r>
              <a:rPr lang="en-US" baseline="0" dirty="0" smtClean="0"/>
              <a:t>Widely prevalent in E Coli in the community</a:t>
            </a:r>
            <a:r>
              <a:rPr lang="en-US" dirty="0" smtClean="0"/>
              <a:t>	-</a:t>
            </a:r>
          </a:p>
          <a:p>
            <a:pPr lvl="1"/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Arial" charset="0"/>
              </a:rPr>
              <a:t>Enzymes produced by Gram –</a:t>
            </a:r>
            <a:r>
              <a:rPr lang="en-GB" sz="2800" dirty="0" err="1" smtClean="0">
                <a:latin typeface="Arial" charset="0"/>
                <a:cs typeface="Arial" charset="0"/>
              </a:rPr>
              <a:t>ve</a:t>
            </a:r>
            <a:r>
              <a:rPr lang="en-GB" sz="2800" dirty="0" smtClean="0">
                <a:latin typeface="Arial" charset="0"/>
                <a:cs typeface="Arial" charset="0"/>
              </a:rPr>
              <a:t> bacteria. (Gram +</a:t>
            </a:r>
            <a:r>
              <a:rPr lang="en-GB" sz="2800" dirty="0" err="1" smtClean="0">
                <a:latin typeface="Arial" charset="0"/>
                <a:cs typeface="Arial" charset="0"/>
              </a:rPr>
              <a:t>ve</a:t>
            </a:r>
            <a:r>
              <a:rPr lang="ja-JP" altLang="en-GB" sz="2800" dirty="0" smtClean="0">
                <a:latin typeface="Arial" charset="0"/>
                <a:cs typeface="Arial" charset="0"/>
              </a:rPr>
              <a:t>’</a:t>
            </a:r>
            <a:r>
              <a:rPr lang="en-GB" altLang="ja-JP" sz="2800" dirty="0" smtClean="0">
                <a:latin typeface="Arial" charset="0"/>
                <a:cs typeface="Arial" charset="0"/>
              </a:rPr>
              <a:t>s have other resistance mechanisms, mostly involving PBP</a:t>
            </a:r>
            <a:r>
              <a:rPr lang="ja-JP" altLang="en-GB" sz="2800" dirty="0" smtClean="0">
                <a:latin typeface="Arial" charset="0"/>
                <a:cs typeface="Arial" charset="0"/>
              </a:rPr>
              <a:t>’</a:t>
            </a:r>
            <a:r>
              <a:rPr lang="en-GB" altLang="ja-JP" sz="2800" dirty="0" smtClean="0">
                <a:latin typeface="Arial" charset="0"/>
                <a:cs typeface="Arial" charset="0"/>
              </a:rPr>
              <a:t>s)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Arial" charset="0"/>
              </a:rPr>
              <a:t>Confer resistance to Beta-lactam Antibiotics                                           (PNC, </a:t>
            </a:r>
            <a:r>
              <a:rPr lang="en-GB" sz="2800" dirty="0" err="1" smtClean="0">
                <a:latin typeface="Arial" charset="0"/>
                <a:cs typeface="Arial" charset="0"/>
              </a:rPr>
              <a:t>Cephalosporins</a:t>
            </a:r>
            <a:r>
              <a:rPr lang="en-GB" sz="2800" dirty="0" smtClean="0">
                <a:latin typeface="Arial" charset="0"/>
                <a:cs typeface="Arial" charset="0"/>
              </a:rPr>
              <a:t>, </a:t>
            </a:r>
            <a:r>
              <a:rPr lang="en-GB" sz="2800" dirty="0" err="1" smtClean="0">
                <a:latin typeface="Arial" charset="0"/>
                <a:cs typeface="Arial" charset="0"/>
              </a:rPr>
              <a:t>Monobactams</a:t>
            </a:r>
            <a:r>
              <a:rPr lang="en-GB" sz="2800" dirty="0" smtClean="0">
                <a:latin typeface="Arial" charset="0"/>
                <a:cs typeface="Arial" charset="0"/>
              </a:rPr>
              <a:t>, </a:t>
            </a:r>
            <a:r>
              <a:rPr lang="en-GB" sz="2800" dirty="0" err="1" smtClean="0">
                <a:latin typeface="Arial" charset="0"/>
                <a:cs typeface="Arial" charset="0"/>
              </a:rPr>
              <a:t>Carbapnems</a:t>
            </a:r>
            <a:r>
              <a:rPr lang="en-GB" sz="2800" dirty="0" smtClean="0">
                <a:latin typeface="Arial" charset="0"/>
                <a:cs typeface="Arial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Arial" charset="0"/>
              </a:rPr>
              <a:t>Can be chromosomal or plasmid-mediated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aetiology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one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 of patients thought their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 symptoms were caused by infection 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87% believed that antimicrobials would help.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One-fifth of these patients specifically asked their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 to prescribe an antimicrobial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study showed that patients’ expectations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prescription were met 75% of the time by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prescribers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medical advice impacts patients’ perceptions and attitude towards their illness and perceived need for antibiotics, in particular when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advised on what to expect in the course of the illness, including the realistic recovery time and self-management strategies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1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Protects against</a:t>
            </a:r>
            <a:r>
              <a:rPr lang="en-GB" baseline="0" dirty="0" smtClean="0"/>
              <a:t> CDAD also, reserves </a:t>
            </a:r>
            <a:r>
              <a:rPr lang="en-GB" baseline="0" dirty="0" err="1" smtClean="0"/>
              <a:t>abx</a:t>
            </a:r>
            <a:r>
              <a:rPr lang="en-GB" baseline="0" dirty="0" smtClean="0"/>
              <a:t> for 2</a:t>
            </a:r>
            <a:r>
              <a:rPr lang="en-GB" baseline="30000" dirty="0" smtClean="0"/>
              <a:t>nd</a:t>
            </a:r>
            <a:r>
              <a:rPr lang="en-GB" baseline="0" dirty="0" smtClean="0"/>
              <a:t> line </a:t>
            </a:r>
            <a:r>
              <a:rPr lang="en-GB" baseline="0" dirty="0" err="1" smtClean="0"/>
              <a:t>rx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90% 7/7, </a:t>
            </a:r>
            <a:r>
              <a:rPr lang="en-GB" baseline="0" dirty="0" err="1" smtClean="0"/>
              <a:t>nnt</a:t>
            </a:r>
            <a:r>
              <a:rPr lang="en-GB" baseline="0" dirty="0" smtClean="0"/>
              <a:t> quinsy &gt;4000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7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 hygiene</a:t>
            </a:r>
          </a:p>
          <a:p>
            <a:r>
              <a:rPr lang="en-GB" dirty="0" smtClean="0"/>
              <a:t>PPE</a:t>
            </a:r>
          </a:p>
          <a:p>
            <a:r>
              <a:rPr lang="en-GB" dirty="0" smtClean="0"/>
              <a:t>VAD</a:t>
            </a:r>
          </a:p>
          <a:p>
            <a:r>
              <a:rPr lang="en-GB" dirty="0" smtClean="0"/>
              <a:t>Safe</a:t>
            </a:r>
            <a:r>
              <a:rPr lang="en-GB" baseline="0" dirty="0" smtClean="0"/>
              <a:t> disposal of </a:t>
            </a:r>
            <a:r>
              <a:rPr lang="en-GB" baseline="0" dirty="0" err="1" smtClean="0"/>
              <a:t>shaprs</a:t>
            </a:r>
            <a:endParaRPr lang="en-GB" baseline="0" dirty="0" smtClean="0"/>
          </a:p>
          <a:p>
            <a:r>
              <a:rPr lang="en-GB" baseline="0" dirty="0" smtClean="0"/>
              <a:t>Catheter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9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>
                <a:latin typeface="Arial" charset="0"/>
                <a:cs typeface="Arial" charset="0"/>
              </a:rPr>
              <a:t>Therefore current antibacterial targets include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>
                <a:latin typeface="Arial" charset="0"/>
                <a:cs typeface="Arial" charset="0"/>
              </a:rPr>
              <a:t>Bacterial cell wall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>
                <a:latin typeface="Arial" charset="0"/>
                <a:cs typeface="Arial" charset="0"/>
              </a:rPr>
              <a:t>Bacterial protein synthesis (ribosomes)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>
                <a:latin typeface="Arial" charset="0"/>
                <a:cs typeface="Arial" charset="0"/>
              </a:rPr>
              <a:t>Bacterial enzymes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>
                <a:latin typeface="Arial" charset="0"/>
                <a:cs typeface="Arial" charset="0"/>
              </a:rPr>
              <a:t>Bacterial cell membrane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476E2B-1E50-7D4C-938F-62BC30A4AC3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-and have been a driving force for the rise in life-expectancy over the last 70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  <a:r>
              <a:rPr lang="en-GB" dirty="0" smtClean="0"/>
              <a:t>u</a:t>
            </a:r>
            <a:r>
              <a:rPr lang="en-US" dirty="0" err="1" smtClean="0"/>
              <a:t>nderpin</a:t>
            </a:r>
            <a:r>
              <a:rPr lang="en-US" dirty="0" smtClean="0"/>
              <a:t> modern medicine supporting advances in neonatology, </a:t>
            </a:r>
            <a:r>
              <a:rPr lang="en-US" dirty="0" err="1" smtClean="0"/>
              <a:t>onc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haem</a:t>
            </a:r>
            <a:r>
              <a:rPr lang="en-US" baseline="0" dirty="0" smtClean="0"/>
              <a:t>, nephrology and transplant.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 smtClean="0"/>
              <a:t>This makes infections harder to treat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esistance is developing faster then there are new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5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Mechanisms of antibiotic resistance in bacteria</a:t>
            </a:r>
          </a:p>
          <a:p>
            <a:r>
              <a:rPr lang="en-GB" dirty="0" smtClean="0"/>
              <a:t>1.</a:t>
            </a:r>
            <a:r>
              <a:rPr lang="en-GB" baseline="0" dirty="0" smtClean="0"/>
              <a:t> </a:t>
            </a:r>
            <a:r>
              <a:rPr lang="en-GB" dirty="0" smtClean="0"/>
              <a:t>Antibiotic modification</a:t>
            </a:r>
            <a:r>
              <a:rPr lang="en-GB" baseline="0" dirty="0" smtClean="0"/>
              <a:t>-rendering the antibiotic inactive</a:t>
            </a:r>
          </a:p>
          <a:p>
            <a:r>
              <a:rPr lang="en-GB" dirty="0" smtClean="0"/>
              <a:t>2. Impaired entry of the antibiotic</a:t>
            </a:r>
            <a:r>
              <a:rPr lang="en-GB" baseline="0" dirty="0" smtClean="0"/>
              <a:t> into the cell</a:t>
            </a:r>
            <a:endParaRPr lang="en-GB" dirty="0" smtClean="0"/>
          </a:p>
          <a:p>
            <a:r>
              <a:rPr lang="en-GB" dirty="0" smtClean="0"/>
              <a:t>3. </a:t>
            </a:r>
            <a:r>
              <a:rPr lang="en-GB" dirty="0" err="1" smtClean="0"/>
              <a:t>Anitbiotic</a:t>
            </a:r>
            <a:r>
              <a:rPr lang="en-GB" dirty="0" smtClean="0"/>
              <a:t> efflux pumps-prevent</a:t>
            </a:r>
            <a:r>
              <a:rPr lang="en-GB" baseline="0" dirty="0" smtClean="0"/>
              <a:t> antibiotic from entering the cell and reaching its target</a:t>
            </a:r>
          </a:p>
          <a:p>
            <a:r>
              <a:rPr lang="en-GB" baseline="0" dirty="0" smtClean="0"/>
              <a:t>4. Alteration in antibiotic target site</a:t>
            </a:r>
          </a:p>
          <a:p>
            <a:r>
              <a:rPr lang="en-GB" baseline="0" dirty="0" smtClean="0"/>
              <a:t>5. Metabolic bypass-microbe creates an alternate pathway to circumvent the action of the antimicrobial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0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penicillinase</a:t>
            </a:r>
            <a:r>
              <a:rPr lang="en-US" dirty="0" smtClean="0"/>
              <a:t> </a:t>
            </a:r>
            <a:r>
              <a:rPr lang="en-US" dirty="0" err="1" smtClean="0"/>
              <a:t>recognised</a:t>
            </a:r>
            <a:r>
              <a:rPr lang="en-US" dirty="0" smtClean="0"/>
              <a:t> in SA</a:t>
            </a:r>
          </a:p>
          <a:p>
            <a:r>
              <a:rPr lang="en-US" dirty="0" smtClean="0"/>
              <a:t>1940s </a:t>
            </a:r>
            <a:r>
              <a:rPr lang="en-US" dirty="0" err="1" smtClean="0"/>
              <a:t>benzpen</a:t>
            </a:r>
            <a:r>
              <a:rPr lang="en-US" dirty="0" smtClean="0"/>
              <a:t> was introduced</a:t>
            </a:r>
          </a:p>
          <a:p>
            <a:r>
              <a:rPr lang="en-US" dirty="0" smtClean="0"/>
              <a:t>1950s-40-80% of SA resistant</a:t>
            </a:r>
            <a:r>
              <a:rPr lang="en-US" baseline="0" dirty="0" smtClean="0"/>
              <a:t> due to the production of </a:t>
            </a:r>
            <a:r>
              <a:rPr lang="en-US" baseline="0" dirty="0" err="1" smtClean="0"/>
              <a:t>penicillinase</a:t>
            </a:r>
            <a:r>
              <a:rPr lang="en-US" baseline="0" dirty="0" smtClean="0"/>
              <a:t> transferred between strains on plasmids</a:t>
            </a:r>
          </a:p>
          <a:p>
            <a:r>
              <a:rPr lang="en-US" baseline="0" dirty="0" smtClean="0"/>
              <a:t>Now only 2%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all SA are pen 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  <a:cs typeface="Arial" charset="0"/>
              </a:rPr>
              <a:t>Aminoglycoside-modifying enzymes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latin typeface="Arial" charset="0"/>
                <a:cs typeface="Arial" charset="0"/>
              </a:rPr>
              <a:t>3 main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latin typeface="Arial" charset="0"/>
                <a:cs typeface="Arial" charset="0"/>
              </a:rPr>
              <a:t>Enterococci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>
                <a:latin typeface="Arial" charset="0"/>
                <a:cs typeface="Arial" charset="0"/>
              </a:rPr>
              <a:t>Associated with high level gent resistance (HLGR)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>
                <a:latin typeface="Arial" charset="0"/>
                <a:cs typeface="Arial" charset="0"/>
              </a:rPr>
              <a:t>HLGR is associated with decreased synergism in IE </a:t>
            </a:r>
          </a:p>
          <a:p>
            <a:pPr marL="914400" marR="0" lvl="2" indent="0" algn="l" defTabSz="4572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Chloramphenicol </a:t>
            </a:r>
            <a:r>
              <a:rPr lang="en-GB" sz="2000" dirty="0" err="1" smtClean="0">
                <a:latin typeface="Arial" charset="0"/>
                <a:cs typeface="Arial" charset="0"/>
              </a:rPr>
              <a:t>acetyltransferases</a:t>
            </a:r>
            <a:r>
              <a:rPr lang="en-GB" sz="2000" dirty="0" smtClean="0">
                <a:latin typeface="Arial" charset="0"/>
                <a:cs typeface="Arial" charset="0"/>
              </a:rPr>
              <a:t> (CAT)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 smtClean="0">
              <a:latin typeface="Arial" charset="0"/>
              <a:cs typeface="Arial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 of resistance to methicillin in MRSA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penicillin resistance in S.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pneumos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GB" sz="2800" dirty="0" smtClean="0">
                <a:latin typeface="Arial" charset="0"/>
                <a:cs typeface="Arial" charset="0"/>
              </a:rPr>
              <a:t>Penicillin resistance in </a:t>
            </a:r>
            <a:r>
              <a:rPr lang="en-GB" sz="2800" i="1" dirty="0" smtClean="0">
                <a:latin typeface="Arial" charset="0"/>
                <a:cs typeface="Arial" charset="0"/>
              </a:rPr>
              <a:t>Strep </a:t>
            </a:r>
            <a:r>
              <a:rPr lang="en-GB" sz="2800" i="1" dirty="0" err="1" smtClean="0">
                <a:latin typeface="Arial" charset="0"/>
                <a:cs typeface="Arial" charset="0"/>
              </a:rPr>
              <a:t>pneumo</a:t>
            </a:r>
            <a:r>
              <a:rPr lang="en-GB" sz="2800" dirty="0" smtClean="0">
                <a:latin typeface="Arial" charset="0"/>
                <a:cs typeface="Arial" charset="0"/>
              </a:rPr>
              <a:t> (</a:t>
            </a:r>
            <a:r>
              <a:rPr lang="en-GB" sz="2800" dirty="0" err="1" smtClean="0">
                <a:latin typeface="Arial" charset="0"/>
                <a:cs typeface="Arial" charset="0"/>
              </a:rPr>
              <a:t>SPn</a:t>
            </a:r>
            <a:r>
              <a:rPr lang="en-GB" sz="2800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Pneumococci have 6 different PBPs</a:t>
            </a:r>
          </a:p>
          <a:p>
            <a:pPr lvl="1" eaLnBrk="1" hangingPunct="1"/>
            <a:r>
              <a:rPr lang="ja-JP" altLang="en-GB" sz="2400" dirty="0" smtClean="0">
                <a:latin typeface="Arial" charset="0"/>
                <a:cs typeface="Arial" charset="0"/>
              </a:rPr>
              <a:t>‘</a:t>
            </a:r>
            <a:r>
              <a:rPr lang="en-GB" altLang="ja-JP" sz="2400" dirty="0" smtClean="0">
                <a:latin typeface="Arial" charset="0"/>
                <a:cs typeface="Arial" charset="0"/>
              </a:rPr>
              <a:t>foreign</a:t>
            </a:r>
            <a:r>
              <a:rPr lang="ja-JP" altLang="en-GB" sz="2400" dirty="0" smtClean="0">
                <a:latin typeface="Arial" charset="0"/>
                <a:cs typeface="Arial" charset="0"/>
              </a:rPr>
              <a:t>’</a:t>
            </a:r>
            <a:r>
              <a:rPr lang="en-GB" altLang="ja-JP" sz="2400" dirty="0" smtClean="0">
                <a:latin typeface="Arial" charset="0"/>
                <a:cs typeface="Arial" charset="0"/>
              </a:rPr>
              <a:t> DNA is taken up by </a:t>
            </a:r>
            <a:r>
              <a:rPr lang="en-GB" altLang="ja-JP" sz="2400" dirty="0" err="1" smtClean="0">
                <a:latin typeface="Arial" charset="0"/>
                <a:cs typeface="Arial" charset="0"/>
              </a:rPr>
              <a:t>SPn</a:t>
            </a:r>
            <a:r>
              <a:rPr lang="en-GB" altLang="ja-JP" sz="2400" dirty="0" smtClean="0">
                <a:latin typeface="Arial" charset="0"/>
                <a:cs typeface="Arial" charset="0"/>
              </a:rPr>
              <a:t> and integrated into its chromosome to form mosaic genes (transformation)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7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Semi-synthetic penicillin stable against staphylococcal b-lactamase</a:t>
            </a:r>
          </a:p>
          <a:p>
            <a:pPr lvl="2"/>
            <a:r>
              <a:rPr lang="en-US" dirty="0" smtClean="0"/>
              <a:t>Encoded by </a:t>
            </a:r>
            <a:r>
              <a:rPr lang="en-US" dirty="0" err="1" smtClean="0"/>
              <a:t>mecA</a:t>
            </a:r>
            <a:r>
              <a:rPr lang="en-US" dirty="0" smtClean="0"/>
              <a:t> gene</a:t>
            </a:r>
          </a:p>
          <a:p>
            <a:pPr lvl="2"/>
            <a:r>
              <a:rPr lang="en-US" dirty="0" smtClean="0"/>
              <a:t>Integrates into the chromosome of </a:t>
            </a:r>
            <a:r>
              <a:rPr lang="en-US" dirty="0" err="1" smtClean="0"/>
              <a:t>methicllin</a:t>
            </a:r>
            <a:r>
              <a:rPr lang="en-US" dirty="0" smtClean="0"/>
              <a:t>-sensitive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and renders it resistant</a:t>
            </a:r>
            <a:endParaRPr lang="en-US" i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MecA</a:t>
            </a:r>
            <a:r>
              <a:rPr lang="en-US" dirty="0" smtClean="0"/>
              <a:t> gene</a:t>
            </a:r>
            <a:r>
              <a:rPr lang="en-US" baseline="0" dirty="0" smtClean="0"/>
              <a:t> belongs to the </a:t>
            </a:r>
            <a:r>
              <a:rPr lang="en-US" baseline="0" dirty="0" err="1" smtClean="0"/>
              <a:t>SccMec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5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7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Mechanism</a:t>
            </a:r>
            <a:r>
              <a:rPr lang="en-GB" baseline="0" dirty="0" smtClean="0"/>
              <a:t> of </a:t>
            </a:r>
            <a:r>
              <a:rPr lang="en-GB" dirty="0" err="1" smtClean="0"/>
              <a:t>carbapenem</a:t>
            </a:r>
            <a:r>
              <a:rPr lang="en-GB" dirty="0" smtClean="0"/>
              <a:t> resistance.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Decreased penetration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Cell wall permeability</a:t>
            </a:r>
          </a:p>
          <a:p>
            <a:pPr lvl="2" eaLnBrk="1" hangingPunct="1"/>
            <a:r>
              <a:rPr lang="en-GB" dirty="0" smtClean="0">
                <a:latin typeface="Arial" charset="0"/>
                <a:cs typeface="Arial" charset="0"/>
              </a:rPr>
              <a:t>Outer membrane of GNRs exclude large, hydrophobic molecules (</a:t>
            </a:r>
            <a:r>
              <a:rPr lang="en-GB" dirty="0" err="1" smtClean="0">
                <a:latin typeface="Arial" charset="0"/>
                <a:cs typeface="Arial" charset="0"/>
              </a:rPr>
              <a:t>eg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glycopeptides</a:t>
            </a:r>
            <a:r>
              <a:rPr lang="en-GB" dirty="0" smtClean="0">
                <a:latin typeface="Arial" charset="0"/>
                <a:cs typeface="Arial" charset="0"/>
              </a:rPr>
              <a:t>, rifampicin)</a:t>
            </a:r>
          </a:p>
          <a:p>
            <a:pPr lvl="2" eaLnBrk="1" hangingPunct="1"/>
            <a:r>
              <a:rPr lang="en-GB" dirty="0" smtClean="0">
                <a:latin typeface="Arial" charset="0"/>
                <a:cs typeface="Arial" charset="0"/>
              </a:rPr>
              <a:t>Cytoplasmic membrane in anaerobes exclude aminoglycosides  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Endogenous in many gram negatives</a:t>
            </a:r>
          </a:p>
          <a:p>
            <a:pPr lvl="2" eaLnBrk="1" hangingPunct="1"/>
            <a:r>
              <a:rPr lang="en-GB" dirty="0" smtClean="0">
                <a:latin typeface="Arial" charset="0"/>
                <a:cs typeface="Arial" charset="0"/>
              </a:rPr>
              <a:t>Pseudomonas has several</a:t>
            </a:r>
          </a:p>
          <a:p>
            <a:pPr lvl="2"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1ECB-5A5A-4149-952A-B79C90444F6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2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3900">
              <a:solidFill>
                <a:srgbClr val="C51538"/>
              </a:solidFill>
              <a:latin typeface="Impact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GB" smtClean="0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Click to edit Master subtitle style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187DD12-A1EE-F94E-B721-4817A0F1C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73400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847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51187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68535332"/>
      </p:ext>
    </p:extLst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DEDAE0-96DD-394C-B995-82EE202E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00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811A8D-1D67-D641-B53E-FBFA6A709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3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47556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81391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49079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2270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43056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510220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057897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206256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</p:sldLayoutIdLst>
  <p:transition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charset="0"/>
          <a:cs typeface="ＭＳ Ｐゴシック" charset="0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charset="0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charset="0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4B4F55"/>
          </a:solidFill>
          <a:latin typeface="+mn-lt"/>
          <a:ea typeface="ＭＳ Ｐゴシック" charset="0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0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taphylococcus.net/Pages/SCCmecDescriptionEN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04864"/>
            <a:ext cx="7543800" cy="1656184"/>
          </a:xfrm>
        </p:spPr>
        <p:txBody>
          <a:bodyPr/>
          <a:lstStyle/>
          <a:p>
            <a:pPr eaLnBrk="1" hangingPunct="1"/>
            <a:r>
              <a:rPr lang="en-GB" sz="5400" dirty="0" smtClean="0">
                <a:latin typeface="Arial" pitchFamily="34" charset="0"/>
                <a:cs typeface="Arial" pitchFamily="34" charset="0"/>
              </a:rPr>
              <a:t>Antibiotic mechanisms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of action and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resistance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581128"/>
            <a:ext cx="7543800" cy="1210072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Dr Hema </a:t>
            </a:r>
            <a:r>
              <a:rPr lang="en-GB" sz="3200" dirty="0">
                <a:latin typeface="Arial" charset="0"/>
                <a:cs typeface="Arial" charset="0"/>
              </a:rPr>
              <a:t>Sharma</a:t>
            </a:r>
          </a:p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Clinical Research Fellow</a:t>
            </a:r>
          </a:p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ST6 ID/MMV</a:t>
            </a:r>
            <a:endParaRPr lang="en-GB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Inhibitors of cell wall synthesis</a:t>
            </a:r>
            <a:endParaRPr lang="en-US">
              <a:latin typeface="Impact" charset="0"/>
              <a:cs typeface="Arial" charset="0"/>
            </a:endParaRPr>
          </a:p>
        </p:txBody>
      </p:sp>
      <p:pic>
        <p:nvPicPr>
          <p:cNvPr id="17410" name="Picture 4" descr="Gram-Negative-Cell-Wall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r="8682"/>
          <a:stretch>
            <a:fillRect/>
          </a:stretch>
        </p:blipFill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of cell wall synthesis</a:t>
            </a:r>
            <a:endParaRPr lang="en-US" dirty="0">
              <a:cs typeface="Arial" charset="0"/>
            </a:endParaRPr>
          </a:p>
        </p:txBody>
      </p:sp>
      <p:pic>
        <p:nvPicPr>
          <p:cNvPr id="18434" name="Picture 4" descr="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6413"/>
            <a:ext cx="6408737" cy="3609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Beta-lactam antibiotics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l-GR" sz="2400" dirty="0">
                <a:latin typeface="Arial" charset="0"/>
                <a:cs typeface="Arial" charset="0"/>
              </a:rPr>
              <a:t>Β</a:t>
            </a:r>
            <a:r>
              <a:rPr lang="en-GB" sz="2400" dirty="0">
                <a:latin typeface="Arial" charset="0"/>
                <a:cs typeface="Arial" charset="0"/>
              </a:rPr>
              <a:t>eta-lactams include</a:t>
            </a:r>
          </a:p>
          <a:p>
            <a:pPr lvl="1" eaLnBrk="1" hangingPunct="1"/>
            <a:r>
              <a:rPr lang="en-GB" sz="2400" dirty="0" err="1">
                <a:latin typeface="Arial" charset="0"/>
                <a:cs typeface="Arial" charset="0"/>
              </a:rPr>
              <a:t>Penicillins</a:t>
            </a:r>
            <a:r>
              <a:rPr lang="en-GB" sz="2400" dirty="0">
                <a:latin typeface="Arial" charset="0"/>
                <a:cs typeface="Arial" charset="0"/>
              </a:rPr>
              <a:t>, </a:t>
            </a:r>
            <a:r>
              <a:rPr lang="en-GB" sz="2400" dirty="0" err="1">
                <a:latin typeface="Arial" charset="0"/>
                <a:cs typeface="Arial" charset="0"/>
              </a:rPr>
              <a:t>cephalosporins</a:t>
            </a:r>
            <a:r>
              <a:rPr lang="en-GB" sz="2400" dirty="0">
                <a:latin typeface="Arial" charset="0"/>
                <a:cs typeface="Arial" charset="0"/>
              </a:rPr>
              <a:t>, </a:t>
            </a:r>
            <a:r>
              <a:rPr lang="el-GR" sz="2400" dirty="0">
                <a:latin typeface="Arial" charset="0"/>
                <a:cs typeface="Arial" charset="0"/>
              </a:rPr>
              <a:t>β</a:t>
            </a:r>
            <a:r>
              <a:rPr lang="en-GB" sz="2400" dirty="0">
                <a:latin typeface="Arial" charset="0"/>
                <a:cs typeface="Arial" charset="0"/>
              </a:rPr>
              <a:t>-lactamase inhibitors and </a:t>
            </a:r>
            <a:r>
              <a:rPr lang="en-GB" sz="2400" dirty="0" err="1">
                <a:latin typeface="Arial" charset="0"/>
                <a:cs typeface="Arial" charset="0"/>
              </a:rPr>
              <a:t>carbapenems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They are bactericidal antibiotics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Kill bacteria, </a:t>
            </a:r>
            <a:r>
              <a:rPr lang="en-GB" sz="2400" dirty="0" err="1">
                <a:latin typeface="Arial" charset="0"/>
                <a:cs typeface="Arial" charset="0"/>
              </a:rPr>
              <a:t>cf</a:t>
            </a:r>
            <a:r>
              <a:rPr lang="en-GB" sz="2400" dirty="0">
                <a:latin typeface="Arial" charset="0"/>
                <a:cs typeface="Arial" charset="0"/>
              </a:rPr>
              <a:t> static agents which inhibit bacterial growth</a:t>
            </a:r>
          </a:p>
          <a:p>
            <a:pPr lvl="1" eaLnBrk="1" hangingPunct="1">
              <a:buFontTx/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l-G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Impact" charset="0"/>
                <a:cs typeface="Arial" charset="0"/>
              </a:rPr>
              <a:t>Beta-</a:t>
            </a:r>
            <a:r>
              <a:rPr lang="en-GB" dirty="0" smtClean="0">
                <a:latin typeface="Impact" charset="0"/>
                <a:cs typeface="Arial" charset="0"/>
              </a:rPr>
              <a:t>lactams: Mechanism of Action</a:t>
            </a:r>
            <a:endParaRPr lang="en-GB" dirty="0">
              <a:latin typeface="Impact" charset="0"/>
              <a:cs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Inhibit </a:t>
            </a:r>
            <a:r>
              <a:rPr lang="en-GB" sz="2400" dirty="0">
                <a:latin typeface="Arial" charset="0"/>
                <a:cs typeface="Arial" charset="0"/>
              </a:rPr>
              <a:t>the final stage of PG synthesis by preventing cross linking of PG wall</a:t>
            </a: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They resemble D-</a:t>
            </a:r>
            <a:r>
              <a:rPr lang="en-GB" sz="2400" dirty="0" err="1">
                <a:latin typeface="Arial" charset="0"/>
                <a:cs typeface="Arial" charset="0"/>
              </a:rPr>
              <a:t>ala</a:t>
            </a:r>
            <a:r>
              <a:rPr lang="en-GB" sz="2400" dirty="0">
                <a:latin typeface="Arial" charset="0"/>
                <a:cs typeface="Arial" charset="0"/>
              </a:rPr>
              <a:t>-D-</a:t>
            </a:r>
            <a:r>
              <a:rPr lang="en-GB" sz="2400" dirty="0" err="1">
                <a:latin typeface="Arial" charset="0"/>
                <a:cs typeface="Arial" charset="0"/>
              </a:rPr>
              <a:t>ala</a:t>
            </a:r>
            <a:r>
              <a:rPr lang="en-GB" sz="2400" dirty="0">
                <a:latin typeface="Arial" charset="0"/>
                <a:cs typeface="Arial" charset="0"/>
              </a:rPr>
              <a:t> unit that is required for </a:t>
            </a:r>
            <a:r>
              <a:rPr lang="en-GB" sz="2400" dirty="0" err="1">
                <a:latin typeface="Arial" charset="0"/>
                <a:cs typeface="Arial" charset="0"/>
              </a:rPr>
              <a:t>transpeptidation</a:t>
            </a:r>
            <a:r>
              <a:rPr lang="en-GB" sz="2400" dirty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Selectively binds to and </a:t>
            </a:r>
            <a:r>
              <a:rPr lang="en-GB" sz="2400" dirty="0" smtClean="0">
                <a:latin typeface="Arial" charset="0"/>
                <a:cs typeface="Arial" charset="0"/>
              </a:rPr>
              <a:t>inhibit </a:t>
            </a:r>
            <a:r>
              <a:rPr lang="en-GB" sz="2400" dirty="0">
                <a:latin typeface="Arial" charset="0"/>
                <a:cs typeface="Arial" charset="0"/>
              </a:rPr>
              <a:t>PBPs (enzymes responsible for crosslinking protein and sugars into PG)</a:t>
            </a: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Causes cell death by </a:t>
            </a:r>
            <a:r>
              <a:rPr lang="en-GB" sz="2400" dirty="0" err="1">
                <a:latin typeface="Arial" charset="0"/>
                <a:cs typeface="Arial" charset="0"/>
              </a:rPr>
              <a:t>lysis</a:t>
            </a:r>
            <a:endParaRPr lang="en-GB" sz="2400" dirty="0">
              <a:latin typeface="Arial" charset="0"/>
              <a:cs typeface="Arial" charset="0"/>
            </a:endParaRPr>
          </a:p>
          <a:p>
            <a:pPr marL="381000" lvl="1" indent="0"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Impact" charset="0"/>
                <a:cs typeface="Arial" charset="0"/>
              </a:rPr>
              <a:t>Penicillin Family</a:t>
            </a:r>
            <a:endParaRPr lang="en-GB" dirty="0">
              <a:latin typeface="Impact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543800" cy="4457700"/>
          </a:xfrm>
        </p:spPr>
        <p:txBody>
          <a:bodyPr/>
          <a:lstStyle/>
          <a:p>
            <a:pPr marL="0" indent="0" eaLnBrk="1" hangingPunct="1">
              <a:defRPr/>
            </a:pPr>
            <a:endParaRPr lang="en-GB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GB" sz="2600" dirty="0" smtClean="0">
                <a:latin typeface="Arial" charset="0"/>
                <a:ea typeface="+mn-ea"/>
                <a:cs typeface="Arial" charset="0"/>
              </a:rPr>
              <a:t>Penicillin </a:t>
            </a:r>
            <a:r>
              <a:rPr lang="en-GB" sz="2600" dirty="0">
                <a:latin typeface="Arial" charset="0"/>
                <a:ea typeface="+mn-ea"/>
                <a:cs typeface="Arial" charset="0"/>
              </a:rPr>
              <a:t>V/ </a:t>
            </a:r>
            <a:r>
              <a:rPr lang="en-GB" sz="2600" dirty="0" smtClean="0">
                <a:latin typeface="Arial" charset="0"/>
                <a:ea typeface="+mn-ea"/>
                <a:cs typeface="Arial" charset="0"/>
              </a:rPr>
              <a:t>Penicillin G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2600" dirty="0" smtClean="0">
                <a:latin typeface="Arial" charset="0"/>
                <a:ea typeface="+mn-ea"/>
                <a:cs typeface="Arial" charset="0"/>
              </a:rPr>
              <a:t>Amino-</a:t>
            </a:r>
            <a:r>
              <a:rPr lang="en-GB" sz="2600" dirty="0" err="1" smtClean="0">
                <a:latin typeface="Arial" charset="0"/>
                <a:ea typeface="+mn-ea"/>
                <a:cs typeface="Arial" charset="0"/>
              </a:rPr>
              <a:t>Penicillins</a:t>
            </a:r>
            <a:endParaRPr lang="en-GB" sz="2600" dirty="0" smtClean="0">
              <a:latin typeface="Arial" charset="0"/>
              <a:ea typeface="+mn-ea"/>
              <a:cs typeface="Arial" charset="0"/>
            </a:endParaRPr>
          </a:p>
          <a:p>
            <a:pPr lvl="2" eaLnBrk="1" hangingPunct="1"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+mn-ea"/>
                <a:cs typeface="Arial" charset="0"/>
              </a:rPr>
              <a:t>Ampicillin/Amoxicillin/Co</a:t>
            </a:r>
            <a:r>
              <a:rPr lang="en-GB" sz="2000" dirty="0">
                <a:latin typeface="Arial" charset="0"/>
                <a:ea typeface="+mn-ea"/>
                <a:cs typeface="Arial" charset="0"/>
              </a:rPr>
              <a:t>-</a:t>
            </a:r>
            <a:r>
              <a:rPr lang="en-GB" sz="2000" dirty="0" err="1" smtClean="0">
                <a:latin typeface="Arial" charset="0"/>
                <a:ea typeface="+mn-ea"/>
                <a:cs typeface="Arial" charset="0"/>
              </a:rPr>
              <a:t>amoxiclav</a:t>
            </a:r>
            <a:endParaRPr lang="en-GB" sz="20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GB" sz="2600" dirty="0">
                <a:latin typeface="Arial" charset="0"/>
                <a:ea typeface="+mn-ea"/>
                <a:cs typeface="Arial" charset="0"/>
              </a:rPr>
              <a:t>Anti-</a:t>
            </a:r>
            <a:r>
              <a:rPr lang="en-GB" sz="2600" dirty="0" smtClean="0">
                <a:latin typeface="Arial" charset="0"/>
                <a:ea typeface="+mn-ea"/>
                <a:cs typeface="Arial" charset="0"/>
              </a:rPr>
              <a:t>Staphylococcal</a:t>
            </a:r>
          </a:p>
          <a:p>
            <a:pPr lvl="2" eaLnBrk="1" hangingPunct="1"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+mn-ea"/>
                <a:cs typeface="Arial" charset="0"/>
              </a:rPr>
              <a:t>Methicillin/</a:t>
            </a:r>
            <a:r>
              <a:rPr lang="en-GB" sz="2000" dirty="0" err="1" smtClean="0">
                <a:latin typeface="Arial" charset="0"/>
                <a:ea typeface="+mn-ea"/>
                <a:cs typeface="Arial" charset="0"/>
              </a:rPr>
              <a:t>Oxacillin</a:t>
            </a:r>
            <a:r>
              <a:rPr lang="en-GB" sz="2000" dirty="0" smtClean="0">
                <a:latin typeface="Arial" charset="0"/>
                <a:ea typeface="+mn-ea"/>
                <a:cs typeface="Arial" charset="0"/>
              </a:rPr>
              <a:t>/</a:t>
            </a:r>
            <a:r>
              <a:rPr lang="en-GB" sz="2000" dirty="0" err="1" smtClean="0">
                <a:latin typeface="Arial" charset="0"/>
                <a:ea typeface="+mn-ea"/>
                <a:cs typeface="Arial" charset="0"/>
              </a:rPr>
              <a:t>Flucloxacillin</a:t>
            </a:r>
            <a:endParaRPr lang="en-GB" sz="20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GB" sz="2400" dirty="0">
                <a:latin typeface="Arial" charset="0"/>
                <a:ea typeface="+mn-ea"/>
                <a:cs typeface="Arial" charset="0"/>
              </a:rPr>
              <a:t>Anti-</a:t>
            </a:r>
            <a:r>
              <a:rPr lang="en-GB" sz="2400" dirty="0" err="1" smtClean="0">
                <a:latin typeface="Arial" charset="0"/>
                <a:ea typeface="+mn-ea"/>
                <a:cs typeface="Arial" charset="0"/>
              </a:rPr>
              <a:t>Pseudomonal</a:t>
            </a:r>
            <a:endParaRPr lang="en-GB" sz="2400" dirty="0" smtClean="0">
              <a:latin typeface="Arial" charset="0"/>
              <a:ea typeface="+mn-ea"/>
              <a:cs typeface="Arial" charset="0"/>
            </a:endParaRPr>
          </a:p>
          <a:p>
            <a:pPr lvl="2" eaLnBrk="1" hangingPunct="1">
              <a:buFontTx/>
              <a:buChar char="-"/>
              <a:defRPr/>
            </a:pPr>
            <a:r>
              <a:rPr lang="en-GB" sz="2000" dirty="0" err="1" smtClean="0">
                <a:latin typeface="Arial" charset="0"/>
                <a:ea typeface="+mn-ea"/>
                <a:cs typeface="Arial" charset="0"/>
              </a:rPr>
              <a:t>Piperacillin</a:t>
            </a:r>
            <a:r>
              <a:rPr lang="en-GB" sz="2000" dirty="0" smtClean="0">
                <a:latin typeface="Arial" charset="0"/>
                <a:ea typeface="+mn-ea"/>
                <a:cs typeface="Arial" charset="0"/>
              </a:rPr>
              <a:t>/</a:t>
            </a:r>
            <a:r>
              <a:rPr lang="en-GB" sz="2000" dirty="0" err="1" smtClean="0">
                <a:latin typeface="Arial" charset="0"/>
                <a:ea typeface="+mn-ea"/>
                <a:cs typeface="Arial" charset="0"/>
              </a:rPr>
              <a:t>Tazobactam</a:t>
            </a:r>
            <a:r>
              <a:rPr lang="en-GB" sz="2000" dirty="0" smtClean="0">
                <a:latin typeface="Arial" charset="0"/>
                <a:ea typeface="+mn-ea"/>
                <a:cs typeface="Arial" charset="0"/>
              </a:rPr>
              <a:t> (</a:t>
            </a:r>
            <a:r>
              <a:rPr lang="en-GB" sz="2000" dirty="0" err="1" smtClean="0">
                <a:latin typeface="Arial" charset="0"/>
                <a:ea typeface="+mn-ea"/>
                <a:cs typeface="Arial" charset="0"/>
              </a:rPr>
              <a:t>Tazocin</a:t>
            </a:r>
            <a:r>
              <a:rPr lang="en-GB" sz="2000" dirty="0" smtClean="0">
                <a:latin typeface="Arial" charset="0"/>
                <a:ea typeface="+mn-ea"/>
                <a:cs typeface="Arial" charset="0"/>
              </a:rPr>
              <a:t>)</a:t>
            </a:r>
            <a:endParaRPr lang="en-GB" sz="20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GB" sz="2400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Impact" charset="0"/>
                <a:cs typeface="Arial" charset="0"/>
              </a:rPr>
              <a:t>Penicillin: Spectrum of Activity</a:t>
            </a:r>
            <a:r>
              <a:rPr lang="en-GB" sz="4000" dirty="0" smtClean="0">
                <a:latin typeface="Arial" charset="0"/>
                <a:cs typeface="Arial" charset="0"/>
              </a:rPr>
              <a:t> 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543800" cy="44577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sz="2400" b="1" dirty="0" smtClean="0">
                <a:latin typeface="Arial" charset="0"/>
                <a:cs typeface="Arial" charset="0"/>
              </a:rPr>
              <a:t>1. Penicillin </a:t>
            </a:r>
            <a:r>
              <a:rPr lang="en-GB" sz="2400" b="1" dirty="0">
                <a:latin typeface="Arial" charset="0"/>
                <a:cs typeface="Arial" charset="0"/>
              </a:rPr>
              <a:t>V/Penicillin G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2000" i="1" dirty="0" smtClean="0">
                <a:latin typeface="Arial" charset="0"/>
                <a:cs typeface="Arial" charset="0"/>
              </a:rPr>
              <a:t>Streptococci </a:t>
            </a:r>
            <a:r>
              <a:rPr lang="en-GB" sz="2000" dirty="0">
                <a:latin typeface="Arial" charset="0"/>
                <a:cs typeface="Arial" charset="0"/>
              </a:rPr>
              <a:t>- </a:t>
            </a:r>
            <a:r>
              <a:rPr lang="el-GR" sz="2000" dirty="0">
                <a:latin typeface="Arial" charset="0"/>
                <a:cs typeface="Arial" charset="0"/>
              </a:rPr>
              <a:t>α</a:t>
            </a:r>
            <a:r>
              <a:rPr lang="en-GB" sz="2000" dirty="0">
                <a:latin typeface="Arial" charset="0"/>
                <a:cs typeface="Arial" charset="0"/>
              </a:rPr>
              <a:t>, </a:t>
            </a:r>
            <a:r>
              <a:rPr lang="el-GR" sz="2000" dirty="0">
                <a:latin typeface="Arial" charset="0"/>
                <a:cs typeface="Arial" charset="0"/>
              </a:rPr>
              <a:t>β</a:t>
            </a:r>
            <a:r>
              <a:rPr lang="en-GB" sz="2000" dirty="0">
                <a:latin typeface="Arial" charset="0"/>
                <a:cs typeface="Arial" charset="0"/>
              </a:rPr>
              <a:t>,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endParaRPr lang="en-GB" sz="20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Not </a:t>
            </a:r>
            <a:r>
              <a:rPr lang="en-GB" sz="2000" dirty="0">
                <a:latin typeface="Arial" charset="0"/>
                <a:cs typeface="Arial" charset="0"/>
              </a:rPr>
              <a:t>used for </a:t>
            </a:r>
            <a:r>
              <a:rPr lang="en-GB" sz="2000" i="1" dirty="0">
                <a:latin typeface="Arial" charset="0"/>
                <a:cs typeface="Arial" charset="0"/>
              </a:rPr>
              <a:t>Enterococcus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i="1" dirty="0" err="1">
                <a:latin typeface="Arial" charset="0"/>
                <a:cs typeface="Arial" charset="0"/>
              </a:rPr>
              <a:t>faecium</a:t>
            </a:r>
            <a:endParaRPr lang="en-GB" sz="2000" i="1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Pen G-</a:t>
            </a:r>
            <a:r>
              <a:rPr lang="en-GB" sz="2000" i="1" dirty="0" smtClean="0">
                <a:latin typeface="Arial" charset="0"/>
                <a:cs typeface="Arial" charset="0"/>
              </a:rPr>
              <a:t>Neisseria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sp</a:t>
            </a:r>
            <a:r>
              <a:rPr lang="en-GB" sz="2000" dirty="0">
                <a:latin typeface="Arial" charset="0"/>
                <a:cs typeface="Arial" charset="0"/>
              </a:rPr>
              <a:t> (GP</a:t>
            </a:r>
            <a:r>
              <a:rPr lang="ja-JP" altLang="en-GB" sz="2000" dirty="0">
                <a:latin typeface="Arial" charset="0"/>
                <a:cs typeface="Arial" charset="0"/>
              </a:rPr>
              <a:t>’</a:t>
            </a:r>
            <a:r>
              <a:rPr lang="en-GB" altLang="ja-JP" sz="2000" dirty="0">
                <a:latin typeface="Arial" charset="0"/>
                <a:cs typeface="Arial" charset="0"/>
              </a:rPr>
              <a:t>s)</a:t>
            </a:r>
          </a:p>
          <a:p>
            <a:pPr marL="609600" indent="-609600" eaLnBrk="1" hangingPunct="1"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marL="609600" indent="-609600" eaLnBrk="1" hangingPunct="1">
              <a:defRPr/>
            </a:pPr>
            <a:r>
              <a:rPr lang="en-GB" sz="2400" b="1" dirty="0">
                <a:latin typeface="Arial" charset="0"/>
                <a:cs typeface="Arial" charset="0"/>
              </a:rPr>
              <a:t>2. Amino-</a:t>
            </a:r>
            <a:r>
              <a:rPr lang="en-GB" sz="2400" b="1" dirty="0" err="1">
                <a:latin typeface="Arial" charset="0"/>
                <a:cs typeface="Arial" charset="0"/>
              </a:rPr>
              <a:t>Penicillins</a:t>
            </a:r>
            <a:r>
              <a:rPr lang="en-GB" sz="2400" b="1" dirty="0">
                <a:latin typeface="Arial" charset="0"/>
                <a:cs typeface="Arial" charset="0"/>
              </a:rPr>
              <a:t> </a:t>
            </a:r>
          </a:p>
          <a:p>
            <a:pPr marL="342000" indent="-342000" eaLnBrk="1" hangingPunct="1">
              <a:buFont typeface="Arial"/>
              <a:buChar char="•"/>
              <a:defRPr/>
            </a:pPr>
            <a:r>
              <a:rPr lang="en-GB" sz="2000" i="1" dirty="0" smtClean="0">
                <a:latin typeface="Arial" charset="0"/>
                <a:cs typeface="Arial" charset="0"/>
              </a:rPr>
              <a:t>Streptococci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>
                <a:latin typeface="Arial" charset="0"/>
                <a:cs typeface="Arial" charset="0"/>
              </a:rPr>
              <a:t>as above. 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pPr marL="342000" indent="-342000" eaLnBrk="1" hangingPunct="1">
              <a:buFont typeface="Arial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More </a:t>
            </a:r>
            <a:r>
              <a:rPr lang="en-GB" sz="2000" dirty="0">
                <a:latin typeface="Arial" charset="0"/>
                <a:cs typeface="Arial" charset="0"/>
              </a:rPr>
              <a:t>active against </a:t>
            </a:r>
            <a:r>
              <a:rPr lang="en-GB" sz="2000" i="1" dirty="0">
                <a:latin typeface="Arial" charset="0"/>
                <a:cs typeface="Arial" charset="0"/>
              </a:rPr>
              <a:t>Enterococcus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i="1" dirty="0" err="1">
                <a:latin typeface="Arial" charset="0"/>
                <a:cs typeface="Arial" charset="0"/>
              </a:rPr>
              <a:t>faecalis</a:t>
            </a:r>
            <a:r>
              <a:rPr lang="en-GB" sz="2000" dirty="0">
                <a:latin typeface="Arial" charset="0"/>
                <a:cs typeface="Arial" charset="0"/>
              </a:rPr>
              <a:t> (Not E </a:t>
            </a:r>
            <a:r>
              <a:rPr lang="en-GB" sz="2000" dirty="0" err="1" smtClean="0">
                <a:latin typeface="Arial" charset="0"/>
                <a:cs typeface="Arial" charset="0"/>
              </a:rPr>
              <a:t>faecium</a:t>
            </a:r>
            <a:r>
              <a:rPr lang="en-GB" sz="2000" dirty="0">
                <a:latin typeface="Arial" charset="0"/>
                <a:cs typeface="Arial" charset="0"/>
              </a:rPr>
              <a:t>  </a:t>
            </a:r>
            <a:r>
              <a:rPr lang="en-GB" sz="2000" dirty="0" smtClean="0">
                <a:latin typeface="Arial" charset="0"/>
                <a:cs typeface="Arial" charset="0"/>
              </a:rPr>
              <a:t>  </a:t>
            </a:r>
          </a:p>
          <a:p>
            <a:pPr marL="342000" indent="-342000" eaLnBrk="1" hangingPunct="1">
              <a:defRPr/>
            </a:pP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latin typeface="Arial" charset="0"/>
                <a:cs typeface="Arial" charset="0"/>
              </a:rPr>
              <a:t>    and </a:t>
            </a:r>
            <a:r>
              <a:rPr lang="en-GB" sz="2000" i="1" dirty="0" smtClean="0">
                <a:latin typeface="Arial" charset="0"/>
                <a:cs typeface="Arial" charset="0"/>
              </a:rPr>
              <a:t>Listeria </a:t>
            </a:r>
            <a:r>
              <a:rPr lang="en-GB" sz="2000" i="1" dirty="0" err="1" smtClean="0">
                <a:latin typeface="Arial" charset="0"/>
                <a:cs typeface="Arial" charset="0"/>
              </a:rPr>
              <a:t>monocytogenes</a:t>
            </a:r>
            <a:endParaRPr lang="en-GB" sz="2000" i="1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Co</a:t>
            </a:r>
            <a:r>
              <a:rPr lang="en-GB" sz="2000" dirty="0">
                <a:latin typeface="Arial" charset="0"/>
                <a:cs typeface="Arial" charset="0"/>
              </a:rPr>
              <a:t>-</a:t>
            </a:r>
            <a:r>
              <a:rPr lang="en-GB" sz="2000" dirty="0" err="1" smtClean="0">
                <a:latin typeface="Arial" charset="0"/>
                <a:cs typeface="Arial" charset="0"/>
              </a:rPr>
              <a:t>amoxiclav</a:t>
            </a:r>
            <a:r>
              <a:rPr lang="en-GB" sz="2000" dirty="0" smtClean="0">
                <a:latin typeface="Arial" charset="0"/>
                <a:cs typeface="Arial" charset="0"/>
              </a:rPr>
              <a:t> (Augmentin)</a:t>
            </a: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-"/>
              <a:defRPr/>
            </a:pPr>
            <a:r>
              <a:rPr lang="en-GB" sz="1800" i="1" dirty="0" smtClean="0">
                <a:latin typeface="Arial" charset="0"/>
                <a:cs typeface="Arial" charset="0"/>
              </a:rPr>
              <a:t>Staphylococcus </a:t>
            </a:r>
            <a:r>
              <a:rPr lang="en-GB" sz="1800" i="1" dirty="0">
                <a:latin typeface="Arial" charset="0"/>
                <a:cs typeface="Arial" charset="0"/>
              </a:rPr>
              <a:t>aureus </a:t>
            </a:r>
            <a:r>
              <a:rPr lang="en-GB" sz="1800" dirty="0">
                <a:latin typeface="Arial" charset="0"/>
                <a:cs typeface="Arial" charset="0"/>
              </a:rPr>
              <a:t>(not MRSA)</a:t>
            </a:r>
            <a:r>
              <a:rPr lang="en-GB" sz="1800" dirty="0" smtClean="0">
                <a:latin typeface="Arial" charset="0"/>
                <a:cs typeface="Arial" charset="0"/>
              </a:rPr>
              <a:t>/anaerobes</a:t>
            </a:r>
            <a:r>
              <a:rPr lang="en-GB" sz="1800" dirty="0">
                <a:latin typeface="Arial" charset="0"/>
                <a:cs typeface="Arial" charset="0"/>
              </a:rPr>
              <a:t>/gram </a:t>
            </a:r>
            <a:r>
              <a:rPr lang="en-GB" sz="1800" dirty="0" smtClean="0">
                <a:latin typeface="Arial" charset="0"/>
                <a:cs typeface="Arial" charset="0"/>
              </a:rPr>
              <a:t>negative </a:t>
            </a:r>
            <a:r>
              <a:rPr lang="en-GB" sz="1800" dirty="0">
                <a:latin typeface="Arial" charset="0"/>
                <a:cs typeface="Arial" charset="0"/>
              </a:rPr>
              <a:t>rods (GNRs)</a:t>
            </a:r>
          </a:p>
          <a:p>
            <a:pPr marL="609600" indent="-609600"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Char char="-"/>
              <a:defRPr/>
            </a:pPr>
            <a:endParaRPr lang="en-GB" sz="2800" i="1" dirty="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Char char="-"/>
              <a:defRPr/>
            </a:pPr>
            <a:endParaRPr lang="el-GR" sz="2800" i="1" dirty="0">
              <a:latin typeface="Arial" charset="0"/>
              <a:cs typeface="Arial" charset="0"/>
            </a:endParaRPr>
          </a:p>
          <a:p>
            <a:pPr marL="609600" indent="-609600" eaLnBrk="1" hangingPunct="1">
              <a:defRPr/>
            </a:pPr>
            <a:endParaRPr lang="en-GB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Impact" charset="0"/>
                <a:cs typeface="Arial" charset="0"/>
              </a:rPr>
              <a:t>Penicillin: Spectrum of Activity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AutoNum type="arabicPeriod" startAt="3"/>
            </a:pPr>
            <a:r>
              <a:rPr lang="en-GB" sz="2400" b="1" dirty="0" smtClean="0">
                <a:latin typeface="Arial" charset="0"/>
                <a:cs typeface="Arial" charset="0"/>
              </a:rPr>
              <a:t>Anti</a:t>
            </a:r>
            <a:r>
              <a:rPr lang="en-GB" sz="2400" b="1" dirty="0">
                <a:latin typeface="Arial" charset="0"/>
                <a:cs typeface="Arial" charset="0"/>
              </a:rPr>
              <a:t>-Staphylococcal </a:t>
            </a:r>
            <a:endParaRPr lang="en-GB" sz="24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MSSA</a:t>
            </a:r>
            <a:endParaRPr lang="en-GB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AutoNum type="arabicPeriod" startAt="4"/>
            </a:pPr>
            <a:r>
              <a:rPr lang="en-GB" sz="2400" b="1" dirty="0" smtClean="0">
                <a:latin typeface="Arial" charset="0"/>
                <a:cs typeface="Arial" charset="0"/>
              </a:rPr>
              <a:t>Anti</a:t>
            </a:r>
            <a:r>
              <a:rPr lang="en-GB" sz="2400" b="1" dirty="0">
                <a:latin typeface="Arial" charset="0"/>
                <a:cs typeface="Arial" charset="0"/>
              </a:rPr>
              <a:t>-</a:t>
            </a:r>
            <a:r>
              <a:rPr lang="en-GB" sz="2400" b="1" dirty="0" err="1" smtClean="0">
                <a:latin typeface="Arial" charset="0"/>
                <a:cs typeface="Arial" charset="0"/>
              </a:rPr>
              <a:t>Pseudomonal</a:t>
            </a:r>
            <a:endParaRPr lang="en-GB" sz="24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GB" sz="2000" dirty="0" err="1" smtClean="0">
                <a:latin typeface="Arial" charset="0"/>
                <a:cs typeface="Arial" charset="0"/>
              </a:rPr>
              <a:t>Piperacillin</a:t>
            </a:r>
            <a:r>
              <a:rPr lang="en-GB" sz="2000" dirty="0" err="1">
                <a:latin typeface="Arial" charset="0"/>
                <a:cs typeface="Arial" charset="0"/>
              </a:rPr>
              <a:t>-tazobactam</a:t>
            </a:r>
            <a:r>
              <a:rPr lang="en-GB" sz="2000" dirty="0">
                <a:latin typeface="Arial" charset="0"/>
                <a:cs typeface="Arial" charset="0"/>
              </a:rPr>
              <a:t> (</a:t>
            </a:r>
            <a:r>
              <a:rPr lang="en-GB" sz="2000" dirty="0" err="1">
                <a:latin typeface="Arial" charset="0"/>
                <a:cs typeface="Arial" charset="0"/>
              </a:rPr>
              <a:t>Tazocin</a:t>
            </a:r>
            <a:r>
              <a:rPr lang="en-GB" sz="2000" dirty="0">
                <a:latin typeface="Arial" charset="0"/>
                <a:cs typeface="Arial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GB" sz="1800" i="1" dirty="0" smtClean="0">
                <a:latin typeface="Arial" charset="0"/>
                <a:cs typeface="Arial" charset="0"/>
              </a:rPr>
              <a:t>Pseudomonas </a:t>
            </a:r>
            <a:r>
              <a:rPr lang="en-GB" sz="1800" i="1" dirty="0" err="1" smtClean="0">
                <a:latin typeface="Arial" charset="0"/>
                <a:cs typeface="Arial" charset="0"/>
              </a:rPr>
              <a:t>aeruginosa</a:t>
            </a:r>
            <a:r>
              <a:rPr lang="en-GB" sz="1800" i="1" dirty="0" smtClean="0">
                <a:latin typeface="Arial" charset="0"/>
                <a:cs typeface="Arial" charset="0"/>
              </a:rPr>
              <a:t>,</a:t>
            </a:r>
            <a:r>
              <a:rPr lang="en-GB" sz="1800" dirty="0" smtClean="0">
                <a:latin typeface="Arial" charset="0"/>
                <a:cs typeface="Arial" charset="0"/>
              </a:rPr>
              <a:t> </a:t>
            </a:r>
            <a:r>
              <a:rPr lang="en-GB" sz="1800" i="1" dirty="0">
                <a:latin typeface="Arial" charset="0"/>
                <a:cs typeface="Arial" charset="0"/>
              </a:rPr>
              <a:t>MSSA</a:t>
            </a:r>
            <a:r>
              <a:rPr lang="en-GB" sz="1800" dirty="0" smtClean="0">
                <a:latin typeface="Arial" charset="0"/>
                <a:cs typeface="Arial" charset="0"/>
              </a:rPr>
              <a:t>,</a:t>
            </a:r>
            <a:r>
              <a:rPr lang="en-GB" sz="1800" i="1" dirty="0">
                <a:latin typeface="Arial" charset="0"/>
                <a:cs typeface="Arial" charset="0"/>
              </a:rPr>
              <a:t> </a:t>
            </a:r>
            <a:r>
              <a:rPr lang="en-GB" sz="1800" dirty="0" smtClean="0">
                <a:latin typeface="Arial" charset="0"/>
                <a:cs typeface="Arial" charset="0"/>
              </a:rPr>
              <a:t>some </a:t>
            </a:r>
            <a:r>
              <a:rPr lang="en-GB" sz="1800" dirty="0">
                <a:latin typeface="Arial" charset="0"/>
                <a:cs typeface="Arial" charset="0"/>
              </a:rPr>
              <a:t>GNRs (check for </a:t>
            </a:r>
            <a:r>
              <a:rPr lang="en-GB" sz="1800" dirty="0" smtClean="0">
                <a:latin typeface="Arial" charset="0"/>
                <a:cs typeface="Arial" charset="0"/>
              </a:rPr>
              <a:t>resistance), anaerobes, </a:t>
            </a:r>
            <a:r>
              <a:rPr lang="en-GB" sz="1800" i="1" dirty="0" smtClean="0">
                <a:latin typeface="Arial" charset="0"/>
                <a:cs typeface="Arial" charset="0"/>
              </a:rPr>
              <a:t>Streptococci</a:t>
            </a:r>
            <a:r>
              <a:rPr lang="en-GB" sz="1800" dirty="0" smtClean="0">
                <a:latin typeface="Arial" charset="0"/>
                <a:cs typeface="Arial" charset="0"/>
              </a:rPr>
              <a:t>, +/- </a:t>
            </a:r>
            <a:r>
              <a:rPr lang="en-GB" sz="1800" i="1" dirty="0" smtClean="0">
                <a:latin typeface="Arial" charset="0"/>
                <a:cs typeface="Arial" charset="0"/>
              </a:rPr>
              <a:t>E </a:t>
            </a:r>
            <a:r>
              <a:rPr lang="en-GB" sz="1800" i="1" dirty="0" err="1" smtClean="0">
                <a:latin typeface="Arial" charset="0"/>
                <a:cs typeface="Arial" charset="0"/>
              </a:rPr>
              <a:t>faecium</a:t>
            </a:r>
            <a:endParaRPr lang="en-GB" sz="1800" i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i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Cephalosporins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Different </a:t>
            </a:r>
            <a:r>
              <a:rPr lang="en-GB" sz="2400" dirty="0">
                <a:latin typeface="Arial" charset="0"/>
                <a:cs typeface="Arial" charset="0"/>
              </a:rPr>
              <a:t>generations, 1 to 4. 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Increasing activity against G-</a:t>
            </a:r>
            <a:r>
              <a:rPr lang="en-GB" sz="2400" dirty="0" err="1">
                <a:latin typeface="Arial" charset="0"/>
                <a:cs typeface="Arial" charset="0"/>
              </a:rPr>
              <a:t>ve</a:t>
            </a:r>
            <a:r>
              <a:rPr lang="en-GB" sz="2400" dirty="0">
                <a:latin typeface="Arial" charset="0"/>
                <a:cs typeface="Arial" charset="0"/>
              </a:rPr>
              <a:t> from 1-4 but decrease against </a:t>
            </a:r>
            <a:r>
              <a:rPr lang="en-GB" sz="2400" dirty="0" err="1">
                <a:latin typeface="Arial" charset="0"/>
                <a:cs typeface="Arial" charset="0"/>
              </a:rPr>
              <a:t>G+ve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Most commonly used: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IV </a:t>
            </a:r>
            <a:r>
              <a:rPr lang="en-GB" sz="2400" dirty="0" smtClean="0">
                <a:latin typeface="Arial" charset="0"/>
                <a:cs typeface="Arial" charset="0"/>
              </a:rPr>
              <a:t>–</a:t>
            </a:r>
            <a:r>
              <a:rPr lang="en-GB" sz="2200" dirty="0" smtClean="0">
                <a:latin typeface="Arial" charset="0"/>
                <a:cs typeface="Arial" charset="0"/>
              </a:rPr>
              <a:t>	</a:t>
            </a:r>
            <a:r>
              <a:rPr lang="en-GB" sz="2400" b="1" dirty="0" smtClean="0">
                <a:latin typeface="Arial" charset="0"/>
                <a:cs typeface="Arial" charset="0"/>
              </a:rPr>
              <a:t>Cefuroxime</a:t>
            </a:r>
            <a:r>
              <a:rPr lang="en-GB" sz="2400" dirty="0">
                <a:latin typeface="Arial" charset="0"/>
                <a:cs typeface="Arial" charset="0"/>
              </a:rPr>
              <a:t>	</a:t>
            </a:r>
            <a:r>
              <a:rPr lang="en-GB" sz="2400" dirty="0" smtClean="0">
                <a:latin typeface="Arial" charset="0"/>
                <a:cs typeface="Arial" charset="0"/>
              </a:rPr>
              <a:t>- CXM (</a:t>
            </a:r>
            <a:r>
              <a:rPr lang="en-GB" sz="2400" dirty="0">
                <a:latin typeface="Arial" charset="0"/>
                <a:cs typeface="Arial" charset="0"/>
              </a:rPr>
              <a:t>2G),      </a:t>
            </a:r>
            <a:r>
              <a:rPr lang="en-GB" sz="2200" dirty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       </a:t>
            </a:r>
            <a:r>
              <a:rPr lang="en-GB" sz="2400" dirty="0" smtClean="0">
                <a:latin typeface="Arial" charset="0"/>
                <a:cs typeface="Arial" charset="0"/>
              </a:rPr>
              <a:t>		</a:t>
            </a:r>
            <a:r>
              <a:rPr lang="en-GB" sz="2400" b="1" dirty="0" err="1" smtClean="0">
                <a:latin typeface="Arial" charset="0"/>
                <a:cs typeface="Arial" charset="0"/>
              </a:rPr>
              <a:t>Cefotaxime</a:t>
            </a:r>
            <a:r>
              <a:rPr lang="en-GB" sz="2400" dirty="0" smtClean="0">
                <a:latin typeface="Arial" charset="0"/>
                <a:cs typeface="Arial" charset="0"/>
              </a:rPr>
              <a:t> 	- CTX (</a:t>
            </a:r>
            <a:r>
              <a:rPr lang="en-GB" sz="2400" dirty="0">
                <a:latin typeface="Arial" charset="0"/>
                <a:cs typeface="Arial" charset="0"/>
              </a:rPr>
              <a:t>3/4G)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       </a:t>
            </a:r>
            <a:r>
              <a:rPr lang="en-GB" sz="2400" dirty="0" smtClean="0">
                <a:latin typeface="Arial" charset="0"/>
                <a:cs typeface="Arial" charset="0"/>
              </a:rPr>
              <a:t>		</a:t>
            </a:r>
            <a:r>
              <a:rPr lang="en-GB" sz="2400" b="1" dirty="0" smtClean="0">
                <a:latin typeface="Arial" charset="0"/>
                <a:cs typeface="Arial" charset="0"/>
              </a:rPr>
              <a:t>Ceftriaxone 	</a:t>
            </a:r>
            <a:r>
              <a:rPr lang="en-GB" sz="2400" dirty="0" smtClean="0">
                <a:latin typeface="Arial" charset="0"/>
                <a:cs typeface="Arial" charset="0"/>
              </a:rPr>
              <a:t>- CRO (</a:t>
            </a:r>
            <a:r>
              <a:rPr lang="en-GB" sz="2400" dirty="0">
                <a:latin typeface="Arial" charset="0"/>
                <a:cs typeface="Arial" charset="0"/>
              </a:rPr>
              <a:t>3/4G)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       </a:t>
            </a:r>
            <a:r>
              <a:rPr lang="en-GB" sz="2400" dirty="0" smtClean="0">
                <a:latin typeface="Arial" charset="0"/>
                <a:cs typeface="Arial" charset="0"/>
              </a:rPr>
              <a:t>		</a:t>
            </a:r>
            <a:r>
              <a:rPr lang="en-GB" sz="2400" b="1" dirty="0" err="1" smtClean="0">
                <a:latin typeface="Arial" charset="0"/>
                <a:cs typeface="Arial" charset="0"/>
              </a:rPr>
              <a:t>Ceftazadime</a:t>
            </a:r>
            <a:r>
              <a:rPr lang="en-GB" sz="2400" dirty="0" smtClean="0">
                <a:latin typeface="Arial" charset="0"/>
                <a:cs typeface="Arial" charset="0"/>
              </a:rPr>
              <a:t> (</a:t>
            </a:r>
            <a:r>
              <a:rPr lang="en-GB" sz="2400" dirty="0">
                <a:latin typeface="Arial" charset="0"/>
                <a:cs typeface="Arial" charset="0"/>
              </a:rPr>
              <a:t>3/4G) – </a:t>
            </a:r>
            <a:r>
              <a:rPr lang="en-GB" sz="2400" dirty="0" smtClean="0">
                <a:latin typeface="Arial" charset="0"/>
                <a:cs typeface="Arial" charset="0"/>
              </a:rPr>
              <a:t>(anti-</a:t>
            </a:r>
            <a:r>
              <a:rPr lang="en-GB" sz="2400" dirty="0" err="1" smtClean="0">
                <a:latin typeface="Arial" charset="0"/>
                <a:cs typeface="Arial" charset="0"/>
              </a:rPr>
              <a:t>pseudomonal</a:t>
            </a:r>
            <a:r>
              <a:rPr lang="en-GB" sz="2400" dirty="0" smtClean="0">
                <a:latin typeface="Arial" charset="0"/>
                <a:cs typeface="Arial" charset="0"/>
              </a:rPr>
              <a:t>)</a:t>
            </a:r>
            <a:endParaRPr lang="en-GB" sz="2400" i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GB" sz="2400" i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PO – </a:t>
            </a:r>
            <a:r>
              <a:rPr lang="en-GB" sz="2400" dirty="0" smtClean="0">
                <a:latin typeface="Arial" charset="0"/>
                <a:cs typeface="Arial" charset="0"/>
              </a:rPr>
              <a:t>	</a:t>
            </a:r>
            <a:r>
              <a:rPr lang="en-GB" sz="2400" b="1" dirty="0" smtClean="0">
                <a:latin typeface="Arial" charset="0"/>
                <a:cs typeface="Arial" charset="0"/>
              </a:rPr>
              <a:t>Cephalexin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>
                <a:latin typeface="Arial" charset="0"/>
                <a:cs typeface="Arial" charset="0"/>
              </a:rPr>
              <a:t>(Used for UTI)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Impact" charset="0"/>
                <a:cs typeface="Arial" charset="0"/>
              </a:rPr>
              <a:t>Cephalosporins</a:t>
            </a:r>
            <a:r>
              <a:rPr lang="en-GB" dirty="0" smtClean="0">
                <a:latin typeface="Impact" charset="0"/>
                <a:cs typeface="Arial" charset="0"/>
              </a:rPr>
              <a:t>: Spectrum of Activity</a:t>
            </a:r>
            <a:endParaRPr lang="en-GB" dirty="0">
              <a:latin typeface="Impact" charset="0"/>
              <a:cs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latin typeface="Arial" charset="0"/>
                <a:cs typeface="Arial" charset="0"/>
              </a:rPr>
              <a:t>Cefuroxime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b="1" i="1" dirty="0">
                <a:latin typeface="Arial" charset="0"/>
                <a:cs typeface="Arial" charset="0"/>
              </a:rPr>
              <a:t>	</a:t>
            </a:r>
            <a:r>
              <a:rPr lang="en-GB" sz="2400" i="1" dirty="0" smtClean="0">
                <a:latin typeface="Arial" charset="0"/>
                <a:cs typeface="Arial" charset="0"/>
              </a:rPr>
              <a:t>Streptococci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>
                <a:latin typeface="Arial" charset="0"/>
                <a:cs typeface="Arial" charset="0"/>
              </a:rPr>
              <a:t>(Not </a:t>
            </a:r>
            <a:r>
              <a:rPr lang="en-GB" sz="2400" i="1" dirty="0">
                <a:latin typeface="Arial" charset="0"/>
                <a:cs typeface="Arial" charset="0"/>
              </a:rPr>
              <a:t>E. </a:t>
            </a:r>
            <a:r>
              <a:rPr lang="en-GB" sz="2400" i="1" dirty="0" err="1">
                <a:latin typeface="Arial" charset="0"/>
                <a:cs typeface="Arial" charset="0"/>
              </a:rPr>
              <a:t>faecium</a:t>
            </a:r>
            <a:r>
              <a:rPr lang="en-GB" sz="2400" dirty="0">
                <a:latin typeface="Arial" charset="0"/>
                <a:cs typeface="Arial" charset="0"/>
              </a:rPr>
              <a:t>),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	</a:t>
            </a:r>
            <a:r>
              <a:rPr lang="en-GB" sz="2400" i="1" dirty="0" smtClean="0">
                <a:latin typeface="Arial" charset="0"/>
                <a:cs typeface="Arial" charset="0"/>
              </a:rPr>
              <a:t>MSSA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endParaRPr lang="en-GB" sz="2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	</a:t>
            </a:r>
            <a:r>
              <a:rPr lang="en-GB" sz="2400" dirty="0" smtClean="0">
                <a:latin typeface="Arial" charset="0"/>
                <a:cs typeface="Arial" charset="0"/>
              </a:rPr>
              <a:t>GNRs </a:t>
            </a:r>
            <a:r>
              <a:rPr lang="en-GB" sz="2400" dirty="0">
                <a:latin typeface="Arial" charset="0"/>
                <a:cs typeface="Arial" charset="0"/>
              </a:rPr>
              <a:t>(</a:t>
            </a:r>
            <a:r>
              <a:rPr lang="en-GB" sz="2400" dirty="0" err="1">
                <a:latin typeface="Arial" charset="0"/>
                <a:cs typeface="Arial" charset="0"/>
              </a:rPr>
              <a:t>Esp</a:t>
            </a:r>
            <a:r>
              <a:rPr lang="en-GB" sz="2400" dirty="0">
                <a:latin typeface="Arial" charset="0"/>
                <a:cs typeface="Arial" charset="0"/>
              </a:rPr>
              <a:t> gut, unless ESBLs</a:t>
            </a:r>
            <a:r>
              <a:rPr lang="en-GB" sz="2400" dirty="0" smtClean="0">
                <a:latin typeface="Arial" charset="0"/>
                <a:cs typeface="Arial" charset="0"/>
              </a:rPr>
              <a:t>) </a:t>
            </a:r>
            <a:endParaRPr lang="en-GB" sz="2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   </a:t>
            </a:r>
            <a:r>
              <a:rPr lang="en-GB" sz="2400" dirty="0" smtClean="0">
                <a:latin typeface="Arial" charset="0"/>
                <a:cs typeface="Arial" charset="0"/>
              </a:rPr>
              <a:t>	</a:t>
            </a:r>
            <a:r>
              <a:rPr lang="en-GB" sz="2400" i="1" dirty="0" smtClean="0">
                <a:latin typeface="Arial" charset="0"/>
                <a:cs typeface="Arial" charset="0"/>
              </a:rPr>
              <a:t>N </a:t>
            </a:r>
            <a:r>
              <a:rPr lang="en-GB" sz="2400" i="1" dirty="0">
                <a:latin typeface="Arial" charset="0"/>
                <a:cs typeface="Arial" charset="0"/>
              </a:rPr>
              <a:t>meningitides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GB" sz="24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b="1" dirty="0" err="1" smtClean="0">
                <a:latin typeface="Arial" charset="0"/>
                <a:cs typeface="Arial" charset="0"/>
              </a:rPr>
              <a:t>Cefotaxime</a:t>
            </a:r>
            <a:r>
              <a:rPr lang="en-GB" sz="2400" b="1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b="1" dirty="0" smtClean="0">
                <a:latin typeface="Arial" charset="0"/>
                <a:cs typeface="Arial" charset="0"/>
              </a:rPr>
              <a:t>	</a:t>
            </a:r>
            <a:r>
              <a:rPr lang="en-GB" sz="2400" dirty="0" smtClean="0">
                <a:latin typeface="Arial" charset="0"/>
                <a:cs typeface="Arial" charset="0"/>
              </a:rPr>
              <a:t>As above but </a:t>
            </a:r>
            <a:r>
              <a:rPr lang="en-GB" sz="2400" dirty="0">
                <a:latin typeface="Arial" charset="0"/>
                <a:cs typeface="Arial" charset="0"/>
              </a:rPr>
              <a:t>slightly more </a:t>
            </a:r>
            <a:r>
              <a:rPr lang="en-GB" sz="2400" dirty="0" smtClean="0">
                <a:latin typeface="Arial" charset="0"/>
                <a:cs typeface="Arial" charset="0"/>
              </a:rPr>
              <a:t>activity against GNRs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GB" sz="24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2400" b="1" dirty="0" smtClean="0">
                <a:latin typeface="Arial" charset="0"/>
                <a:cs typeface="Arial" charset="0"/>
              </a:rPr>
              <a:t>Ceftriaxone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endParaRPr lang="en-GB" sz="2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	</a:t>
            </a:r>
            <a:r>
              <a:rPr lang="en-GB" sz="2400" dirty="0" err="1" smtClean="0">
                <a:latin typeface="Arial" charset="0"/>
                <a:cs typeface="Arial" charset="0"/>
              </a:rPr>
              <a:t>Tx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>
                <a:latin typeface="Arial" charset="0"/>
                <a:cs typeface="Arial" charset="0"/>
              </a:rPr>
              <a:t>of choice in typhoid and meningococcal 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          meningitis</a:t>
            </a:r>
            <a:endParaRPr lang="en-GB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Cephalosporins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Traditionally important antibiotics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Used </a:t>
            </a:r>
            <a:r>
              <a:rPr lang="en-GB" sz="2400" dirty="0" smtClean="0">
                <a:latin typeface="Arial" charset="0"/>
                <a:cs typeface="Arial" charset="0"/>
              </a:rPr>
              <a:t>empirically</a:t>
            </a:r>
            <a:r>
              <a:rPr lang="en-GB" sz="2400" dirty="0">
                <a:latin typeface="Arial" charset="0"/>
                <a:cs typeface="Arial" charset="0"/>
              </a:rPr>
              <a:t>, covers </a:t>
            </a:r>
            <a:r>
              <a:rPr lang="en-GB" sz="2400" dirty="0" smtClean="0">
                <a:latin typeface="Arial" charset="0"/>
                <a:cs typeface="Arial" charset="0"/>
              </a:rPr>
              <a:t>central nervous system, </a:t>
            </a:r>
            <a:r>
              <a:rPr lang="en-GB" sz="2400" dirty="0">
                <a:latin typeface="Arial" charset="0"/>
                <a:cs typeface="Arial" charset="0"/>
              </a:rPr>
              <a:t>chest, </a:t>
            </a:r>
            <a:r>
              <a:rPr lang="en-GB" sz="2400" dirty="0" smtClean="0">
                <a:latin typeface="Arial" charset="0"/>
                <a:cs typeface="Arial" charset="0"/>
              </a:rPr>
              <a:t>abdominal </a:t>
            </a:r>
            <a:r>
              <a:rPr lang="en-GB" sz="2400" dirty="0">
                <a:latin typeface="Arial" charset="0"/>
                <a:cs typeface="Arial" charset="0"/>
              </a:rPr>
              <a:t>and urinary sepsis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Community and hospital-acquired sepsis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Usage decreased drastically due to </a:t>
            </a:r>
            <a:r>
              <a:rPr lang="en-GB" sz="2400" dirty="0" smtClean="0">
                <a:latin typeface="Arial" charset="0"/>
                <a:cs typeface="Arial" charset="0"/>
              </a:rPr>
              <a:t>relationship with </a:t>
            </a:r>
            <a:r>
              <a:rPr lang="en-GB" sz="2400" i="1" dirty="0" smtClean="0">
                <a:latin typeface="Arial" charset="0"/>
                <a:cs typeface="Arial" charset="0"/>
              </a:rPr>
              <a:t>C </a:t>
            </a:r>
            <a:r>
              <a:rPr lang="en-GB" sz="2400" i="1" dirty="0" err="1" smtClean="0">
                <a:latin typeface="Arial" charset="0"/>
                <a:cs typeface="Arial" charset="0"/>
              </a:rPr>
              <a:t>difficile</a:t>
            </a:r>
            <a:r>
              <a:rPr lang="en-GB" sz="2400" i="1" dirty="0">
                <a:latin typeface="Arial" charset="0"/>
                <a:cs typeface="Arial" charset="0"/>
              </a:rPr>
              <a:t> </a:t>
            </a:r>
            <a:r>
              <a:rPr lang="en-GB" sz="2400" i="1" dirty="0" smtClean="0">
                <a:latin typeface="Arial" charset="0"/>
                <a:cs typeface="Arial" charset="0"/>
              </a:rPr>
              <a:t>– </a:t>
            </a:r>
            <a:r>
              <a:rPr lang="en-GB" sz="2400" dirty="0" smtClean="0">
                <a:latin typeface="Arial" charset="0"/>
                <a:cs typeface="Arial" charset="0"/>
              </a:rPr>
              <a:t>associated diarrhoea (CDAD) and </a:t>
            </a:r>
            <a:r>
              <a:rPr lang="en-GB" sz="2400" dirty="0">
                <a:latin typeface="Arial" charset="0"/>
                <a:cs typeface="Arial" charset="0"/>
              </a:rPr>
              <a:t>resistance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Learning objectives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Understand the basic principles of mode of action of commonly used antimicrobials</a:t>
            </a:r>
          </a:p>
          <a:p>
            <a:pPr eaLnBrk="1" hangingPunct="1"/>
            <a:endParaRPr lang="en-GB" sz="2400" dirty="0">
              <a:latin typeface="Arial" charset="0"/>
              <a:cs typeface="Arial" charset="0"/>
            </a:endParaRPr>
          </a:p>
          <a:p>
            <a:pPr eaLnBrk="1" hangingPunct="1"/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Understand the basic principles of the different key resistance mechanisms used by bacteria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Carbapenems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557338"/>
            <a:ext cx="7543800" cy="4457700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400" b="1" dirty="0" err="1">
                <a:latin typeface="Arial" charset="0"/>
                <a:cs typeface="Arial" charset="0"/>
              </a:rPr>
              <a:t>Imipenem</a:t>
            </a:r>
            <a:r>
              <a:rPr lang="en-GB" sz="2400" dirty="0">
                <a:latin typeface="Arial" charset="0"/>
                <a:cs typeface="Arial" charset="0"/>
              </a:rPr>
              <a:t> (caution in </a:t>
            </a:r>
            <a:r>
              <a:rPr lang="en-GB" sz="2400" dirty="0" err="1">
                <a:latin typeface="Arial" charset="0"/>
                <a:cs typeface="Arial" charset="0"/>
              </a:rPr>
              <a:t>RF,Epilepsy</a:t>
            </a:r>
            <a:r>
              <a:rPr lang="en-GB" sz="2400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GB" sz="2400" b="1" dirty="0" err="1">
                <a:latin typeface="Arial" charset="0"/>
                <a:cs typeface="Arial" charset="0"/>
              </a:rPr>
              <a:t>Meropenem</a:t>
            </a:r>
            <a:r>
              <a:rPr lang="en-GB" sz="2400" dirty="0">
                <a:latin typeface="Arial" charset="0"/>
                <a:cs typeface="Arial" charset="0"/>
              </a:rPr>
              <a:t> (safer, good CNS penetration)</a:t>
            </a:r>
          </a:p>
          <a:p>
            <a:pPr eaLnBrk="1" hangingPunct="1">
              <a:buFont typeface="Arial"/>
              <a:buChar char="•"/>
            </a:pPr>
            <a:r>
              <a:rPr lang="en-GB" sz="2400" b="1" dirty="0" err="1">
                <a:latin typeface="Arial" charset="0"/>
                <a:cs typeface="Arial" charset="0"/>
              </a:rPr>
              <a:t>Ertapenem</a:t>
            </a:r>
            <a:r>
              <a:rPr lang="en-GB" sz="2400" dirty="0">
                <a:latin typeface="Arial" charset="0"/>
                <a:cs typeface="Arial" charset="0"/>
              </a:rPr>
              <a:t> not as widely used</a:t>
            </a:r>
          </a:p>
          <a:p>
            <a:pPr eaLnBrk="1" hangingPunct="1">
              <a:buFont typeface="Arial"/>
              <a:buChar char="•"/>
            </a:pPr>
            <a:r>
              <a:rPr lang="en-GB" sz="2400" b="1" dirty="0" err="1">
                <a:latin typeface="Arial" charset="0"/>
                <a:cs typeface="Arial" charset="0"/>
              </a:rPr>
              <a:t>Doripenem</a:t>
            </a:r>
            <a:r>
              <a:rPr lang="en-GB" sz="2400" dirty="0">
                <a:latin typeface="Arial" charset="0"/>
                <a:cs typeface="Arial" charset="0"/>
              </a:rPr>
              <a:t>, watch this space</a:t>
            </a:r>
          </a:p>
          <a:p>
            <a:pPr eaLnBrk="1" hangingPunct="1">
              <a:buFontTx/>
              <a:buChar char="-"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Spectrum of activity: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buFont typeface="Arial"/>
              <a:buChar char="•"/>
            </a:pPr>
            <a:r>
              <a:rPr lang="en-GB" sz="2200" dirty="0" err="1">
                <a:latin typeface="Arial" charset="0"/>
                <a:cs typeface="Arial" charset="0"/>
              </a:rPr>
              <a:t>Tx</a:t>
            </a:r>
            <a:r>
              <a:rPr lang="en-GB" sz="2200" dirty="0">
                <a:latin typeface="Arial" charset="0"/>
                <a:cs typeface="Arial" charset="0"/>
              </a:rPr>
              <a:t> of choice (depending on sensitivity) for multi-resistant bacteria especially extended-spectrum beta-lactamase producers (ESBLs) and those with inducible beta-lactamase resistance (</a:t>
            </a:r>
            <a:r>
              <a:rPr lang="en-GB" sz="2200" dirty="0" err="1">
                <a:latin typeface="Arial" charset="0"/>
                <a:cs typeface="Arial" charset="0"/>
              </a:rPr>
              <a:t>AMPc</a:t>
            </a:r>
            <a:r>
              <a:rPr lang="en-GB" sz="2200" dirty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Font typeface="Arial"/>
              <a:buChar char="•"/>
            </a:pPr>
            <a:r>
              <a:rPr lang="en-GB" sz="2200" i="1" dirty="0">
                <a:latin typeface="Arial" charset="0"/>
                <a:cs typeface="Arial" charset="0"/>
              </a:rPr>
              <a:t>Pseudomonas </a:t>
            </a:r>
            <a:r>
              <a:rPr lang="en-GB" sz="2200" i="1" dirty="0" err="1">
                <a:latin typeface="Arial" charset="0"/>
                <a:cs typeface="Arial" charset="0"/>
              </a:rPr>
              <a:t>Aeruginosa</a:t>
            </a:r>
            <a:r>
              <a:rPr lang="en-GB" sz="2200" i="1" dirty="0">
                <a:latin typeface="Arial" charset="0"/>
                <a:cs typeface="Arial" charset="0"/>
              </a:rPr>
              <a:t>, Streptococci</a:t>
            </a:r>
            <a:r>
              <a:rPr lang="en-GB" sz="2200" dirty="0">
                <a:latin typeface="Arial" charset="0"/>
                <a:cs typeface="Arial" charset="0"/>
              </a:rPr>
              <a:t> (+/- </a:t>
            </a:r>
            <a:r>
              <a:rPr lang="en-GB" sz="2200" i="1" dirty="0">
                <a:latin typeface="Arial" charset="0"/>
                <a:cs typeface="Arial" charset="0"/>
              </a:rPr>
              <a:t>E. </a:t>
            </a:r>
            <a:r>
              <a:rPr lang="en-GB" sz="2200" i="1" dirty="0" err="1">
                <a:latin typeface="Arial" charset="0"/>
                <a:cs typeface="Arial" charset="0"/>
              </a:rPr>
              <a:t>faecium</a:t>
            </a:r>
            <a:r>
              <a:rPr lang="en-GB" sz="2200" dirty="0">
                <a:latin typeface="Arial" charset="0"/>
                <a:cs typeface="Arial" charset="0"/>
              </a:rPr>
              <a:t>), MSSA, </a:t>
            </a:r>
            <a:r>
              <a:rPr lang="en-GB" sz="2200" i="1" dirty="0">
                <a:latin typeface="Arial" charset="0"/>
                <a:cs typeface="Arial" charset="0"/>
              </a:rPr>
              <a:t>Listeria</a:t>
            </a:r>
            <a:r>
              <a:rPr lang="en-GB" sz="2200" dirty="0">
                <a:latin typeface="Arial" charset="0"/>
                <a:cs typeface="Arial" charset="0"/>
              </a:rPr>
              <a:t>, anaerobes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638175"/>
          </a:xfrm>
        </p:spPr>
        <p:txBody>
          <a:bodyPr/>
          <a:lstStyle/>
          <a:p>
            <a:r>
              <a:rPr lang="en-US" dirty="0" smtClean="0"/>
              <a:t>Adverse Reactions:</a:t>
            </a:r>
            <a:br>
              <a:rPr lang="en-US" dirty="0" smtClean="0"/>
            </a:br>
            <a:r>
              <a:rPr lang="en-US" dirty="0" err="1" smtClean="0"/>
              <a:t>Penicillins</a:t>
            </a:r>
            <a:r>
              <a:rPr lang="en-US" dirty="0" smtClean="0"/>
              <a:t>, </a:t>
            </a:r>
            <a:r>
              <a:rPr lang="en-US" dirty="0" err="1" smtClean="0"/>
              <a:t>cephalosporins</a:t>
            </a:r>
            <a:r>
              <a:rPr lang="en-US" dirty="0" smtClean="0"/>
              <a:t> and </a:t>
            </a:r>
            <a:r>
              <a:rPr lang="en-US" dirty="0" err="1" smtClean="0"/>
              <a:t>carbapenems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Common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Penicillin allergy is reported in 10% of people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Rash, anaphylaxis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Cross-reactivity occurs, thus allergy to one type of beta-lactam antibiotic may suggest allergy to the others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Need to elicit a very specific allergy history from the patient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0189"/>
      </p:ext>
    </p:extLst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Inhibitors of cell wall synthesis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543800" cy="4457700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400" dirty="0" err="1" smtClean="0">
                <a:latin typeface="Arial" charset="0"/>
                <a:cs typeface="Arial" charset="0"/>
              </a:rPr>
              <a:t>Glycopeptides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 err="1" smtClean="0">
                <a:latin typeface="Arial" charset="0"/>
                <a:cs typeface="Arial" charset="0"/>
              </a:rPr>
              <a:t>Bacteriocidal</a:t>
            </a:r>
            <a:r>
              <a:rPr lang="en-GB" sz="2000" dirty="0" smtClean="0">
                <a:latin typeface="Arial" charset="0"/>
                <a:cs typeface="Arial" charset="0"/>
              </a:rPr>
              <a:t> agents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Similar action to beta-lactams, </a:t>
            </a:r>
            <a:r>
              <a:rPr lang="en-GB" sz="2000" dirty="0">
                <a:latin typeface="Arial" charset="0"/>
                <a:cs typeface="Arial" charset="0"/>
              </a:rPr>
              <a:t>b</a:t>
            </a:r>
            <a:r>
              <a:rPr lang="en-GB" sz="2000" dirty="0" smtClean="0">
                <a:latin typeface="Arial" charset="0"/>
                <a:cs typeface="Arial" charset="0"/>
              </a:rPr>
              <a:t>ind </a:t>
            </a:r>
            <a:r>
              <a:rPr lang="en-GB" sz="2000" dirty="0">
                <a:latin typeface="Arial" charset="0"/>
                <a:cs typeface="Arial" charset="0"/>
              </a:rPr>
              <a:t>to D-</a:t>
            </a:r>
            <a:r>
              <a:rPr lang="en-GB" sz="2000" dirty="0" err="1">
                <a:latin typeface="Arial" charset="0"/>
                <a:cs typeface="Arial" charset="0"/>
              </a:rPr>
              <a:t>ala</a:t>
            </a:r>
            <a:r>
              <a:rPr lang="en-GB" sz="2000" dirty="0">
                <a:latin typeface="Arial" charset="0"/>
                <a:cs typeface="Arial" charset="0"/>
              </a:rPr>
              <a:t>-D-</a:t>
            </a:r>
            <a:r>
              <a:rPr lang="en-GB" sz="2000" dirty="0" err="1">
                <a:latin typeface="Arial" charset="0"/>
                <a:cs typeface="Arial" charset="0"/>
              </a:rPr>
              <a:t>ala</a:t>
            </a:r>
            <a:r>
              <a:rPr lang="en-GB" sz="2000" dirty="0">
                <a:latin typeface="Arial" charset="0"/>
                <a:cs typeface="Arial" charset="0"/>
              </a:rPr>
              <a:t> to prevent cross-</a:t>
            </a:r>
            <a:r>
              <a:rPr lang="en-GB" sz="2000" dirty="0" smtClean="0">
                <a:latin typeface="Arial" charset="0"/>
                <a:cs typeface="Arial" charset="0"/>
              </a:rPr>
              <a:t>linking of </a:t>
            </a:r>
            <a:r>
              <a:rPr lang="en-GB" sz="2000" dirty="0" err="1" smtClean="0">
                <a:latin typeface="Arial" charset="0"/>
                <a:cs typeface="Arial" charset="0"/>
              </a:rPr>
              <a:t>peptodoglycan</a:t>
            </a:r>
            <a:r>
              <a:rPr lang="en-GB" sz="2000" dirty="0" smtClean="0">
                <a:latin typeface="Arial" charset="0"/>
                <a:cs typeface="Arial" charset="0"/>
              </a:rPr>
              <a:t> chain</a:t>
            </a:r>
            <a:endParaRPr lang="en-GB" sz="20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Spectrum of activity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G +</a:t>
            </a:r>
            <a:r>
              <a:rPr lang="en-GB" sz="2000" dirty="0" err="1" smtClean="0">
                <a:latin typeface="Arial" charset="0"/>
                <a:cs typeface="Arial" charset="0"/>
              </a:rPr>
              <a:t>ve</a:t>
            </a:r>
            <a:r>
              <a:rPr lang="en-GB" sz="2000" dirty="0" smtClean="0">
                <a:latin typeface="Arial" charset="0"/>
                <a:cs typeface="Arial" charset="0"/>
              </a:rPr>
              <a:t> bacteria only</a:t>
            </a: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 err="1" smtClean="0">
                <a:latin typeface="Arial" charset="0"/>
                <a:cs typeface="Arial" charset="0"/>
              </a:rPr>
              <a:t>Streps</a:t>
            </a:r>
            <a:r>
              <a:rPr lang="en-GB" sz="2000" dirty="0" smtClean="0">
                <a:latin typeface="Arial" charset="0"/>
                <a:cs typeface="Arial" charset="0"/>
              </a:rPr>
              <a:t>, Staph (</a:t>
            </a:r>
            <a:r>
              <a:rPr lang="en-GB" sz="2000" dirty="0" err="1" smtClean="0">
                <a:latin typeface="Arial" charset="0"/>
                <a:cs typeface="Arial" charset="0"/>
              </a:rPr>
              <a:t>incl</a:t>
            </a:r>
            <a:r>
              <a:rPr lang="en-GB" sz="2000" dirty="0" smtClean="0">
                <a:latin typeface="Arial" charset="0"/>
                <a:cs typeface="Arial" charset="0"/>
              </a:rPr>
              <a:t> MRSA), some </a:t>
            </a:r>
            <a:r>
              <a:rPr lang="en-GB" sz="2000" i="1" dirty="0" err="1" smtClean="0">
                <a:latin typeface="Arial" charset="0"/>
                <a:cs typeface="Arial" charset="0"/>
              </a:rPr>
              <a:t>Enteroccoci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i="1" dirty="0" smtClean="0">
                <a:latin typeface="Arial" charset="0"/>
                <a:cs typeface="Arial" charset="0"/>
              </a:rPr>
              <a:t>Listeria mono, C </a:t>
            </a:r>
            <a:r>
              <a:rPr lang="en-GB" sz="2000" i="1" dirty="0" err="1" smtClean="0">
                <a:latin typeface="Arial" charset="0"/>
                <a:cs typeface="Arial" charset="0"/>
              </a:rPr>
              <a:t>difficile</a:t>
            </a:r>
            <a:r>
              <a:rPr lang="en-GB" sz="2000" dirty="0" smtClean="0">
                <a:latin typeface="Arial" charset="0"/>
                <a:cs typeface="Arial" charset="0"/>
              </a:rPr>
              <a:t> sepsis</a:t>
            </a:r>
          </a:p>
          <a:p>
            <a:pPr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Adverse reactions</a:t>
            </a:r>
          </a:p>
          <a:p>
            <a:pPr lvl="1" eaLnBrk="1" hangingPunct="1"/>
            <a:r>
              <a:rPr lang="en-GB" sz="2200" dirty="0" smtClean="0">
                <a:latin typeface="Arial" charset="0"/>
                <a:cs typeface="Arial" charset="0"/>
              </a:rPr>
              <a:t>“</a:t>
            </a:r>
            <a:r>
              <a:rPr lang="en-GB" sz="2000" dirty="0" smtClean="0">
                <a:latin typeface="Arial" charset="0"/>
                <a:cs typeface="Arial" charset="0"/>
              </a:rPr>
              <a:t>Red man syndrome”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Nephrotoxicity and ototoxicity</a:t>
            </a:r>
          </a:p>
          <a:p>
            <a:pPr lvl="1" eaLnBrk="1" hangingPunct="1"/>
            <a:r>
              <a:rPr lang="en-GB" sz="2000" dirty="0" err="1" smtClean="0">
                <a:latin typeface="Arial" charset="0"/>
                <a:cs typeface="Arial" charset="0"/>
              </a:rPr>
              <a:t>Therpeutic</a:t>
            </a:r>
            <a:r>
              <a:rPr lang="en-GB" sz="2000" dirty="0" smtClean="0">
                <a:latin typeface="Arial" charset="0"/>
                <a:cs typeface="Arial" charset="0"/>
              </a:rPr>
              <a:t> drug </a:t>
            </a:r>
            <a:r>
              <a:rPr lang="en-GB" sz="2000" dirty="0">
                <a:latin typeface="Arial" charset="0"/>
                <a:cs typeface="Arial" charset="0"/>
              </a:rPr>
              <a:t>m</a:t>
            </a:r>
            <a:r>
              <a:rPr lang="en-GB" sz="2000" dirty="0" smtClean="0">
                <a:latin typeface="Arial" charset="0"/>
                <a:cs typeface="Arial" charset="0"/>
              </a:rPr>
              <a:t>onitoring  required</a:t>
            </a:r>
          </a:p>
          <a:p>
            <a:pPr eaLnBrk="1" hangingPunct="1"/>
            <a:endParaRPr lang="en-GB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of cell wall synthesis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72816"/>
            <a:ext cx="7543800" cy="44577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400" dirty="0" err="1">
                <a:latin typeface="Arial" charset="0"/>
                <a:cs typeface="Arial" charset="0"/>
              </a:rPr>
              <a:t>Cycloserine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Acts in cell cytoplasm, inhibits enzyme involved in producing cell wall precursor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 err="1">
                <a:latin typeface="Arial" charset="0"/>
                <a:cs typeface="Arial" charset="0"/>
              </a:rPr>
              <a:t>Fosfomycin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Acts in cytoplasm, inhibits formation of peptide chain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Bacitracin</a:t>
            </a: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Acts in cell membrane, inhibits essential lipid carrier required for cell wall </a:t>
            </a:r>
            <a:r>
              <a:rPr lang="en-GB" sz="2000" dirty="0" smtClean="0">
                <a:latin typeface="Arial" charset="0"/>
                <a:cs typeface="Arial" charset="0"/>
              </a:rPr>
              <a:t>structure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Isoniazid</a:t>
            </a:r>
            <a:r>
              <a:rPr lang="en-GB" sz="2800" dirty="0" smtClean="0">
                <a:latin typeface="Arial" charset="0"/>
                <a:cs typeface="Arial" charset="0"/>
              </a:rPr>
              <a:t>	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Inhibits </a:t>
            </a:r>
            <a:r>
              <a:rPr lang="en-GB" sz="2000" dirty="0" err="1" smtClean="0">
                <a:latin typeface="Arial" charset="0"/>
                <a:cs typeface="Arial" charset="0"/>
              </a:rPr>
              <a:t>mycolic</a:t>
            </a:r>
            <a:r>
              <a:rPr lang="en-GB" sz="2000" dirty="0" smtClean="0">
                <a:latin typeface="Arial" charset="0"/>
                <a:cs typeface="Arial" charset="0"/>
              </a:rPr>
              <a:t> acid synthesis (unique to mycobacteria)</a:t>
            </a:r>
          </a:p>
          <a:p>
            <a:pPr eaLnBrk="1" hangingPunct="1"/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Protein synthesis</a:t>
            </a:r>
            <a:endParaRPr lang="en-US" dirty="0">
              <a:cs typeface="Arial" charset="0"/>
            </a:endParaRPr>
          </a:p>
        </p:txBody>
      </p:sp>
      <p:pic>
        <p:nvPicPr>
          <p:cNvPr id="33794" name="Picture 4" descr="polys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" b="629"/>
          <a:stretch>
            <a:fillRect/>
          </a:stretch>
        </p:blipFill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 of protein synthesis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These act on either 30S or 50S subunits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Such agents </a:t>
            </a:r>
            <a:r>
              <a:rPr lang="en-GB" sz="2800" dirty="0" smtClean="0">
                <a:latin typeface="Arial" charset="0"/>
                <a:cs typeface="Arial" charset="0"/>
              </a:rPr>
              <a:t>include:</a:t>
            </a:r>
            <a:endParaRPr lang="en-GB" sz="28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err="1">
                <a:latin typeface="Arial" charset="0"/>
                <a:cs typeface="Arial" charset="0"/>
              </a:rPr>
              <a:t>Tetracyclines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Aminoglycosides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Macrolides, </a:t>
            </a:r>
            <a:r>
              <a:rPr lang="en-GB" sz="2400" dirty="0" err="1">
                <a:latin typeface="Arial" charset="0"/>
                <a:cs typeface="Arial" charset="0"/>
              </a:rPr>
              <a:t>lincosamides</a:t>
            </a:r>
            <a:r>
              <a:rPr lang="en-GB" sz="2400" dirty="0">
                <a:latin typeface="Arial" charset="0"/>
                <a:cs typeface="Arial" charset="0"/>
              </a:rPr>
              <a:t>, </a:t>
            </a:r>
            <a:r>
              <a:rPr lang="en-GB" sz="2400" dirty="0" err="1">
                <a:latin typeface="Arial" charset="0"/>
                <a:cs typeface="Arial" charset="0"/>
              </a:rPr>
              <a:t>streptogramins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err="1">
                <a:latin typeface="Arial" charset="0"/>
                <a:cs typeface="Arial" charset="0"/>
              </a:rPr>
              <a:t>Chlormaphenicol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err="1">
                <a:latin typeface="Arial" charset="0"/>
                <a:cs typeface="Arial" charset="0"/>
              </a:rPr>
              <a:t>Fuscidic</a:t>
            </a:r>
            <a:r>
              <a:rPr lang="en-GB" sz="2400" dirty="0">
                <a:latin typeface="Arial" charset="0"/>
                <a:cs typeface="Arial" charset="0"/>
              </a:rPr>
              <a:t> acid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Linezolid</a:t>
            </a:r>
            <a:r>
              <a:rPr lang="en-GB" dirty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cs typeface="Arial" charset="0"/>
              </a:rPr>
              <a:t>Tetracyclines</a:t>
            </a:r>
            <a:endParaRPr lang="en-GB" dirty="0">
              <a:cs typeface="Arial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7543800" cy="44577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Inhibit </a:t>
            </a:r>
            <a:r>
              <a:rPr lang="en-GB" sz="2400" dirty="0">
                <a:latin typeface="Arial" charset="0"/>
                <a:cs typeface="Arial" charset="0"/>
              </a:rPr>
              <a:t>bacterial protein synthesis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Act </a:t>
            </a:r>
            <a:r>
              <a:rPr lang="en-GB" sz="2000" dirty="0">
                <a:latin typeface="Arial" charset="0"/>
                <a:cs typeface="Arial" charset="0"/>
              </a:rPr>
              <a:t>on 30S subunit of ribosome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Bacteriostatic agents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Doxycycline </a:t>
            </a:r>
            <a:r>
              <a:rPr lang="en-GB" sz="2000" dirty="0">
                <a:latin typeface="Arial" charset="0"/>
                <a:cs typeface="Arial" charset="0"/>
              </a:rPr>
              <a:t>most commonly used </a:t>
            </a:r>
            <a:r>
              <a:rPr lang="en-GB" sz="2000" dirty="0" smtClean="0">
                <a:latin typeface="Arial" charset="0"/>
                <a:cs typeface="Arial" charset="0"/>
              </a:rPr>
              <a:t>tetracycline</a:t>
            </a:r>
          </a:p>
          <a:p>
            <a:pPr lvl="1" eaLnBrk="1" hangingPunct="1"/>
            <a:endParaRPr lang="en-GB" sz="8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S</a:t>
            </a:r>
            <a:r>
              <a:rPr lang="en-GB" sz="2400" dirty="0" smtClean="0">
                <a:latin typeface="Arial" charset="0"/>
                <a:cs typeface="Arial" charset="0"/>
              </a:rPr>
              <a:t>pectrum of activity</a:t>
            </a:r>
          </a:p>
          <a:p>
            <a:pPr lvl="1" eaLnBrk="1" hangingPunct="1"/>
            <a:r>
              <a:rPr lang="en-GB" sz="2000" dirty="0" err="1" smtClean="0">
                <a:latin typeface="Arial" charset="0"/>
                <a:cs typeface="Arial" charset="0"/>
              </a:rPr>
              <a:t>G+ve</a:t>
            </a:r>
            <a:r>
              <a:rPr lang="en-GB" sz="2000" dirty="0" smtClean="0">
                <a:latin typeface="Arial" charset="0"/>
                <a:cs typeface="Arial" charset="0"/>
              </a:rPr>
              <a:t> (</a:t>
            </a:r>
            <a:r>
              <a:rPr lang="en-GB" sz="2000" dirty="0" err="1" smtClean="0">
                <a:latin typeface="Arial" charset="0"/>
                <a:cs typeface="Arial" charset="0"/>
              </a:rPr>
              <a:t>inc</a:t>
            </a:r>
            <a:r>
              <a:rPr lang="en-GB" sz="2000" dirty="0" smtClean="0">
                <a:latin typeface="Arial" charset="0"/>
                <a:cs typeface="Arial" charset="0"/>
              </a:rPr>
              <a:t> MRSA/VRE) + G-</a:t>
            </a:r>
            <a:r>
              <a:rPr lang="en-GB" sz="2000" dirty="0" err="1" smtClean="0">
                <a:latin typeface="Arial" charset="0"/>
                <a:cs typeface="Arial" charset="0"/>
              </a:rPr>
              <a:t>ve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LRTIs/UTI, Skin infection</a:t>
            </a:r>
          </a:p>
          <a:p>
            <a:pPr lvl="1" eaLnBrk="1" hangingPunct="1"/>
            <a:r>
              <a:rPr lang="en-GB" sz="2000" dirty="0" err="1" smtClean="0">
                <a:latin typeface="Arial" charset="0"/>
                <a:cs typeface="Arial" charset="0"/>
              </a:rPr>
              <a:t>Spirochaetal</a:t>
            </a:r>
            <a:r>
              <a:rPr lang="en-GB" sz="2000" dirty="0" smtClean="0">
                <a:latin typeface="Arial" charset="0"/>
                <a:cs typeface="Arial" charset="0"/>
              </a:rPr>
              <a:t> infection (Chlamydia/Lyme), tick typhus (RMSF), Malaria</a:t>
            </a:r>
          </a:p>
          <a:p>
            <a:pPr lvl="1" eaLnBrk="1" hangingPunct="1"/>
            <a:endParaRPr lang="en-GB" sz="1000" dirty="0" smtClean="0">
              <a:latin typeface="Arial" charset="0"/>
              <a:cs typeface="Arial" charset="0"/>
            </a:endParaRPr>
          </a:p>
          <a:p>
            <a:pPr marL="609600" indent="-457200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Adverse reactions</a:t>
            </a:r>
            <a:endParaRPr lang="en-GB" sz="2400" dirty="0">
              <a:latin typeface="Arial" charset="0"/>
              <a:cs typeface="Arial" charset="0"/>
            </a:endParaRPr>
          </a:p>
          <a:p>
            <a:pPr marL="838200" lvl="1" indent="-457200" eaLnBrk="1" hangingPunct="1">
              <a:buFont typeface="Arial"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Photosensitivity, tooth discolouration</a:t>
            </a:r>
          </a:p>
          <a:p>
            <a:pPr lvl="1" eaLnBrk="1" hangingPunct="1"/>
            <a:endParaRPr lang="en-GB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cs typeface="Arial" charset="0"/>
              </a:rPr>
              <a:t>Tigecycline</a:t>
            </a:r>
            <a:endParaRPr lang="en-GB" dirty="0">
              <a:cs typeface="Arial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Semi-synthetic derivative of minocycline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sz="2800" dirty="0" smtClean="0">
                <a:latin typeface="Arial" charset="0"/>
                <a:cs typeface="Arial" charset="0"/>
              </a:rPr>
              <a:t>Bacteriostatic</a:t>
            </a:r>
            <a:endParaRPr lang="en-GB" sz="28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Mainly used to combat multidrug resistant organisms, </a:t>
            </a:r>
            <a:r>
              <a:rPr lang="en-GB" sz="2800" dirty="0" err="1">
                <a:latin typeface="Arial" charset="0"/>
                <a:cs typeface="Arial" charset="0"/>
              </a:rPr>
              <a:t>inc</a:t>
            </a:r>
            <a:r>
              <a:rPr lang="en-GB" sz="2800" dirty="0">
                <a:latin typeface="Arial" charset="0"/>
                <a:cs typeface="Arial" charset="0"/>
              </a:rPr>
              <a:t> MRSA, VRE, </a:t>
            </a:r>
            <a:r>
              <a:rPr lang="en-GB" sz="2800" i="1" dirty="0">
                <a:latin typeface="Arial" charset="0"/>
                <a:cs typeface="Arial" charset="0"/>
              </a:rPr>
              <a:t>A </a:t>
            </a:r>
            <a:r>
              <a:rPr lang="en-GB" sz="2800" i="1" dirty="0" err="1" smtClean="0">
                <a:latin typeface="Arial" charset="0"/>
                <a:cs typeface="Arial" charset="0"/>
              </a:rPr>
              <a:t>baumanii</a:t>
            </a:r>
            <a:endParaRPr lang="en-GB" sz="280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Importantly, it has NO activity against Pseudomonas</a:t>
            </a:r>
          </a:p>
        </p:txBody>
      </p:sp>
    </p:spTree>
  </p:cSld>
  <p:clrMapOvr>
    <a:masterClrMapping/>
  </p:clrMapOvr>
  <p:transition advClick="0"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Aminoglycosides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72816"/>
            <a:ext cx="7543800" cy="44577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Rapidly bactericidal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Acts on 30S subunit, causes misreading of bacterial mRNA to prevent protein </a:t>
            </a:r>
            <a:r>
              <a:rPr lang="en-GB" sz="2400" dirty="0" smtClean="0">
                <a:latin typeface="Arial" charset="0"/>
                <a:cs typeface="Arial" charset="0"/>
              </a:rPr>
              <a:t>synthesis and  prevents </a:t>
            </a:r>
            <a:r>
              <a:rPr lang="en-GB" sz="2400" dirty="0">
                <a:latin typeface="Arial" charset="0"/>
                <a:cs typeface="Arial" charset="0"/>
              </a:rPr>
              <a:t>formation of initiation </a:t>
            </a:r>
            <a:r>
              <a:rPr lang="en-GB" sz="2400" dirty="0" smtClean="0">
                <a:latin typeface="Arial" charset="0"/>
                <a:cs typeface="Arial" charset="0"/>
              </a:rPr>
              <a:t>complexes</a:t>
            </a:r>
          </a:p>
          <a:p>
            <a:pPr marL="0" indent="0" eaLnBrk="1" hangingPunct="1"/>
            <a:endParaRPr lang="en-GB" sz="8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Spectrum of activity</a:t>
            </a: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G –</a:t>
            </a:r>
            <a:r>
              <a:rPr lang="en-GB" sz="2000" dirty="0" err="1" smtClean="0">
                <a:latin typeface="Arial" charset="0"/>
                <a:cs typeface="Arial" charset="0"/>
              </a:rPr>
              <a:t>ve</a:t>
            </a:r>
            <a:r>
              <a:rPr lang="en-GB" sz="2000" dirty="0" smtClean="0">
                <a:latin typeface="Arial" charset="0"/>
                <a:cs typeface="Arial" charset="0"/>
              </a:rPr>
              <a:t> organisms</a:t>
            </a: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000" dirty="0">
                <a:latin typeface="Arial" charset="0"/>
                <a:cs typeface="Arial" charset="0"/>
              </a:rPr>
              <a:t>U</a:t>
            </a:r>
            <a:r>
              <a:rPr lang="en-GB" sz="2000" dirty="0" smtClean="0">
                <a:latin typeface="Arial" charset="0"/>
                <a:cs typeface="Arial" charset="0"/>
              </a:rPr>
              <a:t>sed synergistically with penicillin in endocarditis</a:t>
            </a: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000" dirty="0">
                <a:latin typeface="Arial" charset="0"/>
                <a:cs typeface="Arial" charset="0"/>
              </a:rPr>
              <a:t>Used empirically in the treatment of septic </a:t>
            </a:r>
            <a:r>
              <a:rPr lang="en-GB" sz="2000" dirty="0" smtClean="0">
                <a:latin typeface="Arial" charset="0"/>
                <a:cs typeface="Arial" charset="0"/>
              </a:rPr>
              <a:t>shock</a:t>
            </a:r>
          </a:p>
          <a:p>
            <a:pPr marL="228600" lvl="1" indent="0" eaLnBrk="1" hangingPunct="1">
              <a:buNone/>
            </a:pPr>
            <a:endParaRPr lang="en-GB" sz="8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Adverse reactions</a:t>
            </a: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Nephrotoxicity </a:t>
            </a:r>
            <a:r>
              <a:rPr lang="en-GB" sz="2000" dirty="0">
                <a:latin typeface="Arial" charset="0"/>
                <a:cs typeface="Arial" charset="0"/>
              </a:rPr>
              <a:t>and </a:t>
            </a:r>
            <a:r>
              <a:rPr lang="en-GB" sz="2000" dirty="0" smtClean="0">
                <a:latin typeface="Arial" charset="0"/>
                <a:cs typeface="Arial" charset="0"/>
              </a:rPr>
              <a:t>ototoxicity, dose related</a:t>
            </a: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Requires accurate dosing and monitoring of levels</a:t>
            </a:r>
          </a:p>
          <a:p>
            <a:pPr marL="685800" lvl="1" indent="-457200" eaLnBrk="1" hangingPunct="1">
              <a:buFont typeface="Arial"/>
              <a:buChar char="•"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endParaRPr lang="en-GB" sz="26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endParaRPr lang="en-GB" sz="2600" dirty="0">
              <a:latin typeface="Arial" charset="0"/>
              <a:cs typeface="Arial" charset="0"/>
            </a:endParaRPr>
          </a:p>
          <a:p>
            <a:pPr marL="685800" lvl="1" indent="-457200" eaLnBrk="1" hangingPunct="1">
              <a:buFont typeface="Arial"/>
              <a:buChar char="•"/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marL="685800" lvl="1" indent="-457200" eaLnBrk="1" hangingPunct="1">
              <a:buFont typeface="Arial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893092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Aminoglycosides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Therapeutic dose monitoring (TDM)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Based </a:t>
            </a:r>
            <a:r>
              <a:rPr lang="en-GB" sz="2400" dirty="0">
                <a:latin typeface="Arial" charset="0"/>
                <a:cs typeface="Arial" charset="0"/>
              </a:rPr>
              <a:t>on renal function (Creatinine clearance)</a:t>
            </a:r>
          </a:p>
          <a:p>
            <a:pPr lvl="1"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</p:txBody>
      </p:sp>
      <p:graphicFrame>
        <p:nvGraphicFramePr>
          <p:cNvPr id="87044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4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CrCl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&gt;40ml/min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5mg/kg IV 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20-40ml/min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3mg/kg IV 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&lt;20ml/min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Discuss with pharmacy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Selective toxicity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400" i="1" dirty="0">
                <a:latin typeface="Arial" charset="0"/>
                <a:cs typeface="Arial" charset="0"/>
              </a:rPr>
              <a:t>Harm the parasite, not the host</a:t>
            </a:r>
          </a:p>
          <a:p>
            <a:pPr eaLnBrk="1" hangingPunct="1"/>
            <a:endParaRPr lang="en-GB" sz="2400" i="1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Utilisation of fundamental differences between bug and man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 of protein synthesis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Macrolides, </a:t>
            </a:r>
            <a:r>
              <a:rPr lang="en-GB" sz="2800" dirty="0" err="1">
                <a:latin typeface="Arial" charset="0"/>
                <a:cs typeface="Arial" charset="0"/>
              </a:rPr>
              <a:t>lincosamides</a:t>
            </a:r>
            <a:r>
              <a:rPr lang="en-GB" sz="2800" dirty="0">
                <a:latin typeface="Arial" charset="0"/>
                <a:cs typeface="Arial" charset="0"/>
              </a:rPr>
              <a:t>, </a:t>
            </a:r>
            <a:r>
              <a:rPr lang="en-GB" sz="2800" dirty="0" err="1">
                <a:latin typeface="Arial" charset="0"/>
                <a:cs typeface="Arial" charset="0"/>
              </a:rPr>
              <a:t>streptogramins</a:t>
            </a:r>
            <a:endParaRPr lang="en-GB" sz="28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All act on closely related sites on </a:t>
            </a:r>
            <a:r>
              <a:rPr lang="en-GB" sz="2400" dirty="0" smtClean="0">
                <a:latin typeface="Arial" charset="0"/>
                <a:cs typeface="Arial" charset="0"/>
              </a:rPr>
              <a:t>50S ribosomal subunit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Macrolides bind to free ribosomes to prevent protein </a:t>
            </a:r>
            <a:r>
              <a:rPr lang="en-GB" sz="2400" dirty="0" smtClean="0">
                <a:latin typeface="Arial" charset="0"/>
                <a:cs typeface="Arial" charset="0"/>
              </a:rPr>
              <a:t>synthesis, bacteriostatic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err="1">
                <a:latin typeface="Arial" charset="0"/>
                <a:cs typeface="Arial" charset="0"/>
              </a:rPr>
              <a:t>Lincosamides</a:t>
            </a:r>
            <a:r>
              <a:rPr lang="en-GB" sz="2400" dirty="0">
                <a:latin typeface="Arial" charset="0"/>
                <a:cs typeface="Arial" charset="0"/>
              </a:rPr>
              <a:t> indirectly inhibit synthesis by blocking the P </a:t>
            </a:r>
            <a:r>
              <a:rPr lang="en-GB" sz="2400" dirty="0" smtClean="0">
                <a:latin typeface="Arial" charset="0"/>
                <a:cs typeface="Arial" charset="0"/>
              </a:rPr>
              <a:t>site, bacteriostatic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Commercial </a:t>
            </a:r>
            <a:r>
              <a:rPr lang="en-GB" sz="2400" dirty="0" err="1">
                <a:latin typeface="Arial" charset="0"/>
                <a:cs typeface="Arial" charset="0"/>
              </a:rPr>
              <a:t>streptogramins</a:t>
            </a:r>
            <a:r>
              <a:rPr lang="en-GB" sz="2400" dirty="0">
                <a:latin typeface="Arial" charset="0"/>
                <a:cs typeface="Arial" charset="0"/>
              </a:rPr>
              <a:t> are dual molecules; part A inhibits synthesis, part B enhances A</a:t>
            </a:r>
            <a:r>
              <a:rPr lang="ja-JP" altLang="en-GB" sz="2400" dirty="0">
                <a:latin typeface="Arial" charset="0"/>
                <a:cs typeface="Arial" charset="0"/>
              </a:rPr>
              <a:t>’</a:t>
            </a:r>
            <a:r>
              <a:rPr lang="en-GB" altLang="ja-JP" sz="2400" dirty="0">
                <a:latin typeface="Arial" charset="0"/>
                <a:cs typeface="Arial" charset="0"/>
              </a:rPr>
              <a:t>s </a:t>
            </a:r>
            <a:r>
              <a:rPr lang="en-GB" altLang="ja-JP" sz="2400" dirty="0" smtClean="0">
                <a:latin typeface="Arial" charset="0"/>
                <a:cs typeface="Arial" charset="0"/>
              </a:rPr>
              <a:t>activity</a:t>
            </a:r>
            <a:r>
              <a:rPr lang="en-GB" altLang="ja-JP" sz="2400" dirty="0">
                <a:latin typeface="Arial" charset="0"/>
                <a:cs typeface="Arial" charset="0"/>
              </a:rPr>
              <a:t>,</a:t>
            </a:r>
            <a:r>
              <a:rPr lang="en-GB" altLang="ja-JP" sz="2400" dirty="0" smtClean="0">
                <a:latin typeface="Arial" charset="0"/>
                <a:cs typeface="Arial" charset="0"/>
              </a:rPr>
              <a:t> </a:t>
            </a:r>
            <a:r>
              <a:rPr lang="en-GB" altLang="ja-JP" sz="2400" dirty="0" err="1" smtClean="0">
                <a:latin typeface="Arial" charset="0"/>
                <a:cs typeface="Arial" charset="0"/>
              </a:rPr>
              <a:t>bacteriocidal</a:t>
            </a:r>
            <a:endParaRPr lang="en-GB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Macrolides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Different macrolides based on ring structure</a:t>
            </a: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14M:	Erythromycin, </a:t>
            </a:r>
            <a:r>
              <a:rPr lang="en-GB" sz="2000" dirty="0" err="1" smtClean="0">
                <a:latin typeface="Arial" charset="0"/>
                <a:cs typeface="Arial" charset="0"/>
              </a:rPr>
              <a:t>Clarythromycin</a:t>
            </a: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15M:	</a:t>
            </a:r>
            <a:r>
              <a:rPr lang="en-GB" sz="2000" dirty="0" smtClean="0">
                <a:latin typeface="Arial" charset="0"/>
                <a:cs typeface="Arial" charset="0"/>
              </a:rPr>
              <a:t>Azithromycin</a:t>
            </a:r>
          </a:p>
          <a:p>
            <a:pPr marL="381000" lvl="1" indent="0" eaLnBrk="1" hangingPunct="1">
              <a:buNone/>
            </a:pPr>
            <a:endParaRPr lang="en-GB" sz="8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Spectrum </a:t>
            </a:r>
            <a:r>
              <a:rPr lang="en-GB" sz="2400" dirty="0">
                <a:latin typeface="Arial" charset="0"/>
                <a:cs typeface="Arial" charset="0"/>
              </a:rPr>
              <a:t>of activity</a:t>
            </a: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Skin and soft </a:t>
            </a:r>
            <a:r>
              <a:rPr lang="en-GB" sz="2000" dirty="0" smtClean="0">
                <a:latin typeface="Arial" charset="0"/>
                <a:cs typeface="Arial" charset="0"/>
              </a:rPr>
              <a:t>tissue infections</a:t>
            </a: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Pneumonia including atypical pneumonias</a:t>
            </a: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GI – </a:t>
            </a:r>
            <a:r>
              <a:rPr lang="en-GB" sz="2000" i="1" dirty="0" smtClean="0">
                <a:latin typeface="Arial" charset="0"/>
                <a:cs typeface="Arial" charset="0"/>
              </a:rPr>
              <a:t>campylobacter</a:t>
            </a:r>
            <a:r>
              <a:rPr lang="en-GB" sz="2000" dirty="0" smtClean="0">
                <a:latin typeface="Arial" charset="0"/>
                <a:cs typeface="Arial" charset="0"/>
              </a:rPr>
              <a:t>/</a:t>
            </a:r>
            <a:r>
              <a:rPr lang="en-GB" sz="2000" i="1" dirty="0">
                <a:latin typeface="Arial" charset="0"/>
                <a:cs typeface="Arial" charset="0"/>
              </a:rPr>
              <a:t>helicobacter</a:t>
            </a: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STDs – </a:t>
            </a:r>
            <a:r>
              <a:rPr lang="en-GB" sz="2000" dirty="0" smtClean="0">
                <a:latin typeface="Arial" charset="0"/>
                <a:cs typeface="Arial" charset="0"/>
              </a:rPr>
              <a:t>gonorrhoea/chlamydia</a:t>
            </a:r>
          </a:p>
          <a:p>
            <a:pPr marL="381000" lvl="1" indent="0" eaLnBrk="1" hangingPunct="1">
              <a:buNone/>
            </a:pPr>
            <a:endParaRPr lang="en-GB" sz="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Adverse reactions</a:t>
            </a:r>
          </a:p>
          <a:p>
            <a:pPr lvl="1" eaLnBrk="1" hangingPunct="1">
              <a:buFont typeface="Arial"/>
              <a:buChar char="•"/>
            </a:pPr>
            <a:r>
              <a:rPr lang="en-GB" sz="2200" dirty="0" smtClean="0">
                <a:latin typeface="Arial" charset="0"/>
                <a:cs typeface="Arial" charset="0"/>
              </a:rPr>
              <a:t>Gastrointestinal upset</a:t>
            </a:r>
          </a:p>
          <a:p>
            <a:pPr eaLnBrk="1" hangingPunct="1">
              <a:buFont typeface="Arial"/>
              <a:buChar char="•"/>
            </a:pPr>
            <a:endParaRPr lang="en-GB" sz="2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2200" dirty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 of protein synthesis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800" dirty="0" smtClean="0">
                <a:latin typeface="Arial" charset="0"/>
                <a:cs typeface="Arial" charset="0"/>
              </a:rPr>
              <a:t>Linezolid</a:t>
            </a:r>
            <a:endParaRPr lang="en-GB" sz="26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err="1" smtClean="0">
                <a:latin typeface="Arial" charset="0"/>
                <a:cs typeface="Arial" charset="0"/>
              </a:rPr>
              <a:t>Oxazolidinone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Acts </a:t>
            </a:r>
            <a:r>
              <a:rPr lang="en-GB" sz="2400" dirty="0">
                <a:latin typeface="Arial" charset="0"/>
                <a:cs typeface="Arial" charset="0"/>
              </a:rPr>
              <a:t>at earlier </a:t>
            </a:r>
            <a:r>
              <a:rPr lang="en-GB" sz="2400" dirty="0" smtClean="0">
                <a:latin typeface="Arial" charset="0"/>
                <a:cs typeface="Arial" charset="0"/>
              </a:rPr>
              <a:t>stage of protein synthesis than </a:t>
            </a:r>
            <a:r>
              <a:rPr lang="en-GB" sz="2400" dirty="0">
                <a:latin typeface="Arial" charset="0"/>
                <a:cs typeface="Arial" charset="0"/>
              </a:rPr>
              <a:t>other </a:t>
            </a:r>
            <a:r>
              <a:rPr lang="en-GB" sz="2400" dirty="0" smtClean="0">
                <a:latin typeface="Arial" charset="0"/>
                <a:cs typeface="Arial" charset="0"/>
              </a:rPr>
              <a:t>inhibitors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Acts </a:t>
            </a:r>
            <a:r>
              <a:rPr lang="en-GB" sz="2400" dirty="0">
                <a:latin typeface="Arial" charset="0"/>
                <a:cs typeface="Arial" charset="0"/>
              </a:rPr>
              <a:t>on 50S to prevent formation of total ribosome (70S</a:t>
            </a:r>
            <a:r>
              <a:rPr lang="en-GB" sz="2400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Used to treat G +</a:t>
            </a:r>
            <a:r>
              <a:rPr lang="en-GB" sz="2400" dirty="0" err="1" smtClean="0">
                <a:latin typeface="Arial" charset="0"/>
                <a:cs typeface="Arial" charset="0"/>
              </a:rPr>
              <a:t>ve</a:t>
            </a:r>
            <a:r>
              <a:rPr lang="en-GB" sz="2400" dirty="0" smtClean="0">
                <a:latin typeface="Arial" charset="0"/>
                <a:cs typeface="Arial" charset="0"/>
              </a:rPr>
              <a:t> organisms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Is effective against MRSA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Oral agent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 of nucleic acid synthesis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543800" cy="44577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400" dirty="0" err="1" smtClean="0">
                <a:latin typeface="Arial" charset="0"/>
                <a:cs typeface="Arial" charset="0"/>
              </a:rPr>
              <a:t>Fluoroquinolones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 smtClean="0">
                <a:latin typeface="Arial" charset="0"/>
                <a:cs typeface="Arial" charset="0"/>
              </a:rPr>
              <a:t>Inhibit </a:t>
            </a:r>
            <a:r>
              <a:rPr lang="en-GB" sz="2000" dirty="0">
                <a:latin typeface="Arial" charset="0"/>
                <a:cs typeface="Arial" charset="0"/>
              </a:rPr>
              <a:t>DNA </a:t>
            </a:r>
            <a:r>
              <a:rPr lang="en-GB" sz="2000" dirty="0" err="1">
                <a:latin typeface="Arial" charset="0"/>
                <a:cs typeface="Arial" charset="0"/>
              </a:rPr>
              <a:t>gyrase</a:t>
            </a:r>
            <a:r>
              <a:rPr lang="en-GB" sz="2000" dirty="0">
                <a:latin typeface="Arial" charset="0"/>
                <a:cs typeface="Arial" charset="0"/>
              </a:rPr>
              <a:t>, responsible for DNA supercoiling, </a:t>
            </a:r>
            <a:r>
              <a:rPr lang="en-GB" sz="2000" dirty="0" err="1">
                <a:latin typeface="Arial" charset="0"/>
                <a:cs typeface="Arial" charset="0"/>
              </a:rPr>
              <a:t>esp</a:t>
            </a:r>
            <a:r>
              <a:rPr lang="en-GB" sz="2000" dirty="0">
                <a:latin typeface="Arial" charset="0"/>
                <a:cs typeface="Arial" charset="0"/>
              </a:rPr>
              <a:t> in G-</a:t>
            </a:r>
            <a:r>
              <a:rPr lang="en-GB" sz="2000" dirty="0" err="1">
                <a:latin typeface="Arial" charset="0"/>
                <a:cs typeface="Arial" charset="0"/>
              </a:rPr>
              <a:t>ve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latin typeface="Arial" charset="0"/>
                <a:cs typeface="Arial" charset="0"/>
              </a:rPr>
              <a:t>organisms</a:t>
            </a: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>
                <a:latin typeface="Arial" charset="0"/>
                <a:cs typeface="Arial" charset="0"/>
              </a:rPr>
              <a:t>Inhibits topoisomerase IV, particularly important in </a:t>
            </a:r>
            <a:r>
              <a:rPr lang="en-GB" sz="2000" dirty="0" err="1">
                <a:latin typeface="Arial" charset="0"/>
                <a:cs typeface="Arial" charset="0"/>
              </a:rPr>
              <a:t>G+</a:t>
            </a:r>
            <a:r>
              <a:rPr lang="en-GB" sz="2000" dirty="0" err="1" smtClean="0">
                <a:latin typeface="Arial" charset="0"/>
                <a:cs typeface="Arial" charset="0"/>
              </a:rPr>
              <a:t>ve</a:t>
            </a:r>
            <a:r>
              <a:rPr lang="en-GB" sz="2000" dirty="0" smtClean="0">
                <a:latin typeface="Arial" charset="0"/>
                <a:cs typeface="Arial" charset="0"/>
              </a:rPr>
              <a:t> organisms</a:t>
            </a:r>
            <a:endParaRPr lang="en-GB" altLang="ja-JP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000" dirty="0" err="1" smtClean="0">
                <a:latin typeface="Arial" charset="0"/>
                <a:cs typeface="Arial" charset="0"/>
              </a:rPr>
              <a:t>Bacteriocidal</a:t>
            </a:r>
            <a:r>
              <a:rPr lang="en-GB" sz="2000" dirty="0" smtClean="0">
                <a:latin typeface="Arial" charset="0"/>
                <a:cs typeface="Arial" charset="0"/>
              </a:rPr>
              <a:t> agents</a:t>
            </a:r>
          </a:p>
          <a:p>
            <a:pPr lvl="1" eaLnBrk="1" hangingPunct="1"/>
            <a:endParaRPr lang="en-GB" sz="2000" dirty="0" smtClean="0">
              <a:latin typeface="Arial" charset="0"/>
              <a:cs typeface="Arial" charset="0"/>
            </a:endParaRP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Ciprofloxacin</a:t>
            </a:r>
          </a:p>
          <a:p>
            <a:pPr lvl="2" eaLnBrk="1" hangingPunct="1">
              <a:buFont typeface="Arial"/>
              <a:buChar char="•"/>
            </a:pPr>
            <a:r>
              <a:rPr lang="en-GB" sz="2000" dirty="0">
                <a:latin typeface="Arial" charset="0"/>
                <a:cs typeface="Arial" charset="0"/>
              </a:rPr>
              <a:t>Only oral option for Pseudomonas</a:t>
            </a:r>
          </a:p>
          <a:p>
            <a:pPr lvl="2" eaLnBrk="1" hangingPunct="1">
              <a:buFont typeface="Arial"/>
              <a:buChar char="•"/>
            </a:pPr>
            <a:r>
              <a:rPr lang="en-GB" sz="2000" dirty="0">
                <a:latin typeface="Arial" charset="0"/>
                <a:cs typeface="Arial" charset="0"/>
              </a:rPr>
              <a:t>May be active against resistant G-</a:t>
            </a:r>
            <a:r>
              <a:rPr lang="en-GB" sz="2000" dirty="0" err="1">
                <a:latin typeface="Arial" charset="0"/>
                <a:cs typeface="Arial" charset="0"/>
              </a:rPr>
              <a:t>ve</a:t>
            </a:r>
            <a:r>
              <a:rPr lang="en-GB" sz="2000" dirty="0">
                <a:latin typeface="Arial" charset="0"/>
                <a:cs typeface="Arial" charset="0"/>
              </a:rPr>
              <a:t> organisms (ESBL/</a:t>
            </a:r>
            <a:r>
              <a:rPr lang="en-GB" sz="2000" dirty="0" err="1">
                <a:latin typeface="Arial" charset="0"/>
                <a:cs typeface="Arial" charset="0"/>
              </a:rPr>
              <a:t>AMPc</a:t>
            </a:r>
            <a:r>
              <a:rPr lang="en-GB" sz="2000" dirty="0">
                <a:latin typeface="Arial" charset="0"/>
                <a:cs typeface="Arial" charset="0"/>
              </a:rPr>
              <a:t>)</a:t>
            </a:r>
          </a:p>
          <a:p>
            <a:pPr lvl="2" eaLnBrk="1" hangingPunct="1">
              <a:buFont typeface="Arial"/>
              <a:buChar char="•"/>
            </a:pPr>
            <a:r>
              <a:rPr lang="en-GB" sz="2000" dirty="0">
                <a:latin typeface="Arial" charset="0"/>
                <a:cs typeface="Arial" charset="0"/>
              </a:rPr>
              <a:t>Excellent bone penetration and good secretion into the urinary </a:t>
            </a:r>
            <a:r>
              <a:rPr lang="en-GB" sz="2000" dirty="0" smtClean="0">
                <a:latin typeface="Arial" charset="0"/>
                <a:cs typeface="Arial" charset="0"/>
              </a:rPr>
              <a:t>tract</a:t>
            </a:r>
          </a:p>
          <a:p>
            <a:pPr marL="762000" lvl="2" indent="0" eaLnBrk="1" hangingPunct="1">
              <a:buNone/>
            </a:pPr>
            <a:endParaRPr lang="en-GB" sz="2000" dirty="0">
              <a:latin typeface="Arial" charset="0"/>
              <a:cs typeface="Arial" charset="0"/>
            </a:endParaRPr>
          </a:p>
          <a:p>
            <a:pPr lvl="1" eaLnBrk="1" hangingPunct="1"/>
            <a:endParaRPr lang="en-GB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cs typeface="Arial" charset="0"/>
              </a:rPr>
              <a:t>Fluoroquinolones</a:t>
            </a:r>
            <a:endParaRPr lang="en-GB" dirty="0">
              <a:cs typeface="Arial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72816"/>
            <a:ext cx="7543800" cy="4457700"/>
          </a:xfrm>
        </p:spPr>
        <p:txBody>
          <a:bodyPr/>
          <a:lstStyle/>
          <a:p>
            <a:pPr marL="762000" lvl="2" indent="0" eaLnBrk="1" hangingPunct="1">
              <a:buNone/>
            </a:pPr>
            <a:endParaRPr lang="en-GB" sz="2800" dirty="0">
              <a:latin typeface="Arial" charset="0"/>
              <a:cs typeface="Arial" charset="0"/>
            </a:endParaRP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Levofloxacin/</a:t>
            </a:r>
            <a:r>
              <a:rPr lang="en-GB" sz="2800" dirty="0" err="1">
                <a:latin typeface="Arial" charset="0"/>
                <a:cs typeface="Arial" charset="0"/>
              </a:rPr>
              <a:t>moxifloxacin</a:t>
            </a:r>
            <a:endParaRPr lang="en-GB" sz="2800" dirty="0">
              <a:latin typeface="Arial" charset="0"/>
              <a:cs typeface="Arial" charset="0"/>
            </a:endParaRPr>
          </a:p>
          <a:p>
            <a:pPr lvl="2"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Have </a:t>
            </a:r>
            <a:r>
              <a:rPr lang="en-GB" sz="2400" dirty="0" smtClean="0">
                <a:latin typeface="Arial" charset="0"/>
                <a:cs typeface="Arial" charset="0"/>
              </a:rPr>
              <a:t>no anti-</a:t>
            </a:r>
            <a:r>
              <a:rPr lang="en-GB" sz="2400" dirty="0" err="1" smtClean="0">
                <a:latin typeface="Arial" charset="0"/>
                <a:cs typeface="Arial" charset="0"/>
              </a:rPr>
              <a:t>pseudomonal</a:t>
            </a:r>
            <a:r>
              <a:rPr lang="en-GB" sz="2400" dirty="0" smtClean="0">
                <a:latin typeface="Arial" charset="0"/>
                <a:cs typeface="Arial" charset="0"/>
              </a:rPr>
              <a:t> activity</a:t>
            </a:r>
          </a:p>
          <a:p>
            <a:pPr lvl="2" eaLnBrk="1" hangingPunct="1">
              <a:buFont typeface="Arial"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Mainly </a:t>
            </a:r>
            <a:r>
              <a:rPr lang="en-GB" sz="2400" dirty="0">
                <a:latin typeface="Arial" charset="0"/>
                <a:cs typeface="Arial" charset="0"/>
              </a:rPr>
              <a:t>used for </a:t>
            </a:r>
            <a:r>
              <a:rPr lang="en-GB" sz="2400" dirty="0" smtClean="0">
                <a:latin typeface="Arial" charset="0"/>
                <a:cs typeface="Arial" charset="0"/>
              </a:rPr>
              <a:t>LRTIs</a:t>
            </a:r>
          </a:p>
          <a:p>
            <a:pPr lvl="2" eaLnBrk="1" hangingPunct="1">
              <a:buFont typeface="Arial"/>
              <a:buChar char="•"/>
            </a:pPr>
            <a:endParaRPr lang="en-GB" sz="240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800" dirty="0" smtClean="0">
                <a:latin typeface="Arial" charset="0"/>
                <a:cs typeface="Arial" charset="0"/>
              </a:rPr>
              <a:t>Adverse reactions</a:t>
            </a:r>
          </a:p>
          <a:p>
            <a:pPr marL="685800" lvl="1" indent="-457200" eaLnBrk="1" hangingPunct="1">
              <a:buFont typeface="Arial"/>
              <a:buChar char="•"/>
            </a:pPr>
            <a:r>
              <a:rPr lang="en-GB" sz="2600" dirty="0" smtClean="0">
                <a:latin typeface="Arial" charset="0"/>
                <a:cs typeface="Arial" charset="0"/>
              </a:rPr>
              <a:t>Risk of </a:t>
            </a:r>
            <a:r>
              <a:rPr lang="en-GB" sz="2600" i="1" dirty="0" smtClean="0">
                <a:latin typeface="Arial" charset="0"/>
                <a:cs typeface="Arial" charset="0"/>
              </a:rPr>
              <a:t>C. </a:t>
            </a:r>
            <a:r>
              <a:rPr lang="en-GB" sz="2600" i="1" dirty="0" err="1" smtClean="0">
                <a:latin typeface="Arial" charset="0"/>
                <a:cs typeface="Arial" charset="0"/>
              </a:rPr>
              <a:t>difficile</a:t>
            </a:r>
            <a:r>
              <a:rPr lang="en-GB" sz="2600" i="1" dirty="0" smtClean="0">
                <a:latin typeface="Arial" charset="0"/>
                <a:cs typeface="Arial" charset="0"/>
              </a:rPr>
              <a:t> </a:t>
            </a:r>
            <a:r>
              <a:rPr lang="en-GB" sz="2600" dirty="0" smtClean="0">
                <a:latin typeface="Arial" charset="0"/>
                <a:cs typeface="Arial" charset="0"/>
              </a:rPr>
              <a:t>diarrhoea</a:t>
            </a:r>
            <a:endParaRPr lang="en-GB" sz="2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 of nucleic acid synthesis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sz="2800" dirty="0">
                <a:latin typeface="Arial" charset="0"/>
                <a:cs typeface="Arial" charset="0"/>
              </a:rPr>
              <a:t>Rifampicin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Inhibits DNA-dependent RNA polymerase, </a:t>
            </a:r>
            <a:r>
              <a:rPr lang="en-GB" sz="2400" dirty="0" err="1">
                <a:latin typeface="Arial" charset="0"/>
                <a:cs typeface="Arial" charset="0"/>
              </a:rPr>
              <a:t>ie</a:t>
            </a:r>
            <a:r>
              <a:rPr lang="en-GB" sz="2400" dirty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prevents </a:t>
            </a:r>
            <a:r>
              <a:rPr lang="en-GB" sz="2400" dirty="0">
                <a:latin typeface="Arial" charset="0"/>
                <a:cs typeface="Arial" charset="0"/>
              </a:rPr>
              <a:t>transcription of RNA from DNA</a:t>
            </a:r>
          </a:p>
          <a:p>
            <a:pPr lvl="1" eaLnBrk="1" hangingPunct="1"/>
            <a:r>
              <a:rPr lang="en-GB" sz="2400" dirty="0" err="1" smtClean="0">
                <a:latin typeface="Arial" charset="0"/>
                <a:cs typeface="Arial" charset="0"/>
              </a:rPr>
              <a:t>Bacteriocidal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marL="381000" lvl="1" indent="0" eaLnBrk="1" hangingPunct="1">
              <a:buNone/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GB" sz="2800" dirty="0" smtClean="0">
                <a:latin typeface="Arial" charset="0"/>
                <a:cs typeface="Arial" charset="0"/>
              </a:rPr>
              <a:t>Sulfonamides and trimethoprim inhibit </a:t>
            </a:r>
            <a:r>
              <a:rPr lang="en-GB" sz="2800" dirty="0" err="1" smtClean="0">
                <a:latin typeface="Arial" charset="0"/>
                <a:cs typeface="Arial" charset="0"/>
              </a:rPr>
              <a:t>folate</a:t>
            </a:r>
            <a:r>
              <a:rPr lang="en-GB" sz="2800" dirty="0" smtClean="0">
                <a:latin typeface="Arial" charset="0"/>
                <a:cs typeface="Arial" charset="0"/>
              </a:rPr>
              <a:t> synthesis by inhibiting key enzymes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Sulfonamides inhibit </a:t>
            </a:r>
            <a:r>
              <a:rPr lang="en-GB" sz="2400" dirty="0" err="1" smtClean="0">
                <a:latin typeface="Arial" charset="0"/>
                <a:cs typeface="Arial" charset="0"/>
              </a:rPr>
              <a:t>dihydropteroate</a:t>
            </a:r>
            <a:r>
              <a:rPr lang="en-GB" sz="2400" dirty="0" smtClean="0">
                <a:latin typeface="Arial" charset="0"/>
                <a:cs typeface="Arial" charset="0"/>
              </a:rPr>
              <a:t> synthase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Trimethoprim inhibits </a:t>
            </a:r>
            <a:r>
              <a:rPr lang="en-GB" sz="2400" dirty="0" err="1" smtClean="0">
                <a:latin typeface="Arial" charset="0"/>
                <a:cs typeface="Arial" charset="0"/>
              </a:rPr>
              <a:t>dihydrofolate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reductase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marL="381000" lvl="1" indent="0" eaLnBrk="1" hangingPunct="1"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0179" name="Picture 5" descr="oip_c1_d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6165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Inhibitors of nucleic acid synthesis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latin typeface="Arial" charset="0"/>
                <a:cs typeface="Arial" charset="0"/>
              </a:rPr>
              <a:t>Metronidazole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Binds bacterial DNA resulting in strand breakage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Only active when the nitro group is reduced, therefore only effective against </a:t>
            </a:r>
            <a:r>
              <a:rPr lang="en-GB" sz="2400" b="1" dirty="0">
                <a:latin typeface="Arial" charset="0"/>
                <a:cs typeface="Arial" charset="0"/>
              </a:rPr>
              <a:t>anaerobic</a:t>
            </a:r>
            <a:r>
              <a:rPr lang="en-GB" sz="2400" dirty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bacteria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 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sz="2800" dirty="0" err="1">
                <a:latin typeface="Arial" charset="0"/>
                <a:cs typeface="Arial" charset="0"/>
              </a:rPr>
              <a:t>Nitrofurantoin</a:t>
            </a:r>
            <a:endParaRPr lang="en-GB" sz="28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Causes DNA strand </a:t>
            </a:r>
            <a:r>
              <a:rPr lang="en-GB" sz="2400" dirty="0" smtClean="0">
                <a:latin typeface="Arial" charset="0"/>
                <a:cs typeface="Arial" charset="0"/>
              </a:rPr>
              <a:t>breakage</a:t>
            </a: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/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C</a:t>
            </a:r>
            <a:r>
              <a:rPr lang="en-GB" dirty="0" smtClean="0">
                <a:cs typeface="Arial" charset="0"/>
              </a:rPr>
              <a:t>ell membrane active agents</a:t>
            </a:r>
            <a:endParaRPr lang="en-GB" dirty="0">
              <a:cs typeface="Arial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err="1">
                <a:latin typeface="Arial" charset="0"/>
                <a:cs typeface="Arial" charset="0"/>
              </a:rPr>
              <a:t>Polmyxins</a:t>
            </a:r>
            <a:r>
              <a:rPr lang="en-GB" sz="2800" dirty="0">
                <a:latin typeface="Arial" charset="0"/>
                <a:cs typeface="Arial" charset="0"/>
              </a:rPr>
              <a:t> (</a:t>
            </a:r>
            <a:r>
              <a:rPr lang="en-GB" sz="2800" dirty="0" err="1">
                <a:latin typeface="Arial" charset="0"/>
                <a:cs typeface="Arial" charset="0"/>
              </a:rPr>
              <a:t>colistin</a:t>
            </a:r>
            <a:r>
              <a:rPr lang="en-GB" sz="2800" dirty="0"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Cationic </a:t>
            </a:r>
            <a:r>
              <a:rPr lang="en-GB" sz="2400" dirty="0" smtClean="0">
                <a:latin typeface="Arial" charset="0"/>
                <a:cs typeface="Arial" charset="0"/>
              </a:rPr>
              <a:t>detergent</a:t>
            </a:r>
          </a:p>
          <a:p>
            <a:pPr lvl="1" eaLnBrk="1" hangingPunct="1"/>
            <a:endParaRPr lang="en-GB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sz="2800" dirty="0" err="1">
                <a:latin typeface="Arial" charset="0"/>
                <a:cs typeface="Arial" charset="0"/>
              </a:rPr>
              <a:t>Daptomycin</a:t>
            </a:r>
            <a:endParaRPr lang="en-GB" sz="28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2400" dirty="0">
                <a:latin typeface="Arial" charset="0"/>
                <a:cs typeface="Arial" charset="0"/>
              </a:rPr>
              <a:t>Ca</a:t>
            </a:r>
            <a:r>
              <a:rPr lang="en-GB" sz="2400" baseline="30000" dirty="0">
                <a:latin typeface="Arial" charset="0"/>
                <a:cs typeface="Arial" charset="0"/>
              </a:rPr>
              <a:t>2+</a:t>
            </a:r>
            <a:r>
              <a:rPr lang="en-GB" sz="2400" dirty="0">
                <a:latin typeface="Arial" charset="0"/>
                <a:cs typeface="Arial" charset="0"/>
              </a:rPr>
              <a:t> dependent, results in membrane depolarisation</a:t>
            </a:r>
          </a:p>
          <a:p>
            <a:pPr eaLnBrk="1" hangingPunct="1"/>
            <a:endParaRPr lang="en-GB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Spectra of action</a:t>
            </a:r>
          </a:p>
        </p:txBody>
      </p:sp>
      <p:graphicFrame>
        <p:nvGraphicFramePr>
          <p:cNvPr id="21566" name="Group 6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2748161"/>
              </p:ext>
            </p:extLst>
          </p:nvPr>
        </p:nvGraphicFramePr>
        <p:xfrm>
          <a:off x="457200" y="1556791"/>
          <a:ext cx="8229600" cy="511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Gram +ve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Gram –ve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Broad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Rifampicin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Polymixins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Penicillins+betalactamase inhibitor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Fuscidic acid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Aminoglycosides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Cephalosporins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Clindamycin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Monobactams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Carbapenems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Macrolides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Temocillin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Tetracyclines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Linezolid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Chloramphenicol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Glycopeptides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 And G-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anaerobes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 And Neisseria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 And staph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aureus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5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Penicillin G</a:t>
                      </a:r>
                      <a:r>
                        <a:rPr kumimoji="0" lang="en-GB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</a:rPr>
              <a:t>Prokaryotic cell structure</a:t>
            </a:r>
          </a:p>
        </p:txBody>
      </p:sp>
      <p:pic>
        <p:nvPicPr>
          <p:cNvPr id="9218" name="Content Placeholder 3" descr="bacteria: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205038"/>
            <a:ext cx="5715000" cy="32385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44577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Antimicrobials are amongst the most important medicines ever discovered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Approximately 70% of bacteria are resistant to at least one first line agent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Serious threat to public health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WHO</a:t>
            </a:r>
            <a:r>
              <a:rPr lang="en-US" sz="2400" dirty="0"/>
              <a:t>, 2009 </a:t>
            </a:r>
            <a:r>
              <a:rPr lang="en-US" sz="2400" dirty="0" smtClean="0"/>
              <a:t>named antimicrobial resistance as the 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biggest </a:t>
            </a:r>
            <a:r>
              <a:rPr lang="en-US" sz="2400" dirty="0"/>
              <a:t>threat to human </a:t>
            </a:r>
            <a:r>
              <a:rPr lang="en-US" sz="2400" dirty="0" smtClean="0"/>
              <a:t>health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are few new drugs in the pipeline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Threatens a return to the pre-biotic era</a:t>
            </a:r>
          </a:p>
        </p:txBody>
      </p:sp>
    </p:spTree>
    <p:extLst>
      <p:ext uri="{BB962C8B-B14F-4D97-AF65-F5344CB8AC3E}">
        <p14:creationId xmlns:p14="http://schemas.microsoft.com/office/powerpoint/2010/main" val="252753598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Arial" charset="0"/>
                <a:cs typeface="Arial" charset="0"/>
              </a:rPr>
              <a:t>WHD 2011 slogan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Mechanisms of antimicrobial resistance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828" y="2204864"/>
            <a:ext cx="5718544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64647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Antimicrobial inactivation or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/>
              <a:t>β</a:t>
            </a:r>
            <a:r>
              <a:rPr lang="en-US" sz="2000" dirty="0" smtClean="0"/>
              <a:t>-lactamases</a:t>
            </a:r>
          </a:p>
          <a:p>
            <a:pPr lvl="1"/>
            <a:r>
              <a:rPr lang="en-US" sz="2000" dirty="0" err="1" smtClean="0"/>
              <a:t>Hydrolyse</a:t>
            </a:r>
            <a:r>
              <a:rPr lang="en-US" sz="2000" dirty="0" smtClean="0"/>
              <a:t> the </a:t>
            </a:r>
            <a:r>
              <a:rPr lang="el-GR" sz="2000" dirty="0" smtClean="0"/>
              <a:t>β</a:t>
            </a:r>
            <a:r>
              <a:rPr lang="en-US" sz="2000" dirty="0" smtClean="0"/>
              <a:t>-lactam ring of penicillin and inactivate antibiotic action</a:t>
            </a:r>
          </a:p>
          <a:p>
            <a:pPr lvl="1"/>
            <a:r>
              <a:rPr lang="en-US" sz="2000" dirty="0" smtClean="0"/>
              <a:t>&gt;600 </a:t>
            </a:r>
            <a:r>
              <a:rPr lang="el-GR" sz="2000" dirty="0" smtClean="0"/>
              <a:t>β</a:t>
            </a:r>
            <a:r>
              <a:rPr lang="en-US" sz="2000" dirty="0" smtClean="0"/>
              <a:t>-lactamases reported to date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04056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5576" y="6165304"/>
            <a:ext cx="7812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http://</a:t>
            </a:r>
            <a:r>
              <a:rPr lang="en-US" sz="1100" dirty="0" err="1"/>
              <a:t>www.wiley.com</a:t>
            </a:r>
            <a:r>
              <a:rPr lang="en-US" sz="1100" dirty="0"/>
              <a:t>/college/</a:t>
            </a:r>
            <a:r>
              <a:rPr lang="en-US" sz="1100" dirty="0" err="1"/>
              <a:t>pratt</a:t>
            </a:r>
            <a:r>
              <a:rPr lang="en-US" sz="1100" dirty="0"/>
              <a:t>/0471393878/student/activities/</a:t>
            </a:r>
            <a:r>
              <a:rPr lang="en-US" sz="1100" dirty="0" err="1"/>
              <a:t>bacterial_drug_resistance</a:t>
            </a:r>
            <a:r>
              <a:rPr lang="en-US" sz="1100" dirty="0"/>
              <a:t>/</a:t>
            </a:r>
            <a:r>
              <a:rPr lang="en-US" sz="1100" dirty="0" err="1"/>
              <a:t>index.html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578970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arget site alteration</a:t>
            </a:r>
            <a:endParaRPr lang="en-US" dirty="0"/>
          </a:p>
        </p:txBody>
      </p:sp>
      <p:pic>
        <p:nvPicPr>
          <p:cNvPr id="6" name="Content Placeholder 5" descr="OA PBP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204864"/>
            <a:ext cx="691276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19672" y="5949280"/>
            <a:ext cx="6876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http://</a:t>
            </a:r>
            <a:r>
              <a:rPr lang="en-US" sz="1100" dirty="0" err="1"/>
              <a:t>medicalsciences.wordpress.com</a:t>
            </a:r>
            <a:r>
              <a:rPr lang="en-US" sz="1100" dirty="0"/>
              <a:t>/category/infectious-disease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7391625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Methicillin- resistant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1960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ethicillin introduced to combat penicillin resistant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S. </a:t>
            </a:r>
            <a:r>
              <a:rPr lang="en-US" i="1" dirty="0" err="1" smtClean="0">
                <a:solidFill>
                  <a:schemeClr val="tx1">
                    <a:lumMod val="50000"/>
                  </a:schemeClr>
                </a:solidFill>
              </a:rPr>
              <a:t>aureus</a:t>
            </a:r>
            <a:endParaRPr lang="en-US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457200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1961 </a:t>
            </a:r>
          </a:p>
          <a:p>
            <a:pPr marL="514350" indent="-4572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Methicillin resistance  reported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Expression of novel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penicillin binding protein-PBP2a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ow binding affinity for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-lactams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marL="914400" lvl="2" indent="0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7903" y="6296109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http://www.staphylococcus.net/Pages/SCCmecDescriptionEN.html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69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Antibiotic efflux from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Antibiotic is ejected from the cell in an energy dependent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Mechanism of resistance to </a:t>
            </a:r>
            <a:r>
              <a:rPr lang="en-US" dirty="0" err="1" smtClean="0"/>
              <a:t>tetracyclines</a:t>
            </a:r>
            <a:r>
              <a:rPr lang="en-US" dirty="0" smtClean="0"/>
              <a:t>, erythromycin resistance in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endParaRPr lang="en-US" b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2148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10262" y="60932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http://medicalsciences.wordpress.com/category/infectious-disease/</a:t>
            </a:r>
          </a:p>
        </p:txBody>
      </p:sp>
    </p:spTree>
    <p:extLst>
      <p:ext uri="{BB962C8B-B14F-4D97-AF65-F5344CB8AC3E}">
        <p14:creationId xmlns:p14="http://schemas.microsoft.com/office/powerpoint/2010/main" val="219330043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antibiotic entry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88840"/>
            <a:ext cx="6552635" cy="3579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5536" y="5805264"/>
            <a:ext cx="8244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http://</a:t>
            </a:r>
            <a:r>
              <a:rPr lang="en-US" sz="1100" dirty="0" err="1"/>
              <a:t>medicalsciences.wordpress.com</a:t>
            </a:r>
            <a:r>
              <a:rPr lang="en-US" sz="1100" dirty="0"/>
              <a:t>/category/infectious-disease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1746228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etabolic bypass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4" r="-6974"/>
          <a:stretch>
            <a:fillRect/>
          </a:stretch>
        </p:blipFill>
        <p:spPr bwMode="auto">
          <a:xfrm>
            <a:off x="467544" y="1556792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rved Left Arrow 4"/>
          <p:cNvSpPr/>
          <p:nvPr/>
        </p:nvSpPr>
        <p:spPr>
          <a:xfrm>
            <a:off x="6444208" y="1916832"/>
            <a:ext cx="864096" cy="144016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516216" y="4437112"/>
            <a:ext cx="864096" cy="144016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7784" y="6093296"/>
            <a:ext cx="637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/>
              <a:t>File:THFsynthesispathway.png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387318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/>
              <a:t>β</a:t>
            </a:r>
            <a:r>
              <a:rPr lang="en-US" dirty="0" smtClean="0"/>
              <a:t>-lactamases in gram negative bacteria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48064" y="1556792"/>
            <a:ext cx="3826768" cy="5112568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SHV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pneumoniae</a:t>
            </a: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/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Extended spectrum B-lactamases, ‘ESBLs’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Resistant to 3</a:t>
            </a:r>
            <a:r>
              <a:rPr lang="en-US" sz="1800" baseline="30000" dirty="0" smtClean="0">
                <a:solidFill>
                  <a:schemeClr val="tx1">
                    <a:lumMod val="50000"/>
                  </a:schemeClr>
                </a:solidFill>
              </a:rPr>
              <a:t>rd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generation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cephalosporins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TEM and SHV mutants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CTX-M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CTX-M-15 widely prevalent in resistant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.coli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 the community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AmpC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Encoded on the bacterial chromosome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Expression is inducible</a:t>
            </a:r>
          </a:p>
          <a:p>
            <a:pPr lvl="1"/>
            <a:endParaRPr lang="en-US" sz="29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60988"/>
              </p:ext>
            </p:extLst>
          </p:nvPr>
        </p:nvGraphicFramePr>
        <p:xfrm>
          <a:off x="179511" y="1556793"/>
          <a:ext cx="4752529" cy="3721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9"/>
                <a:gridCol w="720080"/>
                <a:gridCol w="1368152"/>
                <a:gridCol w="1512168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Class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Active site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Examples – Chromosomal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Examples-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Plasmids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ESBLs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(Inhibited by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clavulanate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Serine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Bacteroides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Klebsiella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spp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TEM, SHV, ESBLs,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CTX-M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Zinc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maltophilia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Aeromonas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spp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Carbapenamases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IMP, VIM, NDM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(not inhibited by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clavulanate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Serine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Enterobacter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spp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C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freundii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Pseudomonas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AmpC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B-lactamases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Serine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Aeromonas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OXA-class B-lactamases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780928"/>
            <a:ext cx="50040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TEM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Mechanism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of of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E. Coli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resistance to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penicillin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Spread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N. 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gonorrhoea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H. 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influenzae</a:t>
            </a:r>
            <a:endParaRPr lang="en-US" sz="1800" i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0829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Selective toxicity</a:t>
            </a:r>
            <a:endParaRPr lang="en-US">
              <a:latin typeface="Impact" charset="0"/>
              <a:cs typeface="Arial" charset="0"/>
            </a:endParaRPr>
          </a:p>
        </p:txBody>
      </p:sp>
      <p:pic>
        <p:nvPicPr>
          <p:cNvPr id="11266" name="Picture 4" descr="comparisonof-prokaryotic-cells-and-eukaryotic-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060575"/>
            <a:ext cx="6048375" cy="3384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Strategies to prevent and control antimicrobial resistance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Education of patients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Improving antibiotic prescribing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Infection prevention and control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http://www.nhs.uk/NHSEngland/ARC/PublishingImages/2010/without-antibiotics_250x400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85" r="-21385"/>
          <a:stretch>
            <a:fillRect/>
          </a:stretch>
        </p:blipFill>
        <p:spPr bwMode="auto">
          <a:xfrm>
            <a:off x="4644008" y="1484784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7350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antimicrobial prescribing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Prescribe when there is likely to be a benefit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Use an agent specific for the likely pathogen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Avoid broad spectrum antibiotics when possible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Use an appropriate dose for an appropriate duration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High dose, short duration better than low dose, long duration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Antibiotic policy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Based on local data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Limits choice, limits toxicity, allows familiarity with dose and monitoring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1839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 prevention and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250"/>
            <a:ext cx="2664296" cy="16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013176"/>
            <a:ext cx="1524000" cy="138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38236"/>
            <a:ext cx="1800200" cy="16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707851" cy="226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36" y="4589652"/>
            <a:ext cx="2463550" cy="14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 bwMode="auto">
          <a:xfrm>
            <a:off x="3410085" y="2780928"/>
            <a:ext cx="243381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75395" y="2636912"/>
            <a:ext cx="532509" cy="288032"/>
          </a:xfrm>
          <a:prstGeom prst="straightConnector1">
            <a:avLst/>
          </a:prstGeom>
          <a:ln w="19050">
            <a:solidFill>
              <a:srgbClr val="36383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12821" y="2600908"/>
            <a:ext cx="541371" cy="360040"/>
          </a:xfrm>
          <a:prstGeom prst="straightConnector1">
            <a:avLst/>
          </a:prstGeom>
          <a:ln w="19050">
            <a:solidFill>
              <a:srgbClr val="3638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5856" y="4589652"/>
            <a:ext cx="576064" cy="351517"/>
          </a:xfrm>
          <a:prstGeom prst="straightConnector1">
            <a:avLst/>
          </a:prstGeom>
          <a:ln w="19050">
            <a:solidFill>
              <a:srgbClr val="3638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652120" y="4589652"/>
            <a:ext cx="521402" cy="351517"/>
          </a:xfrm>
          <a:prstGeom prst="straightConnector1">
            <a:avLst/>
          </a:prstGeom>
          <a:ln w="19050">
            <a:solidFill>
              <a:srgbClr val="3638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85927" y="4365104"/>
            <a:ext cx="0" cy="400306"/>
          </a:xfrm>
          <a:prstGeom prst="straightConnector1">
            <a:avLst/>
          </a:prstGeom>
          <a:ln w="19050">
            <a:solidFill>
              <a:srgbClr val="3638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52030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prescribing antimicrobials….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Consider: 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revious antimicrobial history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revious history of infection with resistant pathogens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Allergies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Send specimens for investigation when an infection is failing to respond to therapy or if resistance is suspected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4878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Antibiotic resistance</a:t>
            </a:r>
            <a:endParaRPr lang="en-GB" dirty="0">
              <a:cs typeface="Arial" charset="0"/>
            </a:endParaRPr>
          </a:p>
        </p:txBody>
      </p:sp>
      <p:pic>
        <p:nvPicPr>
          <p:cNvPr id="54274" name="Picture 4" descr="antibiotic-resistanc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5"/>
          <a:stretch>
            <a:fillRect/>
          </a:stretch>
        </p:blipFill>
        <p:spPr>
          <a:xfrm>
            <a:off x="1835696" y="1556792"/>
            <a:ext cx="5326063" cy="4525963"/>
          </a:xfrm>
        </p:spPr>
      </p:pic>
    </p:spTree>
    <p:extLst>
      <p:ext uri="{BB962C8B-B14F-4D97-AF65-F5344CB8AC3E}">
        <p14:creationId xmlns:p14="http://schemas.microsoft.com/office/powerpoint/2010/main" val="161997027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Selective toxicity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1844675"/>
          <a:ext cx="8229600" cy="41306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Peptidoglycan (PG) cell wall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Ribosome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replication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Differing enzymes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4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Folate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synthesis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Differing mechanisms/enzymes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Selective toxicity</a:t>
            </a:r>
          </a:p>
        </p:txBody>
      </p:sp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 b="819"/>
          <a:stretch>
            <a:fillRect/>
          </a:stretch>
        </p:blipFill>
        <p:spPr>
          <a:xfrm>
            <a:off x="827088" y="1844675"/>
            <a:ext cx="754380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Inhibitors of cell wall synthesis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Beta-lactams</a:t>
            </a:r>
          </a:p>
          <a:p>
            <a:pPr eaLnBrk="1" hangingPunct="1">
              <a:buFont typeface="Arial"/>
              <a:buChar char="•"/>
            </a:pPr>
            <a:r>
              <a:rPr lang="en-GB" sz="2400" dirty="0" err="1">
                <a:latin typeface="Arial" charset="0"/>
                <a:cs typeface="Arial" charset="0"/>
              </a:rPr>
              <a:t>Glycopeptides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 err="1">
                <a:latin typeface="Arial" charset="0"/>
                <a:cs typeface="Arial" charset="0"/>
              </a:rPr>
              <a:t>Fosfomycin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Bacitracin</a:t>
            </a:r>
          </a:p>
          <a:p>
            <a:pPr eaLnBrk="1" hangingPunct="1">
              <a:buFont typeface="Arial"/>
              <a:buChar char="•"/>
            </a:pPr>
            <a:r>
              <a:rPr lang="en-GB" sz="2400" dirty="0" err="1" smtClean="0">
                <a:latin typeface="Arial" charset="0"/>
                <a:cs typeface="Arial" charset="0"/>
              </a:rPr>
              <a:t>Cycloserine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/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These agents selectively inhibit bacterial cell wall synthesis at different stages of production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Impact" charset="0"/>
                <a:cs typeface="Arial" charset="0"/>
              </a:rPr>
              <a:t>Inhibitors of cell wall synthesis</a:t>
            </a:r>
            <a:endParaRPr lang="en-US">
              <a:latin typeface="Impact" charset="0"/>
              <a:cs typeface="Arial" charset="0"/>
            </a:endParaRPr>
          </a:p>
        </p:txBody>
      </p:sp>
      <p:pic>
        <p:nvPicPr>
          <p:cNvPr id="16386" name="Picture 4" descr="biosynthesispe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11305"/>
          <a:stretch>
            <a:fillRect/>
          </a:stretch>
        </p:blipFill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PM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CIPM.thmx</Template>
  <TotalTime>976</TotalTime>
  <Words>2008</Words>
  <Application>Microsoft Office PowerPoint</Application>
  <PresentationFormat>On-screen Show (4:3)</PresentationFormat>
  <Paragraphs>520</Paragraphs>
  <Slides>54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CIPM</vt:lpstr>
      <vt:lpstr>Antibiotic mechanisms of action and resistance</vt:lpstr>
      <vt:lpstr>Learning objectives</vt:lpstr>
      <vt:lpstr>Selective toxicity</vt:lpstr>
      <vt:lpstr>Prokaryotic cell structure</vt:lpstr>
      <vt:lpstr>Selective toxicity</vt:lpstr>
      <vt:lpstr>Selective toxicity</vt:lpstr>
      <vt:lpstr>Selective toxicity</vt:lpstr>
      <vt:lpstr>Inhibitors of cell wall synthesis</vt:lpstr>
      <vt:lpstr>Inhibitors of cell wall synthesis</vt:lpstr>
      <vt:lpstr>Inhibitors of cell wall synthesis</vt:lpstr>
      <vt:lpstr>Inhibitors of cell wall synthesis</vt:lpstr>
      <vt:lpstr>Beta-lactam antibiotics</vt:lpstr>
      <vt:lpstr>Beta-lactams: Mechanism of Action</vt:lpstr>
      <vt:lpstr>Penicillin Family</vt:lpstr>
      <vt:lpstr>Penicillin: Spectrum of Activity </vt:lpstr>
      <vt:lpstr>Penicillin: Spectrum of Activity</vt:lpstr>
      <vt:lpstr>Cephalosporins</vt:lpstr>
      <vt:lpstr>Cephalosporins: Spectrum of Activity</vt:lpstr>
      <vt:lpstr>Cephalosporins</vt:lpstr>
      <vt:lpstr>Carbapenems</vt:lpstr>
      <vt:lpstr>Adverse Reactions: Penicillins, cephalosporins and carbapenems</vt:lpstr>
      <vt:lpstr>Inhibitors of cell wall synthesis</vt:lpstr>
      <vt:lpstr>Inhibitors of cell wall synthesis</vt:lpstr>
      <vt:lpstr>Protein synthesis</vt:lpstr>
      <vt:lpstr>Inhibitors of protein synthesis</vt:lpstr>
      <vt:lpstr>Tetracyclines</vt:lpstr>
      <vt:lpstr>Tigecycline</vt:lpstr>
      <vt:lpstr>Aminoglycosides </vt:lpstr>
      <vt:lpstr>Aminoglycosides</vt:lpstr>
      <vt:lpstr>Inhibitors of protein synthesis</vt:lpstr>
      <vt:lpstr>Macrolides</vt:lpstr>
      <vt:lpstr>Inhibitors of protein synthesis</vt:lpstr>
      <vt:lpstr>Inhibitors of nucleic acid synthesis</vt:lpstr>
      <vt:lpstr>Fluoroquinolones</vt:lpstr>
      <vt:lpstr>Inhibitors of nucleic acid synthesis</vt:lpstr>
      <vt:lpstr>PowerPoint Presentation</vt:lpstr>
      <vt:lpstr>Inhibitors of nucleic acid synthesis</vt:lpstr>
      <vt:lpstr>Cell membrane active agents</vt:lpstr>
      <vt:lpstr>Spectra of action</vt:lpstr>
      <vt:lpstr>Antibiotic Resistance</vt:lpstr>
      <vt:lpstr>WHD 2011 slogan </vt:lpstr>
      <vt:lpstr>Mechanisms of antimicrobial resistance</vt:lpstr>
      <vt:lpstr>Antimicrobial inactivation or modification</vt:lpstr>
      <vt:lpstr>Target site alteration</vt:lpstr>
      <vt:lpstr>Methicillin- resistant Staphylococcus aureus</vt:lpstr>
      <vt:lpstr>Antibiotic efflux from the cell</vt:lpstr>
      <vt:lpstr>Impaired antibiotic entry</vt:lpstr>
      <vt:lpstr>Metabolic bypass</vt:lpstr>
      <vt:lpstr>β-lactamases in gram negative bacteria</vt:lpstr>
      <vt:lpstr>Strategies to prevent and control antimicrobial resistance</vt:lpstr>
      <vt:lpstr>Improving antimicrobial prescribing</vt:lpstr>
      <vt:lpstr>Infection prevention and control </vt:lpstr>
      <vt:lpstr>When prescribing antimicrobials….</vt:lpstr>
      <vt:lpstr>Antibiotic resistance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Inhibitors of cell wall synthesis</dc:title>
  <dc:creator>ceri</dc:creator>
  <cp:lastModifiedBy>Shiel, Nuala</cp:lastModifiedBy>
  <cp:revision>56</cp:revision>
  <dcterms:created xsi:type="dcterms:W3CDTF">2012-01-22T20:55:18Z</dcterms:created>
  <dcterms:modified xsi:type="dcterms:W3CDTF">2013-02-11T11:55:26Z</dcterms:modified>
</cp:coreProperties>
</file>