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9"/>
  </p:notesMasterIdLst>
  <p:sldIdLst>
    <p:sldId id="392" r:id="rId5"/>
    <p:sldId id="393" r:id="rId6"/>
    <p:sldId id="395" r:id="rId7"/>
    <p:sldId id="476" r:id="rId8"/>
    <p:sldId id="466" r:id="rId9"/>
    <p:sldId id="508" r:id="rId10"/>
    <p:sldId id="509" r:id="rId11"/>
    <p:sldId id="507" r:id="rId12"/>
    <p:sldId id="471" r:id="rId13"/>
    <p:sldId id="472" r:id="rId14"/>
    <p:sldId id="495" r:id="rId15"/>
    <p:sldId id="473" r:id="rId16"/>
    <p:sldId id="474" r:id="rId17"/>
    <p:sldId id="475" r:id="rId18"/>
    <p:sldId id="477" r:id="rId19"/>
    <p:sldId id="478" r:id="rId20"/>
    <p:sldId id="479" r:id="rId21"/>
    <p:sldId id="500" r:id="rId22"/>
    <p:sldId id="396" r:id="rId23"/>
    <p:sldId id="397" r:id="rId24"/>
    <p:sldId id="398" r:id="rId25"/>
    <p:sldId id="399" r:id="rId26"/>
    <p:sldId id="402" r:id="rId27"/>
    <p:sldId id="493" r:id="rId28"/>
    <p:sldId id="486" r:id="rId29"/>
    <p:sldId id="503" r:id="rId30"/>
    <p:sldId id="498" r:id="rId31"/>
    <p:sldId id="482" r:id="rId32"/>
    <p:sldId id="497" r:id="rId33"/>
    <p:sldId id="407" r:id="rId34"/>
    <p:sldId id="408" r:id="rId35"/>
    <p:sldId id="409" r:id="rId36"/>
    <p:sldId id="484" r:id="rId37"/>
    <p:sldId id="485" r:id="rId38"/>
    <p:sldId id="480" r:id="rId39"/>
    <p:sldId id="502" r:id="rId40"/>
    <p:sldId id="481" r:id="rId41"/>
    <p:sldId id="499" r:id="rId42"/>
    <p:sldId id="470" r:id="rId43"/>
    <p:sldId id="501" r:id="rId44"/>
    <p:sldId id="363" r:id="rId45"/>
    <p:sldId id="468" r:id="rId46"/>
    <p:sldId id="487" r:id="rId47"/>
    <p:sldId id="424" r:id="rId48"/>
    <p:sldId id="425" r:id="rId49"/>
    <p:sldId id="455" r:id="rId50"/>
    <p:sldId id="426" r:id="rId51"/>
    <p:sldId id="488" r:id="rId52"/>
    <p:sldId id="504" r:id="rId53"/>
    <p:sldId id="496" r:id="rId54"/>
    <p:sldId id="489" r:id="rId55"/>
    <p:sldId id="490" r:id="rId56"/>
    <p:sldId id="491" r:id="rId57"/>
    <p:sldId id="492" r:id="rId58"/>
  </p:sldIdLst>
  <p:sldSz cx="9144000" cy="6858000" type="screen4x3"/>
  <p:notesSz cx="9774238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CCFFFF"/>
    <a:srgbClr val="CCECFF"/>
    <a:srgbClr val="FFFFFF"/>
    <a:srgbClr val="99FFCC"/>
    <a:srgbClr val="000099"/>
    <a:srgbClr val="0000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278" y="-720"/>
      </p:cViewPr>
      <p:guideLst>
        <p:guide orient="horz" pos="316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74"/>
    </p:cViewPr>
  </p:sorterViewPr>
  <p:notesViewPr>
    <p:cSldViewPr>
      <p:cViewPr varScale="1">
        <p:scale>
          <a:sx n="38" d="100"/>
          <a:sy n="38" d="100"/>
        </p:scale>
        <p:origin x="-1470" y="-96"/>
      </p:cViewPr>
      <p:guideLst>
        <p:guide orient="horz" pos="2160"/>
        <p:guide pos="30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lhpadfs001\cfi\proj_resp\TB\TBSurv\Publications_in_progress\Annual%20Report%202012\Chapters\Chapter%201_Case_reports\new\20120615_CaseReports_tables_figures%202012_WORKING_ml.xlsb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lhpadfs001\cfi\proj_resp\TB\TBSurv\Publications_in_progress\Annual%20Report%202012\Chapters\Chapter%201_Case_reports\new\20120615_CaseReports_tables_figures%202012_WORKING_ml.xlsb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97596585573738"/>
          <c:y val="4.7567512861600873E-2"/>
          <c:w val="0.79599381195851893"/>
          <c:h val="0.71009125411150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1.1'!$C$3</c:f>
              <c:strCache>
                <c:ptCount val="1"/>
                <c:pt idx="0">
                  <c:v>Number of cases</c:v>
                </c:pt>
              </c:strCache>
            </c:strRef>
          </c:tx>
          <c:spPr>
            <a:solidFill>
              <a:srgbClr val="980031"/>
            </a:solidFill>
            <a:ln w="9525">
              <a:solidFill>
                <a:schemeClr val="tx1"/>
              </a:solidFill>
            </a:ln>
          </c:spPr>
          <c:invertIfNegative val="0"/>
          <c:cat>
            <c:numRef>
              <c:f>'Figure 1.1'!$B$4:$B$15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'Figure 1.1'!$C$4:$C$15</c:f>
              <c:numCache>
                <c:formatCode>#,##0</c:formatCode>
                <c:ptCount val="12"/>
                <c:pt idx="0">
                  <c:v>6724</c:v>
                </c:pt>
                <c:pt idx="1">
                  <c:v>6864</c:v>
                </c:pt>
                <c:pt idx="2">
                  <c:v>7330</c:v>
                </c:pt>
                <c:pt idx="3">
                  <c:v>7266</c:v>
                </c:pt>
                <c:pt idx="4">
                  <c:v>7650</c:v>
                </c:pt>
                <c:pt idx="5">
                  <c:v>8349</c:v>
                </c:pt>
                <c:pt idx="6">
                  <c:v>8363</c:v>
                </c:pt>
                <c:pt idx="7">
                  <c:v>8332</c:v>
                </c:pt>
                <c:pt idx="8">
                  <c:v>8603</c:v>
                </c:pt>
                <c:pt idx="9">
                  <c:v>8917</c:v>
                </c:pt>
                <c:pt idx="10">
                  <c:v>8410</c:v>
                </c:pt>
                <c:pt idx="11">
                  <c:v>8963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00192"/>
        <c:axId val="171402368"/>
      </c:barChart>
      <c:stockChart>
        <c:ser>
          <c:idx val="1"/>
          <c:order val="1"/>
          <c:tx>
            <c:strRef>
              <c:f>'Figure 1.1'!$D$3</c:f>
              <c:strCache>
                <c:ptCount val="1"/>
                <c:pt idx="0">
                  <c:v>High CI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accent1"/>
              </a:solidFill>
              <a:ln w="3175">
                <a:noFill/>
              </a:ln>
            </c:spPr>
          </c:marker>
          <c:cat>
            <c:numRef>
              <c:f>'Figure 1.1'!$B$4:$B$13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'Figure 1.1'!$D$4:$D$15</c:f>
              <c:numCache>
                <c:formatCode>0.0</c:formatCode>
                <c:ptCount val="12"/>
                <c:pt idx="0">
                  <c:v>11.69491</c:v>
                </c:pt>
                <c:pt idx="1">
                  <c:v>11.889570000000004</c:v>
                </c:pt>
                <c:pt idx="2">
                  <c:v>12.64315</c:v>
                </c:pt>
                <c:pt idx="3">
                  <c:v>12.48489</c:v>
                </c:pt>
                <c:pt idx="4">
                  <c:v>13.07342</c:v>
                </c:pt>
                <c:pt idx="5">
                  <c:v>14.161160000000001</c:v>
                </c:pt>
                <c:pt idx="6">
                  <c:v>14.102970000000001</c:v>
                </c:pt>
                <c:pt idx="7">
                  <c:v>13.95382</c:v>
                </c:pt>
                <c:pt idx="8">
                  <c:v>14.31601</c:v>
                </c:pt>
                <c:pt idx="9">
                  <c:v>14.733369999999999</c:v>
                </c:pt>
                <c:pt idx="10">
                  <c:v>13.917770000000001</c:v>
                </c:pt>
                <c:pt idx="11" formatCode="General">
                  <c:v>14.7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'Figure 1.1'!$E$3</c:f>
              <c:strCache>
                <c:ptCount val="1"/>
                <c:pt idx="0">
                  <c:v>Low CI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numRef>
              <c:f>'Figure 1.1'!$B$4:$B$13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'Figure 1.1'!$E$4:$E$15</c:f>
              <c:numCache>
                <c:formatCode>0.0</c:formatCode>
                <c:ptCount val="12"/>
                <c:pt idx="0">
                  <c:v>11.14734</c:v>
                </c:pt>
                <c:pt idx="1">
                  <c:v>11.338470000000001</c:v>
                </c:pt>
                <c:pt idx="2">
                  <c:v>12.075680000000016</c:v>
                </c:pt>
                <c:pt idx="3">
                  <c:v>11.92212</c:v>
                </c:pt>
                <c:pt idx="4">
                  <c:v>12.498810000000001</c:v>
                </c:pt>
                <c:pt idx="5">
                  <c:v>13.564860000000001</c:v>
                </c:pt>
                <c:pt idx="6">
                  <c:v>13.50962</c:v>
                </c:pt>
                <c:pt idx="7">
                  <c:v>13.365560000000018</c:v>
                </c:pt>
                <c:pt idx="8">
                  <c:v>13.722100000000001</c:v>
                </c:pt>
                <c:pt idx="9">
                  <c:v>14.1327</c:v>
                </c:pt>
                <c:pt idx="10">
                  <c:v>13.33628</c:v>
                </c:pt>
                <c:pt idx="11" formatCode="General">
                  <c:v>14.100000000000001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'Figure 1.1'!$F$3</c:f>
              <c:strCache>
                <c:ptCount val="1"/>
                <c:pt idx="0">
                  <c:v>Rate per 100,000 </c:v>
                </c:pt>
              </c:strCache>
            </c:strRef>
          </c:tx>
          <c:spPr>
            <a:ln w="9525">
              <a:solidFill>
                <a:schemeClr val="accent1"/>
              </a:solidFill>
            </a:ln>
          </c:spPr>
          <c:marker>
            <c:symbol val="diamond"/>
            <c:size val="4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</c:spPr>
          </c:marker>
          <c:dPt>
            <c:idx val="1"/>
            <c:bubble3D val="0"/>
            <c:spPr>
              <a:ln w="9525">
                <a:solidFill>
                  <a:srgbClr val="EC8310"/>
                </a:solidFill>
              </a:ln>
            </c:spPr>
          </c:dPt>
          <c:cat>
            <c:numRef>
              <c:f>'Figure 1.1'!$B$4:$B$14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'Figure 1.1'!$F$4:$F$15</c:f>
              <c:numCache>
                <c:formatCode>0.0</c:formatCode>
                <c:ptCount val="12"/>
                <c:pt idx="0">
                  <c:v>11.418660764647798</c:v>
                </c:pt>
                <c:pt idx="1">
                  <c:v>11.611561400267011</c:v>
                </c:pt>
                <c:pt idx="2">
                  <c:v>12.356963719701664</c:v>
                </c:pt>
                <c:pt idx="3">
                  <c:v>12.201064269987622</c:v>
                </c:pt>
                <c:pt idx="4">
                  <c:v>12.783686718996124</c:v>
                </c:pt>
                <c:pt idx="5">
                  <c:v>13.860597616375676</c:v>
                </c:pt>
                <c:pt idx="6">
                  <c:v>13.803897634401824</c:v>
                </c:pt>
                <c:pt idx="7">
                  <c:v>13.657305140680805</c:v>
                </c:pt>
                <c:pt idx="8">
                  <c:v>14.016691622327984</c:v>
                </c:pt>
                <c:pt idx="9">
                  <c:v>14.430680912577049</c:v>
                </c:pt>
                <c:pt idx="10">
                  <c:v>13.624690013407397</c:v>
                </c:pt>
                <c:pt idx="11">
                  <c:v>14.395618515306317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1"/>
              </a:solidFill>
            </a:ln>
          </c:spPr>
        </c:hiLowLines>
        <c:axId val="171404288"/>
        <c:axId val="171422464"/>
      </c:stockChart>
      <c:catAx>
        <c:axId val="17140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GB" sz="1200"/>
                  <a:t>Year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71402368"/>
        <c:crosses val="autoZero"/>
        <c:auto val="1"/>
        <c:lblAlgn val="ctr"/>
        <c:lblOffset val="100"/>
        <c:noMultiLvlLbl val="0"/>
      </c:catAx>
      <c:valAx>
        <c:axId val="171402368"/>
        <c:scaling>
          <c:orientation val="minMax"/>
          <c:max val="1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200"/>
                </a:pPr>
                <a:r>
                  <a:rPr lang="en-GB" sz="1200"/>
                  <a:t>Number</a:t>
                </a:r>
                <a:r>
                  <a:rPr lang="en-GB" sz="1200" baseline="0"/>
                  <a:t> of cases</a:t>
                </a:r>
                <a:endParaRPr lang="en-GB" sz="120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71400192"/>
        <c:crosses val="autoZero"/>
        <c:crossBetween val="between"/>
      </c:valAx>
      <c:catAx>
        <c:axId val="17140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1422464"/>
        <c:crosses val="autoZero"/>
        <c:auto val="1"/>
        <c:lblAlgn val="ctr"/>
        <c:lblOffset val="100"/>
        <c:noMultiLvlLbl val="0"/>
      </c:catAx>
      <c:valAx>
        <c:axId val="171422464"/>
        <c:scaling>
          <c:orientation val="minMax"/>
          <c:max val="1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en-US" sz="1200"/>
                </a:pPr>
                <a:r>
                  <a:rPr lang="en-US" sz="1200"/>
                  <a:t>Rate (per 100, 000)</a:t>
                </a:r>
              </a:p>
            </c:rich>
          </c:tx>
          <c:layout>
            <c:manualLayout>
              <c:xMode val="edge"/>
              <c:yMode val="edge"/>
              <c:x val="0.95865221195176697"/>
              <c:y val="0.27338635700840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71404288"/>
        <c:crosses val="max"/>
        <c:crossBetween val="between"/>
        <c:majorUnit val="1"/>
        <c:minorUnit val="0.2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7971039927309773"/>
          <c:y val="0.91161840972816477"/>
          <c:w val="0.63623278452330234"/>
          <c:h val="6.5656727570449658E-2"/>
        </c:manualLayout>
      </c:layout>
      <c:overlay val="0"/>
      <c:txPr>
        <a:bodyPr/>
        <a:lstStyle/>
        <a:p>
          <a:pPr>
            <a:defRPr lang="en-US"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34738267205553"/>
          <c:y val="0.10995217622337122"/>
          <c:w val="0.78159698162729085"/>
          <c:h val="0.62011174983494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1.3'!$C$3</c:f>
              <c:strCache>
                <c:ptCount val="1"/>
                <c:pt idx="0">
                  <c:v>Number of cases</c:v>
                </c:pt>
              </c:strCache>
            </c:strRef>
          </c:tx>
          <c:spPr>
            <a:solidFill>
              <a:srgbClr val="980031"/>
            </a:solidFill>
            <a:ln w="12700"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980031"/>
              </a:solidFill>
              <a:ln w="9525">
                <a:solidFill>
                  <a:schemeClr val="tx1"/>
                </a:solidFill>
              </a:ln>
            </c:spPr>
          </c:dPt>
          <c:cat>
            <c:strRef>
              <c:f>'Figure 1.3'!$B$4:$B$12</c:f>
              <c:strCache>
                <c:ptCount val="9"/>
                <c:pt idx="0">
                  <c:v>London</c:v>
                </c:pt>
                <c:pt idx="1">
                  <c:v>West Midlands</c:v>
                </c:pt>
                <c:pt idx="2">
                  <c:v>North West</c:v>
                </c:pt>
                <c:pt idx="3">
                  <c:v>South East</c:v>
                </c:pt>
                <c:pt idx="4">
                  <c:v>Yorkshire &amp; the Humber</c:v>
                </c:pt>
                <c:pt idx="5">
                  <c:v>East Midlands</c:v>
                </c:pt>
                <c:pt idx="6">
                  <c:v>East of England</c:v>
                </c:pt>
                <c:pt idx="7">
                  <c:v>South West</c:v>
                </c:pt>
                <c:pt idx="8">
                  <c:v>North East</c:v>
                </c:pt>
              </c:strCache>
            </c:strRef>
          </c:cat>
          <c:val>
            <c:numRef>
              <c:f>'Figure 1.3'!$C$4:$C$12</c:f>
              <c:numCache>
                <c:formatCode>#,##0</c:formatCode>
                <c:ptCount val="9"/>
                <c:pt idx="0">
                  <c:v>3511</c:v>
                </c:pt>
                <c:pt idx="1">
                  <c:v>1011</c:v>
                </c:pt>
                <c:pt idx="2" formatCode="General">
                  <c:v>823</c:v>
                </c:pt>
                <c:pt idx="3" formatCode="General">
                  <c:v>834</c:v>
                </c:pt>
                <c:pt idx="4" formatCode="General">
                  <c:v>679</c:v>
                </c:pt>
                <c:pt idx="5" formatCode="General">
                  <c:v>495</c:v>
                </c:pt>
                <c:pt idx="6" formatCode="General">
                  <c:v>526</c:v>
                </c:pt>
                <c:pt idx="7" formatCode="General">
                  <c:v>313</c:v>
                </c:pt>
                <c:pt idx="8" formatCode="General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56832"/>
        <c:axId val="171271296"/>
      </c:barChart>
      <c:stockChart>
        <c:ser>
          <c:idx val="1"/>
          <c:order val="1"/>
          <c:tx>
            <c:strRef>
              <c:f>'Figure 1.3'!$D$3</c:f>
              <c:strCache>
                <c:ptCount val="1"/>
                <c:pt idx="0">
                  <c:v>High CI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'Figure 1.3'!$B$4:$B$12</c:f>
              <c:strCache>
                <c:ptCount val="9"/>
                <c:pt idx="0">
                  <c:v>London</c:v>
                </c:pt>
                <c:pt idx="1">
                  <c:v>West Midlands</c:v>
                </c:pt>
                <c:pt idx="2">
                  <c:v>North West</c:v>
                </c:pt>
                <c:pt idx="3">
                  <c:v>South East</c:v>
                </c:pt>
                <c:pt idx="4">
                  <c:v>Yorkshire &amp; the Humber</c:v>
                </c:pt>
                <c:pt idx="5">
                  <c:v>East Midlands</c:v>
                </c:pt>
                <c:pt idx="6">
                  <c:v>East of England</c:v>
                </c:pt>
                <c:pt idx="7">
                  <c:v>South West</c:v>
                </c:pt>
                <c:pt idx="8">
                  <c:v>North East</c:v>
                </c:pt>
              </c:strCache>
            </c:strRef>
          </c:cat>
          <c:val>
            <c:numRef>
              <c:f>'Figure 1.3'!$D$4:$D$12</c:f>
              <c:numCache>
                <c:formatCode>#,##0.0</c:formatCode>
                <c:ptCount val="9"/>
                <c:pt idx="0">
                  <c:v>46.38</c:v>
                </c:pt>
                <c:pt idx="1">
                  <c:v>19.71</c:v>
                </c:pt>
                <c:pt idx="2" formatCode="General">
                  <c:v>12.709999999999999</c:v>
                </c:pt>
                <c:pt idx="3" formatCode="General">
                  <c:v>10.470000000000002</c:v>
                </c:pt>
                <c:pt idx="4" formatCode="General">
                  <c:v>13.810000000000002</c:v>
                </c:pt>
                <c:pt idx="5" formatCode="General">
                  <c:v>12.06</c:v>
                </c:pt>
                <c:pt idx="6" formatCode="General">
                  <c:v>9.82</c:v>
                </c:pt>
                <c:pt idx="7" formatCode="General">
                  <c:v>6.63</c:v>
                </c:pt>
                <c:pt idx="8" formatCode="General">
                  <c:v>5.59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'Figure 1.3'!$E$3</c:f>
              <c:strCache>
                <c:ptCount val="1"/>
                <c:pt idx="0">
                  <c:v>Low CI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4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'Figure 1.3'!$B$4:$B$12</c:f>
              <c:strCache>
                <c:ptCount val="9"/>
                <c:pt idx="0">
                  <c:v>London</c:v>
                </c:pt>
                <c:pt idx="1">
                  <c:v>West Midlands</c:v>
                </c:pt>
                <c:pt idx="2">
                  <c:v>North West</c:v>
                </c:pt>
                <c:pt idx="3">
                  <c:v>South East</c:v>
                </c:pt>
                <c:pt idx="4">
                  <c:v>Yorkshire &amp; the Humber</c:v>
                </c:pt>
                <c:pt idx="5">
                  <c:v>East Midlands</c:v>
                </c:pt>
                <c:pt idx="6">
                  <c:v>East of England</c:v>
                </c:pt>
                <c:pt idx="7">
                  <c:v>South West</c:v>
                </c:pt>
                <c:pt idx="8">
                  <c:v>North East</c:v>
                </c:pt>
              </c:strCache>
            </c:strRef>
          </c:cat>
          <c:val>
            <c:numRef>
              <c:f>'Figure 1.3'!$E$4:$E$12</c:f>
              <c:numCache>
                <c:formatCode>#,##0.0</c:formatCode>
                <c:ptCount val="9"/>
                <c:pt idx="0">
                  <c:v>43.4</c:v>
                </c:pt>
                <c:pt idx="1">
                  <c:v>17.41</c:v>
                </c:pt>
                <c:pt idx="2" formatCode="General">
                  <c:v>11.070000000000002</c:v>
                </c:pt>
                <c:pt idx="3" formatCode="General">
                  <c:v>9.129999999999999</c:v>
                </c:pt>
                <c:pt idx="4" formatCode="General">
                  <c:v>11.860000000000014</c:v>
                </c:pt>
                <c:pt idx="5" formatCode="General">
                  <c:v>10.09</c:v>
                </c:pt>
                <c:pt idx="6" formatCode="General">
                  <c:v>8.27</c:v>
                </c:pt>
                <c:pt idx="7" formatCode="General">
                  <c:v>5.3</c:v>
                </c:pt>
                <c:pt idx="8" formatCode="General">
                  <c:v>3.8899999999999997</c:v>
                </c:pt>
              </c:numCache>
            </c:numRef>
          </c:val>
          <c:smooth val="0"/>
        </c:ser>
        <c:ser>
          <c:idx val="3"/>
          <c:order val="3"/>
          <c:tx>
            <c:v>Rate (per100,000) and 95% CI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EC8310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1.4218009478672982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37850787132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737850787132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1.3'!$B$4:$B$12</c:f>
              <c:strCache>
                <c:ptCount val="9"/>
                <c:pt idx="0">
                  <c:v>London</c:v>
                </c:pt>
                <c:pt idx="1">
                  <c:v>West Midlands</c:v>
                </c:pt>
                <c:pt idx="2">
                  <c:v>North West</c:v>
                </c:pt>
                <c:pt idx="3">
                  <c:v>South East</c:v>
                </c:pt>
                <c:pt idx="4">
                  <c:v>Yorkshire &amp; the Humber</c:v>
                </c:pt>
                <c:pt idx="5">
                  <c:v>East Midlands</c:v>
                </c:pt>
                <c:pt idx="6">
                  <c:v>East of England</c:v>
                </c:pt>
                <c:pt idx="7">
                  <c:v>South West</c:v>
                </c:pt>
                <c:pt idx="8">
                  <c:v>North East</c:v>
                </c:pt>
              </c:strCache>
            </c:strRef>
          </c:cat>
          <c:val>
            <c:numRef>
              <c:f>'Figure 1.3'!$F$4:$F$12</c:f>
              <c:numCache>
                <c:formatCode>0.0</c:formatCode>
                <c:ptCount val="9"/>
                <c:pt idx="0">
                  <c:v>44.8678628022287</c:v>
                </c:pt>
                <c:pt idx="1">
                  <c:v>18.532776066871946</c:v>
                </c:pt>
                <c:pt idx="2">
                  <c:v>11.866141845812262</c:v>
                </c:pt>
                <c:pt idx="3">
                  <c:v>9.7851720618084972</c:v>
                </c:pt>
                <c:pt idx="4">
                  <c:v>12.808179125874771</c:v>
                </c:pt>
                <c:pt idx="5">
                  <c:v>11.045655375552284</c:v>
                </c:pt>
                <c:pt idx="6">
                  <c:v>9.019513700744195</c:v>
                </c:pt>
                <c:pt idx="7">
                  <c:v>5.9351119707226427</c:v>
                </c:pt>
                <c:pt idx="8">
                  <c:v>4.6804266093761955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sq">
              <a:solidFill>
                <a:schemeClr val="accent1"/>
              </a:solidFill>
            </a:ln>
          </c:spPr>
        </c:hiLowLines>
        <c:axId val="171273216"/>
        <c:axId val="171287296"/>
      </c:stockChart>
      <c:catAx>
        <c:axId val="171256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GB" sz="1200"/>
                  <a:t>Region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-2640000"/>
          <a:lstStyle/>
          <a:p>
            <a:pPr>
              <a:defRPr lang="en-US" sz="1000"/>
            </a:pPr>
            <a:endParaRPr lang="en-US"/>
          </a:p>
        </c:txPr>
        <c:crossAx val="171271296"/>
        <c:crosses val="autoZero"/>
        <c:auto val="1"/>
        <c:lblAlgn val="ctr"/>
        <c:lblOffset val="100"/>
        <c:noMultiLvlLbl val="0"/>
      </c:catAx>
      <c:valAx>
        <c:axId val="171271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GB" sz="1200"/>
                  <a:t>Number</a:t>
                </a:r>
                <a:r>
                  <a:rPr lang="en-GB" sz="1200" baseline="0"/>
                  <a:t> of cases</a:t>
                </a:r>
                <a:endParaRPr lang="en-GB" sz="120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lang="en-US" sz="1200"/>
            </a:pPr>
            <a:endParaRPr lang="en-US"/>
          </a:p>
        </c:txPr>
        <c:crossAx val="171256832"/>
        <c:crosses val="autoZero"/>
        <c:crossBetween val="between"/>
      </c:valAx>
      <c:catAx>
        <c:axId val="171273216"/>
        <c:scaling>
          <c:orientation val="minMax"/>
        </c:scaling>
        <c:delete val="1"/>
        <c:axPos val="b"/>
        <c:majorTickMark val="out"/>
        <c:minorTickMark val="none"/>
        <c:tickLblPos val="none"/>
        <c:crossAx val="171287296"/>
        <c:crosses val="autoZero"/>
        <c:auto val="1"/>
        <c:lblAlgn val="ctr"/>
        <c:lblOffset val="100"/>
        <c:noMultiLvlLbl val="0"/>
      </c:catAx>
      <c:valAx>
        <c:axId val="1712872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sz="1200"/>
                  <a:t>Rate (per</a:t>
                </a:r>
                <a:r>
                  <a:rPr lang="en-US" sz="1200" baseline="0"/>
                  <a:t> 100, 000)</a:t>
                </a:r>
                <a:endParaRPr lang="en-US" sz="120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71273216"/>
        <c:crosses val="max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7818648853727406"/>
          <c:y val="7.1689221598840183E-2"/>
          <c:w val="0.27298578199052348"/>
          <c:h val="9.8611564724841186E-2"/>
        </c:manualLayout>
      </c:layout>
      <c:overlay val="1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5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8788" y="0"/>
            <a:ext cx="4235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6588" y="534988"/>
            <a:ext cx="3419475" cy="256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3338" y="3260725"/>
            <a:ext cx="7167562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23038"/>
            <a:ext cx="4235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8788" y="6523038"/>
            <a:ext cx="4235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A2278A-4F88-4AF8-B49E-990B6E010A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5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12BC0-ABE6-4AA5-B7D9-94BF847A170F}" type="slidenum">
              <a:rPr lang="en-GB"/>
              <a:pPr/>
              <a:t>1</a:t>
            </a:fld>
            <a:endParaRPr lang="en-GB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43F22-A806-45EA-86CF-F553EFC3E166}" type="slidenum">
              <a:rPr lang="en-GB"/>
              <a:pPr/>
              <a:t>12</a:t>
            </a:fld>
            <a:endParaRPr lang="en-GB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95A2B-6CA3-4B2E-9BF6-3A4812E239D4}" type="slidenum">
              <a:rPr lang="en-GB"/>
              <a:pPr/>
              <a:t>13</a:t>
            </a:fld>
            <a:endParaRPr lang="en-GB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71484-FBDA-456A-8685-1241AA11D3C8}" type="slidenum">
              <a:rPr lang="en-GB"/>
              <a:pPr/>
              <a:t>14</a:t>
            </a:fld>
            <a:endParaRPr lang="en-GB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A3AFF-4530-458A-A544-D99FC77D8547}" type="slidenum">
              <a:rPr lang="en-GB"/>
              <a:pPr/>
              <a:t>15</a:t>
            </a:fld>
            <a:endParaRPr lang="en-GB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C0DD5-000B-4D81-BCE9-A2BB03D98EFC}" type="slidenum">
              <a:rPr lang="en-GB"/>
              <a:pPr/>
              <a:t>16</a:t>
            </a:fld>
            <a:endParaRPr lang="en-GB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C542F-1A82-4056-B8DD-5830C3C36978}" type="slidenum">
              <a:rPr lang="en-GB"/>
              <a:pPr/>
              <a:t>17</a:t>
            </a:fld>
            <a:endParaRPr lang="en-GB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12651-CDF6-4FC4-85CB-EF2297E22E63}" type="slidenum">
              <a:rPr lang="en-GB"/>
              <a:pPr/>
              <a:t>18</a:t>
            </a:fld>
            <a:endParaRPr lang="en-GB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1A0F7-D7D3-4EBE-8EC3-9D1C84B8ED4F}" type="slidenum">
              <a:rPr lang="en-GB"/>
              <a:pPr/>
              <a:t>19</a:t>
            </a:fld>
            <a:endParaRPr lang="en-GB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5D53C-BDB1-47DB-B8EF-BEA7C80B9C42}" type="slidenum">
              <a:rPr lang="en-GB"/>
              <a:pPr/>
              <a:t>20</a:t>
            </a:fld>
            <a:endParaRPr lang="en-GB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BF654-B133-4A23-8537-5D6004F27939}" type="slidenum">
              <a:rPr lang="en-GB"/>
              <a:pPr/>
              <a:t>21</a:t>
            </a:fld>
            <a:endParaRPr lang="en-GB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8F4D9-D107-4B0F-A8FC-5784AF9932D2}" type="slidenum">
              <a:rPr lang="en-GB"/>
              <a:pPr/>
              <a:t>2</a:t>
            </a:fld>
            <a:endParaRPr lang="en-GB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10474-FBBC-40B5-96A6-B0C8610D1067}" type="slidenum">
              <a:rPr lang="en-GB"/>
              <a:pPr/>
              <a:t>22</a:t>
            </a:fld>
            <a:endParaRPr lang="en-GB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95DD2-7492-4D50-8E51-6D5D58BCEDC1}" type="slidenum">
              <a:rPr lang="en-GB"/>
              <a:pPr/>
              <a:t>23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ECEA2-7F9A-4F0F-B5F7-9375C540E9A2}" type="slidenum">
              <a:rPr lang="en-GB"/>
              <a:pPr/>
              <a:t>24</a:t>
            </a:fld>
            <a:endParaRPr lang="en-GB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4B82D-88FA-4E12-B8CA-52241B3D0550}" type="slidenum">
              <a:rPr lang="en-GB"/>
              <a:pPr/>
              <a:t>25</a:t>
            </a:fld>
            <a:endParaRPr lang="en-GB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278A-4F88-4AF8-B49E-990B6E010AD9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EE9C8-090B-4C8A-B4DE-C071F6A8E5E4}" type="slidenum">
              <a:rPr lang="en-GB"/>
              <a:pPr/>
              <a:t>27</a:t>
            </a:fld>
            <a:endParaRPr lang="en-GB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C437E-AE8D-41E0-933C-925807A27221}" type="slidenum">
              <a:rPr lang="en-GB"/>
              <a:pPr/>
              <a:t>28</a:t>
            </a:fld>
            <a:endParaRPr lang="en-GB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94292-C78D-415C-BFDA-07D96DE0308F}" type="slidenum">
              <a:rPr lang="en-GB"/>
              <a:pPr/>
              <a:t>29</a:t>
            </a:fld>
            <a:endParaRPr lang="en-GB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053FB-3AC8-4AF4-8B8A-563B70286D56}" type="slidenum">
              <a:rPr lang="en-GB"/>
              <a:pPr/>
              <a:t>30</a:t>
            </a:fld>
            <a:endParaRPr lang="en-GB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8EB11-C69F-4BE7-B36A-A674AAF5033E}" type="slidenum">
              <a:rPr lang="en-GB"/>
              <a:pPr/>
              <a:t>31</a:t>
            </a:fld>
            <a:endParaRPr lang="en-GB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conclusion</a:t>
            </a:r>
          </a:p>
          <a:p>
            <a:r>
              <a:rPr lang="en-GB"/>
              <a:t>We have shown that M. tb is a potent stimulus for de novo synthesis and secretion of MMP-9.</a:t>
            </a:r>
          </a:p>
          <a:p>
            <a:r>
              <a:rPr lang="en-GB"/>
              <a:t>MMP-9/ CSF leukocyte was significantly higher in TBM than BM or VM, was raised in non survivors and was higher in patients with specific signs of cerebral damage. </a:t>
            </a:r>
          </a:p>
          <a:p>
            <a:r>
              <a:rPr lang="en-GB"/>
              <a:t>Moreover, since TBM is a meningo-</a:t>
            </a:r>
            <a:r>
              <a:rPr lang="en-GB" b="1" i="1" u="sng"/>
              <a:t>encephalitis</a:t>
            </a:r>
            <a:r>
              <a:rPr lang="en-GB"/>
              <a:t>,  monocytes in TBM are spread widely throughout the brain parenchyma and are therefore potentially more harmful, compared to BM where the inflammatory cell infiltrate is confined to the brain surface.</a:t>
            </a:r>
          </a:p>
          <a:p>
            <a:r>
              <a:rPr lang="en-GB"/>
              <a:t>TIMP-1 was constitutively expressed in vitro and in vivo but our data suggests that it is not upregulated sufficiently in TBM to limit the harmful effects of MMP-9.</a:t>
            </a:r>
          </a:p>
          <a:p>
            <a:endParaRPr lang="en-GB"/>
          </a:p>
          <a:p>
            <a:r>
              <a:rPr lang="en-GB"/>
              <a:t> Monocyte-derived MMP-9………may therefore…….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101FB-4DCD-4AC2-8406-6AFB9B79A1C0}" type="slidenum">
              <a:rPr lang="en-GB"/>
              <a:pPr/>
              <a:t>3</a:t>
            </a:fld>
            <a:endParaRPr lang="en-GB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C883D-41E5-4415-B559-8F0746B6ACB0}" type="slidenum">
              <a:rPr lang="en-GB"/>
              <a:pPr/>
              <a:t>32</a:t>
            </a:fld>
            <a:endParaRPr lang="en-GB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A75CF-BB65-4B41-BEF5-605F77DD48E9}" type="slidenum">
              <a:rPr lang="en-GB"/>
              <a:pPr/>
              <a:t>33</a:t>
            </a:fld>
            <a:endParaRPr lang="en-GB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C4263-DD42-4454-A3E1-C17AFDA6901B}" type="slidenum">
              <a:rPr lang="en-GB"/>
              <a:pPr/>
              <a:t>34</a:t>
            </a:fld>
            <a:endParaRPr lang="en-GB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BB6AD-DD01-4CC1-90F5-ABA0D620F88E}" type="slidenum">
              <a:rPr lang="en-GB"/>
              <a:pPr/>
              <a:t>35</a:t>
            </a:fld>
            <a:endParaRPr lang="en-GB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278A-4F88-4AF8-B49E-990B6E010AD9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871F9-CD06-465A-A269-B5BEC923D346}" type="slidenum">
              <a:rPr lang="en-GB"/>
              <a:pPr/>
              <a:t>37</a:t>
            </a:fld>
            <a:endParaRPr lang="en-GB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7A3C5-5993-478D-9CCB-EE20FEB4673D}" type="slidenum">
              <a:rPr lang="en-GB"/>
              <a:pPr/>
              <a:t>38</a:t>
            </a:fld>
            <a:endParaRPr lang="en-GB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7C8A9-1F08-43E6-A480-FB6AED5B44F5}" type="slidenum">
              <a:rPr lang="en-GB"/>
              <a:pPr/>
              <a:t>39</a:t>
            </a:fld>
            <a:endParaRPr lang="en-GB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278A-4F88-4AF8-B49E-990B6E010AD9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CEC92-B20D-45E4-84E9-B206FAF018D9}" type="slidenum">
              <a:rPr lang="en-GB"/>
              <a:pPr/>
              <a:t>41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CE2AE-C2A0-45B3-881F-158F17F9197C}" type="slidenum">
              <a:rPr lang="en-GB"/>
              <a:pPr/>
              <a:t>4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EB48C-B9B7-440B-B19F-7128958B88B8}" type="slidenum">
              <a:rPr lang="en-GB"/>
              <a:pPr/>
              <a:t>42</a:t>
            </a:fld>
            <a:endParaRPr lang="en-GB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7F47E-614B-4A69-B9BA-71B7FF973666}" type="slidenum">
              <a:rPr lang="en-GB"/>
              <a:pPr/>
              <a:t>43</a:t>
            </a:fld>
            <a:endParaRPr lang="en-GB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89A84-CF27-4490-8981-391E1E538CB5}" type="slidenum">
              <a:rPr lang="en-GB"/>
              <a:pPr/>
              <a:t>44</a:t>
            </a:fld>
            <a:endParaRPr lang="en-GB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1B280-5D23-4EAB-A9D1-75DA8A9009D3}" type="slidenum">
              <a:rPr lang="en-GB"/>
              <a:pPr/>
              <a:t>45</a:t>
            </a:fld>
            <a:endParaRPr lang="en-GB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DCA51-5665-4204-9E5F-17773888D225}" type="slidenum">
              <a:rPr lang="en-GB"/>
              <a:pPr/>
              <a:t>46</a:t>
            </a:fld>
            <a:endParaRPr lang="en-GB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52806-3BB5-47C2-BC55-8C6F7D17F87F}" type="slidenum">
              <a:rPr lang="en-GB"/>
              <a:pPr/>
              <a:t>47</a:t>
            </a:fld>
            <a:endParaRPr lang="en-GB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3DB81-5D4F-40B5-B595-35E67D662600}" type="slidenum">
              <a:rPr lang="en-GB"/>
              <a:pPr/>
              <a:t>48</a:t>
            </a:fld>
            <a:endParaRPr lang="en-GB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278A-4F88-4AF8-B49E-990B6E010AD9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12D82-7C06-4A1E-AF34-06E889E5E347}" type="slidenum">
              <a:rPr lang="en-GB"/>
              <a:pPr/>
              <a:t>50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16E3B-947B-4A83-81EC-77C58CC70836}" type="slidenum">
              <a:rPr lang="en-GB"/>
              <a:pPr/>
              <a:t>51</a:t>
            </a:fld>
            <a:endParaRPr lang="en-GB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82B4C-946B-4463-B40E-31DE47CF23A5}" type="slidenum">
              <a:rPr lang="en-GB"/>
              <a:pPr/>
              <a:t>5</a:t>
            </a:fld>
            <a:endParaRPr lang="en-GB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C9817-5793-405E-A08C-77301E461704}" type="slidenum">
              <a:rPr lang="en-GB"/>
              <a:pPr/>
              <a:t>52</a:t>
            </a:fld>
            <a:endParaRPr lang="en-GB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3A7C0-E51B-4DF2-A661-2D8D6AA295EE}" type="slidenum">
              <a:rPr lang="en-GB"/>
              <a:pPr/>
              <a:t>53</a:t>
            </a:fld>
            <a:endParaRPr lang="en-GB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13D00-3325-4E32-A7C2-B193BD6282EE}" type="slidenum">
              <a:rPr lang="en-GB"/>
              <a:pPr/>
              <a:t>54</a:t>
            </a:fld>
            <a:endParaRPr lang="en-GB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D7147-2F1A-40D1-B7DE-6ABA48BB87E1}" type="slidenum">
              <a:rPr lang="en-GB"/>
              <a:pPr/>
              <a:t>9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0CD06-96CE-4347-BC65-F5E3B0C6A06E}" type="slidenum">
              <a:rPr lang="en-GB"/>
              <a:pPr/>
              <a:t>10</a:t>
            </a:fld>
            <a:endParaRPr lang="en-GB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1F6F-C20E-4ADA-8D22-506B5CA30814}" type="slidenum">
              <a:rPr lang="en-GB"/>
              <a:pPr/>
              <a:t>11</a:t>
            </a:fld>
            <a:endParaRPr lang="en-GB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D7FE9-635D-445A-A705-6DB865D3DEC4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C7F93-1470-431F-9C84-E8D0C74A9A03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C8CA4-564D-4909-8764-E7065B8C03C4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5" name="Picture 15" descr="Backround--only-1-1-x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HPA-Logo-x-4-on-blu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1194"/>
              <a:ext cx="89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159000"/>
            <a:ext cx="6118225" cy="658813"/>
          </a:xfrm>
          <a:solidFill>
            <a:schemeClr val="tx2"/>
          </a:solidFill>
        </p:spPr>
        <p:txBody>
          <a:bodyPr wrap="none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849563"/>
            <a:ext cx="6118225" cy="2179637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31800" y="6116638"/>
            <a:ext cx="2540000" cy="457200"/>
          </a:xfrm>
        </p:spPr>
        <p:txBody>
          <a:bodyPr lIns="72000" tIns="0" rIns="72000" bIns="72000"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EDE7AA-492D-4A24-8618-0069A401FB13}" type="datetime1">
              <a:rPr lang="en-US">
                <a:solidFill>
                  <a:srgbClr val="FFFFFF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3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914B-2000-4AD6-8909-44B3DA286F1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9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BBA2-296D-42BB-BA46-2641475371E3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A09B-B152-4959-B175-98C4210321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4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7272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438" y="1727200"/>
            <a:ext cx="40782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3032-58BC-4BD1-9578-033800D1178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BB71-2ED2-41AF-80C6-9272A4018E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07E-86AC-4C59-8791-3E558507A66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F728-EE65-47B6-B06B-0E1F56D2DC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7AB40-ECF0-42D5-BE2C-0CA138FA8BB9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D8B3-1889-42A3-A525-41B8EA2AAA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25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FA5C-026B-4475-A869-71D7B5C662B3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A121-AB67-4321-BC9A-5290CA670E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8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3555-7ADD-455C-AD2B-C5D1FE541E8D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2C16-1670-433A-BCC7-5945B3AC12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E060C-DB0E-45C4-A839-DDF334D3A849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44ED-BF1F-48C5-BA35-95D3A1701EB2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0C44-5569-44EA-BB6D-63B7E0CA48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8BF34-54DA-4C39-97EC-F8D4EE14431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027B-0240-48ED-B432-967DC287AD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27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431800"/>
            <a:ext cx="20764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431800"/>
            <a:ext cx="6078537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ED7E-B038-4C43-9B84-7EF6E04692F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9F884-D798-4A0E-9708-90A5597012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18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5" name="Picture 15" descr="Backround--only-1-1-x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HPA-Logo-x-4-on-blu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1194"/>
              <a:ext cx="89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159000"/>
            <a:ext cx="6118225" cy="658813"/>
          </a:xfrm>
          <a:solidFill>
            <a:schemeClr val="tx2"/>
          </a:solidFill>
        </p:spPr>
        <p:txBody>
          <a:bodyPr wrap="none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849563"/>
            <a:ext cx="6118225" cy="2179637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31800" y="6116638"/>
            <a:ext cx="2540000" cy="457200"/>
          </a:xfrm>
        </p:spPr>
        <p:txBody>
          <a:bodyPr lIns="72000" tIns="0" rIns="72000" bIns="72000"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EDE7AA-492D-4A24-8618-0069A401FB13}" type="datetime1">
              <a:rPr lang="en-US">
                <a:solidFill>
                  <a:srgbClr val="FFFFFF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0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914B-2000-4AD6-8909-44B3DA286F1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77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BBA2-296D-42BB-BA46-2641475371E3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A09B-B152-4959-B175-98C4210321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13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7272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438" y="1727200"/>
            <a:ext cx="40782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3032-58BC-4BD1-9578-033800D1178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BB71-2ED2-41AF-80C6-9272A4018E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06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07E-86AC-4C59-8791-3E558507A66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F728-EE65-47B6-B06B-0E1F56D2DC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33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7AB40-ECF0-42D5-BE2C-0CA138FA8BB9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D8B3-1889-42A3-A525-41B8EA2AAA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47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FA5C-026B-4475-A869-71D7B5C662B3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A121-AB67-4321-BC9A-5290CA670E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BD44-7AC0-401D-8835-90FE24E21EFF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3555-7ADD-455C-AD2B-C5D1FE541E8D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2C16-1670-433A-BCC7-5945B3AC12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10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44ED-BF1F-48C5-BA35-95D3A1701EB2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0C44-5569-44EA-BB6D-63B7E0CA48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58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8BF34-54DA-4C39-97EC-F8D4EE14431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027B-0240-48ED-B432-967DC287AD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29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431800"/>
            <a:ext cx="20764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431800"/>
            <a:ext cx="6078537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ED7E-B038-4C43-9B84-7EF6E04692F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9F884-D798-4A0E-9708-90A5597012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53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5" name="Picture 15" descr="Backround--only-1-1-x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HPA-Logo-x-4-on-blu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1194"/>
              <a:ext cx="89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159000"/>
            <a:ext cx="6118225" cy="658813"/>
          </a:xfrm>
          <a:solidFill>
            <a:schemeClr val="tx2"/>
          </a:solidFill>
        </p:spPr>
        <p:txBody>
          <a:bodyPr wrap="none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849563"/>
            <a:ext cx="6118225" cy="2179637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31800" y="6116638"/>
            <a:ext cx="2540000" cy="457200"/>
          </a:xfrm>
        </p:spPr>
        <p:txBody>
          <a:bodyPr lIns="72000" tIns="0" rIns="72000" bIns="72000"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EDE7AA-492D-4A24-8618-0069A401FB13}" type="datetime1">
              <a:rPr lang="en-US">
                <a:solidFill>
                  <a:srgbClr val="FFFFFF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914B-2000-4AD6-8909-44B3DA286F1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2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BBA2-296D-42BB-BA46-2641475371E3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A09B-B152-4959-B175-98C4210321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17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7272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438" y="1727200"/>
            <a:ext cx="40782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3032-58BC-4BD1-9578-033800D1178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BB71-2ED2-41AF-80C6-9272A4018E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38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07E-86AC-4C59-8791-3E558507A66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F728-EE65-47B6-B06B-0E1F56D2DC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97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7AB40-ECF0-42D5-BE2C-0CA138FA8BB9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D8B3-1889-42A3-A525-41B8EA2AAA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5734D-F15D-460E-9FBA-402B75A89FC2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FA5C-026B-4475-A869-71D7B5C662B3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A121-AB67-4321-BC9A-5290CA670E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82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3555-7ADD-455C-AD2B-C5D1FE541E8D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2C16-1670-433A-BCC7-5945B3AC12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12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44ED-BF1F-48C5-BA35-95D3A1701EB2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0C44-5569-44EA-BB6D-63B7E0CA48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57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8BF34-54DA-4C39-97EC-F8D4EE14431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027B-0240-48ED-B432-967DC287AD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67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431800"/>
            <a:ext cx="20764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431800"/>
            <a:ext cx="6078537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ED7E-B038-4C43-9B84-7EF6E04692F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9F884-D798-4A0E-9708-90A5597012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05FB-95C5-4F46-AC50-5C334BBDCF1F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4F8CB-E0AA-4E3F-B779-FFCAE2DFD8C5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6E36C-670A-44C9-9AE8-BBF54DC40CC2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005B-E1EE-4DE8-8D8F-C5FE4522A4F5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6A235-3F40-49E9-BB6F-EB86DD7B3ED9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en-US" altLang="en-GB"/>
              <a:t>37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892116F-4202-4A0C-8C13-A06A93E75127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31800"/>
            <a:ext cx="657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27200"/>
            <a:ext cx="83073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8D5A7E68-526C-4FE5-9906-F755A154D68A}" type="datetime1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AF47D47E-7B17-4F9E-A363-9FB498DA7765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 userDrawn="1"/>
        </p:nvSpPr>
        <p:spPr bwMode="auto">
          <a:xfrm>
            <a:off x="7380288" y="6381750"/>
            <a:ext cx="154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5</a:t>
            </a:r>
            <a:r>
              <a:rPr lang="en-GB" sz="1200" baseline="30000" dirty="0">
                <a:solidFill>
                  <a:srgbClr val="000000"/>
                </a:solidFill>
              </a:rPr>
              <a:t>th</a:t>
            </a:r>
            <a:r>
              <a:rPr lang="en-GB" sz="1200" dirty="0">
                <a:solidFill>
                  <a:srgbClr val="000000"/>
                </a:solidFill>
              </a:rPr>
              <a:t> July 2012</a:t>
            </a:r>
          </a:p>
        </p:txBody>
      </p:sp>
      <p:pic>
        <p:nvPicPr>
          <p:cNvPr id="1032" name="Picture 11" descr="HPA-Logo-x-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66700"/>
            <a:ext cx="1308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8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30000"/>
        </a:spcAft>
        <a:buChar char=" 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68300" indent="-176213" algn="l" rtl="0" eaLnBrk="0" fontAlgn="base" hangingPunct="0">
        <a:spcBef>
          <a:spcPct val="20000"/>
        </a:spcBef>
        <a:spcAft>
          <a:spcPct val="30000"/>
        </a:spcAft>
        <a:buChar char=" "/>
        <a:defRPr sz="2000">
          <a:solidFill>
            <a:srgbClr val="000000"/>
          </a:solidFill>
          <a:latin typeface="+mn-lt"/>
        </a:defRPr>
      </a:lvl2pPr>
      <a:lvl3pPr marL="571500" indent="-1968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755650" indent="-177800" algn="l" rtl="0" eaLnBrk="0" fontAlgn="base" hangingPunct="0">
        <a:spcBef>
          <a:spcPct val="20000"/>
        </a:spcBef>
        <a:spcAft>
          <a:spcPct val="0"/>
        </a:spcAft>
        <a:buChar char="­"/>
        <a:defRPr sz="2000">
          <a:solidFill>
            <a:srgbClr val="000000"/>
          </a:solidFill>
          <a:latin typeface="+mn-lt"/>
        </a:defRPr>
      </a:lvl4pPr>
      <a:lvl5pPr marL="952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14097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6pPr>
      <a:lvl7pPr marL="18669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7pPr>
      <a:lvl8pPr marL="23241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8pPr>
      <a:lvl9pPr marL="27813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31800"/>
            <a:ext cx="657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27200"/>
            <a:ext cx="83073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8D5A7E68-526C-4FE5-9906-F755A154D68A}" type="datetime1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AF47D47E-7B17-4F9E-A363-9FB498DA7765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 userDrawn="1"/>
        </p:nvSpPr>
        <p:spPr bwMode="auto">
          <a:xfrm>
            <a:off x="7380288" y="6381750"/>
            <a:ext cx="154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5</a:t>
            </a:r>
            <a:r>
              <a:rPr lang="en-GB" sz="1200" baseline="30000" dirty="0">
                <a:solidFill>
                  <a:srgbClr val="000000"/>
                </a:solidFill>
              </a:rPr>
              <a:t>th</a:t>
            </a:r>
            <a:r>
              <a:rPr lang="en-GB" sz="1200" dirty="0">
                <a:solidFill>
                  <a:srgbClr val="000000"/>
                </a:solidFill>
              </a:rPr>
              <a:t> July 2012</a:t>
            </a:r>
          </a:p>
        </p:txBody>
      </p:sp>
      <p:pic>
        <p:nvPicPr>
          <p:cNvPr id="1032" name="Picture 11" descr="HPA-Logo-x-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66700"/>
            <a:ext cx="1308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80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30000"/>
        </a:spcAft>
        <a:buChar char=" 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68300" indent="-176213" algn="l" rtl="0" eaLnBrk="0" fontAlgn="base" hangingPunct="0">
        <a:spcBef>
          <a:spcPct val="20000"/>
        </a:spcBef>
        <a:spcAft>
          <a:spcPct val="30000"/>
        </a:spcAft>
        <a:buChar char=" "/>
        <a:defRPr sz="2000">
          <a:solidFill>
            <a:srgbClr val="000000"/>
          </a:solidFill>
          <a:latin typeface="+mn-lt"/>
        </a:defRPr>
      </a:lvl2pPr>
      <a:lvl3pPr marL="571500" indent="-1968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755650" indent="-177800" algn="l" rtl="0" eaLnBrk="0" fontAlgn="base" hangingPunct="0">
        <a:spcBef>
          <a:spcPct val="20000"/>
        </a:spcBef>
        <a:spcAft>
          <a:spcPct val="0"/>
        </a:spcAft>
        <a:buChar char="­"/>
        <a:defRPr sz="2000">
          <a:solidFill>
            <a:srgbClr val="000000"/>
          </a:solidFill>
          <a:latin typeface="+mn-lt"/>
        </a:defRPr>
      </a:lvl4pPr>
      <a:lvl5pPr marL="952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14097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6pPr>
      <a:lvl7pPr marL="18669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7pPr>
      <a:lvl8pPr marL="23241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8pPr>
      <a:lvl9pPr marL="27813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31800"/>
            <a:ext cx="657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27200"/>
            <a:ext cx="83073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8D5A7E68-526C-4FE5-9906-F755A154D68A}" type="datetime1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2/22/2013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GB">
                <a:solidFill>
                  <a:srgbClr val="000000"/>
                </a:solidFill>
              </a:rPr>
              <a:t>November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AF47D47E-7B17-4F9E-A363-9FB498DA7765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 userDrawn="1"/>
        </p:nvSpPr>
        <p:spPr bwMode="auto">
          <a:xfrm>
            <a:off x="7380288" y="6381750"/>
            <a:ext cx="154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5</a:t>
            </a:r>
            <a:r>
              <a:rPr lang="en-GB" sz="1200" baseline="30000" dirty="0">
                <a:solidFill>
                  <a:srgbClr val="000000"/>
                </a:solidFill>
              </a:rPr>
              <a:t>th</a:t>
            </a:r>
            <a:r>
              <a:rPr lang="en-GB" sz="1200" dirty="0">
                <a:solidFill>
                  <a:srgbClr val="000000"/>
                </a:solidFill>
              </a:rPr>
              <a:t> July 2012</a:t>
            </a:r>
          </a:p>
        </p:txBody>
      </p:sp>
      <p:pic>
        <p:nvPicPr>
          <p:cNvPr id="1032" name="Picture 11" descr="HPA-Logo-x-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66700"/>
            <a:ext cx="1308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30000"/>
        </a:spcAft>
        <a:buChar char=" 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68300" indent="-176213" algn="l" rtl="0" eaLnBrk="0" fontAlgn="base" hangingPunct="0">
        <a:spcBef>
          <a:spcPct val="20000"/>
        </a:spcBef>
        <a:spcAft>
          <a:spcPct val="30000"/>
        </a:spcAft>
        <a:buChar char=" "/>
        <a:defRPr sz="2000">
          <a:solidFill>
            <a:srgbClr val="000000"/>
          </a:solidFill>
          <a:latin typeface="+mn-lt"/>
        </a:defRPr>
      </a:lvl2pPr>
      <a:lvl3pPr marL="571500" indent="-1968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755650" indent="-177800" algn="l" rtl="0" eaLnBrk="0" fontAlgn="base" hangingPunct="0">
        <a:spcBef>
          <a:spcPct val="20000"/>
        </a:spcBef>
        <a:spcAft>
          <a:spcPct val="0"/>
        </a:spcAft>
        <a:buChar char="­"/>
        <a:defRPr sz="2000">
          <a:solidFill>
            <a:srgbClr val="000000"/>
          </a:solidFill>
          <a:latin typeface="+mn-lt"/>
        </a:defRPr>
      </a:lvl4pPr>
      <a:lvl5pPr marL="952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14097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6pPr>
      <a:lvl7pPr marL="18669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7pPr>
      <a:lvl8pPr marL="23241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8pPr>
      <a:lvl9pPr marL="2781300" indent="-1905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r>
              <a:rPr lang="en-GB" sz="4000" dirty="0"/>
              <a:t>Tuberculosis management</a:t>
            </a:r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 smtClean="0"/>
              <a:t>Dr </a:t>
            </a:r>
            <a:r>
              <a:rPr lang="en-GB" sz="3200" dirty="0" err="1" smtClean="0"/>
              <a:t>Moerida</a:t>
            </a:r>
            <a:r>
              <a:rPr lang="en-GB" sz="3200" dirty="0" smtClean="0"/>
              <a:t> Belton</a:t>
            </a:r>
            <a:endParaRPr lang="en-GB" sz="3200" dirty="0"/>
          </a:p>
          <a:p>
            <a:r>
              <a:rPr lang="en-GB" sz="2400" dirty="0" smtClean="0"/>
              <a:t>MRC Clinical Research Training Fellow</a:t>
            </a:r>
          </a:p>
          <a:p>
            <a:r>
              <a:rPr lang="en-GB" sz="2400" dirty="0" smtClean="0"/>
              <a:t>Specialist Registrar Respiratory Medicine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2"/>
          <p:cNvSpPr>
            <a:spLocks noChangeArrowheads="1"/>
          </p:cNvSpPr>
          <p:nvPr/>
        </p:nvSpPr>
        <p:spPr bwMode="auto">
          <a:xfrm>
            <a:off x="395288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Mycobacterium tuberculosis</a:t>
            </a:r>
            <a:b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response to therapy</a:t>
            </a:r>
          </a:p>
        </p:txBody>
      </p:sp>
      <p:grpSp>
        <p:nvGrpSpPr>
          <p:cNvPr id="519173" name="Group 3"/>
          <p:cNvGrpSpPr>
            <a:grpSpLocks/>
          </p:cNvGrpSpPr>
          <p:nvPr/>
        </p:nvGrpSpPr>
        <p:grpSpPr bwMode="auto">
          <a:xfrm>
            <a:off x="717550" y="1773238"/>
            <a:ext cx="1862138" cy="3744912"/>
            <a:chOff x="839" y="1207"/>
            <a:chExt cx="680" cy="1680"/>
          </a:xfrm>
        </p:grpSpPr>
        <p:sp>
          <p:nvSpPr>
            <p:cNvPr id="519174" name="Oval 4"/>
            <p:cNvSpPr>
              <a:spLocks noChangeArrowheads="1"/>
            </p:cNvSpPr>
            <p:nvPr/>
          </p:nvSpPr>
          <p:spPr bwMode="auto">
            <a:xfrm>
              <a:off x="839" y="1207"/>
              <a:ext cx="680" cy="1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latin typeface="Times New Roman" pitchFamily="18" charset="0"/>
              </a:endParaRPr>
            </a:p>
          </p:txBody>
        </p:sp>
        <p:sp>
          <p:nvSpPr>
            <p:cNvPr id="519175" name="Oval 5"/>
            <p:cNvSpPr>
              <a:spLocks noChangeArrowheads="1"/>
            </p:cNvSpPr>
            <p:nvPr/>
          </p:nvSpPr>
          <p:spPr bwMode="auto">
            <a:xfrm>
              <a:off x="975" y="2115"/>
              <a:ext cx="408" cy="7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solidFill>
                  <a:srgbClr val="FFFF00"/>
                </a:solidFill>
              </a:endParaRPr>
            </a:p>
          </p:txBody>
        </p:sp>
        <p:sp>
          <p:nvSpPr>
            <p:cNvPr id="519176" name="Oval 6"/>
            <p:cNvSpPr>
              <a:spLocks noChangeArrowheads="1"/>
            </p:cNvSpPr>
            <p:nvPr/>
          </p:nvSpPr>
          <p:spPr bwMode="auto">
            <a:xfrm>
              <a:off x="1066" y="2523"/>
              <a:ext cx="227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solidFill>
                  <a:srgbClr val="FF3300"/>
                </a:solidFill>
              </a:endParaRPr>
            </a:p>
          </p:txBody>
        </p:sp>
      </p:grpSp>
      <p:sp>
        <p:nvSpPr>
          <p:cNvPr id="519177" name="Text Box 7"/>
          <p:cNvSpPr txBox="1">
            <a:spLocks noChangeArrowheads="1"/>
          </p:cNvSpPr>
          <p:nvPr/>
        </p:nvSpPr>
        <p:spPr bwMode="auto">
          <a:xfrm>
            <a:off x="3065463" y="2852738"/>
            <a:ext cx="559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b="1">
                <a:solidFill>
                  <a:schemeClr val="accent1"/>
                </a:solidFill>
                <a:latin typeface="Times New Roman" pitchFamily="18" charset="0"/>
              </a:rPr>
              <a:t>Rapid growers – 98% dead within 1 week</a:t>
            </a:r>
          </a:p>
        </p:txBody>
      </p:sp>
      <p:sp>
        <p:nvSpPr>
          <p:cNvPr id="519178" name="Text Box 8"/>
          <p:cNvSpPr txBox="1">
            <a:spLocks noChangeArrowheads="1"/>
          </p:cNvSpPr>
          <p:nvPr/>
        </p:nvSpPr>
        <p:spPr bwMode="auto">
          <a:xfrm>
            <a:off x="3065463" y="3860800"/>
            <a:ext cx="518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b="1">
                <a:solidFill>
                  <a:srgbClr val="FFFF00"/>
                </a:solidFill>
                <a:latin typeface="Times New Roman" pitchFamily="18" charset="0"/>
              </a:rPr>
              <a:t>Slow growers – weeks to months to die</a:t>
            </a:r>
          </a:p>
        </p:txBody>
      </p:sp>
      <p:sp>
        <p:nvSpPr>
          <p:cNvPr id="519179" name="Text Box 9"/>
          <p:cNvSpPr txBox="1">
            <a:spLocks noChangeArrowheads="1"/>
          </p:cNvSpPr>
          <p:nvPr/>
        </p:nvSpPr>
        <p:spPr bwMode="auto">
          <a:xfrm>
            <a:off x="3065463" y="4797425"/>
            <a:ext cx="535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b="1">
                <a:solidFill>
                  <a:srgbClr val="FF3300"/>
                </a:solidFill>
                <a:latin typeface="Times New Roman" pitchFamily="18" charset="0"/>
              </a:rPr>
              <a:t>Sporadic growers – months to eradicate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of tuberculosis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2122488"/>
            <a:ext cx="7126288" cy="4114800"/>
          </a:xfrm>
        </p:spPr>
        <p:txBody>
          <a:bodyPr/>
          <a:lstStyle/>
          <a:p>
            <a:r>
              <a:rPr lang="en-GB"/>
              <a:t>Multiple drugs needed for at least 6 months</a:t>
            </a:r>
          </a:p>
          <a:p>
            <a:pPr lvl="1"/>
            <a:r>
              <a:rPr lang="en-GB"/>
              <a:t>Rifampicin</a:t>
            </a:r>
          </a:p>
          <a:p>
            <a:pPr lvl="1"/>
            <a:r>
              <a:rPr lang="en-GB"/>
              <a:t>Isoniazid</a:t>
            </a:r>
          </a:p>
          <a:p>
            <a:pPr lvl="1"/>
            <a:r>
              <a:rPr lang="en-GB"/>
              <a:t>Pyrazinamide</a:t>
            </a:r>
          </a:p>
          <a:p>
            <a:pPr lvl="1"/>
            <a:r>
              <a:rPr lang="en-GB"/>
              <a:t>Ethambutol</a:t>
            </a:r>
          </a:p>
          <a:p>
            <a:pPr lvl="1"/>
            <a:endParaRPr lang="en-GB"/>
          </a:p>
          <a:p>
            <a:r>
              <a:rPr lang="en-GB"/>
              <a:t>Multiple-drug resistant disease:  at least 18 months</a:t>
            </a:r>
          </a:p>
          <a:p>
            <a:endParaRPr lang="en-GB"/>
          </a:p>
          <a:p>
            <a:r>
              <a:rPr lang="en-GB"/>
              <a:t>Extensively-drug resistant disease: even more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0" name="Rectangle 2"/>
          <p:cNvSpPr>
            <a:spLocks noChangeArrowheads="1"/>
          </p:cNvSpPr>
          <p:nvPr/>
        </p:nvSpPr>
        <p:spPr bwMode="auto">
          <a:xfrm>
            <a:off x="1492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Rifampicin (rifampin)</a:t>
            </a:r>
          </a:p>
        </p:txBody>
      </p:sp>
      <p:sp>
        <p:nvSpPr>
          <p:cNvPr id="521221" name="Rectangle 3"/>
          <p:cNvSpPr>
            <a:spLocks noChangeArrowheads="1"/>
          </p:cNvSpPr>
          <p:nvPr/>
        </p:nvSpPr>
        <p:spPr bwMode="auto">
          <a:xfrm>
            <a:off x="149225" y="1981200"/>
            <a:ext cx="4295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Bactericidal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Kills both active and semi-dormant bacteria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Excellent absorption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Hepatic metabolism, bile excreted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Potent inducer cytochrome P450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/>
              <a:t>High drug interactions eg OCP, warfarin, corticosteroids, methadone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Bi-directional effects with anti-retrovirals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Dose: 10mg/kg (600mg max)</a:t>
            </a:r>
          </a:p>
        </p:txBody>
      </p:sp>
      <p:sp>
        <p:nvSpPr>
          <p:cNvPr id="521222" name="Rectangle 4"/>
          <p:cNvSpPr>
            <a:spLocks noChangeArrowheads="1"/>
          </p:cNvSpPr>
          <p:nvPr/>
        </p:nvSpPr>
        <p:spPr bwMode="auto">
          <a:xfrm>
            <a:off x="4597400" y="1981200"/>
            <a:ext cx="4295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Orange urine, tears, stain contact lens: universal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Skin reactions: itch etc up to 6%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Abnormal liver function: usually transient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‘Flu-like’ reaction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Haemolysis:  Rare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Interstitial nephritis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8" name="Rectangle 2"/>
          <p:cNvSpPr>
            <a:spLocks noChangeArrowheads="1"/>
          </p:cNvSpPr>
          <p:nvPr/>
        </p:nvSpPr>
        <p:spPr bwMode="auto">
          <a:xfrm>
            <a:off x="1492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Isoniazid </a:t>
            </a:r>
          </a:p>
        </p:txBody>
      </p:sp>
      <p:sp>
        <p:nvSpPr>
          <p:cNvPr id="523269" name="Rectangle 3"/>
          <p:cNvSpPr>
            <a:spLocks noChangeArrowheads="1"/>
          </p:cNvSpPr>
          <p:nvPr/>
        </p:nvSpPr>
        <p:spPr bwMode="auto">
          <a:xfrm>
            <a:off x="347663" y="1981200"/>
            <a:ext cx="4295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/>
              <a:t>Only active against </a:t>
            </a:r>
            <a:r>
              <a:rPr lang="en-GB" sz="1800" dirty="0" err="1" smtClean="0"/>
              <a:t>Mtb</a:t>
            </a:r>
            <a:endParaRPr lang="en-GB" sz="1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/>
              <a:t>Kills actively dividing cells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/>
              <a:t>Excellent oral absorption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/>
              <a:t>Therapeutic levels in CSF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 err="1"/>
              <a:t>Metabolisied</a:t>
            </a:r>
            <a:r>
              <a:rPr lang="en-GB" sz="1800" dirty="0"/>
              <a:t> by </a:t>
            </a:r>
            <a:r>
              <a:rPr lang="en-GB" sz="1800" dirty="0" err="1"/>
              <a:t>acetylation</a:t>
            </a:r>
            <a:endParaRPr lang="en-GB" sz="1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 dirty="0"/>
              <a:t>Slow </a:t>
            </a:r>
            <a:r>
              <a:rPr lang="en-GB" sz="1800" dirty="0" err="1"/>
              <a:t>acetylators</a:t>
            </a:r>
            <a:r>
              <a:rPr lang="en-GB" sz="1800" dirty="0"/>
              <a:t> increased </a:t>
            </a:r>
            <a:r>
              <a:rPr lang="en-GB" sz="1800" dirty="0" err="1"/>
              <a:t>neurotoxicty</a:t>
            </a:r>
            <a:endParaRPr lang="en-GB" sz="1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/>
              <a:t>Excreted in urine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/>
              <a:t>Dose: 5mg/kg (300mg max)</a:t>
            </a:r>
          </a:p>
        </p:txBody>
      </p:sp>
      <p:sp>
        <p:nvSpPr>
          <p:cNvPr id="523270" name="Rectangle 4"/>
          <p:cNvSpPr>
            <a:spLocks noChangeArrowheads="1"/>
          </p:cNvSpPr>
          <p:nvPr/>
        </p:nvSpPr>
        <p:spPr bwMode="auto">
          <a:xfrm>
            <a:off x="4597400" y="1981200"/>
            <a:ext cx="4295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 err="1"/>
              <a:t>Hepatoxicity</a:t>
            </a:r>
            <a:r>
              <a:rPr lang="en-GB" sz="1800" dirty="0"/>
              <a:t>:  1%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 dirty="0"/>
              <a:t>Small AST rise frequently occurs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 dirty="0"/>
              <a:t>Increased with 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 dirty="0"/>
              <a:t>Also with underlying liver disease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/>
              <a:t>SLE-like syndrome &lt;1%</a:t>
            </a:r>
          </a:p>
          <a:p>
            <a:pPr marL="342900" indent="-342900">
              <a:spcBef>
                <a:spcPct val="20000"/>
              </a:spcBef>
            </a:pPr>
            <a:endParaRPr lang="en-GB" sz="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/>
              <a:t>Neurotoxicity  0.2%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 dirty="0"/>
              <a:t>Neuropathy, optic neuritis, encephalopathy, psychosis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 dirty="0"/>
              <a:t>Preventable with vitamin B6 – pyridoxine 10 mg/day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 dirty="0"/>
              <a:t>Indicated if malnourished, alcoholic, HIV, extensive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Rectangle 2"/>
          <p:cNvSpPr>
            <a:spLocks noChangeArrowheads="1"/>
          </p:cNvSpPr>
          <p:nvPr/>
        </p:nvSpPr>
        <p:spPr bwMode="auto">
          <a:xfrm>
            <a:off x="220663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Pyrazinamide</a:t>
            </a:r>
          </a:p>
        </p:txBody>
      </p:sp>
      <p:sp>
        <p:nvSpPr>
          <p:cNvPr id="525317" name="Rectangle 3"/>
          <p:cNvSpPr>
            <a:spLocks noChangeArrowheads="1"/>
          </p:cNvSpPr>
          <p:nvPr/>
        </p:nvSpPr>
        <p:spPr bwMode="auto">
          <a:xfrm>
            <a:off x="468313" y="1981200"/>
            <a:ext cx="4535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Thought to kill dormant / acidic bacteria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Inhibits fatty acid synthesis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Well absorbed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Good CSF penetration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C/I in gout and severe liver disease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Hepatic metabolism : pyrazinoic acid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/>
              <a:t>Inhibits renal excretion of uric acid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Dose:  20-25mg/kg/day</a:t>
            </a:r>
          </a:p>
        </p:txBody>
      </p:sp>
      <p:sp>
        <p:nvSpPr>
          <p:cNvPr id="525318" name="Rectangle 4"/>
          <p:cNvSpPr>
            <a:spLocks noChangeArrowheads="1"/>
          </p:cNvSpPr>
          <p:nvPr/>
        </p:nvSpPr>
        <p:spPr bwMode="auto">
          <a:xfrm>
            <a:off x="5491163" y="1981200"/>
            <a:ext cx="2879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Hepatotoxic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GI disturbances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Arthralgia: minor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2" name="Rectangle 2"/>
          <p:cNvSpPr>
            <a:spLocks noChangeArrowheads="1"/>
          </p:cNvSpPr>
          <p:nvPr/>
        </p:nvSpPr>
        <p:spPr bwMode="auto">
          <a:xfrm>
            <a:off x="2508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Ethambutol</a:t>
            </a:r>
          </a:p>
        </p:txBody>
      </p:sp>
      <p:sp>
        <p:nvSpPr>
          <p:cNvPr id="529413" name="Rectangle 3"/>
          <p:cNvSpPr>
            <a:spLocks noChangeArrowheads="1"/>
          </p:cNvSpPr>
          <p:nvPr/>
        </p:nvSpPr>
        <p:spPr bwMode="auto">
          <a:xfrm>
            <a:off x="250825" y="1981200"/>
            <a:ext cx="4295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Bacteriostatic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Inhibits arabinosyl transferase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80% oral absorption inhibited by alcohol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Poor CSF penetration unless active meningitis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Dose:  15mg/kg/day</a:t>
            </a:r>
          </a:p>
        </p:txBody>
      </p:sp>
      <p:sp>
        <p:nvSpPr>
          <p:cNvPr id="529414" name="Rectangle 4"/>
          <p:cNvSpPr>
            <a:spLocks noChangeArrowheads="1"/>
          </p:cNvSpPr>
          <p:nvPr/>
        </p:nvSpPr>
        <p:spPr bwMode="auto">
          <a:xfrm>
            <a:off x="4500563" y="1981200"/>
            <a:ext cx="4295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/>
              <a:t>Optic neuritis most serious complication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/>
              <a:t>Rare if less than 25 mg/kg/day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/>
              <a:t>Colour vision and visual field loss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/>
              <a:t>Monitor visual acuity at each visit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/>
              <a:t>Ophthalmology review if therapy &gt;2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0" name="Rectangle 2"/>
          <p:cNvSpPr>
            <a:spLocks noChangeArrowheads="1"/>
          </p:cNvSpPr>
          <p:nvPr/>
        </p:nvSpPr>
        <p:spPr bwMode="auto">
          <a:xfrm>
            <a:off x="0" y="188913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Combination preparations</a:t>
            </a:r>
          </a:p>
        </p:txBody>
      </p:sp>
      <p:sp>
        <p:nvSpPr>
          <p:cNvPr id="531461" name="Rectangle 3"/>
          <p:cNvSpPr>
            <a:spLocks noChangeArrowheads="1"/>
          </p:cNvSpPr>
          <p:nvPr/>
        </p:nvSpPr>
        <p:spPr bwMode="auto">
          <a:xfrm>
            <a:off x="1547813" y="1268413"/>
            <a:ext cx="69850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 err="1"/>
              <a:t>Rifater</a:t>
            </a:r>
            <a:endParaRPr lang="en-GB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Rif (120mg) + INH (50mg) + PZA (300mg)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40-49kg 4 tabs, 50-64kg 5 tabs, &gt;65kg 6 tabs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 err="1"/>
              <a:t>Rifinah</a:t>
            </a:r>
            <a:endParaRPr lang="en-GB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Rif + INH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&lt;50kg 3 Rifinah-150, &gt;50kg 2 Rifinah-300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Improve adherence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Minimise resistance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India:  Accurit-4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Rif + INH + </a:t>
            </a:r>
            <a:r>
              <a:rPr lang="en-GB" dirty="0" err="1"/>
              <a:t>Pyrazinamide</a:t>
            </a:r>
            <a:r>
              <a:rPr lang="en-GB" dirty="0"/>
              <a:t> + </a:t>
            </a:r>
            <a:r>
              <a:rPr lang="en-GB" dirty="0" err="1"/>
              <a:t>Ethambutol</a:t>
            </a:r>
            <a:endParaRPr lang="en-GB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Can dose with food is helps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8" name="Rectangle 2"/>
          <p:cNvSpPr>
            <a:spLocks noChangeArrowheads="1"/>
          </p:cNvSpPr>
          <p:nvPr/>
        </p:nvSpPr>
        <p:spPr bwMode="auto">
          <a:xfrm>
            <a:off x="149225" y="26035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 Course Therapy for Tuberculosis</a:t>
            </a:r>
          </a:p>
        </p:txBody>
      </p:sp>
      <p:sp>
        <p:nvSpPr>
          <p:cNvPr id="533509" name="Text Box 3"/>
          <p:cNvSpPr txBox="1">
            <a:spLocks noChangeArrowheads="1"/>
          </p:cNvSpPr>
          <p:nvPr/>
        </p:nvSpPr>
        <p:spPr bwMode="auto">
          <a:xfrm>
            <a:off x="876300" y="3979863"/>
            <a:ext cx="2051050" cy="1609725"/>
          </a:xfrm>
          <a:prstGeom prst="rect">
            <a:avLst/>
          </a:prstGeom>
          <a:noFill/>
          <a:ln w="57150">
            <a:solidFill>
              <a:srgbClr val="66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b="1">
                <a:solidFill>
                  <a:srgbClr val="66FF66"/>
                </a:solidFill>
                <a:latin typeface="Times New Roman" pitchFamily="18" charset="0"/>
              </a:rPr>
              <a:t>Isoniazid</a:t>
            </a:r>
          </a:p>
          <a:p>
            <a:pPr eaLnBrk="1" hangingPunct="1"/>
            <a:r>
              <a:rPr lang="en-GB" sz="2400" b="1">
                <a:solidFill>
                  <a:srgbClr val="66FF66"/>
                </a:solidFill>
                <a:latin typeface="Times New Roman" pitchFamily="18" charset="0"/>
              </a:rPr>
              <a:t>Rifampicin</a:t>
            </a:r>
          </a:p>
          <a:p>
            <a:pPr eaLnBrk="1" hangingPunct="1"/>
            <a:r>
              <a:rPr lang="en-GB" sz="2400" b="1">
                <a:solidFill>
                  <a:srgbClr val="66FF66"/>
                </a:solidFill>
                <a:latin typeface="Times New Roman" pitchFamily="18" charset="0"/>
              </a:rPr>
              <a:t>Pyrazinamide</a:t>
            </a:r>
          </a:p>
          <a:p>
            <a:pPr eaLnBrk="1" hangingPunct="1"/>
            <a:r>
              <a:rPr lang="en-GB" sz="2400" b="1">
                <a:solidFill>
                  <a:srgbClr val="66FF66"/>
                </a:solidFill>
                <a:latin typeface="Times New Roman" pitchFamily="18" charset="0"/>
              </a:rPr>
              <a:t>Ethambutol</a:t>
            </a:r>
          </a:p>
        </p:txBody>
      </p:sp>
      <p:sp>
        <p:nvSpPr>
          <p:cNvPr id="533510" name="Text Box 4"/>
          <p:cNvSpPr txBox="1">
            <a:spLocks noChangeArrowheads="1"/>
          </p:cNvSpPr>
          <p:nvPr/>
        </p:nvSpPr>
        <p:spPr bwMode="auto">
          <a:xfrm>
            <a:off x="5168900" y="2205038"/>
            <a:ext cx="1697038" cy="8794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b="1">
                <a:solidFill>
                  <a:srgbClr val="FFFF00"/>
                </a:solidFill>
                <a:latin typeface="Times New Roman" pitchFamily="18" charset="0"/>
              </a:rPr>
              <a:t>Isoniazid</a:t>
            </a:r>
          </a:p>
          <a:p>
            <a:pPr eaLnBrk="1" hangingPunct="1"/>
            <a:r>
              <a:rPr lang="en-GB" sz="2400" b="1">
                <a:solidFill>
                  <a:srgbClr val="FFFF00"/>
                </a:solidFill>
                <a:latin typeface="Times New Roman" pitchFamily="18" charset="0"/>
              </a:rPr>
              <a:t>Rifampicin</a:t>
            </a:r>
          </a:p>
        </p:txBody>
      </p:sp>
      <p:sp>
        <p:nvSpPr>
          <p:cNvPr id="533511" name="AutoShape 5"/>
          <p:cNvSpPr>
            <a:spLocks noChangeArrowheads="1"/>
          </p:cNvSpPr>
          <p:nvPr/>
        </p:nvSpPr>
        <p:spPr bwMode="auto">
          <a:xfrm>
            <a:off x="5089525" y="3644900"/>
            <a:ext cx="2185988" cy="1944688"/>
          </a:xfrm>
          <a:prstGeom prst="upArrowCallout">
            <a:avLst>
              <a:gd name="adj1" fmla="val 28102"/>
              <a:gd name="adj2" fmla="val 2810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2400" b="1">
                <a:latin typeface="Times New Roman" pitchFamily="18" charset="0"/>
              </a:rPr>
              <a:t>4 months</a:t>
            </a:r>
          </a:p>
        </p:txBody>
      </p:sp>
      <p:sp>
        <p:nvSpPr>
          <p:cNvPr id="533512" name="AutoShape 6"/>
          <p:cNvSpPr>
            <a:spLocks noChangeArrowheads="1"/>
          </p:cNvSpPr>
          <p:nvPr/>
        </p:nvSpPr>
        <p:spPr bwMode="auto">
          <a:xfrm>
            <a:off x="936625" y="1700213"/>
            <a:ext cx="2185988" cy="1944687"/>
          </a:xfrm>
          <a:prstGeom prst="downArrowCallout">
            <a:avLst>
              <a:gd name="adj1" fmla="val 28102"/>
              <a:gd name="adj2" fmla="val 2810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2400" b="1">
                <a:latin typeface="Times New Roman" pitchFamily="18" charset="0"/>
              </a:rPr>
              <a:t>2 months</a:t>
            </a:r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1692275" y="5805488"/>
            <a:ext cx="48244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Pyridoxine 10mg </a:t>
            </a:r>
            <a:r>
              <a:rPr lang="en-GB" dirty="0" err="1"/>
              <a:t>od</a:t>
            </a:r>
            <a:r>
              <a:rPr lang="en-GB" dirty="0"/>
              <a:t> throughout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Vitamin D supplementation ??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 circumstances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137525" cy="4114800"/>
          </a:xfrm>
        </p:spPr>
        <p:txBody>
          <a:bodyPr/>
          <a:lstStyle/>
          <a:p>
            <a:r>
              <a:rPr lang="en-GB"/>
              <a:t>Cavitary patients smear +ve at 2 months	9/12</a:t>
            </a:r>
          </a:p>
          <a:p>
            <a:endParaRPr lang="en-GB"/>
          </a:p>
          <a:p>
            <a:r>
              <a:rPr lang="en-GB"/>
              <a:t>No initial PZA				9/12</a:t>
            </a:r>
          </a:p>
          <a:p>
            <a:endParaRPr lang="en-GB"/>
          </a:p>
          <a:p>
            <a:r>
              <a:rPr lang="en-GB"/>
              <a:t>TB  meningitis				12/12</a:t>
            </a:r>
          </a:p>
          <a:p>
            <a:pPr lvl="4">
              <a:buFontTx/>
              <a:buNone/>
            </a:pPr>
            <a:r>
              <a:rPr lang="en-GB"/>
              <a:t>					</a:t>
            </a:r>
            <a:r>
              <a:rPr lang="en-GB">
                <a:solidFill>
                  <a:schemeClr val="tx1"/>
                </a:solidFill>
              </a:rPr>
              <a:t>Steroids</a:t>
            </a:r>
            <a:endParaRPr lang="en-GB"/>
          </a:p>
          <a:p>
            <a:endParaRPr lang="en-GB"/>
          </a:p>
          <a:p>
            <a:r>
              <a:rPr lang="en-GB"/>
              <a:t>TB pericarditis				Steroids</a:t>
            </a:r>
          </a:p>
          <a:p>
            <a:endParaRPr lang="en-GB"/>
          </a:p>
          <a:p>
            <a:r>
              <a:rPr lang="en-GB"/>
              <a:t>Renal failure					Eth </a:t>
            </a:r>
            <a:r>
              <a:rPr lang="en-GB">
                <a:cs typeface="Arial" charset="0"/>
              </a:rPr>
              <a:t>→ Moxifloxacin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9975" y="1916113"/>
            <a:ext cx="6262688" cy="3463925"/>
          </a:xfrm>
        </p:spPr>
        <p:txBody>
          <a:bodyPr/>
          <a:lstStyle/>
          <a:p>
            <a:r>
              <a:rPr lang="en-GB"/>
              <a:t>Contact of patient with smear positive Tb</a:t>
            </a:r>
          </a:p>
          <a:p>
            <a:r>
              <a:rPr lang="en-GB"/>
              <a:t>Bolivian</a:t>
            </a:r>
          </a:p>
          <a:p>
            <a:r>
              <a:rPr lang="en-GB"/>
              <a:t>No past medical history</a:t>
            </a:r>
          </a:p>
          <a:p>
            <a:r>
              <a:rPr lang="en-GB"/>
              <a:t>Feeling well</a:t>
            </a:r>
          </a:p>
          <a:p>
            <a:r>
              <a:rPr lang="en-GB"/>
              <a:t>Blood Normal CRP &lt;5</a:t>
            </a:r>
          </a:p>
          <a:p>
            <a:r>
              <a:rPr lang="en-GB"/>
              <a:t>Positive mantoux 16mm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1125538"/>
            <a:ext cx="6440487" cy="1512887"/>
          </a:xfrm>
        </p:spPr>
        <p:txBody>
          <a:bodyPr/>
          <a:lstStyle/>
          <a:p>
            <a:r>
              <a:rPr lang="en-GB"/>
              <a:t>21 year old male from Ecuador</a:t>
            </a:r>
          </a:p>
          <a:p>
            <a:r>
              <a:rPr lang="en-GB"/>
              <a:t>Presented with cough, weight loss, diarrhoea</a:t>
            </a:r>
          </a:p>
          <a:p>
            <a:pPr>
              <a:buFontTx/>
              <a:buNone/>
            </a:pPr>
            <a:endParaRPr lang="en-GB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217488"/>
            <a:ext cx="7772400" cy="908050"/>
          </a:xfrm>
        </p:spPr>
        <p:txBody>
          <a:bodyPr/>
          <a:lstStyle/>
          <a:p>
            <a:r>
              <a:rPr lang="en-GB"/>
              <a:t>Case 1</a:t>
            </a:r>
          </a:p>
        </p:txBody>
      </p:sp>
      <p:pic>
        <p:nvPicPr>
          <p:cNvPr id="338948" name="Picture 4" descr="Cavitary Tb"/>
          <p:cNvPicPr>
            <a:picLocks noChangeAspect="1" noChangeArrowheads="1"/>
          </p:cNvPicPr>
          <p:nvPr/>
        </p:nvPicPr>
        <p:blipFill>
          <a:blip r:embed="rId3" cstate="print"/>
          <a:srcRect l="3743" r="4315"/>
          <a:stretch>
            <a:fillRect/>
          </a:stretch>
        </p:blipFill>
        <p:spPr bwMode="auto">
          <a:xfrm>
            <a:off x="2987824" y="1988841"/>
            <a:ext cx="3456384" cy="34563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6021288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What is the diagnosis?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92162"/>
          </a:xfrm>
        </p:spPr>
        <p:txBody>
          <a:bodyPr/>
          <a:lstStyle/>
          <a:p>
            <a:r>
              <a:rPr lang="en-GB"/>
              <a:t>CXR 12</a:t>
            </a:r>
            <a:r>
              <a:rPr lang="en-GB" baseline="30000"/>
              <a:t>th</a:t>
            </a:r>
            <a:r>
              <a:rPr lang="en-GB"/>
              <a:t> July</a:t>
            </a:r>
          </a:p>
        </p:txBody>
      </p:sp>
      <p:pic>
        <p:nvPicPr>
          <p:cNvPr id="344067" name="Picture 3" descr="Merc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41463"/>
            <a:ext cx="4032448" cy="397576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776" y="5877272"/>
            <a:ext cx="4031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Normal or abnormal?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8062"/>
          </a:xfrm>
        </p:spPr>
        <p:txBody>
          <a:bodyPr/>
          <a:lstStyle/>
          <a:p>
            <a:r>
              <a:rPr lang="en-GB"/>
              <a:t>CXR 4</a:t>
            </a:r>
            <a:r>
              <a:rPr lang="en-GB" baseline="30000"/>
              <a:t>th</a:t>
            </a:r>
            <a:r>
              <a:rPr lang="en-GB"/>
              <a:t> Sept</a:t>
            </a:r>
          </a:p>
        </p:txBody>
      </p:sp>
      <p:pic>
        <p:nvPicPr>
          <p:cNvPr id="345091" name="Picture 3" descr="Merc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0" y="1125538"/>
            <a:ext cx="4451350" cy="4679950"/>
          </a:xfrm>
          <a:prstGeom prst="rect">
            <a:avLst/>
          </a:prstGeom>
          <a:noFill/>
        </p:spPr>
      </p:pic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3276600" y="5822950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Normal or abnormal?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27199" y="6294995"/>
            <a:ext cx="6665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 sputum samples negative for AFB, next investigation?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Merc endobro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935038"/>
            <a:ext cx="5257800" cy="520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P9270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692150"/>
            <a:ext cx="7235825" cy="542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133600"/>
            <a:ext cx="6046788" cy="4114800"/>
          </a:xfrm>
        </p:spPr>
        <p:txBody>
          <a:bodyPr/>
          <a:lstStyle/>
          <a:p>
            <a:r>
              <a:rPr lang="en-GB"/>
              <a:t>Cultured fully sensitive Mtb</a:t>
            </a:r>
          </a:p>
          <a:p>
            <a:r>
              <a:rPr lang="en-GB"/>
              <a:t>Did not return to clinic</a:t>
            </a:r>
          </a:p>
          <a:p>
            <a:r>
              <a:rPr lang="en-GB"/>
              <a:t>Tb nurses contacted</a:t>
            </a:r>
          </a:p>
          <a:p>
            <a:r>
              <a:rPr lang="en-GB"/>
              <a:t>Evidence of alcohol problem</a:t>
            </a:r>
          </a:p>
          <a:p>
            <a:endParaRPr lang="en-GB"/>
          </a:p>
          <a:p>
            <a:r>
              <a:rPr lang="en-GB"/>
              <a:t>? Next appropriate step?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4" name="Rectangle 2"/>
          <p:cNvSpPr>
            <a:spLocks noChangeArrowheads="1"/>
          </p:cNvSpPr>
          <p:nvPr/>
        </p:nvSpPr>
        <p:spPr bwMode="auto">
          <a:xfrm>
            <a:off x="250825" y="26035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Directly observed therapy - DOT</a:t>
            </a:r>
          </a:p>
        </p:txBody>
      </p:sp>
      <p:sp>
        <p:nvSpPr>
          <p:cNvPr id="547845" name="Rectangle 3"/>
          <p:cNvSpPr>
            <a:spLocks noChangeArrowheads="1"/>
          </p:cNvSpPr>
          <p:nvPr/>
        </p:nvSpPr>
        <p:spPr bwMode="auto">
          <a:xfrm>
            <a:off x="1619250" y="1484313"/>
            <a:ext cx="59769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Mycobacteria are slow growing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Long post-antibiotic effect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Amenable to intermittent treatment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2 or 3 times per week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‘Carrot and stick’ approach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3x per week regime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Isoniazid 15mg/kg (max 900mg)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Rifampicin 600 – 900mg (15mg/kg)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Pyrazinamide &lt;50kg, 2g, &gt;50kg 2.5g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Ethambutol 30mg/kg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hort cou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79148"/>
            <a:ext cx="6924698" cy="1224136"/>
          </a:xfrm>
          <a:prstGeom prst="rect">
            <a:avLst/>
          </a:prstGeom>
        </p:spPr>
      </p:pic>
      <p:sp>
        <p:nvSpPr>
          <p:cNvPr id="3" name="Content Placeholder 9"/>
          <p:cNvSpPr txBox="1">
            <a:spLocks/>
          </p:cNvSpPr>
          <p:nvPr/>
        </p:nvSpPr>
        <p:spPr bwMode="auto">
          <a:xfrm>
            <a:off x="724118" y="3429000"/>
            <a:ext cx="76306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Tried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identify patients who could have 4/12 treatment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dirty="0" smtClean="0">
                <a:latin typeface="+mn-lt"/>
              </a:rPr>
              <a:t>Non-</a:t>
            </a:r>
            <a:r>
              <a:rPr lang="en-GB" kern="0" dirty="0" err="1" smtClean="0">
                <a:latin typeface="+mn-lt"/>
              </a:rPr>
              <a:t>cavitary</a:t>
            </a:r>
            <a:r>
              <a:rPr lang="en-GB" kern="0" dirty="0" smtClean="0">
                <a:latin typeface="+mn-lt"/>
              </a:rPr>
              <a:t> TB with negative sputum culture at 2/12. HIV -</a:t>
            </a:r>
            <a:r>
              <a:rPr lang="en-GB" kern="0" dirty="0" err="1" smtClean="0">
                <a:latin typeface="+mn-lt"/>
              </a:rPr>
              <a:t>ve</a:t>
            </a: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baseline="0" dirty="0" smtClean="0">
                <a:latin typeface="+mn-lt"/>
              </a:rPr>
              <a:t>Standard</a:t>
            </a:r>
            <a:r>
              <a:rPr lang="en-GB" kern="0" dirty="0" smtClean="0">
                <a:latin typeface="+mn-lt"/>
              </a:rPr>
              <a:t> Rx for 4/12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randomized to stop or continue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dirty="0" smtClean="0">
                <a:latin typeface="+mn-lt"/>
              </a:rPr>
              <a:t>394 patients enrolled, stopped by safety monitoring committee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relapse in short course treatment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dirty="0" smtClean="0">
                <a:latin typeface="+mn-lt"/>
              </a:rPr>
              <a:t>13 relapses </a:t>
            </a:r>
            <a:r>
              <a:rPr lang="en-GB" kern="0" dirty="0" err="1" smtClean="0">
                <a:latin typeface="+mn-lt"/>
              </a:rPr>
              <a:t>vs</a:t>
            </a:r>
            <a:r>
              <a:rPr lang="en-GB" kern="0" dirty="0" smtClean="0">
                <a:latin typeface="+mn-lt"/>
              </a:rPr>
              <a:t> 3  (p 0.054)</a:t>
            </a: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802" y="278092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AJRCCM</a:t>
            </a:r>
            <a:r>
              <a:rPr lang="en-GB" sz="1600" dirty="0" smtClean="0"/>
              <a:t> 2009 180: 558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3710" y="441537"/>
            <a:ext cx="905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Can we shorten the duration of therapy?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Interruptions in therapy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GB"/>
              <a:t>Evidence is scant</a:t>
            </a:r>
          </a:p>
          <a:p>
            <a:pPr marL="381000" indent="-381000"/>
            <a:r>
              <a:rPr lang="en-GB"/>
              <a:t>In first 2 months</a:t>
            </a:r>
          </a:p>
          <a:p>
            <a:pPr marL="381000" indent="-381000">
              <a:buFontTx/>
              <a:buNone/>
            </a:pPr>
            <a:r>
              <a:rPr lang="en-GB"/>
              <a:t>	If &gt;14 days, start from scratch</a:t>
            </a:r>
          </a:p>
          <a:p>
            <a:pPr marL="381000" indent="-381000">
              <a:buFontTx/>
              <a:buNone/>
            </a:pPr>
            <a:r>
              <a:rPr lang="en-GB"/>
              <a:t>	If &lt;14 days, carry on</a:t>
            </a:r>
          </a:p>
          <a:p>
            <a:pPr marL="381000" indent="-381000"/>
            <a:r>
              <a:rPr lang="en-GB"/>
              <a:t>After 2 months, most clinicians use 4 weeks as cut-off</a:t>
            </a:r>
          </a:p>
          <a:p>
            <a:pPr marL="381000" indent="-381000"/>
            <a:endParaRPr lang="en-GB"/>
          </a:p>
          <a:p>
            <a:pPr marL="381000" indent="-381000"/>
            <a:r>
              <a:rPr lang="en-GB"/>
              <a:t>Patients should always go on to DOT if interruption occurs</a:t>
            </a:r>
          </a:p>
          <a:p>
            <a:pPr marL="381000" indent="-38100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2" name="Rectangle 2"/>
          <p:cNvSpPr>
            <a:spLocks noChangeArrowheads="1"/>
          </p:cNvSpPr>
          <p:nvPr/>
        </p:nvSpPr>
        <p:spPr bwMode="auto">
          <a:xfrm>
            <a:off x="2508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on therapy</a:t>
            </a:r>
          </a:p>
        </p:txBody>
      </p:sp>
      <p:sp>
        <p:nvSpPr>
          <p:cNvPr id="539653" name="Rectangle 3"/>
          <p:cNvSpPr>
            <a:spLocks noChangeArrowheads="1"/>
          </p:cNvSpPr>
          <p:nvPr/>
        </p:nvSpPr>
        <p:spPr bwMode="auto">
          <a:xfrm>
            <a:off x="2508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Warn patient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Stop therapy and seek immediate advice if become jaundiced or suffer visual loss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Other side effects can often be treated through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Omeprazole</a:t>
            </a:r>
            <a:r>
              <a:rPr lang="en-GB" dirty="0"/>
              <a:t>, </a:t>
            </a:r>
            <a:r>
              <a:rPr lang="en-GB" dirty="0" err="1"/>
              <a:t>cyclizine</a:t>
            </a:r>
            <a:r>
              <a:rPr lang="en-GB" dirty="0"/>
              <a:t>, anti-histamines, NSAIDs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Check colour vision and acuity prior to commencing </a:t>
            </a:r>
            <a:r>
              <a:rPr lang="en-GB" dirty="0" err="1"/>
              <a:t>ethambutol</a:t>
            </a:r>
            <a:r>
              <a:rPr lang="en-GB" dirty="0"/>
              <a:t> and at each visit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Role/frequency of liver function testing uncertain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/>
              <a:t>Hammersmith practise is to test at </a:t>
            </a:r>
            <a:r>
              <a:rPr lang="en-GB" dirty="0" smtClean="0"/>
              <a:t>2/52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 smtClean="0"/>
              <a:t>Others advocate not treating unless symptomatic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1143000"/>
          </a:xfrm>
        </p:spPr>
        <p:txBody>
          <a:bodyPr/>
          <a:lstStyle/>
          <a:p>
            <a:r>
              <a:rPr lang="en-GB"/>
              <a:t>Re-introduction after hepatotoxicity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125538"/>
            <a:ext cx="6480175" cy="1223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AST &gt;3x normal with symptoms or &gt;5x asymptomatic</a:t>
            </a:r>
          </a:p>
          <a:p>
            <a:pPr>
              <a:lnSpc>
                <a:spcPct val="80000"/>
              </a:lnSpc>
            </a:pPr>
            <a:r>
              <a:rPr lang="en-GB" sz="1800"/>
              <a:t>BHIVA guidelines useful</a:t>
            </a:r>
          </a:p>
          <a:p>
            <a:pPr>
              <a:lnSpc>
                <a:spcPct val="80000"/>
              </a:lnSpc>
            </a:pPr>
            <a:r>
              <a:rPr lang="en-GB" sz="1800"/>
              <a:t>Often do not get recurrence of hepatotoxicity</a:t>
            </a:r>
          </a:p>
          <a:p>
            <a:pPr>
              <a:lnSpc>
                <a:spcPct val="80000"/>
              </a:lnSpc>
            </a:pPr>
            <a:r>
              <a:rPr lang="en-GB" sz="1800"/>
              <a:t>Can cover with Amikacin and Moxifloxacin if unwell </a:t>
            </a:r>
          </a:p>
        </p:txBody>
      </p: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1330325" y="2349500"/>
            <a:ext cx="669766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Guidelines for the reintroduction of anti-tuberculous chemotherapy following elevation of liver function tests or cutaneous reaction grade 1-3</a:t>
            </a:r>
          </a:p>
          <a:p>
            <a:endParaRPr lang="en-GB" sz="1600"/>
          </a:p>
          <a:p>
            <a:r>
              <a:rPr lang="en-GB" sz="1400"/>
              <a:t>Day 	Isoniazid 	Rifampicin 			Pyrazinamide</a:t>
            </a:r>
          </a:p>
          <a:p>
            <a:r>
              <a:rPr lang="en-GB" sz="1400"/>
              <a:t>__________________________________________________________________</a:t>
            </a:r>
          </a:p>
          <a:p>
            <a:r>
              <a:rPr lang="en-GB" sz="1400"/>
              <a:t>1 	50mg _ </a:t>
            </a:r>
            <a:endParaRPr lang="nl-NL" sz="1400"/>
          </a:p>
          <a:p>
            <a:r>
              <a:rPr lang="nl-NL" sz="1400"/>
              <a:t>2 	150mg _ </a:t>
            </a:r>
          </a:p>
          <a:p>
            <a:r>
              <a:rPr lang="nl-NL" sz="1400"/>
              <a:t>3 	300mg _ </a:t>
            </a:r>
          </a:p>
          <a:p>
            <a:r>
              <a:rPr lang="nl-NL" sz="1400"/>
              <a:t>4 	300mg 	75mg _</a:t>
            </a:r>
          </a:p>
          <a:p>
            <a:r>
              <a:rPr lang="nl-NL" sz="1400"/>
              <a:t>5 	300mg 	150mg _</a:t>
            </a:r>
          </a:p>
          <a:p>
            <a:r>
              <a:rPr lang="nl-NL" sz="1400"/>
              <a:t>6 	300mg 	300mg _</a:t>
            </a:r>
          </a:p>
          <a:p>
            <a:r>
              <a:rPr lang="nl-NL" sz="1400"/>
              <a:t>7 	300mg 	450mg &gt; 50kg / 600mg &lt; 50kg _ </a:t>
            </a:r>
          </a:p>
          <a:p>
            <a:r>
              <a:rPr lang="nl-NL" sz="1400"/>
              <a:t>8 	300mg 	450mg/600mg 		250mg _ </a:t>
            </a:r>
          </a:p>
          <a:p>
            <a:r>
              <a:rPr lang="nl-NL" sz="1400"/>
              <a:t>9 	300mg 	450mg/600mg 		500mg _ 10 	300mg 	450mg/600mg 		1g _ </a:t>
            </a:r>
          </a:p>
          <a:p>
            <a:r>
              <a:rPr lang="nl-NL" sz="1400"/>
              <a:t>11 	300mg 	450mg/600mg 		1.5g &gt; 50kg / 2g &lt; 50kg</a:t>
            </a:r>
          </a:p>
          <a:p>
            <a:r>
              <a:rPr lang="nl-NL" sz="1400"/>
              <a:t>12 	300mg 	450mg/600mg 		1.5g/2g</a:t>
            </a:r>
          </a:p>
          <a:p>
            <a:r>
              <a:rPr lang="nl-NL" sz="1400"/>
              <a:t>13 	300mg 	450mg/600mg 		1.5g/2g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35150" y="1196975"/>
            <a:ext cx="5902325" cy="4114800"/>
          </a:xfrm>
        </p:spPr>
        <p:txBody>
          <a:bodyPr/>
          <a:lstStyle/>
          <a:p>
            <a:r>
              <a:rPr lang="en-GB" dirty="0"/>
              <a:t>Sputum 5/5 positive for AFB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How do we diagnose TB?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Should </a:t>
            </a:r>
            <a:r>
              <a:rPr lang="en-GB" dirty="0"/>
              <a:t>i</a:t>
            </a:r>
            <a:r>
              <a:rPr lang="en-GB" dirty="0" smtClean="0"/>
              <a:t>nfectious </a:t>
            </a:r>
            <a:r>
              <a:rPr lang="en-GB" dirty="0"/>
              <a:t>patients should be </a:t>
            </a:r>
            <a:r>
              <a:rPr lang="en-GB" dirty="0" smtClean="0"/>
              <a:t>isolated?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treatment should he be started on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What about the people he has been in contact with?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FF00"/>
                </a:solidFill>
              </a:rPr>
              <a:t>Should be able to answer these questions by the end of the lecture!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95513" y="2276475"/>
            <a:ext cx="5040312" cy="1871663"/>
          </a:xfrm>
        </p:spPr>
        <p:txBody>
          <a:bodyPr/>
          <a:lstStyle/>
          <a:p>
            <a:r>
              <a:rPr lang="en-GB"/>
              <a:t>54 year old man</a:t>
            </a:r>
          </a:p>
          <a:p>
            <a:r>
              <a:rPr lang="en-GB"/>
              <a:t>History of alcohol excess</a:t>
            </a:r>
          </a:p>
          <a:p>
            <a:r>
              <a:rPr lang="en-GB"/>
              <a:t>Presented with cough and weight loss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772400" cy="1143000"/>
          </a:xfrm>
        </p:spPr>
        <p:txBody>
          <a:bodyPr/>
          <a:lstStyle/>
          <a:p>
            <a:r>
              <a:rPr lang="en-GB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altLang="en-GB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457200" y="1066800"/>
            <a:ext cx="83820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endParaRPr lang="en-GB" altLang="en-GB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2740" name="Picture 4" descr="Foley CXR"/>
          <p:cNvPicPr>
            <a:picLocks noChangeAspect="1" noChangeArrowheads="1"/>
          </p:cNvPicPr>
          <p:nvPr/>
        </p:nvPicPr>
        <p:blipFill>
          <a:blip r:embed="rId3" cstate="print"/>
          <a:srcRect l="12625" r="9468"/>
          <a:stretch>
            <a:fillRect/>
          </a:stretch>
        </p:blipFill>
        <p:spPr bwMode="auto">
          <a:xfrm>
            <a:off x="2195513" y="549275"/>
            <a:ext cx="5329237" cy="560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1989138"/>
            <a:ext cx="5832475" cy="2519362"/>
          </a:xfrm>
        </p:spPr>
        <p:txBody>
          <a:bodyPr/>
          <a:lstStyle/>
          <a:p>
            <a:r>
              <a:rPr lang="en-GB"/>
              <a:t>Sputum 4/5 samples positive for AFB</a:t>
            </a:r>
          </a:p>
          <a:p>
            <a:r>
              <a:rPr lang="en-GB"/>
              <a:t>Large number of AFBs seen</a:t>
            </a:r>
          </a:p>
          <a:p>
            <a:r>
              <a:rPr lang="en-GB"/>
              <a:t>Heavy growth of drug resistant MTb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8" name="Rectangle 2"/>
          <p:cNvSpPr>
            <a:spLocks noChangeArrowheads="1"/>
          </p:cNvSpPr>
          <p:nvPr/>
        </p:nvSpPr>
        <p:spPr bwMode="auto">
          <a:xfrm>
            <a:off x="1492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Multi-drug resistant TB (MDR-TB)</a:t>
            </a:r>
          </a:p>
        </p:txBody>
      </p:sp>
      <p:sp>
        <p:nvSpPr>
          <p:cNvPr id="543749" name="Rectangle 3"/>
          <p:cNvSpPr>
            <a:spLocks noChangeArrowheads="1"/>
          </p:cNvSpPr>
          <p:nvPr/>
        </p:nvSpPr>
        <p:spPr bwMode="auto">
          <a:xfrm>
            <a:off x="1331913" y="2060575"/>
            <a:ext cx="6438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Risk factors for MDR-TB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Previous/incomplete anti-TB therapy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Poor compliance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Acquired in high MDR-TB region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IVDU or alcoholic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Homelessness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6" name="Rectangle 2"/>
          <p:cNvSpPr>
            <a:spLocks noChangeArrowheads="1"/>
          </p:cNvSpPr>
          <p:nvPr/>
        </p:nvSpPr>
        <p:spPr bwMode="auto">
          <a:xfrm>
            <a:off x="3238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of MDR-TB</a:t>
            </a:r>
          </a:p>
        </p:txBody>
      </p:sp>
      <p:sp>
        <p:nvSpPr>
          <p:cNvPr id="545797" name="Rectangle 3"/>
          <p:cNvSpPr>
            <a:spLocks noChangeArrowheads="1"/>
          </p:cNvSpPr>
          <p:nvPr/>
        </p:nvSpPr>
        <p:spPr bwMode="auto">
          <a:xfrm>
            <a:off x="1258888" y="2205038"/>
            <a:ext cx="698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Sensitivity data if at all possible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Expert advice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At least three preferably 4 or 5 active drugs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One injectable for first 6 months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Monitor compliance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DOT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6" name="Rectangle 2"/>
          <p:cNvSpPr>
            <a:spLocks noChangeArrowheads="1"/>
          </p:cNvSpPr>
          <p:nvPr/>
        </p:nvSpPr>
        <p:spPr bwMode="auto">
          <a:xfrm>
            <a:off x="250825" y="333375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Second-line anti-TB therapy</a:t>
            </a:r>
          </a:p>
        </p:txBody>
      </p:sp>
      <p:sp>
        <p:nvSpPr>
          <p:cNvPr id="535557" name="Rectangle 3"/>
          <p:cNvSpPr>
            <a:spLocks noChangeArrowheads="1"/>
          </p:cNvSpPr>
          <p:nvPr/>
        </p:nvSpPr>
        <p:spPr bwMode="auto">
          <a:xfrm>
            <a:off x="1331913" y="1484313"/>
            <a:ext cx="65532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Quinolones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/>
              <a:t>Ciprofloxacin, ofloxacin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/>
              <a:t>Moxifloxacin – most potent ‘</a:t>
            </a:r>
            <a:r>
              <a:rPr lang="en-GB" sz="2400" i="1"/>
              <a:t>in vitro</a:t>
            </a:r>
            <a:r>
              <a:rPr lang="en-GB" sz="2400"/>
              <a:t>’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Aminoglycosides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/>
              <a:t>Streptomycin, amikacin, kanamycin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Macrolides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/>
              <a:t>Clarithromycin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/>
              <a:t>Azithromycin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1560" y="24208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evidence of anti-mycobacterial activity accumulating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II trial of smear positive TB in Brazil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Moxifloxacin 400mg vs Ethambutol (15-20mg/kg)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85 in each group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 sputum culture conversion in Moxifloxacin group vs 63% in ethambutol group (p 0.03).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mouse, replacement of Moxi for Isoniazid improves sterilization. Not confirmed in man.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Precise role relative to isoniazid and ethambutol not yet defined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HH, replace Ethambutol with Moxifloxacin in patients with renal failure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Mox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7471507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4" name="Rectangle 2"/>
          <p:cNvSpPr>
            <a:spLocks noChangeArrowheads="1"/>
          </p:cNvSpPr>
          <p:nvPr/>
        </p:nvSpPr>
        <p:spPr bwMode="auto">
          <a:xfrm>
            <a:off x="3238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Second-line anti-TB therapy</a:t>
            </a:r>
          </a:p>
        </p:txBody>
      </p:sp>
      <p:sp>
        <p:nvSpPr>
          <p:cNvPr id="537605" name="Rectangle 3"/>
          <p:cNvSpPr>
            <a:spLocks noChangeArrowheads="1"/>
          </p:cNvSpPr>
          <p:nvPr/>
        </p:nvSpPr>
        <p:spPr bwMode="auto">
          <a:xfrm>
            <a:off x="2051050" y="2276475"/>
            <a:ext cx="5400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 sz="2400"/>
              <a:t>Ethionamide or prothionamide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 sz="2400"/>
              <a:t>Capreomycin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 sz="2400"/>
              <a:t>Cycloserine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 sz="2400"/>
              <a:t>Thiacetazone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GB" sz="2400"/>
              <a:t>Para-amino salicylic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010" name="Group 546"/>
          <p:cNvGraphicFramePr>
            <a:graphicFrameLocks noGrp="1"/>
          </p:cNvGraphicFramePr>
          <p:nvPr/>
        </p:nvGraphicFramePr>
        <p:xfrm>
          <a:off x="827088" y="333375"/>
          <a:ext cx="7704137" cy="6121408"/>
        </p:xfrm>
        <a:graphic>
          <a:graphicData uri="http://schemas.openxmlformats.org/drawingml/2006/table">
            <a:tbl>
              <a:tblPr/>
              <a:tblGrid>
                <a:gridCol w="1077912"/>
                <a:gridCol w="2309813"/>
                <a:gridCol w="2543175"/>
                <a:gridCol w="1773237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Group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Drug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Abbreviation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First-line oral antituberculosis drugs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isoniazid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rifampicin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ethambutol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pyrazinamide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rifabutin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Rfb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Injectable antituberculosis drugs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kanamycin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amikacin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Amk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capreomycin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streptomycin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Fluoroquinolones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levofloxacin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Lfx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moxifloxacin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Mfx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ofloxacin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Oral bacteriostatic second-line antituberculosis drugs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ethionamide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Eto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protionamide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Pto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cycloserine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terizidone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-aminosalicylic acid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Antituberculosis drugs with unclear efficacy or unclear role in MDR-TB treatment (not recommended by WHO for routine use in MDR-TB patients)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clofazimine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Cfz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linezolid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Lzd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amoxicillin/clavulanate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Amx/Clv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thioacetazone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clarithromycin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imipenem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Ipm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78688" cy="57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4" name="Rectangle 2"/>
          <p:cNvSpPr>
            <a:spLocks noChangeArrowheads="1"/>
          </p:cNvSpPr>
          <p:nvPr/>
        </p:nvSpPr>
        <p:spPr bwMode="auto">
          <a:xfrm>
            <a:off x="179388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 1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do we diagnose TB?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7365" name="Rectangle 3"/>
          <p:cNvSpPr>
            <a:spLocks noChangeArrowheads="1"/>
          </p:cNvSpPr>
          <p:nvPr/>
        </p:nvSpPr>
        <p:spPr bwMode="auto">
          <a:xfrm>
            <a:off x="539750" y="1844675"/>
            <a:ext cx="55451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Clinical diagnosis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Typical scenario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Response to therapy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Identify organism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Microscopy	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Culture/sensitivities (4-8 weeks)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New/faster tests in pipeline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Typical pathological changes</a:t>
            </a:r>
          </a:p>
        </p:txBody>
      </p:sp>
      <p:pic>
        <p:nvPicPr>
          <p:cNvPr id="527366" name="Picture 6" descr="sputum auromine rhodomine"/>
          <p:cNvPicPr>
            <a:picLocks noChangeAspect="1" noChangeArrowheads="1"/>
          </p:cNvPicPr>
          <p:nvPr/>
        </p:nvPicPr>
        <p:blipFill>
          <a:blip r:embed="rId3" cstate="print"/>
          <a:srcRect l="15685" t="18279" r="20235"/>
          <a:stretch>
            <a:fillRect/>
          </a:stretch>
        </p:blipFill>
        <p:spPr bwMode="auto">
          <a:xfrm>
            <a:off x="5364163" y="2276475"/>
            <a:ext cx="2952750" cy="252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04664"/>
            <a:ext cx="5784626" cy="1542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198884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NEJM</a:t>
            </a:r>
            <a:r>
              <a:rPr lang="en-GB" sz="1600" dirty="0" smtClean="0"/>
              <a:t> 2009 260: 2397</a:t>
            </a:r>
            <a:endParaRPr lang="en-GB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71600" y="2564904"/>
            <a:ext cx="76328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II trial in Stellenbosch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noProof="0" dirty="0" smtClean="0">
                <a:latin typeface="+mn-lt"/>
              </a:rPr>
              <a:t>Newly diagnosed MDR-TB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TMC207</a:t>
            </a:r>
            <a:r>
              <a:rPr kumimoji="0" lang="en-GB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400mg daily for 2/52, then 200mg 3x wk for 6/52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baseline="0" noProof="0" dirty="0" smtClean="0">
                <a:latin typeface="+mn-lt"/>
              </a:rPr>
              <a:t>23</a:t>
            </a:r>
            <a:r>
              <a:rPr lang="en-GB" kern="0" noProof="0" dirty="0" smtClean="0">
                <a:latin typeface="+mn-lt"/>
              </a:rPr>
              <a:t> treated </a:t>
            </a:r>
            <a:r>
              <a:rPr lang="en-GB" kern="0" noProof="0" dirty="0" err="1" smtClean="0">
                <a:latin typeface="+mn-lt"/>
              </a:rPr>
              <a:t>vs</a:t>
            </a:r>
            <a:r>
              <a:rPr lang="en-GB" kern="0" noProof="0" dirty="0" smtClean="0">
                <a:latin typeface="+mn-lt"/>
              </a:rPr>
              <a:t> 24 placebo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noProof="0" dirty="0" smtClean="0">
                <a:latin typeface="+mn-lt"/>
              </a:rPr>
              <a:t>Combined with standard 5-drug second line regime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</a:t>
            </a:r>
            <a:r>
              <a:rPr kumimoji="0" lang="en-GB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to negative sputum culture (p 0.003)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baseline="0" noProof="0" dirty="0" smtClean="0">
                <a:latin typeface="+mn-lt"/>
              </a:rPr>
              <a:t>Increased</a:t>
            </a:r>
            <a:r>
              <a:rPr lang="en-GB" kern="0" noProof="0" dirty="0" smtClean="0">
                <a:latin typeface="+mn-lt"/>
              </a:rPr>
              <a:t> proportion with conversion of culture (48% </a:t>
            </a:r>
            <a:r>
              <a:rPr lang="en-GB" kern="0" noProof="0" dirty="0" err="1" smtClean="0">
                <a:latin typeface="+mn-lt"/>
              </a:rPr>
              <a:t>vs</a:t>
            </a:r>
            <a:r>
              <a:rPr lang="en-GB" kern="0" noProof="0" dirty="0" smtClean="0">
                <a:latin typeface="+mn-lt"/>
              </a:rPr>
              <a:t> 9%)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Nausea</a:t>
            </a:r>
            <a:r>
              <a:rPr kumimoji="0" lang="en-GB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increased in TMC group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268413"/>
            <a:ext cx="6046787" cy="4114800"/>
          </a:xfrm>
        </p:spPr>
        <p:txBody>
          <a:bodyPr/>
          <a:lstStyle/>
          <a:p>
            <a:r>
              <a:rPr lang="en-GB"/>
              <a:t>44 year old man from Brazil</a:t>
            </a:r>
          </a:p>
          <a:p>
            <a:r>
              <a:rPr lang="en-GB"/>
              <a:t>Presented with swelling under angle of jaw</a:t>
            </a:r>
          </a:p>
          <a:p>
            <a:r>
              <a:rPr lang="en-GB"/>
              <a:t>Previously fit and well</a:t>
            </a:r>
          </a:p>
          <a:p>
            <a:r>
              <a:rPr lang="en-GB"/>
              <a:t>Recently, sweats and weight loss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GB"/>
              <a:t>Case 4</a:t>
            </a:r>
          </a:p>
        </p:txBody>
      </p:sp>
      <p:pic>
        <p:nvPicPr>
          <p:cNvPr id="253957" name="Picture 5" descr="scrofula Bra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25" y="3068638"/>
            <a:ext cx="4894263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Tissue section Ziehl-Nielsen</a:t>
            </a:r>
          </a:p>
        </p:txBody>
      </p:sp>
      <p:pic>
        <p:nvPicPr>
          <p:cNvPr id="502788" name="Picture 4" descr="ZN tissu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7" y="1700808"/>
            <a:ext cx="3960440" cy="3333750"/>
          </a:xfrm>
          <a:noFill/>
          <a:ln/>
        </p:spPr>
      </p:pic>
      <p:sp>
        <p:nvSpPr>
          <p:cNvPr id="502789" name="Text Box 5"/>
          <p:cNvSpPr txBox="1">
            <a:spLocks noChangeArrowheads="1"/>
          </p:cNvSpPr>
          <p:nvPr/>
        </p:nvSpPr>
        <p:spPr bwMode="auto">
          <a:xfrm>
            <a:off x="3311860" y="5714526"/>
            <a:ext cx="2808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What test is needed?</a:t>
            </a:r>
          </a:p>
        </p:txBody>
      </p:sp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9679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2" name="Rectangle 2"/>
          <p:cNvSpPr>
            <a:spLocks noChangeArrowheads="1"/>
          </p:cNvSpPr>
          <p:nvPr/>
        </p:nvSpPr>
        <p:spPr bwMode="auto">
          <a:xfrm>
            <a:off x="220663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TB in HIV</a:t>
            </a:r>
          </a:p>
        </p:txBody>
      </p:sp>
      <p:sp>
        <p:nvSpPr>
          <p:cNvPr id="549893" name="Rectangle 3"/>
          <p:cNvSpPr>
            <a:spLocks noChangeArrowheads="1"/>
          </p:cNvSpPr>
          <p:nvPr/>
        </p:nvSpPr>
        <p:spPr bwMode="auto">
          <a:xfrm>
            <a:off x="1403648" y="1989138"/>
            <a:ext cx="67687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 smtClean="0"/>
              <a:t>Globally, HIV co-infection is the single biggest risk factor for developing TB</a:t>
            </a:r>
          </a:p>
          <a:p>
            <a:pPr>
              <a:spcBef>
                <a:spcPct val="20000"/>
              </a:spcBef>
            </a:pPr>
            <a:endParaRPr lang="en-GB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 smtClean="0"/>
              <a:t>Increased </a:t>
            </a:r>
            <a:r>
              <a:rPr lang="en-GB" dirty="0"/>
              <a:t>susceptibility to </a:t>
            </a:r>
            <a:r>
              <a:rPr lang="en-GB" dirty="0" smtClean="0"/>
              <a:t>TB</a:t>
            </a:r>
          </a:p>
          <a:p>
            <a:pPr>
              <a:spcBef>
                <a:spcPct val="20000"/>
              </a:spcBef>
            </a:pPr>
            <a:endParaRPr lang="en-GB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Increased treatment failure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Significant drug interactions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dirty="0"/>
              <a:t>Protease inhibitor </a:t>
            </a:r>
            <a:r>
              <a:rPr lang="en-GB" dirty="0" smtClean="0"/>
              <a:t>group</a:t>
            </a:r>
          </a:p>
          <a:p>
            <a:pPr lvl="1">
              <a:spcBef>
                <a:spcPct val="20000"/>
              </a:spcBef>
            </a:pPr>
            <a:endParaRPr lang="en-GB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Increased drug 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00338" y="2133600"/>
            <a:ext cx="5472112" cy="4114800"/>
          </a:xfrm>
        </p:spPr>
        <p:txBody>
          <a:bodyPr/>
          <a:lstStyle/>
          <a:p>
            <a:r>
              <a:rPr lang="en-GB" dirty="0"/>
              <a:t>28 year old man</a:t>
            </a:r>
          </a:p>
          <a:p>
            <a:r>
              <a:rPr lang="en-GB" dirty="0"/>
              <a:t>Presented with visual disturbance</a:t>
            </a:r>
          </a:p>
          <a:p>
            <a:r>
              <a:rPr lang="en-GB" dirty="0"/>
              <a:t>Fever and weight loss</a:t>
            </a:r>
          </a:p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nerve right palsy on examination</a:t>
            </a:r>
          </a:p>
          <a:p>
            <a:endParaRPr lang="en-GB" dirty="0"/>
          </a:p>
          <a:p>
            <a:r>
              <a:rPr lang="en-GB" dirty="0"/>
              <a:t>Next Ix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CT head?</a:t>
            </a:r>
          </a:p>
          <a:p>
            <a:r>
              <a:rPr lang="en-GB" dirty="0" smtClean="0"/>
              <a:t>Lumbar puncture?</a:t>
            </a:r>
          </a:p>
          <a:p>
            <a:r>
              <a:rPr lang="en-GB" dirty="0" smtClean="0"/>
              <a:t>Other investigation?</a:t>
            </a:r>
            <a:endParaRPr lang="en-GB" dirty="0"/>
          </a:p>
          <a:p>
            <a:endParaRPr lang="en-US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GB"/>
              <a:t>Case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Miliary CXR"/>
          <p:cNvPicPr>
            <a:picLocks noChangeAspect="1" noChangeArrowheads="1"/>
          </p:cNvPicPr>
          <p:nvPr/>
        </p:nvPicPr>
        <p:blipFill>
          <a:blip r:embed="rId3" cstate="print"/>
          <a:srcRect l="5412" r="5890"/>
          <a:stretch>
            <a:fillRect/>
          </a:stretch>
        </p:blipFill>
        <p:spPr bwMode="auto">
          <a:xfrm>
            <a:off x="1763713" y="476250"/>
            <a:ext cx="5905500" cy="601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Millet seeds</a:t>
            </a:r>
          </a:p>
        </p:txBody>
      </p:sp>
      <p:pic>
        <p:nvPicPr>
          <p:cNvPr id="484356" name="Picture 4" descr="millet se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2349500"/>
            <a:ext cx="5256213" cy="3484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557338"/>
            <a:ext cx="6981825" cy="4114800"/>
          </a:xfrm>
        </p:spPr>
        <p:txBody>
          <a:bodyPr/>
          <a:lstStyle/>
          <a:p>
            <a:r>
              <a:rPr lang="en-GB"/>
              <a:t>CSF findings</a:t>
            </a:r>
          </a:p>
          <a:p>
            <a:pPr lvl="1"/>
            <a:r>
              <a:rPr lang="en-GB"/>
              <a:t>WCC  127	95% lymphocytes</a:t>
            </a:r>
          </a:p>
          <a:p>
            <a:pPr lvl="1"/>
            <a:r>
              <a:rPr lang="en-GB"/>
              <a:t>Protein  1.0	(N &lt; 0.4)</a:t>
            </a:r>
          </a:p>
          <a:p>
            <a:pPr lvl="1"/>
            <a:r>
              <a:rPr lang="en-GB"/>
              <a:t>Glucose  2.1	(Serum 6.7)</a:t>
            </a:r>
          </a:p>
          <a:p>
            <a:pPr lvl="1"/>
            <a:endParaRPr lang="en-GB"/>
          </a:p>
          <a:p>
            <a:pPr lvl="1"/>
            <a:r>
              <a:rPr lang="en-GB"/>
              <a:t>Treated with quadruple therapy and dexamethasone</a:t>
            </a:r>
          </a:p>
          <a:p>
            <a:pPr lvl="1"/>
            <a:endParaRPr lang="en-GB"/>
          </a:p>
          <a:p>
            <a:r>
              <a:rPr lang="en-US"/>
              <a:t>CSF AFB –ve and PCR negative</a:t>
            </a:r>
          </a:p>
          <a:p>
            <a:r>
              <a:rPr lang="en-US"/>
              <a:t>BAL AFB –ve but PCR +ve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Rectangle 2"/>
          <p:cNvSpPr>
            <a:spLocks noChangeArrowheads="1"/>
          </p:cNvSpPr>
          <p:nvPr/>
        </p:nvSpPr>
        <p:spPr bwMode="auto">
          <a:xfrm>
            <a:off x="179388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CNS disease</a:t>
            </a:r>
          </a:p>
        </p:txBody>
      </p:sp>
      <p:sp>
        <p:nvSpPr>
          <p:cNvPr id="551941" name="Rectangle 3"/>
          <p:cNvSpPr>
            <a:spLocks noChangeArrowheads="1"/>
          </p:cNvSpPr>
          <p:nvPr/>
        </p:nvSpPr>
        <p:spPr bwMode="auto">
          <a:xfrm>
            <a:off x="539750" y="1989138"/>
            <a:ext cx="8353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May not be able to take by mouth early 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Via N/G tube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IV therapy – Rifampicin, isoniazid, amikacin, ciprofloxacin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GB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Adjunctive corticosteroids indicated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Dexamethasone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60-80 mg prednisiolone/day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GB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TB abscesses (tuberculoma) may paradoxically worsen on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red-ir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5832648" cy="176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AIDS</a:t>
            </a:r>
            <a:r>
              <a:rPr lang="en-GB" sz="1800" dirty="0" smtClean="0"/>
              <a:t> 2010 24: 2381</a:t>
            </a:r>
            <a:endParaRPr lang="en-GB" sz="1800" dirty="0"/>
          </a:p>
        </p:txBody>
      </p:sp>
      <p:sp>
        <p:nvSpPr>
          <p:cNvPr id="4" name="Content Placeholder 9"/>
          <p:cNvSpPr txBox="1">
            <a:spLocks/>
          </p:cNvSpPr>
          <p:nvPr/>
        </p:nvSpPr>
        <p:spPr bwMode="auto">
          <a:xfrm>
            <a:off x="755576" y="2780928"/>
            <a:ext cx="7630616" cy="34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Recruited patients with new paradoxical TB-IRIS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Prednisolone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1.5mg/kg for 2 weeks, then 0.75mg/kg for </a:t>
            </a:r>
            <a:r>
              <a:rPr lang="en-GB" kern="0" dirty="0" smtClean="0">
                <a:latin typeface="+mn-lt"/>
              </a:rPr>
              <a:t>2 weeks </a:t>
            </a:r>
            <a:r>
              <a:rPr lang="en-GB" kern="0" dirty="0" err="1" smtClean="0">
                <a:latin typeface="+mn-lt"/>
              </a:rPr>
              <a:t>vs</a:t>
            </a:r>
            <a:r>
              <a:rPr lang="en-GB" kern="0" dirty="0" smtClean="0">
                <a:latin typeface="+mn-lt"/>
              </a:rPr>
              <a:t> placebo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55 in each arm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dirty="0" err="1" smtClean="0">
                <a:latin typeface="+mn-lt"/>
              </a:rPr>
              <a:t>Pred</a:t>
            </a:r>
            <a:r>
              <a:rPr lang="en-GB" kern="0" dirty="0" smtClean="0">
                <a:latin typeface="+mn-lt"/>
              </a:rPr>
              <a:t> reduced h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ospitalisation</a:t>
            </a:r>
            <a:r>
              <a:rPr lang="en-GB" kern="0" dirty="0" smtClean="0">
                <a:latin typeface="+mn-lt"/>
              </a:rPr>
              <a:t> and therapeutic procedures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rapid improvement in symptoms and QOL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kern="0" dirty="0" smtClean="0">
                <a:latin typeface="+mn-lt"/>
              </a:rPr>
              <a:t>Isolates of 10 participants were found to be </a:t>
            </a:r>
            <a:r>
              <a:rPr lang="en-GB" kern="0" dirty="0" err="1" smtClean="0">
                <a:latin typeface="+mn-lt"/>
              </a:rPr>
              <a:t>rifampicin</a:t>
            </a:r>
            <a:r>
              <a:rPr lang="en-GB" kern="0" dirty="0" smtClean="0">
                <a:latin typeface="+mn-lt"/>
              </a:rPr>
              <a:t> resistant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Therefore,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 to exclude drug-resistant disease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7" name="Rectangle 5"/>
          <p:cNvSpPr>
            <a:spLocks noGrp="1" noChangeArrowheads="1"/>
          </p:cNvSpPr>
          <p:nvPr>
            <p:ph type="title"/>
          </p:nvPr>
        </p:nvSpPr>
        <p:spPr>
          <a:xfrm>
            <a:off x="696999" y="381728"/>
            <a:ext cx="7772400" cy="1143000"/>
          </a:xfrm>
        </p:spPr>
        <p:txBody>
          <a:bodyPr/>
          <a:lstStyle/>
          <a:p>
            <a:r>
              <a:rPr lang="en-GB" dirty="0"/>
              <a:t>Tb epidemiology worldwide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9971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4"/>
          <a:stretch/>
        </p:blipFill>
        <p:spPr bwMode="auto">
          <a:xfrm>
            <a:off x="611560" y="1556792"/>
            <a:ext cx="784887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en-GB"/>
              <a:t>Case 6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773238"/>
            <a:ext cx="6765925" cy="4114800"/>
          </a:xfrm>
        </p:spPr>
        <p:txBody>
          <a:bodyPr/>
          <a:lstStyle/>
          <a:p>
            <a:r>
              <a:rPr lang="en-GB"/>
              <a:t>Household contact of patient with pulmonary TB</a:t>
            </a:r>
          </a:p>
          <a:p>
            <a:r>
              <a:rPr lang="en-GB"/>
              <a:t>Asymptomatic</a:t>
            </a:r>
          </a:p>
          <a:p>
            <a:r>
              <a:rPr lang="en-GB"/>
              <a:t>Normal blood tests</a:t>
            </a:r>
          </a:p>
          <a:p>
            <a:r>
              <a:rPr lang="en-GB"/>
              <a:t>Normal CXR</a:t>
            </a:r>
          </a:p>
          <a:p>
            <a:r>
              <a:rPr lang="en-GB"/>
              <a:t>Mantoux 22mm</a:t>
            </a:r>
          </a:p>
          <a:p>
            <a:endParaRPr lang="en-GB"/>
          </a:p>
          <a:p>
            <a:r>
              <a:rPr lang="en-GB"/>
              <a:t>What should be done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8" name="Rectangle 2"/>
          <p:cNvSpPr>
            <a:spLocks noChangeArrowheads="1"/>
          </p:cNvSpPr>
          <p:nvPr/>
        </p:nvSpPr>
        <p:spPr bwMode="auto">
          <a:xfrm>
            <a:off x="2508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TB prophylactic therapy</a:t>
            </a:r>
          </a:p>
        </p:txBody>
      </p:sp>
      <p:sp>
        <p:nvSpPr>
          <p:cNvPr id="553989" name="Rectangle 3"/>
          <p:cNvSpPr>
            <a:spLocks noChangeArrowheads="1"/>
          </p:cNvSpPr>
          <p:nvPr/>
        </p:nvSpPr>
        <p:spPr bwMode="auto">
          <a:xfrm>
            <a:off x="2508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/>
              <a:t>Immunocompetent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After exposure to TB plus evidence of immunological response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/>
              <a:t>Mantoux or Interferon gamma release assay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Positive tuberculin skin test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Age cut-off 35 but negotiable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/>
              <a:t>Immunocompromised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Consider where significant cell-mediated immunodeficiency + high epidemiological risk or exposure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Eg prednisolone dose &gt;20 mg/day, anti-TNF antibodies, post transplantation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6" name="Rectangle 2"/>
          <p:cNvSpPr>
            <a:spLocks noChangeArrowheads="1"/>
          </p:cNvSpPr>
          <p:nvPr/>
        </p:nvSpPr>
        <p:spPr bwMode="auto">
          <a:xfrm>
            <a:off x="2508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Prophylactic regimens</a:t>
            </a:r>
          </a:p>
        </p:txBody>
      </p:sp>
      <p:sp>
        <p:nvSpPr>
          <p:cNvPr id="556037" name="Rectangle 3"/>
          <p:cNvSpPr>
            <a:spLocks noChangeArrowheads="1"/>
          </p:cNvSpPr>
          <p:nvPr/>
        </p:nvSpPr>
        <p:spPr bwMode="auto">
          <a:xfrm>
            <a:off x="1331913" y="1989138"/>
            <a:ext cx="7058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/>
              <a:t>Isoniazid monotherapy for 6 months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/>
              <a:t>Rifampicin plus isoniazid for 3 months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Routine practice at Hammersmith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/>
              <a:t>Rifampicin plus pyrazinamide for 2 months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USA regimen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Recently reported high rate of hepatotoxicity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GB"/>
              <a:t>Guidelines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464050"/>
          </a:xfrm>
        </p:spPr>
        <p:txBody>
          <a:bodyPr/>
          <a:lstStyle/>
          <a:p>
            <a:r>
              <a:rPr lang="en-GB"/>
              <a:t>http://www.brit-thoracic.org.uk/Clinical-Information/Tuberculosis/Tuberculosis-Guidelines.aspx</a:t>
            </a:r>
          </a:p>
          <a:p>
            <a:endParaRPr lang="en-GB"/>
          </a:p>
          <a:p>
            <a:r>
              <a:rPr lang="en-GB"/>
              <a:t>http://www.nice.org.uk/CG033</a:t>
            </a:r>
          </a:p>
          <a:p>
            <a:endParaRPr lang="en-GB"/>
          </a:p>
          <a:p>
            <a:r>
              <a:rPr lang="en-GB"/>
              <a:t>http://www.thoracic.org/statements/resources/mtpi/rr5211.pdf</a:t>
            </a:r>
            <a:endParaRPr lang="en-GB" u="sng"/>
          </a:p>
          <a:p>
            <a:endParaRPr lang="en-GB"/>
          </a:p>
          <a:p>
            <a:r>
              <a:rPr lang="en-GB"/>
              <a:t>http://www.bhiva.org</a:t>
            </a:r>
          </a:p>
          <a:p>
            <a:endParaRPr lang="en-GB"/>
          </a:p>
          <a:p>
            <a:pPr>
              <a:buFontTx/>
              <a:buNone/>
            </a:pPr>
            <a:r>
              <a:rPr lang="en-GB"/>
              <a:t>National Guideline Clearing House (US – infinite links)	</a:t>
            </a:r>
          </a:p>
          <a:p>
            <a:pPr lvl="4">
              <a:buFontTx/>
              <a:buNone/>
            </a:pPr>
            <a:r>
              <a:rPr lang="en-GB">
                <a:solidFill>
                  <a:schemeClr val="tx1"/>
                </a:solidFill>
              </a:rPr>
              <a:t>http://www.guideline.gov/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2" name="Rectangle 2"/>
          <p:cNvSpPr>
            <a:spLocks noChangeArrowheads="1"/>
          </p:cNvSpPr>
          <p:nvPr/>
        </p:nvSpPr>
        <p:spPr bwMode="auto">
          <a:xfrm>
            <a:off x="179388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560133" name="Rectangle 3"/>
          <p:cNvSpPr>
            <a:spLocks noChangeArrowheads="1"/>
          </p:cNvSpPr>
          <p:nvPr/>
        </p:nvSpPr>
        <p:spPr bwMode="auto">
          <a:xfrm>
            <a:off x="179388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Tuberculosis remains a major threat to global health and is one of the main infectious killers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Prevalence in UK increasing in relation to trends elsewhere in the world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Successful management requires a coordinated multi-disciplinary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661150" cy="990600"/>
          </a:xfrm>
        </p:spPr>
        <p:txBody>
          <a:bodyPr/>
          <a:lstStyle/>
          <a:p>
            <a:r>
              <a:rPr lang="en-GB" sz="2000" b="1" smtClean="0"/>
              <a:t>Figure 1.1. Tuberculosis case reports and rates, UK, 2000-2011</a:t>
            </a:r>
            <a:endParaRPr lang="en-GB" sz="2000" smtClean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50825" y="5876925"/>
            <a:ext cx="4500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000000"/>
                </a:solidFill>
              </a:rPr>
              <a:t>CI - Confidence interval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6119813"/>
            <a:ext cx="82089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 smtClean="0">
                <a:solidFill>
                  <a:srgbClr val="000000"/>
                </a:solidFill>
              </a:rPr>
              <a:t>Sources: </a:t>
            </a:r>
            <a:r>
              <a:rPr lang="en-GB" sz="1000" smtClean="0">
                <a:solidFill>
                  <a:srgbClr val="000000"/>
                </a:solidFill>
              </a:rPr>
              <a:t>Enhanced Tuberculosis Surveillance (ETS).  Enhanced Surveillance of Mycobacterial Infections (ESMI). Office for National Statistics (ONS) mid-year population estimates. </a:t>
            </a:r>
          </a:p>
          <a:p>
            <a:pPr eaLnBrk="1" hangingPunct="1">
              <a:spcBef>
                <a:spcPct val="50000"/>
              </a:spcBef>
            </a:pPr>
            <a:r>
              <a:rPr lang="en-GB" sz="1000" smtClean="0">
                <a:solidFill>
                  <a:srgbClr val="000000"/>
                </a:solidFill>
              </a:rPr>
              <a:t>Prepared by: TB Section - Health Protection Services, Colindale.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727200"/>
          <a:ext cx="7920880" cy="40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26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724525" y="1844675"/>
            <a:ext cx="3255963" cy="3240088"/>
          </a:xfrm>
        </p:spPr>
        <p:txBody>
          <a:bodyPr/>
          <a:lstStyle/>
          <a:p>
            <a:r>
              <a:rPr lang="en-GB" sz="2000" b="1" smtClean="0"/>
              <a:t>Figure 1.4. Three-year average tuberculosis case rates by local areas*, UK, 2009-2011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5724525" y="4292600"/>
            <a:ext cx="30003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2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000" b="1" smtClean="0">
                <a:solidFill>
                  <a:srgbClr val="000000"/>
                </a:solidFill>
              </a:rPr>
              <a:t>Sources: </a:t>
            </a:r>
            <a:r>
              <a:rPr lang="en-GB" sz="1000" smtClean="0">
                <a:solidFill>
                  <a:srgbClr val="000000"/>
                </a:solidFill>
              </a:rPr>
              <a:t>Tuberculosis in the UK: Annual report on tuberculosis surveillance in the UK, 2012.  London: Health Protection Agency. July 2012.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724525" y="3573463"/>
            <a:ext cx="2951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smtClean="0">
                <a:solidFill>
                  <a:srgbClr val="000000"/>
                </a:solidFill>
              </a:rPr>
              <a:t>*England – Local Authorities, Scotland – NHS Boards, Wales – Local Health Boards, NI – data not available.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64" y="0"/>
            <a:ext cx="1655936" cy="16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21" name="Picture 6" descr="T:\TB\TBSurv\Publications_in_progress\Annual Report 2012\Map\ANNUAL REPORT MAP FINA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80" r="1515" b="1683"/>
          <a:stretch>
            <a:fillRect/>
          </a:stretch>
        </p:blipFill>
        <p:spPr bwMode="auto">
          <a:xfrm>
            <a:off x="184150" y="0"/>
            <a:ext cx="481965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:\TB\TBSurv\Publications_in_progress\Annual Report 2012\Map\ANNUAL REPORT MAP FINAL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6" t="780" r="1515" b="76560"/>
          <a:stretch/>
        </p:blipFill>
        <p:spPr bwMode="auto">
          <a:xfrm>
            <a:off x="3331409" y="0"/>
            <a:ext cx="1688846" cy="15932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836613"/>
          </a:xfrm>
        </p:spPr>
        <p:txBody>
          <a:bodyPr/>
          <a:lstStyle/>
          <a:p>
            <a:r>
              <a:rPr lang="en-GB" sz="2000" b="1" smtClean="0"/>
              <a:t>Figure 1.3. Tuberculosis case reports and rates by region, England, 2011</a:t>
            </a:r>
            <a:endParaRPr lang="en-GB" sz="2000" smtClean="0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50825" y="6165850"/>
            <a:ext cx="87137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b="1" smtClean="0">
                <a:solidFill>
                  <a:srgbClr val="000000"/>
                </a:solidFill>
              </a:rPr>
              <a:t>Sources: </a:t>
            </a:r>
            <a:r>
              <a:rPr lang="en-GB" sz="1000" smtClean="0">
                <a:solidFill>
                  <a:srgbClr val="000000"/>
                </a:solidFill>
              </a:rPr>
              <a:t>Enhanced Tuberculosis Surveillance (ETS), Office for National Statistics (ONS) mid-year population estimates.   </a:t>
            </a:r>
          </a:p>
          <a:p>
            <a:pPr eaLnBrk="1" hangingPunct="1"/>
            <a:r>
              <a:rPr lang="en-GB" sz="1000" smtClean="0">
                <a:solidFill>
                  <a:srgbClr val="000000"/>
                </a:solidFill>
              </a:rPr>
              <a:t>Data shown in Appendix B; ii, iii.  </a:t>
            </a:r>
          </a:p>
          <a:p>
            <a:pPr eaLnBrk="1" hangingPunct="1"/>
            <a:r>
              <a:rPr lang="en-GB" sz="1000" smtClean="0">
                <a:solidFill>
                  <a:srgbClr val="000000"/>
                </a:solidFill>
              </a:rPr>
              <a:t>Prepared by: TB Section - Health Protection Services, Colindale</a:t>
            </a:r>
            <a:r>
              <a:rPr lang="en-GB" sz="11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50825" y="5949950"/>
            <a:ext cx="266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100" smtClean="0">
                <a:solidFill>
                  <a:srgbClr val="000000"/>
                </a:solidFill>
              </a:rPr>
              <a:t>CI – Confidence interval</a:t>
            </a:r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Rectangle 2"/>
          <p:cNvSpPr>
            <a:spLocks noChangeArrowheads="1"/>
          </p:cNvSpPr>
          <p:nvPr/>
        </p:nvSpPr>
        <p:spPr bwMode="auto">
          <a:xfrm>
            <a:off x="771525" y="609600"/>
            <a:ext cx="7545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Therapy for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Mtb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125" name="Rectangle 3"/>
          <p:cNvSpPr>
            <a:spLocks noChangeArrowheads="1"/>
          </p:cNvSpPr>
          <p:nvPr/>
        </p:nvSpPr>
        <p:spPr bwMode="auto">
          <a:xfrm>
            <a:off x="1547813" y="1989138"/>
            <a:ext cx="6105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Prolonged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To eradicate the organisms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Very slow growing/intracellular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endParaRPr lang="en-US"/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Multi-drug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Speed killing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Combat resistance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2D0054"/>
      </a:dk2>
      <a:lt2>
        <a:srgbClr val="742F70"/>
      </a:lt2>
      <a:accent1>
        <a:srgbClr val="ECBF00"/>
      </a:accent1>
      <a:accent2>
        <a:srgbClr val="00A2AE"/>
      </a:accent2>
      <a:accent3>
        <a:srgbClr val="FFFFFF"/>
      </a:accent3>
      <a:accent4>
        <a:srgbClr val="000000"/>
      </a:accent4>
      <a:accent5>
        <a:srgbClr val="F4DCAA"/>
      </a:accent5>
      <a:accent6>
        <a:srgbClr val="00929D"/>
      </a:accent6>
      <a:hlink>
        <a:srgbClr val="CF6400"/>
      </a:hlink>
      <a:folHlink>
        <a:srgbClr val="93989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D0054"/>
        </a:dk1>
        <a:lt1>
          <a:srgbClr val="FFFFFF"/>
        </a:lt1>
        <a:dk2>
          <a:srgbClr val="000000"/>
        </a:dk2>
        <a:lt2>
          <a:srgbClr val="808080"/>
        </a:lt2>
        <a:accent1>
          <a:srgbClr val="FFBF00"/>
        </a:accent1>
        <a:accent2>
          <a:srgbClr val="99FFCC"/>
        </a:accent2>
        <a:accent3>
          <a:srgbClr val="FFFFFF"/>
        </a:accent3>
        <a:accent4>
          <a:srgbClr val="250046"/>
        </a:accent4>
        <a:accent5>
          <a:srgbClr val="FFDCAA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2D0054"/>
      </a:dk2>
      <a:lt2>
        <a:srgbClr val="742F70"/>
      </a:lt2>
      <a:accent1>
        <a:srgbClr val="ECBF00"/>
      </a:accent1>
      <a:accent2>
        <a:srgbClr val="00A2AE"/>
      </a:accent2>
      <a:accent3>
        <a:srgbClr val="FFFFFF"/>
      </a:accent3>
      <a:accent4>
        <a:srgbClr val="000000"/>
      </a:accent4>
      <a:accent5>
        <a:srgbClr val="F4DCAA"/>
      </a:accent5>
      <a:accent6>
        <a:srgbClr val="00929D"/>
      </a:accent6>
      <a:hlink>
        <a:srgbClr val="CF6400"/>
      </a:hlink>
      <a:folHlink>
        <a:srgbClr val="93989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D0054"/>
        </a:dk1>
        <a:lt1>
          <a:srgbClr val="FFFFFF"/>
        </a:lt1>
        <a:dk2>
          <a:srgbClr val="000000"/>
        </a:dk2>
        <a:lt2>
          <a:srgbClr val="808080"/>
        </a:lt2>
        <a:accent1>
          <a:srgbClr val="FFBF00"/>
        </a:accent1>
        <a:accent2>
          <a:srgbClr val="99FFCC"/>
        </a:accent2>
        <a:accent3>
          <a:srgbClr val="FFFFFF"/>
        </a:accent3>
        <a:accent4>
          <a:srgbClr val="250046"/>
        </a:accent4>
        <a:accent5>
          <a:srgbClr val="FFDCAA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2D0054"/>
      </a:dk2>
      <a:lt2>
        <a:srgbClr val="742F70"/>
      </a:lt2>
      <a:accent1>
        <a:srgbClr val="ECBF00"/>
      </a:accent1>
      <a:accent2>
        <a:srgbClr val="00A2AE"/>
      </a:accent2>
      <a:accent3>
        <a:srgbClr val="FFFFFF"/>
      </a:accent3>
      <a:accent4>
        <a:srgbClr val="000000"/>
      </a:accent4>
      <a:accent5>
        <a:srgbClr val="F4DCAA"/>
      </a:accent5>
      <a:accent6>
        <a:srgbClr val="00929D"/>
      </a:accent6>
      <a:hlink>
        <a:srgbClr val="CF6400"/>
      </a:hlink>
      <a:folHlink>
        <a:srgbClr val="93989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D0054"/>
        </a:dk1>
        <a:lt1>
          <a:srgbClr val="FFFFFF"/>
        </a:lt1>
        <a:dk2>
          <a:srgbClr val="000000"/>
        </a:dk2>
        <a:lt2>
          <a:srgbClr val="808080"/>
        </a:lt2>
        <a:accent1>
          <a:srgbClr val="FFBF00"/>
        </a:accent1>
        <a:accent2>
          <a:srgbClr val="99FFCC"/>
        </a:accent2>
        <a:accent3>
          <a:srgbClr val="FFFFFF"/>
        </a:accent3>
        <a:accent4>
          <a:srgbClr val="250046"/>
        </a:accent4>
        <a:accent5>
          <a:srgbClr val="FFDCAA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0054"/>
    </a:dk2>
    <a:lt2>
      <a:srgbClr val="808080"/>
    </a:lt2>
    <a:accent1>
      <a:srgbClr val="FFC20E"/>
    </a:accent1>
    <a:accent2>
      <a:srgbClr val="2D0054"/>
    </a:accent2>
    <a:accent3>
      <a:srgbClr val="FFFFFF"/>
    </a:accent3>
    <a:accent4>
      <a:srgbClr val="000000"/>
    </a:accent4>
    <a:accent5>
      <a:srgbClr val="FFDDAA"/>
    </a:accent5>
    <a:accent6>
      <a:srgbClr val="28004B"/>
    </a:accent6>
    <a:hlink>
      <a:srgbClr val="F3712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0054"/>
    </a:dk2>
    <a:lt2>
      <a:srgbClr val="808080"/>
    </a:lt2>
    <a:accent1>
      <a:srgbClr val="FFC20E"/>
    </a:accent1>
    <a:accent2>
      <a:srgbClr val="2D0054"/>
    </a:accent2>
    <a:accent3>
      <a:srgbClr val="FFFFFF"/>
    </a:accent3>
    <a:accent4>
      <a:srgbClr val="000000"/>
    </a:accent4>
    <a:accent5>
      <a:srgbClr val="FFDDAA"/>
    </a:accent5>
    <a:accent6>
      <a:srgbClr val="28004B"/>
    </a:accent6>
    <a:hlink>
      <a:srgbClr val="F3712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0054"/>
    </a:dk2>
    <a:lt2>
      <a:srgbClr val="808080"/>
    </a:lt2>
    <a:accent1>
      <a:srgbClr val="FFC20E"/>
    </a:accent1>
    <a:accent2>
      <a:srgbClr val="2D0054"/>
    </a:accent2>
    <a:accent3>
      <a:srgbClr val="FFFFFF"/>
    </a:accent3>
    <a:accent4>
      <a:srgbClr val="000000"/>
    </a:accent4>
    <a:accent5>
      <a:srgbClr val="FFDDAA"/>
    </a:accent5>
    <a:accent6>
      <a:srgbClr val="28004B"/>
    </a:accent6>
    <a:hlink>
      <a:srgbClr val="F3712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0054"/>
    </a:dk2>
    <a:lt2>
      <a:srgbClr val="742F70"/>
    </a:lt2>
    <a:accent1>
      <a:srgbClr val="ECBF00"/>
    </a:accent1>
    <a:accent2>
      <a:srgbClr val="00A2AE"/>
    </a:accent2>
    <a:accent3>
      <a:srgbClr val="FFFFFF"/>
    </a:accent3>
    <a:accent4>
      <a:srgbClr val="000000"/>
    </a:accent4>
    <a:accent5>
      <a:srgbClr val="F4DCAA"/>
    </a:accent5>
    <a:accent6>
      <a:srgbClr val="00929D"/>
    </a:accent6>
    <a:hlink>
      <a:srgbClr val="CF6400"/>
    </a:hlink>
    <a:folHlink>
      <a:srgbClr val="93989B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0054"/>
    </a:dk2>
    <a:lt2>
      <a:srgbClr val="742F70"/>
    </a:lt2>
    <a:accent1>
      <a:srgbClr val="ECBF00"/>
    </a:accent1>
    <a:accent2>
      <a:srgbClr val="00A2AE"/>
    </a:accent2>
    <a:accent3>
      <a:srgbClr val="FFFFFF"/>
    </a:accent3>
    <a:accent4>
      <a:srgbClr val="000000"/>
    </a:accent4>
    <a:accent5>
      <a:srgbClr val="F4DCAA"/>
    </a:accent5>
    <a:accent6>
      <a:srgbClr val="00929D"/>
    </a:accent6>
    <a:hlink>
      <a:srgbClr val="CF6400"/>
    </a:hlink>
    <a:folHlink>
      <a:srgbClr val="93989B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7600</TotalTime>
  <Words>1964</Words>
  <Application>Microsoft Office PowerPoint</Application>
  <PresentationFormat>On-screen Show (4:3)</PresentationFormat>
  <Paragraphs>531</Paragraphs>
  <Slides>54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Blank Presentation</vt:lpstr>
      <vt:lpstr>Default Design</vt:lpstr>
      <vt:lpstr>1_Default Design</vt:lpstr>
      <vt:lpstr>2_Default Design</vt:lpstr>
      <vt:lpstr>Tuberculosis management</vt:lpstr>
      <vt:lpstr>Case 1</vt:lpstr>
      <vt:lpstr>PowerPoint Presentation</vt:lpstr>
      <vt:lpstr>PowerPoint Presentation</vt:lpstr>
      <vt:lpstr>Tb epidemiology worldwide</vt:lpstr>
      <vt:lpstr>Figure 1.1. Tuberculosis case reports and rates, UK, 2000-2011</vt:lpstr>
      <vt:lpstr>Figure 1.4. Three-year average tuberculosis case rates by local areas*, UK, 2009-2011</vt:lpstr>
      <vt:lpstr>Figure 1.3. Tuberculosis case reports and rates by region, England, 2011</vt:lpstr>
      <vt:lpstr>PowerPoint Presentation</vt:lpstr>
      <vt:lpstr>PowerPoint Presentation</vt:lpstr>
      <vt:lpstr>Treatment of tuberculosis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circumstances</vt:lpstr>
      <vt:lpstr>Case 2</vt:lpstr>
      <vt:lpstr>CXR 12th July</vt:lpstr>
      <vt:lpstr>CXR 4th Sept</vt:lpstr>
      <vt:lpstr>PowerPoint Presentation</vt:lpstr>
      <vt:lpstr>PowerPoint Presentation</vt:lpstr>
      <vt:lpstr>Progress</vt:lpstr>
      <vt:lpstr>PowerPoint Presentation</vt:lpstr>
      <vt:lpstr>PowerPoint Presentation</vt:lpstr>
      <vt:lpstr>Interruptions in therapy</vt:lpstr>
      <vt:lpstr>PowerPoint Presentation</vt:lpstr>
      <vt:lpstr>Re-introduction after hepatotoxicity</vt:lpstr>
      <vt:lpstr>Case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4</vt:lpstr>
      <vt:lpstr>Tissue section Ziehl-Nielsen</vt:lpstr>
      <vt:lpstr>PowerPoint Presentation</vt:lpstr>
      <vt:lpstr>Case 5</vt:lpstr>
      <vt:lpstr>PowerPoint Presentation</vt:lpstr>
      <vt:lpstr>Millet seeds</vt:lpstr>
      <vt:lpstr>PowerPoint Presentation</vt:lpstr>
      <vt:lpstr>PowerPoint Presentation</vt:lpstr>
      <vt:lpstr>PowerPoint Presentation</vt:lpstr>
      <vt:lpstr>Case 6</vt:lpstr>
      <vt:lpstr>PowerPoint Presentation</vt:lpstr>
      <vt:lpstr>PowerPoint Presentation</vt:lpstr>
      <vt:lpstr>Guidelines</vt:lpstr>
      <vt:lpstr>PowerPoint Presentation</vt:lpstr>
    </vt:vector>
  </TitlesOfParts>
  <Company>ICSM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CCS</dc:creator>
  <cp:lastModifiedBy>feo38</cp:lastModifiedBy>
  <cp:revision>307</cp:revision>
  <dcterms:created xsi:type="dcterms:W3CDTF">1999-08-26T17:42:35Z</dcterms:created>
  <dcterms:modified xsi:type="dcterms:W3CDTF">2013-02-22T12:48:39Z</dcterms:modified>
</cp:coreProperties>
</file>