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2" r:id="rId3"/>
    <p:sldId id="295" r:id="rId4"/>
    <p:sldId id="280" r:id="rId5"/>
    <p:sldId id="296" r:id="rId6"/>
    <p:sldId id="297" r:id="rId7"/>
    <p:sldId id="283" r:id="rId8"/>
    <p:sldId id="264" r:id="rId9"/>
    <p:sldId id="311" r:id="rId10"/>
    <p:sldId id="282" r:id="rId11"/>
    <p:sldId id="298" r:id="rId12"/>
    <p:sldId id="299" r:id="rId13"/>
    <p:sldId id="300" r:id="rId14"/>
    <p:sldId id="301" r:id="rId15"/>
    <p:sldId id="315" r:id="rId16"/>
    <p:sldId id="314" r:id="rId17"/>
    <p:sldId id="313" r:id="rId18"/>
    <p:sldId id="316" r:id="rId19"/>
    <p:sldId id="302" r:id="rId20"/>
    <p:sldId id="265" r:id="rId21"/>
    <p:sldId id="267" r:id="rId22"/>
    <p:sldId id="312" r:id="rId23"/>
    <p:sldId id="268" r:id="rId24"/>
    <p:sldId id="270" r:id="rId25"/>
    <p:sldId id="278" r:id="rId26"/>
    <p:sldId id="273" r:id="rId27"/>
    <p:sldId id="303" r:id="rId28"/>
    <p:sldId id="294" r:id="rId29"/>
    <p:sldId id="304" r:id="rId30"/>
    <p:sldId id="305" r:id="rId31"/>
    <p:sldId id="306" r:id="rId32"/>
    <p:sldId id="307" r:id="rId33"/>
    <p:sldId id="286" r:id="rId34"/>
    <p:sldId id="308" r:id="rId35"/>
    <p:sldId id="309" r:id="rId36"/>
    <p:sldId id="290" r:id="rId37"/>
    <p:sldId id="310" r:id="rId38"/>
    <p:sldId id="293" r:id="rId39"/>
    <p:sldId id="31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AFCA-A166-4A82-B910-7141443FD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604AA-8CC5-4901-922A-190F17D36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433F7-3166-48BB-A6D7-6E7F4F566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1E4F0-E6F1-4F24-ACDB-DD6F26C8F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D9627-72B0-4130-97E3-42532B0A2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DDA7A-E6F9-428C-AE2A-45281D5C5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61AC-2C09-41E1-AEED-371290FD0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2E961-ACC1-4CA8-B37C-C5E8B5B61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7AED-849A-4B8C-867C-08E5FF21D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2F8C8-D17B-42E9-AB43-019732980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03EC6-E2FC-4F48-B151-20D6995F3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36714B-049C-4341-83AA-63ADFA567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920880" cy="3456384"/>
          </a:xfrm>
        </p:spPr>
        <p:txBody>
          <a:bodyPr/>
          <a:lstStyle/>
          <a:p>
            <a:r>
              <a:rPr lang="en-US" dirty="0"/>
              <a:t>Calcium </a:t>
            </a:r>
            <a:r>
              <a:rPr lang="en-US" dirty="0" smtClean="0"/>
              <a:t>disorders:</a:t>
            </a:r>
            <a:br>
              <a:rPr lang="en-US" dirty="0" smtClean="0"/>
            </a:br>
            <a:r>
              <a:rPr lang="en-US" dirty="0" smtClean="0"/>
              <a:t>Calcium, phosphate, vitamin D and PTH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Karim Meeran</a:t>
            </a:r>
          </a:p>
          <a:p>
            <a:r>
              <a:rPr lang="en-US" dirty="0"/>
              <a:t>Chemical Pathology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March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:\KARIM\pg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0"/>
            <a:ext cx="58435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hypercalcaemia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Too much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(Primary hyperparathyroidism)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hypercalcaemia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Too much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(Primary hyperparathyroidism)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Cancer with bone metastases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hypercalcaemia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Too much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(Primary hyperparathyroidism)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Cancer with bone metastases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Overactive vitamin D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</a:t>
            </a:r>
            <a:r>
              <a:rPr lang="en-US" dirty="0"/>
              <a:t>vitamin 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Vitamin D3 is synthesised in the skin</a:t>
            </a:r>
            <a:r>
              <a:rPr lang="en-US" sz="4000" dirty="0" smtClean="0"/>
              <a:t> (</a:t>
            </a:r>
            <a:r>
              <a:rPr lang="en-US" sz="4000" dirty="0" err="1" smtClean="0"/>
              <a:t>cholecalciferol</a:t>
            </a:r>
            <a:r>
              <a:rPr lang="en-US" sz="4000" dirty="0" smtClean="0"/>
              <a:t>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Vitamin D2 is a plant vitamin (</a:t>
            </a:r>
            <a:r>
              <a:rPr lang="en-GB" sz="4000" dirty="0" err="1" smtClean="0"/>
              <a:t>ergocalciferol</a:t>
            </a:r>
            <a:r>
              <a:rPr lang="en-GB" sz="4000" dirty="0" smtClean="0"/>
              <a:t>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Both are active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 l="62897" t="38385" r="14069" b="57014"/>
          <a:stretch>
            <a:fillRect/>
          </a:stretch>
        </p:blipFill>
        <p:spPr bwMode="auto">
          <a:xfrm>
            <a:off x="323528" y="404664"/>
            <a:ext cx="28083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 l="77168" t="45275" r="1569" b="16925"/>
          <a:stretch>
            <a:fillRect/>
          </a:stretch>
        </p:blipFill>
        <p:spPr bwMode="auto">
          <a:xfrm>
            <a:off x="4996339" y="476672"/>
            <a:ext cx="414766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2897" t="42055" r="18863" b="26651"/>
          <a:stretch>
            <a:fillRect/>
          </a:stretch>
        </p:blipFill>
        <p:spPr bwMode="auto">
          <a:xfrm>
            <a:off x="323527" y="692696"/>
            <a:ext cx="42900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5445224"/>
            <a:ext cx="486003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Wikipedia: D3 and D2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smtClean="0"/>
              <a:t>Synthesis of </a:t>
            </a:r>
            <a:r>
              <a:rPr lang="en-US" dirty="0"/>
              <a:t>vitamin 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dirty="0" smtClean="0"/>
              <a:t>Next stage in the liver:</a:t>
            </a:r>
          </a:p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100% of any absorbed vitamin D is </a:t>
            </a:r>
            <a:r>
              <a:rPr lang="en-GB" sz="4000" dirty="0" err="1" smtClean="0"/>
              <a:t>hydroxylated</a:t>
            </a:r>
            <a:r>
              <a:rPr lang="en-GB" sz="4000" dirty="0" smtClean="0"/>
              <a:t> at the 25 position</a:t>
            </a:r>
            <a:endParaRPr lang="en-US" sz="4000" dirty="0"/>
          </a:p>
          <a:p>
            <a:pPr>
              <a:buClr>
                <a:srgbClr val="FF9900"/>
              </a:buClr>
              <a:buSzPct val="130000"/>
            </a:pPr>
            <a:r>
              <a:rPr lang="en-US" sz="4000" dirty="0"/>
              <a:t>enzyme: </a:t>
            </a:r>
            <a:r>
              <a:rPr lang="en-US" sz="4000" dirty="0" smtClean="0"/>
              <a:t>25 </a:t>
            </a:r>
            <a:r>
              <a:rPr lang="en-US" sz="4000" dirty="0" err="1" smtClean="0"/>
              <a:t>hydroxylase</a:t>
            </a:r>
            <a:endParaRPr lang="en-US" sz="4000" dirty="0"/>
          </a:p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25 </a:t>
            </a:r>
            <a:r>
              <a:rPr lang="en-GB" sz="4000" dirty="0" err="1" smtClean="0"/>
              <a:t>hydroxy</a:t>
            </a:r>
            <a:r>
              <a:rPr lang="en-GB" sz="4000" dirty="0" smtClean="0"/>
              <a:t> vitamin D is inactive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GB" sz="4000" dirty="0" smtClean="0"/>
              <a:t>This is the stored and measured form of vitamin 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of vitamin 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Normally happens in kidney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enzyme: 1 alpha hydroxylase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Rarely, this enzyme can be expressed in lung cells of sarcoid tissue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 l="68212" t="39330" r="4029" b="20035"/>
          <a:stretch>
            <a:fillRect/>
          </a:stretch>
        </p:blipFill>
        <p:spPr bwMode="auto">
          <a:xfrm>
            <a:off x="179512" y="164235"/>
            <a:ext cx="7704856" cy="63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58772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1 </a:t>
            </a:r>
            <a:r>
              <a:rPr lang="en-GB" sz="2800" dirty="0" err="1" smtClean="0">
                <a:solidFill>
                  <a:srgbClr val="002060"/>
                </a:solidFill>
              </a:rPr>
              <a:t>hydroxylase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4208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25 </a:t>
            </a:r>
            <a:r>
              <a:rPr lang="en-GB" sz="2800" dirty="0" err="1" smtClean="0">
                <a:solidFill>
                  <a:srgbClr val="002060"/>
                </a:solidFill>
              </a:rPr>
              <a:t>hydroxylase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of high calcium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Calcium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Serum PTH (high or normal suggest hyperparathyroidism)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Low PTH suggests cancer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Vitamin D levels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CXR (sarcoidosis)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dirty="0"/>
              <a:t>99 % in the skeleton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dirty="0"/>
              <a:t>Plasma calcium tightly controlled to remain between 2.2 and 2.6 </a:t>
            </a:r>
            <a:r>
              <a:rPr lang="en-US" sz="4000" dirty="0" err="1"/>
              <a:t>mM</a:t>
            </a:r>
            <a:endParaRPr lang="en-US" sz="4000" dirty="0"/>
          </a:p>
          <a:p>
            <a:pPr>
              <a:buClr>
                <a:srgbClr val="FF9900"/>
              </a:buClr>
              <a:buSzPct val="130000"/>
            </a:pPr>
            <a:r>
              <a:rPr lang="en-US" sz="4000" dirty="0"/>
              <a:t>Calcium is important in the control of nerve and muscle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dirty="0"/>
              <a:t>Changes cause muscle </a:t>
            </a:r>
            <a:r>
              <a:rPr lang="en-US" sz="4000" dirty="0" err="1"/>
              <a:t>depolarisation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Role of the skeleton </a:t>
            </a:r>
            <a:br>
              <a:rPr lang="en-US"/>
            </a:br>
            <a:r>
              <a:rPr lang="en-US"/>
              <a:t>(Orthopaedic view)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Structural framework</a:t>
            </a:r>
          </a:p>
          <a:p>
            <a:pPr>
              <a:buClr>
                <a:srgbClr val="FF9900"/>
              </a:buClr>
            </a:pPr>
            <a:r>
              <a:rPr lang="en-US" sz="3600"/>
              <a:t>Strong</a:t>
            </a:r>
          </a:p>
          <a:p>
            <a:pPr>
              <a:buClr>
                <a:srgbClr val="FF9900"/>
              </a:buClr>
            </a:pPr>
            <a:r>
              <a:rPr lang="en-US" sz="3600"/>
              <a:t>Relatively lightweight</a:t>
            </a:r>
          </a:p>
          <a:p>
            <a:pPr>
              <a:buClr>
                <a:srgbClr val="FF9900"/>
              </a:buClr>
            </a:pPr>
            <a:r>
              <a:rPr lang="en-US" sz="3600"/>
              <a:t>Mobile</a:t>
            </a:r>
          </a:p>
          <a:p>
            <a:pPr>
              <a:buClr>
                <a:srgbClr val="FF9900"/>
              </a:buClr>
            </a:pPr>
            <a:r>
              <a:rPr lang="en-US" sz="3600"/>
              <a:t>Protects vital organs</a:t>
            </a:r>
          </a:p>
          <a:p>
            <a:pPr>
              <a:buClr>
                <a:srgbClr val="FF9900"/>
              </a:buClr>
            </a:pPr>
            <a:r>
              <a:rPr lang="en-US" sz="3600"/>
              <a:t>Capable of orderly growth and remodelling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skeleton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Metabolic role in calcium homeostasis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Main reservoir of calcium, phosphate and 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bone disease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Osteoporosis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Osteomalacia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Paget’s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/>
              <a:t>Circulating calcium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Important for normal nerve and muscle function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Plasma concentration must thus be maintained despite calcium and vitamin D deficiency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Chronic calcium deficiency thus results in loss of calcium from bone in order to maintain circulating 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Osteoporosis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Cause of pathological fracture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Occurring more often as people live longer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Loss of bone mass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Bone slowly lost after age 20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Residual bone normal 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-57150"/>
          <a:ext cx="9144000" cy="691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Freelance Presentation" r:id="rId3" imgW="2012400" imgH="1551600" progId="">
                  <p:embed/>
                </p:oleObj>
              </mc:Choice>
              <mc:Fallback>
                <p:oleObj name="Freelance Presentation" r:id="rId3" imgW="2012400" imgH="155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7150"/>
                        <a:ext cx="9144000" cy="691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Osteomalacia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Bone is demineralised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Caused by vitamin D deficiency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Renal failure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Anticonvulsants induce breakdown of vitamin D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Lack of sunlight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Chappatis (phytic 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Paget’s disease of bone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Bone has increased turnover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Increased osteoblast and osteoclast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Bone pain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High alkaline phosphatase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Normal calcium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:\KARIM\pg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0"/>
            <a:ext cx="5895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Regulation of calcium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Parathyroid hormone (negative feedback): when calcium low, PTH rises.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PTH causes:</a:t>
            </a:r>
          </a:p>
          <a:p>
            <a:pPr lvl="1">
              <a:buClr>
                <a:srgbClr val="FF9900"/>
              </a:buClr>
              <a:buSzPct val="130000"/>
            </a:pPr>
            <a:r>
              <a:rPr lang="en-US" sz="3600"/>
              <a:t>movement of calcium from bone</a:t>
            </a:r>
          </a:p>
          <a:p>
            <a:pPr lvl="1">
              <a:buClr>
                <a:srgbClr val="FF9900"/>
              </a:buClr>
              <a:buSzPct val="130000"/>
            </a:pPr>
            <a:r>
              <a:rPr lang="en-US" sz="3600"/>
              <a:t>activation of renal 1 alpha hydroxylase</a:t>
            </a:r>
          </a:p>
          <a:p>
            <a:pPr lvl="1">
              <a:buClr>
                <a:srgbClr val="FF9900"/>
              </a:buClr>
              <a:buSzPct val="130000"/>
            </a:pPr>
            <a:r>
              <a:rPr lang="en-US" sz="3600"/>
              <a:t>hence increased calcium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2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Very high alkaline phosphatase and bone pain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2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Very high alkaline phosphatase and bone pain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Paget’s disease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3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What are the CLINICAL SIGNS of a low calcium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:\KARIM\pg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0"/>
            <a:ext cx="5921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3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3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Low calcium, low phosphate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High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High alkaline phosphatase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:\KARIM\pg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0"/>
            <a:ext cx="5921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Case history 3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Low calcium, low phosphate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High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High alkaline phosphatase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OSTEOMALACIA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:\KARIM\pg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711825" cy="655320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867400" y="6858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Osteoporosis by comparison has bone loss but with a normal calcium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 the consequences of loss of endocrine functions of the kidney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hormones does the </a:t>
            </a:r>
            <a:r>
              <a:rPr lang="en-GB" smtClean="0"/>
              <a:t>kidney make?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:\KARIM\pg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95975" cy="6858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56177" y="0"/>
            <a:ext cx="2987824" cy="502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defTabSz="1019175" eaLnBrk="0" hangingPunct="0">
              <a:spcBef>
                <a:spcPct val="50000"/>
              </a:spcBef>
            </a:pPr>
            <a:r>
              <a:rPr lang="en-GB" sz="2000" dirty="0"/>
              <a:t>Vitamin D</a:t>
            </a:r>
          </a:p>
          <a:p>
            <a:pPr defTabSz="1019175" eaLnBrk="0" hangingPunct="0">
              <a:spcBef>
                <a:spcPct val="50000"/>
              </a:spcBef>
            </a:pPr>
            <a:endParaRPr lang="en-GB" sz="2000" dirty="0"/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/>
              <a:t>	(100% in liver)</a:t>
            </a:r>
          </a:p>
          <a:p>
            <a:pPr defTabSz="1019175" eaLnBrk="0" hangingPunct="0">
              <a:spcBef>
                <a:spcPct val="50000"/>
              </a:spcBef>
            </a:pPr>
            <a:endParaRPr lang="en-GB" sz="2000" dirty="0"/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/>
              <a:t>25 </a:t>
            </a:r>
            <a:r>
              <a:rPr lang="en-GB" sz="2000" dirty="0" err="1"/>
              <a:t>hydroxyvitamin</a:t>
            </a:r>
            <a:r>
              <a:rPr lang="en-GB" sz="2000" dirty="0"/>
              <a:t> D</a:t>
            </a:r>
          </a:p>
          <a:p>
            <a:pPr defTabSz="1019175" eaLnBrk="0" hangingPunct="0">
              <a:spcBef>
                <a:spcPct val="50000"/>
              </a:spcBef>
            </a:pPr>
            <a:endParaRPr lang="en-GB" sz="2000" dirty="0"/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 smtClean="0"/>
              <a:t>       (</a:t>
            </a:r>
            <a:r>
              <a:rPr lang="en-GB" sz="2000" dirty="0"/>
              <a:t>rate limiting in</a:t>
            </a:r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 smtClean="0"/>
              <a:t>       kidney </a:t>
            </a:r>
            <a:r>
              <a:rPr lang="en-GB" sz="2000" dirty="0"/>
              <a:t>under PTH</a:t>
            </a:r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/>
              <a:t>	control)</a:t>
            </a:r>
          </a:p>
          <a:p>
            <a:pPr defTabSz="1019175" eaLnBrk="0" hangingPunct="0">
              <a:spcBef>
                <a:spcPct val="50000"/>
              </a:spcBef>
            </a:pPr>
            <a:endParaRPr lang="en-GB" sz="2000" dirty="0"/>
          </a:p>
          <a:p>
            <a:pPr defTabSz="1019175" eaLnBrk="0" hangingPunct="0">
              <a:spcBef>
                <a:spcPct val="50000"/>
              </a:spcBef>
            </a:pPr>
            <a:r>
              <a:rPr lang="en-GB" sz="2000" dirty="0"/>
              <a:t>1, 25 </a:t>
            </a:r>
            <a:r>
              <a:rPr lang="en-GB" sz="2000" dirty="0" err="1"/>
              <a:t>dihydroxyvitamin</a:t>
            </a:r>
            <a:r>
              <a:rPr lang="en-GB" sz="2000" dirty="0"/>
              <a:t> D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588224" y="2348880"/>
            <a:ext cx="0" cy="2159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588223" y="476672"/>
            <a:ext cx="45719" cy="122413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Calcium in the plasma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Calcium leaks out of bone (fractures)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Extra calcium gets stuck in kidneys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Causes psychiatric symptoms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Causes abdominal pain and constipation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Calcium in the plasma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Bones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Kidney stones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Causes psychiatric symptoms (Moans)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Causes abdominal pain (Groans)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:\KARIM\pg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0"/>
            <a:ext cx="5921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hypercalcaemia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hypercalcaemia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Too much PTH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(Primary hyperparathyroidism)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F8F8F8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554</Words>
  <Application>Microsoft Office PowerPoint</Application>
  <PresentationFormat>On-screen Show (4:3)</PresentationFormat>
  <Paragraphs>140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Freelance Presentation</vt:lpstr>
      <vt:lpstr>Calcium disorders: Calcium, phosphate, vitamin D and PTH</vt:lpstr>
      <vt:lpstr>Calcium</vt:lpstr>
      <vt:lpstr>Regulation of calcium</vt:lpstr>
      <vt:lpstr>PowerPoint Presentation</vt:lpstr>
      <vt:lpstr>High Calcium in the plasma</vt:lpstr>
      <vt:lpstr>High Calcium in the plasma</vt:lpstr>
      <vt:lpstr>PowerPoint Presentation</vt:lpstr>
      <vt:lpstr>Causes of hypercalcaemia</vt:lpstr>
      <vt:lpstr>Causes of hypercalcaemia</vt:lpstr>
      <vt:lpstr>PowerPoint Presentation</vt:lpstr>
      <vt:lpstr>Causes of hypercalcaemia</vt:lpstr>
      <vt:lpstr>Causes of hypercalcaemia</vt:lpstr>
      <vt:lpstr>Causes of hypercalcaemia</vt:lpstr>
      <vt:lpstr>Synthesis of vitamin D</vt:lpstr>
      <vt:lpstr>PowerPoint Presentation</vt:lpstr>
      <vt:lpstr>Synthesis of vitamin D</vt:lpstr>
      <vt:lpstr>Activation of vitamin D</vt:lpstr>
      <vt:lpstr>PowerPoint Presentation</vt:lpstr>
      <vt:lpstr>Investigations of high calcium</vt:lpstr>
      <vt:lpstr>Role of the skeleton  (Orthopaedic view)</vt:lpstr>
      <vt:lpstr>Role of skeleton</vt:lpstr>
      <vt:lpstr>Metabolic bone disease</vt:lpstr>
      <vt:lpstr>Circulating calcium</vt:lpstr>
      <vt:lpstr>Osteoporosis</vt:lpstr>
      <vt:lpstr>PowerPoint Presentation</vt:lpstr>
      <vt:lpstr>Osteomalacia</vt:lpstr>
      <vt:lpstr>Paget’s disease of bone</vt:lpstr>
      <vt:lpstr>PowerPoint Presentation</vt:lpstr>
      <vt:lpstr>Case history 2</vt:lpstr>
      <vt:lpstr>Case history 2</vt:lpstr>
      <vt:lpstr>Case history 2</vt:lpstr>
      <vt:lpstr>Case history 3</vt:lpstr>
      <vt:lpstr>PowerPoint Presentation</vt:lpstr>
      <vt:lpstr>Case history 3</vt:lpstr>
      <vt:lpstr>Case history 3</vt:lpstr>
      <vt:lpstr>PowerPoint Presentation</vt:lpstr>
      <vt:lpstr>Case history 3</vt:lpstr>
      <vt:lpstr>PowerPoint Presentation</vt:lpstr>
      <vt:lpstr>Predict the consequences of loss of endocrine functions of the kidney </vt:lpstr>
    </vt:vector>
  </TitlesOfParts>
  <Company>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karim</dc:creator>
  <cp:lastModifiedBy>feo38</cp:lastModifiedBy>
  <cp:revision>17</cp:revision>
  <dcterms:created xsi:type="dcterms:W3CDTF">1999-10-16T07:20:55Z</dcterms:created>
  <dcterms:modified xsi:type="dcterms:W3CDTF">2013-03-01T10:52:03Z</dcterms:modified>
</cp:coreProperties>
</file>