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87" r:id="rId2"/>
    <p:sldId id="319" r:id="rId3"/>
    <p:sldId id="288" r:id="rId4"/>
    <p:sldId id="328" r:id="rId5"/>
    <p:sldId id="326" r:id="rId6"/>
    <p:sldId id="327" r:id="rId7"/>
    <p:sldId id="329" r:id="rId8"/>
    <p:sldId id="330" r:id="rId9"/>
    <p:sldId id="332" r:id="rId10"/>
    <p:sldId id="320" r:id="rId11"/>
    <p:sldId id="280" r:id="rId12"/>
    <p:sldId id="321" r:id="rId13"/>
    <p:sldId id="282" r:id="rId14"/>
    <p:sldId id="333" r:id="rId15"/>
    <p:sldId id="289" r:id="rId16"/>
    <p:sldId id="290" r:id="rId17"/>
    <p:sldId id="291" r:id="rId18"/>
    <p:sldId id="292" r:id="rId19"/>
    <p:sldId id="294" r:id="rId20"/>
    <p:sldId id="297" r:id="rId21"/>
    <p:sldId id="298" r:id="rId22"/>
    <p:sldId id="300" r:id="rId23"/>
    <p:sldId id="299" r:id="rId24"/>
    <p:sldId id="301" r:id="rId25"/>
    <p:sldId id="335" r:id="rId26"/>
    <p:sldId id="336" r:id="rId27"/>
    <p:sldId id="304" r:id="rId28"/>
    <p:sldId id="305" r:id="rId29"/>
    <p:sldId id="269" r:id="rId30"/>
    <p:sldId id="337" r:id="rId31"/>
    <p:sldId id="323" r:id="rId32"/>
    <p:sldId id="322" r:id="rId33"/>
    <p:sldId id="270" r:id="rId34"/>
    <p:sldId id="340" r:id="rId35"/>
    <p:sldId id="341" r:id="rId36"/>
    <p:sldId id="310" r:id="rId37"/>
    <p:sldId id="342" r:id="rId38"/>
    <p:sldId id="311" r:id="rId39"/>
    <p:sldId id="343" r:id="rId40"/>
    <p:sldId id="312" r:id="rId41"/>
    <p:sldId id="313" r:id="rId42"/>
    <p:sldId id="338" r:id="rId43"/>
    <p:sldId id="315" r:id="rId44"/>
    <p:sldId id="316" r:id="rId45"/>
    <p:sldId id="317" r:id="rId46"/>
    <p:sldId id="325" r:id="rId47"/>
  </p:sldIdLst>
  <p:sldSz cx="9144000" cy="6858000" type="screen4x3"/>
  <p:notesSz cx="6648450" cy="9850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8" autoAdjust="0"/>
    <p:restoredTop sz="94424" autoAdjust="0"/>
  </p:normalViewPr>
  <p:slideViewPr>
    <p:cSldViewPr>
      <p:cViewPr>
        <p:scale>
          <a:sx n="50" d="100"/>
          <a:sy n="50" d="100"/>
        </p:scale>
        <p:origin x="-79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9D160-6FE1-41E4-897C-8C5E2D9DD607}" type="datetimeFigureOut">
              <a:rPr lang="en-GB" smtClean="0"/>
              <a:pPr/>
              <a:t>19/11/2012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51486-9A96-4CEE-B843-AD9AFBF7FE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925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5733B-49B7-4A51-A3BF-51DAFDC1DEC4}" type="datetimeFigureOut">
              <a:rPr lang="en-GB" smtClean="0"/>
              <a:pPr/>
              <a:t>19/11/2012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38188"/>
            <a:ext cx="4924425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845" y="4678958"/>
            <a:ext cx="5318760" cy="4432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18D7E-A42B-45D4-9F94-42788FBE6E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304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18CF-34A1-4A29-82B7-3B0878CA27F9}" type="datetimeFigureOut">
              <a:rPr lang="en-GB" smtClean="0"/>
              <a:pPr/>
              <a:t>19/11/2012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08C-689F-4BEF-A239-998359532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18CF-34A1-4A29-82B7-3B0878CA27F9}" type="datetimeFigureOut">
              <a:rPr lang="en-GB" smtClean="0"/>
              <a:pPr/>
              <a:t>19/11/2012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08C-689F-4BEF-A239-998359532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18CF-34A1-4A29-82B7-3B0878CA27F9}" type="datetimeFigureOut">
              <a:rPr lang="en-GB" smtClean="0"/>
              <a:pPr/>
              <a:t>19/11/2012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08C-689F-4BEF-A239-998359532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18CF-34A1-4A29-82B7-3B0878CA27F9}" type="datetimeFigureOut">
              <a:rPr lang="en-GB" smtClean="0"/>
              <a:pPr/>
              <a:t>19/11/2012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08C-689F-4BEF-A239-998359532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18CF-34A1-4A29-82B7-3B0878CA27F9}" type="datetimeFigureOut">
              <a:rPr lang="en-GB" smtClean="0"/>
              <a:pPr/>
              <a:t>19/11/2012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08C-689F-4BEF-A239-998359532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18CF-34A1-4A29-82B7-3B0878CA27F9}" type="datetimeFigureOut">
              <a:rPr lang="en-GB" smtClean="0"/>
              <a:pPr/>
              <a:t>19/11/2012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08C-689F-4BEF-A239-998359532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18CF-34A1-4A29-82B7-3B0878CA27F9}" type="datetimeFigureOut">
              <a:rPr lang="en-GB" smtClean="0"/>
              <a:pPr/>
              <a:t>19/11/2012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08C-689F-4BEF-A239-998359532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18CF-34A1-4A29-82B7-3B0878CA27F9}" type="datetimeFigureOut">
              <a:rPr lang="en-GB" smtClean="0"/>
              <a:pPr/>
              <a:t>19/11/2012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08C-689F-4BEF-A239-998359532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18CF-34A1-4A29-82B7-3B0878CA27F9}" type="datetimeFigureOut">
              <a:rPr lang="en-GB" smtClean="0"/>
              <a:pPr/>
              <a:t>19/11/2012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08C-689F-4BEF-A239-998359532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18CF-34A1-4A29-82B7-3B0878CA27F9}" type="datetimeFigureOut">
              <a:rPr lang="en-GB" smtClean="0"/>
              <a:pPr/>
              <a:t>19/11/2012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08C-689F-4BEF-A239-998359532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18CF-34A1-4A29-82B7-3B0878CA27F9}" type="datetimeFigureOut">
              <a:rPr lang="en-GB" smtClean="0"/>
              <a:pPr/>
              <a:t>19/11/2012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08C-689F-4BEF-A239-998359532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718CF-34A1-4A29-82B7-3B0878CA27F9}" type="datetimeFigureOut">
              <a:rPr lang="en-GB" smtClean="0"/>
              <a:pPr/>
              <a:t>19/11/2012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0908C-689F-4BEF-A239-998359532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4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8136904" cy="1470025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Arial" pitchFamily="34" charset="0"/>
                <a:cs typeface="Arial" pitchFamily="34" charset="0"/>
              </a:rPr>
              <a:t>T cell mediated immunity</a:t>
            </a:r>
            <a:endParaRPr lang="en-GB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7056784" cy="237626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Peter Kelleher</a:t>
            </a:r>
          </a:p>
          <a:p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Senior Lecturer, Imperial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College London,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Chelsea &amp; Westminster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campus</a:t>
            </a:r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 cell development and maturation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568952" cy="5616624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n-GB" sz="7000" dirty="0" smtClean="0"/>
              <a:t>Key concepts</a:t>
            </a:r>
          </a:p>
          <a:p>
            <a:pPr algn="just"/>
            <a:endParaRPr lang="en-GB" sz="4400" dirty="0" smtClean="0"/>
          </a:p>
          <a:p>
            <a:pPr algn="just"/>
            <a:r>
              <a:rPr lang="en-GB" sz="6000" dirty="0" smtClean="0"/>
              <a:t>T cell development occurs in the thymus and involves the formation of T cell receptors and differentiation of precursors into distinct T cell subsets </a:t>
            </a:r>
          </a:p>
          <a:p>
            <a:endParaRPr lang="en-GB" sz="6000" dirty="0" smtClean="0"/>
          </a:p>
          <a:p>
            <a:r>
              <a:rPr lang="en-GB" sz="6000" dirty="0" smtClean="0"/>
              <a:t>T cell receptors (TCR)</a:t>
            </a:r>
          </a:p>
          <a:p>
            <a:pPr lvl="1"/>
            <a:r>
              <a:rPr lang="en-GB" sz="5000" dirty="0" smtClean="0"/>
              <a:t>are created recombination of different genes in a step wise manner</a:t>
            </a:r>
          </a:p>
          <a:p>
            <a:pPr lvl="1"/>
            <a:r>
              <a:rPr lang="en-GB" sz="5000" dirty="0" smtClean="0"/>
              <a:t>consist of two polypeptide chains</a:t>
            </a:r>
          </a:p>
          <a:p>
            <a:pPr lvl="1"/>
            <a:r>
              <a:rPr lang="en-GB" sz="5000" dirty="0" smtClean="0"/>
              <a:t>each polypeptide contains a variable region which can bind antigen and a constant region </a:t>
            </a:r>
          </a:p>
          <a:p>
            <a:endParaRPr lang="en-GB" sz="6000" dirty="0" smtClean="0"/>
          </a:p>
          <a:p>
            <a:r>
              <a:rPr lang="en-GB" sz="6000" dirty="0" smtClean="0"/>
              <a:t> T cell lineage commitment </a:t>
            </a:r>
          </a:p>
          <a:p>
            <a:pPr lvl="1"/>
            <a:r>
              <a:rPr lang="en-GB" sz="5000" dirty="0" smtClean="0"/>
              <a:t>Several different T cell subsets are generated in the thymus</a:t>
            </a:r>
          </a:p>
          <a:p>
            <a:pPr lvl="1"/>
            <a:r>
              <a:rPr lang="en-GB" sz="5000" dirty="0" smtClean="0"/>
              <a:t>T  cell maturation occurs in distinct regions of the thymus </a:t>
            </a:r>
          </a:p>
          <a:p>
            <a:endParaRPr lang="en-GB" sz="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cell receptor: 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340768"/>
            <a:ext cx="5040560" cy="5112568"/>
          </a:xfrm>
        </p:spPr>
        <p:txBody>
          <a:bodyPr>
            <a:noAutofit/>
          </a:bodyPr>
          <a:lstStyle/>
          <a:p>
            <a:r>
              <a:rPr lang="en-US" sz="2000" dirty="0" smtClean="0"/>
              <a:t>T cell receptor (TCR) is a </a:t>
            </a:r>
            <a:r>
              <a:rPr lang="en-US" sz="2000" dirty="0" err="1" smtClean="0"/>
              <a:t>heterodimeric</a:t>
            </a:r>
            <a:r>
              <a:rPr lang="en-US" sz="2000" dirty="0" smtClean="0"/>
              <a:t> polypeptide chain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>
                <a:sym typeface="Symbol"/>
              </a:rPr>
              <a:t> TCR expressed by 95% of T cells in blood and  found in 5-10% T cells</a:t>
            </a:r>
          </a:p>
          <a:p>
            <a:endParaRPr lang="en-US" sz="2000" dirty="0" smtClean="0">
              <a:sym typeface="Symbol"/>
            </a:endParaRPr>
          </a:p>
          <a:p>
            <a:r>
              <a:rPr lang="en-US" sz="2000" dirty="0" smtClean="0">
                <a:sym typeface="Symbol"/>
              </a:rPr>
              <a:t>Each polypeptide chain contains a variable (V) and constant (C) region</a:t>
            </a:r>
          </a:p>
          <a:p>
            <a:endParaRPr lang="en-US" sz="2000" dirty="0">
              <a:sym typeface="Symbol"/>
            </a:endParaRPr>
          </a:p>
          <a:p>
            <a:r>
              <a:rPr lang="en-US" sz="2000" dirty="0" smtClean="0">
                <a:sym typeface="Symbol"/>
              </a:rPr>
              <a:t>The variable region contains a V (variable) D (diverse) and J (joining)  domains</a:t>
            </a:r>
          </a:p>
          <a:p>
            <a:endParaRPr lang="en-US" sz="2000" dirty="0">
              <a:sym typeface="Symbol"/>
            </a:endParaRPr>
          </a:p>
          <a:p>
            <a:r>
              <a:rPr lang="en-US" sz="2000" dirty="0" smtClean="0">
                <a:sym typeface="Symbol"/>
              </a:rPr>
              <a:t>V and V  contains 3 </a:t>
            </a:r>
            <a:r>
              <a:rPr lang="en-US" sz="2000" dirty="0" err="1" smtClean="0">
                <a:sym typeface="Symbol"/>
              </a:rPr>
              <a:t>hypervariable</a:t>
            </a:r>
            <a:r>
              <a:rPr lang="en-US" sz="2000" dirty="0" smtClean="0">
                <a:sym typeface="Symbol"/>
              </a:rPr>
              <a:t> area  known as Complementary </a:t>
            </a:r>
            <a:r>
              <a:rPr lang="en-US" sz="2000" dirty="0">
                <a:sym typeface="Symbol"/>
              </a:rPr>
              <a:t>D</a:t>
            </a:r>
            <a:r>
              <a:rPr lang="en-US" sz="2000" dirty="0" smtClean="0">
                <a:sym typeface="Symbol"/>
              </a:rPr>
              <a:t>etermining </a:t>
            </a:r>
            <a:r>
              <a:rPr lang="en-US" sz="2000" dirty="0">
                <a:sym typeface="Symbol"/>
              </a:rPr>
              <a:t>R</a:t>
            </a:r>
            <a:r>
              <a:rPr lang="en-US" sz="2000" dirty="0" smtClean="0">
                <a:sym typeface="Symbol"/>
              </a:rPr>
              <a:t>egions (CDR) to which antigen binds</a:t>
            </a:r>
          </a:p>
          <a:p>
            <a:endParaRPr lang="en-US" sz="2000" dirty="0">
              <a:sym typeface="Symbol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22" y="1628800"/>
            <a:ext cx="3771608" cy="4259015"/>
          </a:xfrm>
        </p:spPr>
      </p:pic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6647978" y="2817515"/>
            <a:ext cx="432048" cy="288032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52406" y="2408847"/>
            <a:ext cx="1127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Antigen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63387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Autofit/>
          </a:bodyPr>
          <a:lstStyle/>
          <a:p>
            <a:r>
              <a:rPr lang="en-US" sz="3600" dirty="0" smtClean="0"/>
              <a:t>Selection of functional TCR involves positive and negative selection of T cells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340768"/>
            <a:ext cx="5256584" cy="600404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3800" dirty="0" err="1" smtClean="0"/>
              <a:t>Thymic</a:t>
            </a:r>
            <a:r>
              <a:rPr lang="en-US" sz="3800" dirty="0" smtClean="0"/>
              <a:t> epithelial cortical (TEC) cells select  T cell receptors which can bind to self-MHC proteins (positive selection).</a:t>
            </a:r>
          </a:p>
          <a:p>
            <a:pPr algn="just"/>
            <a:endParaRPr lang="en-US" sz="3800" dirty="0" smtClean="0"/>
          </a:p>
          <a:p>
            <a:pPr algn="just"/>
            <a:r>
              <a:rPr lang="en-US" sz="3800" dirty="0" smtClean="0"/>
              <a:t>At the </a:t>
            </a:r>
            <a:r>
              <a:rPr lang="en-US" sz="3800" dirty="0" err="1" smtClean="0"/>
              <a:t>cortico</a:t>
            </a:r>
            <a:r>
              <a:rPr lang="en-US" sz="3800" dirty="0" smtClean="0"/>
              <a:t>-medullary junction T cells that recognize self peptides are eliminated by DC (negative selection)</a:t>
            </a:r>
          </a:p>
          <a:p>
            <a:pPr algn="just"/>
            <a:endParaRPr lang="en-US" sz="3800" dirty="0" smtClean="0"/>
          </a:p>
          <a:p>
            <a:pPr algn="just"/>
            <a:r>
              <a:rPr lang="en-US" sz="3800" dirty="0" smtClean="0"/>
              <a:t>Expression of a tissue specific peptides by </a:t>
            </a:r>
            <a:r>
              <a:rPr lang="en-US" sz="3800" dirty="0" err="1" smtClean="0"/>
              <a:t>thymic</a:t>
            </a:r>
            <a:r>
              <a:rPr lang="en-US" sz="3800" dirty="0" smtClean="0"/>
              <a:t> </a:t>
            </a:r>
            <a:r>
              <a:rPr lang="en-US" sz="3800" dirty="0" err="1" smtClean="0"/>
              <a:t>medullary</a:t>
            </a:r>
            <a:r>
              <a:rPr lang="en-US" sz="3800" dirty="0" smtClean="0"/>
              <a:t> epithelial cells and DC  is under the control of a gene called the autoimmune regulator (AIRE).</a:t>
            </a:r>
          </a:p>
          <a:p>
            <a:pPr algn="just"/>
            <a:endParaRPr lang="en-US" sz="3800" dirty="0" smtClean="0"/>
          </a:p>
          <a:p>
            <a:pPr algn="just"/>
            <a:r>
              <a:rPr lang="en-US" sz="3800" dirty="0" smtClean="0"/>
              <a:t>90-95% of developing T cells are eliminated in the thymus.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7436058" y="2348880"/>
            <a:ext cx="1656184" cy="3384376"/>
          </a:xfrm>
          <a:custGeom>
            <a:avLst/>
            <a:gdLst>
              <a:gd name="T0" fmla="*/ 510824448 w 1022"/>
              <a:gd name="T1" fmla="*/ 285470977 h 2032"/>
              <a:gd name="T2" fmla="*/ 610808045 w 1022"/>
              <a:gd name="T3" fmla="*/ 345473734 h 2032"/>
              <a:gd name="T4" fmla="*/ 710791810 w 1022"/>
              <a:gd name="T5" fmla="*/ 405477924 h 2032"/>
              <a:gd name="T6" fmla="*/ 834406839 w 1022"/>
              <a:gd name="T7" fmla="*/ 510937847 h 2032"/>
              <a:gd name="T8" fmla="*/ 967112021 w 1022"/>
              <a:gd name="T9" fmla="*/ 676401876 h 2032"/>
              <a:gd name="T10" fmla="*/ 1067095618 w 1022"/>
              <a:gd name="T11" fmla="*/ 825501440 h 2032"/>
              <a:gd name="T12" fmla="*/ 1156171570 w 1022"/>
              <a:gd name="T13" fmla="*/ 945508304 h 2032"/>
              <a:gd name="T14" fmla="*/ 1245247522 w 1022"/>
              <a:gd name="T15" fmla="*/ 1081878452 h 2032"/>
              <a:gd name="T16" fmla="*/ 1321598338 w 1022"/>
              <a:gd name="T17" fmla="*/ 1216432256 h 2032"/>
              <a:gd name="T18" fmla="*/ 1410674290 w 1022"/>
              <a:gd name="T19" fmla="*/ 1350984711 h 2032"/>
              <a:gd name="T20" fmla="*/ 1488844283 w 1022"/>
              <a:gd name="T21" fmla="*/ 1472809605 h 2032"/>
              <a:gd name="T22" fmla="*/ 1567012590 w 1022"/>
              <a:gd name="T23" fmla="*/ 1605544367 h 2032"/>
              <a:gd name="T24" fmla="*/ 1643363406 w 1022"/>
              <a:gd name="T25" fmla="*/ 1741915863 h 2032"/>
              <a:gd name="T26" fmla="*/ 1710625417 w 1022"/>
              <a:gd name="T27" fmla="*/ 1892834301 h 2032"/>
              <a:gd name="T28" fmla="*/ 1777886080 w 1022"/>
              <a:gd name="T29" fmla="*/ 2041933696 h 2032"/>
              <a:gd name="T30" fmla="*/ 1821515310 w 1022"/>
              <a:gd name="T31" fmla="*/ 2147483647 h 2032"/>
              <a:gd name="T32" fmla="*/ 1845148091 w 1022"/>
              <a:gd name="T33" fmla="*/ 2147483647 h 2032"/>
              <a:gd name="T34" fmla="*/ 1856055736 w 1022"/>
              <a:gd name="T35" fmla="*/ 2147483647 h 2032"/>
              <a:gd name="T36" fmla="*/ 1845148091 w 1022"/>
              <a:gd name="T37" fmla="*/ 2147483647 h 2032"/>
              <a:gd name="T38" fmla="*/ 1788793725 w 1022"/>
              <a:gd name="T39" fmla="*/ 2147483647 h 2032"/>
              <a:gd name="T40" fmla="*/ 1710625417 w 1022"/>
              <a:gd name="T41" fmla="*/ 2147483647 h 2032"/>
              <a:gd name="T42" fmla="*/ 1632455762 w 1022"/>
              <a:gd name="T43" fmla="*/ 2147483647 h 2032"/>
              <a:gd name="T44" fmla="*/ 1567012590 w 1022"/>
              <a:gd name="T45" fmla="*/ 2147483647 h 2032"/>
              <a:gd name="T46" fmla="*/ 1456121349 w 1022"/>
              <a:gd name="T47" fmla="*/ 2147483647 h 2032"/>
              <a:gd name="T48" fmla="*/ 1332505983 w 1022"/>
              <a:gd name="T49" fmla="*/ 2147483647 h 2032"/>
              <a:gd name="T50" fmla="*/ 1223433581 w 1022"/>
              <a:gd name="T51" fmla="*/ 2147483647 h 2032"/>
              <a:gd name="T52" fmla="*/ 1123449984 w 1022"/>
              <a:gd name="T53" fmla="*/ 2147483647 h 2032"/>
              <a:gd name="T54" fmla="*/ 1010741252 w 1022"/>
              <a:gd name="T55" fmla="*/ 2147483647 h 2032"/>
              <a:gd name="T56" fmla="*/ 899850010 w 1022"/>
              <a:gd name="T57" fmla="*/ 2147483647 h 2032"/>
              <a:gd name="T58" fmla="*/ 788960117 w 1022"/>
              <a:gd name="T59" fmla="*/ 2147483647 h 2032"/>
              <a:gd name="T60" fmla="*/ 699883997 w 1022"/>
              <a:gd name="T61" fmla="*/ 2147483647 h 2032"/>
              <a:gd name="T62" fmla="*/ 599900400 w 1022"/>
              <a:gd name="T63" fmla="*/ 2147483647 h 2032"/>
              <a:gd name="T64" fmla="*/ 534457229 w 1022"/>
              <a:gd name="T65" fmla="*/ 2147483647 h 2032"/>
              <a:gd name="T66" fmla="*/ 467195218 w 1022"/>
              <a:gd name="T67" fmla="*/ 2147483647 h 2032"/>
              <a:gd name="T68" fmla="*/ 399933207 w 1022"/>
              <a:gd name="T69" fmla="*/ 2147483647 h 2032"/>
              <a:gd name="T70" fmla="*/ 334489951 w 1022"/>
              <a:gd name="T71" fmla="*/ 2147483647 h 2032"/>
              <a:gd name="T72" fmla="*/ 278135585 w 1022"/>
              <a:gd name="T73" fmla="*/ 2147483647 h 2032"/>
              <a:gd name="T74" fmla="*/ 212692414 w 1022"/>
              <a:gd name="T75" fmla="*/ 2147483647 h 2032"/>
              <a:gd name="T76" fmla="*/ 156338005 w 1022"/>
              <a:gd name="T77" fmla="*/ 2147483647 h 2032"/>
              <a:gd name="T78" fmla="*/ 123616419 w 1022"/>
              <a:gd name="T79" fmla="*/ 2147483647 h 2032"/>
              <a:gd name="T80" fmla="*/ 89075994 w 1022"/>
              <a:gd name="T81" fmla="*/ 2147483647 h 2032"/>
              <a:gd name="T82" fmla="*/ 78168328 w 1022"/>
              <a:gd name="T83" fmla="*/ 2147483647 h 2032"/>
              <a:gd name="T84" fmla="*/ 78168328 w 1022"/>
              <a:gd name="T85" fmla="*/ 2147483647 h 2032"/>
              <a:gd name="T86" fmla="*/ 78168328 w 1022"/>
              <a:gd name="T87" fmla="*/ 2147483647 h 2032"/>
              <a:gd name="T88" fmla="*/ 78168328 w 1022"/>
              <a:gd name="T89" fmla="*/ 2041933696 h 2032"/>
              <a:gd name="T90" fmla="*/ 78168328 w 1022"/>
              <a:gd name="T91" fmla="*/ 1892834301 h 2032"/>
              <a:gd name="T92" fmla="*/ 67262032 w 1022"/>
              <a:gd name="T93" fmla="*/ 1785555336 h 2032"/>
              <a:gd name="T94" fmla="*/ 56354387 w 1022"/>
              <a:gd name="T95" fmla="*/ 1605544367 h 2032"/>
              <a:gd name="T96" fmla="*/ 34539088 w 1022"/>
              <a:gd name="T97" fmla="*/ 1425534746 h 2032"/>
              <a:gd name="T98" fmla="*/ 23632791 w 1022"/>
              <a:gd name="T99" fmla="*/ 1276435013 h 2032"/>
              <a:gd name="T100" fmla="*/ 10907647 w 1022"/>
              <a:gd name="T101" fmla="*/ 1096425392 h 2032"/>
              <a:gd name="T102" fmla="*/ 10907647 w 1022"/>
              <a:gd name="T103" fmla="*/ 916415772 h 2032"/>
              <a:gd name="T104" fmla="*/ 0 w 1022"/>
              <a:gd name="T105" fmla="*/ 721859211 h 2032"/>
              <a:gd name="T106" fmla="*/ 0 w 1022"/>
              <a:gd name="T107" fmla="*/ 525484788 h 2032"/>
              <a:gd name="T108" fmla="*/ 10907647 w 1022"/>
              <a:gd name="T109" fmla="*/ 345473734 h 2032"/>
              <a:gd name="T110" fmla="*/ 23632791 w 1022"/>
              <a:gd name="T111" fmla="*/ 194556645 h 2032"/>
              <a:gd name="T112" fmla="*/ 43629241 w 1022"/>
              <a:gd name="T113" fmla="*/ 74549719 h 2032"/>
              <a:gd name="T114" fmla="*/ 110891283 w 1022"/>
              <a:gd name="T115" fmla="*/ 0 h 2032"/>
              <a:gd name="T116" fmla="*/ 199967278 w 1022"/>
              <a:gd name="T117" fmla="*/ 14546946 h 2032"/>
              <a:gd name="T118" fmla="*/ 289043230 w 1022"/>
              <a:gd name="T119" fmla="*/ 45457187 h 2032"/>
              <a:gd name="T120" fmla="*/ 345397596 w 1022"/>
              <a:gd name="T121" fmla="*/ 105459965 h 2032"/>
              <a:gd name="T122" fmla="*/ 434473632 w 1022"/>
              <a:gd name="T123" fmla="*/ 194556645 h 2032"/>
              <a:gd name="T124" fmla="*/ 489009159 w 1022"/>
              <a:gd name="T125" fmla="*/ 285470977 h 20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22"/>
              <a:gd name="T190" fmla="*/ 0 h 2032"/>
              <a:gd name="T191" fmla="*/ 1022 w 1022"/>
              <a:gd name="T192" fmla="*/ 2032 h 203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22" h="2032">
                <a:moveTo>
                  <a:pt x="257" y="140"/>
                </a:moveTo>
                <a:lnTo>
                  <a:pt x="269" y="140"/>
                </a:lnTo>
                <a:lnTo>
                  <a:pt x="281" y="157"/>
                </a:lnTo>
                <a:lnTo>
                  <a:pt x="294" y="157"/>
                </a:lnTo>
                <a:lnTo>
                  <a:pt x="324" y="173"/>
                </a:lnTo>
                <a:lnTo>
                  <a:pt x="336" y="190"/>
                </a:lnTo>
                <a:lnTo>
                  <a:pt x="355" y="199"/>
                </a:lnTo>
                <a:lnTo>
                  <a:pt x="379" y="215"/>
                </a:lnTo>
                <a:lnTo>
                  <a:pt x="391" y="223"/>
                </a:lnTo>
                <a:lnTo>
                  <a:pt x="416" y="239"/>
                </a:lnTo>
                <a:lnTo>
                  <a:pt x="440" y="265"/>
                </a:lnTo>
                <a:lnTo>
                  <a:pt x="459" y="281"/>
                </a:lnTo>
                <a:lnTo>
                  <a:pt x="477" y="305"/>
                </a:lnTo>
                <a:lnTo>
                  <a:pt x="514" y="347"/>
                </a:lnTo>
                <a:lnTo>
                  <a:pt x="532" y="372"/>
                </a:lnTo>
                <a:lnTo>
                  <a:pt x="550" y="397"/>
                </a:lnTo>
                <a:lnTo>
                  <a:pt x="569" y="421"/>
                </a:lnTo>
                <a:lnTo>
                  <a:pt x="587" y="454"/>
                </a:lnTo>
                <a:lnTo>
                  <a:pt x="599" y="471"/>
                </a:lnTo>
                <a:lnTo>
                  <a:pt x="618" y="496"/>
                </a:lnTo>
                <a:lnTo>
                  <a:pt x="636" y="520"/>
                </a:lnTo>
                <a:lnTo>
                  <a:pt x="648" y="545"/>
                </a:lnTo>
                <a:lnTo>
                  <a:pt x="666" y="570"/>
                </a:lnTo>
                <a:lnTo>
                  <a:pt x="685" y="595"/>
                </a:lnTo>
                <a:lnTo>
                  <a:pt x="697" y="619"/>
                </a:lnTo>
                <a:lnTo>
                  <a:pt x="715" y="644"/>
                </a:lnTo>
                <a:lnTo>
                  <a:pt x="727" y="669"/>
                </a:lnTo>
                <a:lnTo>
                  <a:pt x="746" y="694"/>
                </a:lnTo>
                <a:lnTo>
                  <a:pt x="758" y="718"/>
                </a:lnTo>
                <a:lnTo>
                  <a:pt x="776" y="743"/>
                </a:lnTo>
                <a:lnTo>
                  <a:pt x="789" y="760"/>
                </a:lnTo>
                <a:lnTo>
                  <a:pt x="807" y="784"/>
                </a:lnTo>
                <a:lnTo>
                  <a:pt x="819" y="810"/>
                </a:lnTo>
                <a:lnTo>
                  <a:pt x="837" y="834"/>
                </a:lnTo>
                <a:lnTo>
                  <a:pt x="849" y="859"/>
                </a:lnTo>
                <a:lnTo>
                  <a:pt x="862" y="883"/>
                </a:lnTo>
                <a:lnTo>
                  <a:pt x="880" y="909"/>
                </a:lnTo>
                <a:lnTo>
                  <a:pt x="893" y="933"/>
                </a:lnTo>
                <a:lnTo>
                  <a:pt x="904" y="958"/>
                </a:lnTo>
                <a:lnTo>
                  <a:pt x="917" y="982"/>
                </a:lnTo>
                <a:lnTo>
                  <a:pt x="929" y="1016"/>
                </a:lnTo>
                <a:lnTo>
                  <a:pt x="941" y="1041"/>
                </a:lnTo>
                <a:lnTo>
                  <a:pt x="953" y="1065"/>
                </a:lnTo>
                <a:lnTo>
                  <a:pt x="966" y="1098"/>
                </a:lnTo>
                <a:lnTo>
                  <a:pt x="978" y="1123"/>
                </a:lnTo>
                <a:lnTo>
                  <a:pt x="984" y="1148"/>
                </a:lnTo>
                <a:lnTo>
                  <a:pt x="997" y="1181"/>
                </a:lnTo>
                <a:lnTo>
                  <a:pt x="1002" y="1206"/>
                </a:lnTo>
                <a:lnTo>
                  <a:pt x="1008" y="1230"/>
                </a:lnTo>
                <a:lnTo>
                  <a:pt x="1008" y="1255"/>
                </a:lnTo>
                <a:lnTo>
                  <a:pt x="1015" y="1280"/>
                </a:lnTo>
                <a:lnTo>
                  <a:pt x="1021" y="1305"/>
                </a:lnTo>
                <a:lnTo>
                  <a:pt x="1021" y="1338"/>
                </a:lnTo>
                <a:lnTo>
                  <a:pt x="1021" y="1362"/>
                </a:lnTo>
                <a:lnTo>
                  <a:pt x="1021" y="1379"/>
                </a:lnTo>
                <a:lnTo>
                  <a:pt x="1021" y="1404"/>
                </a:lnTo>
                <a:lnTo>
                  <a:pt x="1015" y="1445"/>
                </a:lnTo>
                <a:lnTo>
                  <a:pt x="1008" y="1487"/>
                </a:lnTo>
                <a:lnTo>
                  <a:pt x="997" y="1520"/>
                </a:lnTo>
                <a:lnTo>
                  <a:pt x="984" y="1553"/>
                </a:lnTo>
                <a:lnTo>
                  <a:pt x="972" y="1586"/>
                </a:lnTo>
                <a:lnTo>
                  <a:pt x="960" y="1619"/>
                </a:lnTo>
                <a:lnTo>
                  <a:pt x="941" y="1643"/>
                </a:lnTo>
                <a:lnTo>
                  <a:pt x="923" y="1676"/>
                </a:lnTo>
                <a:lnTo>
                  <a:pt x="911" y="1693"/>
                </a:lnTo>
                <a:lnTo>
                  <a:pt x="898" y="1701"/>
                </a:lnTo>
                <a:lnTo>
                  <a:pt x="886" y="1718"/>
                </a:lnTo>
                <a:lnTo>
                  <a:pt x="874" y="1734"/>
                </a:lnTo>
                <a:lnTo>
                  <a:pt x="862" y="1751"/>
                </a:lnTo>
                <a:lnTo>
                  <a:pt x="849" y="1759"/>
                </a:lnTo>
                <a:lnTo>
                  <a:pt x="831" y="1775"/>
                </a:lnTo>
                <a:lnTo>
                  <a:pt x="801" y="1800"/>
                </a:lnTo>
                <a:lnTo>
                  <a:pt x="782" y="1817"/>
                </a:lnTo>
                <a:lnTo>
                  <a:pt x="752" y="1841"/>
                </a:lnTo>
                <a:lnTo>
                  <a:pt x="733" y="1858"/>
                </a:lnTo>
                <a:lnTo>
                  <a:pt x="715" y="1874"/>
                </a:lnTo>
                <a:lnTo>
                  <a:pt x="697" y="1891"/>
                </a:lnTo>
                <a:lnTo>
                  <a:pt x="673" y="1899"/>
                </a:lnTo>
                <a:lnTo>
                  <a:pt x="660" y="1907"/>
                </a:lnTo>
                <a:lnTo>
                  <a:pt x="636" y="1924"/>
                </a:lnTo>
                <a:lnTo>
                  <a:pt x="618" y="1940"/>
                </a:lnTo>
                <a:lnTo>
                  <a:pt x="599" y="1949"/>
                </a:lnTo>
                <a:lnTo>
                  <a:pt x="574" y="1957"/>
                </a:lnTo>
                <a:lnTo>
                  <a:pt x="556" y="1965"/>
                </a:lnTo>
                <a:lnTo>
                  <a:pt x="532" y="1982"/>
                </a:lnTo>
                <a:lnTo>
                  <a:pt x="514" y="1990"/>
                </a:lnTo>
                <a:lnTo>
                  <a:pt x="495" y="1998"/>
                </a:lnTo>
                <a:lnTo>
                  <a:pt x="471" y="2006"/>
                </a:lnTo>
                <a:lnTo>
                  <a:pt x="452" y="2015"/>
                </a:lnTo>
                <a:lnTo>
                  <a:pt x="434" y="2023"/>
                </a:lnTo>
                <a:lnTo>
                  <a:pt x="416" y="2023"/>
                </a:lnTo>
                <a:lnTo>
                  <a:pt x="403" y="2031"/>
                </a:lnTo>
                <a:lnTo>
                  <a:pt x="385" y="2031"/>
                </a:lnTo>
                <a:lnTo>
                  <a:pt x="373" y="2031"/>
                </a:lnTo>
                <a:lnTo>
                  <a:pt x="348" y="2031"/>
                </a:lnTo>
                <a:lnTo>
                  <a:pt x="330" y="2015"/>
                </a:lnTo>
                <a:lnTo>
                  <a:pt x="318" y="1998"/>
                </a:lnTo>
                <a:lnTo>
                  <a:pt x="306" y="1982"/>
                </a:lnTo>
                <a:lnTo>
                  <a:pt x="294" y="1965"/>
                </a:lnTo>
                <a:lnTo>
                  <a:pt x="281" y="1940"/>
                </a:lnTo>
                <a:lnTo>
                  <a:pt x="269" y="1916"/>
                </a:lnTo>
                <a:lnTo>
                  <a:pt x="257" y="1907"/>
                </a:lnTo>
                <a:lnTo>
                  <a:pt x="245" y="1883"/>
                </a:lnTo>
                <a:lnTo>
                  <a:pt x="232" y="1858"/>
                </a:lnTo>
                <a:lnTo>
                  <a:pt x="220" y="1841"/>
                </a:lnTo>
                <a:lnTo>
                  <a:pt x="208" y="1825"/>
                </a:lnTo>
                <a:lnTo>
                  <a:pt x="202" y="1808"/>
                </a:lnTo>
                <a:lnTo>
                  <a:pt x="184" y="1784"/>
                </a:lnTo>
                <a:lnTo>
                  <a:pt x="177" y="1767"/>
                </a:lnTo>
                <a:lnTo>
                  <a:pt x="165" y="1734"/>
                </a:lnTo>
                <a:lnTo>
                  <a:pt x="153" y="1726"/>
                </a:lnTo>
                <a:lnTo>
                  <a:pt x="141" y="1701"/>
                </a:lnTo>
                <a:lnTo>
                  <a:pt x="128" y="1668"/>
                </a:lnTo>
                <a:lnTo>
                  <a:pt x="117" y="1643"/>
                </a:lnTo>
                <a:lnTo>
                  <a:pt x="110" y="1626"/>
                </a:lnTo>
                <a:lnTo>
                  <a:pt x="98" y="1602"/>
                </a:lnTo>
                <a:lnTo>
                  <a:pt x="86" y="1569"/>
                </a:lnTo>
                <a:lnTo>
                  <a:pt x="80" y="1544"/>
                </a:lnTo>
                <a:lnTo>
                  <a:pt x="73" y="1527"/>
                </a:lnTo>
                <a:lnTo>
                  <a:pt x="68" y="1503"/>
                </a:lnTo>
                <a:lnTo>
                  <a:pt x="61" y="1470"/>
                </a:lnTo>
                <a:lnTo>
                  <a:pt x="55" y="1445"/>
                </a:lnTo>
                <a:lnTo>
                  <a:pt x="49" y="1420"/>
                </a:lnTo>
                <a:lnTo>
                  <a:pt x="49" y="1387"/>
                </a:lnTo>
                <a:lnTo>
                  <a:pt x="43" y="1354"/>
                </a:lnTo>
                <a:lnTo>
                  <a:pt x="43" y="1321"/>
                </a:lnTo>
                <a:lnTo>
                  <a:pt x="43" y="1296"/>
                </a:lnTo>
                <a:lnTo>
                  <a:pt x="43" y="1272"/>
                </a:lnTo>
                <a:lnTo>
                  <a:pt x="43" y="1255"/>
                </a:lnTo>
                <a:lnTo>
                  <a:pt x="43" y="1230"/>
                </a:lnTo>
                <a:lnTo>
                  <a:pt x="43" y="1206"/>
                </a:lnTo>
                <a:lnTo>
                  <a:pt x="43" y="1189"/>
                </a:lnTo>
                <a:lnTo>
                  <a:pt x="43" y="1164"/>
                </a:lnTo>
                <a:lnTo>
                  <a:pt x="43" y="1140"/>
                </a:lnTo>
                <a:lnTo>
                  <a:pt x="43" y="1123"/>
                </a:lnTo>
                <a:lnTo>
                  <a:pt x="43" y="1090"/>
                </a:lnTo>
                <a:lnTo>
                  <a:pt x="43" y="1065"/>
                </a:lnTo>
                <a:lnTo>
                  <a:pt x="43" y="1041"/>
                </a:lnTo>
                <a:lnTo>
                  <a:pt x="43" y="1024"/>
                </a:lnTo>
                <a:lnTo>
                  <a:pt x="37" y="999"/>
                </a:lnTo>
                <a:lnTo>
                  <a:pt x="37" y="982"/>
                </a:lnTo>
                <a:lnTo>
                  <a:pt x="37" y="958"/>
                </a:lnTo>
                <a:lnTo>
                  <a:pt x="31" y="925"/>
                </a:lnTo>
                <a:lnTo>
                  <a:pt x="31" y="883"/>
                </a:lnTo>
                <a:lnTo>
                  <a:pt x="24" y="843"/>
                </a:lnTo>
                <a:lnTo>
                  <a:pt x="24" y="817"/>
                </a:lnTo>
                <a:lnTo>
                  <a:pt x="19" y="784"/>
                </a:lnTo>
                <a:lnTo>
                  <a:pt x="19" y="760"/>
                </a:lnTo>
                <a:lnTo>
                  <a:pt x="19" y="727"/>
                </a:lnTo>
                <a:lnTo>
                  <a:pt x="13" y="702"/>
                </a:lnTo>
                <a:lnTo>
                  <a:pt x="13" y="669"/>
                </a:lnTo>
                <a:lnTo>
                  <a:pt x="13" y="636"/>
                </a:lnTo>
                <a:lnTo>
                  <a:pt x="6" y="603"/>
                </a:lnTo>
                <a:lnTo>
                  <a:pt x="6" y="570"/>
                </a:lnTo>
                <a:lnTo>
                  <a:pt x="6" y="537"/>
                </a:lnTo>
                <a:lnTo>
                  <a:pt x="6" y="504"/>
                </a:lnTo>
                <a:lnTo>
                  <a:pt x="0" y="471"/>
                </a:lnTo>
                <a:lnTo>
                  <a:pt x="0" y="438"/>
                </a:lnTo>
                <a:lnTo>
                  <a:pt x="0" y="397"/>
                </a:lnTo>
                <a:lnTo>
                  <a:pt x="0" y="364"/>
                </a:lnTo>
                <a:lnTo>
                  <a:pt x="0" y="331"/>
                </a:lnTo>
                <a:lnTo>
                  <a:pt x="0" y="289"/>
                </a:lnTo>
                <a:lnTo>
                  <a:pt x="0" y="256"/>
                </a:lnTo>
                <a:lnTo>
                  <a:pt x="0" y="223"/>
                </a:lnTo>
                <a:lnTo>
                  <a:pt x="6" y="190"/>
                </a:lnTo>
                <a:lnTo>
                  <a:pt x="6" y="157"/>
                </a:lnTo>
                <a:lnTo>
                  <a:pt x="6" y="133"/>
                </a:lnTo>
                <a:lnTo>
                  <a:pt x="13" y="107"/>
                </a:lnTo>
                <a:lnTo>
                  <a:pt x="19" y="83"/>
                </a:lnTo>
                <a:lnTo>
                  <a:pt x="19" y="66"/>
                </a:lnTo>
                <a:lnTo>
                  <a:pt x="24" y="41"/>
                </a:lnTo>
                <a:lnTo>
                  <a:pt x="37" y="17"/>
                </a:lnTo>
                <a:lnTo>
                  <a:pt x="43" y="0"/>
                </a:lnTo>
                <a:lnTo>
                  <a:pt x="61" y="0"/>
                </a:lnTo>
                <a:lnTo>
                  <a:pt x="80" y="0"/>
                </a:lnTo>
                <a:lnTo>
                  <a:pt x="92" y="0"/>
                </a:lnTo>
                <a:lnTo>
                  <a:pt x="110" y="8"/>
                </a:lnTo>
                <a:lnTo>
                  <a:pt x="128" y="8"/>
                </a:lnTo>
                <a:lnTo>
                  <a:pt x="141" y="17"/>
                </a:lnTo>
                <a:lnTo>
                  <a:pt x="159" y="25"/>
                </a:lnTo>
                <a:lnTo>
                  <a:pt x="172" y="33"/>
                </a:lnTo>
                <a:lnTo>
                  <a:pt x="177" y="50"/>
                </a:lnTo>
                <a:lnTo>
                  <a:pt x="190" y="58"/>
                </a:lnTo>
                <a:lnTo>
                  <a:pt x="208" y="74"/>
                </a:lnTo>
                <a:lnTo>
                  <a:pt x="220" y="91"/>
                </a:lnTo>
                <a:lnTo>
                  <a:pt x="239" y="107"/>
                </a:lnTo>
                <a:lnTo>
                  <a:pt x="245" y="124"/>
                </a:lnTo>
                <a:lnTo>
                  <a:pt x="263" y="140"/>
                </a:lnTo>
                <a:lnTo>
                  <a:pt x="269" y="157"/>
                </a:lnTo>
                <a:lnTo>
                  <a:pt x="257" y="140"/>
                </a:lnTo>
              </a:path>
            </a:pathLst>
          </a:custGeom>
          <a:gradFill rotWithShape="0">
            <a:gsLst>
              <a:gs pos="0">
                <a:srgbClr val="DC0081"/>
              </a:gs>
              <a:gs pos="100000">
                <a:srgbClr val="420026"/>
              </a:gs>
            </a:gsLst>
            <a:lin ang="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7851021" y="3429000"/>
            <a:ext cx="764729" cy="1584176"/>
          </a:xfrm>
          <a:custGeom>
            <a:avLst/>
            <a:gdLst>
              <a:gd name="T0" fmla="*/ 229422295 w 460"/>
              <a:gd name="T1" fmla="*/ 160082719 h 1137"/>
              <a:gd name="T2" fmla="*/ 274942136 w 460"/>
              <a:gd name="T3" fmla="*/ 194645730 h 1137"/>
              <a:gd name="T4" fmla="*/ 320463326 w 460"/>
              <a:gd name="T5" fmla="*/ 227389239 h 1137"/>
              <a:gd name="T6" fmla="*/ 375087489 w 460"/>
              <a:gd name="T7" fmla="*/ 285601122 h 1137"/>
              <a:gd name="T8" fmla="*/ 435173841 w 460"/>
              <a:gd name="T9" fmla="*/ 378376057 h 1137"/>
              <a:gd name="T10" fmla="*/ 480695031 w 460"/>
              <a:gd name="T11" fmla="*/ 462056313 h 1137"/>
              <a:gd name="T12" fmla="*/ 520752599 w 460"/>
              <a:gd name="T13" fmla="*/ 529362791 h 1137"/>
              <a:gd name="T14" fmla="*/ 560810167 w 460"/>
              <a:gd name="T15" fmla="*/ 605766561 h 1137"/>
              <a:gd name="T16" fmla="*/ 595405462 w 460"/>
              <a:gd name="T17" fmla="*/ 680349524 h 1137"/>
              <a:gd name="T18" fmla="*/ 635464379 w 460"/>
              <a:gd name="T19" fmla="*/ 756753463 h 1137"/>
              <a:gd name="T20" fmla="*/ 670059674 w 460"/>
              <a:gd name="T21" fmla="*/ 824059941 h 1137"/>
              <a:gd name="T22" fmla="*/ 704654969 w 460"/>
              <a:gd name="T23" fmla="*/ 898644253 h 1137"/>
              <a:gd name="T24" fmla="*/ 741070741 w 460"/>
              <a:gd name="T25" fmla="*/ 975046674 h 1137"/>
              <a:gd name="T26" fmla="*/ 770203763 w 460"/>
              <a:gd name="T27" fmla="*/ 1058726930 h 1137"/>
              <a:gd name="T28" fmla="*/ 801158442 w 460"/>
              <a:gd name="T29" fmla="*/ 1142405837 h 1137"/>
              <a:gd name="T30" fmla="*/ 821187226 w 460"/>
              <a:gd name="T31" fmla="*/ 1227904202 h 1137"/>
              <a:gd name="T32" fmla="*/ 830291464 w 460"/>
              <a:gd name="T33" fmla="*/ 1302488514 h 1137"/>
              <a:gd name="T34" fmla="*/ 835753737 w 460"/>
              <a:gd name="T35" fmla="*/ 1386167421 h 1137"/>
              <a:gd name="T36" fmla="*/ 830291464 w 460"/>
              <a:gd name="T37" fmla="*/ 1469846665 h 1137"/>
              <a:gd name="T38" fmla="*/ 804799058 w 460"/>
              <a:gd name="T39" fmla="*/ 1580813404 h 1137"/>
              <a:gd name="T40" fmla="*/ 770203763 w 460"/>
              <a:gd name="T41" fmla="*/ 1671768796 h 1137"/>
              <a:gd name="T42" fmla="*/ 735608468 w 460"/>
              <a:gd name="T43" fmla="*/ 1729980679 h 1137"/>
              <a:gd name="T44" fmla="*/ 704654969 w 460"/>
              <a:gd name="T45" fmla="*/ 1780916076 h 1137"/>
              <a:gd name="T46" fmla="*/ 655493163 w 460"/>
              <a:gd name="T47" fmla="*/ 1831851473 h 1137"/>
              <a:gd name="T48" fmla="*/ 600867735 w 460"/>
              <a:gd name="T49" fmla="*/ 1890063356 h 1137"/>
              <a:gd name="T50" fmla="*/ 549885621 w 460"/>
              <a:gd name="T51" fmla="*/ 1931902809 h 1137"/>
              <a:gd name="T52" fmla="*/ 506186088 w 460"/>
              <a:gd name="T53" fmla="*/ 1973742263 h 1137"/>
              <a:gd name="T54" fmla="*/ 455202625 w 460"/>
              <a:gd name="T55" fmla="*/ 1999210636 h 1137"/>
              <a:gd name="T56" fmla="*/ 406040819 w 460"/>
              <a:gd name="T57" fmla="*/ 2033773604 h 1137"/>
              <a:gd name="T58" fmla="*/ 355058705 w 460"/>
              <a:gd name="T59" fmla="*/ 2059240628 h 1137"/>
              <a:gd name="T60" fmla="*/ 315001053 w 460"/>
              <a:gd name="T61" fmla="*/ 2066517114 h 1137"/>
              <a:gd name="T62" fmla="*/ 269479863 w 460"/>
              <a:gd name="T63" fmla="*/ 2050146033 h 1137"/>
              <a:gd name="T64" fmla="*/ 240346841 w 460"/>
              <a:gd name="T65" fmla="*/ 1999210636 h 1137"/>
              <a:gd name="T66" fmla="*/ 209393511 w 460"/>
              <a:gd name="T67" fmla="*/ 1940998753 h 1137"/>
              <a:gd name="T68" fmla="*/ 180260489 w 460"/>
              <a:gd name="T69" fmla="*/ 1873690927 h 1137"/>
              <a:gd name="T70" fmla="*/ 151127425 w 460"/>
              <a:gd name="T71" fmla="*/ 1815479044 h 1137"/>
              <a:gd name="T72" fmla="*/ 125636368 w 460"/>
              <a:gd name="T73" fmla="*/ 1755447703 h 1137"/>
              <a:gd name="T74" fmla="*/ 94681689 w 460"/>
              <a:gd name="T75" fmla="*/ 1671768796 h 1137"/>
              <a:gd name="T76" fmla="*/ 71012268 w 460"/>
              <a:gd name="T77" fmla="*/ 1597184484 h 1137"/>
              <a:gd name="T78" fmla="*/ 54624100 w 460"/>
              <a:gd name="T79" fmla="*/ 1529878006 h 1137"/>
              <a:gd name="T80" fmla="*/ 40057578 w 460"/>
              <a:gd name="T81" fmla="*/ 1444379641 h 1137"/>
              <a:gd name="T82" fmla="*/ 34595305 w 460"/>
              <a:gd name="T83" fmla="*/ 1344327968 h 1137"/>
              <a:gd name="T84" fmla="*/ 34595305 w 460"/>
              <a:gd name="T85" fmla="*/ 1277020141 h 1137"/>
              <a:gd name="T86" fmla="*/ 34595305 w 460"/>
              <a:gd name="T87" fmla="*/ 1209713663 h 1137"/>
              <a:gd name="T88" fmla="*/ 34595305 w 460"/>
              <a:gd name="T89" fmla="*/ 1142405837 h 1137"/>
              <a:gd name="T90" fmla="*/ 34595305 w 460"/>
              <a:gd name="T91" fmla="*/ 1058726930 h 1137"/>
              <a:gd name="T92" fmla="*/ 30953340 w 460"/>
              <a:gd name="T93" fmla="*/ 1000515047 h 1137"/>
              <a:gd name="T94" fmla="*/ 25491067 w 460"/>
              <a:gd name="T95" fmla="*/ 898644253 h 1137"/>
              <a:gd name="T96" fmla="*/ 14566516 w 460"/>
              <a:gd name="T97" fmla="*/ 798592916 h 1137"/>
              <a:gd name="T98" fmla="*/ 10924549 w 460"/>
              <a:gd name="T99" fmla="*/ 714912661 h 1137"/>
              <a:gd name="T100" fmla="*/ 5462274 w 460"/>
              <a:gd name="T101" fmla="*/ 613043046 h 1137"/>
              <a:gd name="T102" fmla="*/ 5462274 w 460"/>
              <a:gd name="T103" fmla="*/ 512991710 h 1137"/>
              <a:gd name="T104" fmla="*/ 0 w 460"/>
              <a:gd name="T105" fmla="*/ 403844430 h 1137"/>
              <a:gd name="T106" fmla="*/ 0 w 460"/>
              <a:gd name="T107" fmla="*/ 294697066 h 1137"/>
              <a:gd name="T108" fmla="*/ 5462274 w 460"/>
              <a:gd name="T109" fmla="*/ 194645730 h 1137"/>
              <a:gd name="T110" fmla="*/ 10924549 w 460"/>
              <a:gd name="T111" fmla="*/ 109147322 h 1137"/>
              <a:gd name="T112" fmla="*/ 20028789 w 460"/>
              <a:gd name="T113" fmla="*/ 41839464 h 1137"/>
              <a:gd name="T114" fmla="*/ 50982135 w 460"/>
              <a:gd name="T115" fmla="*/ 0 h 1137"/>
              <a:gd name="T116" fmla="*/ 91041073 w 460"/>
              <a:gd name="T117" fmla="*/ 9095946 h 1137"/>
              <a:gd name="T118" fmla="*/ 131098641 w 460"/>
              <a:gd name="T119" fmla="*/ 25467035 h 1137"/>
              <a:gd name="T120" fmla="*/ 154769390 w 460"/>
              <a:gd name="T121" fmla="*/ 60031362 h 1137"/>
              <a:gd name="T122" fmla="*/ 194827000 w 460"/>
              <a:gd name="T123" fmla="*/ 109147322 h 1137"/>
              <a:gd name="T124" fmla="*/ 220318057 w 460"/>
              <a:gd name="T125" fmla="*/ 160082719 h 11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60"/>
              <a:gd name="T190" fmla="*/ 0 h 1137"/>
              <a:gd name="T191" fmla="*/ 460 w 460"/>
              <a:gd name="T192" fmla="*/ 1137 h 11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60" h="1137">
                <a:moveTo>
                  <a:pt x="115" y="79"/>
                </a:moveTo>
                <a:lnTo>
                  <a:pt x="121" y="79"/>
                </a:lnTo>
                <a:lnTo>
                  <a:pt x="126" y="88"/>
                </a:lnTo>
                <a:lnTo>
                  <a:pt x="132" y="88"/>
                </a:lnTo>
                <a:lnTo>
                  <a:pt x="146" y="97"/>
                </a:lnTo>
                <a:lnTo>
                  <a:pt x="151" y="107"/>
                </a:lnTo>
                <a:lnTo>
                  <a:pt x="159" y="111"/>
                </a:lnTo>
                <a:lnTo>
                  <a:pt x="170" y="120"/>
                </a:lnTo>
                <a:lnTo>
                  <a:pt x="176" y="125"/>
                </a:lnTo>
                <a:lnTo>
                  <a:pt x="187" y="134"/>
                </a:lnTo>
                <a:lnTo>
                  <a:pt x="198" y="148"/>
                </a:lnTo>
                <a:lnTo>
                  <a:pt x="206" y="157"/>
                </a:lnTo>
                <a:lnTo>
                  <a:pt x="214" y="171"/>
                </a:lnTo>
                <a:lnTo>
                  <a:pt x="231" y="194"/>
                </a:lnTo>
                <a:lnTo>
                  <a:pt x="239" y="208"/>
                </a:lnTo>
                <a:lnTo>
                  <a:pt x="247" y="222"/>
                </a:lnTo>
                <a:lnTo>
                  <a:pt x="256" y="236"/>
                </a:lnTo>
                <a:lnTo>
                  <a:pt x="264" y="254"/>
                </a:lnTo>
                <a:lnTo>
                  <a:pt x="269" y="264"/>
                </a:lnTo>
                <a:lnTo>
                  <a:pt x="278" y="277"/>
                </a:lnTo>
                <a:lnTo>
                  <a:pt x="286" y="291"/>
                </a:lnTo>
                <a:lnTo>
                  <a:pt x="291" y="305"/>
                </a:lnTo>
                <a:lnTo>
                  <a:pt x="300" y="319"/>
                </a:lnTo>
                <a:lnTo>
                  <a:pt x="308" y="333"/>
                </a:lnTo>
                <a:lnTo>
                  <a:pt x="313" y="346"/>
                </a:lnTo>
                <a:lnTo>
                  <a:pt x="322" y="360"/>
                </a:lnTo>
                <a:lnTo>
                  <a:pt x="327" y="374"/>
                </a:lnTo>
                <a:lnTo>
                  <a:pt x="335" y="388"/>
                </a:lnTo>
                <a:lnTo>
                  <a:pt x="341" y="402"/>
                </a:lnTo>
                <a:lnTo>
                  <a:pt x="349" y="416"/>
                </a:lnTo>
                <a:lnTo>
                  <a:pt x="355" y="425"/>
                </a:lnTo>
                <a:lnTo>
                  <a:pt x="363" y="439"/>
                </a:lnTo>
                <a:lnTo>
                  <a:pt x="368" y="453"/>
                </a:lnTo>
                <a:lnTo>
                  <a:pt x="376" y="467"/>
                </a:lnTo>
                <a:lnTo>
                  <a:pt x="382" y="480"/>
                </a:lnTo>
                <a:lnTo>
                  <a:pt x="387" y="494"/>
                </a:lnTo>
                <a:lnTo>
                  <a:pt x="396" y="508"/>
                </a:lnTo>
                <a:lnTo>
                  <a:pt x="401" y="522"/>
                </a:lnTo>
                <a:lnTo>
                  <a:pt x="407" y="536"/>
                </a:lnTo>
                <a:lnTo>
                  <a:pt x="412" y="550"/>
                </a:lnTo>
                <a:lnTo>
                  <a:pt x="418" y="568"/>
                </a:lnTo>
                <a:lnTo>
                  <a:pt x="423" y="582"/>
                </a:lnTo>
                <a:lnTo>
                  <a:pt x="429" y="596"/>
                </a:lnTo>
                <a:lnTo>
                  <a:pt x="434" y="614"/>
                </a:lnTo>
                <a:lnTo>
                  <a:pt x="440" y="628"/>
                </a:lnTo>
                <a:lnTo>
                  <a:pt x="442" y="642"/>
                </a:lnTo>
                <a:lnTo>
                  <a:pt x="448" y="661"/>
                </a:lnTo>
                <a:lnTo>
                  <a:pt x="451" y="675"/>
                </a:lnTo>
                <a:lnTo>
                  <a:pt x="453" y="688"/>
                </a:lnTo>
                <a:lnTo>
                  <a:pt x="453" y="702"/>
                </a:lnTo>
                <a:lnTo>
                  <a:pt x="456" y="716"/>
                </a:lnTo>
                <a:lnTo>
                  <a:pt x="459" y="730"/>
                </a:lnTo>
                <a:lnTo>
                  <a:pt x="459" y="748"/>
                </a:lnTo>
                <a:lnTo>
                  <a:pt x="459" y="762"/>
                </a:lnTo>
                <a:lnTo>
                  <a:pt x="459" y="772"/>
                </a:lnTo>
                <a:lnTo>
                  <a:pt x="459" y="785"/>
                </a:lnTo>
                <a:lnTo>
                  <a:pt x="456" y="808"/>
                </a:lnTo>
                <a:lnTo>
                  <a:pt x="453" y="832"/>
                </a:lnTo>
                <a:lnTo>
                  <a:pt x="448" y="850"/>
                </a:lnTo>
                <a:lnTo>
                  <a:pt x="442" y="869"/>
                </a:lnTo>
                <a:lnTo>
                  <a:pt x="437" y="887"/>
                </a:lnTo>
                <a:lnTo>
                  <a:pt x="431" y="905"/>
                </a:lnTo>
                <a:lnTo>
                  <a:pt x="423" y="919"/>
                </a:lnTo>
                <a:lnTo>
                  <a:pt x="415" y="938"/>
                </a:lnTo>
                <a:lnTo>
                  <a:pt x="409" y="947"/>
                </a:lnTo>
                <a:lnTo>
                  <a:pt x="404" y="951"/>
                </a:lnTo>
                <a:lnTo>
                  <a:pt x="398" y="961"/>
                </a:lnTo>
                <a:lnTo>
                  <a:pt x="393" y="970"/>
                </a:lnTo>
                <a:lnTo>
                  <a:pt x="387" y="979"/>
                </a:lnTo>
                <a:lnTo>
                  <a:pt x="382" y="984"/>
                </a:lnTo>
                <a:lnTo>
                  <a:pt x="374" y="993"/>
                </a:lnTo>
                <a:lnTo>
                  <a:pt x="360" y="1007"/>
                </a:lnTo>
                <a:lnTo>
                  <a:pt x="352" y="1016"/>
                </a:lnTo>
                <a:lnTo>
                  <a:pt x="338" y="1030"/>
                </a:lnTo>
                <a:lnTo>
                  <a:pt x="330" y="1039"/>
                </a:lnTo>
                <a:lnTo>
                  <a:pt x="322" y="1048"/>
                </a:lnTo>
                <a:lnTo>
                  <a:pt x="313" y="1058"/>
                </a:lnTo>
                <a:lnTo>
                  <a:pt x="302" y="1062"/>
                </a:lnTo>
                <a:lnTo>
                  <a:pt x="297" y="1067"/>
                </a:lnTo>
                <a:lnTo>
                  <a:pt x="286" y="1076"/>
                </a:lnTo>
                <a:lnTo>
                  <a:pt x="278" y="1085"/>
                </a:lnTo>
                <a:lnTo>
                  <a:pt x="269" y="1090"/>
                </a:lnTo>
                <a:lnTo>
                  <a:pt x="258" y="1095"/>
                </a:lnTo>
                <a:lnTo>
                  <a:pt x="250" y="1099"/>
                </a:lnTo>
                <a:lnTo>
                  <a:pt x="239" y="1109"/>
                </a:lnTo>
                <a:lnTo>
                  <a:pt x="231" y="1113"/>
                </a:lnTo>
                <a:lnTo>
                  <a:pt x="223" y="1118"/>
                </a:lnTo>
                <a:lnTo>
                  <a:pt x="212" y="1122"/>
                </a:lnTo>
                <a:lnTo>
                  <a:pt x="203" y="1127"/>
                </a:lnTo>
                <a:lnTo>
                  <a:pt x="195" y="1132"/>
                </a:lnTo>
                <a:lnTo>
                  <a:pt x="187" y="1132"/>
                </a:lnTo>
                <a:lnTo>
                  <a:pt x="181" y="1136"/>
                </a:lnTo>
                <a:lnTo>
                  <a:pt x="173" y="1136"/>
                </a:lnTo>
                <a:lnTo>
                  <a:pt x="168" y="1136"/>
                </a:lnTo>
                <a:lnTo>
                  <a:pt x="157" y="1136"/>
                </a:lnTo>
                <a:lnTo>
                  <a:pt x="148" y="1127"/>
                </a:lnTo>
                <a:lnTo>
                  <a:pt x="143" y="1118"/>
                </a:lnTo>
                <a:lnTo>
                  <a:pt x="137" y="1109"/>
                </a:lnTo>
                <a:lnTo>
                  <a:pt x="132" y="1099"/>
                </a:lnTo>
                <a:lnTo>
                  <a:pt x="126" y="1085"/>
                </a:lnTo>
                <a:lnTo>
                  <a:pt x="121" y="1072"/>
                </a:lnTo>
                <a:lnTo>
                  <a:pt x="115" y="1067"/>
                </a:lnTo>
                <a:lnTo>
                  <a:pt x="110" y="1053"/>
                </a:lnTo>
                <a:lnTo>
                  <a:pt x="104" y="1039"/>
                </a:lnTo>
                <a:lnTo>
                  <a:pt x="99" y="1030"/>
                </a:lnTo>
                <a:lnTo>
                  <a:pt x="93" y="1021"/>
                </a:lnTo>
                <a:lnTo>
                  <a:pt x="91" y="1012"/>
                </a:lnTo>
                <a:lnTo>
                  <a:pt x="83" y="998"/>
                </a:lnTo>
                <a:lnTo>
                  <a:pt x="80" y="988"/>
                </a:lnTo>
                <a:lnTo>
                  <a:pt x="74" y="970"/>
                </a:lnTo>
                <a:lnTo>
                  <a:pt x="69" y="965"/>
                </a:lnTo>
                <a:lnTo>
                  <a:pt x="63" y="951"/>
                </a:lnTo>
                <a:lnTo>
                  <a:pt x="58" y="933"/>
                </a:lnTo>
                <a:lnTo>
                  <a:pt x="52" y="919"/>
                </a:lnTo>
                <a:lnTo>
                  <a:pt x="50" y="910"/>
                </a:lnTo>
                <a:lnTo>
                  <a:pt x="44" y="896"/>
                </a:lnTo>
                <a:lnTo>
                  <a:pt x="39" y="878"/>
                </a:lnTo>
                <a:lnTo>
                  <a:pt x="36" y="864"/>
                </a:lnTo>
                <a:lnTo>
                  <a:pt x="33" y="854"/>
                </a:lnTo>
                <a:lnTo>
                  <a:pt x="30" y="841"/>
                </a:lnTo>
                <a:lnTo>
                  <a:pt x="28" y="822"/>
                </a:lnTo>
                <a:lnTo>
                  <a:pt x="25" y="808"/>
                </a:lnTo>
                <a:lnTo>
                  <a:pt x="22" y="794"/>
                </a:lnTo>
                <a:lnTo>
                  <a:pt x="22" y="776"/>
                </a:lnTo>
                <a:lnTo>
                  <a:pt x="19" y="757"/>
                </a:lnTo>
                <a:lnTo>
                  <a:pt x="19" y="739"/>
                </a:lnTo>
                <a:lnTo>
                  <a:pt x="19" y="725"/>
                </a:lnTo>
                <a:lnTo>
                  <a:pt x="19" y="711"/>
                </a:lnTo>
                <a:lnTo>
                  <a:pt x="19" y="702"/>
                </a:lnTo>
                <a:lnTo>
                  <a:pt x="19" y="688"/>
                </a:lnTo>
                <a:lnTo>
                  <a:pt x="19" y="675"/>
                </a:lnTo>
                <a:lnTo>
                  <a:pt x="19" y="665"/>
                </a:lnTo>
                <a:lnTo>
                  <a:pt x="19" y="651"/>
                </a:lnTo>
                <a:lnTo>
                  <a:pt x="19" y="638"/>
                </a:lnTo>
                <a:lnTo>
                  <a:pt x="19" y="628"/>
                </a:lnTo>
                <a:lnTo>
                  <a:pt x="19" y="610"/>
                </a:lnTo>
                <a:lnTo>
                  <a:pt x="19" y="596"/>
                </a:lnTo>
                <a:lnTo>
                  <a:pt x="19" y="582"/>
                </a:lnTo>
                <a:lnTo>
                  <a:pt x="19" y="573"/>
                </a:lnTo>
                <a:lnTo>
                  <a:pt x="17" y="559"/>
                </a:lnTo>
                <a:lnTo>
                  <a:pt x="17" y="550"/>
                </a:lnTo>
                <a:lnTo>
                  <a:pt x="17" y="536"/>
                </a:lnTo>
                <a:lnTo>
                  <a:pt x="14" y="517"/>
                </a:lnTo>
                <a:lnTo>
                  <a:pt x="14" y="494"/>
                </a:lnTo>
                <a:lnTo>
                  <a:pt x="11" y="471"/>
                </a:lnTo>
                <a:lnTo>
                  <a:pt x="11" y="457"/>
                </a:lnTo>
                <a:lnTo>
                  <a:pt x="8" y="439"/>
                </a:lnTo>
                <a:lnTo>
                  <a:pt x="8" y="425"/>
                </a:lnTo>
                <a:lnTo>
                  <a:pt x="8" y="407"/>
                </a:lnTo>
                <a:lnTo>
                  <a:pt x="6" y="393"/>
                </a:lnTo>
                <a:lnTo>
                  <a:pt x="6" y="374"/>
                </a:lnTo>
                <a:lnTo>
                  <a:pt x="6" y="356"/>
                </a:lnTo>
                <a:lnTo>
                  <a:pt x="3" y="337"/>
                </a:lnTo>
                <a:lnTo>
                  <a:pt x="3" y="319"/>
                </a:lnTo>
                <a:lnTo>
                  <a:pt x="3" y="301"/>
                </a:lnTo>
                <a:lnTo>
                  <a:pt x="3" y="282"/>
                </a:lnTo>
                <a:lnTo>
                  <a:pt x="0" y="264"/>
                </a:lnTo>
                <a:lnTo>
                  <a:pt x="0" y="245"/>
                </a:lnTo>
                <a:lnTo>
                  <a:pt x="0" y="222"/>
                </a:lnTo>
                <a:lnTo>
                  <a:pt x="0" y="204"/>
                </a:lnTo>
                <a:lnTo>
                  <a:pt x="0" y="185"/>
                </a:lnTo>
                <a:lnTo>
                  <a:pt x="0" y="162"/>
                </a:lnTo>
                <a:lnTo>
                  <a:pt x="0" y="143"/>
                </a:lnTo>
                <a:lnTo>
                  <a:pt x="0" y="125"/>
                </a:lnTo>
                <a:lnTo>
                  <a:pt x="3" y="107"/>
                </a:lnTo>
                <a:lnTo>
                  <a:pt x="3" y="88"/>
                </a:lnTo>
                <a:lnTo>
                  <a:pt x="3" y="74"/>
                </a:lnTo>
                <a:lnTo>
                  <a:pt x="6" y="60"/>
                </a:lnTo>
                <a:lnTo>
                  <a:pt x="8" y="46"/>
                </a:lnTo>
                <a:lnTo>
                  <a:pt x="8" y="37"/>
                </a:lnTo>
                <a:lnTo>
                  <a:pt x="11" y="23"/>
                </a:lnTo>
                <a:lnTo>
                  <a:pt x="17" y="9"/>
                </a:lnTo>
                <a:lnTo>
                  <a:pt x="19" y="0"/>
                </a:lnTo>
                <a:lnTo>
                  <a:pt x="28" y="0"/>
                </a:lnTo>
                <a:lnTo>
                  <a:pt x="36" y="0"/>
                </a:lnTo>
                <a:lnTo>
                  <a:pt x="41" y="0"/>
                </a:lnTo>
                <a:lnTo>
                  <a:pt x="50" y="5"/>
                </a:lnTo>
                <a:lnTo>
                  <a:pt x="58" y="5"/>
                </a:lnTo>
                <a:lnTo>
                  <a:pt x="63" y="9"/>
                </a:lnTo>
                <a:lnTo>
                  <a:pt x="72" y="14"/>
                </a:lnTo>
                <a:lnTo>
                  <a:pt x="77" y="18"/>
                </a:lnTo>
                <a:lnTo>
                  <a:pt x="80" y="28"/>
                </a:lnTo>
                <a:lnTo>
                  <a:pt x="85" y="33"/>
                </a:lnTo>
                <a:lnTo>
                  <a:pt x="93" y="42"/>
                </a:lnTo>
                <a:lnTo>
                  <a:pt x="99" y="51"/>
                </a:lnTo>
                <a:lnTo>
                  <a:pt x="107" y="60"/>
                </a:lnTo>
                <a:lnTo>
                  <a:pt x="110" y="70"/>
                </a:lnTo>
                <a:lnTo>
                  <a:pt x="118" y="79"/>
                </a:lnTo>
                <a:lnTo>
                  <a:pt x="121" y="88"/>
                </a:lnTo>
                <a:lnTo>
                  <a:pt x="115" y="79"/>
                </a:lnTo>
              </a:path>
            </a:pathLst>
          </a:custGeom>
          <a:gradFill rotWithShape="0">
            <a:gsLst>
              <a:gs pos="0">
                <a:srgbClr val="D989B8"/>
              </a:gs>
              <a:gs pos="100000">
                <a:srgbClr val="412937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3"/>
          <p:cNvSpPr>
            <a:spLocks/>
          </p:cNvSpPr>
          <p:nvPr/>
        </p:nvSpPr>
        <p:spPr bwMode="auto">
          <a:xfrm>
            <a:off x="5652120" y="2355087"/>
            <a:ext cx="1656184" cy="3456384"/>
          </a:xfrm>
          <a:custGeom>
            <a:avLst/>
            <a:gdLst>
              <a:gd name="T0" fmla="*/ 1345231119 w 1022"/>
              <a:gd name="T1" fmla="*/ 285801028 h 2032"/>
              <a:gd name="T2" fmla="*/ 1245247522 w 1022"/>
              <a:gd name="T3" fmla="*/ 345874989 h 2032"/>
              <a:gd name="T4" fmla="*/ 1145263925 w 1022"/>
              <a:gd name="T5" fmla="*/ 405947686 h 2032"/>
              <a:gd name="T6" fmla="*/ 1021648896 w 1022"/>
              <a:gd name="T7" fmla="*/ 511529444 h 2032"/>
              <a:gd name="T8" fmla="*/ 888943714 w 1022"/>
              <a:gd name="T9" fmla="*/ 677185163 h 2032"/>
              <a:gd name="T10" fmla="*/ 788960117 w 1022"/>
              <a:gd name="T11" fmla="*/ 826457489 h 2032"/>
              <a:gd name="T12" fmla="*/ 699883997 w 1022"/>
              <a:gd name="T13" fmla="*/ 946604062 h 2032"/>
              <a:gd name="T14" fmla="*/ 610808045 w 1022"/>
              <a:gd name="T15" fmla="*/ 1083132849 h 2032"/>
              <a:gd name="T16" fmla="*/ 534457229 w 1022"/>
              <a:gd name="T17" fmla="*/ 1217841539 h 2032"/>
              <a:gd name="T18" fmla="*/ 445379929 w 1022"/>
              <a:gd name="T19" fmla="*/ 1352550230 h 2032"/>
              <a:gd name="T20" fmla="*/ 367211621 w 1022"/>
              <a:gd name="T21" fmla="*/ 1474517237 h 2032"/>
              <a:gd name="T22" fmla="*/ 289043230 w 1022"/>
              <a:gd name="T23" fmla="*/ 1607405832 h 2032"/>
              <a:gd name="T24" fmla="*/ 212692414 w 1022"/>
              <a:gd name="T25" fmla="*/ 1743934618 h 2032"/>
              <a:gd name="T26" fmla="*/ 145430360 w 1022"/>
              <a:gd name="T27" fmla="*/ 1895028220 h 2032"/>
              <a:gd name="T28" fmla="*/ 78168328 w 1022"/>
              <a:gd name="T29" fmla="*/ 2044300377 h 2032"/>
              <a:gd name="T30" fmla="*/ 34539088 w 1022"/>
              <a:gd name="T31" fmla="*/ 2147483647 h 2032"/>
              <a:gd name="T32" fmla="*/ 10907647 w 1022"/>
              <a:gd name="T33" fmla="*/ 2147483647 h 2032"/>
              <a:gd name="T34" fmla="*/ 0 w 1022"/>
              <a:gd name="T35" fmla="*/ 2147483647 h 2032"/>
              <a:gd name="T36" fmla="*/ 10907647 w 1022"/>
              <a:gd name="T37" fmla="*/ 2147483647 h 2032"/>
              <a:gd name="T38" fmla="*/ 67262032 w 1022"/>
              <a:gd name="T39" fmla="*/ 2147483647 h 2032"/>
              <a:gd name="T40" fmla="*/ 145430360 w 1022"/>
              <a:gd name="T41" fmla="*/ 2147483647 h 2032"/>
              <a:gd name="T42" fmla="*/ 223598710 w 1022"/>
              <a:gd name="T43" fmla="*/ 2147483647 h 2032"/>
              <a:gd name="T44" fmla="*/ 289043230 w 1022"/>
              <a:gd name="T45" fmla="*/ 2147483647 h 2032"/>
              <a:gd name="T46" fmla="*/ 399933207 w 1022"/>
              <a:gd name="T47" fmla="*/ 2147483647 h 2032"/>
              <a:gd name="T48" fmla="*/ 523549584 w 1022"/>
              <a:gd name="T49" fmla="*/ 2147483647 h 2032"/>
              <a:gd name="T50" fmla="*/ 632621986 w 1022"/>
              <a:gd name="T51" fmla="*/ 2147483647 h 2032"/>
              <a:gd name="T52" fmla="*/ 732605751 w 1022"/>
              <a:gd name="T53" fmla="*/ 2147483647 h 2032"/>
              <a:gd name="T54" fmla="*/ 845314484 w 1022"/>
              <a:gd name="T55" fmla="*/ 2147483647 h 2032"/>
              <a:gd name="T56" fmla="*/ 956204377 w 1022"/>
              <a:gd name="T57" fmla="*/ 2147483647 h 2032"/>
              <a:gd name="T58" fmla="*/ 1067095618 w 1022"/>
              <a:gd name="T59" fmla="*/ 2147483647 h 2032"/>
              <a:gd name="T60" fmla="*/ 1156171570 w 1022"/>
              <a:gd name="T61" fmla="*/ 2147483647 h 2032"/>
              <a:gd name="T62" fmla="*/ 1256155167 w 1022"/>
              <a:gd name="T63" fmla="*/ 2147483647 h 2032"/>
              <a:gd name="T64" fmla="*/ 1321598338 w 1022"/>
              <a:gd name="T65" fmla="*/ 2147483647 h 2032"/>
              <a:gd name="T66" fmla="*/ 1388860349 w 1022"/>
              <a:gd name="T67" fmla="*/ 2147483647 h 2032"/>
              <a:gd name="T68" fmla="*/ 1456121349 w 1022"/>
              <a:gd name="T69" fmla="*/ 2147483647 h 2032"/>
              <a:gd name="T70" fmla="*/ 1521565869 w 1022"/>
              <a:gd name="T71" fmla="*/ 2147483647 h 2032"/>
              <a:gd name="T72" fmla="*/ 1577920235 w 1022"/>
              <a:gd name="T73" fmla="*/ 2147483647 h 2032"/>
              <a:gd name="T74" fmla="*/ 1643363406 w 1022"/>
              <a:gd name="T75" fmla="*/ 2147483647 h 2032"/>
              <a:gd name="T76" fmla="*/ 1699717773 w 1022"/>
              <a:gd name="T77" fmla="*/ 2147483647 h 2032"/>
              <a:gd name="T78" fmla="*/ 1732439358 w 1022"/>
              <a:gd name="T79" fmla="*/ 2147483647 h 2032"/>
              <a:gd name="T80" fmla="*/ 1766979784 w 1022"/>
              <a:gd name="T81" fmla="*/ 2147483647 h 2032"/>
              <a:gd name="T82" fmla="*/ 1777886080 w 1022"/>
              <a:gd name="T83" fmla="*/ 2147483647 h 2032"/>
              <a:gd name="T84" fmla="*/ 1777886080 w 1022"/>
              <a:gd name="T85" fmla="*/ 2147483647 h 2032"/>
              <a:gd name="T86" fmla="*/ 1777886080 w 1022"/>
              <a:gd name="T87" fmla="*/ 2147483647 h 2032"/>
              <a:gd name="T88" fmla="*/ 1777886080 w 1022"/>
              <a:gd name="T89" fmla="*/ 2044300377 h 2032"/>
              <a:gd name="T90" fmla="*/ 1777886080 w 1022"/>
              <a:gd name="T91" fmla="*/ 1895028220 h 2032"/>
              <a:gd name="T92" fmla="*/ 1788793725 w 1022"/>
              <a:gd name="T93" fmla="*/ 1787625017 h 2032"/>
              <a:gd name="T94" fmla="*/ 1799701369 w 1022"/>
              <a:gd name="T95" fmla="*/ 1607405832 h 2032"/>
              <a:gd name="T96" fmla="*/ 1821515310 w 1022"/>
              <a:gd name="T97" fmla="*/ 1427186646 h 2032"/>
              <a:gd name="T98" fmla="*/ 1832422955 w 1022"/>
              <a:gd name="T99" fmla="*/ 1277914152 h 2032"/>
              <a:gd name="T100" fmla="*/ 1845148091 w 1022"/>
              <a:gd name="T101" fmla="*/ 1097696315 h 2032"/>
              <a:gd name="T102" fmla="*/ 1845148091 w 1022"/>
              <a:gd name="T103" fmla="*/ 917477129 h 2032"/>
              <a:gd name="T104" fmla="*/ 1856055736 w 1022"/>
              <a:gd name="T105" fmla="*/ 722695827 h 2032"/>
              <a:gd name="T106" fmla="*/ 1856055736 w 1022"/>
              <a:gd name="T107" fmla="*/ 526092910 h 2032"/>
              <a:gd name="T108" fmla="*/ 1845148091 w 1022"/>
              <a:gd name="T109" fmla="*/ 345874989 h 2032"/>
              <a:gd name="T110" fmla="*/ 1832422955 w 1022"/>
              <a:gd name="T111" fmla="*/ 194781387 h 2032"/>
              <a:gd name="T112" fmla="*/ 1812426505 w 1022"/>
              <a:gd name="T113" fmla="*/ 74636100 h 2032"/>
              <a:gd name="T114" fmla="*/ 1745164494 w 1022"/>
              <a:gd name="T115" fmla="*/ 0 h 2032"/>
              <a:gd name="T116" fmla="*/ 1656088542 w 1022"/>
              <a:gd name="T117" fmla="*/ 14563472 h 2032"/>
              <a:gd name="T118" fmla="*/ 1567012590 w 1022"/>
              <a:gd name="T119" fmla="*/ 45509167 h 2032"/>
              <a:gd name="T120" fmla="*/ 1510658224 w 1022"/>
              <a:gd name="T121" fmla="*/ 105583149 h 2032"/>
              <a:gd name="T122" fmla="*/ 1421582272 w 1022"/>
              <a:gd name="T123" fmla="*/ 194781387 h 2032"/>
              <a:gd name="T124" fmla="*/ 1367045060 w 1022"/>
              <a:gd name="T125" fmla="*/ 285801028 h 20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22"/>
              <a:gd name="T190" fmla="*/ 0 h 2032"/>
              <a:gd name="T191" fmla="*/ 1022 w 1022"/>
              <a:gd name="T192" fmla="*/ 2032 h 203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22" h="2032">
                <a:moveTo>
                  <a:pt x="764" y="140"/>
                </a:moveTo>
                <a:lnTo>
                  <a:pt x="752" y="140"/>
                </a:lnTo>
                <a:lnTo>
                  <a:pt x="740" y="157"/>
                </a:lnTo>
                <a:lnTo>
                  <a:pt x="727" y="157"/>
                </a:lnTo>
                <a:lnTo>
                  <a:pt x="697" y="173"/>
                </a:lnTo>
                <a:lnTo>
                  <a:pt x="685" y="190"/>
                </a:lnTo>
                <a:lnTo>
                  <a:pt x="666" y="199"/>
                </a:lnTo>
                <a:lnTo>
                  <a:pt x="642" y="215"/>
                </a:lnTo>
                <a:lnTo>
                  <a:pt x="630" y="223"/>
                </a:lnTo>
                <a:lnTo>
                  <a:pt x="605" y="239"/>
                </a:lnTo>
                <a:lnTo>
                  <a:pt x="581" y="265"/>
                </a:lnTo>
                <a:lnTo>
                  <a:pt x="562" y="281"/>
                </a:lnTo>
                <a:lnTo>
                  <a:pt x="544" y="305"/>
                </a:lnTo>
                <a:lnTo>
                  <a:pt x="507" y="347"/>
                </a:lnTo>
                <a:lnTo>
                  <a:pt x="489" y="372"/>
                </a:lnTo>
                <a:lnTo>
                  <a:pt x="471" y="397"/>
                </a:lnTo>
                <a:lnTo>
                  <a:pt x="452" y="421"/>
                </a:lnTo>
                <a:lnTo>
                  <a:pt x="434" y="454"/>
                </a:lnTo>
                <a:lnTo>
                  <a:pt x="422" y="471"/>
                </a:lnTo>
                <a:lnTo>
                  <a:pt x="403" y="496"/>
                </a:lnTo>
                <a:lnTo>
                  <a:pt x="385" y="520"/>
                </a:lnTo>
                <a:lnTo>
                  <a:pt x="373" y="545"/>
                </a:lnTo>
                <a:lnTo>
                  <a:pt x="355" y="570"/>
                </a:lnTo>
                <a:lnTo>
                  <a:pt x="336" y="595"/>
                </a:lnTo>
                <a:lnTo>
                  <a:pt x="324" y="619"/>
                </a:lnTo>
                <a:lnTo>
                  <a:pt x="306" y="644"/>
                </a:lnTo>
                <a:lnTo>
                  <a:pt x="294" y="669"/>
                </a:lnTo>
                <a:lnTo>
                  <a:pt x="275" y="694"/>
                </a:lnTo>
                <a:lnTo>
                  <a:pt x="263" y="718"/>
                </a:lnTo>
                <a:lnTo>
                  <a:pt x="245" y="743"/>
                </a:lnTo>
                <a:lnTo>
                  <a:pt x="232" y="760"/>
                </a:lnTo>
                <a:lnTo>
                  <a:pt x="214" y="784"/>
                </a:lnTo>
                <a:lnTo>
                  <a:pt x="202" y="810"/>
                </a:lnTo>
                <a:lnTo>
                  <a:pt x="184" y="834"/>
                </a:lnTo>
                <a:lnTo>
                  <a:pt x="172" y="859"/>
                </a:lnTo>
                <a:lnTo>
                  <a:pt x="159" y="883"/>
                </a:lnTo>
                <a:lnTo>
                  <a:pt x="141" y="909"/>
                </a:lnTo>
                <a:lnTo>
                  <a:pt x="128" y="933"/>
                </a:lnTo>
                <a:lnTo>
                  <a:pt x="117" y="958"/>
                </a:lnTo>
                <a:lnTo>
                  <a:pt x="104" y="982"/>
                </a:lnTo>
                <a:lnTo>
                  <a:pt x="92" y="1016"/>
                </a:lnTo>
                <a:lnTo>
                  <a:pt x="80" y="1041"/>
                </a:lnTo>
                <a:lnTo>
                  <a:pt x="68" y="1065"/>
                </a:lnTo>
                <a:lnTo>
                  <a:pt x="55" y="1098"/>
                </a:lnTo>
                <a:lnTo>
                  <a:pt x="43" y="1123"/>
                </a:lnTo>
                <a:lnTo>
                  <a:pt x="37" y="1148"/>
                </a:lnTo>
                <a:lnTo>
                  <a:pt x="24" y="1181"/>
                </a:lnTo>
                <a:lnTo>
                  <a:pt x="19" y="1206"/>
                </a:lnTo>
                <a:lnTo>
                  <a:pt x="13" y="1230"/>
                </a:lnTo>
                <a:lnTo>
                  <a:pt x="13" y="1255"/>
                </a:lnTo>
                <a:lnTo>
                  <a:pt x="6" y="1280"/>
                </a:lnTo>
                <a:lnTo>
                  <a:pt x="0" y="1305"/>
                </a:lnTo>
                <a:lnTo>
                  <a:pt x="0" y="1338"/>
                </a:lnTo>
                <a:lnTo>
                  <a:pt x="0" y="1362"/>
                </a:lnTo>
                <a:lnTo>
                  <a:pt x="0" y="1379"/>
                </a:lnTo>
                <a:lnTo>
                  <a:pt x="0" y="1404"/>
                </a:lnTo>
                <a:lnTo>
                  <a:pt x="6" y="1445"/>
                </a:lnTo>
                <a:lnTo>
                  <a:pt x="13" y="1487"/>
                </a:lnTo>
                <a:lnTo>
                  <a:pt x="24" y="1520"/>
                </a:lnTo>
                <a:lnTo>
                  <a:pt x="37" y="1553"/>
                </a:lnTo>
                <a:lnTo>
                  <a:pt x="49" y="1586"/>
                </a:lnTo>
                <a:lnTo>
                  <a:pt x="61" y="1619"/>
                </a:lnTo>
                <a:lnTo>
                  <a:pt x="80" y="1643"/>
                </a:lnTo>
                <a:lnTo>
                  <a:pt x="98" y="1676"/>
                </a:lnTo>
                <a:lnTo>
                  <a:pt x="110" y="1693"/>
                </a:lnTo>
                <a:lnTo>
                  <a:pt x="123" y="1701"/>
                </a:lnTo>
                <a:lnTo>
                  <a:pt x="135" y="1718"/>
                </a:lnTo>
                <a:lnTo>
                  <a:pt x="147" y="1734"/>
                </a:lnTo>
                <a:lnTo>
                  <a:pt x="159" y="1751"/>
                </a:lnTo>
                <a:lnTo>
                  <a:pt x="172" y="1759"/>
                </a:lnTo>
                <a:lnTo>
                  <a:pt x="190" y="1775"/>
                </a:lnTo>
                <a:lnTo>
                  <a:pt x="220" y="1800"/>
                </a:lnTo>
                <a:lnTo>
                  <a:pt x="239" y="1817"/>
                </a:lnTo>
                <a:lnTo>
                  <a:pt x="269" y="1841"/>
                </a:lnTo>
                <a:lnTo>
                  <a:pt x="288" y="1858"/>
                </a:lnTo>
                <a:lnTo>
                  <a:pt x="306" y="1874"/>
                </a:lnTo>
                <a:lnTo>
                  <a:pt x="324" y="1891"/>
                </a:lnTo>
                <a:lnTo>
                  <a:pt x="348" y="1899"/>
                </a:lnTo>
                <a:lnTo>
                  <a:pt x="361" y="1907"/>
                </a:lnTo>
                <a:lnTo>
                  <a:pt x="385" y="1924"/>
                </a:lnTo>
                <a:lnTo>
                  <a:pt x="403" y="1940"/>
                </a:lnTo>
                <a:lnTo>
                  <a:pt x="422" y="1949"/>
                </a:lnTo>
                <a:lnTo>
                  <a:pt x="447" y="1957"/>
                </a:lnTo>
                <a:lnTo>
                  <a:pt x="465" y="1965"/>
                </a:lnTo>
                <a:lnTo>
                  <a:pt x="489" y="1982"/>
                </a:lnTo>
                <a:lnTo>
                  <a:pt x="507" y="1990"/>
                </a:lnTo>
                <a:lnTo>
                  <a:pt x="526" y="1998"/>
                </a:lnTo>
                <a:lnTo>
                  <a:pt x="550" y="2006"/>
                </a:lnTo>
                <a:lnTo>
                  <a:pt x="569" y="2015"/>
                </a:lnTo>
                <a:lnTo>
                  <a:pt x="587" y="2023"/>
                </a:lnTo>
                <a:lnTo>
                  <a:pt x="605" y="2023"/>
                </a:lnTo>
                <a:lnTo>
                  <a:pt x="618" y="2031"/>
                </a:lnTo>
                <a:lnTo>
                  <a:pt x="636" y="2031"/>
                </a:lnTo>
                <a:lnTo>
                  <a:pt x="648" y="2031"/>
                </a:lnTo>
                <a:lnTo>
                  <a:pt x="673" y="2031"/>
                </a:lnTo>
                <a:lnTo>
                  <a:pt x="691" y="2015"/>
                </a:lnTo>
                <a:lnTo>
                  <a:pt x="703" y="1998"/>
                </a:lnTo>
                <a:lnTo>
                  <a:pt x="715" y="1982"/>
                </a:lnTo>
                <a:lnTo>
                  <a:pt x="727" y="1965"/>
                </a:lnTo>
                <a:lnTo>
                  <a:pt x="740" y="1940"/>
                </a:lnTo>
                <a:lnTo>
                  <a:pt x="752" y="1916"/>
                </a:lnTo>
                <a:lnTo>
                  <a:pt x="764" y="1907"/>
                </a:lnTo>
                <a:lnTo>
                  <a:pt x="776" y="1883"/>
                </a:lnTo>
                <a:lnTo>
                  <a:pt x="789" y="1858"/>
                </a:lnTo>
                <a:lnTo>
                  <a:pt x="801" y="1841"/>
                </a:lnTo>
                <a:lnTo>
                  <a:pt x="813" y="1825"/>
                </a:lnTo>
                <a:lnTo>
                  <a:pt x="819" y="1808"/>
                </a:lnTo>
                <a:lnTo>
                  <a:pt x="837" y="1784"/>
                </a:lnTo>
                <a:lnTo>
                  <a:pt x="844" y="1767"/>
                </a:lnTo>
                <a:lnTo>
                  <a:pt x="856" y="1734"/>
                </a:lnTo>
                <a:lnTo>
                  <a:pt x="868" y="1726"/>
                </a:lnTo>
                <a:lnTo>
                  <a:pt x="880" y="1701"/>
                </a:lnTo>
                <a:lnTo>
                  <a:pt x="893" y="1668"/>
                </a:lnTo>
                <a:lnTo>
                  <a:pt x="904" y="1643"/>
                </a:lnTo>
                <a:lnTo>
                  <a:pt x="911" y="1626"/>
                </a:lnTo>
                <a:lnTo>
                  <a:pt x="923" y="1602"/>
                </a:lnTo>
                <a:lnTo>
                  <a:pt x="935" y="1569"/>
                </a:lnTo>
                <a:lnTo>
                  <a:pt x="941" y="1544"/>
                </a:lnTo>
                <a:lnTo>
                  <a:pt x="948" y="1527"/>
                </a:lnTo>
                <a:lnTo>
                  <a:pt x="953" y="1503"/>
                </a:lnTo>
                <a:lnTo>
                  <a:pt x="960" y="1470"/>
                </a:lnTo>
                <a:lnTo>
                  <a:pt x="966" y="1445"/>
                </a:lnTo>
                <a:lnTo>
                  <a:pt x="972" y="1420"/>
                </a:lnTo>
                <a:lnTo>
                  <a:pt x="972" y="1387"/>
                </a:lnTo>
                <a:lnTo>
                  <a:pt x="978" y="1354"/>
                </a:lnTo>
                <a:lnTo>
                  <a:pt x="978" y="1321"/>
                </a:lnTo>
                <a:lnTo>
                  <a:pt x="978" y="1296"/>
                </a:lnTo>
                <a:lnTo>
                  <a:pt x="978" y="1272"/>
                </a:lnTo>
                <a:lnTo>
                  <a:pt x="978" y="1255"/>
                </a:lnTo>
                <a:lnTo>
                  <a:pt x="978" y="1230"/>
                </a:lnTo>
                <a:lnTo>
                  <a:pt x="978" y="1206"/>
                </a:lnTo>
                <a:lnTo>
                  <a:pt x="978" y="1189"/>
                </a:lnTo>
                <a:lnTo>
                  <a:pt x="978" y="1164"/>
                </a:lnTo>
                <a:lnTo>
                  <a:pt x="978" y="1140"/>
                </a:lnTo>
                <a:lnTo>
                  <a:pt x="978" y="1123"/>
                </a:lnTo>
                <a:lnTo>
                  <a:pt x="978" y="1090"/>
                </a:lnTo>
                <a:lnTo>
                  <a:pt x="978" y="1065"/>
                </a:lnTo>
                <a:lnTo>
                  <a:pt x="978" y="1041"/>
                </a:lnTo>
                <a:lnTo>
                  <a:pt x="978" y="1024"/>
                </a:lnTo>
                <a:lnTo>
                  <a:pt x="984" y="999"/>
                </a:lnTo>
                <a:lnTo>
                  <a:pt x="984" y="982"/>
                </a:lnTo>
                <a:lnTo>
                  <a:pt x="984" y="958"/>
                </a:lnTo>
                <a:lnTo>
                  <a:pt x="990" y="925"/>
                </a:lnTo>
                <a:lnTo>
                  <a:pt x="990" y="883"/>
                </a:lnTo>
                <a:lnTo>
                  <a:pt x="997" y="843"/>
                </a:lnTo>
                <a:lnTo>
                  <a:pt x="997" y="817"/>
                </a:lnTo>
                <a:lnTo>
                  <a:pt x="1002" y="784"/>
                </a:lnTo>
                <a:lnTo>
                  <a:pt x="1002" y="760"/>
                </a:lnTo>
                <a:lnTo>
                  <a:pt x="1002" y="727"/>
                </a:lnTo>
                <a:lnTo>
                  <a:pt x="1008" y="702"/>
                </a:lnTo>
                <a:lnTo>
                  <a:pt x="1008" y="669"/>
                </a:lnTo>
                <a:lnTo>
                  <a:pt x="1008" y="636"/>
                </a:lnTo>
                <a:lnTo>
                  <a:pt x="1015" y="603"/>
                </a:lnTo>
                <a:lnTo>
                  <a:pt x="1015" y="570"/>
                </a:lnTo>
                <a:lnTo>
                  <a:pt x="1015" y="537"/>
                </a:lnTo>
                <a:lnTo>
                  <a:pt x="1015" y="504"/>
                </a:lnTo>
                <a:lnTo>
                  <a:pt x="1021" y="471"/>
                </a:lnTo>
                <a:lnTo>
                  <a:pt x="1021" y="438"/>
                </a:lnTo>
                <a:lnTo>
                  <a:pt x="1021" y="397"/>
                </a:lnTo>
                <a:lnTo>
                  <a:pt x="1021" y="364"/>
                </a:lnTo>
                <a:lnTo>
                  <a:pt x="1021" y="331"/>
                </a:lnTo>
                <a:lnTo>
                  <a:pt x="1021" y="289"/>
                </a:lnTo>
                <a:lnTo>
                  <a:pt x="1021" y="256"/>
                </a:lnTo>
                <a:lnTo>
                  <a:pt x="1021" y="223"/>
                </a:lnTo>
                <a:lnTo>
                  <a:pt x="1015" y="190"/>
                </a:lnTo>
                <a:lnTo>
                  <a:pt x="1015" y="157"/>
                </a:lnTo>
                <a:lnTo>
                  <a:pt x="1015" y="133"/>
                </a:lnTo>
                <a:lnTo>
                  <a:pt x="1008" y="107"/>
                </a:lnTo>
                <a:lnTo>
                  <a:pt x="1002" y="83"/>
                </a:lnTo>
                <a:lnTo>
                  <a:pt x="1002" y="66"/>
                </a:lnTo>
                <a:lnTo>
                  <a:pt x="997" y="41"/>
                </a:lnTo>
                <a:lnTo>
                  <a:pt x="984" y="17"/>
                </a:lnTo>
                <a:lnTo>
                  <a:pt x="978" y="0"/>
                </a:lnTo>
                <a:lnTo>
                  <a:pt x="960" y="0"/>
                </a:lnTo>
                <a:lnTo>
                  <a:pt x="941" y="0"/>
                </a:lnTo>
                <a:lnTo>
                  <a:pt x="929" y="0"/>
                </a:lnTo>
                <a:lnTo>
                  <a:pt x="911" y="8"/>
                </a:lnTo>
                <a:lnTo>
                  <a:pt x="893" y="8"/>
                </a:lnTo>
                <a:lnTo>
                  <a:pt x="880" y="17"/>
                </a:lnTo>
                <a:lnTo>
                  <a:pt x="862" y="25"/>
                </a:lnTo>
                <a:lnTo>
                  <a:pt x="849" y="33"/>
                </a:lnTo>
                <a:lnTo>
                  <a:pt x="844" y="50"/>
                </a:lnTo>
                <a:lnTo>
                  <a:pt x="831" y="58"/>
                </a:lnTo>
                <a:lnTo>
                  <a:pt x="813" y="74"/>
                </a:lnTo>
                <a:lnTo>
                  <a:pt x="801" y="91"/>
                </a:lnTo>
                <a:lnTo>
                  <a:pt x="782" y="107"/>
                </a:lnTo>
                <a:lnTo>
                  <a:pt x="776" y="124"/>
                </a:lnTo>
                <a:lnTo>
                  <a:pt x="758" y="140"/>
                </a:lnTo>
                <a:lnTo>
                  <a:pt x="752" y="157"/>
                </a:lnTo>
                <a:lnTo>
                  <a:pt x="764" y="140"/>
                </a:lnTo>
              </a:path>
            </a:pathLst>
          </a:custGeom>
          <a:gradFill rotWithShape="0">
            <a:gsLst>
              <a:gs pos="0">
                <a:srgbClr val="420026"/>
              </a:gs>
              <a:gs pos="100000">
                <a:srgbClr val="DC008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4"/>
          <p:cNvSpPr>
            <a:spLocks/>
          </p:cNvSpPr>
          <p:nvPr/>
        </p:nvSpPr>
        <p:spPr bwMode="auto">
          <a:xfrm>
            <a:off x="6177684" y="3448919"/>
            <a:ext cx="864096" cy="1584176"/>
          </a:xfrm>
          <a:custGeom>
            <a:avLst/>
            <a:gdLst>
              <a:gd name="T0" fmla="*/ 606331357 w 460"/>
              <a:gd name="T1" fmla="*/ 160082719 h 1137"/>
              <a:gd name="T2" fmla="*/ 560810167 w 460"/>
              <a:gd name="T3" fmla="*/ 194645730 h 1137"/>
              <a:gd name="T4" fmla="*/ 515290326 w 460"/>
              <a:gd name="T5" fmla="*/ 227389239 h 1137"/>
              <a:gd name="T6" fmla="*/ 460666248 w 460"/>
              <a:gd name="T7" fmla="*/ 285601122 h 1137"/>
              <a:gd name="T8" fmla="*/ 400578546 w 460"/>
              <a:gd name="T9" fmla="*/ 378376057 h 1137"/>
              <a:gd name="T10" fmla="*/ 355058705 w 460"/>
              <a:gd name="T11" fmla="*/ 462056313 h 1137"/>
              <a:gd name="T12" fmla="*/ 315001053 w 460"/>
              <a:gd name="T13" fmla="*/ 529362791 h 1137"/>
              <a:gd name="T14" fmla="*/ 274942136 w 460"/>
              <a:gd name="T15" fmla="*/ 605766561 h 1137"/>
              <a:gd name="T16" fmla="*/ 240346841 w 460"/>
              <a:gd name="T17" fmla="*/ 680349524 h 1137"/>
              <a:gd name="T18" fmla="*/ 200289273 w 460"/>
              <a:gd name="T19" fmla="*/ 756753463 h 1137"/>
              <a:gd name="T20" fmla="*/ 165693936 w 460"/>
              <a:gd name="T21" fmla="*/ 824059941 h 1137"/>
              <a:gd name="T22" fmla="*/ 131098641 w 460"/>
              <a:gd name="T23" fmla="*/ 898644253 h 1137"/>
              <a:gd name="T24" fmla="*/ 94681689 w 460"/>
              <a:gd name="T25" fmla="*/ 975046674 h 1137"/>
              <a:gd name="T26" fmla="*/ 65548646 w 460"/>
              <a:gd name="T27" fmla="*/ 1058726930 h 1137"/>
              <a:gd name="T28" fmla="*/ 34595305 w 460"/>
              <a:gd name="T29" fmla="*/ 1142405837 h 1137"/>
              <a:gd name="T30" fmla="*/ 14566516 w 460"/>
              <a:gd name="T31" fmla="*/ 1227904202 h 1137"/>
              <a:gd name="T32" fmla="*/ 5462274 w 460"/>
              <a:gd name="T33" fmla="*/ 1302488514 h 1137"/>
              <a:gd name="T34" fmla="*/ 0 w 460"/>
              <a:gd name="T35" fmla="*/ 1386167421 h 1137"/>
              <a:gd name="T36" fmla="*/ 5462274 w 460"/>
              <a:gd name="T37" fmla="*/ 1469846665 h 1137"/>
              <a:gd name="T38" fmla="*/ 30953340 w 460"/>
              <a:gd name="T39" fmla="*/ 1580813404 h 1137"/>
              <a:gd name="T40" fmla="*/ 65548646 w 460"/>
              <a:gd name="T41" fmla="*/ 1671768796 h 1137"/>
              <a:gd name="T42" fmla="*/ 100145311 w 460"/>
              <a:gd name="T43" fmla="*/ 1729980679 h 1137"/>
              <a:gd name="T44" fmla="*/ 131098641 w 460"/>
              <a:gd name="T45" fmla="*/ 1780916076 h 1137"/>
              <a:gd name="T46" fmla="*/ 180260489 w 460"/>
              <a:gd name="T47" fmla="*/ 1831851473 h 1137"/>
              <a:gd name="T48" fmla="*/ 234884568 w 460"/>
              <a:gd name="T49" fmla="*/ 1890063356 h 1137"/>
              <a:gd name="T50" fmla="*/ 285868031 w 460"/>
              <a:gd name="T51" fmla="*/ 1931902809 h 1137"/>
              <a:gd name="T52" fmla="*/ 329567564 w 460"/>
              <a:gd name="T53" fmla="*/ 1973742263 h 1137"/>
              <a:gd name="T54" fmla="*/ 380549762 w 460"/>
              <a:gd name="T55" fmla="*/ 1999210636 h 1137"/>
              <a:gd name="T56" fmla="*/ 429711568 w 460"/>
              <a:gd name="T57" fmla="*/ 2033773604 h 1137"/>
              <a:gd name="T58" fmla="*/ 480695031 w 460"/>
              <a:gd name="T59" fmla="*/ 2059240628 h 1137"/>
              <a:gd name="T60" fmla="*/ 520752599 w 460"/>
              <a:gd name="T61" fmla="*/ 2066517114 h 1137"/>
              <a:gd name="T62" fmla="*/ 566272440 w 460"/>
              <a:gd name="T63" fmla="*/ 2050146033 h 1137"/>
              <a:gd name="T64" fmla="*/ 595405462 w 460"/>
              <a:gd name="T65" fmla="*/ 1999210636 h 1137"/>
              <a:gd name="T66" fmla="*/ 626360141 w 460"/>
              <a:gd name="T67" fmla="*/ 1940998753 h 1137"/>
              <a:gd name="T68" fmla="*/ 655493163 w 460"/>
              <a:gd name="T69" fmla="*/ 1873690927 h 1137"/>
              <a:gd name="T70" fmla="*/ 684626185 w 460"/>
              <a:gd name="T71" fmla="*/ 1815479044 h 1137"/>
              <a:gd name="T72" fmla="*/ 710117411 w 460"/>
              <a:gd name="T73" fmla="*/ 1755447703 h 1137"/>
              <a:gd name="T74" fmla="*/ 741070741 w 460"/>
              <a:gd name="T75" fmla="*/ 1671768796 h 1137"/>
              <a:gd name="T76" fmla="*/ 764741490 w 460"/>
              <a:gd name="T77" fmla="*/ 1597184484 h 1137"/>
              <a:gd name="T78" fmla="*/ 781128309 w 460"/>
              <a:gd name="T79" fmla="*/ 1529878006 h 1137"/>
              <a:gd name="T80" fmla="*/ 795694820 w 460"/>
              <a:gd name="T81" fmla="*/ 1444379641 h 1137"/>
              <a:gd name="T82" fmla="*/ 801158442 w 460"/>
              <a:gd name="T83" fmla="*/ 1344327968 h 1137"/>
              <a:gd name="T84" fmla="*/ 801158442 w 460"/>
              <a:gd name="T85" fmla="*/ 1277020141 h 1137"/>
              <a:gd name="T86" fmla="*/ 801158442 w 460"/>
              <a:gd name="T87" fmla="*/ 1209713663 h 1137"/>
              <a:gd name="T88" fmla="*/ 801158442 w 460"/>
              <a:gd name="T89" fmla="*/ 1142405837 h 1137"/>
              <a:gd name="T90" fmla="*/ 801158442 w 460"/>
              <a:gd name="T91" fmla="*/ 1058726930 h 1137"/>
              <a:gd name="T92" fmla="*/ 804799058 w 460"/>
              <a:gd name="T93" fmla="*/ 1000515047 h 1137"/>
              <a:gd name="T94" fmla="*/ 810261331 w 460"/>
              <a:gd name="T95" fmla="*/ 898644253 h 1137"/>
              <a:gd name="T96" fmla="*/ 821187226 w 460"/>
              <a:gd name="T97" fmla="*/ 798592916 h 1137"/>
              <a:gd name="T98" fmla="*/ 824827842 w 460"/>
              <a:gd name="T99" fmla="*/ 714912661 h 1137"/>
              <a:gd name="T100" fmla="*/ 830291464 w 460"/>
              <a:gd name="T101" fmla="*/ 613043046 h 1137"/>
              <a:gd name="T102" fmla="*/ 830291464 w 460"/>
              <a:gd name="T103" fmla="*/ 512991710 h 1137"/>
              <a:gd name="T104" fmla="*/ 835753737 w 460"/>
              <a:gd name="T105" fmla="*/ 403844430 h 1137"/>
              <a:gd name="T106" fmla="*/ 835753737 w 460"/>
              <a:gd name="T107" fmla="*/ 294697066 h 1137"/>
              <a:gd name="T108" fmla="*/ 830291464 w 460"/>
              <a:gd name="T109" fmla="*/ 194645730 h 1137"/>
              <a:gd name="T110" fmla="*/ 824827842 w 460"/>
              <a:gd name="T111" fmla="*/ 109147322 h 1137"/>
              <a:gd name="T112" fmla="*/ 815724953 w 460"/>
              <a:gd name="T113" fmla="*/ 41839464 h 1137"/>
              <a:gd name="T114" fmla="*/ 784770274 w 460"/>
              <a:gd name="T115" fmla="*/ 0 h 1137"/>
              <a:gd name="T116" fmla="*/ 744712706 w 460"/>
              <a:gd name="T117" fmla="*/ 9095946 h 1137"/>
              <a:gd name="T118" fmla="*/ 704654969 w 460"/>
              <a:gd name="T119" fmla="*/ 25467035 h 1137"/>
              <a:gd name="T120" fmla="*/ 680984220 w 460"/>
              <a:gd name="T121" fmla="*/ 60031362 h 1137"/>
              <a:gd name="T122" fmla="*/ 640926652 w 460"/>
              <a:gd name="T123" fmla="*/ 109147322 h 1137"/>
              <a:gd name="T124" fmla="*/ 615434246 w 460"/>
              <a:gd name="T125" fmla="*/ 160082719 h 11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60"/>
              <a:gd name="T190" fmla="*/ 0 h 1137"/>
              <a:gd name="T191" fmla="*/ 460 w 460"/>
              <a:gd name="T192" fmla="*/ 1137 h 11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60" h="1137">
                <a:moveTo>
                  <a:pt x="344" y="79"/>
                </a:moveTo>
                <a:lnTo>
                  <a:pt x="338" y="79"/>
                </a:lnTo>
                <a:lnTo>
                  <a:pt x="333" y="88"/>
                </a:lnTo>
                <a:lnTo>
                  <a:pt x="327" y="88"/>
                </a:lnTo>
                <a:lnTo>
                  <a:pt x="313" y="97"/>
                </a:lnTo>
                <a:lnTo>
                  <a:pt x="308" y="107"/>
                </a:lnTo>
                <a:lnTo>
                  <a:pt x="300" y="111"/>
                </a:lnTo>
                <a:lnTo>
                  <a:pt x="289" y="120"/>
                </a:lnTo>
                <a:lnTo>
                  <a:pt x="283" y="125"/>
                </a:lnTo>
                <a:lnTo>
                  <a:pt x="272" y="134"/>
                </a:lnTo>
                <a:lnTo>
                  <a:pt x="261" y="148"/>
                </a:lnTo>
                <a:lnTo>
                  <a:pt x="253" y="157"/>
                </a:lnTo>
                <a:lnTo>
                  <a:pt x="245" y="171"/>
                </a:lnTo>
                <a:lnTo>
                  <a:pt x="228" y="194"/>
                </a:lnTo>
                <a:lnTo>
                  <a:pt x="220" y="208"/>
                </a:lnTo>
                <a:lnTo>
                  <a:pt x="212" y="222"/>
                </a:lnTo>
                <a:lnTo>
                  <a:pt x="203" y="236"/>
                </a:lnTo>
                <a:lnTo>
                  <a:pt x="195" y="254"/>
                </a:lnTo>
                <a:lnTo>
                  <a:pt x="190" y="264"/>
                </a:lnTo>
                <a:lnTo>
                  <a:pt x="181" y="277"/>
                </a:lnTo>
                <a:lnTo>
                  <a:pt x="173" y="291"/>
                </a:lnTo>
                <a:lnTo>
                  <a:pt x="168" y="305"/>
                </a:lnTo>
                <a:lnTo>
                  <a:pt x="159" y="319"/>
                </a:lnTo>
                <a:lnTo>
                  <a:pt x="151" y="333"/>
                </a:lnTo>
                <a:lnTo>
                  <a:pt x="146" y="346"/>
                </a:lnTo>
                <a:lnTo>
                  <a:pt x="137" y="360"/>
                </a:lnTo>
                <a:lnTo>
                  <a:pt x="132" y="374"/>
                </a:lnTo>
                <a:lnTo>
                  <a:pt x="124" y="388"/>
                </a:lnTo>
                <a:lnTo>
                  <a:pt x="118" y="402"/>
                </a:lnTo>
                <a:lnTo>
                  <a:pt x="110" y="416"/>
                </a:lnTo>
                <a:lnTo>
                  <a:pt x="104" y="425"/>
                </a:lnTo>
                <a:lnTo>
                  <a:pt x="96" y="439"/>
                </a:lnTo>
                <a:lnTo>
                  <a:pt x="91" y="453"/>
                </a:lnTo>
                <a:lnTo>
                  <a:pt x="83" y="467"/>
                </a:lnTo>
                <a:lnTo>
                  <a:pt x="77" y="480"/>
                </a:lnTo>
                <a:lnTo>
                  <a:pt x="72" y="494"/>
                </a:lnTo>
                <a:lnTo>
                  <a:pt x="63" y="508"/>
                </a:lnTo>
                <a:lnTo>
                  <a:pt x="58" y="522"/>
                </a:lnTo>
                <a:lnTo>
                  <a:pt x="52" y="536"/>
                </a:lnTo>
                <a:lnTo>
                  <a:pt x="47" y="550"/>
                </a:lnTo>
                <a:lnTo>
                  <a:pt x="41" y="568"/>
                </a:lnTo>
                <a:lnTo>
                  <a:pt x="36" y="582"/>
                </a:lnTo>
                <a:lnTo>
                  <a:pt x="30" y="596"/>
                </a:lnTo>
                <a:lnTo>
                  <a:pt x="25" y="614"/>
                </a:lnTo>
                <a:lnTo>
                  <a:pt x="19" y="628"/>
                </a:lnTo>
                <a:lnTo>
                  <a:pt x="17" y="642"/>
                </a:lnTo>
                <a:lnTo>
                  <a:pt x="11" y="661"/>
                </a:lnTo>
                <a:lnTo>
                  <a:pt x="8" y="675"/>
                </a:lnTo>
                <a:lnTo>
                  <a:pt x="6" y="688"/>
                </a:lnTo>
                <a:lnTo>
                  <a:pt x="6" y="702"/>
                </a:lnTo>
                <a:lnTo>
                  <a:pt x="3" y="716"/>
                </a:lnTo>
                <a:lnTo>
                  <a:pt x="0" y="730"/>
                </a:lnTo>
                <a:lnTo>
                  <a:pt x="0" y="748"/>
                </a:lnTo>
                <a:lnTo>
                  <a:pt x="0" y="762"/>
                </a:lnTo>
                <a:lnTo>
                  <a:pt x="0" y="772"/>
                </a:lnTo>
                <a:lnTo>
                  <a:pt x="0" y="785"/>
                </a:lnTo>
                <a:lnTo>
                  <a:pt x="3" y="808"/>
                </a:lnTo>
                <a:lnTo>
                  <a:pt x="6" y="832"/>
                </a:lnTo>
                <a:lnTo>
                  <a:pt x="11" y="850"/>
                </a:lnTo>
                <a:lnTo>
                  <a:pt x="17" y="869"/>
                </a:lnTo>
                <a:lnTo>
                  <a:pt x="22" y="887"/>
                </a:lnTo>
                <a:lnTo>
                  <a:pt x="28" y="905"/>
                </a:lnTo>
                <a:lnTo>
                  <a:pt x="36" y="919"/>
                </a:lnTo>
                <a:lnTo>
                  <a:pt x="44" y="938"/>
                </a:lnTo>
                <a:lnTo>
                  <a:pt x="50" y="947"/>
                </a:lnTo>
                <a:lnTo>
                  <a:pt x="55" y="951"/>
                </a:lnTo>
                <a:lnTo>
                  <a:pt x="61" y="961"/>
                </a:lnTo>
                <a:lnTo>
                  <a:pt x="66" y="970"/>
                </a:lnTo>
                <a:lnTo>
                  <a:pt x="72" y="979"/>
                </a:lnTo>
                <a:lnTo>
                  <a:pt x="77" y="984"/>
                </a:lnTo>
                <a:lnTo>
                  <a:pt x="85" y="993"/>
                </a:lnTo>
                <a:lnTo>
                  <a:pt x="99" y="1007"/>
                </a:lnTo>
                <a:lnTo>
                  <a:pt x="107" y="1016"/>
                </a:lnTo>
                <a:lnTo>
                  <a:pt x="121" y="1030"/>
                </a:lnTo>
                <a:lnTo>
                  <a:pt x="129" y="1039"/>
                </a:lnTo>
                <a:lnTo>
                  <a:pt x="137" y="1048"/>
                </a:lnTo>
                <a:lnTo>
                  <a:pt x="146" y="1058"/>
                </a:lnTo>
                <a:lnTo>
                  <a:pt x="157" y="1062"/>
                </a:lnTo>
                <a:lnTo>
                  <a:pt x="162" y="1067"/>
                </a:lnTo>
                <a:lnTo>
                  <a:pt x="173" y="1076"/>
                </a:lnTo>
                <a:lnTo>
                  <a:pt x="181" y="1085"/>
                </a:lnTo>
                <a:lnTo>
                  <a:pt x="190" y="1090"/>
                </a:lnTo>
                <a:lnTo>
                  <a:pt x="201" y="1095"/>
                </a:lnTo>
                <a:lnTo>
                  <a:pt x="209" y="1099"/>
                </a:lnTo>
                <a:lnTo>
                  <a:pt x="220" y="1109"/>
                </a:lnTo>
                <a:lnTo>
                  <a:pt x="228" y="1113"/>
                </a:lnTo>
                <a:lnTo>
                  <a:pt x="236" y="1118"/>
                </a:lnTo>
                <a:lnTo>
                  <a:pt x="247" y="1122"/>
                </a:lnTo>
                <a:lnTo>
                  <a:pt x="256" y="1127"/>
                </a:lnTo>
                <a:lnTo>
                  <a:pt x="264" y="1132"/>
                </a:lnTo>
                <a:lnTo>
                  <a:pt x="272" y="1132"/>
                </a:lnTo>
                <a:lnTo>
                  <a:pt x="278" y="1136"/>
                </a:lnTo>
                <a:lnTo>
                  <a:pt x="286" y="1136"/>
                </a:lnTo>
                <a:lnTo>
                  <a:pt x="291" y="1136"/>
                </a:lnTo>
                <a:lnTo>
                  <a:pt x="302" y="1136"/>
                </a:lnTo>
                <a:lnTo>
                  <a:pt x="311" y="1127"/>
                </a:lnTo>
                <a:lnTo>
                  <a:pt x="316" y="1118"/>
                </a:lnTo>
                <a:lnTo>
                  <a:pt x="322" y="1109"/>
                </a:lnTo>
                <a:lnTo>
                  <a:pt x="327" y="1099"/>
                </a:lnTo>
                <a:lnTo>
                  <a:pt x="333" y="1085"/>
                </a:lnTo>
                <a:lnTo>
                  <a:pt x="338" y="1072"/>
                </a:lnTo>
                <a:lnTo>
                  <a:pt x="344" y="1067"/>
                </a:lnTo>
                <a:lnTo>
                  <a:pt x="349" y="1053"/>
                </a:lnTo>
                <a:lnTo>
                  <a:pt x="355" y="1039"/>
                </a:lnTo>
                <a:lnTo>
                  <a:pt x="360" y="1030"/>
                </a:lnTo>
                <a:lnTo>
                  <a:pt x="366" y="1021"/>
                </a:lnTo>
                <a:lnTo>
                  <a:pt x="368" y="1012"/>
                </a:lnTo>
                <a:lnTo>
                  <a:pt x="376" y="998"/>
                </a:lnTo>
                <a:lnTo>
                  <a:pt x="379" y="988"/>
                </a:lnTo>
                <a:lnTo>
                  <a:pt x="385" y="970"/>
                </a:lnTo>
                <a:lnTo>
                  <a:pt x="390" y="965"/>
                </a:lnTo>
                <a:lnTo>
                  <a:pt x="396" y="951"/>
                </a:lnTo>
                <a:lnTo>
                  <a:pt x="401" y="933"/>
                </a:lnTo>
                <a:lnTo>
                  <a:pt x="407" y="919"/>
                </a:lnTo>
                <a:lnTo>
                  <a:pt x="409" y="910"/>
                </a:lnTo>
                <a:lnTo>
                  <a:pt x="415" y="896"/>
                </a:lnTo>
                <a:lnTo>
                  <a:pt x="420" y="878"/>
                </a:lnTo>
                <a:lnTo>
                  <a:pt x="423" y="864"/>
                </a:lnTo>
                <a:lnTo>
                  <a:pt x="426" y="854"/>
                </a:lnTo>
                <a:lnTo>
                  <a:pt x="429" y="841"/>
                </a:lnTo>
                <a:lnTo>
                  <a:pt x="431" y="822"/>
                </a:lnTo>
                <a:lnTo>
                  <a:pt x="434" y="808"/>
                </a:lnTo>
                <a:lnTo>
                  <a:pt x="437" y="794"/>
                </a:lnTo>
                <a:lnTo>
                  <a:pt x="437" y="776"/>
                </a:lnTo>
                <a:lnTo>
                  <a:pt x="440" y="757"/>
                </a:lnTo>
                <a:lnTo>
                  <a:pt x="440" y="739"/>
                </a:lnTo>
                <a:lnTo>
                  <a:pt x="440" y="725"/>
                </a:lnTo>
                <a:lnTo>
                  <a:pt x="440" y="711"/>
                </a:lnTo>
                <a:lnTo>
                  <a:pt x="440" y="702"/>
                </a:lnTo>
                <a:lnTo>
                  <a:pt x="440" y="688"/>
                </a:lnTo>
                <a:lnTo>
                  <a:pt x="440" y="675"/>
                </a:lnTo>
                <a:lnTo>
                  <a:pt x="440" y="665"/>
                </a:lnTo>
                <a:lnTo>
                  <a:pt x="440" y="651"/>
                </a:lnTo>
                <a:lnTo>
                  <a:pt x="440" y="638"/>
                </a:lnTo>
                <a:lnTo>
                  <a:pt x="440" y="628"/>
                </a:lnTo>
                <a:lnTo>
                  <a:pt x="440" y="610"/>
                </a:lnTo>
                <a:lnTo>
                  <a:pt x="440" y="596"/>
                </a:lnTo>
                <a:lnTo>
                  <a:pt x="440" y="582"/>
                </a:lnTo>
                <a:lnTo>
                  <a:pt x="440" y="573"/>
                </a:lnTo>
                <a:lnTo>
                  <a:pt x="442" y="559"/>
                </a:lnTo>
                <a:lnTo>
                  <a:pt x="442" y="550"/>
                </a:lnTo>
                <a:lnTo>
                  <a:pt x="442" y="536"/>
                </a:lnTo>
                <a:lnTo>
                  <a:pt x="445" y="517"/>
                </a:lnTo>
                <a:lnTo>
                  <a:pt x="445" y="494"/>
                </a:lnTo>
                <a:lnTo>
                  <a:pt x="448" y="471"/>
                </a:lnTo>
                <a:lnTo>
                  <a:pt x="448" y="457"/>
                </a:lnTo>
                <a:lnTo>
                  <a:pt x="451" y="439"/>
                </a:lnTo>
                <a:lnTo>
                  <a:pt x="451" y="425"/>
                </a:lnTo>
                <a:lnTo>
                  <a:pt x="451" y="407"/>
                </a:lnTo>
                <a:lnTo>
                  <a:pt x="453" y="393"/>
                </a:lnTo>
                <a:lnTo>
                  <a:pt x="453" y="374"/>
                </a:lnTo>
                <a:lnTo>
                  <a:pt x="453" y="356"/>
                </a:lnTo>
                <a:lnTo>
                  <a:pt x="456" y="337"/>
                </a:lnTo>
                <a:lnTo>
                  <a:pt x="456" y="319"/>
                </a:lnTo>
                <a:lnTo>
                  <a:pt x="456" y="301"/>
                </a:lnTo>
                <a:lnTo>
                  <a:pt x="456" y="282"/>
                </a:lnTo>
                <a:lnTo>
                  <a:pt x="459" y="264"/>
                </a:lnTo>
                <a:lnTo>
                  <a:pt x="459" y="245"/>
                </a:lnTo>
                <a:lnTo>
                  <a:pt x="459" y="222"/>
                </a:lnTo>
                <a:lnTo>
                  <a:pt x="459" y="204"/>
                </a:lnTo>
                <a:lnTo>
                  <a:pt x="459" y="185"/>
                </a:lnTo>
                <a:lnTo>
                  <a:pt x="459" y="162"/>
                </a:lnTo>
                <a:lnTo>
                  <a:pt x="459" y="143"/>
                </a:lnTo>
                <a:lnTo>
                  <a:pt x="459" y="125"/>
                </a:lnTo>
                <a:lnTo>
                  <a:pt x="456" y="107"/>
                </a:lnTo>
                <a:lnTo>
                  <a:pt x="456" y="88"/>
                </a:lnTo>
                <a:lnTo>
                  <a:pt x="456" y="74"/>
                </a:lnTo>
                <a:lnTo>
                  <a:pt x="453" y="60"/>
                </a:lnTo>
                <a:lnTo>
                  <a:pt x="451" y="46"/>
                </a:lnTo>
                <a:lnTo>
                  <a:pt x="451" y="37"/>
                </a:lnTo>
                <a:lnTo>
                  <a:pt x="448" y="23"/>
                </a:lnTo>
                <a:lnTo>
                  <a:pt x="442" y="9"/>
                </a:lnTo>
                <a:lnTo>
                  <a:pt x="440" y="0"/>
                </a:lnTo>
                <a:lnTo>
                  <a:pt x="431" y="0"/>
                </a:lnTo>
                <a:lnTo>
                  <a:pt x="423" y="0"/>
                </a:lnTo>
                <a:lnTo>
                  <a:pt x="418" y="0"/>
                </a:lnTo>
                <a:lnTo>
                  <a:pt x="409" y="5"/>
                </a:lnTo>
                <a:lnTo>
                  <a:pt x="401" y="5"/>
                </a:lnTo>
                <a:lnTo>
                  <a:pt x="396" y="9"/>
                </a:lnTo>
                <a:lnTo>
                  <a:pt x="387" y="14"/>
                </a:lnTo>
                <a:lnTo>
                  <a:pt x="382" y="18"/>
                </a:lnTo>
                <a:lnTo>
                  <a:pt x="379" y="28"/>
                </a:lnTo>
                <a:lnTo>
                  <a:pt x="374" y="33"/>
                </a:lnTo>
                <a:lnTo>
                  <a:pt x="366" y="42"/>
                </a:lnTo>
                <a:lnTo>
                  <a:pt x="360" y="51"/>
                </a:lnTo>
                <a:lnTo>
                  <a:pt x="352" y="60"/>
                </a:lnTo>
                <a:lnTo>
                  <a:pt x="349" y="70"/>
                </a:lnTo>
                <a:lnTo>
                  <a:pt x="341" y="79"/>
                </a:lnTo>
                <a:lnTo>
                  <a:pt x="338" y="88"/>
                </a:lnTo>
                <a:lnTo>
                  <a:pt x="344" y="79"/>
                </a:lnTo>
              </a:path>
            </a:pathLst>
          </a:custGeom>
          <a:gradFill rotWithShape="0">
            <a:gsLst>
              <a:gs pos="0">
                <a:srgbClr val="412937"/>
              </a:gs>
              <a:gs pos="100000">
                <a:srgbClr val="D989B8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43557" y="2598003"/>
            <a:ext cx="2378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 smtClean="0"/>
              <a:t>Thymic</a:t>
            </a:r>
            <a:r>
              <a:rPr lang="en-GB" sz="2400" dirty="0" smtClean="0"/>
              <a:t> epithelial </a:t>
            </a:r>
          </a:p>
          <a:p>
            <a:pPr algn="ctr"/>
            <a:r>
              <a:rPr lang="en-GB" sz="2400" dirty="0"/>
              <a:t>c</a:t>
            </a:r>
            <a:r>
              <a:rPr lang="en-GB" sz="2400" dirty="0" smtClean="0"/>
              <a:t>ortical cells</a:t>
            </a:r>
          </a:p>
        </p:txBody>
      </p:sp>
      <p:sp>
        <p:nvSpPr>
          <p:cNvPr id="16" name="6-Point Star 15"/>
          <p:cNvSpPr/>
          <p:nvPr/>
        </p:nvSpPr>
        <p:spPr>
          <a:xfrm>
            <a:off x="6524057" y="4751493"/>
            <a:ext cx="414046" cy="50405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6-Point Star 16"/>
          <p:cNvSpPr/>
          <p:nvPr/>
        </p:nvSpPr>
        <p:spPr>
          <a:xfrm flipH="1">
            <a:off x="6100480" y="4029184"/>
            <a:ext cx="265698" cy="630107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6-Point Star 17"/>
          <p:cNvSpPr/>
          <p:nvPr/>
        </p:nvSpPr>
        <p:spPr>
          <a:xfrm flipH="1">
            <a:off x="6805254" y="3906034"/>
            <a:ext cx="265698" cy="630107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6-Point Star 18"/>
          <p:cNvSpPr/>
          <p:nvPr/>
        </p:nvSpPr>
        <p:spPr>
          <a:xfrm flipH="1">
            <a:off x="6366178" y="3575347"/>
            <a:ext cx="265698" cy="630107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6-Point Star 19"/>
          <p:cNvSpPr/>
          <p:nvPr/>
        </p:nvSpPr>
        <p:spPr>
          <a:xfrm flipH="1">
            <a:off x="7718172" y="3610900"/>
            <a:ext cx="265698" cy="630107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6-Point Star 20"/>
          <p:cNvSpPr/>
          <p:nvPr/>
        </p:nvSpPr>
        <p:spPr>
          <a:xfrm>
            <a:off x="7776847" y="4651865"/>
            <a:ext cx="414046" cy="50405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544382" y="5186428"/>
            <a:ext cx="19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Dendritic cells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en-US" sz="3600" dirty="0" smtClean="0"/>
              <a:t>T cell lineage commitment occurs in the thymus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8712968" cy="58326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000" dirty="0"/>
              <a:t>Double negative </a:t>
            </a:r>
            <a:r>
              <a:rPr lang="en-GB" sz="2000" dirty="0" smtClean="0"/>
              <a:t>T cell precursors enter the thymus (</a:t>
            </a:r>
            <a:r>
              <a:rPr lang="en-GB" sz="2000" dirty="0"/>
              <a:t>CD4-/CD8-</a:t>
            </a:r>
            <a:r>
              <a:rPr lang="en-GB" sz="2000" dirty="0" smtClean="0"/>
              <a:t>). </a:t>
            </a:r>
          </a:p>
          <a:p>
            <a:pPr>
              <a:defRPr/>
            </a:pPr>
            <a:endParaRPr lang="en-GB" sz="1400" dirty="0" smtClean="0"/>
          </a:p>
          <a:p>
            <a:pPr>
              <a:defRPr/>
            </a:pPr>
            <a:r>
              <a:rPr lang="en-US" sz="2000" dirty="0" smtClean="0"/>
              <a:t>In the cortex developing T cells express CD4+and CD8+ </a:t>
            </a:r>
            <a:r>
              <a:rPr lang="en-US" sz="2000" dirty="0" err="1" smtClean="0"/>
              <a:t>glycoproteins</a:t>
            </a:r>
            <a:endParaRPr lang="en-US" sz="2000" dirty="0" smtClean="0"/>
          </a:p>
          <a:p>
            <a:pPr>
              <a:defRPr/>
            </a:pPr>
            <a:endParaRPr lang="en-GB" sz="14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GB" sz="2000" b="1" u="sng" dirty="0"/>
              <a:t>Positive selection</a:t>
            </a:r>
            <a:r>
              <a:rPr lang="en-GB" sz="2000" b="1" dirty="0"/>
              <a:t> </a:t>
            </a:r>
            <a:r>
              <a:rPr lang="en-GB" sz="2000" b="1" dirty="0" smtClean="0"/>
              <a:t>by MHC Class I expressing TEC cells  generates CD4-CD8+ T cells.</a:t>
            </a:r>
          </a:p>
          <a:p>
            <a:pPr>
              <a:defRPr/>
            </a:pPr>
            <a:endParaRPr lang="en-GB" sz="1400" dirty="0" smtClean="0"/>
          </a:p>
          <a:p>
            <a:pPr>
              <a:defRPr/>
            </a:pPr>
            <a:r>
              <a:rPr lang="en-GB" sz="2000" dirty="0" smtClean="0"/>
              <a:t> </a:t>
            </a:r>
            <a:r>
              <a:rPr lang="en-GB" sz="2000" b="1" u="sng" dirty="0" smtClean="0"/>
              <a:t>Positive </a:t>
            </a:r>
            <a:r>
              <a:rPr lang="en-GB" sz="2000" b="1" u="sng" dirty="0"/>
              <a:t>selection</a:t>
            </a:r>
            <a:r>
              <a:rPr lang="en-GB" sz="2000" b="1" dirty="0"/>
              <a:t> by MHC Class </a:t>
            </a:r>
            <a:r>
              <a:rPr lang="en-GB" sz="2000" b="1" dirty="0" smtClean="0"/>
              <a:t>II expressing TEC cells generates CD4+CD8- </a:t>
            </a:r>
            <a:r>
              <a:rPr lang="en-GB" sz="2000" b="1" dirty="0"/>
              <a:t>T cells</a:t>
            </a:r>
          </a:p>
          <a:p>
            <a:pPr>
              <a:defRPr/>
            </a:pPr>
            <a:endParaRPr lang="en-GB" sz="1400" dirty="0" smtClean="0"/>
          </a:p>
          <a:p>
            <a:pPr>
              <a:defRPr/>
            </a:pPr>
            <a:r>
              <a:rPr lang="en-GB" sz="2000" dirty="0" smtClean="0"/>
              <a:t>Single </a:t>
            </a:r>
            <a:r>
              <a:rPr lang="en-GB" sz="2000" dirty="0"/>
              <a:t>positive </a:t>
            </a:r>
            <a:r>
              <a:rPr lang="en-GB" sz="2000" dirty="0" smtClean="0"/>
              <a:t>T cells  </a:t>
            </a:r>
            <a:r>
              <a:rPr lang="en-GB" sz="2000" dirty="0"/>
              <a:t>(CD4+ or CD8</a:t>
            </a:r>
            <a:r>
              <a:rPr lang="en-GB" sz="2000" dirty="0" smtClean="0"/>
              <a:t>+) with high </a:t>
            </a:r>
            <a:r>
              <a:rPr lang="en-GB" sz="2000" dirty="0"/>
              <a:t>affinity </a:t>
            </a:r>
            <a:r>
              <a:rPr lang="en-GB" sz="2000" dirty="0" smtClean="0"/>
              <a:t>for self -MHC and self peptide under go negative selection at the </a:t>
            </a:r>
            <a:r>
              <a:rPr lang="en-GB" sz="2000" dirty="0" err="1" smtClean="0"/>
              <a:t>corticomedullary</a:t>
            </a:r>
            <a:r>
              <a:rPr lang="en-GB" sz="2000" dirty="0" smtClean="0"/>
              <a:t>  junction.</a:t>
            </a:r>
          </a:p>
          <a:p>
            <a:pPr>
              <a:defRPr/>
            </a:pPr>
            <a:endParaRPr lang="en-GB" sz="1400" dirty="0" smtClean="0"/>
          </a:p>
          <a:p>
            <a:pPr>
              <a:defRPr/>
            </a:pPr>
            <a:r>
              <a:rPr lang="en-GB" sz="2000" dirty="0" smtClean="0"/>
              <a:t>Mature T cells which express either CD4 or CD8 are found exclusively in the medulla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2000" dirty="0" smtClean="0"/>
              <a:t>CD4 T cells which express the </a:t>
            </a:r>
            <a:r>
              <a:rPr lang="en-US" sz="2000" dirty="0" err="1" smtClean="0"/>
              <a:t>forkhead</a:t>
            </a:r>
            <a:r>
              <a:rPr lang="en-US" sz="2000" dirty="0" smtClean="0"/>
              <a:t> box protein 3 (FoxP3) transcription factor are also generated in the thymus</a:t>
            </a:r>
            <a:endParaRPr lang="en-GB" sz="2000" dirty="0" smtClean="0"/>
          </a:p>
          <a:p>
            <a:pPr>
              <a:defRPr/>
            </a:pPr>
            <a:endParaRPr lang="en-US" sz="20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endParaRPr lang="en-GB" sz="20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endParaRPr lang="en-GB" sz="2000" dirty="0">
              <a:latin typeface="Arial" charset="0"/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993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Antigen recognition by T cells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7447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19256" cy="64807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Antigen recognition by T cells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87727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 smtClean="0"/>
              <a:t>A major challenge faced by the immune system is to identify host cells that have been infected by microbes that then use the cell to replicate within the host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The  major role of the T cells is to identify and destroy infected cells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The immune system has evolved to recognize both a self component (MHC) and peptide fragments of antigens that are derived from the cytoplasm or have been ingested and processed into peptide segments within endosomes.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T cell recognize peptide-MHC complexes displayed on the cell surface of all nucleated cells (MHC I) or on antigen presenting cells (MHC II).  Main antigen presenting cells are DC, B cells and monocytes/macrophages 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endParaRPr lang="en-US" sz="2200" dirty="0" smtClean="0"/>
          </a:p>
          <a:p>
            <a:pPr algn="just"/>
            <a:endParaRPr lang="en-US" sz="2200" dirty="0"/>
          </a:p>
          <a:p>
            <a:endParaRPr lang="en-US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224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Overview of DC-T cell interaction</a:t>
            </a:r>
            <a:endParaRPr lang="en-GB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231" y="1219200"/>
            <a:ext cx="849336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Antigen-uptake and processing by DC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61828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GB" sz="2000" dirty="0" smtClean="0"/>
          </a:p>
          <a:p>
            <a:pPr algn="just"/>
            <a:r>
              <a:rPr lang="en-GB" sz="3400" dirty="0" smtClean="0"/>
              <a:t>Tissue  DC (immature) are very efficient in antigen-capture</a:t>
            </a:r>
          </a:p>
          <a:p>
            <a:pPr lvl="1" algn="just"/>
            <a:r>
              <a:rPr lang="en-GB" sz="2900" dirty="0" smtClean="0"/>
              <a:t> </a:t>
            </a:r>
            <a:r>
              <a:rPr lang="en-GB" sz="2900" dirty="0" err="1" smtClean="0"/>
              <a:t>macropinocytosis</a:t>
            </a:r>
            <a:r>
              <a:rPr lang="en-GB" sz="2900" dirty="0" smtClean="0"/>
              <a:t> </a:t>
            </a:r>
          </a:p>
          <a:p>
            <a:pPr lvl="1" algn="just"/>
            <a:r>
              <a:rPr lang="en-GB" sz="2900" dirty="0" smtClean="0"/>
              <a:t>receptor mediated endocytosis </a:t>
            </a:r>
          </a:p>
          <a:p>
            <a:pPr lvl="1" algn="just"/>
            <a:r>
              <a:rPr lang="en-GB" sz="2900" dirty="0" smtClean="0"/>
              <a:t>phagocytosis of microbes and  apoptotic/necrotic cells</a:t>
            </a:r>
          </a:p>
          <a:p>
            <a:pPr algn="just"/>
            <a:endParaRPr lang="en-GB" sz="2900" dirty="0" smtClean="0"/>
          </a:p>
          <a:p>
            <a:pPr algn="just"/>
            <a:r>
              <a:rPr lang="en-GB" sz="3400" dirty="0" smtClean="0"/>
              <a:t>Antigen uptake leads to activation and maturation of DC</a:t>
            </a:r>
          </a:p>
          <a:p>
            <a:pPr lvl="1" algn="just"/>
            <a:r>
              <a:rPr lang="en-GB" sz="2900" dirty="0" smtClean="0"/>
              <a:t>loss of </a:t>
            </a:r>
            <a:r>
              <a:rPr lang="en-GB" sz="2900" dirty="0" err="1" smtClean="0"/>
              <a:t>endocytic</a:t>
            </a:r>
            <a:r>
              <a:rPr lang="en-GB" sz="2900" dirty="0" smtClean="0"/>
              <a:t>/phagocytic receptors</a:t>
            </a:r>
          </a:p>
          <a:p>
            <a:pPr lvl="1" algn="just"/>
            <a:r>
              <a:rPr lang="en-GB" sz="2900" dirty="0" smtClean="0"/>
              <a:t> up-regulation of co-stimulatory and MHC molecules</a:t>
            </a:r>
          </a:p>
          <a:p>
            <a:pPr lvl="1" algn="just"/>
            <a:r>
              <a:rPr lang="en-GB" sz="2900" dirty="0"/>
              <a:t>l</a:t>
            </a:r>
            <a:r>
              <a:rPr lang="en-GB" sz="2900" dirty="0" smtClean="0"/>
              <a:t>oss of inflammatory chemokine receptors and induction of LN homing chemokine receptors </a:t>
            </a:r>
          </a:p>
          <a:p>
            <a:pPr lvl="1" algn="just"/>
            <a:r>
              <a:rPr lang="en-GB" sz="2900" dirty="0"/>
              <a:t>c</a:t>
            </a:r>
            <a:r>
              <a:rPr lang="en-GB" sz="2900" dirty="0" smtClean="0"/>
              <a:t>hanges in the class II MHC compartment to allow antigen processing </a:t>
            </a:r>
          </a:p>
          <a:p>
            <a:pPr lvl="1" algn="just">
              <a:buNone/>
            </a:pPr>
            <a:endParaRPr lang="en-GB" sz="2900" dirty="0" smtClean="0"/>
          </a:p>
          <a:p>
            <a:pPr algn="just">
              <a:buFontTx/>
              <a:buChar char="•"/>
            </a:pPr>
            <a:r>
              <a:rPr lang="en-GB" sz="3400" dirty="0" smtClean="0"/>
              <a:t>DC maturation </a:t>
            </a:r>
            <a:r>
              <a:rPr lang="en-GB" sz="3400" b="1" dirty="0" smtClean="0"/>
              <a:t> </a:t>
            </a:r>
            <a:r>
              <a:rPr lang="en-GB" sz="3400" dirty="0" smtClean="0"/>
              <a:t>is promoted by activation of PPR (LPS, bacterial DNA, and viral double stranded RNA) and  pro- and anti-inflammatory signals (TNF, IL-1, IL-6, IL-10, TGF-b and PGE)</a:t>
            </a:r>
          </a:p>
          <a:p>
            <a:pPr lvl="1" algn="just">
              <a:buNone/>
            </a:pPr>
            <a:endParaRPr lang="en-GB" sz="2400" dirty="0" smtClean="0"/>
          </a:p>
          <a:p>
            <a:pPr lvl="1" algn="just">
              <a:buNone/>
            </a:pPr>
            <a:r>
              <a:rPr lang="en-GB" sz="2400" dirty="0" smtClean="0"/>
              <a:t> </a:t>
            </a:r>
          </a:p>
          <a:p>
            <a:pPr lvl="1"/>
            <a:endParaRPr lang="en-GB" sz="2000" dirty="0" smtClean="0"/>
          </a:p>
          <a:p>
            <a:pPr lvl="1">
              <a:buNone/>
            </a:pPr>
            <a:endParaRPr lang="en-GB" sz="2000" dirty="0" smtClean="0"/>
          </a:p>
          <a:p>
            <a:pPr lvl="1">
              <a:buNone/>
            </a:pPr>
            <a:endParaRPr lang="en-GB" sz="2000" dirty="0" smtClean="0"/>
          </a:p>
          <a:p>
            <a:pPr lvl="1"/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408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Antigen presentation to T cells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5112568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400" dirty="0" smtClean="0"/>
              <a:t>Dendritic cells migrate to the T cell zone in lymph node.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Peptide-MHC complexes on surface of DC  bind to T cell receptors (antigen presentation). 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T cells provides further DC maturation signals via CD40L-CD40 binding to promote secretion of IL-12.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Sustained antigen presentation promotes naïve T cell proliferation and cytokine</a:t>
            </a:r>
            <a:r>
              <a:rPr lang="en-GB" sz="2400" dirty="0">
                <a:sym typeface="Symbol"/>
              </a:rPr>
              <a:t> </a:t>
            </a:r>
            <a:r>
              <a:rPr lang="en-GB" sz="2400" dirty="0" smtClean="0">
                <a:sym typeface="Symbol"/>
              </a:rPr>
              <a:t>production.</a:t>
            </a:r>
          </a:p>
          <a:p>
            <a:pPr algn="just"/>
            <a:endParaRPr lang="en-GB" sz="2400" dirty="0" smtClean="0">
              <a:sym typeface="Symbol"/>
            </a:endParaRPr>
          </a:p>
          <a:p>
            <a:pPr algn="just"/>
            <a:r>
              <a:rPr lang="en-GB" sz="2400" dirty="0" smtClean="0">
                <a:sym typeface="Symbol"/>
              </a:rPr>
              <a:t>Outcome of dendritic T cell interaction may results in immune activation (on-switch) or immune tolerance (off-switch)</a:t>
            </a:r>
          </a:p>
          <a:p>
            <a:pPr algn="just"/>
            <a:endParaRPr lang="en-GB" sz="2400" dirty="0" smtClean="0">
              <a:sym typeface="Symbol"/>
            </a:endParaRPr>
          </a:p>
          <a:p>
            <a:pPr algn="just"/>
            <a:endParaRPr lang="en-GB" sz="2400" dirty="0" smtClean="0">
              <a:sym typeface="Symbol"/>
            </a:endParaRPr>
          </a:p>
          <a:p>
            <a:pPr algn="just"/>
            <a:endParaRPr lang="en-GB" sz="2400" dirty="0" smtClean="0">
              <a:sym typeface="Symbol"/>
            </a:endParaRPr>
          </a:p>
          <a:p>
            <a:pPr algn="just"/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944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Properties of Major </a:t>
            </a:r>
            <a:r>
              <a:rPr lang="en-US" sz="3200" dirty="0" err="1" smtClean="0"/>
              <a:t>Histocompatability</a:t>
            </a:r>
            <a:r>
              <a:rPr lang="en-US" sz="3200" dirty="0" smtClean="0"/>
              <a:t> Complex or Human </a:t>
            </a:r>
            <a:r>
              <a:rPr lang="en-US" sz="3200" smtClean="0"/>
              <a:t>Leukocyte Antigen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040"/>
            <a:ext cx="8583488" cy="537396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T cells recognition of processed peptides depends on the property of MHC molecules to bind small peptides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Self peptide-MHC complexes select developing T cells in the thymus: MHC restriction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Non self-peptide-MHC complexes are recognized by T cells during an adaptive immune response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MHC Class 1 and MHC Class II are extremely polymorphic</a:t>
            </a:r>
          </a:p>
          <a:p>
            <a:pPr lvl="1" algn="just"/>
            <a:r>
              <a:rPr lang="en-US" sz="2000" dirty="0" smtClean="0"/>
              <a:t> each allele encodes molecules with different peptide properties </a:t>
            </a:r>
          </a:p>
          <a:p>
            <a:pPr lvl="1" algn="just"/>
            <a:r>
              <a:rPr lang="en-US" sz="2000" dirty="0" smtClean="0"/>
              <a:t>immune evasion to all MHC molecules by pathogenic microbes through the population is extremely unlikely</a:t>
            </a:r>
          </a:p>
          <a:p>
            <a:pPr algn="just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3600" dirty="0"/>
              <a:t>Glossary of </a:t>
            </a:r>
            <a:r>
              <a:rPr lang="en-US" sz="3600" dirty="0" smtClean="0"/>
              <a:t>some terms </a:t>
            </a:r>
            <a:r>
              <a:rPr lang="en-US" sz="3600" dirty="0"/>
              <a:t>used in lecture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392488" cy="5040560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BCR  B cell receptor </a:t>
            </a:r>
          </a:p>
          <a:p>
            <a:endParaRPr lang="en-GB" dirty="0"/>
          </a:p>
          <a:p>
            <a:r>
              <a:rPr lang="el-GR" dirty="0" smtClean="0"/>
              <a:t>Β</a:t>
            </a:r>
            <a:r>
              <a:rPr lang="en-US" dirty="0" smtClean="0"/>
              <a:t>2MG: beta-2 </a:t>
            </a:r>
            <a:r>
              <a:rPr lang="en-US" dirty="0" err="1" smtClean="0"/>
              <a:t>microglobulin</a:t>
            </a:r>
            <a:endParaRPr lang="en-US" dirty="0" smtClean="0"/>
          </a:p>
          <a:p>
            <a:endParaRPr lang="en-US" dirty="0"/>
          </a:p>
          <a:p>
            <a:r>
              <a:rPr lang="en-GB" dirty="0" smtClean="0"/>
              <a:t>CLIP: Class </a:t>
            </a:r>
            <a:r>
              <a:rPr lang="en-GB" dirty="0"/>
              <a:t>II-associated invariant chain peptide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CTLA-4: Cytotoxic </a:t>
            </a:r>
            <a:r>
              <a:rPr lang="en-GB" dirty="0"/>
              <a:t>T-Lymphocyte Antigen </a:t>
            </a:r>
            <a:r>
              <a:rPr lang="en-GB" dirty="0" smtClean="0"/>
              <a:t>4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Forkhead</a:t>
            </a:r>
            <a:r>
              <a:rPr lang="en-US" dirty="0" smtClean="0"/>
              <a:t> box protein 3 FoxP3</a:t>
            </a:r>
          </a:p>
          <a:p>
            <a:endParaRPr lang="en-US" dirty="0"/>
          </a:p>
          <a:p>
            <a:r>
              <a:rPr lang="en-US" dirty="0" smtClean="0"/>
              <a:t>IBD: Inflammatory bowel disease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IPEX: </a:t>
            </a:r>
            <a:r>
              <a:rPr lang="en-US" dirty="0" err="1" smtClean="0"/>
              <a:t>Immunedysregulation</a:t>
            </a:r>
            <a:r>
              <a:rPr lang="en-US" dirty="0" smtClean="0"/>
              <a:t> </a:t>
            </a:r>
            <a:r>
              <a:rPr lang="en-US" dirty="0" err="1" smtClean="0"/>
              <a:t>polyendocrinopathy</a:t>
            </a:r>
            <a:r>
              <a:rPr lang="en-US" dirty="0" smtClean="0"/>
              <a:t> </a:t>
            </a:r>
            <a:r>
              <a:rPr lang="en-US" dirty="0" err="1" smtClean="0"/>
              <a:t>enteropathy</a:t>
            </a:r>
            <a:r>
              <a:rPr lang="en-US" dirty="0" smtClean="0"/>
              <a:t> X-linked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GB" dirty="0"/>
              <a:t>PD-</a:t>
            </a:r>
            <a:r>
              <a:rPr lang="en-GB" dirty="0" smtClean="0"/>
              <a:t>1: Programme Death-1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853136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PDL-2: Programme Death </a:t>
            </a:r>
            <a:r>
              <a:rPr lang="en-GB" dirty="0" smtClean="0"/>
              <a:t>Ligand-2</a:t>
            </a:r>
          </a:p>
          <a:p>
            <a:endParaRPr lang="en-GB" dirty="0"/>
          </a:p>
          <a:p>
            <a:r>
              <a:rPr lang="en-GB" dirty="0" smtClean="0"/>
              <a:t>RAG: </a:t>
            </a:r>
            <a:r>
              <a:rPr lang="en-GB" dirty="0" err="1" smtClean="0"/>
              <a:t>recombinase</a:t>
            </a:r>
            <a:r>
              <a:rPr lang="en-GB" dirty="0" smtClean="0"/>
              <a:t> activating gene</a:t>
            </a:r>
          </a:p>
          <a:p>
            <a:endParaRPr lang="en-GB" dirty="0"/>
          </a:p>
          <a:p>
            <a:r>
              <a:rPr lang="en-GB" dirty="0" err="1" smtClean="0"/>
              <a:t>RORyt</a:t>
            </a:r>
            <a:r>
              <a:rPr lang="en-GB" dirty="0" smtClean="0"/>
              <a:t>:	Retinoic acid related Orphan Receptor gamma t</a:t>
            </a:r>
          </a:p>
          <a:p>
            <a:endParaRPr lang="en-GB" dirty="0"/>
          </a:p>
          <a:p>
            <a:r>
              <a:rPr lang="en-GB" dirty="0" smtClean="0"/>
              <a:t>SCID: Severe combined immune deficiency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 bet: T-box transcription factor</a:t>
            </a:r>
          </a:p>
          <a:p>
            <a:endParaRPr lang="en-GB" dirty="0"/>
          </a:p>
          <a:p>
            <a:r>
              <a:rPr lang="en-GB" dirty="0" smtClean="0"/>
              <a:t>TCR: T cell receptor</a:t>
            </a:r>
          </a:p>
          <a:p>
            <a:endParaRPr lang="en-GB" dirty="0"/>
          </a:p>
          <a:p>
            <a:r>
              <a:rPr lang="en-GB" dirty="0"/>
              <a:t>TGF-</a:t>
            </a:r>
            <a:r>
              <a:rPr lang="en-GB" dirty="0" smtClean="0"/>
              <a:t>β: Transforming growth factor β</a:t>
            </a:r>
          </a:p>
          <a:p>
            <a:endParaRPr lang="en-GB" dirty="0"/>
          </a:p>
          <a:p>
            <a:r>
              <a:rPr lang="en-US" dirty="0" smtClean="0"/>
              <a:t>TEC: </a:t>
            </a:r>
            <a:r>
              <a:rPr lang="en-US" dirty="0" err="1" smtClean="0"/>
              <a:t>Thymic</a:t>
            </a:r>
            <a:r>
              <a:rPr lang="en-US" dirty="0" smtClean="0"/>
              <a:t> </a:t>
            </a:r>
            <a:r>
              <a:rPr lang="en-US" dirty="0"/>
              <a:t>epithelial cortical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0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78581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Genetics of MHC/HLA proteins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23528" y="1143000"/>
            <a:ext cx="8358187" cy="5715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000" dirty="0" smtClean="0"/>
              <a:t>HLA gene expression is co-dominant: protein from both chromosomes are expressed on surface of the cell:   </a:t>
            </a:r>
            <a:r>
              <a:rPr lang="en-GB" sz="2000" dirty="0" smtClean="0">
                <a:sym typeface="Symbol" pitchFamily="18" charset="2"/>
              </a:rPr>
              <a:t>most individuals are heterozygous for each HLA locus.</a:t>
            </a:r>
          </a:p>
          <a:p>
            <a:pPr algn="just"/>
            <a:endParaRPr lang="en-GB" sz="2000" dirty="0" smtClean="0">
              <a:sym typeface="Symbol" pitchFamily="18" charset="2"/>
            </a:endParaRPr>
          </a:p>
          <a:p>
            <a:pPr algn="just"/>
            <a:r>
              <a:rPr lang="en-GB" sz="2000" dirty="0" smtClean="0"/>
              <a:t>HLA gene sequences can be inherited in discrete gene segments which encode for several different alleles: the HLA </a:t>
            </a:r>
            <a:r>
              <a:rPr lang="en-GB" sz="2000" dirty="0" err="1" smtClean="0"/>
              <a:t>haplotype</a:t>
            </a:r>
            <a:endParaRPr lang="en-GB" sz="2000" dirty="0" smtClean="0"/>
          </a:p>
          <a:p>
            <a:pPr algn="just"/>
            <a:endParaRPr lang="en-GB" sz="2000" dirty="0" smtClean="0"/>
          </a:p>
          <a:p>
            <a:pPr algn="just"/>
            <a:r>
              <a:rPr lang="en-GB" sz="2000" dirty="0" smtClean="0"/>
              <a:t>Frequency among NW Europeans of HLA-A1 is 20% HLA-B</a:t>
            </a:r>
            <a:r>
              <a:rPr lang="en-GB" sz="2000" dirty="0">
                <a:sym typeface="Symbol" pitchFamily="18" charset="2"/>
              </a:rPr>
              <a:t>8</a:t>
            </a:r>
            <a:r>
              <a:rPr lang="en-GB" sz="2000" dirty="0" smtClean="0"/>
              <a:t> is 16.2% and HLADR3 is 16%. </a:t>
            </a:r>
          </a:p>
          <a:p>
            <a:pPr algn="just"/>
            <a:endParaRPr lang="en-GB" sz="2000" dirty="0" smtClean="0"/>
          </a:p>
          <a:p>
            <a:pPr algn="just"/>
            <a:r>
              <a:rPr lang="en-GB" sz="2000" dirty="0" smtClean="0"/>
              <a:t>If the each allele was inherited independently the frequency of this haplotype would be 20% x 16.2% x 16.0 = 0.052%: the observed frequency of this </a:t>
            </a:r>
            <a:r>
              <a:rPr lang="en-GB" sz="2000" dirty="0" err="1" smtClean="0"/>
              <a:t>haploype</a:t>
            </a:r>
            <a:r>
              <a:rPr lang="en-GB" sz="2000" dirty="0" smtClean="0"/>
              <a:t> is however 9.0%</a:t>
            </a:r>
          </a:p>
          <a:p>
            <a:pPr algn="just"/>
            <a:endParaRPr lang="en-GB" sz="2000" dirty="0" smtClean="0"/>
          </a:p>
          <a:p>
            <a:pPr algn="just"/>
            <a:r>
              <a:rPr lang="en-GB" sz="2000" dirty="0" smtClean="0"/>
              <a:t>The linkage disequilibrium  </a:t>
            </a:r>
            <a:r>
              <a:rPr lang="en-GB" sz="2000" dirty="0" smtClean="0">
                <a:sym typeface="Symbol"/>
              </a:rPr>
              <a:t> </a:t>
            </a:r>
            <a:r>
              <a:rPr lang="en-GB" sz="2000" dirty="0" smtClean="0"/>
              <a:t>value (the difference between frequency observed for a particular combination of alleles and that frequency expected for each individual allele) is 9.0-0.05 = 8.5</a:t>
            </a:r>
          </a:p>
          <a:p>
            <a:endParaRPr lang="en-GB" sz="2800" dirty="0" smtClean="0">
              <a:sym typeface="Symbol" pitchFamily="18" charset="2"/>
            </a:endParaRPr>
          </a:p>
          <a:p>
            <a:endParaRPr lang="en-GB" sz="2800" dirty="0" smtClean="0">
              <a:sym typeface="Symbol" pitchFamily="18" charset="2"/>
            </a:endParaRPr>
          </a:p>
          <a:p>
            <a:endParaRPr lang="en-GB" dirty="0" smtClean="0">
              <a:sym typeface="Symbol" pitchFamily="18" charset="2"/>
            </a:endParaRP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412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MHC Class I molecules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5639544" cy="586740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GB" sz="2400" dirty="0" smtClean="0"/>
              <a:t>Expressed by all </a:t>
            </a:r>
            <a:r>
              <a:rPr lang="en-GB" sz="2400" dirty="0"/>
              <a:t>nucleated </a:t>
            </a:r>
            <a:r>
              <a:rPr lang="en-GB" sz="2400" dirty="0" smtClean="0"/>
              <a:t>cells</a:t>
            </a:r>
          </a:p>
          <a:p>
            <a:pPr algn="just">
              <a:lnSpc>
                <a:spcPct val="90000"/>
              </a:lnSpc>
            </a:pPr>
            <a:endParaRPr lang="en-US" sz="2400" dirty="0"/>
          </a:p>
          <a:p>
            <a:pPr algn="just">
              <a:lnSpc>
                <a:spcPct val="90000"/>
              </a:lnSpc>
            </a:pPr>
            <a:r>
              <a:rPr lang="en-GB" sz="2400" dirty="0">
                <a:sym typeface="Symbol" pitchFamily="18" charset="2"/>
              </a:rPr>
              <a:t>3 major </a:t>
            </a:r>
            <a:r>
              <a:rPr lang="en-GB" sz="2400" dirty="0" smtClean="0">
                <a:sym typeface="Symbol" pitchFamily="18" charset="2"/>
              </a:rPr>
              <a:t>subtypes HLA-A</a:t>
            </a:r>
            <a:r>
              <a:rPr lang="en-GB" sz="2400" dirty="0">
                <a:sym typeface="Symbol" pitchFamily="18" charset="2"/>
              </a:rPr>
              <a:t>, HLA-B, </a:t>
            </a:r>
            <a:r>
              <a:rPr lang="en-GB" sz="2400" smtClean="0">
                <a:sym typeface="Symbol" pitchFamily="18" charset="2"/>
              </a:rPr>
              <a:t>and HLA-C</a:t>
            </a:r>
          </a:p>
          <a:p>
            <a:pPr algn="just">
              <a:lnSpc>
                <a:spcPct val="90000"/>
              </a:lnSpc>
            </a:pPr>
            <a:endParaRPr lang="en-GB" sz="2400" dirty="0"/>
          </a:p>
          <a:p>
            <a:pPr algn="just">
              <a:lnSpc>
                <a:spcPct val="90000"/>
              </a:lnSpc>
            </a:pPr>
            <a:r>
              <a:rPr lang="en-GB" sz="2400" dirty="0"/>
              <a:t>Single polymorphic  alpha </a:t>
            </a:r>
            <a:r>
              <a:rPr lang="en-GB" sz="2400" dirty="0" smtClean="0"/>
              <a:t>chain consisting of 3 extracellular domain  </a:t>
            </a:r>
            <a:r>
              <a:rPr lang="en-GB" sz="2400" dirty="0"/>
              <a:t>bound to </a:t>
            </a:r>
            <a:r>
              <a:rPr lang="en-GB" sz="2400" dirty="0">
                <a:sym typeface="Symbol" pitchFamily="18" charset="2"/>
              </a:rPr>
              <a:t></a:t>
            </a:r>
            <a:r>
              <a:rPr lang="en-GB" sz="2400" dirty="0" smtClean="0">
                <a:sym typeface="Symbol" pitchFamily="18" charset="2"/>
              </a:rPr>
              <a:t>2MG</a:t>
            </a:r>
          </a:p>
          <a:p>
            <a:pPr algn="just">
              <a:lnSpc>
                <a:spcPct val="90000"/>
              </a:lnSpc>
            </a:pPr>
            <a:endParaRPr lang="en-US" sz="2400" dirty="0">
              <a:sym typeface="Symbol" pitchFamily="18" charset="2"/>
            </a:endParaRPr>
          </a:p>
          <a:p>
            <a:pPr algn="just">
              <a:lnSpc>
                <a:spcPct val="90000"/>
              </a:lnSpc>
            </a:pPr>
            <a:r>
              <a:rPr lang="en-US" sz="2400" dirty="0" smtClean="0">
                <a:sym typeface="Symbol" pitchFamily="18" charset="2"/>
              </a:rPr>
              <a:t>The alpha1 and alpha 2 subunits form a groove in which antigenic peptide bind</a:t>
            </a:r>
          </a:p>
          <a:p>
            <a:pPr algn="just">
              <a:lnSpc>
                <a:spcPct val="90000"/>
              </a:lnSpc>
            </a:pPr>
            <a:endParaRPr lang="en-US" sz="2400" dirty="0">
              <a:sym typeface="Symbol" pitchFamily="18" charset="2"/>
            </a:endParaRPr>
          </a:p>
          <a:p>
            <a:pPr algn="just">
              <a:lnSpc>
                <a:spcPct val="90000"/>
              </a:lnSpc>
            </a:pPr>
            <a:r>
              <a:rPr lang="en-US" sz="2400" dirty="0" smtClean="0">
                <a:sym typeface="Symbol" pitchFamily="18" charset="2"/>
              </a:rPr>
              <a:t>MHC Class 1 molecules bind peptide fragments of 9-11 amino acids which fit snugly into antigen binding region</a:t>
            </a:r>
            <a:endParaRPr lang="en-US" sz="2400" dirty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endParaRPr lang="en-GB" sz="2000" dirty="0">
              <a:sym typeface="Symbol" pitchFamily="18" charset="2"/>
            </a:endParaRPr>
          </a:p>
          <a:p>
            <a:endParaRPr lang="en-GB" sz="2000" dirty="0"/>
          </a:p>
        </p:txBody>
      </p:sp>
      <p:pic>
        <p:nvPicPr>
          <p:cNvPr id="7" name="Picture 2" descr="http://upload.wikimedia.org/wikipedia/commons/thumb/e/ee/MHC_Class_1.svg/308px-MHC_Class_1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9474" y="2204864"/>
            <a:ext cx="3234526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11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8382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>
                <a:sym typeface="Symbol" pitchFamily="18" charset="2"/>
              </a:rPr>
              <a:t/>
            </a:r>
            <a:br>
              <a:rPr lang="en-US" sz="3600" dirty="0" smtClean="0">
                <a:sym typeface="Symbol" pitchFamily="18" charset="2"/>
              </a:rPr>
            </a:br>
            <a:r>
              <a:rPr lang="en-US" sz="3600" dirty="0" smtClean="0">
                <a:latin typeface="+mn-lt"/>
                <a:sym typeface="Symbol" pitchFamily="18" charset="2"/>
              </a:rPr>
              <a:t>MHC Class I molecules present </a:t>
            </a:r>
            <a:r>
              <a:rPr lang="en-GB" sz="3600" dirty="0" smtClean="0">
                <a:latin typeface="+mn-lt"/>
              </a:rPr>
              <a:t>antigenic peptides derived from the cytosol (endogenous antigens)</a:t>
            </a:r>
            <a:br>
              <a:rPr lang="en-GB" sz="3600" dirty="0" smtClean="0">
                <a:latin typeface="+mn-lt"/>
              </a:rPr>
            </a:br>
            <a:r>
              <a:rPr lang="en-US" sz="3600" dirty="0" smtClean="0">
                <a:latin typeface="+mn-lt"/>
                <a:sym typeface="Symbol" pitchFamily="18" charset="2"/>
              </a:rPr>
              <a:t>              </a:t>
            </a:r>
            <a:endParaRPr lang="en-GB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648200" cy="51355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200" dirty="0" smtClean="0"/>
              <a:t>Foreign proteins in cytoplasm are tagged with ubiquitin which directs them to the proteasome</a:t>
            </a:r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dirty="0" smtClean="0"/>
              <a:t>The proteasome generate peptide fragments of appropriate length(9-11 amino acids) and charge that can be presented by MHC Class I molecules</a:t>
            </a:r>
          </a:p>
          <a:p>
            <a:pPr algn="just"/>
            <a:endParaRPr lang="en-US" sz="2200" dirty="0" smtClean="0"/>
          </a:p>
          <a:p>
            <a:pPr marL="0" indent="0" algn="just">
              <a:buNone/>
            </a:pPr>
            <a:r>
              <a:rPr lang="en-US" sz="2200" dirty="0" smtClean="0"/>
              <a:t>Peptide fragments are then transported into the endoplasmic reticulum (ER) by Transporter associated with antigen presentation (TAP) proteins</a:t>
            </a:r>
          </a:p>
          <a:p>
            <a:pPr algn="just"/>
            <a:endParaRPr lang="en-US" sz="2200" dirty="0"/>
          </a:p>
          <a:p>
            <a:pPr marL="0" indent="0" algn="just">
              <a:buNone/>
            </a:pPr>
            <a:r>
              <a:rPr lang="en-US" sz="2200" dirty="0" smtClean="0"/>
              <a:t>In the ER peptide are loaded are loaded onto MHC Class I protein complex and </a:t>
            </a:r>
            <a:r>
              <a:rPr lang="en-US" sz="2200" dirty="0" smtClean="0">
                <a:sym typeface="Symbol"/>
              </a:rPr>
              <a:t>then  transported  to the cell surface</a:t>
            </a:r>
            <a:endParaRPr lang="en-US" sz="2200" dirty="0"/>
          </a:p>
          <a:p>
            <a:pPr algn="just"/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497" y="1381082"/>
            <a:ext cx="3162435" cy="221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06834" y="1547820"/>
            <a:ext cx="1146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Protein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16155" y="2257640"/>
            <a:ext cx="2127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 Cell cytoplasm </a:t>
            </a:r>
            <a:endParaRPr lang="en-GB" sz="2400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78680"/>
            <a:ext cx="214234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wn Arrow 7"/>
          <p:cNvSpPr/>
          <p:nvPr/>
        </p:nvSpPr>
        <p:spPr>
          <a:xfrm>
            <a:off x="6088581" y="3659451"/>
            <a:ext cx="484632" cy="504056"/>
          </a:xfrm>
          <a:prstGeom prst="downArrow">
            <a:avLst>
              <a:gd name="adj1" fmla="val 5539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533621" y="5286399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ER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266024" y="4293096"/>
            <a:ext cx="1356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PEPTIDES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43415" y="5402816"/>
            <a:ext cx="2121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Peptide MHC Class I </a:t>
            </a:r>
          </a:p>
          <a:p>
            <a:pPr algn="ctr"/>
            <a:r>
              <a:rPr lang="en-GB" sz="2400" dirty="0"/>
              <a:t> </a:t>
            </a:r>
            <a:r>
              <a:rPr lang="en-GB" sz="2400" dirty="0" smtClean="0"/>
              <a:t>  and </a:t>
            </a:r>
            <a:r>
              <a:rPr lang="en-GB" sz="2400" dirty="0" smtClean="0">
                <a:sym typeface="Symbol"/>
              </a:rPr>
              <a:t>2MG</a:t>
            </a:r>
          </a:p>
        </p:txBody>
      </p:sp>
    </p:spTree>
    <p:extLst>
      <p:ext uri="{BB962C8B-B14F-4D97-AF65-F5344CB8AC3E}">
        <p14:creationId xmlns:p14="http://schemas.microsoft.com/office/powerpoint/2010/main" val="31817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MHC </a:t>
            </a:r>
            <a:r>
              <a:rPr lang="en-US" sz="3200" dirty="0"/>
              <a:t>Class </a:t>
            </a:r>
            <a:r>
              <a:rPr lang="en-US" sz="3200" dirty="0" smtClean="0"/>
              <a:t>I </a:t>
            </a:r>
            <a:r>
              <a:rPr lang="en-US" sz="3200" dirty="0"/>
              <a:t>molecules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699552"/>
            <a:ext cx="5715744" cy="6172200"/>
          </a:xfrm>
        </p:spPr>
        <p:txBody>
          <a:bodyPr>
            <a:noAutofit/>
          </a:bodyPr>
          <a:lstStyle/>
          <a:p>
            <a:pPr algn="just"/>
            <a:r>
              <a:rPr lang="en-GB" sz="2400" dirty="0" smtClean="0">
                <a:sym typeface="Symbol" pitchFamily="18" charset="2"/>
              </a:rPr>
              <a:t>If a peptide MHC Class I complex is recognized by a T cell receptor CD8 binds to the MHC Class 1 protein</a:t>
            </a:r>
          </a:p>
          <a:p>
            <a:pPr algn="just"/>
            <a:endParaRPr lang="en-GB" sz="2400" dirty="0">
              <a:sym typeface="Symbol" pitchFamily="18" charset="2"/>
            </a:endParaRPr>
          </a:p>
          <a:p>
            <a:pPr algn="just"/>
            <a:r>
              <a:rPr lang="en-GB" sz="2400" dirty="0" smtClean="0">
                <a:sym typeface="Symbol" pitchFamily="18" charset="2"/>
              </a:rPr>
              <a:t>This stabilises the TCR peptide-MHC complex and is the initial step  in CD8 T cell activation and  proliferation </a:t>
            </a:r>
            <a:endParaRPr lang="en-GB" sz="2400" dirty="0">
              <a:sym typeface="Symbol" pitchFamily="18" charset="2"/>
            </a:endParaRPr>
          </a:p>
          <a:p>
            <a:pPr marL="0" indent="0" algn="just">
              <a:buNone/>
            </a:pPr>
            <a:endParaRPr lang="en-US" sz="2400" dirty="0">
              <a:sym typeface="Symbol" pitchFamily="18" charset="2"/>
            </a:endParaRPr>
          </a:p>
          <a:p>
            <a:pPr algn="just"/>
            <a:r>
              <a:rPr lang="en-US" sz="2400" dirty="0" smtClean="0">
                <a:sym typeface="Symbol" pitchFamily="18" charset="2"/>
              </a:rPr>
              <a:t>Class 1 MHC are highly polymorphic: more than 650 alleles at</a:t>
            </a:r>
            <a:r>
              <a:rPr lang="en-US" sz="2400" i="1" dirty="0" smtClean="0">
                <a:sym typeface="Symbol" pitchFamily="18" charset="2"/>
              </a:rPr>
              <a:t> HLA-A </a:t>
            </a:r>
            <a:r>
              <a:rPr lang="en-US" sz="2400" dirty="0" smtClean="0">
                <a:sym typeface="Symbol" pitchFamily="18" charset="2"/>
              </a:rPr>
              <a:t>locus, more than 1000 at the </a:t>
            </a:r>
            <a:r>
              <a:rPr lang="en-US" sz="2400" i="1" dirty="0" smtClean="0">
                <a:sym typeface="Symbol" pitchFamily="18" charset="2"/>
              </a:rPr>
              <a:t>HLA-B</a:t>
            </a:r>
            <a:r>
              <a:rPr lang="en-US" sz="2400" dirty="0" smtClean="0">
                <a:sym typeface="Symbol" pitchFamily="18" charset="2"/>
              </a:rPr>
              <a:t> locus and greater than 350 alleles at </a:t>
            </a:r>
            <a:r>
              <a:rPr lang="en-US" sz="2400" i="1" dirty="0" smtClean="0">
                <a:sym typeface="Symbol" pitchFamily="18" charset="2"/>
              </a:rPr>
              <a:t>HLA-C</a:t>
            </a:r>
            <a:r>
              <a:rPr lang="en-US" sz="2400" dirty="0" smtClean="0">
                <a:sym typeface="Symbol" pitchFamily="18" charset="2"/>
              </a:rPr>
              <a:t> locus</a:t>
            </a:r>
          </a:p>
          <a:p>
            <a:pPr algn="just"/>
            <a:endParaRPr lang="en-US" sz="2400" dirty="0">
              <a:sym typeface="Symbol" pitchFamily="18" charset="2"/>
            </a:endParaRPr>
          </a:p>
          <a:p>
            <a:pPr algn="just"/>
            <a:r>
              <a:rPr lang="en-US" sz="2400" dirty="0" smtClean="0">
                <a:sym typeface="Symbol" pitchFamily="18" charset="2"/>
              </a:rPr>
              <a:t>Polymorphism allow MHC to bind multiple different  peptide fragments</a:t>
            </a:r>
          </a:p>
          <a:p>
            <a:pPr algn="just"/>
            <a:endParaRPr lang="en-US" sz="2000" dirty="0">
              <a:sym typeface="Symbol" pitchFamily="18" charset="2"/>
            </a:endParaRPr>
          </a:p>
          <a:p>
            <a:pPr algn="just"/>
            <a:endParaRPr lang="en-US" sz="2000" dirty="0">
              <a:sym typeface="Symbol" pitchFamily="18" charset="2"/>
            </a:endParaRPr>
          </a:p>
          <a:p>
            <a:endParaRPr lang="en-GB" sz="2000" dirty="0">
              <a:sym typeface="Symbol" pitchFamily="18" charset="2"/>
            </a:endParaRPr>
          </a:p>
        </p:txBody>
      </p:sp>
      <p:pic>
        <p:nvPicPr>
          <p:cNvPr id="7172" name="Picture 4" descr="http://sprojects.mmi.mcgill.ca/immunology/MH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2132856"/>
            <a:ext cx="306705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6950" y="1916832"/>
            <a:ext cx="2609850" cy="4209331"/>
          </a:xfrm>
        </p:spPr>
        <p:txBody>
          <a:bodyPr/>
          <a:lstStyle/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475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MHC Class II molecules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5059288" cy="617862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GB" sz="3600" dirty="0" smtClean="0"/>
              <a:t>MHC Class II proteins expressed by APC and can be induced by IFN-</a:t>
            </a:r>
            <a:r>
              <a:rPr lang="en-GB" sz="3600" dirty="0" err="1" smtClean="0"/>
              <a:t>γ</a:t>
            </a:r>
            <a:r>
              <a:rPr lang="en-GB" sz="3600" dirty="0" smtClean="0"/>
              <a:t> on T lymphocytes, endothelial and epithelial cells</a:t>
            </a:r>
          </a:p>
          <a:p>
            <a:pPr marL="0" indent="0" algn="just">
              <a:buNone/>
            </a:pPr>
            <a:endParaRPr lang="en-GB" sz="3600" dirty="0" smtClean="0"/>
          </a:p>
          <a:p>
            <a:pPr algn="just"/>
            <a:r>
              <a:rPr lang="en-GB" sz="3600" dirty="0" smtClean="0"/>
              <a:t>2 polypeptide chains with variable  regions</a:t>
            </a:r>
          </a:p>
          <a:p>
            <a:pPr lvl="1" algn="just"/>
            <a:r>
              <a:rPr lang="en-GB" sz="3200" dirty="0" smtClean="0">
                <a:sym typeface="Symbol"/>
              </a:rPr>
              <a:t>1 and 2</a:t>
            </a:r>
            <a:r>
              <a:rPr lang="en-GB" sz="3200" dirty="0" smtClean="0"/>
              <a:t> to which antigen binds </a:t>
            </a:r>
          </a:p>
          <a:p>
            <a:pPr lvl="1" algn="just"/>
            <a:r>
              <a:rPr lang="en-GB" sz="3200" dirty="0" smtClean="0"/>
              <a:t>constant region </a:t>
            </a:r>
            <a:r>
              <a:rPr lang="en-GB" sz="3200" dirty="0" smtClean="0">
                <a:sym typeface="Symbol"/>
              </a:rPr>
              <a:t>1 </a:t>
            </a:r>
            <a:r>
              <a:rPr lang="en-GB" sz="3200" dirty="0" smtClean="0"/>
              <a:t> and </a:t>
            </a:r>
            <a:r>
              <a:rPr lang="en-GB" sz="3200" dirty="0" smtClean="0">
                <a:sym typeface="Symbol"/>
              </a:rPr>
              <a:t>2 domain which binds to CD4 molecules on T cells </a:t>
            </a:r>
          </a:p>
          <a:p>
            <a:pPr marL="0" indent="0" algn="just">
              <a:buNone/>
            </a:pPr>
            <a:endParaRPr lang="en-GB" sz="3600" dirty="0" smtClean="0">
              <a:sym typeface="Symbol"/>
            </a:endParaRPr>
          </a:p>
          <a:p>
            <a:pPr algn="just"/>
            <a:r>
              <a:rPr lang="en-GB" sz="3600" dirty="0" smtClean="0">
                <a:sym typeface="Symbol"/>
              </a:rPr>
              <a:t>MHC Class II proteins bind amino acids 11-15 length which can protrude from either end of antigen binding groove</a:t>
            </a:r>
          </a:p>
          <a:p>
            <a:pPr algn="just"/>
            <a:endParaRPr lang="en-GB" sz="3600" dirty="0" smtClean="0">
              <a:sym typeface="Symbol"/>
            </a:endParaRPr>
          </a:p>
          <a:p>
            <a:pPr algn="just"/>
            <a:endParaRPr lang="en-GB" dirty="0" smtClean="0">
              <a:sym typeface="Symbol"/>
            </a:endParaRPr>
          </a:p>
          <a:p>
            <a:pPr algn="just">
              <a:buNone/>
            </a:pPr>
            <a:endParaRPr lang="en-GB" dirty="0"/>
          </a:p>
        </p:txBody>
      </p:sp>
      <p:pic>
        <p:nvPicPr>
          <p:cNvPr id="5" name="Content Placeholder 4" descr="http://img.medscape.com/fullsize/migrated/584/692/db584692.fig3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700808"/>
            <a:ext cx="360361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2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ym typeface="Symbol" pitchFamily="18" charset="2"/>
              </a:rPr>
              <a:t>MHC Class II molecules present </a:t>
            </a:r>
            <a:r>
              <a:rPr lang="en-GB" sz="3600" dirty="0"/>
              <a:t>antigenic peptides derived from endosomes (exogenous antigens</a:t>
            </a:r>
            <a:r>
              <a:rPr lang="en-GB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438140"/>
            <a:ext cx="5112041" cy="5591260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en-GB" sz="5000" dirty="0"/>
              <a:t>Exogenous </a:t>
            </a:r>
            <a:r>
              <a:rPr lang="en-GB" sz="5000" dirty="0" smtClean="0"/>
              <a:t>antigens are broken down in the </a:t>
            </a:r>
            <a:r>
              <a:rPr lang="en-GB" sz="5000" dirty="0" err="1" smtClean="0"/>
              <a:t>lysosomal</a:t>
            </a:r>
            <a:r>
              <a:rPr lang="en-GB" sz="5000" dirty="0" smtClean="0"/>
              <a:t> compartment</a:t>
            </a:r>
            <a:endParaRPr lang="en-GB" sz="5000" dirty="0"/>
          </a:p>
          <a:p>
            <a:pPr marL="0" indent="0" algn="just">
              <a:buNone/>
            </a:pPr>
            <a:endParaRPr lang="en-GB" sz="5000" dirty="0" smtClean="0"/>
          </a:p>
          <a:p>
            <a:pPr marL="0" indent="0" algn="just">
              <a:buNone/>
            </a:pPr>
            <a:r>
              <a:rPr lang="en-GB" sz="5000" dirty="0" smtClean="0"/>
              <a:t>In </a:t>
            </a:r>
            <a:r>
              <a:rPr lang="en-GB" sz="5000" dirty="0"/>
              <a:t>the ER </a:t>
            </a:r>
            <a:r>
              <a:rPr lang="en-GB" sz="5000" dirty="0" smtClean="0"/>
              <a:t>a region of </a:t>
            </a:r>
            <a:r>
              <a:rPr lang="en-GB" sz="5000" dirty="0"/>
              <a:t>the invariant chain (Ii)</a:t>
            </a:r>
            <a:r>
              <a:rPr lang="en-GB" sz="5000" dirty="0" smtClean="0"/>
              <a:t> known as CLIP binds to the peptide groove of the </a:t>
            </a:r>
            <a:r>
              <a:rPr lang="en-GB" sz="5000" dirty="0"/>
              <a:t>newly synthesised Class II </a:t>
            </a:r>
            <a:r>
              <a:rPr lang="en-GB" sz="5000" dirty="0" smtClean="0"/>
              <a:t>proteins</a:t>
            </a:r>
          </a:p>
          <a:p>
            <a:pPr algn="just"/>
            <a:endParaRPr lang="en-GB" sz="5000" dirty="0"/>
          </a:p>
          <a:p>
            <a:pPr marL="0" indent="0" algn="just">
              <a:buNone/>
            </a:pPr>
            <a:r>
              <a:rPr lang="en-GB" sz="5000" dirty="0" smtClean="0"/>
              <a:t>Processed antigen and MHC Class II/Ii complex </a:t>
            </a:r>
            <a:r>
              <a:rPr lang="en-GB" sz="5000" dirty="0"/>
              <a:t>is transported to </a:t>
            </a:r>
            <a:r>
              <a:rPr lang="en-GB" sz="5000" dirty="0" smtClean="0"/>
              <a:t>an endosome  known  MHC Class </a:t>
            </a:r>
            <a:r>
              <a:rPr lang="en-GB" sz="5000" dirty="0"/>
              <a:t>II </a:t>
            </a:r>
            <a:r>
              <a:rPr lang="en-GB" sz="5000" dirty="0" err="1" smtClean="0"/>
              <a:t>endosomal</a:t>
            </a:r>
            <a:r>
              <a:rPr lang="en-GB" sz="5000" dirty="0" smtClean="0"/>
              <a:t>  loading compartment</a:t>
            </a:r>
          </a:p>
          <a:p>
            <a:pPr marL="0" indent="0" algn="just">
              <a:buNone/>
            </a:pPr>
            <a:endParaRPr lang="en-GB" sz="5000" dirty="0"/>
          </a:p>
          <a:p>
            <a:pPr marL="0" indent="0" algn="just">
              <a:buNone/>
            </a:pPr>
            <a:r>
              <a:rPr lang="en-GB" sz="5000" dirty="0" smtClean="0"/>
              <a:t>Within the MHC Class II loading compartment the Ii </a:t>
            </a:r>
            <a:r>
              <a:rPr lang="en-GB" sz="5000" dirty="0"/>
              <a:t>chain is </a:t>
            </a:r>
            <a:r>
              <a:rPr lang="en-GB" sz="5000" dirty="0" smtClean="0"/>
              <a:t>degraded </a:t>
            </a:r>
            <a:r>
              <a:rPr lang="en-GB" sz="5000" dirty="0"/>
              <a:t>and CLIP is </a:t>
            </a:r>
            <a:r>
              <a:rPr lang="en-GB" sz="5000" dirty="0" smtClean="0"/>
              <a:t>removed which allow peptide to bind to the MHC Class II protein.</a:t>
            </a:r>
            <a:endParaRPr lang="en-GB" sz="5000" dirty="0"/>
          </a:p>
          <a:p>
            <a:pPr algn="just"/>
            <a:endParaRPr lang="en-GB" sz="5000" dirty="0"/>
          </a:p>
          <a:p>
            <a:pPr marL="0" indent="0" algn="just">
              <a:buNone/>
            </a:pPr>
            <a:r>
              <a:rPr lang="en-GB" sz="5000" dirty="0"/>
              <a:t>The assembled Class II protein-peptide complex is then delivered to the plasma membrane for recognition by CD4 T cells</a:t>
            </a:r>
            <a:r>
              <a:rPr lang="en-GB" sz="5000" dirty="0" smtClean="0"/>
              <a:t> 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 smtClean="0"/>
          </a:p>
          <a:p>
            <a:pPr algn="just"/>
            <a:endParaRPr lang="en-GB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38140"/>
            <a:ext cx="187220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53" y="1438140"/>
            <a:ext cx="144016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6402018" y="1893104"/>
            <a:ext cx="659390" cy="352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325" y="2852936"/>
            <a:ext cx="1481296" cy="120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049" y="4581128"/>
            <a:ext cx="3132043" cy="172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7414401" y="2852936"/>
            <a:ext cx="628648" cy="1605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6012657" y="4149080"/>
            <a:ext cx="484632" cy="798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319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MHC Class II protein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5040560" cy="604867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GB" sz="3400" dirty="0">
                <a:sym typeface="Symbol" pitchFamily="18" charset="2"/>
              </a:rPr>
              <a:t>If a peptide MHC Class </a:t>
            </a:r>
            <a:r>
              <a:rPr lang="en-GB" sz="3400" dirty="0" smtClean="0">
                <a:sym typeface="Symbol" pitchFamily="18" charset="2"/>
              </a:rPr>
              <a:t>II </a:t>
            </a:r>
            <a:r>
              <a:rPr lang="en-GB" sz="3400" dirty="0">
                <a:sym typeface="Symbol" pitchFamily="18" charset="2"/>
              </a:rPr>
              <a:t>complex is recognized by a T cell receptor </a:t>
            </a:r>
            <a:r>
              <a:rPr lang="en-GB" sz="3400" dirty="0" smtClean="0">
                <a:sym typeface="Symbol" pitchFamily="18" charset="2"/>
              </a:rPr>
              <a:t>CD4 </a:t>
            </a:r>
            <a:r>
              <a:rPr lang="en-GB" sz="3400" dirty="0">
                <a:sym typeface="Symbol" pitchFamily="18" charset="2"/>
              </a:rPr>
              <a:t>binds to the MHC Class </a:t>
            </a:r>
            <a:r>
              <a:rPr lang="en-GB" sz="3400" dirty="0" smtClean="0">
                <a:sym typeface="Symbol" pitchFamily="18" charset="2"/>
              </a:rPr>
              <a:t>II  </a:t>
            </a:r>
            <a:r>
              <a:rPr lang="en-GB" sz="3400" dirty="0">
                <a:sym typeface="Symbol" pitchFamily="18" charset="2"/>
              </a:rPr>
              <a:t>protein</a:t>
            </a:r>
          </a:p>
          <a:p>
            <a:pPr algn="just"/>
            <a:endParaRPr lang="en-GB" sz="3400" dirty="0">
              <a:sym typeface="Symbol" pitchFamily="18" charset="2"/>
            </a:endParaRPr>
          </a:p>
          <a:p>
            <a:pPr marL="0" indent="0" algn="just">
              <a:buNone/>
            </a:pPr>
            <a:r>
              <a:rPr lang="en-GB" sz="3400" dirty="0">
                <a:sym typeface="Symbol" pitchFamily="18" charset="2"/>
              </a:rPr>
              <a:t>This stabilises the TCR peptide-MHC complex and is the initial step  in </a:t>
            </a:r>
            <a:r>
              <a:rPr lang="en-GB" sz="3400" dirty="0" smtClean="0">
                <a:sym typeface="Symbol" pitchFamily="18" charset="2"/>
              </a:rPr>
              <a:t>CD4 </a:t>
            </a:r>
            <a:r>
              <a:rPr lang="en-GB" sz="3400" dirty="0">
                <a:sym typeface="Symbol" pitchFamily="18" charset="2"/>
              </a:rPr>
              <a:t>T cell activation and  proliferation </a:t>
            </a:r>
          </a:p>
          <a:p>
            <a:pPr marL="0" indent="0" algn="just">
              <a:buNone/>
            </a:pPr>
            <a:endParaRPr lang="en-US" sz="3400" dirty="0">
              <a:sym typeface="Symbol" pitchFamily="18" charset="2"/>
            </a:endParaRPr>
          </a:p>
          <a:p>
            <a:pPr marL="0" indent="0" algn="just">
              <a:buNone/>
            </a:pPr>
            <a:r>
              <a:rPr lang="en-US" sz="3400" dirty="0">
                <a:sym typeface="Symbol" pitchFamily="18" charset="2"/>
              </a:rPr>
              <a:t>Class </a:t>
            </a:r>
            <a:r>
              <a:rPr lang="en-US" sz="3400" dirty="0" smtClean="0">
                <a:sym typeface="Symbol" pitchFamily="18" charset="2"/>
              </a:rPr>
              <a:t>II MHC </a:t>
            </a:r>
            <a:r>
              <a:rPr lang="en-US" sz="3400" dirty="0">
                <a:sym typeface="Symbol" pitchFamily="18" charset="2"/>
              </a:rPr>
              <a:t>are highly polymorphic: </a:t>
            </a:r>
            <a:r>
              <a:rPr lang="en-GB" sz="3400" dirty="0" smtClean="0">
                <a:sym typeface="Symbol"/>
              </a:rPr>
              <a:t>HLA </a:t>
            </a:r>
            <a:r>
              <a:rPr lang="en-GB" sz="3400" dirty="0">
                <a:sym typeface="Symbol"/>
              </a:rPr>
              <a:t>DRA1 (1 allele) can pair with HLA  DRB1 (500 alleles) and </a:t>
            </a:r>
            <a:r>
              <a:rPr lang="en-GB" sz="3400" dirty="0" smtClean="0">
                <a:sym typeface="Symbol"/>
              </a:rPr>
              <a:t>HLA DRB3 </a:t>
            </a:r>
            <a:r>
              <a:rPr lang="en-GB" sz="3400" dirty="0">
                <a:sym typeface="Symbol"/>
              </a:rPr>
              <a:t>(60 alleles). HLA DQA (25 alleles) pairs with HLADQB (72 alleles). HLA DPA (16 alleles) pairs with HLA DPB (118 alleles)</a:t>
            </a:r>
          </a:p>
          <a:p>
            <a:pPr algn="just"/>
            <a:endParaRPr lang="en-GB" sz="3400" dirty="0">
              <a:sym typeface="Symbol"/>
            </a:endParaRPr>
          </a:p>
          <a:p>
            <a:pPr marL="0" indent="0" algn="just">
              <a:buNone/>
            </a:pPr>
            <a:r>
              <a:rPr lang="en-GB" sz="3400" dirty="0">
                <a:sym typeface="Symbol"/>
              </a:rPr>
              <a:t>Each individual may express 4 different HLA DP and DQ proteins and 4 distinct HLA-DR protein based on pairing between gene products of both maternal and paternal chromosomes</a:t>
            </a:r>
          </a:p>
          <a:p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2080" y="1412777"/>
            <a:ext cx="3394720" cy="511256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r>
              <a:rPr lang="en-GB" sz="5900" dirty="0" smtClean="0"/>
              <a:t>CD4</a:t>
            </a:r>
            <a:r>
              <a:rPr lang="en-GB" sz="3600" dirty="0" smtClean="0"/>
              <a:t> </a:t>
            </a:r>
            <a:endParaRPr lang="en-GB" sz="3600" dirty="0"/>
          </a:p>
        </p:txBody>
      </p:sp>
      <p:grpSp>
        <p:nvGrpSpPr>
          <p:cNvPr id="5" name="Group 107"/>
          <p:cNvGrpSpPr>
            <a:grpSpLocks/>
          </p:cNvGrpSpPr>
          <p:nvPr/>
        </p:nvGrpSpPr>
        <p:grpSpPr bwMode="auto">
          <a:xfrm>
            <a:off x="5551737" y="4042099"/>
            <a:ext cx="2043113" cy="2352676"/>
            <a:chOff x="1057" y="1380"/>
            <a:chExt cx="1287" cy="1482"/>
          </a:xfrm>
        </p:grpSpPr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1057" y="1380"/>
              <a:ext cx="1287" cy="1482"/>
              <a:chOff x="3761" y="1935"/>
              <a:chExt cx="1010" cy="1171"/>
            </a:xfrm>
          </p:grpSpPr>
          <p:sp>
            <p:nvSpPr>
              <p:cNvPr id="12" name="Freeform 22"/>
              <p:cNvSpPr>
                <a:spLocks/>
              </p:cNvSpPr>
              <p:nvPr/>
            </p:nvSpPr>
            <p:spPr bwMode="auto">
              <a:xfrm rot="13772530">
                <a:off x="3680" y="2016"/>
                <a:ext cx="1171" cy="1010"/>
              </a:xfrm>
              <a:custGeom>
                <a:avLst/>
                <a:gdLst>
                  <a:gd name="T0" fmla="*/ 909 w 1673"/>
                  <a:gd name="T1" fmla="*/ 200 h 1505"/>
                  <a:gd name="T2" fmla="*/ 1008 w 1673"/>
                  <a:gd name="T3" fmla="*/ 128 h 1505"/>
                  <a:gd name="T4" fmla="*/ 1017 w 1673"/>
                  <a:gd name="T5" fmla="*/ 101 h 1505"/>
                  <a:gd name="T6" fmla="*/ 1071 w 1673"/>
                  <a:gd name="T7" fmla="*/ 83 h 1505"/>
                  <a:gd name="T8" fmla="*/ 1260 w 1673"/>
                  <a:gd name="T9" fmla="*/ 92 h 1505"/>
                  <a:gd name="T10" fmla="*/ 1395 w 1673"/>
                  <a:gd name="T11" fmla="*/ 164 h 1505"/>
                  <a:gd name="T12" fmla="*/ 1431 w 1673"/>
                  <a:gd name="T13" fmla="*/ 272 h 1505"/>
                  <a:gd name="T14" fmla="*/ 1485 w 1673"/>
                  <a:gd name="T15" fmla="*/ 677 h 1505"/>
                  <a:gd name="T16" fmla="*/ 1539 w 1673"/>
                  <a:gd name="T17" fmla="*/ 749 h 1505"/>
                  <a:gd name="T18" fmla="*/ 1593 w 1673"/>
                  <a:gd name="T19" fmla="*/ 857 h 1505"/>
                  <a:gd name="T20" fmla="*/ 1638 w 1673"/>
                  <a:gd name="T21" fmla="*/ 965 h 1505"/>
                  <a:gd name="T22" fmla="*/ 1521 w 1673"/>
                  <a:gd name="T23" fmla="*/ 1307 h 1505"/>
                  <a:gd name="T24" fmla="*/ 1422 w 1673"/>
                  <a:gd name="T25" fmla="*/ 1316 h 1505"/>
                  <a:gd name="T26" fmla="*/ 1296 w 1673"/>
                  <a:gd name="T27" fmla="*/ 1325 h 1505"/>
                  <a:gd name="T28" fmla="*/ 1206 w 1673"/>
                  <a:gd name="T29" fmla="*/ 1379 h 1505"/>
                  <a:gd name="T30" fmla="*/ 1161 w 1673"/>
                  <a:gd name="T31" fmla="*/ 1424 h 1505"/>
                  <a:gd name="T32" fmla="*/ 990 w 1673"/>
                  <a:gd name="T33" fmla="*/ 1505 h 1505"/>
                  <a:gd name="T34" fmla="*/ 756 w 1673"/>
                  <a:gd name="T35" fmla="*/ 1496 h 1505"/>
                  <a:gd name="T36" fmla="*/ 549 w 1673"/>
                  <a:gd name="T37" fmla="*/ 1388 h 1505"/>
                  <a:gd name="T38" fmla="*/ 531 w 1673"/>
                  <a:gd name="T39" fmla="*/ 1361 h 1505"/>
                  <a:gd name="T40" fmla="*/ 477 w 1673"/>
                  <a:gd name="T41" fmla="*/ 1325 h 1505"/>
                  <a:gd name="T42" fmla="*/ 387 w 1673"/>
                  <a:gd name="T43" fmla="*/ 1217 h 1505"/>
                  <a:gd name="T44" fmla="*/ 351 w 1673"/>
                  <a:gd name="T45" fmla="*/ 1163 h 1505"/>
                  <a:gd name="T46" fmla="*/ 288 w 1673"/>
                  <a:gd name="T47" fmla="*/ 1082 h 1505"/>
                  <a:gd name="T48" fmla="*/ 252 w 1673"/>
                  <a:gd name="T49" fmla="*/ 938 h 1505"/>
                  <a:gd name="T50" fmla="*/ 261 w 1673"/>
                  <a:gd name="T51" fmla="*/ 821 h 1505"/>
                  <a:gd name="T52" fmla="*/ 279 w 1673"/>
                  <a:gd name="T53" fmla="*/ 794 h 1505"/>
                  <a:gd name="T54" fmla="*/ 288 w 1673"/>
                  <a:gd name="T55" fmla="*/ 713 h 1505"/>
                  <a:gd name="T56" fmla="*/ 234 w 1673"/>
                  <a:gd name="T57" fmla="*/ 479 h 1505"/>
                  <a:gd name="T58" fmla="*/ 108 w 1673"/>
                  <a:gd name="T59" fmla="*/ 389 h 1505"/>
                  <a:gd name="T60" fmla="*/ 27 w 1673"/>
                  <a:gd name="T61" fmla="*/ 317 h 1505"/>
                  <a:gd name="T62" fmla="*/ 9 w 1673"/>
                  <a:gd name="T63" fmla="*/ 263 h 1505"/>
                  <a:gd name="T64" fmla="*/ 0 w 1673"/>
                  <a:gd name="T65" fmla="*/ 236 h 1505"/>
                  <a:gd name="T66" fmla="*/ 153 w 1673"/>
                  <a:gd name="T67" fmla="*/ 164 h 1505"/>
                  <a:gd name="T68" fmla="*/ 162 w 1673"/>
                  <a:gd name="T69" fmla="*/ 191 h 1505"/>
                  <a:gd name="T70" fmla="*/ 171 w 1673"/>
                  <a:gd name="T71" fmla="*/ 362 h 1505"/>
                  <a:gd name="T72" fmla="*/ 198 w 1673"/>
                  <a:gd name="T73" fmla="*/ 371 h 1505"/>
                  <a:gd name="T74" fmla="*/ 225 w 1673"/>
                  <a:gd name="T75" fmla="*/ 389 h 1505"/>
                  <a:gd name="T76" fmla="*/ 423 w 1673"/>
                  <a:gd name="T77" fmla="*/ 335 h 1505"/>
                  <a:gd name="T78" fmla="*/ 387 w 1673"/>
                  <a:gd name="T79" fmla="*/ 146 h 1505"/>
                  <a:gd name="T80" fmla="*/ 333 w 1673"/>
                  <a:gd name="T81" fmla="*/ 128 h 1505"/>
                  <a:gd name="T82" fmla="*/ 306 w 1673"/>
                  <a:gd name="T83" fmla="*/ 110 h 1505"/>
                  <a:gd name="T84" fmla="*/ 324 w 1673"/>
                  <a:gd name="T85" fmla="*/ 2 h 1505"/>
                  <a:gd name="T86" fmla="*/ 441 w 1673"/>
                  <a:gd name="T87" fmla="*/ 11 h 1505"/>
                  <a:gd name="T88" fmla="*/ 450 w 1673"/>
                  <a:gd name="T89" fmla="*/ 38 h 1505"/>
                  <a:gd name="T90" fmla="*/ 549 w 1673"/>
                  <a:gd name="T91" fmla="*/ 65 h 1505"/>
                  <a:gd name="T92" fmla="*/ 594 w 1673"/>
                  <a:gd name="T93" fmla="*/ 101 h 1505"/>
                  <a:gd name="T94" fmla="*/ 639 w 1673"/>
                  <a:gd name="T95" fmla="*/ 182 h 1505"/>
                  <a:gd name="T96" fmla="*/ 648 w 1673"/>
                  <a:gd name="T97" fmla="*/ 209 h 1505"/>
                  <a:gd name="T98" fmla="*/ 675 w 1673"/>
                  <a:gd name="T99" fmla="*/ 218 h 1505"/>
                  <a:gd name="T100" fmla="*/ 882 w 1673"/>
                  <a:gd name="T101" fmla="*/ 245 h 1505"/>
                  <a:gd name="T102" fmla="*/ 891 w 1673"/>
                  <a:gd name="T103" fmla="*/ 218 h 1505"/>
                  <a:gd name="T104" fmla="*/ 909 w 1673"/>
                  <a:gd name="T105" fmla="*/ 200 h 150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673"/>
                  <a:gd name="T160" fmla="*/ 0 h 1505"/>
                  <a:gd name="T161" fmla="*/ 1673 w 1673"/>
                  <a:gd name="T162" fmla="*/ 1505 h 150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673" h="1505">
                    <a:moveTo>
                      <a:pt x="909" y="200"/>
                    </a:moveTo>
                    <a:cubicBezTo>
                      <a:pt x="947" y="174"/>
                      <a:pt x="962" y="143"/>
                      <a:pt x="1008" y="128"/>
                    </a:cubicBezTo>
                    <a:cubicBezTo>
                      <a:pt x="1011" y="119"/>
                      <a:pt x="1009" y="107"/>
                      <a:pt x="1017" y="101"/>
                    </a:cubicBezTo>
                    <a:cubicBezTo>
                      <a:pt x="1032" y="90"/>
                      <a:pt x="1071" y="83"/>
                      <a:pt x="1071" y="83"/>
                    </a:cubicBezTo>
                    <a:cubicBezTo>
                      <a:pt x="1134" y="86"/>
                      <a:pt x="1197" y="84"/>
                      <a:pt x="1260" y="92"/>
                    </a:cubicBezTo>
                    <a:cubicBezTo>
                      <a:pt x="1296" y="96"/>
                      <a:pt x="1352" y="150"/>
                      <a:pt x="1395" y="164"/>
                    </a:cubicBezTo>
                    <a:cubicBezTo>
                      <a:pt x="1420" y="202"/>
                      <a:pt x="1423" y="225"/>
                      <a:pt x="1431" y="272"/>
                    </a:cubicBezTo>
                    <a:cubicBezTo>
                      <a:pt x="1421" y="401"/>
                      <a:pt x="1358" y="592"/>
                      <a:pt x="1485" y="677"/>
                    </a:cubicBezTo>
                    <a:cubicBezTo>
                      <a:pt x="1509" y="712"/>
                      <a:pt x="1503" y="725"/>
                      <a:pt x="1539" y="749"/>
                    </a:cubicBezTo>
                    <a:cubicBezTo>
                      <a:pt x="1564" y="824"/>
                      <a:pt x="1546" y="787"/>
                      <a:pt x="1593" y="857"/>
                    </a:cubicBezTo>
                    <a:cubicBezTo>
                      <a:pt x="1615" y="889"/>
                      <a:pt x="1616" y="931"/>
                      <a:pt x="1638" y="965"/>
                    </a:cubicBezTo>
                    <a:cubicBezTo>
                      <a:pt x="1634" y="1069"/>
                      <a:pt x="1673" y="1277"/>
                      <a:pt x="1521" y="1307"/>
                    </a:cubicBezTo>
                    <a:cubicBezTo>
                      <a:pt x="1489" y="1313"/>
                      <a:pt x="1455" y="1313"/>
                      <a:pt x="1422" y="1316"/>
                    </a:cubicBezTo>
                    <a:cubicBezTo>
                      <a:pt x="1380" y="1319"/>
                      <a:pt x="1338" y="1322"/>
                      <a:pt x="1296" y="1325"/>
                    </a:cubicBezTo>
                    <a:cubicBezTo>
                      <a:pt x="1261" y="1337"/>
                      <a:pt x="1236" y="1359"/>
                      <a:pt x="1206" y="1379"/>
                    </a:cubicBezTo>
                    <a:cubicBezTo>
                      <a:pt x="1173" y="1428"/>
                      <a:pt x="1206" y="1386"/>
                      <a:pt x="1161" y="1424"/>
                    </a:cubicBezTo>
                    <a:cubicBezTo>
                      <a:pt x="1087" y="1486"/>
                      <a:pt x="1084" y="1492"/>
                      <a:pt x="990" y="1505"/>
                    </a:cubicBezTo>
                    <a:cubicBezTo>
                      <a:pt x="912" y="1502"/>
                      <a:pt x="834" y="1501"/>
                      <a:pt x="756" y="1496"/>
                    </a:cubicBezTo>
                    <a:cubicBezTo>
                      <a:pt x="664" y="1490"/>
                      <a:pt x="619" y="1434"/>
                      <a:pt x="549" y="1388"/>
                    </a:cubicBezTo>
                    <a:cubicBezTo>
                      <a:pt x="543" y="1379"/>
                      <a:pt x="539" y="1368"/>
                      <a:pt x="531" y="1361"/>
                    </a:cubicBezTo>
                    <a:cubicBezTo>
                      <a:pt x="515" y="1347"/>
                      <a:pt x="477" y="1325"/>
                      <a:pt x="477" y="1325"/>
                    </a:cubicBezTo>
                    <a:cubicBezTo>
                      <a:pt x="460" y="1273"/>
                      <a:pt x="424" y="1254"/>
                      <a:pt x="387" y="1217"/>
                    </a:cubicBezTo>
                    <a:cubicBezTo>
                      <a:pt x="368" y="1159"/>
                      <a:pt x="393" y="1222"/>
                      <a:pt x="351" y="1163"/>
                    </a:cubicBezTo>
                    <a:cubicBezTo>
                      <a:pt x="326" y="1128"/>
                      <a:pt x="325" y="1107"/>
                      <a:pt x="288" y="1082"/>
                    </a:cubicBezTo>
                    <a:cubicBezTo>
                      <a:pt x="271" y="1032"/>
                      <a:pt x="261" y="990"/>
                      <a:pt x="252" y="938"/>
                    </a:cubicBezTo>
                    <a:cubicBezTo>
                      <a:pt x="255" y="899"/>
                      <a:pt x="254" y="859"/>
                      <a:pt x="261" y="821"/>
                    </a:cubicBezTo>
                    <a:cubicBezTo>
                      <a:pt x="263" y="810"/>
                      <a:pt x="276" y="804"/>
                      <a:pt x="279" y="794"/>
                    </a:cubicBezTo>
                    <a:cubicBezTo>
                      <a:pt x="286" y="768"/>
                      <a:pt x="285" y="740"/>
                      <a:pt x="288" y="713"/>
                    </a:cubicBezTo>
                    <a:cubicBezTo>
                      <a:pt x="282" y="589"/>
                      <a:pt x="319" y="536"/>
                      <a:pt x="234" y="479"/>
                    </a:cubicBezTo>
                    <a:cubicBezTo>
                      <a:pt x="206" y="438"/>
                      <a:pt x="151" y="417"/>
                      <a:pt x="108" y="389"/>
                    </a:cubicBezTo>
                    <a:cubicBezTo>
                      <a:pt x="78" y="369"/>
                      <a:pt x="57" y="337"/>
                      <a:pt x="27" y="317"/>
                    </a:cubicBezTo>
                    <a:cubicBezTo>
                      <a:pt x="21" y="299"/>
                      <a:pt x="15" y="281"/>
                      <a:pt x="9" y="263"/>
                    </a:cubicBezTo>
                    <a:cubicBezTo>
                      <a:pt x="6" y="254"/>
                      <a:pt x="0" y="236"/>
                      <a:pt x="0" y="236"/>
                    </a:cubicBezTo>
                    <a:cubicBezTo>
                      <a:pt x="16" y="122"/>
                      <a:pt x="26" y="154"/>
                      <a:pt x="153" y="164"/>
                    </a:cubicBezTo>
                    <a:cubicBezTo>
                      <a:pt x="156" y="173"/>
                      <a:pt x="161" y="182"/>
                      <a:pt x="162" y="191"/>
                    </a:cubicBezTo>
                    <a:cubicBezTo>
                      <a:pt x="167" y="248"/>
                      <a:pt x="160" y="306"/>
                      <a:pt x="171" y="362"/>
                    </a:cubicBezTo>
                    <a:cubicBezTo>
                      <a:pt x="173" y="371"/>
                      <a:pt x="190" y="367"/>
                      <a:pt x="198" y="371"/>
                    </a:cubicBezTo>
                    <a:cubicBezTo>
                      <a:pt x="208" y="376"/>
                      <a:pt x="216" y="383"/>
                      <a:pt x="225" y="389"/>
                    </a:cubicBezTo>
                    <a:cubicBezTo>
                      <a:pt x="335" y="383"/>
                      <a:pt x="373" y="411"/>
                      <a:pt x="423" y="335"/>
                    </a:cubicBezTo>
                    <a:cubicBezTo>
                      <a:pt x="423" y="333"/>
                      <a:pt x="432" y="174"/>
                      <a:pt x="387" y="146"/>
                    </a:cubicBezTo>
                    <a:cubicBezTo>
                      <a:pt x="371" y="136"/>
                      <a:pt x="349" y="139"/>
                      <a:pt x="333" y="128"/>
                    </a:cubicBezTo>
                    <a:cubicBezTo>
                      <a:pt x="324" y="122"/>
                      <a:pt x="315" y="116"/>
                      <a:pt x="306" y="110"/>
                    </a:cubicBezTo>
                    <a:cubicBezTo>
                      <a:pt x="291" y="66"/>
                      <a:pt x="262" y="23"/>
                      <a:pt x="324" y="2"/>
                    </a:cubicBezTo>
                    <a:cubicBezTo>
                      <a:pt x="363" y="5"/>
                      <a:pt x="403" y="0"/>
                      <a:pt x="441" y="11"/>
                    </a:cubicBezTo>
                    <a:cubicBezTo>
                      <a:pt x="450" y="14"/>
                      <a:pt x="443" y="31"/>
                      <a:pt x="450" y="38"/>
                    </a:cubicBezTo>
                    <a:cubicBezTo>
                      <a:pt x="469" y="57"/>
                      <a:pt x="523" y="56"/>
                      <a:pt x="549" y="65"/>
                    </a:cubicBezTo>
                    <a:cubicBezTo>
                      <a:pt x="601" y="142"/>
                      <a:pt x="532" y="51"/>
                      <a:pt x="594" y="101"/>
                    </a:cubicBezTo>
                    <a:cubicBezTo>
                      <a:pt x="605" y="110"/>
                      <a:pt x="632" y="167"/>
                      <a:pt x="639" y="182"/>
                    </a:cubicBezTo>
                    <a:cubicBezTo>
                      <a:pt x="643" y="190"/>
                      <a:pt x="641" y="202"/>
                      <a:pt x="648" y="209"/>
                    </a:cubicBezTo>
                    <a:cubicBezTo>
                      <a:pt x="655" y="216"/>
                      <a:pt x="666" y="215"/>
                      <a:pt x="675" y="218"/>
                    </a:cubicBezTo>
                    <a:cubicBezTo>
                      <a:pt x="723" y="289"/>
                      <a:pt x="791" y="250"/>
                      <a:pt x="882" y="245"/>
                    </a:cubicBezTo>
                    <a:cubicBezTo>
                      <a:pt x="885" y="236"/>
                      <a:pt x="884" y="225"/>
                      <a:pt x="891" y="218"/>
                    </a:cubicBezTo>
                    <a:cubicBezTo>
                      <a:pt x="912" y="197"/>
                      <a:pt x="929" y="220"/>
                      <a:pt x="909" y="2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Oval 9" descr="Blue tissue paper"/>
              <p:cNvSpPr>
                <a:spLocks noChangeArrowheads="1"/>
              </p:cNvSpPr>
              <p:nvPr/>
            </p:nvSpPr>
            <p:spPr bwMode="auto">
              <a:xfrm>
                <a:off x="4046" y="2310"/>
                <a:ext cx="453" cy="422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9" name="Text Box 104"/>
            <p:cNvSpPr txBox="1">
              <a:spLocks noChangeArrowheads="1"/>
            </p:cNvSpPr>
            <p:nvPr/>
          </p:nvSpPr>
          <p:spPr bwMode="auto">
            <a:xfrm>
              <a:off x="1454" y="2418"/>
              <a:ext cx="56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 b="1" dirty="0" smtClean="0"/>
                <a:t>APC</a:t>
              </a:r>
              <a:endParaRPr lang="en-GB" sz="2800" b="1" dirty="0"/>
            </a:p>
          </p:txBody>
        </p:sp>
      </p:grpSp>
      <p:grpSp>
        <p:nvGrpSpPr>
          <p:cNvPr id="14" name="Group 78"/>
          <p:cNvGrpSpPr>
            <a:grpSpLocks/>
          </p:cNvGrpSpPr>
          <p:nvPr/>
        </p:nvGrpSpPr>
        <p:grpSpPr bwMode="auto">
          <a:xfrm rot="14610402">
            <a:off x="6122155" y="2366420"/>
            <a:ext cx="2045019" cy="1420948"/>
            <a:chOff x="2653" y="3067"/>
            <a:chExt cx="1542" cy="1089"/>
          </a:xfrm>
        </p:grpSpPr>
        <p:grpSp>
          <p:nvGrpSpPr>
            <p:cNvPr id="15" name="Group 76"/>
            <p:cNvGrpSpPr>
              <a:grpSpLocks/>
            </p:cNvGrpSpPr>
            <p:nvPr/>
          </p:nvGrpSpPr>
          <p:grpSpPr bwMode="auto">
            <a:xfrm>
              <a:off x="2834" y="3067"/>
              <a:ext cx="1361" cy="1089"/>
              <a:chOff x="2744" y="3067"/>
              <a:chExt cx="1361" cy="1089"/>
            </a:xfrm>
          </p:grpSpPr>
          <p:sp>
            <p:nvSpPr>
              <p:cNvPr id="22" name="Oval 64"/>
              <p:cNvSpPr>
                <a:spLocks noChangeArrowheads="1"/>
              </p:cNvSpPr>
              <p:nvPr/>
            </p:nvSpPr>
            <p:spPr bwMode="auto">
              <a:xfrm>
                <a:off x="2744" y="3067"/>
                <a:ext cx="1361" cy="1089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3" name="Oval 65" descr="Blue tissue paper"/>
              <p:cNvSpPr>
                <a:spLocks noChangeArrowheads="1"/>
              </p:cNvSpPr>
              <p:nvPr/>
            </p:nvSpPr>
            <p:spPr bwMode="auto">
              <a:xfrm>
                <a:off x="3243" y="3339"/>
                <a:ext cx="681" cy="636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6" name="Group 74"/>
            <p:cNvGrpSpPr>
              <a:grpSpLocks/>
            </p:cNvGrpSpPr>
            <p:nvPr/>
          </p:nvGrpSpPr>
          <p:grpSpPr bwMode="auto">
            <a:xfrm>
              <a:off x="2653" y="3158"/>
              <a:ext cx="370" cy="325"/>
              <a:chOff x="2523" y="3087"/>
              <a:chExt cx="370" cy="325"/>
            </a:xfrm>
          </p:grpSpPr>
          <p:grpSp>
            <p:nvGrpSpPr>
              <p:cNvPr id="17" name="Group 66"/>
              <p:cNvGrpSpPr>
                <a:grpSpLocks/>
              </p:cNvGrpSpPr>
              <p:nvPr/>
            </p:nvGrpSpPr>
            <p:grpSpPr bwMode="auto">
              <a:xfrm rot="-8801724">
                <a:off x="2607" y="3276"/>
                <a:ext cx="286" cy="136"/>
                <a:chOff x="385" y="2069"/>
                <a:chExt cx="286" cy="136"/>
              </a:xfrm>
            </p:grpSpPr>
            <p:sp>
              <p:nvSpPr>
                <p:cNvPr id="20" name="AutoShape 67"/>
                <p:cNvSpPr>
                  <a:spLocks noChangeArrowheads="1"/>
                </p:cNvSpPr>
                <p:nvPr/>
              </p:nvSpPr>
              <p:spPr bwMode="auto">
                <a:xfrm>
                  <a:off x="580" y="2069"/>
                  <a:ext cx="91" cy="136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" name="Rectangle 68"/>
                <p:cNvSpPr>
                  <a:spLocks noChangeArrowheads="1"/>
                </p:cNvSpPr>
                <p:nvPr/>
              </p:nvSpPr>
              <p:spPr bwMode="auto">
                <a:xfrm>
                  <a:off x="385" y="2069"/>
                  <a:ext cx="227" cy="13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8" name="Oval 69"/>
              <p:cNvSpPr>
                <a:spLocks noChangeArrowheads="1"/>
              </p:cNvSpPr>
              <p:nvPr/>
            </p:nvSpPr>
            <p:spPr bwMode="auto">
              <a:xfrm>
                <a:off x="2544" y="3176"/>
                <a:ext cx="137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" name="Freeform 73"/>
              <p:cNvSpPr>
                <a:spLocks/>
              </p:cNvSpPr>
              <p:nvPr/>
            </p:nvSpPr>
            <p:spPr bwMode="auto">
              <a:xfrm>
                <a:off x="2523" y="3087"/>
                <a:ext cx="177" cy="162"/>
              </a:xfrm>
              <a:custGeom>
                <a:avLst/>
                <a:gdLst>
                  <a:gd name="T0" fmla="*/ 69 w 177"/>
                  <a:gd name="T1" fmla="*/ 126 h 162"/>
                  <a:gd name="T2" fmla="*/ 51 w 177"/>
                  <a:gd name="T3" fmla="*/ 99 h 162"/>
                  <a:gd name="T4" fmla="*/ 51 w 177"/>
                  <a:gd name="T5" fmla="*/ 81 h 162"/>
                  <a:gd name="T6" fmla="*/ 141 w 177"/>
                  <a:gd name="T7" fmla="*/ 81 h 162"/>
                  <a:gd name="T8" fmla="*/ 123 w 177"/>
                  <a:gd name="T9" fmla="*/ 54 h 162"/>
                  <a:gd name="T10" fmla="*/ 69 w 177"/>
                  <a:gd name="T11" fmla="*/ 27 h 162"/>
                  <a:gd name="T12" fmla="*/ 150 w 177"/>
                  <a:gd name="T13" fmla="*/ 36 h 162"/>
                  <a:gd name="T14" fmla="*/ 177 w 177"/>
                  <a:gd name="T15" fmla="*/ 162 h 1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7"/>
                  <a:gd name="T25" fmla="*/ 0 h 162"/>
                  <a:gd name="T26" fmla="*/ 177 w 177"/>
                  <a:gd name="T27" fmla="*/ 162 h 16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7" h="162">
                    <a:moveTo>
                      <a:pt x="69" y="126"/>
                    </a:moveTo>
                    <a:cubicBezTo>
                      <a:pt x="63" y="117"/>
                      <a:pt x="59" y="106"/>
                      <a:pt x="51" y="99"/>
                    </a:cubicBezTo>
                    <a:cubicBezTo>
                      <a:pt x="30" y="82"/>
                      <a:pt x="0" y="98"/>
                      <a:pt x="51" y="81"/>
                    </a:cubicBezTo>
                    <a:cubicBezTo>
                      <a:pt x="75" y="87"/>
                      <a:pt x="119" y="103"/>
                      <a:pt x="141" y="81"/>
                    </a:cubicBezTo>
                    <a:cubicBezTo>
                      <a:pt x="149" y="73"/>
                      <a:pt x="131" y="62"/>
                      <a:pt x="123" y="54"/>
                    </a:cubicBezTo>
                    <a:cubicBezTo>
                      <a:pt x="106" y="37"/>
                      <a:pt x="91" y="34"/>
                      <a:pt x="69" y="27"/>
                    </a:cubicBezTo>
                    <a:cubicBezTo>
                      <a:pt x="110" y="0"/>
                      <a:pt x="111" y="10"/>
                      <a:pt x="150" y="36"/>
                    </a:cubicBezTo>
                    <a:cubicBezTo>
                      <a:pt x="160" y="152"/>
                      <a:pt x="133" y="118"/>
                      <a:pt x="177" y="162"/>
                    </a:cubicBezTo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4" name="Group 140"/>
          <p:cNvGrpSpPr>
            <a:grpSpLocks/>
          </p:cNvGrpSpPr>
          <p:nvPr/>
        </p:nvGrpSpPr>
        <p:grpSpPr bwMode="auto">
          <a:xfrm rot="15204576">
            <a:off x="6559007" y="4361736"/>
            <a:ext cx="992187" cy="366712"/>
            <a:chOff x="2245" y="3203"/>
            <a:chExt cx="625" cy="231"/>
          </a:xfrm>
        </p:grpSpPr>
        <p:sp>
          <p:nvSpPr>
            <p:cNvPr id="25" name="AutoShape 82"/>
            <p:cNvSpPr>
              <a:spLocks noChangeArrowheads="1"/>
            </p:cNvSpPr>
            <p:nvPr/>
          </p:nvSpPr>
          <p:spPr bwMode="auto">
            <a:xfrm rot="406996">
              <a:off x="2290" y="3203"/>
              <a:ext cx="136" cy="91"/>
            </a:xfrm>
            <a:prstGeom prst="rightArrow">
              <a:avLst>
                <a:gd name="adj1" fmla="val 50000"/>
                <a:gd name="adj2" fmla="val 37363"/>
              </a:avLst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6" name="Group 138"/>
            <p:cNvGrpSpPr>
              <a:grpSpLocks/>
            </p:cNvGrpSpPr>
            <p:nvPr/>
          </p:nvGrpSpPr>
          <p:grpSpPr bwMode="auto">
            <a:xfrm>
              <a:off x="2245" y="3203"/>
              <a:ext cx="625" cy="231"/>
              <a:chOff x="2278" y="2714"/>
              <a:chExt cx="603" cy="231"/>
            </a:xfrm>
          </p:grpSpPr>
          <p:grpSp>
            <p:nvGrpSpPr>
              <p:cNvPr id="27" name="Group 79"/>
              <p:cNvGrpSpPr>
                <a:grpSpLocks/>
              </p:cNvGrpSpPr>
              <p:nvPr/>
            </p:nvGrpSpPr>
            <p:grpSpPr bwMode="auto">
              <a:xfrm>
                <a:off x="2517" y="2795"/>
                <a:ext cx="364" cy="136"/>
                <a:chOff x="2290" y="3022"/>
                <a:chExt cx="364" cy="136"/>
              </a:xfrm>
            </p:grpSpPr>
            <p:sp>
              <p:nvSpPr>
                <p:cNvPr id="29" name="Freeform 60"/>
                <p:cNvSpPr>
                  <a:spLocks/>
                </p:cNvSpPr>
                <p:nvPr/>
              </p:nvSpPr>
              <p:spPr bwMode="auto">
                <a:xfrm rot="1960269">
                  <a:off x="2517" y="3113"/>
                  <a:ext cx="137" cy="44"/>
                </a:xfrm>
                <a:custGeom>
                  <a:avLst/>
                  <a:gdLst>
                    <a:gd name="T0" fmla="*/ 18 w 60"/>
                    <a:gd name="T1" fmla="*/ 1 h 42"/>
                    <a:gd name="T2" fmla="*/ 54 w 60"/>
                    <a:gd name="T3" fmla="*/ 10 h 42"/>
                    <a:gd name="T4" fmla="*/ 45 w 60"/>
                    <a:gd name="T5" fmla="*/ 37 h 42"/>
                    <a:gd name="T6" fmla="*/ 0 w 60"/>
                    <a:gd name="T7" fmla="*/ 28 h 42"/>
                    <a:gd name="T8" fmla="*/ 18 w 60"/>
                    <a:gd name="T9" fmla="*/ 1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42"/>
                    <a:gd name="T17" fmla="*/ 60 w 60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42">
                      <a:moveTo>
                        <a:pt x="18" y="1"/>
                      </a:moveTo>
                      <a:cubicBezTo>
                        <a:pt x="30" y="4"/>
                        <a:pt x="47" y="0"/>
                        <a:pt x="54" y="10"/>
                      </a:cubicBezTo>
                      <a:cubicBezTo>
                        <a:pt x="60" y="18"/>
                        <a:pt x="54" y="34"/>
                        <a:pt x="45" y="37"/>
                      </a:cubicBezTo>
                      <a:cubicBezTo>
                        <a:pt x="30" y="42"/>
                        <a:pt x="15" y="31"/>
                        <a:pt x="0" y="28"/>
                      </a:cubicBezTo>
                      <a:cubicBezTo>
                        <a:pt x="31" y="8"/>
                        <a:pt x="35" y="18"/>
                        <a:pt x="18" y="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" name="Group 61"/>
                <p:cNvGrpSpPr>
                  <a:grpSpLocks/>
                </p:cNvGrpSpPr>
                <p:nvPr/>
              </p:nvGrpSpPr>
              <p:grpSpPr bwMode="auto">
                <a:xfrm rot="2049582">
                  <a:off x="2290" y="3022"/>
                  <a:ext cx="286" cy="136"/>
                  <a:chOff x="385" y="2069"/>
                  <a:chExt cx="286" cy="136"/>
                </a:xfrm>
              </p:grpSpPr>
              <p:sp>
                <p:nvSpPr>
                  <p:cNvPr id="31" name="AutoShape 62"/>
                  <p:cNvSpPr>
                    <a:spLocks noChangeArrowheads="1"/>
                  </p:cNvSpPr>
                  <p:nvPr/>
                </p:nvSpPr>
                <p:spPr bwMode="auto">
                  <a:xfrm>
                    <a:off x="580" y="2069"/>
                    <a:ext cx="91" cy="136"/>
                  </a:xfrm>
                  <a:prstGeom prst="moon">
                    <a:avLst>
                      <a:gd name="adj" fmla="val 50000"/>
                    </a:avLst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2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385" y="2069"/>
                    <a:ext cx="227" cy="136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28" name="Text Box 137"/>
              <p:cNvSpPr txBox="1">
                <a:spLocks noChangeArrowheads="1"/>
              </p:cNvSpPr>
              <p:nvPr/>
            </p:nvSpPr>
            <p:spPr bwMode="auto">
              <a:xfrm>
                <a:off x="2278" y="2714"/>
                <a:ext cx="1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GB"/>
              </a:p>
            </p:txBody>
          </p:sp>
        </p:grpSp>
      </p:grpSp>
      <p:sp>
        <p:nvSpPr>
          <p:cNvPr id="42" name="Curved Right Arrow 41"/>
          <p:cNvSpPr/>
          <p:nvPr/>
        </p:nvSpPr>
        <p:spPr>
          <a:xfrm>
            <a:off x="6783782" y="3665852"/>
            <a:ext cx="230622" cy="78505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715726" y="2995439"/>
            <a:ext cx="1068056" cy="802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13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Non MHC antigen presentation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GB" sz="3100" dirty="0" smtClean="0"/>
              <a:t>CD1 proteins (structurally homology to MHC Class 1) present glycolipid antigens to </a:t>
            </a:r>
            <a:r>
              <a:rPr lang="en-GB" sz="3100" dirty="0" smtClean="0">
                <a:sym typeface="Symbol"/>
              </a:rPr>
              <a:t> T cells and  T cells</a:t>
            </a:r>
          </a:p>
          <a:p>
            <a:pPr algn="just">
              <a:buNone/>
            </a:pPr>
            <a:endParaRPr lang="en-GB" sz="3100" dirty="0" smtClean="0"/>
          </a:p>
          <a:p>
            <a:pPr algn="just"/>
            <a:r>
              <a:rPr lang="en-GB" sz="3100" dirty="0" smtClean="0"/>
              <a:t>CD1 mediated antigen recognition is important in the detection of </a:t>
            </a:r>
            <a:r>
              <a:rPr lang="en-GB" sz="3100" dirty="0" err="1" smtClean="0"/>
              <a:t>mycobacterial</a:t>
            </a:r>
            <a:r>
              <a:rPr lang="en-GB" sz="3100" dirty="0" smtClean="0"/>
              <a:t> infection. </a:t>
            </a:r>
          </a:p>
          <a:p>
            <a:pPr algn="just"/>
            <a:endParaRPr lang="en-GB" sz="3100" dirty="0" smtClean="0"/>
          </a:p>
          <a:p>
            <a:pPr algn="just"/>
            <a:r>
              <a:rPr lang="en-GB" sz="3100" dirty="0" smtClean="0"/>
              <a:t>Carbohydrate containing lipids can be presented to T-cell subset that also expresses NK markers called NK T-cells which secrete </a:t>
            </a:r>
            <a:r>
              <a:rPr lang="en-GB" sz="3100" dirty="0" err="1" smtClean="0"/>
              <a:t>immuno</a:t>
            </a:r>
            <a:r>
              <a:rPr lang="en-GB" sz="3100" dirty="0" smtClean="0"/>
              <a:t>-regulatory cytokines. </a:t>
            </a:r>
          </a:p>
          <a:p>
            <a:pPr algn="just"/>
            <a:endParaRPr lang="en-GB" sz="3100" dirty="0" smtClean="0"/>
          </a:p>
          <a:p>
            <a:pPr algn="just"/>
            <a:r>
              <a:rPr lang="en-GB" sz="3100" dirty="0" smtClean="0"/>
              <a:t>Damaged or stressed cells express MHC class 1 related chains A and B (MICA, MICB) that are recognized and eliminated by </a:t>
            </a:r>
            <a:r>
              <a:rPr lang="en-GB" sz="3100" dirty="0" smtClean="0">
                <a:sym typeface="Symbol"/>
              </a:rPr>
              <a:t> T cells</a:t>
            </a:r>
            <a:endParaRPr lang="en-GB" sz="31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3562"/>
          </a:xfrm>
        </p:spPr>
        <p:txBody>
          <a:bodyPr>
            <a:noAutofit/>
          </a:bodyPr>
          <a:lstStyle/>
          <a:p>
            <a:r>
              <a:rPr lang="en-GB" sz="3600" dirty="0" smtClean="0"/>
              <a:t>Clinical relevance of MHC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39472" cy="542426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GB" sz="2400" dirty="0" smtClean="0"/>
              <a:t>More than 40 diseases are found much more frequently in subjects carrying certain MHC Class 1 and II alleles than in the general population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HLA-B27  and </a:t>
            </a:r>
            <a:r>
              <a:rPr lang="en-GB" sz="2400" dirty="0" err="1" smtClean="0"/>
              <a:t>ankylosing</a:t>
            </a:r>
            <a:r>
              <a:rPr lang="en-GB" sz="2400" dirty="0" smtClean="0"/>
              <a:t> </a:t>
            </a:r>
            <a:r>
              <a:rPr lang="en-GB" sz="2400" dirty="0" err="1" smtClean="0"/>
              <a:t>spondylitis</a:t>
            </a:r>
            <a:r>
              <a:rPr lang="en-GB" sz="2400" dirty="0" smtClean="0"/>
              <a:t>, inflammatory eye disease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>
                <a:sym typeface="Symbol" pitchFamily="18" charset="2"/>
              </a:rPr>
              <a:t>HLA-DQ2 and </a:t>
            </a:r>
            <a:r>
              <a:rPr lang="en-GB" sz="2400" dirty="0" err="1" smtClean="0">
                <a:sym typeface="Symbol" pitchFamily="18" charset="2"/>
              </a:rPr>
              <a:t>coeliac</a:t>
            </a:r>
            <a:r>
              <a:rPr lang="en-GB" sz="2400" dirty="0" smtClean="0">
                <a:sym typeface="Symbol" pitchFamily="18" charset="2"/>
              </a:rPr>
              <a:t> disease</a:t>
            </a:r>
          </a:p>
          <a:p>
            <a:pPr algn="just"/>
            <a:endParaRPr lang="en-GB" sz="2400" dirty="0" smtClean="0">
              <a:sym typeface="Symbol" pitchFamily="18" charset="2"/>
            </a:endParaRPr>
          </a:p>
          <a:p>
            <a:pPr algn="just"/>
            <a:r>
              <a:rPr lang="en-GB" sz="2400" dirty="0" smtClean="0"/>
              <a:t>HLA-A</a:t>
            </a:r>
            <a:r>
              <a:rPr lang="en-GB" sz="2400" dirty="0" smtClean="0">
                <a:sym typeface="Symbol" pitchFamily="18" charset="2"/>
              </a:rPr>
              <a:t>1 </a:t>
            </a:r>
            <a:r>
              <a:rPr lang="en-GB" sz="2400" dirty="0" smtClean="0"/>
              <a:t>HLA-B</a:t>
            </a:r>
            <a:r>
              <a:rPr lang="en-GB" sz="2400" dirty="0" smtClean="0">
                <a:sym typeface="Symbol" pitchFamily="18" charset="2"/>
              </a:rPr>
              <a:t>8 </a:t>
            </a:r>
            <a:r>
              <a:rPr lang="en-GB" sz="2400" dirty="0" smtClean="0"/>
              <a:t>HLADR3 </a:t>
            </a:r>
            <a:r>
              <a:rPr lang="en-GB" sz="2400" dirty="0" err="1" smtClean="0"/>
              <a:t>haplotype</a:t>
            </a:r>
            <a:r>
              <a:rPr lang="en-GB" sz="2400" dirty="0" smtClean="0"/>
              <a:t> associated with autoimmune disease.</a:t>
            </a:r>
            <a:endParaRPr lang="en-GB" sz="2400" dirty="0" smtClean="0">
              <a:sym typeface="Symbol" pitchFamily="18" charset="2"/>
            </a:endParaRPr>
          </a:p>
          <a:p>
            <a:pPr algn="just"/>
            <a:endParaRPr lang="en-GB" sz="2400" dirty="0" smtClean="0">
              <a:sym typeface="Symbol" pitchFamily="18" charset="2"/>
            </a:endParaRPr>
          </a:p>
          <a:p>
            <a:pPr algn="just"/>
            <a:r>
              <a:rPr lang="en-GB" sz="2400" dirty="0" smtClean="0">
                <a:sym typeface="Symbol" pitchFamily="18" charset="2"/>
              </a:rPr>
              <a:t>Assessment of MHC genotype to predict life threatening drug reactions</a:t>
            </a:r>
          </a:p>
          <a:p>
            <a:pPr lvl="1" algn="just"/>
            <a:r>
              <a:rPr lang="en-GB" sz="2400" dirty="0" smtClean="0">
                <a:sym typeface="Symbol" pitchFamily="18" charset="2"/>
              </a:rPr>
              <a:t>HLAB57 and abacavir (HIV-1 antiviral drug ) and hypersensitivity syndrome</a:t>
            </a:r>
            <a:endParaRPr lang="en-GB" sz="2400" dirty="0" smtClean="0"/>
          </a:p>
          <a:p>
            <a:pPr algn="just">
              <a:buNone/>
            </a:pPr>
            <a:endParaRPr lang="en-GB" sz="2400" dirty="0" smtClean="0">
              <a:sym typeface="Symbol" pitchFamily="18" charset="2"/>
            </a:endParaRPr>
          </a:p>
          <a:p>
            <a:pPr algn="just"/>
            <a:r>
              <a:rPr lang="en-GB" sz="2400" dirty="0" smtClean="0">
                <a:sym typeface="Symbol" pitchFamily="18" charset="2"/>
              </a:rPr>
              <a:t>MHC Class I and II proteins play a major role in governing transplant rejection</a:t>
            </a:r>
          </a:p>
          <a:p>
            <a:pPr lvl="1" algn="just"/>
            <a:r>
              <a:rPr lang="en-GB" sz="2400" dirty="0" smtClean="0">
                <a:sym typeface="Symbol" pitchFamily="18" charset="2"/>
              </a:rPr>
              <a:t>HLA-DR HLA-A and HLA-C matching between organ donor and transplant recipient to prevent organ rejection in solid organ transplantation</a:t>
            </a:r>
          </a:p>
          <a:p>
            <a:pPr lvl="1" algn="just"/>
            <a:endParaRPr lang="en-GB" sz="2400" dirty="0" smtClean="0">
              <a:sym typeface="Symbol" pitchFamily="18" charset="2"/>
            </a:endParaRPr>
          </a:p>
          <a:p>
            <a:pPr lvl="1" algn="just"/>
            <a:r>
              <a:rPr lang="en-GB" sz="2400" dirty="0" smtClean="0">
                <a:sym typeface="Symbol" pitchFamily="18" charset="2"/>
              </a:rPr>
              <a:t>HLA-A: HLA-B: HLA-C and HLA-DR matching to prevent graft rejection  and more importantly graft versus host disease in BMT</a:t>
            </a:r>
          </a:p>
          <a:p>
            <a:pPr algn="just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898" name="Oval 2"/>
          <p:cNvSpPr>
            <a:spLocks noChangeArrowheads="1"/>
          </p:cNvSpPr>
          <p:nvPr/>
        </p:nvSpPr>
        <p:spPr bwMode="auto">
          <a:xfrm>
            <a:off x="6343650" y="3825875"/>
            <a:ext cx="269875" cy="239713"/>
          </a:xfrm>
          <a:prstGeom prst="ellipse">
            <a:avLst/>
          </a:prstGeom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5516563" y="1036638"/>
            <a:ext cx="19752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3200" dirty="0">
                <a:latin typeface="+mj-lt"/>
              </a:rPr>
              <a:t>CD4</a:t>
            </a:r>
            <a:r>
              <a:rPr lang="en-GB" sz="3200" baseline="30000" dirty="0">
                <a:latin typeface="+mj-lt"/>
              </a:rPr>
              <a:t>+</a:t>
            </a:r>
            <a:r>
              <a:rPr lang="en-GB" sz="3200" dirty="0">
                <a:latin typeface="+mj-lt"/>
              </a:rPr>
              <a:t> T cell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7126288" y="3270250"/>
            <a:ext cx="7232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b="1" dirty="0">
                <a:solidFill>
                  <a:srgbClr val="000000"/>
                </a:solidFill>
                <a:latin typeface="Times" pitchFamily="48" charset="0"/>
              </a:rPr>
              <a:t>CD4</a:t>
            </a:r>
            <a:r>
              <a:rPr lang="en-GB" b="1" baseline="30000" dirty="0">
                <a:solidFill>
                  <a:srgbClr val="FAFD00"/>
                </a:solidFill>
                <a:latin typeface="Times" pitchFamily="48" charset="0"/>
              </a:rPr>
              <a:t>+</a:t>
            </a:r>
            <a:endParaRPr lang="en-GB" b="1" dirty="0">
              <a:solidFill>
                <a:srgbClr val="FAFD00"/>
              </a:solidFill>
              <a:latin typeface="Times" pitchFamily="48" charset="0"/>
            </a:endParaRPr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>
            <a:off x="6343650" y="4802188"/>
            <a:ext cx="26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rot="10800000">
            <a:off x="6816725" y="3027363"/>
            <a:ext cx="201613" cy="1766887"/>
            <a:chOff x="2044" y="904"/>
            <a:chExt cx="304" cy="2688"/>
          </a:xfrm>
        </p:grpSpPr>
        <p:sp>
          <p:nvSpPr>
            <p:cNvPr id="80949" name="Line 7"/>
            <p:cNvSpPr>
              <a:spLocks noChangeShapeType="1"/>
            </p:cNvSpPr>
            <p:nvPr/>
          </p:nvSpPr>
          <p:spPr bwMode="auto">
            <a:xfrm>
              <a:off x="2196" y="1760"/>
              <a:ext cx="0" cy="92"/>
            </a:xfrm>
            <a:prstGeom prst="line">
              <a:avLst/>
            </a:prstGeom>
            <a:noFill/>
            <a:ln w="2540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50" name="Line 8"/>
            <p:cNvSpPr>
              <a:spLocks noChangeShapeType="1"/>
            </p:cNvSpPr>
            <p:nvPr/>
          </p:nvSpPr>
          <p:spPr bwMode="auto">
            <a:xfrm>
              <a:off x="2196" y="2888"/>
              <a:ext cx="0" cy="704"/>
            </a:xfrm>
            <a:prstGeom prst="line">
              <a:avLst/>
            </a:prstGeom>
            <a:noFill/>
            <a:ln w="2540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51" name="Rectangle 9"/>
            <p:cNvSpPr>
              <a:spLocks noChangeArrowheads="1"/>
            </p:cNvSpPr>
            <p:nvPr/>
          </p:nvSpPr>
          <p:spPr bwMode="auto">
            <a:xfrm>
              <a:off x="2044" y="904"/>
              <a:ext cx="292" cy="508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2" name="Rectangle 10"/>
            <p:cNvSpPr>
              <a:spLocks noChangeArrowheads="1"/>
            </p:cNvSpPr>
            <p:nvPr/>
          </p:nvSpPr>
          <p:spPr bwMode="auto">
            <a:xfrm>
              <a:off x="2056" y="1828"/>
              <a:ext cx="292" cy="508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3" name="Rectangle 11"/>
            <p:cNvSpPr>
              <a:spLocks noChangeArrowheads="1"/>
            </p:cNvSpPr>
            <p:nvPr/>
          </p:nvSpPr>
          <p:spPr bwMode="auto">
            <a:xfrm>
              <a:off x="2056" y="2392"/>
              <a:ext cx="292" cy="508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4" name="Rectangle 12"/>
            <p:cNvSpPr>
              <a:spLocks noChangeArrowheads="1"/>
            </p:cNvSpPr>
            <p:nvPr/>
          </p:nvSpPr>
          <p:spPr bwMode="auto">
            <a:xfrm>
              <a:off x="2116" y="1432"/>
              <a:ext cx="160" cy="328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903" name="Oval 13"/>
          <p:cNvSpPr>
            <a:spLocks noChangeArrowheads="1"/>
          </p:cNvSpPr>
          <p:nvPr/>
        </p:nvSpPr>
        <p:spPr bwMode="auto">
          <a:xfrm rot="10800000">
            <a:off x="5865813" y="1792288"/>
            <a:ext cx="1344612" cy="1346200"/>
          </a:xfrm>
          <a:prstGeom prst="ellipse">
            <a:avLst/>
          </a:prstGeom>
          <a:gradFill rotWithShape="0">
            <a:gsLst>
              <a:gs pos="0">
                <a:srgbClr val="FF33CC"/>
              </a:gs>
              <a:gs pos="100000">
                <a:srgbClr val="76185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>
              <a:latin typeface="Times" pitchFamily="48" charset="0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 rot="10800000">
            <a:off x="6303963" y="3094038"/>
            <a:ext cx="474662" cy="1006475"/>
            <a:chOff x="2906" y="2459"/>
            <a:chExt cx="473" cy="1004"/>
          </a:xfrm>
        </p:grpSpPr>
        <p:sp>
          <p:nvSpPr>
            <p:cNvPr id="80943" name="Line 15"/>
            <p:cNvSpPr>
              <a:spLocks noChangeShapeType="1"/>
            </p:cNvSpPr>
            <p:nvPr/>
          </p:nvSpPr>
          <p:spPr bwMode="auto">
            <a:xfrm>
              <a:off x="3257" y="2655"/>
              <a:ext cx="0" cy="760"/>
            </a:xfrm>
            <a:prstGeom prst="line">
              <a:avLst/>
            </a:prstGeom>
            <a:noFill/>
            <a:ln w="1270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44" name="Line 16"/>
            <p:cNvSpPr>
              <a:spLocks noChangeShapeType="1"/>
            </p:cNvSpPr>
            <p:nvPr/>
          </p:nvSpPr>
          <p:spPr bwMode="auto">
            <a:xfrm>
              <a:off x="3014" y="2703"/>
              <a:ext cx="0" cy="760"/>
            </a:xfrm>
            <a:prstGeom prst="line">
              <a:avLst/>
            </a:prstGeom>
            <a:noFill/>
            <a:ln w="1270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45" name="AutoShape 17"/>
            <p:cNvSpPr>
              <a:spLocks noChangeArrowheads="1"/>
            </p:cNvSpPr>
            <p:nvPr/>
          </p:nvSpPr>
          <p:spPr bwMode="auto">
            <a:xfrm>
              <a:off x="2906" y="2843"/>
              <a:ext cx="216" cy="336"/>
            </a:xfrm>
            <a:prstGeom prst="roundRect">
              <a:avLst>
                <a:gd name="adj" fmla="val 12495"/>
              </a:avLst>
            </a:prstGeom>
            <a:solidFill>
              <a:srgbClr val="FF33CC"/>
            </a:solidFill>
            <a:ln w="1270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46" name="AutoShape 18"/>
            <p:cNvSpPr>
              <a:spLocks noChangeArrowheads="1"/>
            </p:cNvSpPr>
            <p:nvPr/>
          </p:nvSpPr>
          <p:spPr bwMode="auto">
            <a:xfrm>
              <a:off x="3163" y="2843"/>
              <a:ext cx="216" cy="336"/>
            </a:xfrm>
            <a:prstGeom prst="roundRect">
              <a:avLst>
                <a:gd name="adj" fmla="val 12495"/>
              </a:avLst>
            </a:prstGeom>
            <a:solidFill>
              <a:srgbClr val="FF33CC"/>
            </a:solidFill>
            <a:ln w="1270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47" name="AutoShape 19"/>
            <p:cNvSpPr>
              <a:spLocks noChangeArrowheads="1"/>
            </p:cNvSpPr>
            <p:nvPr/>
          </p:nvSpPr>
          <p:spPr bwMode="auto">
            <a:xfrm>
              <a:off x="2906" y="2459"/>
              <a:ext cx="216" cy="336"/>
            </a:xfrm>
            <a:prstGeom prst="roundRect">
              <a:avLst>
                <a:gd name="adj" fmla="val 12495"/>
              </a:avLst>
            </a:prstGeom>
            <a:solidFill>
              <a:srgbClr val="FF33CC"/>
            </a:solidFill>
            <a:ln w="1270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48" name="AutoShape 20"/>
            <p:cNvSpPr>
              <a:spLocks noChangeArrowheads="1"/>
            </p:cNvSpPr>
            <p:nvPr/>
          </p:nvSpPr>
          <p:spPr bwMode="auto">
            <a:xfrm>
              <a:off x="3163" y="2459"/>
              <a:ext cx="216" cy="336"/>
            </a:xfrm>
            <a:prstGeom prst="roundRect">
              <a:avLst>
                <a:gd name="adj" fmla="val 12495"/>
              </a:avLst>
            </a:prstGeom>
            <a:solidFill>
              <a:srgbClr val="FF33CC"/>
            </a:solidFill>
            <a:ln w="1270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905" name="AutoShape 21"/>
          <p:cNvSpPr>
            <a:spLocks noChangeArrowheads="1"/>
          </p:cNvSpPr>
          <p:nvPr/>
        </p:nvSpPr>
        <p:spPr bwMode="auto">
          <a:xfrm rot="5400000" flipV="1">
            <a:off x="6494463" y="4667250"/>
            <a:ext cx="306387" cy="150813"/>
          </a:xfrm>
          <a:prstGeom prst="roundRect">
            <a:avLst>
              <a:gd name="adj" fmla="val 12495"/>
            </a:avLst>
          </a:prstGeom>
          <a:solidFill>
            <a:srgbClr val="FF33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AutoShape 22"/>
          <p:cNvSpPr>
            <a:spLocks noChangeArrowheads="1"/>
          </p:cNvSpPr>
          <p:nvPr/>
        </p:nvSpPr>
        <p:spPr bwMode="auto">
          <a:xfrm rot="5400000" flipV="1">
            <a:off x="6494463" y="4294187"/>
            <a:ext cx="306388" cy="150813"/>
          </a:xfrm>
          <a:prstGeom prst="roundRect">
            <a:avLst>
              <a:gd name="adj" fmla="val 12495"/>
            </a:avLst>
          </a:prstGeom>
          <a:solidFill>
            <a:srgbClr val="FF33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AutoShape 23"/>
          <p:cNvSpPr>
            <a:spLocks noChangeArrowheads="1"/>
          </p:cNvSpPr>
          <p:nvPr/>
        </p:nvSpPr>
        <p:spPr bwMode="auto">
          <a:xfrm rot="5400000" flipV="1">
            <a:off x="6280150" y="4667251"/>
            <a:ext cx="306387" cy="150812"/>
          </a:xfrm>
          <a:prstGeom prst="roundRect">
            <a:avLst>
              <a:gd name="adj" fmla="val 12495"/>
            </a:avLst>
          </a:prstGeom>
          <a:solidFill>
            <a:srgbClr val="FF33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AutoShape 24"/>
          <p:cNvSpPr>
            <a:spLocks noChangeArrowheads="1"/>
          </p:cNvSpPr>
          <p:nvPr/>
        </p:nvSpPr>
        <p:spPr bwMode="auto">
          <a:xfrm rot="5400000" flipV="1">
            <a:off x="6280150" y="4294188"/>
            <a:ext cx="306388" cy="150812"/>
          </a:xfrm>
          <a:prstGeom prst="roundRect">
            <a:avLst>
              <a:gd name="adj" fmla="val 12495"/>
            </a:avLst>
          </a:prstGeom>
          <a:solidFill>
            <a:srgbClr val="FF33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Oval 25"/>
          <p:cNvSpPr>
            <a:spLocks noChangeArrowheads="1"/>
          </p:cNvSpPr>
          <p:nvPr/>
        </p:nvSpPr>
        <p:spPr bwMode="auto">
          <a:xfrm rot="10800000" flipV="1">
            <a:off x="5762625" y="4840288"/>
            <a:ext cx="1493838" cy="1387475"/>
          </a:xfrm>
          <a:prstGeom prst="ellipse">
            <a:avLst/>
          </a:prstGeom>
          <a:gradFill rotWithShape="0">
            <a:gsLst>
              <a:gs pos="0">
                <a:srgbClr val="FF33CC"/>
              </a:gs>
              <a:gs pos="100000">
                <a:srgbClr val="76185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Oval 26"/>
          <p:cNvSpPr>
            <a:spLocks noChangeArrowheads="1"/>
          </p:cNvSpPr>
          <p:nvPr/>
        </p:nvSpPr>
        <p:spPr bwMode="auto">
          <a:xfrm rot="10800000" flipV="1">
            <a:off x="6457950" y="4057650"/>
            <a:ext cx="212725" cy="2667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1" name="Text Box 27"/>
          <p:cNvSpPr txBox="1">
            <a:spLocks noChangeArrowheads="1"/>
          </p:cNvSpPr>
          <p:nvPr/>
        </p:nvSpPr>
        <p:spPr bwMode="auto">
          <a:xfrm>
            <a:off x="993776" y="1036638"/>
            <a:ext cx="24354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CD8</a:t>
            </a:r>
            <a:r>
              <a:rPr lang="en-GB" sz="3200" baseline="30000" dirty="0"/>
              <a:t>+</a:t>
            </a:r>
            <a:r>
              <a:rPr lang="en-GB" sz="3200" dirty="0"/>
              <a:t> T cell</a:t>
            </a:r>
          </a:p>
        </p:txBody>
      </p:sp>
      <p:sp>
        <p:nvSpPr>
          <p:cNvPr id="80912" name="Text Box 28"/>
          <p:cNvSpPr txBox="1">
            <a:spLocks noChangeArrowheads="1"/>
          </p:cNvSpPr>
          <p:nvPr/>
        </p:nvSpPr>
        <p:spPr bwMode="auto">
          <a:xfrm>
            <a:off x="5268913" y="3367088"/>
            <a:ext cx="6720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b="1" dirty="0">
                <a:latin typeface="Times" pitchFamily="48" charset="0"/>
              </a:rPr>
              <a:t>TCR</a:t>
            </a:r>
          </a:p>
        </p:txBody>
      </p:sp>
      <p:sp>
        <p:nvSpPr>
          <p:cNvPr id="80913" name="Text Box 29"/>
          <p:cNvSpPr txBox="1">
            <a:spLocks noChangeArrowheads="1"/>
          </p:cNvSpPr>
          <p:nvPr/>
        </p:nvSpPr>
        <p:spPr bwMode="auto">
          <a:xfrm>
            <a:off x="369888" y="3211513"/>
            <a:ext cx="72167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b="1" dirty="0">
                <a:latin typeface="Times" pitchFamily="48" charset="0"/>
              </a:rPr>
              <a:t>CD8</a:t>
            </a:r>
            <a:r>
              <a:rPr lang="en-GB" b="1" baseline="30000" dirty="0">
                <a:latin typeface="Times" pitchFamily="48" charset="0"/>
              </a:rPr>
              <a:t>+</a:t>
            </a:r>
            <a:endParaRPr lang="en-GB" b="1" dirty="0">
              <a:latin typeface="Times" pitchFamily="48" charset="0"/>
            </a:endParaRPr>
          </a:p>
        </p:txBody>
      </p:sp>
      <p:sp>
        <p:nvSpPr>
          <p:cNvPr id="80914" name="Line 30"/>
          <p:cNvSpPr>
            <a:spLocks noChangeShapeType="1"/>
          </p:cNvSpPr>
          <p:nvPr/>
        </p:nvSpPr>
        <p:spPr bwMode="auto">
          <a:xfrm>
            <a:off x="1728788" y="4854575"/>
            <a:ext cx="26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 useBgFill="1">
        <p:nvSpPr>
          <p:cNvPr id="80915" name="Oval 31"/>
          <p:cNvSpPr>
            <a:spLocks noChangeArrowheads="1"/>
          </p:cNvSpPr>
          <p:nvPr/>
        </p:nvSpPr>
        <p:spPr bwMode="auto">
          <a:xfrm>
            <a:off x="1746250" y="3879850"/>
            <a:ext cx="269875" cy="239713"/>
          </a:xfrm>
          <a:prstGeom prst="ellipse">
            <a:avLst/>
          </a:prstGeom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6" name="AutoShape 32"/>
          <p:cNvSpPr>
            <a:spLocks noChangeArrowheads="1"/>
          </p:cNvSpPr>
          <p:nvPr/>
        </p:nvSpPr>
        <p:spPr bwMode="auto">
          <a:xfrm rot="5400000" flipV="1">
            <a:off x="1897063" y="4668837"/>
            <a:ext cx="306388" cy="150813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FF33CC"/>
              </a:gs>
              <a:gs pos="100000">
                <a:srgbClr val="76185E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7" name="AutoShape 33"/>
          <p:cNvSpPr>
            <a:spLocks noChangeArrowheads="1"/>
          </p:cNvSpPr>
          <p:nvPr/>
        </p:nvSpPr>
        <p:spPr bwMode="auto">
          <a:xfrm rot="5400000" flipV="1">
            <a:off x="1897063" y="4295775"/>
            <a:ext cx="306387" cy="150813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FF33CC"/>
              </a:gs>
              <a:gs pos="100000">
                <a:srgbClr val="76185E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8" name="AutoShape 34"/>
          <p:cNvSpPr>
            <a:spLocks noChangeArrowheads="1"/>
          </p:cNvSpPr>
          <p:nvPr/>
        </p:nvSpPr>
        <p:spPr bwMode="auto">
          <a:xfrm rot="5400000" flipV="1">
            <a:off x="1682750" y="4668838"/>
            <a:ext cx="306388" cy="150812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FF33CC"/>
              </a:gs>
              <a:gs pos="100000">
                <a:srgbClr val="76185E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9" name="AutoShape 35"/>
          <p:cNvSpPr>
            <a:spLocks noChangeArrowheads="1"/>
          </p:cNvSpPr>
          <p:nvPr/>
        </p:nvSpPr>
        <p:spPr bwMode="auto">
          <a:xfrm rot="5400000" flipV="1">
            <a:off x="1682750" y="4295776"/>
            <a:ext cx="306387" cy="150812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FF33CC"/>
              </a:gs>
              <a:gs pos="100000">
                <a:srgbClr val="76185E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20" name="Oval 36"/>
          <p:cNvSpPr>
            <a:spLocks noChangeArrowheads="1"/>
          </p:cNvSpPr>
          <p:nvPr/>
        </p:nvSpPr>
        <p:spPr bwMode="auto">
          <a:xfrm rot="10800000" flipV="1">
            <a:off x="1165225" y="4859338"/>
            <a:ext cx="1493838" cy="1387475"/>
          </a:xfrm>
          <a:prstGeom prst="ellipse">
            <a:avLst/>
          </a:prstGeom>
          <a:gradFill rotWithShape="0">
            <a:gsLst>
              <a:gs pos="0">
                <a:srgbClr val="FF33CC"/>
              </a:gs>
              <a:gs pos="100000">
                <a:srgbClr val="76185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 rot="10800000">
            <a:off x="1323975" y="2816225"/>
            <a:ext cx="400050" cy="2057400"/>
            <a:chOff x="3484" y="1600"/>
            <a:chExt cx="556" cy="1980"/>
          </a:xfrm>
        </p:grpSpPr>
        <p:sp>
          <p:nvSpPr>
            <p:cNvPr id="80937" name="Rectangle 38"/>
            <p:cNvSpPr>
              <a:spLocks noChangeArrowheads="1"/>
            </p:cNvSpPr>
            <p:nvPr/>
          </p:nvSpPr>
          <p:spPr bwMode="auto">
            <a:xfrm>
              <a:off x="3484" y="1600"/>
              <a:ext cx="256" cy="460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8" name="Rectangle 39"/>
            <p:cNvSpPr>
              <a:spLocks noChangeArrowheads="1"/>
            </p:cNvSpPr>
            <p:nvPr/>
          </p:nvSpPr>
          <p:spPr bwMode="auto">
            <a:xfrm>
              <a:off x="3784" y="1600"/>
              <a:ext cx="256" cy="460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9" name="Line 40"/>
            <p:cNvSpPr>
              <a:spLocks noChangeShapeType="1"/>
            </p:cNvSpPr>
            <p:nvPr/>
          </p:nvSpPr>
          <p:spPr bwMode="auto">
            <a:xfrm>
              <a:off x="3612" y="2084"/>
              <a:ext cx="0" cy="14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40" name="Line 41"/>
            <p:cNvSpPr>
              <a:spLocks noChangeShapeType="1"/>
            </p:cNvSpPr>
            <p:nvPr/>
          </p:nvSpPr>
          <p:spPr bwMode="auto">
            <a:xfrm>
              <a:off x="3900" y="2072"/>
              <a:ext cx="0" cy="14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41" name="Rectangle 42"/>
            <p:cNvSpPr>
              <a:spLocks noChangeArrowheads="1"/>
            </p:cNvSpPr>
            <p:nvPr/>
          </p:nvSpPr>
          <p:spPr bwMode="auto">
            <a:xfrm>
              <a:off x="3780" y="1660"/>
              <a:ext cx="251" cy="496"/>
            </a:xfrm>
            <a:prstGeom prst="rect">
              <a:avLst/>
            </a:prstGeom>
            <a:solidFill>
              <a:srgbClr val="FFCCFF"/>
            </a:solidFill>
            <a:ln w="12700">
              <a:noFill/>
              <a:miter lim="800000"/>
              <a:headEnd/>
              <a:tailEnd/>
            </a:ln>
          </p:spPr>
          <p:txBody>
            <a:bodyPr rot="10800000" wrap="none" lIns="90487" tIns="44450" rIns="90487" bIns="44450">
              <a:spAutoFit/>
            </a:bodyPr>
            <a:lstStyle/>
            <a:p>
              <a:endParaRPr lang="en-US" sz="2800" b="1">
                <a:solidFill>
                  <a:srgbClr val="FAFD00"/>
                </a:solidFill>
                <a:latin typeface="Symbol" pitchFamily="48" charset="2"/>
              </a:endParaRPr>
            </a:p>
          </p:txBody>
        </p:sp>
        <p:sp>
          <p:nvSpPr>
            <p:cNvPr id="80942" name="Rectangle 43"/>
            <p:cNvSpPr>
              <a:spLocks noChangeArrowheads="1"/>
            </p:cNvSpPr>
            <p:nvPr/>
          </p:nvSpPr>
          <p:spPr bwMode="auto">
            <a:xfrm>
              <a:off x="3497" y="1641"/>
              <a:ext cx="252" cy="497"/>
            </a:xfrm>
            <a:prstGeom prst="rect">
              <a:avLst/>
            </a:prstGeom>
            <a:solidFill>
              <a:srgbClr val="FFCCFF"/>
            </a:solidFill>
            <a:ln w="12700">
              <a:noFill/>
              <a:miter lim="800000"/>
              <a:headEnd/>
              <a:tailEnd/>
            </a:ln>
          </p:spPr>
          <p:txBody>
            <a:bodyPr rot="10800000" wrap="none" lIns="90487" tIns="44450" rIns="90487" bIns="44450">
              <a:spAutoFit/>
            </a:bodyPr>
            <a:lstStyle/>
            <a:p>
              <a:endParaRPr lang="en-US" sz="2800" b="1">
                <a:solidFill>
                  <a:srgbClr val="FAFD00"/>
                </a:solidFill>
                <a:latin typeface="Symbol" pitchFamily="48" charset="2"/>
              </a:endParaRPr>
            </a:p>
          </p:txBody>
        </p:sp>
      </p:grpSp>
      <p:sp>
        <p:nvSpPr>
          <p:cNvPr id="80922" name="Oval 44"/>
          <p:cNvSpPr>
            <a:spLocks noChangeArrowheads="1"/>
          </p:cNvSpPr>
          <p:nvPr/>
        </p:nvSpPr>
        <p:spPr bwMode="auto">
          <a:xfrm rot="10800000">
            <a:off x="1284288" y="1916832"/>
            <a:ext cx="1344612" cy="1169268"/>
          </a:xfrm>
          <a:prstGeom prst="ellipse">
            <a:avLst/>
          </a:prstGeom>
          <a:gradFill rotWithShape="0">
            <a:gsLst>
              <a:gs pos="0">
                <a:srgbClr val="FF33CC"/>
              </a:gs>
              <a:gs pos="100000">
                <a:srgbClr val="76185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>
              <a:latin typeface="Times" pitchFamily="48" charset="0"/>
            </a:endParaRPr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 rot="10800000">
            <a:off x="1722438" y="3041650"/>
            <a:ext cx="474662" cy="1004888"/>
            <a:chOff x="2906" y="2459"/>
            <a:chExt cx="473" cy="1004"/>
          </a:xfrm>
        </p:grpSpPr>
        <p:sp>
          <p:nvSpPr>
            <p:cNvPr id="80931" name="Line 46"/>
            <p:cNvSpPr>
              <a:spLocks noChangeShapeType="1"/>
            </p:cNvSpPr>
            <p:nvPr/>
          </p:nvSpPr>
          <p:spPr bwMode="auto">
            <a:xfrm>
              <a:off x="3257" y="2655"/>
              <a:ext cx="0" cy="760"/>
            </a:xfrm>
            <a:prstGeom prst="line">
              <a:avLst/>
            </a:prstGeom>
            <a:noFill/>
            <a:ln w="1270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32" name="Line 47"/>
            <p:cNvSpPr>
              <a:spLocks noChangeShapeType="1"/>
            </p:cNvSpPr>
            <p:nvPr/>
          </p:nvSpPr>
          <p:spPr bwMode="auto">
            <a:xfrm>
              <a:off x="3014" y="2703"/>
              <a:ext cx="0" cy="760"/>
            </a:xfrm>
            <a:prstGeom prst="line">
              <a:avLst/>
            </a:prstGeom>
            <a:noFill/>
            <a:ln w="1270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33" name="AutoShape 48"/>
            <p:cNvSpPr>
              <a:spLocks noChangeArrowheads="1"/>
            </p:cNvSpPr>
            <p:nvPr/>
          </p:nvSpPr>
          <p:spPr bwMode="auto">
            <a:xfrm>
              <a:off x="2906" y="2843"/>
              <a:ext cx="216" cy="336"/>
            </a:xfrm>
            <a:prstGeom prst="roundRect">
              <a:avLst>
                <a:gd name="adj" fmla="val 12495"/>
              </a:avLst>
            </a:prstGeom>
            <a:solidFill>
              <a:srgbClr val="FF33CC"/>
            </a:solidFill>
            <a:ln w="1270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4" name="AutoShape 49"/>
            <p:cNvSpPr>
              <a:spLocks noChangeArrowheads="1"/>
            </p:cNvSpPr>
            <p:nvPr/>
          </p:nvSpPr>
          <p:spPr bwMode="auto">
            <a:xfrm>
              <a:off x="3163" y="2843"/>
              <a:ext cx="216" cy="336"/>
            </a:xfrm>
            <a:prstGeom prst="roundRect">
              <a:avLst>
                <a:gd name="adj" fmla="val 12495"/>
              </a:avLst>
            </a:prstGeom>
            <a:solidFill>
              <a:srgbClr val="FF33CC"/>
            </a:solidFill>
            <a:ln w="1270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5" name="AutoShape 50"/>
            <p:cNvSpPr>
              <a:spLocks noChangeArrowheads="1"/>
            </p:cNvSpPr>
            <p:nvPr/>
          </p:nvSpPr>
          <p:spPr bwMode="auto">
            <a:xfrm>
              <a:off x="2906" y="2459"/>
              <a:ext cx="216" cy="336"/>
            </a:xfrm>
            <a:prstGeom prst="roundRect">
              <a:avLst>
                <a:gd name="adj" fmla="val 12495"/>
              </a:avLst>
            </a:prstGeom>
            <a:solidFill>
              <a:srgbClr val="FF33CC"/>
            </a:solidFill>
            <a:ln w="1270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6" name="AutoShape 51"/>
            <p:cNvSpPr>
              <a:spLocks noChangeArrowheads="1"/>
            </p:cNvSpPr>
            <p:nvPr/>
          </p:nvSpPr>
          <p:spPr bwMode="auto">
            <a:xfrm>
              <a:off x="3163" y="2459"/>
              <a:ext cx="216" cy="336"/>
            </a:xfrm>
            <a:prstGeom prst="roundRect">
              <a:avLst>
                <a:gd name="adj" fmla="val 12495"/>
              </a:avLst>
            </a:prstGeom>
            <a:solidFill>
              <a:srgbClr val="FF33CC"/>
            </a:solidFill>
            <a:ln w="1270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924" name="Oval 52"/>
          <p:cNvSpPr>
            <a:spLocks noChangeArrowheads="1"/>
          </p:cNvSpPr>
          <p:nvPr/>
        </p:nvSpPr>
        <p:spPr bwMode="auto">
          <a:xfrm rot="10800000" flipV="1">
            <a:off x="1838325" y="3998913"/>
            <a:ext cx="212725" cy="266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25" name="Text Box 53"/>
          <p:cNvSpPr txBox="1">
            <a:spLocks noChangeArrowheads="1"/>
          </p:cNvSpPr>
          <p:nvPr/>
        </p:nvSpPr>
        <p:spPr bwMode="auto">
          <a:xfrm>
            <a:off x="4048125" y="4154488"/>
            <a:ext cx="1877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b="1" dirty="0">
                <a:latin typeface="Times" pitchFamily="48" charset="0"/>
              </a:rPr>
              <a:t>HLA-DR/DP/DQ</a:t>
            </a:r>
          </a:p>
          <a:p>
            <a:pPr algn="l"/>
            <a:r>
              <a:rPr lang="en-GB" b="1" dirty="0">
                <a:latin typeface="Times" pitchFamily="48" charset="0"/>
              </a:rPr>
              <a:t>Class II</a:t>
            </a:r>
          </a:p>
        </p:txBody>
      </p:sp>
      <p:sp>
        <p:nvSpPr>
          <p:cNvPr id="80926" name="Text Box 54"/>
          <p:cNvSpPr txBox="1">
            <a:spLocks noChangeArrowheads="1"/>
          </p:cNvSpPr>
          <p:nvPr/>
        </p:nvSpPr>
        <p:spPr bwMode="auto">
          <a:xfrm>
            <a:off x="1331913" y="5248275"/>
            <a:ext cx="11239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3600" b="1">
                <a:solidFill>
                  <a:srgbClr val="FAFD00"/>
                </a:solidFill>
                <a:latin typeface="Times" pitchFamily="48" charset="0"/>
              </a:rPr>
              <a:t>APC</a:t>
            </a:r>
          </a:p>
        </p:txBody>
      </p:sp>
      <p:sp>
        <p:nvSpPr>
          <p:cNvPr id="80927" name="Text Box 55"/>
          <p:cNvSpPr txBox="1">
            <a:spLocks noChangeArrowheads="1"/>
          </p:cNvSpPr>
          <p:nvPr/>
        </p:nvSpPr>
        <p:spPr bwMode="auto">
          <a:xfrm>
            <a:off x="5967413" y="5200650"/>
            <a:ext cx="11239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3600" b="1">
                <a:solidFill>
                  <a:srgbClr val="FAFD00"/>
                </a:solidFill>
                <a:latin typeface="Times" pitchFamily="48" charset="0"/>
              </a:rPr>
              <a:t>APC</a:t>
            </a:r>
          </a:p>
        </p:txBody>
      </p:sp>
      <p:sp>
        <p:nvSpPr>
          <p:cNvPr id="80928" name="Text Box 56"/>
          <p:cNvSpPr txBox="1">
            <a:spLocks noChangeArrowheads="1"/>
          </p:cNvSpPr>
          <p:nvPr/>
        </p:nvSpPr>
        <p:spPr bwMode="auto">
          <a:xfrm>
            <a:off x="2374900" y="3402013"/>
            <a:ext cx="67197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b="1" dirty="0">
                <a:latin typeface="Times" pitchFamily="48" charset="0"/>
              </a:rPr>
              <a:t>TCR</a:t>
            </a:r>
          </a:p>
        </p:txBody>
      </p:sp>
      <p:sp>
        <p:nvSpPr>
          <p:cNvPr id="80929" name="Text Box 57"/>
          <p:cNvSpPr txBox="1">
            <a:spLocks noChangeArrowheads="1"/>
          </p:cNvSpPr>
          <p:nvPr/>
        </p:nvSpPr>
        <p:spPr bwMode="auto">
          <a:xfrm>
            <a:off x="2238375" y="4173538"/>
            <a:ext cx="1377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b="1" dirty="0">
                <a:latin typeface="Times" pitchFamily="48" charset="0"/>
              </a:rPr>
              <a:t>HLA-A/B/C</a:t>
            </a:r>
          </a:p>
          <a:p>
            <a:pPr algn="l"/>
            <a:r>
              <a:rPr lang="en-GB" b="1" dirty="0">
                <a:latin typeface="Times" pitchFamily="48" charset="0"/>
              </a:rPr>
              <a:t>Class I</a:t>
            </a:r>
          </a:p>
        </p:txBody>
      </p:sp>
      <p:sp>
        <p:nvSpPr>
          <p:cNvPr id="80930" name="Rectangle 58"/>
          <p:cNvSpPr>
            <a:spLocks noChangeArrowheads="1"/>
          </p:cNvSpPr>
          <p:nvPr/>
        </p:nvSpPr>
        <p:spPr bwMode="auto">
          <a:xfrm>
            <a:off x="179512" y="234950"/>
            <a:ext cx="9289032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/>
            <a:r>
              <a:rPr lang="en-GB" sz="3200" dirty="0" smtClean="0">
                <a:latin typeface="+mj-lt"/>
              </a:rPr>
              <a:t>Summary slide of T cell self-MHC peptide recognition</a:t>
            </a:r>
            <a:endParaRPr lang="en-GB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Learning objectives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1845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dirty="0" smtClean="0"/>
              <a:t>Give a brief overview of characteristics of the adaptive immune </a:t>
            </a:r>
            <a:r>
              <a:rPr lang="en-GB" sz="2800" dirty="0" smtClean="0"/>
              <a:t>system and generation of antigen specific T and B cell receptors </a:t>
            </a:r>
            <a:endParaRPr lang="en-GB" sz="2800" dirty="0"/>
          </a:p>
          <a:p>
            <a:pPr marL="0" lvl="0" indent="0" algn="just">
              <a:buNone/>
            </a:pPr>
            <a:endParaRPr lang="en-US" sz="2600" dirty="0"/>
          </a:p>
          <a:p>
            <a:pPr lvl="0" algn="just"/>
            <a:r>
              <a:rPr lang="en-US" sz="2600" dirty="0" smtClean="0"/>
              <a:t>Outline the principles of T cell development and maturation</a:t>
            </a:r>
            <a:endParaRPr lang="en-GB" sz="2600" dirty="0" smtClean="0"/>
          </a:p>
          <a:p>
            <a:pPr algn="just"/>
            <a:endParaRPr lang="en-GB" sz="2600" dirty="0" smtClean="0"/>
          </a:p>
          <a:p>
            <a:pPr lvl="0" algn="just"/>
            <a:r>
              <a:rPr lang="en-US" sz="2600" dirty="0" smtClean="0"/>
              <a:t>Describe how T cells recognize antigens</a:t>
            </a:r>
            <a:endParaRPr lang="en-GB" sz="2600" dirty="0" smtClean="0"/>
          </a:p>
          <a:p>
            <a:pPr algn="just"/>
            <a:endParaRPr lang="en-GB" sz="2600" dirty="0" smtClean="0"/>
          </a:p>
          <a:p>
            <a:pPr lvl="0" algn="just"/>
            <a:r>
              <a:rPr lang="en-US" sz="2600" dirty="0" smtClean="0"/>
              <a:t>Discuss mechanisms of T cell activation </a:t>
            </a:r>
            <a:endParaRPr lang="en-GB" sz="2600" dirty="0" smtClean="0"/>
          </a:p>
          <a:p>
            <a:pPr algn="just">
              <a:buNone/>
            </a:pPr>
            <a:endParaRPr lang="en-GB" sz="2600" dirty="0" smtClean="0"/>
          </a:p>
          <a:p>
            <a:pPr lvl="0" algn="just"/>
            <a:r>
              <a:rPr lang="en-US" sz="2600" dirty="0" smtClean="0"/>
              <a:t>Briefly describe the different T cell subsets in relation to developmental transcription factors, cytokine signatures and function </a:t>
            </a:r>
            <a:endParaRPr lang="en-GB" sz="26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3600" dirty="0" smtClean="0"/>
          </a:p>
          <a:p>
            <a:endParaRPr lang="en-GB" sz="3600" dirty="0"/>
          </a:p>
          <a:p>
            <a:pPr algn="ctr"/>
            <a:r>
              <a:rPr lang="en-GB" sz="3600" dirty="0" smtClean="0"/>
              <a:t>T cell activation and proliferation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94489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 cell activation needs 2 signals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752528" cy="518457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GB" dirty="0"/>
              <a:t>TCR </a:t>
            </a:r>
            <a:r>
              <a:rPr lang="en-GB" dirty="0">
                <a:sym typeface="Symbol"/>
              </a:rPr>
              <a:t> associated with the CD3 receptor complex which transmits signals to cell interior following peptide MHC antigen complex </a:t>
            </a:r>
            <a:r>
              <a:rPr lang="en-GB" dirty="0" smtClean="0">
                <a:sym typeface="Symbol"/>
              </a:rPr>
              <a:t>recognition.</a:t>
            </a:r>
            <a:endParaRPr lang="en-GB" dirty="0">
              <a:sym typeface="Symbol"/>
            </a:endParaRPr>
          </a:p>
          <a:p>
            <a:pPr algn="just"/>
            <a:endParaRPr lang="en-GB" dirty="0">
              <a:sym typeface="Symbol"/>
            </a:endParaRPr>
          </a:p>
          <a:p>
            <a:pPr algn="just"/>
            <a:r>
              <a:rPr lang="en-GB" dirty="0">
                <a:sym typeface="Symbol"/>
              </a:rPr>
              <a:t>The peptide-MHC complex only provides a partial signal for T cell </a:t>
            </a:r>
            <a:r>
              <a:rPr lang="en-GB" dirty="0" smtClean="0">
                <a:sym typeface="Symbol"/>
              </a:rPr>
              <a:t>activation.</a:t>
            </a:r>
            <a:endParaRPr lang="en-GB" dirty="0">
              <a:sym typeface="Symbol"/>
            </a:endParaRPr>
          </a:p>
          <a:p>
            <a:pPr algn="just"/>
            <a:endParaRPr lang="en-GB" dirty="0">
              <a:sym typeface="Symbol"/>
            </a:endParaRPr>
          </a:p>
          <a:p>
            <a:pPr algn="just"/>
            <a:r>
              <a:rPr lang="en-GB" dirty="0">
                <a:sym typeface="Symbol"/>
              </a:rPr>
              <a:t>Full T cell activation (proliferation, IL-2 production and development of an effector cell function) requires additional help form co-stimulatory molecules expressed by </a:t>
            </a:r>
            <a:r>
              <a:rPr lang="en-GB" dirty="0" smtClean="0">
                <a:sym typeface="Symbol"/>
              </a:rPr>
              <a:t>APC and T cells</a:t>
            </a:r>
            <a:endParaRPr lang="en-GB" dirty="0">
              <a:sym typeface="Symbol"/>
            </a:endParaRPr>
          </a:p>
          <a:p>
            <a:endParaRPr lang="en-US" dirty="0"/>
          </a:p>
        </p:txBody>
      </p:sp>
      <p:grpSp>
        <p:nvGrpSpPr>
          <p:cNvPr id="10" name="Group 107"/>
          <p:cNvGrpSpPr>
            <a:grpSpLocks/>
          </p:cNvGrpSpPr>
          <p:nvPr/>
        </p:nvGrpSpPr>
        <p:grpSpPr bwMode="auto">
          <a:xfrm>
            <a:off x="6115710" y="4442966"/>
            <a:ext cx="1894182" cy="1942940"/>
            <a:chOff x="1057" y="1380"/>
            <a:chExt cx="1287" cy="1482"/>
          </a:xfrm>
        </p:grpSpPr>
        <p:grpSp>
          <p:nvGrpSpPr>
            <p:cNvPr id="11" name="Group 23"/>
            <p:cNvGrpSpPr>
              <a:grpSpLocks/>
            </p:cNvGrpSpPr>
            <p:nvPr/>
          </p:nvGrpSpPr>
          <p:grpSpPr bwMode="auto">
            <a:xfrm>
              <a:off x="1057" y="1380"/>
              <a:ext cx="1287" cy="1482"/>
              <a:chOff x="3761" y="1935"/>
              <a:chExt cx="1010" cy="1171"/>
            </a:xfrm>
          </p:grpSpPr>
          <p:sp>
            <p:nvSpPr>
              <p:cNvPr id="13" name="Freeform 22"/>
              <p:cNvSpPr>
                <a:spLocks/>
              </p:cNvSpPr>
              <p:nvPr/>
            </p:nvSpPr>
            <p:spPr bwMode="auto">
              <a:xfrm rot="13772530">
                <a:off x="3680" y="2016"/>
                <a:ext cx="1171" cy="1010"/>
              </a:xfrm>
              <a:custGeom>
                <a:avLst/>
                <a:gdLst>
                  <a:gd name="T0" fmla="*/ 909 w 1673"/>
                  <a:gd name="T1" fmla="*/ 200 h 1505"/>
                  <a:gd name="T2" fmla="*/ 1008 w 1673"/>
                  <a:gd name="T3" fmla="*/ 128 h 1505"/>
                  <a:gd name="T4" fmla="*/ 1017 w 1673"/>
                  <a:gd name="T5" fmla="*/ 101 h 1505"/>
                  <a:gd name="T6" fmla="*/ 1071 w 1673"/>
                  <a:gd name="T7" fmla="*/ 83 h 1505"/>
                  <a:gd name="T8" fmla="*/ 1260 w 1673"/>
                  <a:gd name="T9" fmla="*/ 92 h 1505"/>
                  <a:gd name="T10" fmla="*/ 1395 w 1673"/>
                  <a:gd name="T11" fmla="*/ 164 h 1505"/>
                  <a:gd name="T12" fmla="*/ 1431 w 1673"/>
                  <a:gd name="T13" fmla="*/ 272 h 1505"/>
                  <a:gd name="T14" fmla="*/ 1485 w 1673"/>
                  <a:gd name="T15" fmla="*/ 677 h 1505"/>
                  <a:gd name="T16" fmla="*/ 1539 w 1673"/>
                  <a:gd name="T17" fmla="*/ 749 h 1505"/>
                  <a:gd name="T18" fmla="*/ 1593 w 1673"/>
                  <a:gd name="T19" fmla="*/ 857 h 1505"/>
                  <a:gd name="T20" fmla="*/ 1638 w 1673"/>
                  <a:gd name="T21" fmla="*/ 965 h 1505"/>
                  <a:gd name="T22" fmla="*/ 1521 w 1673"/>
                  <a:gd name="T23" fmla="*/ 1307 h 1505"/>
                  <a:gd name="T24" fmla="*/ 1422 w 1673"/>
                  <a:gd name="T25" fmla="*/ 1316 h 1505"/>
                  <a:gd name="T26" fmla="*/ 1296 w 1673"/>
                  <a:gd name="T27" fmla="*/ 1325 h 1505"/>
                  <a:gd name="T28" fmla="*/ 1206 w 1673"/>
                  <a:gd name="T29" fmla="*/ 1379 h 1505"/>
                  <a:gd name="T30" fmla="*/ 1161 w 1673"/>
                  <a:gd name="T31" fmla="*/ 1424 h 1505"/>
                  <a:gd name="T32" fmla="*/ 990 w 1673"/>
                  <a:gd name="T33" fmla="*/ 1505 h 1505"/>
                  <a:gd name="T34" fmla="*/ 756 w 1673"/>
                  <a:gd name="T35" fmla="*/ 1496 h 1505"/>
                  <a:gd name="T36" fmla="*/ 549 w 1673"/>
                  <a:gd name="T37" fmla="*/ 1388 h 1505"/>
                  <a:gd name="T38" fmla="*/ 531 w 1673"/>
                  <a:gd name="T39" fmla="*/ 1361 h 1505"/>
                  <a:gd name="T40" fmla="*/ 477 w 1673"/>
                  <a:gd name="T41" fmla="*/ 1325 h 1505"/>
                  <a:gd name="T42" fmla="*/ 387 w 1673"/>
                  <a:gd name="T43" fmla="*/ 1217 h 1505"/>
                  <a:gd name="T44" fmla="*/ 351 w 1673"/>
                  <a:gd name="T45" fmla="*/ 1163 h 1505"/>
                  <a:gd name="T46" fmla="*/ 288 w 1673"/>
                  <a:gd name="T47" fmla="*/ 1082 h 1505"/>
                  <a:gd name="T48" fmla="*/ 252 w 1673"/>
                  <a:gd name="T49" fmla="*/ 938 h 1505"/>
                  <a:gd name="T50" fmla="*/ 261 w 1673"/>
                  <a:gd name="T51" fmla="*/ 821 h 1505"/>
                  <a:gd name="T52" fmla="*/ 279 w 1673"/>
                  <a:gd name="T53" fmla="*/ 794 h 1505"/>
                  <a:gd name="T54" fmla="*/ 288 w 1673"/>
                  <a:gd name="T55" fmla="*/ 713 h 1505"/>
                  <a:gd name="T56" fmla="*/ 234 w 1673"/>
                  <a:gd name="T57" fmla="*/ 479 h 1505"/>
                  <a:gd name="T58" fmla="*/ 108 w 1673"/>
                  <a:gd name="T59" fmla="*/ 389 h 1505"/>
                  <a:gd name="T60" fmla="*/ 27 w 1673"/>
                  <a:gd name="T61" fmla="*/ 317 h 1505"/>
                  <a:gd name="T62" fmla="*/ 9 w 1673"/>
                  <a:gd name="T63" fmla="*/ 263 h 1505"/>
                  <a:gd name="T64" fmla="*/ 0 w 1673"/>
                  <a:gd name="T65" fmla="*/ 236 h 1505"/>
                  <a:gd name="T66" fmla="*/ 153 w 1673"/>
                  <a:gd name="T67" fmla="*/ 164 h 1505"/>
                  <a:gd name="T68" fmla="*/ 162 w 1673"/>
                  <a:gd name="T69" fmla="*/ 191 h 1505"/>
                  <a:gd name="T70" fmla="*/ 171 w 1673"/>
                  <a:gd name="T71" fmla="*/ 362 h 1505"/>
                  <a:gd name="T72" fmla="*/ 198 w 1673"/>
                  <a:gd name="T73" fmla="*/ 371 h 1505"/>
                  <a:gd name="T74" fmla="*/ 225 w 1673"/>
                  <a:gd name="T75" fmla="*/ 389 h 1505"/>
                  <a:gd name="T76" fmla="*/ 423 w 1673"/>
                  <a:gd name="T77" fmla="*/ 335 h 1505"/>
                  <a:gd name="T78" fmla="*/ 387 w 1673"/>
                  <a:gd name="T79" fmla="*/ 146 h 1505"/>
                  <a:gd name="T80" fmla="*/ 333 w 1673"/>
                  <a:gd name="T81" fmla="*/ 128 h 1505"/>
                  <a:gd name="T82" fmla="*/ 306 w 1673"/>
                  <a:gd name="T83" fmla="*/ 110 h 1505"/>
                  <a:gd name="T84" fmla="*/ 324 w 1673"/>
                  <a:gd name="T85" fmla="*/ 2 h 1505"/>
                  <a:gd name="T86" fmla="*/ 441 w 1673"/>
                  <a:gd name="T87" fmla="*/ 11 h 1505"/>
                  <a:gd name="T88" fmla="*/ 450 w 1673"/>
                  <a:gd name="T89" fmla="*/ 38 h 1505"/>
                  <a:gd name="T90" fmla="*/ 549 w 1673"/>
                  <a:gd name="T91" fmla="*/ 65 h 1505"/>
                  <a:gd name="T92" fmla="*/ 594 w 1673"/>
                  <a:gd name="T93" fmla="*/ 101 h 1505"/>
                  <a:gd name="T94" fmla="*/ 639 w 1673"/>
                  <a:gd name="T95" fmla="*/ 182 h 1505"/>
                  <a:gd name="T96" fmla="*/ 648 w 1673"/>
                  <a:gd name="T97" fmla="*/ 209 h 1505"/>
                  <a:gd name="T98" fmla="*/ 675 w 1673"/>
                  <a:gd name="T99" fmla="*/ 218 h 1505"/>
                  <a:gd name="T100" fmla="*/ 882 w 1673"/>
                  <a:gd name="T101" fmla="*/ 245 h 1505"/>
                  <a:gd name="T102" fmla="*/ 891 w 1673"/>
                  <a:gd name="T103" fmla="*/ 218 h 1505"/>
                  <a:gd name="T104" fmla="*/ 909 w 1673"/>
                  <a:gd name="T105" fmla="*/ 200 h 150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673"/>
                  <a:gd name="T160" fmla="*/ 0 h 1505"/>
                  <a:gd name="T161" fmla="*/ 1673 w 1673"/>
                  <a:gd name="T162" fmla="*/ 1505 h 150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673" h="1505">
                    <a:moveTo>
                      <a:pt x="909" y="200"/>
                    </a:moveTo>
                    <a:cubicBezTo>
                      <a:pt x="947" y="174"/>
                      <a:pt x="962" y="143"/>
                      <a:pt x="1008" y="128"/>
                    </a:cubicBezTo>
                    <a:cubicBezTo>
                      <a:pt x="1011" y="119"/>
                      <a:pt x="1009" y="107"/>
                      <a:pt x="1017" y="101"/>
                    </a:cubicBezTo>
                    <a:cubicBezTo>
                      <a:pt x="1032" y="90"/>
                      <a:pt x="1071" y="83"/>
                      <a:pt x="1071" y="83"/>
                    </a:cubicBezTo>
                    <a:cubicBezTo>
                      <a:pt x="1134" y="86"/>
                      <a:pt x="1197" y="84"/>
                      <a:pt x="1260" y="92"/>
                    </a:cubicBezTo>
                    <a:cubicBezTo>
                      <a:pt x="1296" y="96"/>
                      <a:pt x="1352" y="150"/>
                      <a:pt x="1395" y="164"/>
                    </a:cubicBezTo>
                    <a:cubicBezTo>
                      <a:pt x="1420" y="202"/>
                      <a:pt x="1423" y="225"/>
                      <a:pt x="1431" y="272"/>
                    </a:cubicBezTo>
                    <a:cubicBezTo>
                      <a:pt x="1421" y="401"/>
                      <a:pt x="1358" y="592"/>
                      <a:pt x="1485" y="677"/>
                    </a:cubicBezTo>
                    <a:cubicBezTo>
                      <a:pt x="1509" y="712"/>
                      <a:pt x="1503" y="725"/>
                      <a:pt x="1539" y="749"/>
                    </a:cubicBezTo>
                    <a:cubicBezTo>
                      <a:pt x="1564" y="824"/>
                      <a:pt x="1546" y="787"/>
                      <a:pt x="1593" y="857"/>
                    </a:cubicBezTo>
                    <a:cubicBezTo>
                      <a:pt x="1615" y="889"/>
                      <a:pt x="1616" y="931"/>
                      <a:pt x="1638" y="965"/>
                    </a:cubicBezTo>
                    <a:cubicBezTo>
                      <a:pt x="1634" y="1069"/>
                      <a:pt x="1673" y="1277"/>
                      <a:pt x="1521" y="1307"/>
                    </a:cubicBezTo>
                    <a:cubicBezTo>
                      <a:pt x="1489" y="1313"/>
                      <a:pt x="1455" y="1313"/>
                      <a:pt x="1422" y="1316"/>
                    </a:cubicBezTo>
                    <a:cubicBezTo>
                      <a:pt x="1380" y="1319"/>
                      <a:pt x="1338" y="1322"/>
                      <a:pt x="1296" y="1325"/>
                    </a:cubicBezTo>
                    <a:cubicBezTo>
                      <a:pt x="1261" y="1337"/>
                      <a:pt x="1236" y="1359"/>
                      <a:pt x="1206" y="1379"/>
                    </a:cubicBezTo>
                    <a:cubicBezTo>
                      <a:pt x="1173" y="1428"/>
                      <a:pt x="1206" y="1386"/>
                      <a:pt x="1161" y="1424"/>
                    </a:cubicBezTo>
                    <a:cubicBezTo>
                      <a:pt x="1087" y="1486"/>
                      <a:pt x="1084" y="1492"/>
                      <a:pt x="990" y="1505"/>
                    </a:cubicBezTo>
                    <a:cubicBezTo>
                      <a:pt x="912" y="1502"/>
                      <a:pt x="834" y="1501"/>
                      <a:pt x="756" y="1496"/>
                    </a:cubicBezTo>
                    <a:cubicBezTo>
                      <a:pt x="664" y="1490"/>
                      <a:pt x="619" y="1434"/>
                      <a:pt x="549" y="1388"/>
                    </a:cubicBezTo>
                    <a:cubicBezTo>
                      <a:pt x="543" y="1379"/>
                      <a:pt x="539" y="1368"/>
                      <a:pt x="531" y="1361"/>
                    </a:cubicBezTo>
                    <a:cubicBezTo>
                      <a:pt x="515" y="1347"/>
                      <a:pt x="477" y="1325"/>
                      <a:pt x="477" y="1325"/>
                    </a:cubicBezTo>
                    <a:cubicBezTo>
                      <a:pt x="460" y="1273"/>
                      <a:pt x="424" y="1254"/>
                      <a:pt x="387" y="1217"/>
                    </a:cubicBezTo>
                    <a:cubicBezTo>
                      <a:pt x="368" y="1159"/>
                      <a:pt x="393" y="1222"/>
                      <a:pt x="351" y="1163"/>
                    </a:cubicBezTo>
                    <a:cubicBezTo>
                      <a:pt x="326" y="1128"/>
                      <a:pt x="325" y="1107"/>
                      <a:pt x="288" y="1082"/>
                    </a:cubicBezTo>
                    <a:cubicBezTo>
                      <a:pt x="271" y="1032"/>
                      <a:pt x="261" y="990"/>
                      <a:pt x="252" y="938"/>
                    </a:cubicBezTo>
                    <a:cubicBezTo>
                      <a:pt x="255" y="899"/>
                      <a:pt x="254" y="859"/>
                      <a:pt x="261" y="821"/>
                    </a:cubicBezTo>
                    <a:cubicBezTo>
                      <a:pt x="263" y="810"/>
                      <a:pt x="276" y="804"/>
                      <a:pt x="279" y="794"/>
                    </a:cubicBezTo>
                    <a:cubicBezTo>
                      <a:pt x="286" y="768"/>
                      <a:pt x="285" y="740"/>
                      <a:pt x="288" y="713"/>
                    </a:cubicBezTo>
                    <a:cubicBezTo>
                      <a:pt x="282" y="589"/>
                      <a:pt x="319" y="536"/>
                      <a:pt x="234" y="479"/>
                    </a:cubicBezTo>
                    <a:cubicBezTo>
                      <a:pt x="206" y="438"/>
                      <a:pt x="151" y="417"/>
                      <a:pt x="108" y="389"/>
                    </a:cubicBezTo>
                    <a:cubicBezTo>
                      <a:pt x="78" y="369"/>
                      <a:pt x="57" y="337"/>
                      <a:pt x="27" y="317"/>
                    </a:cubicBezTo>
                    <a:cubicBezTo>
                      <a:pt x="21" y="299"/>
                      <a:pt x="15" y="281"/>
                      <a:pt x="9" y="263"/>
                    </a:cubicBezTo>
                    <a:cubicBezTo>
                      <a:pt x="6" y="254"/>
                      <a:pt x="0" y="236"/>
                      <a:pt x="0" y="236"/>
                    </a:cubicBezTo>
                    <a:cubicBezTo>
                      <a:pt x="16" y="122"/>
                      <a:pt x="26" y="154"/>
                      <a:pt x="153" y="164"/>
                    </a:cubicBezTo>
                    <a:cubicBezTo>
                      <a:pt x="156" y="173"/>
                      <a:pt x="161" y="182"/>
                      <a:pt x="162" y="191"/>
                    </a:cubicBezTo>
                    <a:cubicBezTo>
                      <a:pt x="167" y="248"/>
                      <a:pt x="160" y="306"/>
                      <a:pt x="171" y="362"/>
                    </a:cubicBezTo>
                    <a:cubicBezTo>
                      <a:pt x="173" y="371"/>
                      <a:pt x="190" y="367"/>
                      <a:pt x="198" y="371"/>
                    </a:cubicBezTo>
                    <a:cubicBezTo>
                      <a:pt x="208" y="376"/>
                      <a:pt x="216" y="383"/>
                      <a:pt x="225" y="389"/>
                    </a:cubicBezTo>
                    <a:cubicBezTo>
                      <a:pt x="335" y="383"/>
                      <a:pt x="373" y="411"/>
                      <a:pt x="423" y="335"/>
                    </a:cubicBezTo>
                    <a:cubicBezTo>
                      <a:pt x="423" y="333"/>
                      <a:pt x="432" y="174"/>
                      <a:pt x="387" y="146"/>
                    </a:cubicBezTo>
                    <a:cubicBezTo>
                      <a:pt x="371" y="136"/>
                      <a:pt x="349" y="139"/>
                      <a:pt x="333" y="128"/>
                    </a:cubicBezTo>
                    <a:cubicBezTo>
                      <a:pt x="324" y="122"/>
                      <a:pt x="315" y="116"/>
                      <a:pt x="306" y="110"/>
                    </a:cubicBezTo>
                    <a:cubicBezTo>
                      <a:pt x="291" y="66"/>
                      <a:pt x="262" y="23"/>
                      <a:pt x="324" y="2"/>
                    </a:cubicBezTo>
                    <a:cubicBezTo>
                      <a:pt x="363" y="5"/>
                      <a:pt x="403" y="0"/>
                      <a:pt x="441" y="11"/>
                    </a:cubicBezTo>
                    <a:cubicBezTo>
                      <a:pt x="450" y="14"/>
                      <a:pt x="443" y="31"/>
                      <a:pt x="450" y="38"/>
                    </a:cubicBezTo>
                    <a:cubicBezTo>
                      <a:pt x="469" y="57"/>
                      <a:pt x="523" y="56"/>
                      <a:pt x="549" y="65"/>
                    </a:cubicBezTo>
                    <a:cubicBezTo>
                      <a:pt x="601" y="142"/>
                      <a:pt x="532" y="51"/>
                      <a:pt x="594" y="101"/>
                    </a:cubicBezTo>
                    <a:cubicBezTo>
                      <a:pt x="605" y="110"/>
                      <a:pt x="632" y="167"/>
                      <a:pt x="639" y="182"/>
                    </a:cubicBezTo>
                    <a:cubicBezTo>
                      <a:pt x="643" y="190"/>
                      <a:pt x="641" y="202"/>
                      <a:pt x="648" y="209"/>
                    </a:cubicBezTo>
                    <a:cubicBezTo>
                      <a:pt x="655" y="216"/>
                      <a:pt x="666" y="215"/>
                      <a:pt x="675" y="218"/>
                    </a:cubicBezTo>
                    <a:cubicBezTo>
                      <a:pt x="723" y="289"/>
                      <a:pt x="791" y="250"/>
                      <a:pt x="882" y="245"/>
                    </a:cubicBezTo>
                    <a:cubicBezTo>
                      <a:pt x="885" y="236"/>
                      <a:pt x="884" y="225"/>
                      <a:pt x="891" y="218"/>
                    </a:cubicBezTo>
                    <a:cubicBezTo>
                      <a:pt x="912" y="197"/>
                      <a:pt x="929" y="220"/>
                      <a:pt x="909" y="2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Oval 9" descr="Blue tissue paper"/>
              <p:cNvSpPr>
                <a:spLocks noChangeArrowheads="1"/>
              </p:cNvSpPr>
              <p:nvPr/>
            </p:nvSpPr>
            <p:spPr bwMode="auto">
              <a:xfrm>
                <a:off x="4046" y="2310"/>
                <a:ext cx="453" cy="422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2" name="Text Box 104"/>
            <p:cNvSpPr txBox="1">
              <a:spLocks noChangeArrowheads="1"/>
            </p:cNvSpPr>
            <p:nvPr/>
          </p:nvSpPr>
          <p:spPr bwMode="auto">
            <a:xfrm>
              <a:off x="1388" y="2389"/>
              <a:ext cx="56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 b="1" dirty="0" smtClean="0"/>
                <a:t>APC</a:t>
              </a:r>
              <a:endParaRPr lang="en-GB" sz="2800" b="1" dirty="0"/>
            </a:p>
          </p:txBody>
        </p:sp>
      </p:grpSp>
      <p:grpSp>
        <p:nvGrpSpPr>
          <p:cNvPr id="15" name="Group 78"/>
          <p:cNvGrpSpPr>
            <a:grpSpLocks/>
          </p:cNvGrpSpPr>
          <p:nvPr/>
        </p:nvGrpSpPr>
        <p:grpSpPr bwMode="auto">
          <a:xfrm rot="15773736">
            <a:off x="6174605" y="2038128"/>
            <a:ext cx="2617102" cy="1673135"/>
            <a:chOff x="2653" y="3067"/>
            <a:chExt cx="1542" cy="1089"/>
          </a:xfrm>
        </p:grpSpPr>
        <p:grpSp>
          <p:nvGrpSpPr>
            <p:cNvPr id="16" name="Group 76"/>
            <p:cNvGrpSpPr>
              <a:grpSpLocks/>
            </p:cNvGrpSpPr>
            <p:nvPr/>
          </p:nvGrpSpPr>
          <p:grpSpPr bwMode="auto">
            <a:xfrm>
              <a:off x="2834" y="3067"/>
              <a:ext cx="1361" cy="1089"/>
              <a:chOff x="2744" y="3067"/>
              <a:chExt cx="1361" cy="1089"/>
            </a:xfrm>
          </p:grpSpPr>
          <p:sp>
            <p:nvSpPr>
              <p:cNvPr id="23" name="Oval 64"/>
              <p:cNvSpPr>
                <a:spLocks noChangeArrowheads="1"/>
              </p:cNvSpPr>
              <p:nvPr/>
            </p:nvSpPr>
            <p:spPr bwMode="auto">
              <a:xfrm>
                <a:off x="2744" y="3067"/>
                <a:ext cx="1361" cy="1089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4" name="Oval 65" descr="Blue tissue paper"/>
              <p:cNvSpPr>
                <a:spLocks noChangeArrowheads="1"/>
              </p:cNvSpPr>
              <p:nvPr/>
            </p:nvSpPr>
            <p:spPr bwMode="auto">
              <a:xfrm>
                <a:off x="3213" y="3339"/>
                <a:ext cx="371" cy="520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7" name="Group 74"/>
            <p:cNvGrpSpPr>
              <a:grpSpLocks/>
            </p:cNvGrpSpPr>
            <p:nvPr/>
          </p:nvGrpSpPr>
          <p:grpSpPr bwMode="auto">
            <a:xfrm>
              <a:off x="2653" y="3158"/>
              <a:ext cx="370" cy="325"/>
              <a:chOff x="2523" y="3087"/>
              <a:chExt cx="370" cy="325"/>
            </a:xfrm>
          </p:grpSpPr>
          <p:grpSp>
            <p:nvGrpSpPr>
              <p:cNvPr id="18" name="Group 66"/>
              <p:cNvGrpSpPr>
                <a:grpSpLocks/>
              </p:cNvGrpSpPr>
              <p:nvPr/>
            </p:nvGrpSpPr>
            <p:grpSpPr bwMode="auto">
              <a:xfrm rot="-8801724">
                <a:off x="2607" y="3276"/>
                <a:ext cx="286" cy="136"/>
                <a:chOff x="385" y="2069"/>
                <a:chExt cx="286" cy="136"/>
              </a:xfrm>
            </p:grpSpPr>
            <p:sp>
              <p:nvSpPr>
                <p:cNvPr id="21" name="AutoShape 67"/>
                <p:cNvSpPr>
                  <a:spLocks noChangeArrowheads="1"/>
                </p:cNvSpPr>
                <p:nvPr/>
              </p:nvSpPr>
              <p:spPr bwMode="auto">
                <a:xfrm>
                  <a:off x="580" y="2069"/>
                  <a:ext cx="91" cy="136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" name="Rectangle 68"/>
                <p:cNvSpPr>
                  <a:spLocks noChangeArrowheads="1"/>
                </p:cNvSpPr>
                <p:nvPr/>
              </p:nvSpPr>
              <p:spPr bwMode="auto">
                <a:xfrm>
                  <a:off x="385" y="2069"/>
                  <a:ext cx="227" cy="13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9" name="Oval 69"/>
              <p:cNvSpPr>
                <a:spLocks noChangeArrowheads="1"/>
              </p:cNvSpPr>
              <p:nvPr/>
            </p:nvSpPr>
            <p:spPr bwMode="auto">
              <a:xfrm>
                <a:off x="2544" y="3176"/>
                <a:ext cx="137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" name="Freeform 73"/>
              <p:cNvSpPr>
                <a:spLocks/>
              </p:cNvSpPr>
              <p:nvPr/>
            </p:nvSpPr>
            <p:spPr bwMode="auto">
              <a:xfrm>
                <a:off x="2523" y="3087"/>
                <a:ext cx="177" cy="162"/>
              </a:xfrm>
              <a:custGeom>
                <a:avLst/>
                <a:gdLst>
                  <a:gd name="T0" fmla="*/ 69 w 177"/>
                  <a:gd name="T1" fmla="*/ 126 h 162"/>
                  <a:gd name="T2" fmla="*/ 51 w 177"/>
                  <a:gd name="T3" fmla="*/ 99 h 162"/>
                  <a:gd name="T4" fmla="*/ 51 w 177"/>
                  <a:gd name="T5" fmla="*/ 81 h 162"/>
                  <a:gd name="T6" fmla="*/ 141 w 177"/>
                  <a:gd name="T7" fmla="*/ 81 h 162"/>
                  <a:gd name="T8" fmla="*/ 123 w 177"/>
                  <a:gd name="T9" fmla="*/ 54 h 162"/>
                  <a:gd name="T10" fmla="*/ 69 w 177"/>
                  <a:gd name="T11" fmla="*/ 27 h 162"/>
                  <a:gd name="T12" fmla="*/ 150 w 177"/>
                  <a:gd name="T13" fmla="*/ 36 h 162"/>
                  <a:gd name="T14" fmla="*/ 177 w 177"/>
                  <a:gd name="T15" fmla="*/ 162 h 1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7"/>
                  <a:gd name="T25" fmla="*/ 0 h 162"/>
                  <a:gd name="T26" fmla="*/ 177 w 177"/>
                  <a:gd name="T27" fmla="*/ 162 h 16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7" h="162">
                    <a:moveTo>
                      <a:pt x="69" y="126"/>
                    </a:moveTo>
                    <a:cubicBezTo>
                      <a:pt x="63" y="117"/>
                      <a:pt x="59" y="106"/>
                      <a:pt x="51" y="99"/>
                    </a:cubicBezTo>
                    <a:cubicBezTo>
                      <a:pt x="30" y="82"/>
                      <a:pt x="0" y="98"/>
                      <a:pt x="51" y="81"/>
                    </a:cubicBezTo>
                    <a:cubicBezTo>
                      <a:pt x="75" y="87"/>
                      <a:pt x="119" y="103"/>
                      <a:pt x="141" y="81"/>
                    </a:cubicBezTo>
                    <a:cubicBezTo>
                      <a:pt x="149" y="73"/>
                      <a:pt x="131" y="62"/>
                      <a:pt x="123" y="54"/>
                    </a:cubicBezTo>
                    <a:cubicBezTo>
                      <a:pt x="106" y="37"/>
                      <a:pt x="91" y="34"/>
                      <a:pt x="69" y="27"/>
                    </a:cubicBezTo>
                    <a:cubicBezTo>
                      <a:pt x="110" y="0"/>
                      <a:pt x="111" y="10"/>
                      <a:pt x="150" y="36"/>
                    </a:cubicBezTo>
                    <a:cubicBezTo>
                      <a:pt x="160" y="152"/>
                      <a:pt x="133" y="118"/>
                      <a:pt x="177" y="162"/>
                    </a:cubicBezTo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5" name="Group 140"/>
          <p:cNvGrpSpPr>
            <a:grpSpLocks/>
          </p:cNvGrpSpPr>
          <p:nvPr/>
        </p:nvGrpSpPr>
        <p:grpSpPr bwMode="auto">
          <a:xfrm rot="15204576">
            <a:off x="6559007" y="4361736"/>
            <a:ext cx="992187" cy="366712"/>
            <a:chOff x="2245" y="3203"/>
            <a:chExt cx="625" cy="231"/>
          </a:xfrm>
        </p:grpSpPr>
        <p:sp>
          <p:nvSpPr>
            <p:cNvPr id="26" name="AutoShape 82"/>
            <p:cNvSpPr>
              <a:spLocks noChangeArrowheads="1"/>
            </p:cNvSpPr>
            <p:nvPr/>
          </p:nvSpPr>
          <p:spPr bwMode="auto">
            <a:xfrm rot="406996">
              <a:off x="2290" y="3203"/>
              <a:ext cx="136" cy="91"/>
            </a:xfrm>
            <a:prstGeom prst="rightArrow">
              <a:avLst>
                <a:gd name="adj1" fmla="val 50000"/>
                <a:gd name="adj2" fmla="val 37363"/>
              </a:avLst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7" name="Group 138"/>
            <p:cNvGrpSpPr>
              <a:grpSpLocks/>
            </p:cNvGrpSpPr>
            <p:nvPr/>
          </p:nvGrpSpPr>
          <p:grpSpPr bwMode="auto">
            <a:xfrm>
              <a:off x="2245" y="3203"/>
              <a:ext cx="625" cy="231"/>
              <a:chOff x="2278" y="2714"/>
              <a:chExt cx="603" cy="231"/>
            </a:xfrm>
          </p:grpSpPr>
          <p:grpSp>
            <p:nvGrpSpPr>
              <p:cNvPr id="28" name="Group 79"/>
              <p:cNvGrpSpPr>
                <a:grpSpLocks/>
              </p:cNvGrpSpPr>
              <p:nvPr/>
            </p:nvGrpSpPr>
            <p:grpSpPr bwMode="auto">
              <a:xfrm>
                <a:off x="2517" y="2795"/>
                <a:ext cx="364" cy="136"/>
                <a:chOff x="2290" y="3022"/>
                <a:chExt cx="364" cy="136"/>
              </a:xfrm>
            </p:grpSpPr>
            <p:sp>
              <p:nvSpPr>
                <p:cNvPr id="30" name="Freeform 60"/>
                <p:cNvSpPr>
                  <a:spLocks/>
                </p:cNvSpPr>
                <p:nvPr/>
              </p:nvSpPr>
              <p:spPr bwMode="auto">
                <a:xfrm rot="1960269">
                  <a:off x="2517" y="3113"/>
                  <a:ext cx="137" cy="44"/>
                </a:xfrm>
                <a:custGeom>
                  <a:avLst/>
                  <a:gdLst>
                    <a:gd name="T0" fmla="*/ 18 w 60"/>
                    <a:gd name="T1" fmla="*/ 1 h 42"/>
                    <a:gd name="T2" fmla="*/ 54 w 60"/>
                    <a:gd name="T3" fmla="*/ 10 h 42"/>
                    <a:gd name="T4" fmla="*/ 45 w 60"/>
                    <a:gd name="T5" fmla="*/ 37 h 42"/>
                    <a:gd name="T6" fmla="*/ 0 w 60"/>
                    <a:gd name="T7" fmla="*/ 28 h 42"/>
                    <a:gd name="T8" fmla="*/ 18 w 60"/>
                    <a:gd name="T9" fmla="*/ 1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42"/>
                    <a:gd name="T17" fmla="*/ 60 w 60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42">
                      <a:moveTo>
                        <a:pt x="18" y="1"/>
                      </a:moveTo>
                      <a:cubicBezTo>
                        <a:pt x="30" y="4"/>
                        <a:pt x="47" y="0"/>
                        <a:pt x="54" y="10"/>
                      </a:cubicBezTo>
                      <a:cubicBezTo>
                        <a:pt x="60" y="18"/>
                        <a:pt x="54" y="34"/>
                        <a:pt x="45" y="37"/>
                      </a:cubicBezTo>
                      <a:cubicBezTo>
                        <a:pt x="30" y="42"/>
                        <a:pt x="15" y="31"/>
                        <a:pt x="0" y="28"/>
                      </a:cubicBezTo>
                      <a:cubicBezTo>
                        <a:pt x="31" y="8"/>
                        <a:pt x="35" y="18"/>
                        <a:pt x="18" y="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1" name="Group 61"/>
                <p:cNvGrpSpPr>
                  <a:grpSpLocks/>
                </p:cNvGrpSpPr>
                <p:nvPr/>
              </p:nvGrpSpPr>
              <p:grpSpPr bwMode="auto">
                <a:xfrm rot="2049582">
                  <a:off x="2290" y="3022"/>
                  <a:ext cx="286" cy="136"/>
                  <a:chOff x="385" y="2069"/>
                  <a:chExt cx="286" cy="136"/>
                </a:xfrm>
              </p:grpSpPr>
              <p:sp>
                <p:nvSpPr>
                  <p:cNvPr id="32" name="AutoShape 62"/>
                  <p:cNvSpPr>
                    <a:spLocks noChangeArrowheads="1"/>
                  </p:cNvSpPr>
                  <p:nvPr/>
                </p:nvSpPr>
                <p:spPr bwMode="auto">
                  <a:xfrm>
                    <a:off x="580" y="2069"/>
                    <a:ext cx="91" cy="136"/>
                  </a:xfrm>
                  <a:prstGeom prst="moon">
                    <a:avLst>
                      <a:gd name="adj" fmla="val 50000"/>
                    </a:avLst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385" y="2069"/>
                    <a:ext cx="227" cy="136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29" name="Text Box 137"/>
              <p:cNvSpPr txBox="1">
                <a:spLocks noChangeArrowheads="1"/>
              </p:cNvSpPr>
              <p:nvPr/>
            </p:nvSpPr>
            <p:spPr bwMode="auto">
              <a:xfrm>
                <a:off x="2278" y="2714"/>
                <a:ext cx="1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GB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5047671" y="3059734"/>
            <a:ext cx="1836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Peptide MHC</a:t>
            </a:r>
          </a:p>
          <a:p>
            <a:pPr algn="ctr"/>
            <a:r>
              <a:rPr lang="en-GB" sz="2400" dirty="0" smtClean="0"/>
              <a:t>Complex </a:t>
            </a:r>
          </a:p>
          <a:p>
            <a:pPr algn="ctr"/>
            <a:r>
              <a:rPr lang="en-GB" sz="2400" dirty="0" smtClean="0"/>
              <a:t>Signal 1 </a:t>
            </a:r>
            <a:endParaRPr lang="en-GB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6894307" y="1825032"/>
            <a:ext cx="95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T cell</a:t>
            </a:r>
            <a:endParaRPr lang="en-GB" sz="2800" b="1" dirty="0"/>
          </a:p>
        </p:txBody>
      </p:sp>
      <p:sp>
        <p:nvSpPr>
          <p:cNvPr id="36" name="Rectangle 35"/>
          <p:cNvSpPr/>
          <p:nvPr/>
        </p:nvSpPr>
        <p:spPr>
          <a:xfrm rot="1168865">
            <a:off x="6997388" y="3387672"/>
            <a:ext cx="262274" cy="5344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77521" y="1900928"/>
            <a:ext cx="1673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CD3 protein</a:t>
            </a:r>
          </a:p>
          <a:p>
            <a:pPr algn="ctr"/>
            <a:r>
              <a:rPr lang="en-GB" sz="2400" dirty="0" smtClean="0"/>
              <a:t>complex</a:t>
            </a:r>
            <a:endParaRPr lang="en-GB" sz="24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347911" y="2673063"/>
            <a:ext cx="748955" cy="8912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entagon 3"/>
          <p:cNvSpPr/>
          <p:nvPr/>
        </p:nvSpPr>
        <p:spPr>
          <a:xfrm rot="17421880">
            <a:off x="7226192" y="4309527"/>
            <a:ext cx="964949" cy="22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hevron 4"/>
          <p:cNvSpPr/>
          <p:nvPr/>
        </p:nvSpPr>
        <p:spPr>
          <a:xfrm rot="17133676">
            <a:off x="7583532" y="3624424"/>
            <a:ext cx="624915" cy="484632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9352" y="4688352"/>
            <a:ext cx="16755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Co-</a:t>
            </a:r>
          </a:p>
          <a:p>
            <a:pPr algn="ctr"/>
            <a:r>
              <a:rPr lang="en-GB" sz="2400" dirty="0" smtClean="0"/>
              <a:t>stimulatory </a:t>
            </a:r>
          </a:p>
          <a:p>
            <a:pPr algn="ctr"/>
            <a:r>
              <a:rPr lang="en-GB" sz="2400" dirty="0"/>
              <a:t>p</a:t>
            </a:r>
            <a:r>
              <a:rPr lang="en-GB" sz="2400" dirty="0" smtClean="0"/>
              <a:t>roteins </a:t>
            </a:r>
          </a:p>
          <a:p>
            <a:pPr algn="ctr"/>
            <a:r>
              <a:rPr lang="en-GB" sz="2400" dirty="0" smtClean="0"/>
              <a:t>Signal 2 </a:t>
            </a:r>
            <a:endParaRPr lang="en-GB" sz="2400" dirty="0"/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>
            <a:off x="7877173" y="3934310"/>
            <a:ext cx="544771" cy="86626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76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08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Signal 2: co-stimulatory APC-T cell interactions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5540244" cy="6480720"/>
          </a:xfrm>
        </p:spPr>
        <p:txBody>
          <a:bodyPr>
            <a:normAutofit fontScale="25000" lnSpcReduction="20000"/>
          </a:bodyPr>
          <a:lstStyle/>
          <a:p>
            <a:pPr algn="just"/>
            <a:endParaRPr lang="en-US" sz="8000" dirty="0" smtClean="0"/>
          </a:p>
          <a:p>
            <a:pPr algn="just"/>
            <a:r>
              <a:rPr lang="en-US" sz="8000" dirty="0" smtClean="0"/>
              <a:t>Binding of CD80 and CD86 on APC to CD28 on T cell switches promotes T cell proliferation</a:t>
            </a:r>
          </a:p>
          <a:p>
            <a:pPr lvl="1" algn="just"/>
            <a:r>
              <a:rPr lang="en-US" sz="8000" dirty="0" smtClean="0"/>
              <a:t>Expression of IL-2 receptor  and secretion of IL-2  by antigen specific T cells</a:t>
            </a:r>
          </a:p>
          <a:p>
            <a:pPr lvl="1" algn="just"/>
            <a:endParaRPr lang="en-US" sz="8000" dirty="0"/>
          </a:p>
          <a:p>
            <a:pPr algn="just"/>
            <a:r>
              <a:rPr lang="en-US" sz="8000" dirty="0" smtClean="0"/>
              <a:t>After 48-72 hours activated T cells express the protein CTLA-4 which can  bind to CD86 and CD80  on APC to switch of T cell activation </a:t>
            </a:r>
          </a:p>
          <a:p>
            <a:pPr marL="0" indent="0" algn="just">
              <a:buNone/>
            </a:pPr>
            <a:endParaRPr lang="en-US" sz="8000" dirty="0" smtClean="0"/>
          </a:p>
          <a:p>
            <a:pPr algn="just"/>
            <a:endParaRPr lang="en-US" sz="8000" dirty="0"/>
          </a:p>
          <a:p>
            <a:pPr algn="just"/>
            <a:r>
              <a:rPr lang="en-US" sz="8000" dirty="0" smtClean="0"/>
              <a:t>Persistent exposure of antigen to T cells results in the expression of a protein called Programmed Death 1 (PD-1) inhibitory receptor which on binding to PD-1 Ligand 1and PD-1 ligand 2 on antigen presenting cells  regulated T cell activity</a:t>
            </a:r>
          </a:p>
          <a:p>
            <a:pPr algn="just"/>
            <a:endParaRPr lang="en-US" sz="8000" dirty="0"/>
          </a:p>
          <a:p>
            <a:pPr algn="just"/>
            <a:r>
              <a:rPr lang="en-US" sz="8000" dirty="0" smtClean="0"/>
              <a:t>Monoclonal  antibody therapy  against CTLA-4 and PD-1 have shown impressive results in the treatment of some cancers which have not responded to standard chemotherapy </a:t>
            </a:r>
          </a:p>
          <a:p>
            <a:endParaRPr lang="en-US" sz="9600" dirty="0"/>
          </a:p>
          <a:p>
            <a:endParaRPr lang="en-US" sz="96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6096" y="2204865"/>
            <a:ext cx="3250704" cy="2736304"/>
          </a:xfrm>
        </p:spPr>
        <p:txBody>
          <a:bodyPr>
            <a:normAutofit fontScale="25000" lnSpcReduction="20000"/>
          </a:bodyPr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0" y="764704"/>
            <a:ext cx="3038475" cy="263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57113"/>
            <a:ext cx="30384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9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1224136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T cell activation by peptide-MHC complex leads to </a:t>
            </a:r>
            <a:r>
              <a:rPr lang="en-GB" sz="3200" dirty="0" err="1" smtClean="0"/>
              <a:t>clonal</a:t>
            </a:r>
            <a:r>
              <a:rPr lang="en-GB" sz="3200" dirty="0" smtClean="0"/>
              <a:t> selection: hallmark of adaptive immunity</a:t>
            </a:r>
            <a:endParaRPr lang="en-GB" sz="3200" dirty="0"/>
          </a:p>
        </p:txBody>
      </p:sp>
      <p:pic>
        <p:nvPicPr>
          <p:cNvPr id="4" name="Picture 2" descr="http://laikaspoetnik.files.wordpress.com/2008/12/clonal-selection-users-path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560" y="1492246"/>
            <a:ext cx="7920880" cy="5076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Autofit/>
          </a:bodyPr>
          <a:lstStyle/>
          <a:p>
            <a:r>
              <a:rPr lang="en-GB" sz="3600" dirty="0"/>
              <a:t>Antigen stimulation results in formation of distinctive T cell </a:t>
            </a:r>
            <a:r>
              <a:rPr lang="en-GB" sz="3600" dirty="0" smtClean="0"/>
              <a:t>subsets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CD4 Th1 Cells</a:t>
            </a:r>
          </a:p>
          <a:p>
            <a:endParaRPr lang="en-GB" dirty="0"/>
          </a:p>
          <a:p>
            <a:r>
              <a:rPr lang="en-GB" dirty="0" smtClean="0"/>
              <a:t>CD4 Th2 Cells </a:t>
            </a:r>
          </a:p>
          <a:p>
            <a:endParaRPr lang="en-GB" dirty="0"/>
          </a:p>
          <a:p>
            <a:r>
              <a:rPr lang="en-GB" dirty="0" smtClean="0"/>
              <a:t>CD4 Th17 cells</a:t>
            </a:r>
          </a:p>
          <a:p>
            <a:endParaRPr lang="en-GB" dirty="0"/>
          </a:p>
          <a:p>
            <a:r>
              <a:rPr lang="en-GB" dirty="0" smtClean="0"/>
              <a:t>CD4 T regulatory cells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4008" y="1988840"/>
            <a:ext cx="4038600" cy="3510794"/>
          </a:xfrm>
        </p:spPr>
      </p:pic>
    </p:spTree>
    <p:extLst>
      <p:ext uri="{BB962C8B-B14F-4D97-AF65-F5344CB8AC3E}">
        <p14:creationId xmlns:p14="http://schemas.microsoft.com/office/powerpoint/2010/main" val="4165397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CD4 Th1 cells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085571"/>
            <a:ext cx="4546321" cy="57606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GB" sz="2600" dirty="0" smtClean="0"/>
              <a:t>CD4 Th1 cells have the following characteristics</a:t>
            </a:r>
          </a:p>
          <a:p>
            <a:pPr algn="just"/>
            <a:endParaRPr lang="en-GB" sz="2600" dirty="0" smtClean="0"/>
          </a:p>
          <a:p>
            <a:pPr lvl="1" algn="just"/>
            <a:r>
              <a:rPr lang="en-GB" sz="2600" dirty="0" smtClean="0"/>
              <a:t>Secrete IFN-</a:t>
            </a:r>
            <a:r>
              <a:rPr lang="en-GB" sz="2600" dirty="0" smtClean="0">
                <a:sym typeface="Symbol"/>
              </a:rPr>
              <a:t> </a:t>
            </a:r>
            <a:r>
              <a:rPr lang="en-GB" sz="2600" dirty="0" smtClean="0"/>
              <a:t>IL-2 and LT</a:t>
            </a:r>
            <a:r>
              <a:rPr lang="en-GB" sz="2600" dirty="0" smtClean="0">
                <a:sym typeface="Symbol"/>
              </a:rPr>
              <a:t></a:t>
            </a:r>
            <a:endParaRPr lang="en-GB" sz="2600" dirty="0" smtClean="0"/>
          </a:p>
          <a:p>
            <a:pPr lvl="1" algn="just"/>
            <a:endParaRPr lang="en-GB" sz="2600" dirty="0"/>
          </a:p>
          <a:p>
            <a:pPr lvl="1" algn="just"/>
            <a:r>
              <a:rPr lang="en-GB" sz="2600" dirty="0" smtClean="0"/>
              <a:t>IL-12 and IFN-</a:t>
            </a:r>
            <a:r>
              <a:rPr lang="en-GB" sz="2600" dirty="0" smtClean="0">
                <a:sym typeface="Symbol"/>
              </a:rPr>
              <a:t> promote the  development of CD4 Th1 from naïve T cells </a:t>
            </a:r>
            <a:endParaRPr lang="en-GB" sz="2600" dirty="0" smtClean="0"/>
          </a:p>
          <a:p>
            <a:pPr lvl="1" algn="just"/>
            <a:endParaRPr lang="en-GB" sz="2600" dirty="0"/>
          </a:p>
          <a:p>
            <a:pPr lvl="1" algn="just"/>
            <a:r>
              <a:rPr lang="en-GB" sz="2600" dirty="0" smtClean="0"/>
              <a:t>Lineage stabilisation under the </a:t>
            </a:r>
            <a:r>
              <a:rPr lang="en-GB" sz="2600" dirty="0"/>
              <a:t>influence of transcription factor </a:t>
            </a:r>
            <a:r>
              <a:rPr lang="en-GB" sz="2600" dirty="0" smtClean="0"/>
              <a:t>T-bet and STAT-4 signalling  </a:t>
            </a:r>
          </a:p>
          <a:p>
            <a:pPr lvl="1" algn="just"/>
            <a:endParaRPr lang="en-GB" sz="2600" dirty="0"/>
          </a:p>
          <a:p>
            <a:pPr lvl="1" algn="just"/>
            <a:r>
              <a:rPr lang="en-GB" sz="2600" dirty="0" smtClean="0"/>
              <a:t>Key role in induction of cell mediated immune responses </a:t>
            </a:r>
            <a:endParaRPr lang="en-GB" sz="2600" dirty="0"/>
          </a:p>
          <a:p>
            <a:pPr lvl="1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499992" cy="504056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GB" sz="2400" dirty="0" smtClean="0"/>
          </a:p>
          <a:p>
            <a:pPr algn="just"/>
            <a:r>
              <a:rPr lang="en-GB" sz="2600" dirty="0" smtClean="0"/>
              <a:t>Interferon -</a:t>
            </a:r>
            <a:r>
              <a:rPr lang="en-GB" sz="2600" dirty="0" smtClean="0">
                <a:sym typeface="Symbol"/>
              </a:rPr>
              <a:t> play a crucial role in cell mediated immunity</a:t>
            </a:r>
          </a:p>
          <a:p>
            <a:pPr algn="just"/>
            <a:endParaRPr lang="en-GB" sz="2600" dirty="0">
              <a:sym typeface="Symbol"/>
            </a:endParaRPr>
          </a:p>
          <a:p>
            <a:pPr algn="just"/>
            <a:r>
              <a:rPr lang="en-GB" sz="2600" dirty="0" smtClean="0">
                <a:sym typeface="Symbol"/>
              </a:rPr>
              <a:t>Enhances the  capacity of monocyte phagocytes to eliminate intracellular pathogens</a:t>
            </a:r>
          </a:p>
          <a:p>
            <a:pPr algn="just"/>
            <a:endParaRPr lang="en-GB" sz="2600" dirty="0">
              <a:sym typeface="Symbol"/>
            </a:endParaRPr>
          </a:p>
          <a:p>
            <a:pPr algn="just"/>
            <a:r>
              <a:rPr lang="en-GB" sz="2600" dirty="0" smtClean="0">
                <a:sym typeface="Symbol"/>
              </a:rPr>
              <a:t>Induces expression of MHC proteins on T cells, epithelial and endothelial cells </a:t>
            </a:r>
          </a:p>
          <a:p>
            <a:pPr algn="just"/>
            <a:endParaRPr lang="en-GB" sz="2600" dirty="0">
              <a:sym typeface="Symbol"/>
            </a:endParaRPr>
          </a:p>
          <a:p>
            <a:pPr algn="just"/>
            <a:r>
              <a:rPr lang="en-GB" sz="2600" dirty="0" smtClean="0">
                <a:sym typeface="Symbol"/>
              </a:rPr>
              <a:t>Promotes neutrophil killing</a:t>
            </a:r>
          </a:p>
          <a:p>
            <a:pPr algn="just"/>
            <a:endParaRPr lang="en-GB" sz="2600" dirty="0">
              <a:sym typeface="Symbol"/>
            </a:endParaRPr>
          </a:p>
          <a:p>
            <a:pPr algn="just"/>
            <a:r>
              <a:rPr lang="en-GB" sz="2600" dirty="0" smtClean="0">
                <a:sym typeface="Symbol"/>
              </a:rPr>
              <a:t> Inhibits viral replication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149938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467544" y="1988840"/>
            <a:ext cx="8445500" cy="46355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6151" name="Text Box 35"/>
          <p:cNvSpPr txBox="1">
            <a:spLocks noChangeArrowheads="1"/>
          </p:cNvSpPr>
          <p:nvPr/>
        </p:nvSpPr>
        <p:spPr bwMode="auto">
          <a:xfrm>
            <a:off x="7524328" y="1988840"/>
            <a:ext cx="6463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endParaRPr lang="en-GB" dirty="0"/>
          </a:p>
        </p:txBody>
      </p:sp>
      <p:sp>
        <p:nvSpPr>
          <p:cNvPr id="6152" name="Rectangle 3"/>
          <p:cNvSpPr>
            <a:spLocks noChangeArrowheads="1"/>
          </p:cNvSpPr>
          <p:nvPr/>
        </p:nvSpPr>
        <p:spPr bwMode="auto">
          <a:xfrm>
            <a:off x="228600" y="381000"/>
            <a:ext cx="86106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/>
            <a:r>
              <a:rPr lang="en-GB" sz="3200" dirty="0" smtClean="0"/>
              <a:t>CD4 Th1 cells drive cell mediated immune responses to eliminate intracellular infection</a:t>
            </a:r>
            <a:endParaRPr lang="en-GB" sz="3200" dirty="0"/>
          </a:p>
        </p:txBody>
      </p:sp>
      <p:graphicFrame>
        <p:nvGraphicFramePr>
          <p:cNvPr id="6146" name="Object 4"/>
          <p:cNvGraphicFramePr>
            <a:graphicFrameLocks/>
          </p:cNvGraphicFramePr>
          <p:nvPr/>
        </p:nvGraphicFramePr>
        <p:xfrm>
          <a:off x="4024313" y="4333875"/>
          <a:ext cx="1441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" name="Picture" r:id="rId4" imgW="4318000" imgH="2032000" progId="Word.Picture.8">
                  <p:embed/>
                </p:oleObj>
              </mc:Choice>
              <mc:Fallback>
                <p:oleObj name="Picture" r:id="rId4" imgW="4318000" imgH="2032000" progId="Word.Picture.8">
                  <p:embed/>
                  <p:pic>
                    <p:nvPicPr>
                      <p:cNvPr id="0" name="Picture 3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313" y="4333875"/>
                        <a:ext cx="1441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349750" y="2609850"/>
            <a:ext cx="673100" cy="642938"/>
            <a:chOff x="2740" y="1644"/>
            <a:chExt cx="424" cy="405"/>
          </a:xfrm>
        </p:grpSpPr>
        <p:sp>
          <p:nvSpPr>
            <p:cNvPr id="6176" name="Oval 6"/>
            <p:cNvSpPr>
              <a:spLocks noChangeArrowheads="1"/>
            </p:cNvSpPr>
            <p:nvPr/>
          </p:nvSpPr>
          <p:spPr bwMode="auto">
            <a:xfrm>
              <a:off x="2740" y="1644"/>
              <a:ext cx="424" cy="405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Oval 7"/>
            <p:cNvSpPr>
              <a:spLocks noChangeArrowheads="1"/>
            </p:cNvSpPr>
            <p:nvPr/>
          </p:nvSpPr>
          <p:spPr bwMode="auto">
            <a:xfrm>
              <a:off x="2834" y="1669"/>
              <a:ext cx="270" cy="27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4" name="Rectangle 8"/>
          <p:cNvSpPr>
            <a:spLocks noChangeArrowheads="1"/>
          </p:cNvSpPr>
          <p:nvPr/>
        </p:nvSpPr>
        <p:spPr bwMode="auto">
          <a:xfrm>
            <a:off x="3484563" y="2006600"/>
            <a:ext cx="239020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GB" sz="2000" dirty="0" smtClean="0"/>
              <a:t>CD4  Th1 </a:t>
            </a:r>
            <a:r>
              <a:rPr lang="en-GB" sz="2000" dirty="0"/>
              <a:t>lymphocyte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619672" y="4725144"/>
            <a:ext cx="673100" cy="642938"/>
            <a:chOff x="1156" y="2748"/>
            <a:chExt cx="424" cy="405"/>
          </a:xfrm>
        </p:grpSpPr>
        <p:sp>
          <p:nvSpPr>
            <p:cNvPr id="6174" name="Oval 10"/>
            <p:cNvSpPr>
              <a:spLocks noChangeArrowheads="1"/>
            </p:cNvSpPr>
            <p:nvPr/>
          </p:nvSpPr>
          <p:spPr bwMode="auto">
            <a:xfrm>
              <a:off x="1156" y="2748"/>
              <a:ext cx="424" cy="405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Oval 11"/>
            <p:cNvSpPr>
              <a:spLocks noChangeArrowheads="1"/>
            </p:cNvSpPr>
            <p:nvPr/>
          </p:nvSpPr>
          <p:spPr bwMode="auto">
            <a:xfrm>
              <a:off x="1250" y="2773"/>
              <a:ext cx="270" cy="27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245350" y="4362450"/>
            <a:ext cx="673100" cy="642938"/>
            <a:chOff x="4564" y="2748"/>
            <a:chExt cx="424" cy="405"/>
          </a:xfrm>
        </p:grpSpPr>
        <p:sp>
          <p:nvSpPr>
            <p:cNvPr id="6172" name="Oval 13"/>
            <p:cNvSpPr>
              <a:spLocks noChangeArrowheads="1"/>
            </p:cNvSpPr>
            <p:nvPr/>
          </p:nvSpPr>
          <p:spPr bwMode="auto">
            <a:xfrm>
              <a:off x="4564" y="2748"/>
              <a:ext cx="424" cy="405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Oval 14"/>
            <p:cNvSpPr>
              <a:spLocks noChangeArrowheads="1"/>
            </p:cNvSpPr>
            <p:nvPr/>
          </p:nvSpPr>
          <p:spPr bwMode="auto">
            <a:xfrm>
              <a:off x="4658" y="2773"/>
              <a:ext cx="270" cy="27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7" name="Rectangle 15"/>
          <p:cNvSpPr>
            <a:spLocks noChangeArrowheads="1"/>
          </p:cNvSpPr>
          <p:nvPr/>
        </p:nvSpPr>
        <p:spPr bwMode="auto">
          <a:xfrm>
            <a:off x="539552" y="5517232"/>
            <a:ext cx="2663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GB" sz="2000" dirty="0" err="1"/>
              <a:t>Cytotoxic</a:t>
            </a:r>
            <a:r>
              <a:rPr lang="en-GB" sz="2000" dirty="0"/>
              <a:t> T lymphocyte</a:t>
            </a:r>
          </a:p>
        </p:txBody>
      </p:sp>
      <p:sp>
        <p:nvSpPr>
          <p:cNvPr id="6158" name="Rectangle 16"/>
          <p:cNvSpPr>
            <a:spLocks noChangeArrowheads="1"/>
          </p:cNvSpPr>
          <p:nvPr/>
        </p:nvSpPr>
        <p:spPr bwMode="auto">
          <a:xfrm>
            <a:off x="6913563" y="5054600"/>
            <a:ext cx="16129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GB" sz="2000" dirty="0"/>
              <a:t>B lymphocyte</a:t>
            </a:r>
          </a:p>
        </p:txBody>
      </p:sp>
      <p:sp>
        <p:nvSpPr>
          <p:cNvPr id="6159" name="Rectangle 17"/>
          <p:cNvSpPr>
            <a:spLocks noChangeArrowheads="1"/>
          </p:cNvSpPr>
          <p:nvPr/>
        </p:nvSpPr>
        <p:spPr bwMode="auto">
          <a:xfrm>
            <a:off x="4017963" y="5054600"/>
            <a:ext cx="151855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GB" sz="2000" dirty="0"/>
              <a:t>Macrophage</a:t>
            </a:r>
          </a:p>
        </p:txBody>
      </p:sp>
      <p:sp>
        <p:nvSpPr>
          <p:cNvPr id="6160" name="Line 19"/>
          <p:cNvSpPr>
            <a:spLocks noChangeShapeType="1"/>
          </p:cNvSpPr>
          <p:nvPr/>
        </p:nvSpPr>
        <p:spPr bwMode="auto">
          <a:xfrm>
            <a:off x="4648200" y="3435350"/>
            <a:ext cx="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1" name="Rectangle 21"/>
          <p:cNvSpPr>
            <a:spLocks noChangeArrowheads="1"/>
          </p:cNvSpPr>
          <p:nvPr/>
        </p:nvSpPr>
        <p:spPr bwMode="auto">
          <a:xfrm>
            <a:off x="5724128" y="6021288"/>
            <a:ext cx="298561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GB" sz="2000" dirty="0" smtClean="0"/>
              <a:t>Immunoglobulin secretion</a:t>
            </a:r>
            <a:endParaRPr lang="en-GB" sz="2000" dirty="0"/>
          </a:p>
        </p:txBody>
      </p:sp>
      <p:sp>
        <p:nvSpPr>
          <p:cNvPr id="6162" name="Line 22"/>
          <p:cNvSpPr>
            <a:spLocks noChangeShapeType="1"/>
          </p:cNvSpPr>
          <p:nvPr/>
        </p:nvSpPr>
        <p:spPr bwMode="auto">
          <a:xfrm>
            <a:off x="7620000" y="5492750"/>
            <a:ext cx="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3" name="Line 23"/>
          <p:cNvSpPr>
            <a:spLocks noChangeShapeType="1"/>
          </p:cNvSpPr>
          <p:nvPr/>
        </p:nvSpPr>
        <p:spPr bwMode="auto">
          <a:xfrm flipH="1">
            <a:off x="2195736" y="3212976"/>
            <a:ext cx="1944216" cy="141845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4" name="Line 24"/>
          <p:cNvSpPr>
            <a:spLocks noChangeShapeType="1"/>
          </p:cNvSpPr>
          <p:nvPr/>
        </p:nvSpPr>
        <p:spPr bwMode="auto">
          <a:xfrm rot="14855691" flipH="1">
            <a:off x="5410200" y="3276600"/>
            <a:ext cx="1371600" cy="914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5" name="Line 25"/>
          <p:cNvSpPr>
            <a:spLocks noChangeShapeType="1"/>
          </p:cNvSpPr>
          <p:nvPr/>
        </p:nvSpPr>
        <p:spPr bwMode="auto">
          <a:xfrm flipH="1" flipV="1">
            <a:off x="5364088" y="5085184"/>
            <a:ext cx="1152128" cy="9361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6" name="Line 26"/>
          <p:cNvSpPr>
            <a:spLocks noChangeShapeType="1"/>
          </p:cNvSpPr>
          <p:nvPr/>
        </p:nvSpPr>
        <p:spPr bwMode="auto">
          <a:xfrm>
            <a:off x="4648200" y="3435350"/>
            <a:ext cx="0" cy="749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6147" name="Object 27"/>
          <p:cNvGraphicFramePr>
            <a:graphicFrameLocks/>
          </p:cNvGraphicFramePr>
          <p:nvPr/>
        </p:nvGraphicFramePr>
        <p:xfrm>
          <a:off x="611560" y="2420888"/>
          <a:ext cx="1441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" name="Picture" r:id="rId6" imgW="4318000" imgH="2032000" progId="Word.Picture.8">
                  <p:embed/>
                </p:oleObj>
              </mc:Choice>
              <mc:Fallback>
                <p:oleObj name="Picture" r:id="rId6" imgW="4318000" imgH="2032000" progId="Word.Picture.8">
                  <p:embed/>
                  <p:pic>
                    <p:nvPicPr>
                      <p:cNvPr id="0" name="Picture 3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420888"/>
                        <a:ext cx="1441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7" name="Rectangle 28"/>
          <p:cNvSpPr>
            <a:spLocks noChangeArrowheads="1"/>
          </p:cNvSpPr>
          <p:nvPr/>
        </p:nvSpPr>
        <p:spPr bwMode="auto">
          <a:xfrm>
            <a:off x="683568" y="3140968"/>
            <a:ext cx="604332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GB" sz="2000" dirty="0" err="1" smtClean="0"/>
              <a:t>DC</a:t>
            </a:r>
            <a:r>
              <a:rPr lang="en-GB" sz="2000" dirty="0" err="1" smtClean="0">
                <a:solidFill>
                  <a:schemeClr val="bg1"/>
                </a:solidFill>
              </a:rPr>
              <a:t>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168" name="Line 29"/>
          <p:cNvSpPr>
            <a:spLocks noChangeShapeType="1"/>
          </p:cNvSpPr>
          <p:nvPr/>
        </p:nvSpPr>
        <p:spPr bwMode="auto">
          <a:xfrm>
            <a:off x="2203450" y="2811463"/>
            <a:ext cx="18351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9" name="Text Box 30"/>
          <p:cNvSpPr txBox="1">
            <a:spLocks noChangeArrowheads="1"/>
          </p:cNvSpPr>
          <p:nvPr/>
        </p:nvSpPr>
        <p:spPr bwMode="auto">
          <a:xfrm>
            <a:off x="2295525" y="2465388"/>
            <a:ext cx="198844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000" dirty="0" smtClean="0">
                <a:solidFill>
                  <a:srgbClr val="000000"/>
                </a:solidFill>
              </a:rPr>
              <a:t>AP  + IL-12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6170" name="Rectangle 32"/>
          <p:cNvSpPr>
            <a:spLocks noChangeArrowheads="1"/>
          </p:cNvSpPr>
          <p:nvPr/>
        </p:nvSpPr>
        <p:spPr bwMode="auto">
          <a:xfrm>
            <a:off x="5310188" y="6172200"/>
            <a:ext cx="1450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GB" sz="2000" dirty="0">
                <a:solidFill>
                  <a:schemeClr val="bg1"/>
                </a:solidFill>
              </a:rPr>
              <a:t>Macrophage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35896" y="378904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IFN-</a:t>
            </a:r>
            <a:r>
              <a:rPr lang="en-GB" sz="2400" dirty="0" smtClean="0">
                <a:sym typeface="Symbol"/>
              </a:rPr>
              <a:t></a:t>
            </a:r>
            <a:endParaRPr lang="en-GB" sz="2400" dirty="0"/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 flipV="1">
            <a:off x="5292080" y="2780926"/>
            <a:ext cx="1440160" cy="4571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115616" y="38610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IFN-</a:t>
            </a:r>
            <a:r>
              <a:rPr lang="en-GB" sz="2400" dirty="0" smtClean="0">
                <a:sym typeface="Symbol"/>
              </a:rPr>
              <a:t> +IL-2</a:t>
            </a:r>
            <a:endParaRPr lang="en-GB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6084168" y="220486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IFN-</a:t>
            </a:r>
            <a:r>
              <a:rPr lang="en-GB" sz="2400" dirty="0" smtClean="0">
                <a:sym typeface="Symbol"/>
              </a:rPr>
              <a:t></a:t>
            </a:r>
            <a:endParaRPr lang="en-GB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6012160" y="335699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IL-2 + IFN-</a:t>
            </a:r>
            <a:r>
              <a:rPr lang="en-GB" sz="2400" dirty="0" smtClean="0">
                <a:sym typeface="Symbol"/>
              </a:rPr>
              <a:t></a:t>
            </a:r>
            <a:endParaRPr lang="en-GB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7308304" y="206084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NK cell</a:t>
            </a:r>
            <a:endParaRPr lang="en-GB" sz="2400" dirty="0"/>
          </a:p>
        </p:txBody>
      </p:sp>
      <p:graphicFrame>
        <p:nvGraphicFramePr>
          <p:cNvPr id="2092" name="Object 44"/>
          <p:cNvGraphicFramePr>
            <a:graphicFrameLocks/>
          </p:cNvGraphicFramePr>
          <p:nvPr/>
        </p:nvGraphicFramePr>
        <p:xfrm>
          <a:off x="7020272" y="2564904"/>
          <a:ext cx="1435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" name="Picture" r:id="rId7" imgW="4318000" imgH="2032000" progId="Word.Picture.8">
                  <p:embed/>
                </p:oleObj>
              </mc:Choice>
              <mc:Fallback>
                <p:oleObj name="Picture" r:id="rId7" imgW="4318000" imgH="2032000" progId="Word.Picture.8">
                  <p:embed/>
                  <p:pic>
                    <p:nvPicPr>
                      <p:cNvPr id="0" name="Picture 3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2564904"/>
                        <a:ext cx="1435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827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48072"/>
          </a:xfrm>
        </p:spPr>
        <p:txBody>
          <a:bodyPr>
            <a:normAutofit/>
          </a:bodyPr>
          <a:lstStyle/>
          <a:p>
            <a:r>
              <a:rPr lang="en-GB" sz="3600" dirty="0"/>
              <a:t>CD4 </a:t>
            </a:r>
            <a:r>
              <a:rPr lang="en-GB" sz="3600" dirty="0" smtClean="0"/>
              <a:t>Th2 </a:t>
            </a:r>
            <a:r>
              <a:rPr lang="en-GB" sz="3600" dirty="0"/>
              <a:t>cells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392488" cy="623549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GB" sz="3400" dirty="0"/>
              <a:t>CD4 </a:t>
            </a:r>
            <a:r>
              <a:rPr lang="en-GB" sz="3400" dirty="0" smtClean="0"/>
              <a:t>Th2 </a:t>
            </a:r>
            <a:r>
              <a:rPr lang="en-GB" sz="3400" dirty="0"/>
              <a:t>cells have the following characteristics</a:t>
            </a:r>
          </a:p>
          <a:p>
            <a:pPr algn="just"/>
            <a:endParaRPr lang="en-GB" sz="3400" dirty="0"/>
          </a:p>
          <a:p>
            <a:pPr lvl="1" algn="just"/>
            <a:r>
              <a:rPr lang="en-GB" sz="3400" dirty="0"/>
              <a:t>Secrete </a:t>
            </a:r>
            <a:r>
              <a:rPr lang="en-GB" sz="3400" dirty="0" smtClean="0"/>
              <a:t>IL-4, IL-5, IL-13 and IL-25 </a:t>
            </a:r>
          </a:p>
          <a:p>
            <a:pPr lvl="1" algn="just"/>
            <a:endParaRPr lang="en-GB" sz="3400" dirty="0"/>
          </a:p>
          <a:p>
            <a:pPr lvl="1" algn="just"/>
            <a:r>
              <a:rPr lang="en-GB" sz="3400" dirty="0" smtClean="0"/>
              <a:t>IL-4</a:t>
            </a:r>
            <a:r>
              <a:rPr lang="en-GB" sz="3400" dirty="0" smtClean="0">
                <a:sym typeface="Symbol"/>
              </a:rPr>
              <a:t> promotes </a:t>
            </a:r>
            <a:r>
              <a:rPr lang="en-GB" sz="3400" dirty="0">
                <a:sym typeface="Symbol"/>
              </a:rPr>
              <a:t>the  development of CD4 </a:t>
            </a:r>
            <a:r>
              <a:rPr lang="en-GB" sz="3400" dirty="0" smtClean="0">
                <a:sym typeface="Symbol"/>
              </a:rPr>
              <a:t>Th2 </a:t>
            </a:r>
            <a:r>
              <a:rPr lang="en-GB" sz="3400" dirty="0">
                <a:sym typeface="Symbol"/>
              </a:rPr>
              <a:t>from naïve T cells </a:t>
            </a:r>
            <a:endParaRPr lang="en-GB" sz="3400" dirty="0"/>
          </a:p>
          <a:p>
            <a:pPr lvl="1" algn="just"/>
            <a:endParaRPr lang="en-GB" sz="3400" dirty="0"/>
          </a:p>
          <a:p>
            <a:pPr lvl="1" algn="just"/>
            <a:r>
              <a:rPr lang="en-GB" sz="3400" dirty="0"/>
              <a:t>Lineage stabilisation under the influence of transcription factor </a:t>
            </a:r>
            <a:r>
              <a:rPr lang="en-GB" sz="3400" dirty="0" smtClean="0"/>
              <a:t>GATA and STAT-6 </a:t>
            </a:r>
            <a:r>
              <a:rPr lang="en-GB" sz="3400" dirty="0"/>
              <a:t>signalling  </a:t>
            </a:r>
          </a:p>
          <a:p>
            <a:pPr lvl="1" algn="just"/>
            <a:endParaRPr lang="en-GB" sz="3400" dirty="0"/>
          </a:p>
          <a:p>
            <a:pPr lvl="1" algn="just"/>
            <a:r>
              <a:rPr lang="en-GB" sz="3400" dirty="0"/>
              <a:t>Key role in </a:t>
            </a:r>
            <a:r>
              <a:rPr lang="en-GB" sz="3400" dirty="0" smtClean="0"/>
              <a:t>host protection against worm and parasitic infection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025352"/>
            <a:ext cx="4392488" cy="5832648"/>
          </a:xfrm>
        </p:spPr>
        <p:txBody>
          <a:bodyPr>
            <a:noAutofit/>
          </a:bodyPr>
          <a:lstStyle/>
          <a:p>
            <a:pPr algn="just"/>
            <a:r>
              <a:rPr lang="en-GB" sz="2400" dirty="0" smtClean="0"/>
              <a:t>IL-4 induces immunoglobulin </a:t>
            </a:r>
            <a:r>
              <a:rPr lang="en-GB" sz="2400" dirty="0" err="1" smtClean="0"/>
              <a:t>isotype</a:t>
            </a:r>
            <a:r>
              <a:rPr lang="en-GB" sz="2400" dirty="0" smtClean="0"/>
              <a:t> switch from </a:t>
            </a:r>
            <a:r>
              <a:rPr lang="en-GB" sz="2400" dirty="0" err="1" smtClean="0"/>
              <a:t>IgM</a:t>
            </a:r>
            <a:r>
              <a:rPr lang="en-GB" sz="2400" dirty="0" smtClean="0"/>
              <a:t> to </a:t>
            </a:r>
            <a:r>
              <a:rPr lang="en-GB" sz="2400" dirty="0" err="1" smtClean="0"/>
              <a:t>IgE</a:t>
            </a:r>
            <a:endParaRPr lang="en-GB" sz="2400" dirty="0" smtClean="0"/>
          </a:p>
          <a:p>
            <a:pPr algn="just"/>
            <a:endParaRPr lang="en-GB" sz="1600" dirty="0"/>
          </a:p>
          <a:p>
            <a:pPr algn="just"/>
            <a:r>
              <a:rPr lang="en-GB" sz="2400" dirty="0" smtClean="0"/>
              <a:t>Enhances the APC capacity of B cells </a:t>
            </a:r>
          </a:p>
          <a:p>
            <a:pPr algn="just"/>
            <a:endParaRPr lang="en-GB" sz="1600" dirty="0" smtClean="0"/>
          </a:p>
          <a:p>
            <a:pPr algn="just"/>
            <a:r>
              <a:rPr lang="en-GB" sz="2400" dirty="0" smtClean="0"/>
              <a:t>Promotes  the expression of VCAM-1 on endothelial cells which promote recruitment of T cells , </a:t>
            </a:r>
            <a:r>
              <a:rPr lang="en-GB" sz="2400" dirty="0" err="1" smtClean="0"/>
              <a:t>eosinophils</a:t>
            </a:r>
            <a:r>
              <a:rPr lang="en-GB" sz="2400" dirty="0" smtClean="0"/>
              <a:t>  and monocytes to inflammatory sites 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 smtClean="0"/>
              <a:t>Activates mast cells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062419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28600" y="381000"/>
            <a:ext cx="86106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/>
            <a:r>
              <a:rPr lang="en-GB" sz="3200" dirty="0" smtClean="0"/>
              <a:t>CD 4 Th2 cells enhances IgE antibody production and protects against worm/parasite infections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12160" y="2420888"/>
            <a:ext cx="673100" cy="642938"/>
            <a:chOff x="2740" y="1644"/>
            <a:chExt cx="424" cy="405"/>
          </a:xfrm>
        </p:grpSpPr>
        <p:sp>
          <p:nvSpPr>
            <p:cNvPr id="37921" name="Oval 6"/>
            <p:cNvSpPr>
              <a:spLocks noChangeArrowheads="1"/>
            </p:cNvSpPr>
            <p:nvPr/>
          </p:nvSpPr>
          <p:spPr bwMode="auto">
            <a:xfrm>
              <a:off x="2740" y="1644"/>
              <a:ext cx="424" cy="405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2" name="Oval 7"/>
            <p:cNvSpPr>
              <a:spLocks noChangeArrowheads="1"/>
            </p:cNvSpPr>
            <p:nvPr/>
          </p:nvSpPr>
          <p:spPr bwMode="auto">
            <a:xfrm>
              <a:off x="2834" y="1669"/>
              <a:ext cx="270" cy="27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4" name="Rectangle 8"/>
          <p:cNvSpPr>
            <a:spLocks noChangeArrowheads="1"/>
          </p:cNvSpPr>
          <p:nvPr/>
        </p:nvSpPr>
        <p:spPr bwMode="auto">
          <a:xfrm>
            <a:off x="5436096" y="1772816"/>
            <a:ext cx="146674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GB" sz="2000" dirty="0" smtClean="0"/>
              <a:t>CD4 Th2 cell</a:t>
            </a:r>
            <a:endParaRPr lang="en-GB" sz="2000" dirty="0"/>
          </a:p>
        </p:txBody>
      </p:sp>
      <p:sp>
        <p:nvSpPr>
          <p:cNvPr id="37897" name="Text Box 35"/>
          <p:cNvSpPr txBox="1">
            <a:spLocks noChangeArrowheads="1"/>
          </p:cNvSpPr>
          <p:nvPr/>
        </p:nvSpPr>
        <p:spPr bwMode="auto">
          <a:xfrm>
            <a:off x="5292080" y="3429000"/>
            <a:ext cx="64807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000" dirty="0" smtClean="0">
                <a:solidFill>
                  <a:srgbClr val="000000"/>
                </a:solidFill>
              </a:rPr>
              <a:t>IL-5</a:t>
            </a:r>
            <a:endParaRPr lang="en-GB" sz="2000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884368" y="4149080"/>
            <a:ext cx="673100" cy="642938"/>
            <a:chOff x="4564" y="2748"/>
            <a:chExt cx="424" cy="405"/>
          </a:xfrm>
        </p:grpSpPr>
        <p:sp>
          <p:nvSpPr>
            <p:cNvPr id="37917" name="Oval 13"/>
            <p:cNvSpPr>
              <a:spLocks noChangeArrowheads="1"/>
            </p:cNvSpPr>
            <p:nvPr/>
          </p:nvSpPr>
          <p:spPr bwMode="auto">
            <a:xfrm>
              <a:off x="4564" y="2748"/>
              <a:ext cx="424" cy="405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8" name="Oval 14"/>
            <p:cNvSpPr>
              <a:spLocks noChangeArrowheads="1"/>
            </p:cNvSpPr>
            <p:nvPr/>
          </p:nvSpPr>
          <p:spPr bwMode="auto">
            <a:xfrm>
              <a:off x="4658" y="2773"/>
              <a:ext cx="270" cy="27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0" name="Rectangle 16"/>
          <p:cNvSpPr>
            <a:spLocks noChangeArrowheads="1"/>
          </p:cNvSpPr>
          <p:nvPr/>
        </p:nvSpPr>
        <p:spPr bwMode="auto">
          <a:xfrm>
            <a:off x="7308304" y="5013176"/>
            <a:ext cx="163640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GB" sz="2000" b="1" dirty="0"/>
              <a:t>B lymphocyte</a:t>
            </a:r>
          </a:p>
        </p:txBody>
      </p:sp>
      <p:sp>
        <p:nvSpPr>
          <p:cNvPr id="37904" name="Rectangle 21"/>
          <p:cNvSpPr>
            <a:spLocks noChangeArrowheads="1"/>
          </p:cNvSpPr>
          <p:nvPr/>
        </p:nvSpPr>
        <p:spPr bwMode="auto">
          <a:xfrm>
            <a:off x="4716016" y="5589240"/>
            <a:ext cx="16689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GB" sz="2000" dirty="0" err="1" smtClean="0"/>
              <a:t>IgE</a:t>
            </a:r>
            <a:r>
              <a:rPr lang="en-GB" sz="2000" dirty="0" smtClean="0"/>
              <a:t> Antibodies</a:t>
            </a:r>
            <a:endParaRPr lang="en-GB" sz="2000" dirty="0"/>
          </a:p>
        </p:txBody>
      </p:sp>
      <p:sp>
        <p:nvSpPr>
          <p:cNvPr id="37906" name="Line 24"/>
          <p:cNvSpPr>
            <a:spLocks noChangeShapeType="1"/>
          </p:cNvSpPr>
          <p:nvPr/>
        </p:nvSpPr>
        <p:spPr bwMode="auto">
          <a:xfrm rot="14855691" flipH="1">
            <a:off x="6663565" y="3142955"/>
            <a:ext cx="1145472" cy="7739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907" name="Line 25"/>
          <p:cNvSpPr>
            <a:spLocks noChangeShapeType="1"/>
          </p:cNvSpPr>
          <p:nvPr/>
        </p:nvSpPr>
        <p:spPr bwMode="auto">
          <a:xfrm flipH="1">
            <a:off x="6084168" y="5229200"/>
            <a:ext cx="864096" cy="50405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7909" name="Object 27"/>
          <p:cNvGraphicFramePr>
            <a:graphicFrameLocks/>
          </p:cNvGraphicFramePr>
          <p:nvPr/>
        </p:nvGraphicFramePr>
        <p:xfrm>
          <a:off x="681038" y="2281238"/>
          <a:ext cx="1441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name="Picture" r:id="rId4" imgW="4318000" imgH="2032000" progId="Word.Picture.8">
                  <p:embed/>
                </p:oleObj>
              </mc:Choice>
              <mc:Fallback>
                <p:oleObj name="Picture" r:id="rId4" imgW="4318000" imgH="2032000" progId="Word.Picture.8">
                  <p:embed/>
                  <p:pic>
                    <p:nvPicPr>
                      <p:cNvPr id="0" name="Picture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2281238"/>
                        <a:ext cx="1441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0" name="Rectangle 28"/>
          <p:cNvSpPr>
            <a:spLocks noChangeArrowheads="1"/>
          </p:cNvSpPr>
          <p:nvPr/>
        </p:nvSpPr>
        <p:spPr bwMode="auto">
          <a:xfrm>
            <a:off x="674688" y="3001963"/>
            <a:ext cx="145712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GB" sz="2000" dirty="0" smtClean="0"/>
              <a:t>DC/</a:t>
            </a:r>
            <a:r>
              <a:rPr lang="en-GB" sz="2000" dirty="0" err="1" smtClean="0"/>
              <a:t>basophil</a:t>
            </a:r>
            <a:endParaRPr lang="en-GB" sz="2000" dirty="0"/>
          </a:p>
        </p:txBody>
      </p:sp>
      <p:sp>
        <p:nvSpPr>
          <p:cNvPr id="37911" name="Line 29"/>
          <p:cNvSpPr>
            <a:spLocks noChangeShapeType="1"/>
          </p:cNvSpPr>
          <p:nvPr/>
        </p:nvSpPr>
        <p:spPr bwMode="auto">
          <a:xfrm>
            <a:off x="2771800" y="2663201"/>
            <a:ext cx="2808312" cy="4571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912" name="Text Box 30"/>
          <p:cNvSpPr txBox="1">
            <a:spLocks noChangeArrowheads="1"/>
          </p:cNvSpPr>
          <p:nvPr/>
        </p:nvSpPr>
        <p:spPr bwMode="auto">
          <a:xfrm>
            <a:off x="2771800" y="2348880"/>
            <a:ext cx="244827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rgbClr val="000000"/>
                </a:solidFill>
              </a:rPr>
              <a:t>AP + IL-4</a:t>
            </a:r>
          </a:p>
        </p:txBody>
      </p:sp>
      <p:sp>
        <p:nvSpPr>
          <p:cNvPr id="37915" name="Line 33"/>
          <p:cNvSpPr>
            <a:spLocks noChangeShapeType="1"/>
          </p:cNvSpPr>
          <p:nvPr/>
        </p:nvSpPr>
        <p:spPr bwMode="auto">
          <a:xfrm flipH="1">
            <a:off x="3059832" y="5877272"/>
            <a:ext cx="1368152" cy="14401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916" name="Text Box 36"/>
          <p:cNvSpPr txBox="1">
            <a:spLocks noChangeArrowheads="1"/>
          </p:cNvSpPr>
          <p:nvPr/>
        </p:nvSpPr>
        <p:spPr bwMode="auto">
          <a:xfrm>
            <a:off x="6588224" y="3573016"/>
            <a:ext cx="48603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2000" dirty="0">
                <a:solidFill>
                  <a:srgbClr val="000000"/>
                </a:solidFill>
              </a:rPr>
              <a:t>IL4</a:t>
            </a:r>
          </a:p>
        </p:txBody>
      </p:sp>
      <p:grpSp>
        <p:nvGrpSpPr>
          <p:cNvPr id="35" name="Group 41"/>
          <p:cNvGrpSpPr>
            <a:grpSpLocks/>
          </p:cNvGrpSpPr>
          <p:nvPr/>
        </p:nvGrpSpPr>
        <p:grpSpPr bwMode="auto">
          <a:xfrm>
            <a:off x="1259632" y="5949280"/>
            <a:ext cx="891331" cy="575196"/>
            <a:chOff x="3323" y="3496"/>
            <a:chExt cx="242" cy="208"/>
          </a:xfrm>
        </p:grpSpPr>
        <p:sp>
          <p:nvSpPr>
            <p:cNvPr id="36" name="Oval 42"/>
            <p:cNvSpPr>
              <a:spLocks noChangeArrowheads="1"/>
            </p:cNvSpPr>
            <p:nvPr/>
          </p:nvSpPr>
          <p:spPr bwMode="auto">
            <a:xfrm>
              <a:off x="3323" y="3496"/>
              <a:ext cx="242" cy="20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43"/>
            <p:cNvSpPr>
              <a:spLocks/>
            </p:cNvSpPr>
            <p:nvPr/>
          </p:nvSpPr>
          <p:spPr bwMode="auto">
            <a:xfrm>
              <a:off x="3364" y="3536"/>
              <a:ext cx="109" cy="117"/>
            </a:xfrm>
            <a:custGeom>
              <a:avLst/>
              <a:gdLst>
                <a:gd name="T0" fmla="*/ 47 w 121"/>
                <a:gd name="T1" fmla="*/ 47 h 133"/>
                <a:gd name="T2" fmla="*/ 5 w 121"/>
                <a:gd name="T3" fmla="*/ 55 h 133"/>
                <a:gd name="T4" fmla="*/ 0 w 121"/>
                <a:gd name="T5" fmla="*/ 70 h 133"/>
                <a:gd name="T6" fmla="*/ 50 w 121"/>
                <a:gd name="T7" fmla="*/ 74 h 133"/>
                <a:gd name="T8" fmla="*/ 44 w 121"/>
                <a:gd name="T9" fmla="*/ 47 h 133"/>
                <a:gd name="T10" fmla="*/ 38 w 121"/>
                <a:gd name="T11" fmla="*/ 25 h 133"/>
                <a:gd name="T12" fmla="*/ 61 w 121"/>
                <a:gd name="T13" fmla="*/ 0 h 133"/>
                <a:gd name="T14" fmla="*/ 85 w 121"/>
                <a:gd name="T15" fmla="*/ 14 h 133"/>
                <a:gd name="T16" fmla="*/ 78 w 121"/>
                <a:gd name="T17" fmla="*/ 52 h 133"/>
                <a:gd name="T18" fmla="*/ 61 w 121"/>
                <a:gd name="T19" fmla="*/ 43 h 133"/>
                <a:gd name="T20" fmla="*/ 55 w 121"/>
                <a:gd name="T21" fmla="*/ 35 h 133"/>
                <a:gd name="T22" fmla="*/ 47 w 121"/>
                <a:gd name="T23" fmla="*/ 47 h 1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1"/>
                <a:gd name="T37" fmla="*/ 0 h 133"/>
                <a:gd name="T38" fmla="*/ 121 w 121"/>
                <a:gd name="T39" fmla="*/ 133 h 1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1" h="133">
                  <a:moveTo>
                    <a:pt x="64" y="68"/>
                  </a:moveTo>
                  <a:cubicBezTo>
                    <a:pt x="61" y="68"/>
                    <a:pt x="17" y="65"/>
                    <a:pt x="8" y="80"/>
                  </a:cubicBezTo>
                  <a:cubicBezTo>
                    <a:pt x="3" y="87"/>
                    <a:pt x="0" y="104"/>
                    <a:pt x="0" y="104"/>
                  </a:cubicBezTo>
                  <a:cubicBezTo>
                    <a:pt x="9" y="133"/>
                    <a:pt x="45" y="115"/>
                    <a:pt x="68" y="108"/>
                  </a:cubicBezTo>
                  <a:cubicBezTo>
                    <a:pt x="72" y="88"/>
                    <a:pt x="70" y="84"/>
                    <a:pt x="60" y="68"/>
                  </a:cubicBezTo>
                  <a:cubicBezTo>
                    <a:pt x="71" y="51"/>
                    <a:pt x="68" y="46"/>
                    <a:pt x="52" y="36"/>
                  </a:cubicBezTo>
                  <a:cubicBezTo>
                    <a:pt x="57" y="18"/>
                    <a:pt x="69" y="9"/>
                    <a:pt x="84" y="0"/>
                  </a:cubicBezTo>
                  <a:cubicBezTo>
                    <a:pt x="112" y="9"/>
                    <a:pt x="103" y="0"/>
                    <a:pt x="116" y="20"/>
                  </a:cubicBezTo>
                  <a:cubicBezTo>
                    <a:pt x="121" y="40"/>
                    <a:pt x="114" y="56"/>
                    <a:pt x="108" y="76"/>
                  </a:cubicBezTo>
                  <a:cubicBezTo>
                    <a:pt x="98" y="72"/>
                    <a:pt x="91" y="71"/>
                    <a:pt x="84" y="64"/>
                  </a:cubicBezTo>
                  <a:cubicBezTo>
                    <a:pt x="80" y="60"/>
                    <a:pt x="80" y="51"/>
                    <a:pt x="76" y="52"/>
                  </a:cubicBezTo>
                  <a:cubicBezTo>
                    <a:pt x="69" y="53"/>
                    <a:pt x="68" y="62"/>
                    <a:pt x="64" y="68"/>
                  </a:cubicBez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8" name="Group 44"/>
          <p:cNvGrpSpPr>
            <a:grpSpLocks/>
          </p:cNvGrpSpPr>
          <p:nvPr/>
        </p:nvGrpSpPr>
        <p:grpSpPr bwMode="auto">
          <a:xfrm>
            <a:off x="1475656" y="4293096"/>
            <a:ext cx="720080" cy="720080"/>
            <a:chOff x="4035" y="3472"/>
            <a:chExt cx="242" cy="208"/>
          </a:xfrm>
        </p:grpSpPr>
        <p:sp>
          <p:nvSpPr>
            <p:cNvPr id="39" name="Oval 45"/>
            <p:cNvSpPr>
              <a:spLocks noChangeArrowheads="1"/>
            </p:cNvSpPr>
            <p:nvPr/>
          </p:nvSpPr>
          <p:spPr bwMode="auto">
            <a:xfrm>
              <a:off x="4035" y="3472"/>
              <a:ext cx="242" cy="20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/>
          </p:nvSpPr>
          <p:spPr bwMode="auto">
            <a:xfrm>
              <a:off x="4104" y="3514"/>
              <a:ext cx="80" cy="114"/>
            </a:xfrm>
            <a:custGeom>
              <a:avLst/>
              <a:gdLst>
                <a:gd name="T0" fmla="*/ 26 w 136"/>
                <a:gd name="T1" fmla="*/ 4 h 186"/>
                <a:gd name="T2" fmla="*/ 19 w 136"/>
                <a:gd name="T3" fmla="*/ 1 h 186"/>
                <a:gd name="T4" fmla="*/ 11 w 136"/>
                <a:gd name="T5" fmla="*/ 2 h 186"/>
                <a:gd name="T6" fmla="*/ 4 w 136"/>
                <a:gd name="T7" fmla="*/ 14 h 186"/>
                <a:gd name="T8" fmla="*/ 1 w 136"/>
                <a:gd name="T9" fmla="*/ 23 h 186"/>
                <a:gd name="T10" fmla="*/ 7 w 136"/>
                <a:gd name="T11" fmla="*/ 39 h 186"/>
                <a:gd name="T12" fmla="*/ 9 w 136"/>
                <a:gd name="T13" fmla="*/ 41 h 186"/>
                <a:gd name="T14" fmla="*/ 14 w 136"/>
                <a:gd name="T15" fmla="*/ 43 h 186"/>
                <a:gd name="T16" fmla="*/ 22 w 136"/>
                <a:gd name="T17" fmla="*/ 36 h 186"/>
                <a:gd name="T18" fmla="*/ 17 w 136"/>
                <a:gd name="T19" fmla="*/ 25 h 186"/>
                <a:gd name="T20" fmla="*/ 25 w 136"/>
                <a:gd name="T21" fmla="*/ 21 h 186"/>
                <a:gd name="T22" fmla="*/ 28 w 136"/>
                <a:gd name="T23" fmla="*/ 12 h 186"/>
                <a:gd name="T24" fmla="*/ 26 w 136"/>
                <a:gd name="T25" fmla="*/ 4 h 1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"/>
                <a:gd name="T40" fmla="*/ 0 h 186"/>
                <a:gd name="T41" fmla="*/ 136 w 136"/>
                <a:gd name="T42" fmla="*/ 186 h 1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" h="186">
                  <a:moveTo>
                    <a:pt x="128" y="18"/>
                  </a:moveTo>
                  <a:cubicBezTo>
                    <a:pt x="117" y="10"/>
                    <a:pt x="92" y="2"/>
                    <a:pt x="92" y="2"/>
                  </a:cubicBezTo>
                  <a:cubicBezTo>
                    <a:pt x="78" y="3"/>
                    <a:pt x="61" y="0"/>
                    <a:pt x="52" y="10"/>
                  </a:cubicBezTo>
                  <a:cubicBezTo>
                    <a:pt x="37" y="24"/>
                    <a:pt x="32" y="45"/>
                    <a:pt x="20" y="62"/>
                  </a:cubicBezTo>
                  <a:cubicBezTo>
                    <a:pt x="15" y="75"/>
                    <a:pt x="8" y="84"/>
                    <a:pt x="4" y="98"/>
                  </a:cubicBezTo>
                  <a:cubicBezTo>
                    <a:pt x="7" y="135"/>
                    <a:pt x="0" y="154"/>
                    <a:pt x="36" y="166"/>
                  </a:cubicBezTo>
                  <a:cubicBezTo>
                    <a:pt x="38" y="170"/>
                    <a:pt x="39" y="175"/>
                    <a:pt x="44" y="178"/>
                  </a:cubicBezTo>
                  <a:cubicBezTo>
                    <a:pt x="51" y="182"/>
                    <a:pt x="68" y="186"/>
                    <a:pt x="68" y="186"/>
                  </a:cubicBezTo>
                  <a:cubicBezTo>
                    <a:pt x="88" y="180"/>
                    <a:pt x="96" y="171"/>
                    <a:pt x="108" y="154"/>
                  </a:cubicBezTo>
                  <a:cubicBezTo>
                    <a:pt x="103" y="132"/>
                    <a:pt x="105" y="113"/>
                    <a:pt x="84" y="106"/>
                  </a:cubicBezTo>
                  <a:cubicBezTo>
                    <a:pt x="112" y="96"/>
                    <a:pt x="100" y="102"/>
                    <a:pt x="120" y="90"/>
                  </a:cubicBezTo>
                  <a:cubicBezTo>
                    <a:pt x="124" y="76"/>
                    <a:pt x="131" y="67"/>
                    <a:pt x="136" y="54"/>
                  </a:cubicBezTo>
                  <a:cubicBezTo>
                    <a:pt x="126" y="26"/>
                    <a:pt x="128" y="38"/>
                    <a:pt x="128" y="18"/>
                  </a:cubicBez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1" name="Line 33"/>
          <p:cNvSpPr>
            <a:spLocks noChangeShapeType="1"/>
          </p:cNvSpPr>
          <p:nvPr/>
        </p:nvSpPr>
        <p:spPr bwMode="auto">
          <a:xfrm flipH="1">
            <a:off x="5004048" y="3140968"/>
            <a:ext cx="1152128" cy="50405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1043608" y="537321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Mast cell</a:t>
            </a:r>
            <a:endParaRPr lang="en-GB" sz="2000" dirty="0"/>
          </a:p>
        </p:txBody>
      </p:sp>
      <p:sp>
        <p:nvSpPr>
          <p:cNvPr id="43" name="Rectangle 42"/>
          <p:cNvSpPr/>
          <p:nvPr/>
        </p:nvSpPr>
        <p:spPr>
          <a:xfrm>
            <a:off x="1259632" y="3717032"/>
            <a:ext cx="1160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 smtClean="0"/>
              <a:t>Basophil</a:t>
            </a:r>
            <a:r>
              <a:rPr lang="en-GB" dirty="0" err="1" smtClean="0"/>
              <a:t>s</a:t>
            </a:r>
            <a:endParaRPr lang="en-GB" dirty="0"/>
          </a:p>
        </p:txBody>
      </p:sp>
      <p:grpSp>
        <p:nvGrpSpPr>
          <p:cNvPr id="30" name="Group 41"/>
          <p:cNvGrpSpPr>
            <a:grpSpLocks/>
          </p:cNvGrpSpPr>
          <p:nvPr/>
        </p:nvGrpSpPr>
        <p:grpSpPr bwMode="auto">
          <a:xfrm>
            <a:off x="4067944" y="3645024"/>
            <a:ext cx="891331" cy="575196"/>
            <a:chOff x="3323" y="3496"/>
            <a:chExt cx="242" cy="208"/>
          </a:xfrm>
        </p:grpSpPr>
        <p:sp>
          <p:nvSpPr>
            <p:cNvPr id="31" name="Oval 42"/>
            <p:cNvSpPr>
              <a:spLocks noChangeArrowheads="1"/>
            </p:cNvSpPr>
            <p:nvPr/>
          </p:nvSpPr>
          <p:spPr bwMode="auto">
            <a:xfrm>
              <a:off x="3323" y="3496"/>
              <a:ext cx="242" cy="20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auto">
            <a:xfrm>
              <a:off x="3364" y="3536"/>
              <a:ext cx="109" cy="117"/>
            </a:xfrm>
            <a:custGeom>
              <a:avLst/>
              <a:gdLst>
                <a:gd name="T0" fmla="*/ 47 w 121"/>
                <a:gd name="T1" fmla="*/ 47 h 133"/>
                <a:gd name="T2" fmla="*/ 5 w 121"/>
                <a:gd name="T3" fmla="*/ 55 h 133"/>
                <a:gd name="T4" fmla="*/ 0 w 121"/>
                <a:gd name="T5" fmla="*/ 70 h 133"/>
                <a:gd name="T6" fmla="*/ 50 w 121"/>
                <a:gd name="T7" fmla="*/ 74 h 133"/>
                <a:gd name="T8" fmla="*/ 44 w 121"/>
                <a:gd name="T9" fmla="*/ 47 h 133"/>
                <a:gd name="T10" fmla="*/ 38 w 121"/>
                <a:gd name="T11" fmla="*/ 25 h 133"/>
                <a:gd name="T12" fmla="*/ 61 w 121"/>
                <a:gd name="T13" fmla="*/ 0 h 133"/>
                <a:gd name="T14" fmla="*/ 85 w 121"/>
                <a:gd name="T15" fmla="*/ 14 h 133"/>
                <a:gd name="T16" fmla="*/ 78 w 121"/>
                <a:gd name="T17" fmla="*/ 52 h 133"/>
                <a:gd name="T18" fmla="*/ 61 w 121"/>
                <a:gd name="T19" fmla="*/ 43 h 133"/>
                <a:gd name="T20" fmla="*/ 55 w 121"/>
                <a:gd name="T21" fmla="*/ 35 h 133"/>
                <a:gd name="T22" fmla="*/ 47 w 121"/>
                <a:gd name="T23" fmla="*/ 47 h 1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1"/>
                <a:gd name="T37" fmla="*/ 0 h 133"/>
                <a:gd name="T38" fmla="*/ 121 w 121"/>
                <a:gd name="T39" fmla="*/ 133 h 1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1" h="133">
                  <a:moveTo>
                    <a:pt x="64" y="68"/>
                  </a:moveTo>
                  <a:cubicBezTo>
                    <a:pt x="61" y="68"/>
                    <a:pt x="17" y="65"/>
                    <a:pt x="8" y="80"/>
                  </a:cubicBezTo>
                  <a:cubicBezTo>
                    <a:pt x="3" y="87"/>
                    <a:pt x="0" y="104"/>
                    <a:pt x="0" y="104"/>
                  </a:cubicBezTo>
                  <a:cubicBezTo>
                    <a:pt x="9" y="133"/>
                    <a:pt x="45" y="115"/>
                    <a:pt x="68" y="108"/>
                  </a:cubicBezTo>
                  <a:cubicBezTo>
                    <a:pt x="72" y="88"/>
                    <a:pt x="70" y="84"/>
                    <a:pt x="60" y="68"/>
                  </a:cubicBezTo>
                  <a:cubicBezTo>
                    <a:pt x="71" y="51"/>
                    <a:pt x="68" y="46"/>
                    <a:pt x="52" y="36"/>
                  </a:cubicBezTo>
                  <a:cubicBezTo>
                    <a:pt x="57" y="18"/>
                    <a:pt x="69" y="9"/>
                    <a:pt x="84" y="0"/>
                  </a:cubicBezTo>
                  <a:cubicBezTo>
                    <a:pt x="112" y="9"/>
                    <a:pt x="103" y="0"/>
                    <a:pt x="116" y="20"/>
                  </a:cubicBezTo>
                  <a:cubicBezTo>
                    <a:pt x="121" y="40"/>
                    <a:pt x="114" y="56"/>
                    <a:pt x="108" y="76"/>
                  </a:cubicBezTo>
                  <a:cubicBezTo>
                    <a:pt x="98" y="72"/>
                    <a:pt x="91" y="71"/>
                    <a:pt x="84" y="64"/>
                  </a:cubicBezTo>
                  <a:cubicBezTo>
                    <a:pt x="80" y="60"/>
                    <a:pt x="80" y="51"/>
                    <a:pt x="76" y="52"/>
                  </a:cubicBezTo>
                  <a:cubicBezTo>
                    <a:pt x="69" y="53"/>
                    <a:pt x="68" y="62"/>
                    <a:pt x="64" y="68"/>
                  </a:cubicBez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3" name="Line 33"/>
          <p:cNvSpPr>
            <a:spLocks noChangeShapeType="1"/>
          </p:cNvSpPr>
          <p:nvPr/>
        </p:nvSpPr>
        <p:spPr bwMode="auto">
          <a:xfrm flipH="1" flipV="1">
            <a:off x="2780184" y="4949552"/>
            <a:ext cx="2016224" cy="72008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Text Box 35"/>
          <p:cNvSpPr txBox="1">
            <a:spLocks noChangeArrowheads="1"/>
          </p:cNvSpPr>
          <p:nvPr/>
        </p:nvSpPr>
        <p:spPr bwMode="auto">
          <a:xfrm>
            <a:off x="3203848" y="3356992"/>
            <a:ext cx="125726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2000" dirty="0" err="1" smtClean="0">
                <a:solidFill>
                  <a:srgbClr val="000000"/>
                </a:solidFill>
              </a:rPr>
              <a:t>Eosinophil</a:t>
            </a:r>
            <a:endParaRPr lang="en-GB" sz="2000" dirty="0"/>
          </a:p>
        </p:txBody>
      </p:sp>
      <p:sp>
        <p:nvSpPr>
          <p:cNvPr id="45" name="Line 33"/>
          <p:cNvSpPr>
            <a:spLocks noChangeShapeType="1"/>
          </p:cNvSpPr>
          <p:nvPr/>
        </p:nvSpPr>
        <p:spPr bwMode="auto">
          <a:xfrm flipH="1" flipV="1">
            <a:off x="4788024" y="4437112"/>
            <a:ext cx="576064" cy="115212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236296" y="299695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IL-13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5549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70992"/>
          </a:xfrm>
        </p:spPr>
        <p:txBody>
          <a:bodyPr>
            <a:normAutofit/>
          </a:bodyPr>
          <a:lstStyle/>
          <a:p>
            <a:r>
              <a:rPr lang="en-GB" sz="3600" dirty="0"/>
              <a:t>CD4 </a:t>
            </a:r>
            <a:r>
              <a:rPr lang="en-GB" sz="3600" dirty="0" smtClean="0"/>
              <a:t>Th17 </a:t>
            </a:r>
            <a:r>
              <a:rPr lang="en-GB" sz="3600" dirty="0"/>
              <a:t>cells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792088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GB" sz="3400" dirty="0"/>
              <a:t>CD4 </a:t>
            </a:r>
            <a:r>
              <a:rPr lang="en-GB" sz="3400" dirty="0" smtClean="0"/>
              <a:t>Th17 </a:t>
            </a:r>
            <a:r>
              <a:rPr lang="en-GB" sz="3400" dirty="0"/>
              <a:t>cells have the following characteristics</a:t>
            </a:r>
          </a:p>
          <a:p>
            <a:pPr algn="just"/>
            <a:endParaRPr lang="en-GB" sz="3400" dirty="0"/>
          </a:p>
          <a:p>
            <a:pPr lvl="1" algn="just"/>
            <a:r>
              <a:rPr lang="en-GB" sz="3400" dirty="0"/>
              <a:t>Secrete </a:t>
            </a:r>
            <a:r>
              <a:rPr lang="en-GB" sz="3400" dirty="0" smtClean="0"/>
              <a:t>IL-17A, IL-17F, IL-21 </a:t>
            </a:r>
            <a:r>
              <a:rPr lang="en-GB" sz="3400" dirty="0"/>
              <a:t>and </a:t>
            </a:r>
            <a:r>
              <a:rPr lang="en-GB" sz="3400" dirty="0" smtClean="0"/>
              <a:t>IL-22 </a:t>
            </a:r>
            <a:endParaRPr lang="en-GB" sz="3400" dirty="0"/>
          </a:p>
          <a:p>
            <a:pPr lvl="1" algn="just"/>
            <a:endParaRPr lang="en-GB" sz="3400" dirty="0"/>
          </a:p>
          <a:p>
            <a:pPr lvl="1" algn="just"/>
            <a:r>
              <a:rPr lang="en-GB" sz="3400" dirty="0" smtClean="0"/>
              <a:t>TGF-</a:t>
            </a:r>
            <a:r>
              <a:rPr lang="en-GB" sz="3400" dirty="0" smtClean="0">
                <a:sym typeface="Symbol"/>
              </a:rPr>
              <a:t>1 and IL-6  </a:t>
            </a:r>
            <a:r>
              <a:rPr lang="en-GB" sz="3400" dirty="0">
                <a:sym typeface="Symbol"/>
              </a:rPr>
              <a:t>promotes the  development of CD4 </a:t>
            </a:r>
            <a:r>
              <a:rPr lang="en-GB" sz="3400" dirty="0" smtClean="0">
                <a:sym typeface="Symbol"/>
              </a:rPr>
              <a:t>Th17 </a:t>
            </a:r>
            <a:r>
              <a:rPr lang="en-GB" sz="3400" dirty="0">
                <a:sym typeface="Symbol"/>
              </a:rPr>
              <a:t>from naïve T cells </a:t>
            </a:r>
            <a:endParaRPr lang="en-GB" sz="3400" dirty="0"/>
          </a:p>
          <a:p>
            <a:pPr lvl="1" algn="just"/>
            <a:endParaRPr lang="en-GB" sz="3400" dirty="0"/>
          </a:p>
          <a:p>
            <a:pPr lvl="1" algn="just"/>
            <a:r>
              <a:rPr lang="en-GB" sz="3400" dirty="0"/>
              <a:t>Lineage stabilisation under the influence of transcription factor </a:t>
            </a:r>
            <a:r>
              <a:rPr lang="en-GB" sz="3400" dirty="0" smtClean="0"/>
              <a:t>Retinoic </a:t>
            </a:r>
            <a:r>
              <a:rPr lang="en-GB" sz="3400" dirty="0"/>
              <a:t>acid related Orphan Receptor gamma </a:t>
            </a:r>
            <a:r>
              <a:rPr lang="en-GB" sz="3400" dirty="0" smtClean="0"/>
              <a:t>t (</a:t>
            </a:r>
            <a:r>
              <a:rPr lang="en-GB" sz="3400" dirty="0" err="1" smtClean="0"/>
              <a:t>RORyt</a:t>
            </a:r>
            <a:r>
              <a:rPr lang="en-GB" sz="3400" dirty="0" smtClean="0"/>
              <a:t>) </a:t>
            </a:r>
            <a:r>
              <a:rPr lang="en-GB" sz="3400" dirty="0"/>
              <a:t>and </a:t>
            </a:r>
            <a:r>
              <a:rPr lang="en-GB" sz="3400" dirty="0" smtClean="0"/>
              <a:t>STAT-3 </a:t>
            </a:r>
            <a:r>
              <a:rPr lang="en-GB" sz="3400" dirty="0"/>
              <a:t>signalling  </a:t>
            </a:r>
          </a:p>
          <a:p>
            <a:pPr lvl="1" algn="just"/>
            <a:endParaRPr lang="en-GB" sz="3400" dirty="0"/>
          </a:p>
          <a:p>
            <a:pPr lvl="1" algn="just"/>
            <a:r>
              <a:rPr lang="en-GB" sz="3400" dirty="0" smtClean="0"/>
              <a:t>IL-23 expands the pools of committed CD4 Th17 cells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73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Adaptive immune system</a:t>
            </a:r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endParaRPr lang="en-GB" sz="3600" dirty="0" smtClean="0"/>
          </a:p>
          <a:p>
            <a:pPr algn="ctr"/>
            <a:r>
              <a:rPr lang="en-GB" sz="3600" dirty="0" smtClean="0"/>
              <a:t>Generation of T and B cell receptors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808960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CD4 Th17 cells involved in host defence  against extracellular bacterial infections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186808" cy="4525963"/>
          </a:xfrm>
        </p:spPr>
        <p:txBody>
          <a:bodyPr>
            <a:normAutofit/>
          </a:bodyPr>
          <a:lstStyle/>
          <a:p>
            <a:pPr algn="just"/>
            <a:r>
              <a:rPr lang="en-GB" sz="2000" dirty="0" smtClean="0"/>
              <a:t>CD4 Th17 involved in activation and recruitment of </a:t>
            </a:r>
            <a:r>
              <a:rPr lang="en-GB" sz="2000" dirty="0" err="1" smtClean="0"/>
              <a:t>neutrophils</a:t>
            </a:r>
            <a:r>
              <a:rPr lang="en-GB" sz="2000" dirty="0" smtClean="0"/>
              <a:t> to mucosal surfaces (IL-17)</a:t>
            </a:r>
          </a:p>
          <a:p>
            <a:pPr algn="just"/>
            <a:endParaRPr lang="en-GB" sz="2000" dirty="0" smtClean="0"/>
          </a:p>
          <a:p>
            <a:pPr algn="just"/>
            <a:r>
              <a:rPr lang="en-GB" sz="2000" dirty="0" smtClean="0"/>
              <a:t>Maintenance of integrity of epithelial cells  (IL-22)</a:t>
            </a:r>
          </a:p>
          <a:p>
            <a:pPr algn="just"/>
            <a:endParaRPr lang="en-GB" sz="2000" dirty="0" smtClean="0"/>
          </a:p>
          <a:p>
            <a:pPr algn="just"/>
            <a:r>
              <a:rPr lang="en-GB" sz="2000" dirty="0" smtClean="0"/>
              <a:t>Secretion of mucosal antimicrobial proteins (IL-22)</a:t>
            </a:r>
          </a:p>
          <a:p>
            <a:pPr algn="just"/>
            <a:endParaRPr lang="en-GB" sz="2000" dirty="0" smtClean="0"/>
          </a:p>
          <a:p>
            <a:pPr algn="just"/>
            <a:r>
              <a:rPr lang="en-GB" sz="2000" dirty="0" smtClean="0"/>
              <a:t>Secretion of IL-21 important in induction of  T cell dependent antibody responses</a:t>
            </a:r>
            <a:endParaRPr lang="en-GB" sz="2000" dirty="0"/>
          </a:p>
        </p:txBody>
      </p:sp>
      <p:pic>
        <p:nvPicPr>
          <p:cNvPr id="5" name="Content Placeholder 4" descr="IL-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6016" y="1700808"/>
            <a:ext cx="4267201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52545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</p:spPr>
        <p:txBody>
          <a:bodyPr>
            <a:noAutofit/>
          </a:bodyPr>
          <a:lstStyle/>
          <a:p>
            <a:r>
              <a:rPr lang="en-GB" sz="3200" dirty="0" smtClean="0"/>
              <a:t>CD4 </a:t>
            </a:r>
            <a:r>
              <a:rPr lang="en-GB" sz="3200" dirty="0"/>
              <a:t>regulatory T cells  suppress  </a:t>
            </a:r>
            <a:r>
              <a:rPr lang="en-GB" sz="3200" dirty="0" smtClean="0"/>
              <a:t>inflammatory responses in blood and tissues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248472" cy="544522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GB" sz="3200" dirty="0" smtClean="0"/>
              <a:t>CD4 regulatory T cell which express CD25 (IL-2 R) protein are derived from the thymus and can also be generated from naive CD4  T cells</a:t>
            </a:r>
          </a:p>
          <a:p>
            <a:pPr algn="just"/>
            <a:endParaRPr lang="en-GB" sz="2200" dirty="0"/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GB" sz="3200" dirty="0"/>
              <a:t>TGF-</a:t>
            </a:r>
            <a:r>
              <a:rPr lang="en-GB" sz="3200" dirty="0">
                <a:sym typeface="Symbol"/>
              </a:rPr>
              <a:t>1 and IL-6  promotes the  development of CD4 </a:t>
            </a:r>
            <a:r>
              <a:rPr lang="en-GB" sz="3200" dirty="0" err="1" smtClean="0">
                <a:sym typeface="Symbol"/>
              </a:rPr>
              <a:t>Threg</a:t>
            </a:r>
            <a:r>
              <a:rPr lang="en-GB" sz="3200" dirty="0" smtClean="0">
                <a:sym typeface="Symbol"/>
              </a:rPr>
              <a:t> </a:t>
            </a:r>
            <a:r>
              <a:rPr lang="en-GB" sz="3200" dirty="0">
                <a:sym typeface="Symbol"/>
              </a:rPr>
              <a:t>from naïve T cells </a:t>
            </a:r>
            <a:endParaRPr lang="en-GB" sz="3200" dirty="0"/>
          </a:p>
          <a:p>
            <a:pPr marL="0" indent="0" algn="just">
              <a:buNone/>
            </a:pPr>
            <a:endParaRPr lang="en-GB" sz="1900" dirty="0" smtClean="0"/>
          </a:p>
          <a:p>
            <a:pPr algn="just"/>
            <a:r>
              <a:rPr lang="en-GB" sz="3200" dirty="0" smtClean="0"/>
              <a:t>CD4 regulatory cells express the transcription factor </a:t>
            </a:r>
            <a:r>
              <a:rPr lang="en-GB" sz="3200" dirty="0" err="1" smtClean="0"/>
              <a:t>forkhead</a:t>
            </a:r>
            <a:r>
              <a:rPr lang="en-GB" sz="3200" dirty="0" smtClean="0"/>
              <a:t> box protein 3 which is responsible for the development and maturation of this T cells subset</a:t>
            </a:r>
          </a:p>
          <a:p>
            <a:pPr algn="just"/>
            <a:endParaRPr lang="en-GB" sz="1900" dirty="0" smtClean="0"/>
          </a:p>
          <a:p>
            <a:pPr algn="just"/>
            <a:r>
              <a:rPr lang="en-GB" sz="3200" dirty="0" smtClean="0"/>
              <a:t>Anti-inflammatory effects is mediated</a:t>
            </a:r>
          </a:p>
          <a:p>
            <a:pPr lvl="1" algn="just"/>
            <a:r>
              <a:rPr lang="en-GB" sz="2900" dirty="0" smtClean="0"/>
              <a:t>Secretion of </a:t>
            </a:r>
            <a:r>
              <a:rPr lang="en-GB" sz="2900" dirty="0" smtClean="0">
                <a:latin typeface="Calibri" pitchFamily="34" charset="0"/>
              </a:rPr>
              <a:t>TGF-</a:t>
            </a:r>
            <a:r>
              <a:rPr lang="en-GB" sz="2900" dirty="0" smtClean="0">
                <a:latin typeface="Symbol" pitchFamily="18" charset="2"/>
              </a:rPr>
              <a:t>b,</a:t>
            </a:r>
            <a:r>
              <a:rPr lang="en-GB" sz="2900" dirty="0" smtClean="0">
                <a:latin typeface="Calibri" pitchFamily="34" charset="0"/>
              </a:rPr>
              <a:t> IL-10, IL-35</a:t>
            </a:r>
          </a:p>
          <a:p>
            <a:pPr lvl="1" algn="just"/>
            <a:r>
              <a:rPr lang="en-GB" sz="2900" dirty="0" smtClean="0"/>
              <a:t>Direct cell contact </a:t>
            </a:r>
          </a:p>
          <a:p>
            <a:pPr lvl="1" algn="just"/>
            <a:r>
              <a:rPr lang="en-GB" sz="2900" dirty="0" smtClean="0"/>
              <a:t>Metabolism of amino acid tryptophan  by IDO </a:t>
            </a:r>
            <a:r>
              <a:rPr lang="en-GB" sz="2900" dirty="0" err="1" smtClean="0"/>
              <a:t>enzmye</a:t>
            </a:r>
            <a:r>
              <a:rPr lang="en-GB" sz="2900" dirty="0" smtClean="0"/>
              <a:t> </a:t>
            </a:r>
            <a:endParaRPr lang="en-GB" sz="29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700808"/>
            <a:ext cx="4038600" cy="4392488"/>
          </a:xfrm>
        </p:spPr>
      </p:pic>
    </p:spTree>
    <p:extLst>
      <p:ext uri="{BB962C8B-B14F-4D97-AF65-F5344CB8AC3E}">
        <p14:creationId xmlns:p14="http://schemas.microsoft.com/office/powerpoint/2010/main" val="27469152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Cytotoxic CD8  T cells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5040560" cy="5256584"/>
          </a:xfrm>
        </p:spPr>
        <p:txBody>
          <a:bodyPr>
            <a:normAutofit lnSpcReduction="10000"/>
          </a:bodyPr>
          <a:lstStyle/>
          <a:p>
            <a:pPr marL="457200" lvl="1" indent="0" algn="ctr">
              <a:buNone/>
            </a:pPr>
            <a:r>
              <a:rPr lang="en-US" b="1" dirty="0" smtClean="0"/>
              <a:t>Kill </a:t>
            </a:r>
            <a:r>
              <a:rPr lang="en-US" b="1" dirty="0"/>
              <a:t>infected cells by</a:t>
            </a:r>
          </a:p>
          <a:p>
            <a:pPr lvl="1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Releasing </a:t>
            </a:r>
            <a:r>
              <a:rPr lang="en-US" dirty="0" err="1"/>
              <a:t>perforin</a:t>
            </a:r>
            <a:r>
              <a:rPr lang="en-US" dirty="0"/>
              <a:t> which </a:t>
            </a:r>
            <a:r>
              <a:rPr lang="en-US" dirty="0" smtClean="0"/>
              <a:t>punches holes in the target </a:t>
            </a:r>
            <a:r>
              <a:rPr lang="en-US" dirty="0"/>
              <a:t>cell membrane</a:t>
            </a:r>
          </a:p>
          <a:p>
            <a:pPr lvl="1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This allows  </a:t>
            </a:r>
            <a:r>
              <a:rPr lang="en-US" dirty="0" err="1" smtClean="0"/>
              <a:t>granzymes</a:t>
            </a:r>
            <a:r>
              <a:rPr lang="en-US" dirty="0" smtClean="0"/>
              <a:t> to enter target cell and induce apoptosis</a:t>
            </a:r>
            <a:endParaRPr lang="en-US" dirty="0"/>
          </a:p>
          <a:p>
            <a:pPr lvl="1">
              <a:buNone/>
            </a:pPr>
            <a:endParaRPr lang="en-US" sz="1700" dirty="0"/>
          </a:p>
          <a:p>
            <a:pPr lvl="1" algn="ctr">
              <a:buNone/>
            </a:pPr>
            <a:r>
              <a:rPr lang="en-US" dirty="0"/>
              <a:t>OR </a:t>
            </a:r>
          </a:p>
          <a:p>
            <a:pPr lvl="1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mtClean="0"/>
              <a:t>Secretes </a:t>
            </a:r>
            <a:r>
              <a:rPr lang="en-US" dirty="0"/>
              <a:t>anti-viral </a:t>
            </a:r>
            <a:r>
              <a:rPr lang="en-US" dirty="0" smtClean="0"/>
              <a:t>cytokines (IFN-</a:t>
            </a:r>
            <a:r>
              <a:rPr lang="en-US" dirty="0" smtClean="0">
                <a:sym typeface="Symbol"/>
              </a:rPr>
              <a:t>) </a:t>
            </a:r>
            <a:r>
              <a:rPr lang="en-US" dirty="0" smtClean="0"/>
              <a:t>and </a:t>
            </a:r>
            <a:r>
              <a:rPr lang="en-US" dirty="0" err="1" smtClean="0"/>
              <a:t>chemokines</a:t>
            </a:r>
            <a:r>
              <a:rPr lang="en-US" dirty="0" smtClean="0"/>
              <a:t> (MIP-1</a:t>
            </a:r>
            <a:r>
              <a:rPr lang="en-US" dirty="0" smtClean="0">
                <a:sym typeface="Symbol"/>
              </a:rPr>
              <a:t>)</a:t>
            </a:r>
            <a:r>
              <a:rPr lang="en-US" dirty="0" smtClean="0"/>
              <a:t> which inhibit viral replication or viral transmission 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endParaRPr lang="en-GB" dirty="0"/>
          </a:p>
        </p:txBody>
      </p:sp>
      <p:pic>
        <p:nvPicPr>
          <p:cNvPr id="5" name="Content Placeholder 4" descr="HIV-1 CD8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20072" y="1556792"/>
            <a:ext cx="3744416" cy="417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271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Autofit/>
          </a:bodyPr>
          <a:lstStyle/>
          <a:p>
            <a:r>
              <a:rPr lang="en-GB" sz="3600" dirty="0" smtClean="0"/>
              <a:t>Clinical implications of defects in T cell function 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53043"/>
            <a:ext cx="8507288" cy="54292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GB" sz="2800" dirty="0" smtClean="0"/>
              <a:t>Loss of function mutations in generation of TCR and T cell signalling protein complex  results in a very severe T cell immune deficiency known as SCID </a:t>
            </a:r>
          </a:p>
          <a:p>
            <a:pPr algn="just"/>
            <a:endParaRPr lang="en-GB" sz="2800" dirty="0"/>
          </a:p>
          <a:p>
            <a:pPr algn="just"/>
            <a:r>
              <a:rPr lang="en-GB" sz="2800" dirty="0" smtClean="0"/>
              <a:t>Excess CD4 Th2 lymphocyte activity is associated with allergic disorders (asthma, hay fever, eczema)</a:t>
            </a:r>
          </a:p>
          <a:p>
            <a:pPr algn="just"/>
            <a:endParaRPr lang="en-GB" sz="2800" dirty="0"/>
          </a:p>
          <a:p>
            <a:pPr algn="just"/>
            <a:r>
              <a:rPr lang="en-GB" sz="2800" dirty="0" smtClean="0"/>
              <a:t>Excess CD4 Th17 activity is linked to several autoimmune diseases (psoriasis, IBD,  SLE, Multiple Sclerosis )</a:t>
            </a:r>
          </a:p>
          <a:p>
            <a:pPr algn="just"/>
            <a:endParaRPr lang="en-GB" sz="2800" dirty="0"/>
          </a:p>
          <a:p>
            <a:pPr algn="just"/>
            <a:r>
              <a:rPr lang="en-GB" sz="2800" dirty="0" smtClean="0"/>
              <a:t>Mutations in STAT-3 affecting CD4 Th17 development results in an immune deficiency known as the hyper-</a:t>
            </a:r>
            <a:r>
              <a:rPr lang="en-GB" sz="2800" dirty="0" err="1" smtClean="0"/>
              <a:t>IgE</a:t>
            </a:r>
            <a:r>
              <a:rPr lang="en-GB" sz="2800" dirty="0" smtClean="0"/>
              <a:t> syndrome</a:t>
            </a:r>
          </a:p>
          <a:p>
            <a:pPr algn="just"/>
            <a:endParaRPr lang="en-GB" sz="2800" dirty="0"/>
          </a:p>
          <a:p>
            <a:pPr algn="just"/>
            <a:r>
              <a:rPr lang="en-GB" sz="2800" dirty="0" smtClean="0"/>
              <a:t>Mutation in FoxP3 leads to very severe autoimmune endocrine, gut and skin disease in young boys (IPEX syndrome).  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1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Learning points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61400"/>
            <a:ext cx="8496944" cy="5877272"/>
          </a:xfrm>
        </p:spPr>
        <p:txBody>
          <a:bodyPr>
            <a:noAutofit/>
          </a:bodyPr>
          <a:lstStyle/>
          <a:p>
            <a:pPr algn="just"/>
            <a:r>
              <a:rPr lang="en-GB" sz="2400" dirty="0" smtClean="0"/>
              <a:t>The cardinal features of the adaptive immune system are antigen specificity and immune memory</a:t>
            </a:r>
          </a:p>
          <a:p>
            <a:pPr marL="0" indent="0" algn="just">
              <a:buNone/>
            </a:pPr>
            <a:endParaRPr lang="en-GB" sz="1600" dirty="0" smtClean="0"/>
          </a:p>
          <a:p>
            <a:pPr algn="just"/>
            <a:r>
              <a:rPr lang="en-GB" sz="2400" dirty="0" smtClean="0"/>
              <a:t>T cell development and maturation take places in the thymus</a:t>
            </a:r>
          </a:p>
          <a:p>
            <a:pPr algn="just"/>
            <a:endParaRPr lang="en-GB" sz="1600" dirty="0"/>
          </a:p>
          <a:p>
            <a:pPr algn="just"/>
            <a:r>
              <a:rPr lang="en-GB" sz="2400" dirty="0" smtClean="0"/>
              <a:t>Dendritic cells process and present antigen for recognition by T cells </a:t>
            </a:r>
          </a:p>
          <a:p>
            <a:pPr algn="just"/>
            <a:endParaRPr lang="en-GB" sz="1600" dirty="0"/>
          </a:p>
          <a:p>
            <a:pPr algn="just"/>
            <a:r>
              <a:rPr lang="en-GB" sz="2400" dirty="0" smtClean="0"/>
              <a:t>T cells recognize self-MHC restricted peptide complexes</a:t>
            </a:r>
          </a:p>
          <a:p>
            <a:pPr algn="just"/>
            <a:endParaRPr lang="en-GB" sz="1600" dirty="0"/>
          </a:p>
          <a:p>
            <a:pPr algn="just"/>
            <a:r>
              <a:rPr lang="en-GB" sz="2400" dirty="0" smtClean="0"/>
              <a:t>T cell activation requires input from the peptide-MHC complex and co-stimulatory proteins </a:t>
            </a:r>
          </a:p>
          <a:p>
            <a:pPr algn="just"/>
            <a:endParaRPr lang="en-GB" sz="1600" dirty="0"/>
          </a:p>
          <a:p>
            <a:pPr algn="just"/>
            <a:r>
              <a:rPr lang="en-GB" sz="2400" dirty="0" smtClean="0"/>
              <a:t>Distinct T cell subsets can be identified by expression of cytokines and transcription factors and have unique roles in the immune system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681222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SBA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GB" dirty="0" smtClean="0"/>
              <a:t>Select the best option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A</a:t>
            </a:r>
            <a:r>
              <a:rPr lang="en-GB" dirty="0" smtClean="0"/>
              <a:t>ntigen processing and presentation </a:t>
            </a:r>
          </a:p>
          <a:p>
            <a:endParaRPr lang="en-GB" dirty="0"/>
          </a:p>
          <a:p>
            <a:r>
              <a:rPr lang="en-GB" dirty="0" smtClean="0"/>
              <a:t> </a:t>
            </a:r>
            <a:r>
              <a:rPr lang="en-GB" sz="2800" dirty="0" smtClean="0"/>
              <a:t>A.  MHC </a:t>
            </a:r>
            <a:r>
              <a:rPr lang="en-GB" sz="2800" dirty="0"/>
              <a:t>Class II </a:t>
            </a:r>
            <a:r>
              <a:rPr lang="en-GB" sz="2800" dirty="0" smtClean="0"/>
              <a:t>proteins are  </a:t>
            </a:r>
            <a:r>
              <a:rPr lang="en-GB" sz="2800" dirty="0"/>
              <a:t>expressed by all </a:t>
            </a:r>
            <a:r>
              <a:rPr lang="en-GB" sz="2800" dirty="0" smtClean="0"/>
              <a:t>cells.</a:t>
            </a:r>
          </a:p>
          <a:p>
            <a:endParaRPr lang="en-US" sz="2800" dirty="0"/>
          </a:p>
          <a:p>
            <a:r>
              <a:rPr lang="en-GB" sz="2800" dirty="0" smtClean="0"/>
              <a:t>B.  MHC </a:t>
            </a:r>
            <a:r>
              <a:rPr lang="en-GB" sz="2800" dirty="0"/>
              <a:t>Class I </a:t>
            </a:r>
            <a:r>
              <a:rPr lang="en-GB" sz="2800" dirty="0" smtClean="0"/>
              <a:t>proteins present </a:t>
            </a:r>
            <a:r>
              <a:rPr lang="en-GB" sz="2800" dirty="0" err="1" smtClean="0"/>
              <a:t>endosomal</a:t>
            </a:r>
            <a:r>
              <a:rPr lang="en-GB" sz="2800" dirty="0" smtClean="0"/>
              <a:t> derived antigens to CD4 T cells.</a:t>
            </a:r>
          </a:p>
          <a:p>
            <a:pPr marL="0" indent="0">
              <a:buNone/>
            </a:pPr>
            <a:r>
              <a:rPr lang="en-GB" sz="2800" dirty="0" smtClean="0"/>
              <a:t> </a:t>
            </a:r>
            <a:endParaRPr lang="en-US" sz="2800" dirty="0"/>
          </a:p>
          <a:p>
            <a:pPr lvl="0"/>
            <a:r>
              <a:rPr lang="en-GB" sz="2800" dirty="0" smtClean="0"/>
              <a:t>C. MHC Class II protein present glycolipids to CD8 T cells</a:t>
            </a:r>
          </a:p>
          <a:p>
            <a:pPr lvl="0"/>
            <a:endParaRPr lang="en-US" sz="2800" dirty="0"/>
          </a:p>
          <a:p>
            <a:pPr lvl="0"/>
            <a:r>
              <a:rPr lang="en-GB" sz="2800" dirty="0" smtClean="0"/>
              <a:t>D. MHC proteins show limited polymorphism </a:t>
            </a:r>
          </a:p>
          <a:p>
            <a:pPr marL="0" lvl="0" indent="0">
              <a:buNone/>
            </a:pPr>
            <a:endParaRPr lang="en-US" sz="2800" dirty="0"/>
          </a:p>
          <a:p>
            <a:pPr lvl="0"/>
            <a:r>
              <a:rPr lang="en-GB" sz="2800" dirty="0" smtClean="0"/>
              <a:t>E. Peptide fragments  containing 9-11 amino acids bind to MHC Class I proteins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9783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8229600" cy="1143000"/>
          </a:xfrm>
        </p:spPr>
        <p:txBody>
          <a:bodyPr/>
          <a:lstStyle/>
          <a:p>
            <a:r>
              <a:rPr lang="en-US" dirty="0" smtClean="0"/>
              <a:t>Correct answer: Option 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777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sz="3600" dirty="0" smtClean="0"/>
              <a:t>Adaptive immune system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357298"/>
            <a:ext cx="8321578" cy="5096038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endParaRPr lang="en-GB" sz="2400" dirty="0" smtClean="0"/>
          </a:p>
          <a:p>
            <a:pPr algn="just">
              <a:lnSpc>
                <a:spcPct val="80000"/>
              </a:lnSpc>
            </a:pPr>
            <a:r>
              <a:rPr lang="en-GB" sz="2400" dirty="0" smtClean="0"/>
              <a:t>Adaptive immune system consists of billions of T and B cells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GB" sz="2400" dirty="0" smtClean="0"/>
          </a:p>
          <a:p>
            <a:pPr algn="just">
              <a:lnSpc>
                <a:spcPct val="80000"/>
              </a:lnSpc>
            </a:pPr>
            <a:r>
              <a:rPr lang="en-GB" sz="2400" dirty="0" smtClean="0"/>
              <a:t>Each individual T and B cell has expresses a single unique receptor.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GB" sz="2400" dirty="0" smtClean="0"/>
          </a:p>
          <a:p>
            <a:pPr algn="just">
              <a:lnSpc>
                <a:spcPct val="80000"/>
              </a:lnSpc>
            </a:pPr>
            <a:r>
              <a:rPr lang="en-GB" sz="2400" dirty="0" smtClean="0"/>
              <a:t>Receptors of the adaptive immune system are generated by somatic gene rearrangements which encode for variable and constant regions of the T and B cell receptor </a:t>
            </a:r>
          </a:p>
          <a:p>
            <a:pPr algn="just" eaLnBrk="1" hangingPunct="1">
              <a:lnSpc>
                <a:spcPct val="80000"/>
              </a:lnSpc>
            </a:pPr>
            <a:endParaRPr lang="en-GB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GB" sz="2400" dirty="0" smtClean="0"/>
              <a:t>Receptors of the adaptive immune system can recognize virtually any protein or carbohydrate structure (specific) .</a:t>
            </a:r>
          </a:p>
          <a:p>
            <a:pPr algn="just" eaLnBrk="1" hangingPunct="1">
              <a:lnSpc>
                <a:spcPct val="80000"/>
              </a:lnSpc>
            </a:pPr>
            <a:endParaRPr lang="en-GB" sz="2400" dirty="0"/>
          </a:p>
          <a:p>
            <a:pPr algn="just" eaLnBrk="1" hangingPunct="1">
              <a:lnSpc>
                <a:spcPct val="80000"/>
              </a:lnSpc>
            </a:pPr>
            <a:r>
              <a:rPr lang="en-GB" sz="2400" dirty="0" smtClean="0"/>
              <a:t>The immune system has regulatory controls to try and prevent T and B cell responding to self proteins/carbohydrates</a:t>
            </a:r>
          </a:p>
          <a:p>
            <a:pPr algn="just" eaLnBrk="1" hangingPunct="1">
              <a:lnSpc>
                <a:spcPct val="80000"/>
              </a:lnSpc>
            </a:pPr>
            <a:endParaRPr lang="en-GB" sz="2400" dirty="0" smtClean="0"/>
          </a:p>
          <a:p>
            <a:pPr algn="just" eaLnBrk="1" hangingPunct="1">
              <a:lnSpc>
                <a:spcPct val="80000"/>
              </a:lnSpc>
            </a:pPr>
            <a:endParaRPr lang="en-GB" sz="2400" dirty="0" smtClean="0"/>
          </a:p>
          <a:p>
            <a:pPr algn="just" eaLnBrk="1" hangingPunct="1">
              <a:lnSpc>
                <a:spcPct val="80000"/>
              </a:lnSpc>
            </a:pPr>
            <a:endParaRPr lang="en-GB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8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Adaptive immune system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256584"/>
          </a:xfrm>
        </p:spPr>
        <p:txBody>
          <a:bodyPr>
            <a:noAutofit/>
          </a:bodyPr>
          <a:lstStyle/>
          <a:p>
            <a:pPr algn="just"/>
            <a:r>
              <a:rPr lang="en-GB" sz="2400" dirty="0"/>
              <a:t>Recognition of antigen by a T or B </a:t>
            </a:r>
            <a:r>
              <a:rPr lang="en-GB" sz="2400" dirty="0" smtClean="0"/>
              <a:t>cell receptor  </a:t>
            </a:r>
            <a:r>
              <a:rPr lang="en-GB" sz="2400" dirty="0"/>
              <a:t>promotes cell proliferation: all progenitor cells express the same receptor </a:t>
            </a:r>
          </a:p>
          <a:p>
            <a:pPr marL="0" indent="0" algn="just">
              <a:buNone/>
            </a:pPr>
            <a:endParaRPr lang="en-GB" sz="2400" dirty="0"/>
          </a:p>
          <a:p>
            <a:pPr algn="just"/>
            <a:r>
              <a:rPr lang="en-GB" sz="2400" dirty="0"/>
              <a:t>It take 4-5  cell division on average for the adaptive immune cell to overcome or eliminate antigens/toxins/allergen: hence time-scale for adaptive immune responses is of the order 5-7 </a:t>
            </a:r>
            <a:r>
              <a:rPr lang="en-GB" sz="2400" dirty="0" smtClean="0"/>
              <a:t>days.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 smtClean="0"/>
              <a:t>Once the adaptive immune system has eliminate an antigen a pools of antigen specific immune cells persists.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 smtClean="0"/>
              <a:t>Re-encounter of antigen specific adaptive immune cells with foreign protein/carbohydrate results in a faster (1-3 days) and greater immune response (memory)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20192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Generation of T and B cell receptors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392488" cy="530688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GB" sz="2600" dirty="0" smtClean="0"/>
              <a:t>Each T and B cell receptor is generated by re-combination of 3-4 gene segments  </a:t>
            </a:r>
          </a:p>
          <a:p>
            <a:pPr algn="just"/>
            <a:endParaRPr lang="en-GB" sz="2600" dirty="0"/>
          </a:p>
          <a:p>
            <a:pPr marL="0" indent="0" algn="just">
              <a:buNone/>
            </a:pPr>
            <a:r>
              <a:rPr lang="en-GB" sz="2600" dirty="0" smtClean="0"/>
              <a:t>Several different variants of each gene are encoded in DNA</a:t>
            </a:r>
          </a:p>
          <a:p>
            <a:pPr marL="0" indent="0" algn="just">
              <a:buNone/>
            </a:pPr>
            <a:endParaRPr lang="en-GB" sz="2600" dirty="0"/>
          </a:p>
          <a:p>
            <a:pPr marL="0" indent="0" algn="just">
              <a:buNone/>
            </a:pPr>
            <a:r>
              <a:rPr lang="en-GB" sz="2600" dirty="0" smtClean="0"/>
              <a:t>Variable part of T and B cell receptor is encoded by imprecise  combination of V D J genes </a:t>
            </a:r>
          </a:p>
          <a:p>
            <a:pPr marL="0" indent="0" algn="just">
              <a:buNone/>
            </a:pPr>
            <a:endParaRPr lang="en-GB" sz="2600" dirty="0"/>
          </a:p>
          <a:p>
            <a:pPr marL="0" indent="0" algn="just">
              <a:buNone/>
            </a:pPr>
            <a:r>
              <a:rPr lang="en-GB" sz="2600" dirty="0" smtClean="0"/>
              <a:t>Insertion of random number of nucleotides between VDJ and C segments is final step in expression of T and B cell receptor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9241" y="1196752"/>
            <a:ext cx="4374758" cy="5472607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819018" y="1382997"/>
            <a:ext cx="914400" cy="898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V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2748" y="1382996"/>
            <a:ext cx="914400" cy="909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D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86844" y="138299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J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22541" y="138299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48348" y="362133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V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2748" y="362279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D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77148" y="362279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47456" y="5085635"/>
            <a:ext cx="914400" cy="842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V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61856" y="5085635"/>
            <a:ext cx="914400" cy="842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D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08914" y="5085635"/>
            <a:ext cx="914400" cy="842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J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17472" y="5085635"/>
            <a:ext cx="914400" cy="836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22541" y="361265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87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Molecular basis for generation </a:t>
            </a:r>
            <a:br>
              <a:rPr lang="en-GB" sz="3200" dirty="0" smtClean="0"/>
            </a:br>
            <a:r>
              <a:rPr lang="en-GB" sz="3200" dirty="0" smtClean="0"/>
              <a:t>of T and B cell receptors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73" y="1520015"/>
            <a:ext cx="5976664" cy="3925209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400" dirty="0" smtClean="0"/>
              <a:t>DNA chain is broken by RAG enzymes </a:t>
            </a:r>
          </a:p>
          <a:p>
            <a:pPr marL="0" indent="0" algn="just">
              <a:buNone/>
            </a:pPr>
            <a:endParaRPr lang="en-GB" sz="2400" dirty="0"/>
          </a:p>
          <a:p>
            <a:pPr algn="just"/>
            <a:r>
              <a:rPr lang="en-GB" sz="2400" dirty="0" smtClean="0"/>
              <a:t>Broken end of DNA helix form a hairpin loop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 smtClean="0"/>
              <a:t>Hairpin loops are opened 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 smtClean="0"/>
              <a:t>DNA break is sealed by the addition of nucleotide bases and the 2 ends are the joined together</a:t>
            </a:r>
          </a:p>
          <a:p>
            <a:pPr algn="just"/>
            <a:endParaRPr lang="en-GB" sz="2400" dirty="0" smtClean="0"/>
          </a:p>
          <a:p>
            <a:pPr algn="just"/>
            <a:endParaRPr lang="en-GB" sz="2400" dirty="0"/>
          </a:p>
          <a:p>
            <a:pPr algn="just"/>
            <a:endParaRPr lang="en-GB" sz="2400" dirty="0" smtClean="0"/>
          </a:p>
          <a:p>
            <a:pPr marL="0" indent="0" algn="just">
              <a:buNone/>
            </a:pPr>
            <a:endParaRPr lang="en-GB" sz="2400" dirty="0"/>
          </a:p>
          <a:p>
            <a:pPr algn="just"/>
            <a:endParaRPr lang="en-GB" sz="2400" dirty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32" y="1600201"/>
            <a:ext cx="2592368" cy="3773016"/>
          </a:xfrm>
        </p:spPr>
        <p:txBody>
          <a:bodyPr>
            <a:normAutofit lnSpcReduction="10000"/>
          </a:bodyPr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574" y="1520015"/>
            <a:ext cx="2352306" cy="85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155" y="2524257"/>
            <a:ext cx="2448271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30" y="3244336"/>
            <a:ext cx="2448271" cy="93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424" y="4319761"/>
            <a:ext cx="25241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28290" y="5733256"/>
            <a:ext cx="1016118" cy="72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573325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Mutations in proteins </a:t>
            </a:r>
            <a:r>
              <a:rPr lang="en-GB" sz="2400" dirty="0" smtClean="0"/>
              <a:t>involved </a:t>
            </a:r>
            <a:r>
              <a:rPr lang="en-GB" sz="2400" dirty="0"/>
              <a:t>in </a:t>
            </a:r>
            <a:r>
              <a:rPr lang="en-GB" sz="2400" dirty="0" smtClean="0"/>
              <a:t>this process  </a:t>
            </a:r>
            <a:r>
              <a:rPr lang="en-GB" sz="2400" dirty="0"/>
              <a:t>results in absence of </a:t>
            </a:r>
            <a:r>
              <a:rPr lang="en-GB" sz="2400" dirty="0" smtClean="0"/>
              <a:t>T </a:t>
            </a:r>
            <a:r>
              <a:rPr lang="en-GB" sz="2400" dirty="0"/>
              <a:t>and </a:t>
            </a:r>
            <a:r>
              <a:rPr lang="en-GB" sz="2400" dirty="0" smtClean="0"/>
              <a:t>B cells: </a:t>
            </a:r>
            <a:r>
              <a:rPr lang="en-GB" sz="2400" dirty="0"/>
              <a:t>Severe </a:t>
            </a:r>
            <a:r>
              <a:rPr lang="en-GB" sz="2400" dirty="0" smtClean="0"/>
              <a:t>Combined </a:t>
            </a:r>
            <a:r>
              <a:rPr lang="en-GB" sz="2400" dirty="0"/>
              <a:t>Immune Deficiency (SCID</a:t>
            </a:r>
            <a:r>
              <a:rPr lang="en-GB" sz="2400" dirty="0" smtClean="0"/>
              <a:t> 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6172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Diversity of T and B cell receptors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endParaRPr lang="en-GB" sz="2400" dirty="0" smtClean="0"/>
          </a:p>
          <a:p>
            <a:r>
              <a:rPr lang="en-GB" sz="2400" dirty="0" smtClean="0"/>
              <a:t>Large numbers of different gene segment variant are encoded in the human genome</a:t>
            </a:r>
          </a:p>
          <a:p>
            <a:endParaRPr lang="en-GB" sz="2400" dirty="0"/>
          </a:p>
          <a:p>
            <a:r>
              <a:rPr lang="en-GB" sz="2400" dirty="0" smtClean="0"/>
              <a:t>Combination of different gene segments is imprecise</a:t>
            </a:r>
          </a:p>
          <a:p>
            <a:pPr lvl="1"/>
            <a:r>
              <a:rPr lang="en-GB" sz="2000" dirty="0"/>
              <a:t>r</a:t>
            </a:r>
            <a:r>
              <a:rPr lang="en-GB" sz="2000" dirty="0" smtClean="0"/>
              <a:t>ecombination enzymes activity variable</a:t>
            </a:r>
          </a:p>
          <a:p>
            <a:pPr lvl="1"/>
            <a:r>
              <a:rPr lang="en-GB" sz="2000" dirty="0" smtClean="0"/>
              <a:t>Random addition of addition of nucleotide to plug gaps in DNA breaks</a:t>
            </a:r>
          </a:p>
          <a:p>
            <a:pPr lvl="1"/>
            <a:endParaRPr lang="en-GB" sz="2000" dirty="0" smtClean="0"/>
          </a:p>
          <a:p>
            <a:endParaRPr lang="en-GB" sz="2400" dirty="0"/>
          </a:p>
          <a:p>
            <a:r>
              <a:rPr lang="en-GB" sz="2400" dirty="0" smtClean="0"/>
              <a:t>T and B cell receptors consist of 2 (TCR) or 4 (BCR) polypeptide chains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285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3321</Words>
  <Application>Microsoft Office PowerPoint</Application>
  <PresentationFormat>On-screen Show (4:3)</PresentationFormat>
  <Paragraphs>540</Paragraphs>
  <Slides>46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Picture</vt:lpstr>
      <vt:lpstr>T cell mediated immunity</vt:lpstr>
      <vt:lpstr>Glossary of some terms used in lecture</vt:lpstr>
      <vt:lpstr>Learning objectives</vt:lpstr>
      <vt:lpstr>PowerPoint Presentation</vt:lpstr>
      <vt:lpstr>Adaptive immune system</vt:lpstr>
      <vt:lpstr>Adaptive immune system </vt:lpstr>
      <vt:lpstr>Generation of T and B cell receptors</vt:lpstr>
      <vt:lpstr>Molecular basis for generation  of T and B cell receptors</vt:lpstr>
      <vt:lpstr>Diversity of T and B cell receptors</vt:lpstr>
      <vt:lpstr>T cell development and maturation </vt:lpstr>
      <vt:lpstr>T cell receptor: structure</vt:lpstr>
      <vt:lpstr>Selection of functional TCR involves positive and negative selection of T cells</vt:lpstr>
      <vt:lpstr>T cell lineage commitment occurs in the thymus</vt:lpstr>
      <vt:lpstr>Antigen recognition by T cells </vt:lpstr>
      <vt:lpstr>Antigen recognition by T cells</vt:lpstr>
      <vt:lpstr>Overview of DC-T cell interaction</vt:lpstr>
      <vt:lpstr> Antigen-uptake and processing by DC </vt:lpstr>
      <vt:lpstr>Antigen presentation to T cells</vt:lpstr>
      <vt:lpstr>Properties of Major Histocompatability Complex or Human Leukocyte Antigen</vt:lpstr>
      <vt:lpstr>Genetics of MHC/HLA proteins</vt:lpstr>
      <vt:lpstr> MHC Class I molecules </vt:lpstr>
      <vt:lpstr> MHC Class I molecules present antigenic peptides derived from the cytosol (endogenous antigens)               </vt:lpstr>
      <vt:lpstr> MHC Class I molecules </vt:lpstr>
      <vt:lpstr>MHC Class II molecules</vt:lpstr>
      <vt:lpstr>MHC Class II molecules present antigenic peptides derived from endosomes (exogenous antigens)</vt:lpstr>
      <vt:lpstr>MHC Class II protein </vt:lpstr>
      <vt:lpstr>Non MHC antigen presentation</vt:lpstr>
      <vt:lpstr>Clinical relevance of MHC</vt:lpstr>
      <vt:lpstr>PowerPoint Presentation</vt:lpstr>
      <vt:lpstr>PowerPoint Presentation</vt:lpstr>
      <vt:lpstr>T cell activation needs 2 signals </vt:lpstr>
      <vt:lpstr>Signal 2: co-stimulatory APC-T cell interactions</vt:lpstr>
      <vt:lpstr>T cell activation by peptide-MHC complex leads to clonal selection: hallmark of adaptive immunity</vt:lpstr>
      <vt:lpstr>Antigen stimulation results in formation of distinctive T cell subsets</vt:lpstr>
      <vt:lpstr>CD4 Th1 cells </vt:lpstr>
      <vt:lpstr>PowerPoint Presentation</vt:lpstr>
      <vt:lpstr>CD4 Th2 cells </vt:lpstr>
      <vt:lpstr>PowerPoint Presentation</vt:lpstr>
      <vt:lpstr>CD4 Th17 cells </vt:lpstr>
      <vt:lpstr>CD4 Th17 cells involved in host defence  against extracellular bacterial infections</vt:lpstr>
      <vt:lpstr>CD4 regulatory T cells  suppress  inflammatory responses in blood and tissues</vt:lpstr>
      <vt:lpstr>Cytotoxic CD8  T cells </vt:lpstr>
      <vt:lpstr>Clinical implications of defects in T cell function  </vt:lpstr>
      <vt:lpstr>Learning points</vt:lpstr>
      <vt:lpstr>SBA</vt:lpstr>
      <vt:lpstr>Correct answer: Option E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wpk30</dc:creator>
  <cp:lastModifiedBy>Shiel, Nuala</cp:lastModifiedBy>
  <cp:revision>259</cp:revision>
  <cp:lastPrinted>2012-11-13T09:49:07Z</cp:lastPrinted>
  <dcterms:created xsi:type="dcterms:W3CDTF">2010-11-18T18:33:59Z</dcterms:created>
  <dcterms:modified xsi:type="dcterms:W3CDTF">2012-11-19T10:13:30Z</dcterms:modified>
</cp:coreProperties>
</file>