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94" r:id="rId2"/>
    <p:sldId id="293" r:id="rId3"/>
    <p:sldId id="352" r:id="rId4"/>
    <p:sldId id="338" r:id="rId5"/>
    <p:sldId id="309" r:id="rId6"/>
    <p:sldId id="354" r:id="rId7"/>
    <p:sldId id="353" r:id="rId8"/>
    <p:sldId id="308" r:id="rId9"/>
    <p:sldId id="310" r:id="rId10"/>
    <p:sldId id="315" r:id="rId11"/>
    <p:sldId id="267" r:id="rId12"/>
    <p:sldId id="346" r:id="rId13"/>
    <p:sldId id="351" r:id="rId14"/>
    <p:sldId id="263" r:id="rId15"/>
    <p:sldId id="355" r:id="rId16"/>
    <p:sldId id="356" r:id="rId17"/>
    <p:sldId id="350" r:id="rId18"/>
    <p:sldId id="259" r:id="rId19"/>
    <p:sldId id="266" r:id="rId20"/>
    <p:sldId id="265" r:id="rId21"/>
    <p:sldId id="337" r:id="rId22"/>
    <p:sldId id="345" r:id="rId23"/>
    <p:sldId id="295" r:id="rId24"/>
    <p:sldId id="318" r:id="rId25"/>
    <p:sldId id="322" r:id="rId26"/>
    <p:sldId id="323" r:id="rId27"/>
    <p:sldId id="339" r:id="rId28"/>
    <p:sldId id="340" r:id="rId29"/>
    <p:sldId id="341" r:id="rId30"/>
    <p:sldId id="342" r:id="rId31"/>
    <p:sldId id="302" r:id="rId32"/>
    <p:sldId id="333" r:id="rId33"/>
    <p:sldId id="316" r:id="rId34"/>
    <p:sldId id="348" r:id="rId35"/>
    <p:sldId id="328" r:id="rId36"/>
    <p:sldId id="324" r:id="rId37"/>
    <p:sldId id="343" r:id="rId38"/>
    <p:sldId id="326" r:id="rId39"/>
    <p:sldId id="319" r:id="rId40"/>
    <p:sldId id="329" r:id="rId41"/>
    <p:sldId id="330" r:id="rId42"/>
    <p:sldId id="334" r:id="rId43"/>
    <p:sldId id="336" r:id="rId44"/>
    <p:sldId id="344" r:id="rId45"/>
    <p:sldId id="274" r:id="rId46"/>
    <p:sldId id="357" r:id="rId47"/>
    <p:sldId id="349"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B5D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0" charset="-52"/>
                <a:ea typeface="ＭＳ Ｐゴシック" pitchFamily="34" charset="-128"/>
                <a:cs typeface="ＭＳ Ｐゴシック" pitchFamily="34"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0" charset="-52"/>
                <a:ea typeface="ＭＳ Ｐゴシック" pitchFamily="34" charset="-128"/>
                <a:cs typeface="ＭＳ Ｐゴシック" pitchFamily="34" charset="-128"/>
              </a:defRPr>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0" charset="-52"/>
                <a:ea typeface="ＭＳ Ｐゴシック" pitchFamily="34" charset="-128"/>
                <a:cs typeface="ＭＳ Ｐゴシック" pitchFamily="34"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D837318-1628-4F7F-BFF7-8204BF5F01CD}" type="slidenum">
              <a:rPr lang="en-US"/>
              <a:pPr/>
              <a:t>‹#›</a:t>
            </a:fld>
            <a:endParaRPr lang="en-US"/>
          </a:p>
        </p:txBody>
      </p:sp>
    </p:spTree>
    <p:extLst>
      <p:ext uri="{BB962C8B-B14F-4D97-AF65-F5344CB8AC3E}">
        <p14:creationId xmlns:p14="http://schemas.microsoft.com/office/powerpoint/2010/main" val="2036516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pitchFamily="30" charset="-52"/>
        <a:ea typeface="ＭＳ Ｐゴシック"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8E8C00FA-94E1-41BC-9B08-FA2D2F467320}" type="slidenum">
              <a:rPr lang="en-US" sz="1200"/>
              <a:pPr/>
              <a:t>1</a:t>
            </a:fld>
            <a:endParaRPr lang="en-US" sz="1200"/>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FB0A2D1B-3844-46DA-9C80-8218C2A89884}" type="slidenum">
              <a:rPr lang="en-US" sz="1200"/>
              <a:pPr/>
              <a:t>14</a:t>
            </a:fld>
            <a:endParaRPr lang="en-US" sz="120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59639EB4-80CF-4F46-BEFB-D1E64EBA19CE}" type="slidenum">
              <a:rPr lang="en-US" sz="1200"/>
              <a:pPr/>
              <a:t>15</a:t>
            </a:fld>
            <a:endParaRPr lang="en-US"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92650E8-0C6B-4148-B412-59C3D0159BA3}" type="slidenum">
              <a:rPr lang="en-US" sz="1200"/>
              <a:pPr/>
              <a:t>16</a:t>
            </a:fld>
            <a:endParaRPr lang="en-US"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3C891578-33FE-4FD1-99AF-A8875B1EE2DC}" type="slidenum">
              <a:rPr lang="en-US" sz="1200"/>
              <a:pPr/>
              <a:t>17</a:t>
            </a:fld>
            <a:endParaRPr lang="en-US"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5DD0BC5-BB73-4468-990F-2A35809D7167}" type="slidenum">
              <a:rPr lang="en-US" sz="1200"/>
              <a:pPr/>
              <a:t>18</a:t>
            </a:fld>
            <a:endParaRPr lang="en-US"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EDB87DE-8B1D-4086-9149-02E489253245}" type="slidenum">
              <a:rPr lang="en-US" sz="1200"/>
              <a:pPr/>
              <a:t>19</a:t>
            </a:fld>
            <a:endParaRPr lang="en-US" sz="120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591509B2-9707-4A47-942B-8DD26469ED32}" type="slidenum">
              <a:rPr lang="en-US" sz="1200"/>
              <a:pPr/>
              <a:t>20</a:t>
            </a:fld>
            <a:endParaRPr lang="en-US"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8F6AA734-DC6E-4AA5-BE57-DFFB332894EE}" type="slidenum">
              <a:rPr lang="en-US" sz="1200"/>
              <a:pPr/>
              <a:t>22</a:t>
            </a:fld>
            <a:endParaRPr 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C2EBCA6-0905-41A6-ABFA-6F168F74A1A7}" type="slidenum">
              <a:rPr lang="en-US" sz="1200"/>
              <a:pPr/>
              <a:t>23</a:t>
            </a:fld>
            <a:endParaRPr 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72AEE3A-9642-4BF7-BA8B-C6EAE9D7F47B}" type="slidenum">
              <a:rPr lang="en-US" sz="1200"/>
              <a:pPr/>
              <a:t>31</a:t>
            </a:fld>
            <a:endParaRPr lang="en-U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3B7CC64-47A1-4C9A-8E5E-93AF4B094A71}" type="slidenum">
              <a:rPr lang="en-US" sz="1200"/>
              <a:pPr/>
              <a:t>2</a:t>
            </a:fld>
            <a:endParaRPr lang="en-US" sz="1200"/>
          </a:p>
        </p:txBody>
      </p:sp>
      <p:sp>
        <p:nvSpPr>
          <p:cNvPr id="17411" name="Rectangle 2"/>
          <p:cNvSpPr>
            <a:spLocks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66C75C8-6E90-485E-A5FA-03BF5561F838}" type="slidenum">
              <a:rPr lang="zh-TW" altLang="en-US" sz="1200"/>
              <a:pPr/>
              <a:t>32</a:t>
            </a:fld>
            <a:endParaRPr lang="en-US" altLang="zh-TW"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charset="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3AE61CD-5F78-4255-8F6D-63F18746606D}" type="slidenum">
              <a:rPr lang="en-US" sz="1200"/>
              <a:pPr/>
              <a:t>34</a:t>
            </a:fld>
            <a:endParaRPr lang="en-US" sz="120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2A4E0CB-015B-47D8-8EEA-FDB49D6CAECD}" type="slidenum">
              <a:rPr lang="zh-TW" altLang="en-US" sz="1200"/>
              <a:pPr/>
              <a:t>35</a:t>
            </a:fld>
            <a:endParaRPr lang="en-US" altLang="zh-TW" sz="120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1F162BA0-83BB-4361-9B9F-E9965CE34B7E}" type="slidenum">
              <a:rPr lang="zh-TW" altLang="en-US" sz="1200"/>
              <a:pPr/>
              <a:t>36</a:t>
            </a:fld>
            <a:endParaRPr lang="en-US" altLang="zh-TW" sz="120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BF4B791-6E99-4E5F-9516-FDA5D3715B23}" type="slidenum">
              <a:rPr lang="zh-TW" altLang="en-US" sz="1200"/>
              <a:pPr/>
              <a:t>38</a:t>
            </a:fld>
            <a:endParaRPr lang="en-US" altLang="zh-TW"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953D5C5-D55F-43F5-9241-04041A2BA7A1}" type="slidenum">
              <a:rPr lang="zh-TW" altLang="en-US" sz="1200"/>
              <a:pPr/>
              <a:t>40</a:t>
            </a:fld>
            <a:endParaRPr lang="en-US" altLang="zh-TW" sz="120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latin typeface="Arial" charset="0"/>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DB6A12F-0407-4C54-848B-17F1FB1F016D}" type="slidenum">
              <a:rPr lang="en-US" sz="1200"/>
              <a:pPr/>
              <a:t>44</a:t>
            </a:fld>
            <a:endParaRPr lang="en-US" sz="120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E41A111-13D9-4B20-A82F-3FE736B153AE}" type="slidenum">
              <a:rPr lang="en-US" sz="1200"/>
              <a:pPr/>
              <a:t>45</a:t>
            </a:fld>
            <a:endParaRPr lang="en-US" sz="120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F9815ED1-3344-4F17-9881-7AB2A91FB830}" type="slidenum">
              <a:rPr lang="en-US" sz="1200"/>
              <a:pPr/>
              <a:t>46</a:t>
            </a:fld>
            <a:endParaRPr lang="en-US" sz="120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FC1C32D9-269D-4102-BF6E-62F8B806393C}" type="slidenum">
              <a:rPr lang="en-US" sz="1200"/>
              <a:pPr/>
              <a:t>47</a:t>
            </a:fld>
            <a:endParaRPr lang="en-US" sz="120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04CAA368-5673-4B64-966A-A99F0CD4B1D8}" type="slidenum">
              <a:rPr lang="en-US" sz="1200"/>
              <a:pPr/>
              <a:t>3</a:t>
            </a:fld>
            <a:endParaRPr lang="en-US" sz="1200"/>
          </a:p>
        </p:txBody>
      </p:sp>
      <p:sp>
        <p:nvSpPr>
          <p:cNvPr id="19459" name="Rectangle 2"/>
          <p:cNvSpPr>
            <a:spLocks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863A8410-E2C2-4818-B11E-0F561762BB32}" type="slidenum">
              <a:rPr lang="en-US" sz="1200"/>
              <a:pPr/>
              <a:t>4</a:t>
            </a:fld>
            <a:endParaRPr lang="en-US" sz="120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p:txBody>
      </p:sp>
      <p:sp>
        <p:nvSpPr>
          <p:cNvPr id="23555" name="Text Box 2"/>
          <p:cNvSpPr>
            <a:spLocks noChangeArrowheads="1"/>
          </p:cNvSpPr>
          <p:nvPr>
            <p:ph type="body"/>
          </p:nvPr>
        </p:nvSpPr>
        <p:spPr>
          <a:xfrm>
            <a:off x="1046163" y="4352925"/>
            <a:ext cx="4770437"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ＭＳ Ｐゴシック" charset="-128"/>
              </a:rPr>
              <a:t>The microbiome of various anatomical locations of the human body. Numerous bacterial species colonize the mouth, upper airways, skin, vagina, and intestinal tract of humans. The phylogenetic trees show the speciation of bacterial clades from common ancestors at each anatomical site. Although the communities in different regions of the body share similarities, they each have a unique site-specific “fingerprint” made of many distinct microbes. Each site has a very high level of diversity, as shown by the individual lines on the dendrograms. Data are from the NIH-funded Human Microbiome Project; circles represent bacterial species whose sequences are known.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p:txBody>
      </p:sp>
      <p:sp>
        <p:nvSpPr>
          <p:cNvPr id="25603" name="Text Box 2"/>
          <p:cNvSpPr>
            <a:spLocks noChangeArrowheads="1"/>
          </p:cNvSpPr>
          <p:nvPr>
            <p:ph type="body"/>
          </p:nvPr>
        </p:nvSpPr>
        <p:spPr>
          <a:xfrm>
            <a:off x="1046163" y="4352925"/>
            <a:ext cx="4770437" cy="3478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smtClean="0">
                <a:latin typeface="Arial" charset="0"/>
                <a:ea typeface="ＭＳ Ｐゴシック" charset="-128"/>
              </a:rPr>
              <a:t>The microbiome of various anatomical locations of the human body. Numerous bacterial species colonize the mouth, upper airways, skin, vagina, and intestinal tract of humans. The phylogenetic trees show the speciation of bacterial clades from common ancestors at each anatomical site. Although the communities in different regions of the body share similarities, they each have a unique site-specific “fingerprint” made of many distinct microbes. Each site has a very high level of diversity, as shown by the individual lines on the dendrograms. Data are from the NIH-funded Human Microbiome Project; circles represent bacterial species whose sequences are known.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82615CE-A1BD-4F63-AAF2-6DA36B5BA4B0}" type="slidenum">
              <a:rPr lang="en-US" sz="1200"/>
              <a:pPr/>
              <a:t>11</a:t>
            </a:fld>
            <a:endParaRPr lang="en-US" sz="120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7998942-BF84-4870-9556-DB0F1745E355}" type="slidenum">
              <a:rPr lang="en-US" sz="1200"/>
              <a:pPr/>
              <a:t>12</a:t>
            </a:fld>
            <a:endParaRPr lang="en-US" sz="120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EE853AA-D462-4A42-9FC1-91EF42EFAAD1}" type="slidenum">
              <a:rPr lang="en-US" sz="1200"/>
              <a:pPr/>
              <a:t>13</a:t>
            </a:fld>
            <a:endParaRPr 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2338D4-DA98-4877-B230-A3D7A0491269}" type="slidenum">
              <a:rPr lang="en-US"/>
              <a:pPr/>
              <a:t>‹#›</a:t>
            </a:fld>
            <a:endParaRPr lang="en-US"/>
          </a:p>
        </p:txBody>
      </p:sp>
    </p:spTree>
    <p:extLst>
      <p:ext uri="{BB962C8B-B14F-4D97-AF65-F5344CB8AC3E}">
        <p14:creationId xmlns:p14="http://schemas.microsoft.com/office/powerpoint/2010/main" val="121619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BBC789-FC0B-4F49-9D85-0E9D117D7E8F}" type="slidenum">
              <a:rPr lang="en-US"/>
              <a:pPr/>
              <a:t>‹#›</a:t>
            </a:fld>
            <a:endParaRPr lang="en-US"/>
          </a:p>
        </p:txBody>
      </p:sp>
    </p:spTree>
    <p:extLst>
      <p:ext uri="{BB962C8B-B14F-4D97-AF65-F5344CB8AC3E}">
        <p14:creationId xmlns:p14="http://schemas.microsoft.com/office/powerpoint/2010/main" val="176617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D83EFB0-F850-4782-8B77-862B48FF8B67}" type="slidenum">
              <a:rPr lang="en-US"/>
              <a:pPr/>
              <a:t>‹#›</a:t>
            </a:fld>
            <a:endParaRPr lang="en-US"/>
          </a:p>
        </p:txBody>
      </p:sp>
    </p:spTree>
    <p:extLst>
      <p:ext uri="{BB962C8B-B14F-4D97-AF65-F5344CB8AC3E}">
        <p14:creationId xmlns:p14="http://schemas.microsoft.com/office/powerpoint/2010/main" val="166488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3BD78C-B2C2-4530-BE75-1B33CF9C6431}" type="slidenum">
              <a:rPr lang="en-US"/>
              <a:pPr/>
              <a:t>‹#›</a:t>
            </a:fld>
            <a:endParaRPr lang="en-US"/>
          </a:p>
        </p:txBody>
      </p:sp>
    </p:spTree>
    <p:extLst>
      <p:ext uri="{BB962C8B-B14F-4D97-AF65-F5344CB8AC3E}">
        <p14:creationId xmlns:p14="http://schemas.microsoft.com/office/powerpoint/2010/main" val="184540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2FD6AD-2C27-4A1F-B7F8-1B095D95BBD1}" type="slidenum">
              <a:rPr lang="en-US"/>
              <a:pPr/>
              <a:t>‹#›</a:t>
            </a:fld>
            <a:endParaRPr lang="en-US"/>
          </a:p>
        </p:txBody>
      </p:sp>
    </p:spTree>
    <p:extLst>
      <p:ext uri="{BB962C8B-B14F-4D97-AF65-F5344CB8AC3E}">
        <p14:creationId xmlns:p14="http://schemas.microsoft.com/office/powerpoint/2010/main" val="67629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F24E72-E5D9-4C23-8F2E-9BE2BFCC5819}" type="slidenum">
              <a:rPr lang="en-US"/>
              <a:pPr/>
              <a:t>‹#›</a:t>
            </a:fld>
            <a:endParaRPr lang="en-US"/>
          </a:p>
        </p:txBody>
      </p:sp>
    </p:spTree>
    <p:extLst>
      <p:ext uri="{BB962C8B-B14F-4D97-AF65-F5344CB8AC3E}">
        <p14:creationId xmlns:p14="http://schemas.microsoft.com/office/powerpoint/2010/main" val="191455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E975E84-B690-4EA7-80EE-79CD14104D25}" type="slidenum">
              <a:rPr lang="en-US"/>
              <a:pPr/>
              <a:t>‹#›</a:t>
            </a:fld>
            <a:endParaRPr lang="en-US"/>
          </a:p>
        </p:txBody>
      </p:sp>
    </p:spTree>
    <p:extLst>
      <p:ext uri="{BB962C8B-B14F-4D97-AF65-F5344CB8AC3E}">
        <p14:creationId xmlns:p14="http://schemas.microsoft.com/office/powerpoint/2010/main" val="286784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D76820D-BBBB-4E2A-B9F5-535DA5B09BFC}" type="slidenum">
              <a:rPr lang="en-US"/>
              <a:pPr/>
              <a:t>‹#›</a:t>
            </a:fld>
            <a:endParaRPr lang="en-US"/>
          </a:p>
        </p:txBody>
      </p:sp>
    </p:spTree>
    <p:extLst>
      <p:ext uri="{BB962C8B-B14F-4D97-AF65-F5344CB8AC3E}">
        <p14:creationId xmlns:p14="http://schemas.microsoft.com/office/powerpoint/2010/main" val="4716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43DEC29-8A00-4A9C-A8A5-2A5CC45328CA}" type="slidenum">
              <a:rPr lang="en-US"/>
              <a:pPr/>
              <a:t>‹#›</a:t>
            </a:fld>
            <a:endParaRPr lang="en-US"/>
          </a:p>
        </p:txBody>
      </p:sp>
    </p:spTree>
    <p:extLst>
      <p:ext uri="{BB962C8B-B14F-4D97-AF65-F5344CB8AC3E}">
        <p14:creationId xmlns:p14="http://schemas.microsoft.com/office/powerpoint/2010/main" val="43305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B5C3DB-5A03-4E00-9010-11DD63B2521A}" type="slidenum">
              <a:rPr lang="en-US"/>
              <a:pPr/>
              <a:t>‹#›</a:t>
            </a:fld>
            <a:endParaRPr lang="en-US"/>
          </a:p>
        </p:txBody>
      </p:sp>
    </p:spTree>
    <p:extLst>
      <p:ext uri="{BB962C8B-B14F-4D97-AF65-F5344CB8AC3E}">
        <p14:creationId xmlns:p14="http://schemas.microsoft.com/office/powerpoint/2010/main" val="69091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96AAC28-0B42-407B-8279-32E1902C7DBD}" type="slidenum">
              <a:rPr lang="en-US"/>
              <a:pPr/>
              <a:t>‹#›</a:t>
            </a:fld>
            <a:endParaRPr lang="en-US"/>
          </a:p>
        </p:txBody>
      </p:sp>
    </p:spTree>
    <p:extLst>
      <p:ext uri="{BB962C8B-B14F-4D97-AF65-F5344CB8AC3E}">
        <p14:creationId xmlns:p14="http://schemas.microsoft.com/office/powerpoint/2010/main" val="125015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0" charset="-52"/>
                <a:ea typeface="ＭＳ Ｐゴシック" pitchFamily="34" charset="-128"/>
                <a:cs typeface="ＭＳ Ｐゴシック" pitchFamily="3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0" charset="-52"/>
                <a:ea typeface="ＭＳ Ｐゴシック" pitchFamily="34" charset="-128"/>
                <a:cs typeface="ＭＳ Ｐゴシック" pitchFamily="3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333AF52B-7BE2-45D4-ABC8-4EC3B5A949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2pPr>
      <a:lvl3pPr algn="ctr" rtl="0" eaLnBrk="0" fontAlgn="base" hangingPunct="0">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3pPr>
      <a:lvl4pPr algn="ctr" rtl="0" eaLnBrk="0" fontAlgn="base" hangingPunct="0">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4pPr>
      <a:lvl5pPr algn="ctr" rtl="0" eaLnBrk="0" fontAlgn="base" hangingPunct="0">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5pPr>
      <a:lvl6pPr marL="457200" algn="ctr" rtl="0" fontAlgn="base">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6pPr>
      <a:lvl7pPr marL="914400" algn="ctr" rtl="0" fontAlgn="base">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7pPr>
      <a:lvl8pPr marL="1371600" algn="ctr" rtl="0" fontAlgn="base">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8pPr>
      <a:lvl9pPr marL="1828800" algn="ctr" rtl="0" fontAlgn="base">
        <a:spcBef>
          <a:spcPct val="0"/>
        </a:spcBef>
        <a:spcAft>
          <a:spcPct val="0"/>
        </a:spcAft>
        <a:defRPr sz="4400">
          <a:solidFill>
            <a:schemeClr val="tx2"/>
          </a:solidFill>
          <a:latin typeface="Arial" pitchFamily="30" charset="-52"/>
          <a:ea typeface="ＭＳ Ｐゴシック" pitchFamily="34" charset="-128"/>
          <a:cs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ncbi.nlm.nih.gov/pubmed/20052417"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43608" y="1412875"/>
            <a:ext cx="729235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6000" dirty="0">
                <a:solidFill>
                  <a:srgbClr val="0000FF"/>
                </a:solidFill>
                <a:latin typeface="Arial" pitchFamily="34" charset="0"/>
                <a:cs typeface="Arial" pitchFamily="34" charset="0"/>
              </a:rPr>
              <a:t>Immune response to microbial challenge</a:t>
            </a:r>
          </a:p>
          <a:p>
            <a:endParaRPr lang="en-GB" sz="2800" dirty="0">
              <a:latin typeface="Arial" pitchFamily="34" charset="0"/>
              <a:cs typeface="Arial" pitchFamily="34" charset="0"/>
            </a:endParaRPr>
          </a:p>
          <a:p>
            <a:r>
              <a:rPr lang="en-GB" sz="2800" dirty="0" smtClean="0">
                <a:latin typeface="Arial" pitchFamily="34" charset="0"/>
                <a:cs typeface="Arial" pitchFamily="34" charset="0"/>
              </a:rPr>
              <a:t>19 April 2013</a:t>
            </a:r>
            <a:endParaRPr lang="en-GB" sz="2800" dirty="0">
              <a:latin typeface="Arial" pitchFamily="34" charset="0"/>
              <a:cs typeface="Arial" pitchFamily="34" charset="0"/>
            </a:endParaRPr>
          </a:p>
          <a:p>
            <a:endParaRPr lang="en-GB" sz="2800" dirty="0">
              <a:latin typeface="Arial" pitchFamily="34" charset="0"/>
              <a:cs typeface="Arial" pitchFamily="34" charset="0"/>
            </a:endParaRPr>
          </a:p>
          <a:p>
            <a:r>
              <a:rPr lang="en-GB" sz="3200" dirty="0" smtClean="0">
                <a:latin typeface="Arial" pitchFamily="34" charset="0"/>
                <a:cs typeface="Arial" pitchFamily="34" charset="0"/>
              </a:rPr>
              <a:t>Professor </a:t>
            </a:r>
            <a:r>
              <a:rPr lang="en-GB" sz="3200" dirty="0">
                <a:latin typeface="Arial" pitchFamily="34" charset="0"/>
                <a:cs typeface="Arial" pitchFamily="34" charset="0"/>
              </a:rPr>
              <a:t>Julian Dyson</a:t>
            </a:r>
          </a:p>
          <a:p>
            <a:r>
              <a:rPr lang="en-GB" sz="2800" dirty="0">
                <a:latin typeface="Arial" pitchFamily="34" charset="0"/>
                <a:cs typeface="Arial" pitchFamily="34" charset="0"/>
              </a:rPr>
              <a:t>Section of Molecular Immunology</a:t>
            </a:r>
          </a:p>
          <a:p>
            <a:r>
              <a:rPr lang="en-GB" sz="2800" dirty="0">
                <a:latin typeface="Arial" pitchFamily="34" charset="0"/>
                <a:cs typeface="Arial" pitchFamily="34" charset="0"/>
              </a:rPr>
              <a:t>Department of </a:t>
            </a:r>
            <a:r>
              <a:rPr lang="en-GB" sz="2800" dirty="0" smtClean="0">
                <a:latin typeface="Arial" pitchFamily="34" charset="0"/>
                <a:cs typeface="Arial" pitchFamily="34" charset="0"/>
              </a:rPr>
              <a:t>Medicine</a:t>
            </a:r>
            <a:endParaRPr lang="en-GB"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p:cNvSpPr>
            <a:spLocks noChangeArrowheads="1"/>
          </p:cNvSpPr>
          <p:nvPr/>
        </p:nvSpPr>
        <p:spPr bwMode="auto">
          <a:xfrm>
            <a:off x="228600" y="3505200"/>
            <a:ext cx="4267200" cy="533400"/>
          </a:xfrm>
          <a:prstGeom prst="rect">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0"/>
            <a:ext cx="7772400" cy="1143000"/>
          </a:xfrm>
        </p:spPr>
        <p:txBody>
          <a:bodyPr/>
          <a:lstStyle/>
          <a:p>
            <a:pPr algn="just" eaLnBrk="1" hangingPunct="1"/>
            <a:r>
              <a:rPr lang="en-US" sz="2600" smtClean="0">
                <a:solidFill>
                  <a:srgbClr val="0000FF"/>
                </a:solidFill>
                <a:latin typeface="Times New Roman" charset="0"/>
                <a:cs typeface="Times New Roman" charset="0"/>
              </a:rPr>
              <a:t>Host barriers to colonisation by pathogenic microbes</a:t>
            </a:r>
          </a:p>
        </p:txBody>
      </p:sp>
      <p:sp>
        <p:nvSpPr>
          <p:cNvPr id="30723" name="Rectangle 3"/>
          <p:cNvSpPr>
            <a:spLocks noGrp="1" noChangeArrowheads="1"/>
          </p:cNvSpPr>
          <p:nvPr>
            <p:ph type="body" idx="1"/>
          </p:nvPr>
        </p:nvSpPr>
        <p:spPr>
          <a:xfrm>
            <a:off x="609600" y="1295400"/>
            <a:ext cx="7924800" cy="5562600"/>
          </a:xfrm>
        </p:spPr>
        <p:txBody>
          <a:bodyPr/>
          <a:lstStyle/>
          <a:p>
            <a:pPr eaLnBrk="1" hangingPunct="1">
              <a:lnSpc>
                <a:spcPct val="90000"/>
              </a:lnSpc>
            </a:pPr>
            <a:r>
              <a:rPr lang="en-US" sz="2400" smtClean="0">
                <a:latin typeface="Times New Roman" charset="0"/>
                <a:cs typeface="Times New Roman" charset="0"/>
              </a:rPr>
              <a:t>Structural barriers: skin, mucous membranes, respiratory cilia</a:t>
            </a:r>
          </a:p>
          <a:p>
            <a:pPr eaLnBrk="1" hangingPunct="1">
              <a:lnSpc>
                <a:spcPct val="90000"/>
              </a:lnSpc>
            </a:pPr>
            <a:r>
              <a:rPr lang="en-US" sz="2400" smtClean="0">
                <a:latin typeface="Times New Roman" charset="0"/>
                <a:cs typeface="Times New Roman" charset="0"/>
              </a:rPr>
              <a:t>Competition with commensal microbiota for niches</a:t>
            </a:r>
          </a:p>
          <a:p>
            <a:pPr eaLnBrk="1" hangingPunct="1">
              <a:lnSpc>
                <a:spcPct val="90000"/>
              </a:lnSpc>
            </a:pPr>
            <a:r>
              <a:rPr lang="en-US" sz="2400" smtClean="0">
                <a:latin typeface="Times New Roman" charset="0"/>
                <a:cs typeface="Times New Roman" charset="0"/>
              </a:rPr>
              <a:t>Chemical – eg low pH of stomach</a:t>
            </a:r>
          </a:p>
          <a:p>
            <a:pPr eaLnBrk="1" hangingPunct="1">
              <a:lnSpc>
                <a:spcPct val="90000"/>
              </a:lnSpc>
            </a:pPr>
            <a:r>
              <a:rPr lang="en-US" sz="2400" smtClean="0">
                <a:latin typeface="Times New Roman" charset="0"/>
                <a:cs typeface="Times New Roman" charset="0"/>
              </a:rPr>
              <a:t>Anti-microbials - lysozyme in mucous sectretions, </a:t>
            </a:r>
            <a:r>
              <a:rPr lang="en-US" sz="2400" smtClean="0">
                <a:latin typeface="Times New Roman" charset="0"/>
                <a:cs typeface="Times New Roman" charset="0"/>
                <a:sym typeface="Symbol" charset="2"/>
              </a:rPr>
              <a:t></a:t>
            </a:r>
            <a:r>
              <a:rPr lang="en-US" sz="2400" smtClean="0">
                <a:latin typeface="Times New Roman" charset="0"/>
                <a:cs typeface="Times New Roman" charset="0"/>
              </a:rPr>
              <a:t>-defensins (intestine), </a:t>
            </a:r>
            <a:r>
              <a:rPr lang="en-US" sz="2400" smtClean="0">
                <a:latin typeface="Times New Roman" charset="0"/>
                <a:cs typeface="Times New Roman" charset="0"/>
                <a:sym typeface="Symbol" charset="2"/>
              </a:rPr>
              <a:t></a:t>
            </a:r>
            <a:r>
              <a:rPr lang="en-US" sz="2400" smtClean="0">
                <a:latin typeface="Times New Roman" charset="0"/>
                <a:cs typeface="Times New Roman" charset="0"/>
              </a:rPr>
              <a:t>-defensins (respiratory and skin)</a:t>
            </a:r>
          </a:p>
          <a:p>
            <a:pPr eaLnBrk="1" hangingPunct="1">
              <a:lnSpc>
                <a:spcPct val="90000"/>
              </a:lnSpc>
            </a:pPr>
            <a:r>
              <a:rPr lang="en-US" sz="2400" smtClean="0">
                <a:latin typeface="Times New Roman" charset="0"/>
                <a:cs typeface="Times New Roman" charset="0"/>
              </a:rPr>
              <a:t>Collectins - Lung surfactant proteins A and D, mannose binding lectin (MBL)</a:t>
            </a:r>
          </a:p>
          <a:p>
            <a:pPr eaLnBrk="1" hangingPunct="1">
              <a:lnSpc>
                <a:spcPct val="90000"/>
              </a:lnSpc>
            </a:pPr>
            <a:r>
              <a:rPr lang="en-US" sz="2400" smtClean="0">
                <a:latin typeface="Times New Roman" charset="0"/>
                <a:cs typeface="Times New Roman" charset="0"/>
                <a:sym typeface="Symbol" charset="2"/>
              </a:rPr>
              <a:t></a:t>
            </a:r>
            <a:r>
              <a:rPr lang="en-US" sz="2400" smtClean="0">
                <a:latin typeface="Times New Roman" charset="0"/>
                <a:cs typeface="Times New Roman" charset="0"/>
              </a:rPr>
              <a:t> and </a:t>
            </a:r>
            <a:r>
              <a:rPr lang="en-US" sz="2400" smtClean="0">
                <a:latin typeface="Times New Roman" charset="0"/>
                <a:cs typeface="Times New Roman" charset="0"/>
                <a:sym typeface="Symbol" charset="2"/>
              </a:rPr>
              <a:t></a:t>
            </a:r>
            <a:r>
              <a:rPr lang="en-US" sz="2400" smtClean="0">
                <a:latin typeface="Times New Roman" charset="0"/>
                <a:cs typeface="Times New Roman" charset="0"/>
              </a:rPr>
              <a:t> interferons</a:t>
            </a:r>
          </a:p>
          <a:p>
            <a:pPr eaLnBrk="1" hangingPunct="1">
              <a:lnSpc>
                <a:spcPct val="90000"/>
              </a:lnSpc>
            </a:pPr>
            <a:r>
              <a:rPr lang="en-US" sz="2400" smtClean="0">
                <a:latin typeface="Times New Roman" charset="0"/>
                <a:cs typeface="Times New Roman" charset="0"/>
              </a:rPr>
              <a:t>Complement activation</a:t>
            </a:r>
          </a:p>
          <a:p>
            <a:pPr eaLnBrk="1" hangingPunct="1">
              <a:lnSpc>
                <a:spcPct val="90000"/>
              </a:lnSpc>
            </a:pPr>
            <a:r>
              <a:rPr lang="en-US" sz="2400" smtClean="0">
                <a:latin typeface="Times New Roman" charset="0"/>
                <a:cs typeface="Times New Roman" charset="0"/>
              </a:rPr>
              <a:t>Neutrophils</a:t>
            </a:r>
          </a:p>
          <a:p>
            <a:pPr eaLnBrk="1" hangingPunct="1">
              <a:lnSpc>
                <a:spcPct val="90000"/>
              </a:lnSpc>
            </a:pPr>
            <a:r>
              <a:rPr lang="en-US" sz="2400" smtClean="0">
                <a:latin typeface="Times New Roman" charset="0"/>
                <a:cs typeface="Times New Roman" charset="0"/>
              </a:rPr>
              <a:t>Monocytes</a:t>
            </a:r>
          </a:p>
          <a:p>
            <a:pPr eaLnBrk="1" hangingPunct="1">
              <a:lnSpc>
                <a:spcPct val="90000"/>
              </a:lnSpc>
            </a:pPr>
            <a:r>
              <a:rPr lang="en-US" sz="2400" smtClean="0">
                <a:latin typeface="Times New Roman" charset="0"/>
                <a:cs typeface="Times New Roman" charset="0"/>
              </a:rPr>
              <a:t>Natural killer cells</a:t>
            </a:r>
          </a:p>
          <a:p>
            <a:pPr eaLnBrk="1" hangingPunct="1">
              <a:lnSpc>
                <a:spcPct val="90000"/>
              </a:lnSpc>
            </a:pPr>
            <a:r>
              <a:rPr lang="en-US" sz="2400" smtClean="0">
                <a:latin typeface="Times New Roman" charset="0"/>
                <a:cs typeface="Times New Roman" charset="0"/>
              </a:rPr>
              <a:t>NKT cells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62000" y="685800"/>
            <a:ext cx="8610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latin typeface="Times New Roman" charset="0"/>
                <a:cs typeface="Times New Roman" charset="0"/>
              </a:rPr>
              <a:t>Initiation of the adaptive immune response to </a:t>
            </a:r>
          </a:p>
          <a:p>
            <a:r>
              <a:rPr lang="en-GB" sz="2800">
                <a:latin typeface="Times New Roman" charset="0"/>
                <a:cs typeface="Times New Roman" charset="0"/>
              </a:rPr>
              <a:t>microbiological challenge</a:t>
            </a:r>
          </a:p>
          <a:p>
            <a:endParaRPr lang="en-GB" sz="2800">
              <a:latin typeface="Times New Roman" charset="0"/>
              <a:cs typeface="Times New Roman" charset="0"/>
            </a:endParaRPr>
          </a:p>
          <a:p>
            <a:endParaRPr lang="en-GB">
              <a:latin typeface="Times New Roman" charset="0"/>
              <a:cs typeface="Times New Roman" charset="0"/>
            </a:endParaRPr>
          </a:p>
          <a:p>
            <a:r>
              <a:rPr lang="en-US">
                <a:latin typeface="Times New Roman" charset="0"/>
                <a:cs typeface="Times New Roman" charset="0"/>
              </a:rPr>
              <a:t>Commensal microbiota</a:t>
            </a:r>
          </a:p>
          <a:p>
            <a:endParaRPr lang="en-US">
              <a:latin typeface="Times New Roman" charset="0"/>
              <a:cs typeface="Times New Roman" charset="0"/>
            </a:endParaRPr>
          </a:p>
          <a:p>
            <a:r>
              <a:rPr lang="en-US">
                <a:solidFill>
                  <a:srgbClr val="FF0000"/>
                </a:solidFill>
                <a:latin typeface="Times New Roman" charset="0"/>
                <a:cs typeface="Times New Roman" charset="0"/>
              </a:rPr>
              <a:t>Links between innate and adaptive immunity</a:t>
            </a:r>
          </a:p>
          <a:p>
            <a:endParaRPr lang="en-US">
              <a:latin typeface="Times New Roman" charset="0"/>
              <a:cs typeface="Times New Roman" charset="0"/>
            </a:endParaRPr>
          </a:p>
          <a:p>
            <a:r>
              <a:rPr lang="en-US">
                <a:latin typeface="Times New Roman" charset="0"/>
                <a:cs typeface="Times New Roman" charset="0"/>
              </a:rPr>
              <a:t>Adaptive immune response to microbes</a:t>
            </a:r>
          </a:p>
          <a:p>
            <a:endParaRPr lang="en-US">
              <a:latin typeface="Times New Roman" charset="0"/>
              <a:cs typeface="Times New Roman" charset="0"/>
            </a:endParaRPr>
          </a:p>
          <a:p>
            <a:r>
              <a:rPr lang="en-US">
                <a:latin typeface="Times New Roman" charset="0"/>
                <a:cs typeface="Times New Roman" charset="0"/>
              </a:rPr>
              <a:t>Role of host </a:t>
            </a:r>
            <a:r>
              <a:rPr lang="en-US" i="1">
                <a:latin typeface="Times New Roman" charset="0"/>
                <a:cs typeface="Times New Roman" charset="0"/>
              </a:rPr>
              <a:t>genetic polymorphism </a:t>
            </a:r>
            <a:r>
              <a:rPr lang="en-US">
                <a:latin typeface="Times New Roman" charset="0"/>
                <a:cs typeface="Times New Roman" charset="0"/>
              </a:rPr>
              <a:t>on disease susceptibility</a:t>
            </a: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GB" smtClean="0"/>
          </a:p>
        </p:txBody>
      </p:sp>
      <p:sp>
        <p:nvSpPr>
          <p:cNvPr id="34819" name="Rectangle 3"/>
          <p:cNvSpPr>
            <a:spLocks noGrp="1" noChangeArrowheads="1"/>
          </p:cNvSpPr>
          <p:nvPr>
            <p:ph type="body" idx="1"/>
          </p:nvPr>
        </p:nvSpPr>
        <p:spPr/>
        <p:txBody>
          <a:bodyPr/>
          <a:lstStyle/>
          <a:p>
            <a:pPr eaLnBrk="1" hangingPunct="1"/>
            <a:endParaRPr lang="en-GB" smtClean="0"/>
          </a:p>
        </p:txBody>
      </p:sp>
      <p:pic>
        <p:nvPicPr>
          <p:cNvPr id="34820" name="Picture 4"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5089525" y="581025"/>
            <a:ext cx="36734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Adaptive immunity is a </a:t>
            </a:r>
            <a:r>
              <a:rPr lang="ja-JP" altLang="en-US"/>
              <a:t>‘</a:t>
            </a:r>
            <a:r>
              <a:rPr lang="en-US" altLang="ja-JP"/>
              <a:t>recent</a:t>
            </a:r>
            <a:r>
              <a:rPr lang="ja-JP" altLang="en-US"/>
              <a:t>’</a:t>
            </a:r>
            <a:r>
              <a:rPr lang="en-US" altLang="ja-JP"/>
              <a:t> evolutionary device for host defense</a:t>
            </a:r>
          </a:p>
          <a:p>
            <a:r>
              <a:rPr lang="en-US"/>
              <a:t>(500 million years)</a:t>
            </a:r>
          </a:p>
          <a:p>
            <a:endParaRPr lang="en-US"/>
          </a:p>
          <a:p>
            <a:r>
              <a:rPr lang="en-US"/>
              <a:t>Though innate immunity is </a:t>
            </a:r>
            <a:r>
              <a:rPr lang="ja-JP" altLang="en-US"/>
              <a:t>‘</a:t>
            </a:r>
            <a:r>
              <a:rPr lang="en-US" altLang="ja-JP"/>
              <a:t>primitive</a:t>
            </a:r>
            <a:r>
              <a:rPr lang="ja-JP" altLang="en-US"/>
              <a:t>’</a:t>
            </a:r>
            <a:r>
              <a:rPr lang="en-US" altLang="ja-JP"/>
              <a:t>, we depend on the interplay between innate and adaptive immunity</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1143000"/>
          </a:xfrm>
        </p:spPr>
        <p:txBody>
          <a:bodyPr/>
          <a:lstStyle/>
          <a:p>
            <a:pPr eaLnBrk="1" hangingPunct="1"/>
            <a:r>
              <a:rPr lang="en-US" sz="3400" smtClean="0">
                <a:solidFill>
                  <a:srgbClr val="0000FF"/>
                </a:solidFill>
              </a:rPr>
              <a:t>Innate and adaptive immunity</a:t>
            </a:r>
          </a:p>
        </p:txBody>
      </p:sp>
      <p:sp>
        <p:nvSpPr>
          <p:cNvPr id="36867" name="Rectangle 3"/>
          <p:cNvSpPr>
            <a:spLocks noGrp="1" noChangeArrowheads="1"/>
          </p:cNvSpPr>
          <p:nvPr>
            <p:ph type="body" sz="half" idx="1"/>
          </p:nvPr>
        </p:nvSpPr>
        <p:spPr>
          <a:xfrm>
            <a:off x="685800" y="1600200"/>
            <a:ext cx="3810000" cy="4114800"/>
          </a:xfrm>
        </p:spPr>
        <p:txBody>
          <a:bodyPr/>
          <a:lstStyle/>
          <a:p>
            <a:pPr eaLnBrk="1" hangingPunct="1"/>
            <a:r>
              <a:rPr lang="en-US" sz="2400" smtClean="0"/>
              <a:t>INNATE</a:t>
            </a:r>
          </a:p>
          <a:p>
            <a:pPr lvl="1" eaLnBrk="1" hangingPunct="1"/>
            <a:r>
              <a:rPr lang="en-US" sz="2200" smtClean="0"/>
              <a:t>Very rapid</a:t>
            </a:r>
          </a:p>
          <a:p>
            <a:pPr lvl="1" eaLnBrk="1" hangingPunct="1"/>
            <a:r>
              <a:rPr lang="en-US" sz="2200" smtClean="0"/>
              <a:t>Many components</a:t>
            </a:r>
          </a:p>
          <a:p>
            <a:pPr lvl="1" eaLnBrk="1" hangingPunct="1"/>
            <a:r>
              <a:rPr lang="en-US" sz="2200" smtClean="0"/>
              <a:t>Evolutionarily ancient (conserved)</a:t>
            </a:r>
          </a:p>
          <a:p>
            <a:pPr lvl="1" eaLnBrk="1" hangingPunct="1"/>
            <a:r>
              <a:rPr lang="en-US" sz="2200" smtClean="0"/>
              <a:t>Lack of specificity</a:t>
            </a:r>
          </a:p>
          <a:p>
            <a:pPr lvl="1" eaLnBrk="1" hangingPunct="1"/>
            <a:r>
              <a:rPr lang="en-US" sz="2200" smtClean="0"/>
              <a:t>Lack of memory</a:t>
            </a:r>
          </a:p>
        </p:txBody>
      </p:sp>
      <p:sp>
        <p:nvSpPr>
          <p:cNvPr id="36868" name="Rectangle 4"/>
          <p:cNvSpPr>
            <a:spLocks noGrp="1" noChangeArrowheads="1"/>
          </p:cNvSpPr>
          <p:nvPr>
            <p:ph type="body" sz="half" idx="2"/>
          </p:nvPr>
        </p:nvSpPr>
        <p:spPr>
          <a:xfrm>
            <a:off x="4343400" y="1600200"/>
            <a:ext cx="4800600" cy="4191000"/>
          </a:xfrm>
        </p:spPr>
        <p:txBody>
          <a:bodyPr/>
          <a:lstStyle/>
          <a:p>
            <a:pPr eaLnBrk="1" hangingPunct="1"/>
            <a:r>
              <a:rPr lang="en-US" sz="2400" smtClean="0"/>
              <a:t>ADAPTIVE</a:t>
            </a:r>
          </a:p>
          <a:p>
            <a:pPr lvl="1" eaLnBrk="1" hangingPunct="1"/>
            <a:r>
              <a:rPr lang="en-US" sz="2100" smtClean="0"/>
              <a:t>Slower</a:t>
            </a:r>
          </a:p>
          <a:p>
            <a:pPr lvl="1" eaLnBrk="1" hangingPunct="1"/>
            <a:r>
              <a:rPr lang="en-US" sz="2100" smtClean="0"/>
              <a:t>Specific:  antibody (B cell)</a:t>
            </a:r>
          </a:p>
          <a:p>
            <a:pPr lvl="1" eaLnBrk="1" hangingPunct="1">
              <a:buFontTx/>
              <a:buNone/>
            </a:pPr>
            <a:r>
              <a:rPr lang="en-US" sz="2100" smtClean="0"/>
              <a:t>                 : cellular    (T cell)</a:t>
            </a:r>
          </a:p>
          <a:p>
            <a:pPr lvl="1" eaLnBrk="1" hangingPunct="1"/>
            <a:r>
              <a:rPr lang="en-US" sz="2100" smtClean="0"/>
              <a:t>Multiple effector mechanisms</a:t>
            </a:r>
          </a:p>
          <a:p>
            <a:pPr lvl="1" eaLnBrk="1" hangingPunct="1"/>
            <a:r>
              <a:rPr lang="en-US" sz="2100" smtClean="0"/>
              <a:t>Targeted to a specific antigen</a:t>
            </a:r>
          </a:p>
          <a:p>
            <a:pPr lvl="1" eaLnBrk="1" hangingPunct="1"/>
            <a:r>
              <a:rPr lang="en-US" sz="2100" smtClean="0"/>
              <a:t>Memory</a:t>
            </a:r>
          </a:p>
          <a:p>
            <a:pPr lvl="1" eaLnBrk="1" hangingPunct="1"/>
            <a:endParaRPr lang="en-US" smtClean="0"/>
          </a:p>
        </p:txBody>
      </p:sp>
      <p:sp>
        <p:nvSpPr>
          <p:cNvPr id="7" name="Rectangle 3"/>
          <p:cNvSpPr txBox="1">
            <a:spLocks noChangeArrowheads="1"/>
          </p:cNvSpPr>
          <p:nvPr/>
        </p:nvSpPr>
        <p:spPr bwMode="auto">
          <a:xfrm>
            <a:off x="990600" y="4953000"/>
            <a:ext cx="7620000" cy="609600"/>
          </a:xfrm>
          <a:prstGeom prst="rect">
            <a:avLst/>
          </a:prstGeom>
          <a:noFill/>
          <a:ln w="9525">
            <a:noFill/>
            <a:miter lim="800000"/>
            <a:headEnd/>
            <a:tailEnd/>
          </a:ln>
        </p:spPr>
        <p:txBody>
          <a:bodyPr/>
          <a:lstStyle/>
          <a:p>
            <a:pPr marL="342900" indent="-342900" eaLnBrk="1" hangingPunct="1">
              <a:spcBef>
                <a:spcPct val="20000"/>
              </a:spcBef>
              <a:defRPr/>
            </a:pPr>
            <a:r>
              <a:rPr lang="en-US" kern="0" dirty="0">
                <a:solidFill>
                  <a:srgbClr val="FF0000"/>
                </a:solidFill>
                <a:latin typeface="+mn-lt"/>
                <a:ea typeface="+mn-ea"/>
              </a:rPr>
              <a:t>  Immunity highly effective in healthy individuals</a:t>
            </a:r>
          </a:p>
          <a:p>
            <a:pPr marL="342900" indent="-342900" eaLnBrk="1" hangingPunct="1">
              <a:spcBef>
                <a:spcPct val="20000"/>
              </a:spcBef>
              <a:defRPr/>
            </a:pPr>
            <a:endParaRPr lang="en-US" kern="0" dirty="0">
              <a:latin typeface="+mn-lt"/>
              <a:ea typeface="+mn-ea"/>
            </a:endParaRPr>
          </a:p>
          <a:p>
            <a:pPr marL="342900" indent="-342900" eaLnBrk="1" hangingPunct="1">
              <a:spcBef>
                <a:spcPct val="20000"/>
              </a:spcBef>
              <a:buFontTx/>
              <a:buChar char="•"/>
              <a:defRPr/>
            </a:pPr>
            <a:endParaRPr lang="en-US" kern="0" dirty="0">
              <a:latin typeface="+mn-lt"/>
              <a:ea typeface="+mn-ea"/>
            </a:endParaRPr>
          </a:p>
          <a:p>
            <a:pPr marL="342900" indent="-342900" eaLnBrk="1" hangingPunct="1">
              <a:spcBef>
                <a:spcPct val="20000"/>
              </a:spcBef>
              <a:defRPr/>
            </a:pPr>
            <a:r>
              <a:rPr lang="en-US" kern="0" dirty="0">
                <a:latin typeface="+mn-lt"/>
                <a:ea typeface="+mn-ea"/>
              </a:rPr>
              <a:t>  </a:t>
            </a:r>
          </a:p>
        </p:txBody>
      </p:sp>
      <p:sp>
        <p:nvSpPr>
          <p:cNvPr id="9" name="Rectangle 3"/>
          <p:cNvSpPr txBox="1">
            <a:spLocks noChangeArrowheads="1"/>
          </p:cNvSpPr>
          <p:nvPr/>
        </p:nvSpPr>
        <p:spPr bwMode="auto">
          <a:xfrm>
            <a:off x="1143000" y="56388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pPr>
            <a:r>
              <a:rPr lang="en-US">
                <a:solidFill>
                  <a:srgbClr val="FF0000"/>
                </a:solidFill>
              </a:rPr>
              <a:t>Immune deterioration (elderly)/ill health/poor nutrition/</a:t>
            </a:r>
          </a:p>
          <a:p>
            <a:pPr eaLnBrk="1" hangingPunct="1">
              <a:spcBef>
                <a:spcPct val="20000"/>
              </a:spcBef>
            </a:pPr>
            <a:r>
              <a:rPr lang="en-US">
                <a:solidFill>
                  <a:srgbClr val="FF0000"/>
                </a:solidFill>
              </a:rPr>
              <a:t>poor sanitation - increases infection risk</a:t>
            </a:r>
          </a:p>
          <a:p>
            <a:pPr eaLnBrk="1" hangingPunct="1">
              <a:spcBef>
                <a:spcPct val="20000"/>
              </a:spcBef>
            </a:pPr>
            <a:endParaRPr lang="en-US"/>
          </a:p>
          <a:p>
            <a:pPr eaLnBrk="1" hangingPunct="1">
              <a:spcBef>
                <a:spcPct val="20000"/>
              </a:spcBef>
            </a:pPr>
            <a:endParaRPr lang="en-US"/>
          </a:p>
          <a:p>
            <a:pPr eaLnBrk="1" hangingPunct="1">
              <a:spcBef>
                <a:spcPct val="20000"/>
              </a:spcBef>
              <a:buFontTx/>
              <a:buChar char="•"/>
            </a:pPr>
            <a:endParaRPr lang="en-US"/>
          </a:p>
          <a:p>
            <a:pPr eaLnBrk="1" hangingPunct="1">
              <a:spcBef>
                <a:spcPct val="20000"/>
              </a:spcBef>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1143000"/>
          </a:xfrm>
        </p:spPr>
        <p:txBody>
          <a:bodyPr/>
          <a:lstStyle/>
          <a:p>
            <a:pPr eaLnBrk="1" hangingPunct="1"/>
            <a:r>
              <a:rPr lang="en-US" sz="2400" smtClean="0">
                <a:solidFill>
                  <a:srgbClr val="0000FF"/>
                </a:solidFill>
              </a:rPr>
              <a:t>Most pathogenic microbes do not kill</a:t>
            </a:r>
            <a:br>
              <a:rPr lang="en-US" sz="2400" smtClean="0">
                <a:solidFill>
                  <a:srgbClr val="0000FF"/>
                </a:solidFill>
              </a:rPr>
            </a:br>
            <a:r>
              <a:rPr lang="en-US" sz="2400" smtClean="0">
                <a:solidFill>
                  <a:srgbClr val="0000FF"/>
                </a:solidFill>
              </a:rPr>
              <a:t>(dead-end for host and pathogen)</a:t>
            </a:r>
            <a:br>
              <a:rPr lang="en-US" sz="2400" smtClean="0">
                <a:solidFill>
                  <a:srgbClr val="0000FF"/>
                </a:solidFill>
              </a:rPr>
            </a:br>
            <a:r>
              <a:rPr lang="en-US" sz="2400" smtClean="0">
                <a:solidFill>
                  <a:srgbClr val="0000FF"/>
                </a:solidFill>
              </a:rPr>
              <a:t>Many serious pathogens are zoonotic: (transmitted from another species</a:t>
            </a:r>
          </a:p>
        </p:txBody>
      </p:sp>
      <p:sp>
        <p:nvSpPr>
          <p:cNvPr id="38915" name="TextBox 9"/>
          <p:cNvSpPr txBox="1">
            <a:spLocks noChangeArrowheads="1"/>
          </p:cNvSpPr>
          <p:nvPr/>
        </p:nvSpPr>
        <p:spPr bwMode="auto">
          <a:xfrm>
            <a:off x="457200" y="1589088"/>
            <a:ext cx="838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i="1"/>
              <a:t>Yersinia pestis </a:t>
            </a:r>
            <a:r>
              <a:rPr lang="en-US"/>
              <a:t>Plague (~50% mortality, carried by rodents)</a:t>
            </a:r>
          </a:p>
          <a:p>
            <a:endParaRPr lang="en-US"/>
          </a:p>
          <a:p>
            <a:endParaRPr lang="en-US"/>
          </a:p>
          <a:p>
            <a:endParaRPr lang="en-US"/>
          </a:p>
          <a:p>
            <a:endParaRPr lang="en-US"/>
          </a:p>
          <a:p>
            <a:endParaRPr lang="en-US"/>
          </a:p>
          <a:p>
            <a:r>
              <a:rPr lang="en-US" i="1"/>
              <a:t>Bacillus anthracis</a:t>
            </a:r>
            <a:r>
              <a:rPr lang="en-US"/>
              <a:t> Anthrax (~50% mortality)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2665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67200"/>
            <a:ext cx="2662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6763" y="4267200"/>
            <a:ext cx="34750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057400"/>
            <a:ext cx="2438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2057400"/>
            <a:ext cx="18049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267200"/>
            <a:ext cx="1852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10"/>
          <p:cNvSpPr txBox="1">
            <a:spLocks noChangeArrowheads="1"/>
          </p:cNvSpPr>
          <p:nvPr/>
        </p:nvSpPr>
        <p:spPr bwMode="auto">
          <a:xfrm>
            <a:off x="1066800" y="6172200"/>
            <a:ext cx="430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also HIV    smallpox   measles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7772400" cy="1143000"/>
          </a:xfrm>
        </p:spPr>
        <p:txBody>
          <a:bodyPr/>
          <a:lstStyle/>
          <a:p>
            <a:pPr eaLnBrk="1" hangingPunct="1"/>
            <a:r>
              <a:rPr lang="en-US" sz="2800" smtClean="0"/>
              <a:t>Most pathogenic microbes do not kill</a:t>
            </a:r>
            <a:br>
              <a:rPr lang="en-US" sz="2800" smtClean="0"/>
            </a:br>
            <a:r>
              <a:rPr lang="en-US" sz="2800" smtClean="0"/>
              <a:t>(host resistance/transmission/zoonoses)</a:t>
            </a:r>
          </a:p>
        </p:txBody>
      </p:sp>
      <p:sp>
        <p:nvSpPr>
          <p:cNvPr id="40963" name="TextBox 9"/>
          <p:cNvSpPr txBox="1">
            <a:spLocks noChangeArrowheads="1"/>
          </p:cNvSpPr>
          <p:nvPr/>
        </p:nvSpPr>
        <p:spPr bwMode="auto">
          <a:xfrm>
            <a:off x="609600" y="1524000"/>
            <a:ext cx="8153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i="1"/>
              <a:t>Yersinia pestis </a:t>
            </a:r>
            <a:r>
              <a:rPr lang="en-US"/>
              <a:t>Plague (~50% mortality, carried by rodents)</a:t>
            </a:r>
          </a:p>
          <a:p>
            <a:endParaRPr lang="en-US"/>
          </a:p>
          <a:p>
            <a:endParaRPr lang="en-US"/>
          </a:p>
          <a:p>
            <a:endParaRPr lang="en-US"/>
          </a:p>
          <a:p>
            <a:endParaRPr lang="en-US"/>
          </a:p>
          <a:p>
            <a:endParaRPr lang="en-US"/>
          </a:p>
          <a:p>
            <a:endParaRPr lang="en-US"/>
          </a:p>
          <a:p>
            <a:r>
              <a:rPr lang="en-US" i="1"/>
              <a:t>Bacillus anthracis</a:t>
            </a:r>
            <a:r>
              <a:rPr lang="en-US"/>
              <a:t> Anthrax (~50% mortality) </a:t>
            </a:r>
          </a:p>
        </p:txBody>
      </p:sp>
      <p:pic>
        <p:nvPicPr>
          <p:cNvPr id="4096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2844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48200"/>
            <a:ext cx="2662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10"/>
          <p:cNvSpPr txBox="1">
            <a:spLocks noChangeArrowheads="1"/>
          </p:cNvSpPr>
          <p:nvPr/>
        </p:nvSpPr>
        <p:spPr bwMode="auto">
          <a:xfrm>
            <a:off x="3159125" y="4733925"/>
            <a:ext cx="59848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-inhaled spores phagocytosed by alveolar macrophages </a:t>
            </a:r>
          </a:p>
          <a:p>
            <a:r>
              <a:rPr lang="en-US" sz="1800"/>
              <a:t>-delivered to regional lymph nodes</a:t>
            </a:r>
          </a:p>
          <a:p>
            <a:r>
              <a:rPr lang="en-US" sz="1800"/>
              <a:t>-despite macrophage environment, some spores survive </a:t>
            </a:r>
          </a:p>
          <a:p>
            <a:r>
              <a:rPr lang="en-US" sz="1800"/>
              <a:t>-germinate into vegetative bacteria &amp; kill the macrophage</a:t>
            </a:r>
          </a:p>
          <a:p>
            <a:r>
              <a:rPr lang="en-US" sz="1800"/>
              <a:t>-further bacterial growth leads to hemorrhage and</a:t>
            </a:r>
          </a:p>
          <a:p>
            <a:r>
              <a:rPr lang="en-US" sz="1800"/>
              <a:t> systemic spread </a:t>
            </a:r>
            <a:endParaRPr lang="en-GB" sz="1800"/>
          </a:p>
          <a:p>
            <a:endParaRPr lang="en-US"/>
          </a:p>
        </p:txBody>
      </p:sp>
      <p:pic>
        <p:nvPicPr>
          <p:cNvPr id="40967"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057400"/>
            <a:ext cx="5943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55650" y="260350"/>
            <a:ext cx="7772400" cy="1143000"/>
          </a:xfrm>
        </p:spPr>
        <p:txBody>
          <a:bodyPr/>
          <a:lstStyle/>
          <a:p>
            <a:pPr eaLnBrk="1" hangingPunct="1"/>
            <a:r>
              <a:rPr lang="en-US" sz="3400" smtClean="0">
                <a:solidFill>
                  <a:srgbClr val="0000FF"/>
                </a:solidFill>
              </a:rPr>
              <a:t>Innate and adaptive immunity</a:t>
            </a:r>
          </a:p>
        </p:txBody>
      </p:sp>
      <p:sp>
        <p:nvSpPr>
          <p:cNvPr id="43011" name="TextBox 3"/>
          <p:cNvSpPr txBox="1">
            <a:spLocks noChangeArrowheads="1"/>
          </p:cNvSpPr>
          <p:nvPr/>
        </p:nvSpPr>
        <p:spPr bwMode="auto">
          <a:xfrm>
            <a:off x="2268538" y="2492375"/>
            <a:ext cx="4467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CELLS OF INNATE IMMUNITY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0"/>
            <a:ext cx="7772400" cy="1143000"/>
          </a:xfrm>
        </p:spPr>
        <p:txBody>
          <a:bodyPr/>
          <a:lstStyle/>
          <a:p>
            <a:pPr eaLnBrk="1" hangingPunct="1"/>
            <a:r>
              <a:rPr lang="en-US" smtClean="0"/>
              <a:t>Neutrophil</a:t>
            </a:r>
          </a:p>
        </p:txBody>
      </p:sp>
      <p:pic>
        <p:nvPicPr>
          <p:cNvPr id="45059"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35052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57200"/>
            <a:ext cx="187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7"/>
          <p:cNvSpPr>
            <a:spLocks noChangeArrowheads="1"/>
          </p:cNvSpPr>
          <p:nvPr>
            <p:ph type="body" idx="1"/>
          </p:nvPr>
        </p:nvSpPr>
        <p:spPr>
          <a:xfrm>
            <a:off x="533400" y="5486400"/>
            <a:ext cx="8305800" cy="3886200"/>
          </a:xfrm>
          <a:noFill/>
        </p:spPr>
        <p:txBody>
          <a:bodyPr/>
          <a:lstStyle/>
          <a:p>
            <a:pPr>
              <a:spcBef>
                <a:spcPct val="50000"/>
              </a:spcBef>
              <a:buFontTx/>
              <a:buNone/>
            </a:pPr>
            <a:r>
              <a:rPr lang="en-US" sz="2400" smtClean="0"/>
              <a:t>	characteristic cell of the acute inflammatory infiltrate; </a:t>
            </a:r>
            <a:r>
              <a:rPr lang="en-US" sz="2400" smtClean="0">
                <a:solidFill>
                  <a:srgbClr val="FF0000"/>
                </a:solidFill>
              </a:rPr>
              <a:t>phagocytoses bacteria; makes toxic products - defensins and peroxide, bactericidal enzymes</a:t>
            </a:r>
          </a:p>
        </p:txBody>
      </p:sp>
      <p:sp>
        <p:nvSpPr>
          <p:cNvPr id="45062" name="TextBox 5"/>
          <p:cNvSpPr txBox="1">
            <a:spLocks noChangeArrowheads="1"/>
          </p:cNvSpPr>
          <p:nvPr/>
        </p:nvSpPr>
        <p:spPr bwMode="auto">
          <a:xfrm>
            <a:off x="1371600" y="4872038"/>
            <a:ext cx="4410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Most abundant white blood cell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228600"/>
            <a:ext cx="7772400" cy="1143000"/>
          </a:xfrm>
        </p:spPr>
        <p:txBody>
          <a:bodyPr/>
          <a:lstStyle/>
          <a:p>
            <a:pPr eaLnBrk="1" hangingPunct="1"/>
            <a:r>
              <a:rPr lang="en-US" smtClean="0"/>
              <a:t>Monocyte </a:t>
            </a:r>
            <a:br>
              <a:rPr lang="en-US" smtClean="0"/>
            </a:br>
            <a:r>
              <a:rPr lang="en-US" smtClean="0"/>
              <a:t>(or in tissues, macrophage)</a:t>
            </a:r>
          </a:p>
        </p:txBody>
      </p:sp>
      <p:sp>
        <p:nvSpPr>
          <p:cNvPr id="47107" name="Rectangle 3"/>
          <p:cNvSpPr>
            <a:spLocks noGrp="1" noChangeArrowheads="1"/>
          </p:cNvSpPr>
          <p:nvPr>
            <p:ph type="body" sz="half" idx="1"/>
          </p:nvPr>
        </p:nvSpPr>
        <p:spPr>
          <a:xfrm>
            <a:off x="971550" y="4581525"/>
            <a:ext cx="6978650" cy="3259138"/>
          </a:xfrm>
        </p:spPr>
        <p:txBody>
          <a:bodyPr/>
          <a:lstStyle/>
          <a:p>
            <a:pPr eaLnBrk="1" hangingPunct="1"/>
            <a:r>
              <a:rPr lang="en-US" sz="2400" smtClean="0"/>
              <a:t>Phagocytose and kill pathogens - activated by toll-like receptor (TLR) recognition of pathogen-associated molecular patterns (PAMPs)</a:t>
            </a:r>
          </a:p>
          <a:p>
            <a:pPr eaLnBrk="1" hangingPunct="1"/>
            <a:r>
              <a:rPr lang="en-US" sz="2400" smtClean="0"/>
              <a:t>Release cytokines IL-1, IL-6, IL-8, IL-12,  TNF</a:t>
            </a:r>
            <a:r>
              <a:rPr lang="en-US" sz="2400" smtClean="0">
                <a:sym typeface="Symbol" charset="2"/>
              </a:rPr>
              <a:t></a:t>
            </a:r>
            <a:endParaRPr lang="en-US" sz="2400" smtClean="0"/>
          </a:p>
        </p:txBody>
      </p:sp>
      <p:pic>
        <p:nvPicPr>
          <p:cNvPr id="47108" name="Picture 5" descr="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00213"/>
            <a:ext cx="39624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descr="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700213"/>
            <a:ext cx="3048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62000" y="685800"/>
            <a:ext cx="8610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solidFill>
                  <a:srgbClr val="0000FF"/>
                </a:solidFill>
                <a:latin typeface="Times" charset="0"/>
              </a:rPr>
              <a:t>Immune response to microbial challenge</a:t>
            </a:r>
          </a:p>
          <a:p>
            <a:endParaRPr lang="en-GB" sz="2800">
              <a:latin typeface="Times New Roman" charset="0"/>
              <a:cs typeface="Times New Roman" charset="0"/>
            </a:endParaRPr>
          </a:p>
          <a:p>
            <a:endParaRPr lang="en-GB">
              <a:latin typeface="Times New Roman" charset="0"/>
              <a:cs typeface="Times New Roman" charset="0"/>
            </a:endParaRPr>
          </a:p>
          <a:p>
            <a:r>
              <a:rPr lang="en-US">
                <a:latin typeface="Times New Roman" charset="0"/>
                <a:cs typeface="Times New Roman" charset="0"/>
              </a:rPr>
              <a:t>Commensal microbiota</a:t>
            </a:r>
          </a:p>
          <a:p>
            <a:endParaRPr lang="en-US">
              <a:latin typeface="Times New Roman" charset="0"/>
              <a:cs typeface="Times New Roman" charset="0"/>
            </a:endParaRPr>
          </a:p>
          <a:p>
            <a:r>
              <a:rPr lang="en-US">
                <a:latin typeface="Times New Roman" charset="0"/>
                <a:cs typeface="Times New Roman" charset="0"/>
              </a:rPr>
              <a:t>Links between innate and adaptive immunity</a:t>
            </a:r>
          </a:p>
          <a:p>
            <a:endParaRPr lang="en-US">
              <a:latin typeface="Times New Roman" charset="0"/>
              <a:cs typeface="Times New Roman" charset="0"/>
            </a:endParaRPr>
          </a:p>
          <a:p>
            <a:r>
              <a:rPr lang="en-US">
                <a:latin typeface="Times New Roman" charset="0"/>
                <a:cs typeface="Times New Roman" charset="0"/>
              </a:rPr>
              <a:t>Adaptive immune response to microbes</a:t>
            </a:r>
          </a:p>
          <a:p>
            <a:endParaRPr lang="en-US">
              <a:latin typeface="Times New Roman" charset="0"/>
              <a:cs typeface="Times New Roman" charset="0"/>
            </a:endParaRPr>
          </a:p>
          <a:p>
            <a:r>
              <a:rPr lang="en-US">
                <a:latin typeface="Times New Roman" charset="0"/>
                <a:cs typeface="Times New Roman" charset="0"/>
              </a:rPr>
              <a:t>Role of host </a:t>
            </a:r>
            <a:r>
              <a:rPr lang="en-US" i="1">
                <a:latin typeface="Times New Roman" charset="0"/>
                <a:cs typeface="Times New Roman" charset="0"/>
              </a:rPr>
              <a:t>genetic polymorphism </a:t>
            </a:r>
            <a:r>
              <a:rPr lang="en-US">
                <a:latin typeface="Times New Roman" charset="0"/>
                <a:cs typeface="Times New Roman" charset="0"/>
              </a:rPr>
              <a:t>on disease susceptibility</a:t>
            </a: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1143000"/>
          </a:xfrm>
        </p:spPr>
        <p:txBody>
          <a:bodyPr/>
          <a:lstStyle/>
          <a:p>
            <a:pPr eaLnBrk="1" hangingPunct="1"/>
            <a:r>
              <a:rPr lang="en-US" smtClean="0"/>
              <a:t>Natural killer (NK) cells</a:t>
            </a:r>
          </a:p>
        </p:txBody>
      </p:sp>
      <p:sp>
        <p:nvSpPr>
          <p:cNvPr id="49155" name="Rectangle 3"/>
          <p:cNvSpPr>
            <a:spLocks noGrp="1" noChangeArrowheads="1"/>
          </p:cNvSpPr>
          <p:nvPr>
            <p:ph type="body" idx="1"/>
          </p:nvPr>
        </p:nvSpPr>
        <p:spPr>
          <a:xfrm>
            <a:off x="609600" y="4343400"/>
            <a:ext cx="8305800" cy="3810000"/>
          </a:xfrm>
        </p:spPr>
        <p:txBody>
          <a:bodyPr/>
          <a:lstStyle/>
          <a:p>
            <a:pPr eaLnBrk="1" hangingPunct="1"/>
            <a:r>
              <a:rPr lang="en-US" sz="2400" smtClean="0"/>
              <a:t>A lymphocyte population (non B, T)</a:t>
            </a:r>
          </a:p>
          <a:p>
            <a:pPr eaLnBrk="1" hangingPunct="1"/>
            <a:r>
              <a:rPr lang="en-US" sz="2400" smtClean="0"/>
              <a:t>Uses an array of cell surface receptors to scan for pathogen-associated molecular patterns (PAMPs)</a:t>
            </a:r>
          </a:p>
          <a:p>
            <a:pPr eaLnBrk="1" hangingPunct="1"/>
            <a:r>
              <a:rPr lang="en-US" sz="2400" smtClean="0"/>
              <a:t>Acts by direct killing (release of cytolytic granules) and cytokine release (interferon-</a:t>
            </a:r>
            <a:r>
              <a:rPr lang="en-US" sz="2400" smtClean="0">
                <a:latin typeface="Symbol" charset="2"/>
                <a:sym typeface="Symbol" charset="2"/>
              </a:rPr>
              <a:t></a:t>
            </a:r>
            <a:r>
              <a:rPr lang="en-US" sz="2400" smtClean="0"/>
              <a:t>)</a:t>
            </a:r>
            <a:endParaRPr lang="en-US" smtClean="0"/>
          </a:p>
        </p:txBody>
      </p:sp>
      <p:pic>
        <p:nvPicPr>
          <p:cNvPr id="49156" name="Picture 4"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048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447800"/>
            <a:ext cx="2895600"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76200"/>
            <a:ext cx="7772400" cy="1143000"/>
          </a:xfrm>
        </p:spPr>
        <p:txBody>
          <a:bodyPr/>
          <a:lstStyle/>
          <a:p>
            <a:r>
              <a:rPr lang="en-US" sz="2800" smtClean="0">
                <a:solidFill>
                  <a:srgbClr val="0000FF"/>
                </a:solidFill>
              </a:rPr>
              <a:t>NKT cells use a semi-invariant </a:t>
            </a:r>
            <a:r>
              <a:rPr lang="en-US" sz="2800" smtClean="0">
                <a:solidFill>
                  <a:srgbClr val="0000FF"/>
                </a:solidFill>
                <a:latin typeface="Symbol" charset="2"/>
              </a:rPr>
              <a:t>ab</a:t>
            </a:r>
            <a:r>
              <a:rPr lang="en-US" sz="2800" smtClean="0">
                <a:solidFill>
                  <a:srgbClr val="0000FF"/>
                </a:solidFill>
              </a:rPr>
              <a:t> TCR to recognise microbial lipid antigens   </a:t>
            </a:r>
          </a:p>
        </p:txBody>
      </p:sp>
      <p:pic>
        <p:nvPicPr>
          <p:cNvPr id="51203" name="Picture 4"/>
          <p:cNvPicPr>
            <a:picLocks noChangeAspect="1"/>
          </p:cNvPicPr>
          <p:nvPr/>
        </p:nvPicPr>
        <p:blipFill>
          <a:blip r:embed="rId2">
            <a:extLst>
              <a:ext uri="{28A0092B-C50C-407E-A947-70E740481C1C}">
                <a14:useLocalDpi xmlns:a14="http://schemas.microsoft.com/office/drawing/2010/main" val="0"/>
              </a:ext>
            </a:extLst>
          </a:blip>
          <a:srcRect r="51286"/>
          <a:stretch>
            <a:fillRect/>
          </a:stretch>
        </p:blipFill>
        <p:spPr bwMode="auto">
          <a:xfrm>
            <a:off x="1828800" y="1371600"/>
            <a:ext cx="1776413"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341438"/>
            <a:ext cx="3252787"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p:cNvSpPr txBox="1">
            <a:spLocks noChangeArrowheads="1"/>
          </p:cNvSpPr>
          <p:nvPr/>
        </p:nvSpPr>
        <p:spPr bwMode="auto">
          <a:xfrm>
            <a:off x="1403350" y="5157788"/>
            <a:ext cx="74691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Secrete large amounts of gamma interferon</a:t>
            </a:r>
          </a:p>
          <a:p>
            <a:endParaRPr lang="en-US"/>
          </a:p>
          <a:p>
            <a:r>
              <a:rPr lang="en-US"/>
              <a:t>Although a T cell lineage, NKT have innate properties</a:t>
            </a:r>
          </a:p>
          <a:p>
            <a:r>
              <a:rPr lang="en-US"/>
              <a:t>(limited TCR repertoire ~ limited ligand set)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62000" y="685800"/>
            <a:ext cx="8610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latin typeface="Times New Roman" charset="0"/>
                <a:cs typeface="Times New Roman" charset="0"/>
              </a:rPr>
              <a:t>Initiation of the adaptive immune response to </a:t>
            </a:r>
          </a:p>
          <a:p>
            <a:r>
              <a:rPr lang="en-GB" sz="2800">
                <a:latin typeface="Times New Roman" charset="0"/>
                <a:cs typeface="Times New Roman" charset="0"/>
              </a:rPr>
              <a:t>microbiological challenge</a:t>
            </a:r>
          </a:p>
          <a:p>
            <a:endParaRPr lang="en-GB" sz="2800">
              <a:latin typeface="Times New Roman" charset="0"/>
              <a:cs typeface="Times New Roman" charset="0"/>
            </a:endParaRPr>
          </a:p>
          <a:p>
            <a:endParaRPr lang="en-GB">
              <a:latin typeface="Times New Roman" charset="0"/>
              <a:cs typeface="Times New Roman" charset="0"/>
            </a:endParaRPr>
          </a:p>
          <a:p>
            <a:r>
              <a:rPr lang="en-US">
                <a:latin typeface="Times New Roman" charset="0"/>
                <a:cs typeface="Times New Roman" charset="0"/>
              </a:rPr>
              <a:t>Commensal microbiota</a:t>
            </a:r>
          </a:p>
          <a:p>
            <a:endParaRPr lang="en-US">
              <a:latin typeface="Times New Roman" charset="0"/>
              <a:cs typeface="Times New Roman" charset="0"/>
            </a:endParaRPr>
          </a:p>
          <a:p>
            <a:r>
              <a:rPr lang="en-US">
                <a:latin typeface="Times New Roman" charset="0"/>
                <a:cs typeface="Times New Roman" charset="0"/>
              </a:rPr>
              <a:t>Links between innate and adaptive immunity</a:t>
            </a:r>
          </a:p>
          <a:p>
            <a:endParaRPr lang="en-US">
              <a:latin typeface="Times New Roman" charset="0"/>
              <a:cs typeface="Times New Roman" charset="0"/>
            </a:endParaRPr>
          </a:p>
          <a:p>
            <a:r>
              <a:rPr lang="en-US">
                <a:solidFill>
                  <a:srgbClr val="FF0000"/>
                </a:solidFill>
                <a:latin typeface="Times New Roman" charset="0"/>
                <a:cs typeface="Times New Roman" charset="0"/>
              </a:rPr>
              <a:t>Adaptive immune response to microbes</a:t>
            </a:r>
          </a:p>
          <a:p>
            <a:endParaRPr lang="en-US">
              <a:latin typeface="Times New Roman" charset="0"/>
              <a:cs typeface="Times New Roman" charset="0"/>
            </a:endParaRPr>
          </a:p>
          <a:p>
            <a:r>
              <a:rPr lang="en-US">
                <a:latin typeface="Times New Roman" charset="0"/>
                <a:cs typeface="Times New Roman" charset="0"/>
              </a:rPr>
              <a:t>Role of host </a:t>
            </a:r>
            <a:r>
              <a:rPr lang="en-US" i="1">
                <a:latin typeface="Times New Roman" charset="0"/>
                <a:cs typeface="Times New Roman" charset="0"/>
              </a:rPr>
              <a:t>genetic polymorphism </a:t>
            </a:r>
            <a:r>
              <a:rPr lang="en-US">
                <a:latin typeface="Times New Roman" charset="0"/>
                <a:cs typeface="Times New Roman" charset="0"/>
              </a:rPr>
              <a:t>on disease susceptibility</a:t>
            </a: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5800" y="0"/>
            <a:ext cx="7772400" cy="1143000"/>
          </a:xfrm>
        </p:spPr>
        <p:txBody>
          <a:bodyPr/>
          <a:lstStyle/>
          <a:p>
            <a:pPr eaLnBrk="1" hangingPunct="1"/>
            <a:r>
              <a:rPr lang="en-US" sz="3600" smtClean="0">
                <a:solidFill>
                  <a:srgbClr val="0000FF"/>
                </a:solidFill>
              </a:rPr>
              <a:t>Dendritic cell</a:t>
            </a:r>
          </a:p>
        </p:txBody>
      </p:sp>
      <p:sp>
        <p:nvSpPr>
          <p:cNvPr id="54275" name="Rectangle 3"/>
          <p:cNvSpPr>
            <a:spLocks noGrp="1" noChangeArrowheads="1"/>
          </p:cNvSpPr>
          <p:nvPr>
            <p:ph type="subTitle" idx="1"/>
          </p:nvPr>
        </p:nvSpPr>
        <p:spPr>
          <a:xfrm>
            <a:off x="533400" y="3644900"/>
            <a:ext cx="8215313" cy="2855913"/>
          </a:xfrm>
        </p:spPr>
        <p:txBody>
          <a:bodyPr/>
          <a:lstStyle/>
          <a:p>
            <a:pPr algn="l" eaLnBrk="1" hangingPunct="1"/>
            <a:r>
              <a:rPr lang="en-US" sz="2400" smtClean="0"/>
              <a:t>The </a:t>
            </a:r>
            <a:r>
              <a:rPr lang="en-US" sz="2400" smtClean="0">
                <a:solidFill>
                  <a:srgbClr val="0000FF"/>
                </a:solidFill>
              </a:rPr>
              <a:t>bridge between innate immunity and T cell activation </a:t>
            </a:r>
            <a:r>
              <a:rPr lang="en-US" sz="2400" smtClean="0"/>
              <a:t>in the immune response. Professional antigen presenting cells for priming naïve T cells.</a:t>
            </a:r>
          </a:p>
          <a:p>
            <a:pPr algn="l" eaLnBrk="1" hangingPunct="1"/>
            <a:endParaRPr lang="en-US" sz="2400" smtClean="0"/>
          </a:p>
          <a:p>
            <a:pPr algn="l" eaLnBrk="1" hangingPunct="1"/>
            <a:r>
              <a:rPr lang="en-US" sz="2400" smtClean="0">
                <a:solidFill>
                  <a:srgbClr val="0000FF"/>
                </a:solidFill>
              </a:rPr>
              <a:t>Respond to environment: </a:t>
            </a:r>
          </a:p>
          <a:p>
            <a:pPr algn="l" eaLnBrk="1" hangingPunct="1"/>
            <a:r>
              <a:rPr lang="en-US" sz="2400" smtClean="0"/>
              <a:t>PAMPS by Pattern Recognition Receptors   </a:t>
            </a:r>
          </a:p>
          <a:p>
            <a:pPr algn="l" eaLnBrk="1" hangingPunct="1"/>
            <a:r>
              <a:rPr lang="en-US" sz="2400" smtClean="0"/>
              <a:t>Cytokines interferon</a:t>
            </a:r>
            <a:r>
              <a:rPr lang="en-US" sz="2400" smtClean="0">
                <a:latin typeface="Symbol" charset="2"/>
                <a:sym typeface="Symbol" charset="2"/>
              </a:rPr>
              <a:t></a:t>
            </a:r>
            <a:endParaRPr lang="en-US" sz="2400" smtClean="0"/>
          </a:p>
        </p:txBody>
      </p:sp>
      <p:pic>
        <p:nvPicPr>
          <p:cNvPr id="54276"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81075"/>
            <a:ext cx="40386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06475"/>
            <a:ext cx="32766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915400" cy="2590800"/>
          </a:xfrm>
          <a:ln>
            <a:miter lim="800000"/>
            <a:headEnd/>
            <a:tailEnd/>
          </a:ln>
          <a:extLst>
            <a:ext uri="{FAA26D3D-D897-4be2-8F04-BA451C77F1D7}"/>
          </a:extLst>
        </p:spPr>
        <p:txBody>
          <a:bodyPr/>
          <a:lstStyle/>
          <a:p>
            <a:pPr algn="l" eaLnBrk="1" hangingPunct="1">
              <a:defRPr/>
            </a:pPr>
            <a:r>
              <a:rPr lang="en-US" sz="3200" dirty="0" err="1" smtClean="0"/>
              <a:t>Dendritic</a:t>
            </a:r>
            <a:r>
              <a:rPr lang="en-US" sz="3200" dirty="0" smtClean="0"/>
              <a:t> cell:	</a:t>
            </a:r>
            <a:r>
              <a:rPr lang="en-US" sz="2800" dirty="0" err="1" smtClean="0">
                <a:solidFill>
                  <a:srgbClr val="FF0000"/>
                </a:solidFill>
              </a:rPr>
              <a:t>phagocytosis</a:t>
            </a:r>
            <a:r>
              <a:rPr lang="en-US" sz="2800" dirty="0" smtClean="0"/>
              <a:t> </a:t>
            </a:r>
            <a:br>
              <a:rPr lang="en-US" sz="2800" dirty="0" smtClean="0"/>
            </a:br>
            <a:r>
              <a:rPr lang="en-US" sz="2800" dirty="0" smtClean="0"/>
              <a:t>			antigen processing</a:t>
            </a:r>
            <a:br>
              <a:rPr lang="en-US" sz="2800" dirty="0" smtClean="0"/>
            </a:br>
            <a:r>
              <a:rPr lang="en-US" sz="2800" dirty="0" smtClean="0"/>
              <a:t> 			activation (via PAMP recognition) </a:t>
            </a:r>
            <a:br>
              <a:rPr lang="en-US" sz="2800" dirty="0" smtClean="0"/>
            </a:br>
            <a:r>
              <a:rPr lang="en-US" sz="2800" dirty="0" smtClean="0"/>
              <a:t>			migration to LN</a:t>
            </a:r>
            <a:r>
              <a:rPr lang="en-US" sz="3200" dirty="0" smtClean="0"/>
              <a:t/>
            </a:r>
            <a:br>
              <a:rPr lang="en-US" sz="3200" dirty="0" smtClean="0"/>
            </a:br>
            <a:r>
              <a:rPr lang="en-US" sz="3200" dirty="0" smtClean="0"/>
              <a:t>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200" dirty="0" smtClean="0"/>
              <a:t> </a:t>
            </a:r>
          </a:p>
        </p:txBody>
      </p:sp>
      <p:grpSp>
        <p:nvGrpSpPr>
          <p:cNvPr id="3" name="Group 14"/>
          <p:cNvGrpSpPr>
            <a:grpSpLocks/>
          </p:cNvGrpSpPr>
          <p:nvPr/>
        </p:nvGrpSpPr>
        <p:grpSpPr bwMode="auto">
          <a:xfrm>
            <a:off x="127000" y="2133600"/>
            <a:ext cx="8940800" cy="3998913"/>
            <a:chOff x="127075" y="2133600"/>
            <a:chExt cx="8940725" cy="3999131"/>
          </a:xfrm>
        </p:grpSpPr>
        <p:sp>
          <p:nvSpPr>
            <p:cNvPr id="56324" name="TextBox 8"/>
            <p:cNvSpPr txBox="1">
              <a:spLocks noChangeArrowheads="1"/>
            </p:cNvSpPr>
            <p:nvPr/>
          </p:nvSpPr>
          <p:spPr bwMode="auto">
            <a:xfrm>
              <a:off x="622256" y="2209800"/>
              <a:ext cx="1587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Neutrophil</a:t>
              </a:r>
            </a:p>
          </p:txBody>
        </p:sp>
        <p:grpSp>
          <p:nvGrpSpPr>
            <p:cNvPr id="56325" name="Group 12"/>
            <p:cNvGrpSpPr>
              <a:grpSpLocks/>
            </p:cNvGrpSpPr>
            <p:nvPr/>
          </p:nvGrpSpPr>
          <p:grpSpPr bwMode="auto">
            <a:xfrm>
              <a:off x="127075" y="2590800"/>
              <a:ext cx="8940725" cy="3541931"/>
              <a:chOff x="127075" y="2590800"/>
              <a:chExt cx="8940725" cy="3541931"/>
            </a:xfrm>
          </p:grpSpPr>
          <p:pic>
            <p:nvPicPr>
              <p:cNvPr id="563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2396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11623"/>
                <a:ext cx="3810000" cy="226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22034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0" name="TextBox 9"/>
              <p:cNvSpPr txBox="1">
                <a:spLocks noChangeArrowheads="1"/>
              </p:cNvSpPr>
              <p:nvPr/>
            </p:nvSpPr>
            <p:spPr bwMode="auto">
              <a:xfrm>
                <a:off x="127075" y="54864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pathogen removal</a:t>
                </a:r>
              </a:p>
            </p:txBody>
          </p:sp>
          <p:sp>
            <p:nvSpPr>
              <p:cNvPr id="56331" name="TextBox 10"/>
              <p:cNvSpPr txBox="1">
                <a:spLocks noChangeArrowheads="1"/>
              </p:cNvSpPr>
              <p:nvPr/>
            </p:nvSpPr>
            <p:spPr bwMode="auto">
              <a:xfrm>
                <a:off x="5842075" y="54102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antigen processing</a:t>
                </a:r>
              </a:p>
            </p:txBody>
          </p:sp>
        </p:grpSp>
        <p:sp>
          <p:nvSpPr>
            <p:cNvPr id="56326" name="TextBox 11"/>
            <p:cNvSpPr txBox="1">
              <a:spLocks noChangeArrowheads="1"/>
            </p:cNvSpPr>
            <p:nvPr/>
          </p:nvSpPr>
          <p:spPr bwMode="auto">
            <a:xfrm>
              <a:off x="7448001" y="2133600"/>
              <a:ext cx="629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DC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787400" y="1981200"/>
            <a:ext cx="7975600" cy="4267200"/>
          </a:xfrm>
        </p:spPr>
        <p:txBody>
          <a:bodyPr/>
          <a:lstStyle/>
          <a:p>
            <a:pPr eaLnBrk="1" hangingPunct="1">
              <a:buFontTx/>
              <a:buNone/>
            </a:pPr>
            <a:r>
              <a:rPr lang="en-GB" sz="2000" smtClean="0">
                <a:solidFill>
                  <a:srgbClr val="000000"/>
                </a:solidFill>
              </a:rPr>
              <a:t>T cells recognise internal determinants of folded protein antigens</a:t>
            </a:r>
          </a:p>
          <a:p>
            <a:pPr eaLnBrk="1" hangingPunct="1">
              <a:buFontTx/>
              <a:buNone/>
            </a:pPr>
            <a:r>
              <a:rPr lang="en-GB" sz="2000" smtClean="0">
                <a:solidFill>
                  <a:srgbClr val="000000"/>
                </a:solidFill>
              </a:rPr>
              <a:t>hidden when the protein is in its native conformation</a:t>
            </a:r>
          </a:p>
          <a:p>
            <a:pPr eaLnBrk="1" hangingPunct="1">
              <a:buFontTx/>
              <a:buChar char=" "/>
            </a:pPr>
            <a:endParaRPr lang="en-GB" sz="2000" smtClean="0">
              <a:solidFill>
                <a:srgbClr val="000000"/>
              </a:solidFill>
            </a:endParaRPr>
          </a:p>
          <a:p>
            <a:pPr eaLnBrk="1" hangingPunct="1">
              <a:buFontTx/>
              <a:buNone/>
            </a:pPr>
            <a:r>
              <a:rPr lang="en-GB" sz="2000" smtClean="0">
                <a:solidFill>
                  <a:srgbClr val="000000"/>
                </a:solidFill>
              </a:rPr>
              <a:t>B cells recognise external  determinants that are exposed on the</a:t>
            </a:r>
          </a:p>
          <a:p>
            <a:pPr eaLnBrk="1" hangingPunct="1">
              <a:buFontTx/>
              <a:buNone/>
            </a:pPr>
            <a:r>
              <a:rPr lang="en-GB" sz="2000" smtClean="0">
                <a:solidFill>
                  <a:srgbClr val="000000"/>
                </a:solidFill>
              </a:rPr>
              <a:t>native molecule</a:t>
            </a:r>
          </a:p>
          <a:p>
            <a:pPr eaLnBrk="1" hangingPunct="1">
              <a:buFontTx/>
              <a:buNone/>
            </a:pPr>
            <a:r>
              <a:rPr lang="en-GB" sz="2000" smtClean="0">
                <a:solidFill>
                  <a:srgbClr val="000000"/>
                </a:solidFill>
              </a:rPr>
              <a:t>Prior to T cell antigen recognition, </a:t>
            </a:r>
          </a:p>
          <a:p>
            <a:pPr eaLnBrk="1" hangingPunct="1">
              <a:buFontTx/>
              <a:buNone/>
            </a:pPr>
            <a:r>
              <a:rPr lang="en-GB" sz="2000" smtClean="0">
                <a:solidFill>
                  <a:srgbClr val="000000"/>
                </a:solidFill>
              </a:rPr>
              <a:t>antigen “processing” step is required</a:t>
            </a:r>
          </a:p>
          <a:p>
            <a:pPr eaLnBrk="1" hangingPunct="1">
              <a:buFontTx/>
              <a:buChar char=" "/>
            </a:pPr>
            <a:endParaRPr lang="en-GB" sz="2000" smtClean="0">
              <a:solidFill>
                <a:srgbClr val="000000"/>
              </a:solidFill>
            </a:endParaRPr>
          </a:p>
          <a:p>
            <a:pPr eaLnBrk="1" hangingPunct="1">
              <a:buFontTx/>
              <a:buChar char=" "/>
            </a:pPr>
            <a:r>
              <a:rPr lang="en-GB" sz="2000" smtClean="0">
                <a:solidFill>
                  <a:srgbClr val="000000"/>
                </a:solidFill>
              </a:rPr>
              <a:t>                     	    internalisation (phagocytosis)</a:t>
            </a:r>
          </a:p>
          <a:p>
            <a:pPr eaLnBrk="1" hangingPunct="1">
              <a:buFontTx/>
              <a:buChar char=" "/>
            </a:pPr>
            <a:r>
              <a:rPr lang="en-GB" sz="2000" smtClean="0">
                <a:solidFill>
                  <a:srgbClr val="000000"/>
                </a:solidFill>
              </a:rPr>
              <a:t>This involves:   denaturation of the antigen</a:t>
            </a:r>
          </a:p>
          <a:p>
            <a:pPr eaLnBrk="1" hangingPunct="1">
              <a:buFontTx/>
              <a:buChar char=" "/>
            </a:pPr>
            <a:r>
              <a:rPr lang="en-GB" sz="2000" smtClean="0">
                <a:solidFill>
                  <a:srgbClr val="000000"/>
                </a:solidFill>
              </a:rPr>
              <a:t>                         proteolytic digestion</a:t>
            </a:r>
            <a:endParaRPr lang="en-GB" smtClean="0">
              <a:solidFill>
                <a:srgbClr val="000000"/>
              </a:solidFill>
            </a:endParaRPr>
          </a:p>
          <a:p>
            <a:pPr algn="ctr" eaLnBrk="1" hangingPunct="1">
              <a:buFontTx/>
              <a:buChar char=" "/>
            </a:pPr>
            <a:endParaRPr lang="en-GB" sz="3600" b="1" smtClean="0">
              <a:solidFill>
                <a:srgbClr val="FFFFCC"/>
              </a:solidFill>
            </a:endParaRPr>
          </a:p>
          <a:p>
            <a:pPr algn="ctr" eaLnBrk="1" hangingPunct="1">
              <a:buFontTx/>
              <a:buChar char=" "/>
            </a:pPr>
            <a:endParaRPr lang="en-GB" sz="3600" b="1" smtClean="0">
              <a:solidFill>
                <a:srgbClr val="FFFFCC"/>
              </a:solidFill>
            </a:endParaRPr>
          </a:p>
        </p:txBody>
      </p:sp>
      <p:sp>
        <p:nvSpPr>
          <p:cNvPr id="57347" name="Freeform 5"/>
          <p:cNvSpPr>
            <a:spLocks/>
          </p:cNvSpPr>
          <p:nvPr/>
        </p:nvSpPr>
        <p:spPr bwMode="auto">
          <a:xfrm flipH="1" flipV="1">
            <a:off x="6019800" y="3660775"/>
            <a:ext cx="1752600" cy="1219200"/>
          </a:xfrm>
          <a:custGeom>
            <a:avLst/>
            <a:gdLst>
              <a:gd name="T0" fmla="*/ 2147483647 w 883"/>
              <a:gd name="T1" fmla="*/ 2147483647 h 634"/>
              <a:gd name="T2" fmla="*/ 2147483647 w 883"/>
              <a:gd name="T3" fmla="*/ 2147483647 h 634"/>
              <a:gd name="T4" fmla="*/ 2147483647 w 883"/>
              <a:gd name="T5" fmla="*/ 2147483647 h 634"/>
              <a:gd name="T6" fmla="*/ 2147483647 w 883"/>
              <a:gd name="T7" fmla="*/ 2147483647 h 634"/>
              <a:gd name="T8" fmla="*/ 2147483647 w 883"/>
              <a:gd name="T9" fmla="*/ 2147483647 h 634"/>
              <a:gd name="T10" fmla="*/ 2147483647 w 883"/>
              <a:gd name="T11" fmla="*/ 2147483647 h 634"/>
              <a:gd name="T12" fmla="*/ 2147483647 w 883"/>
              <a:gd name="T13" fmla="*/ 2147483647 h 634"/>
              <a:gd name="T14" fmla="*/ 2147483647 w 883"/>
              <a:gd name="T15" fmla="*/ 2147483647 h 634"/>
              <a:gd name="T16" fmla="*/ 2147483647 w 883"/>
              <a:gd name="T17" fmla="*/ 2147483647 h 634"/>
              <a:gd name="T18" fmla="*/ 2147483647 w 883"/>
              <a:gd name="T19" fmla="*/ 2147483647 h 634"/>
              <a:gd name="T20" fmla="*/ 2147483647 w 883"/>
              <a:gd name="T21" fmla="*/ 2147483647 h 634"/>
              <a:gd name="T22" fmla="*/ 2147483647 w 883"/>
              <a:gd name="T23" fmla="*/ 2147483647 h 634"/>
              <a:gd name="T24" fmla="*/ 2147483647 w 883"/>
              <a:gd name="T25" fmla="*/ 2147483647 h 634"/>
              <a:gd name="T26" fmla="*/ 2147483647 w 883"/>
              <a:gd name="T27" fmla="*/ 2147483647 h 634"/>
              <a:gd name="T28" fmla="*/ 2147483647 w 883"/>
              <a:gd name="T29" fmla="*/ 2147483647 h 634"/>
              <a:gd name="T30" fmla="*/ 2147483647 w 883"/>
              <a:gd name="T31" fmla="*/ 2147483647 h 634"/>
              <a:gd name="T32" fmla="*/ 2147483647 w 883"/>
              <a:gd name="T33" fmla="*/ 2147483647 h 634"/>
              <a:gd name="T34" fmla="*/ 2147483647 w 883"/>
              <a:gd name="T35" fmla="*/ 2147483647 h 634"/>
              <a:gd name="T36" fmla="*/ 2147483647 w 883"/>
              <a:gd name="T37" fmla="*/ 2147483647 h 634"/>
              <a:gd name="T38" fmla="*/ 2147483647 w 883"/>
              <a:gd name="T39" fmla="*/ 2147483647 h 634"/>
              <a:gd name="T40" fmla="*/ 2147483647 w 883"/>
              <a:gd name="T41" fmla="*/ 2147483647 h 634"/>
              <a:gd name="T42" fmla="*/ 2147483647 w 883"/>
              <a:gd name="T43" fmla="*/ 2147483647 h 634"/>
              <a:gd name="T44" fmla="*/ 2147483647 w 883"/>
              <a:gd name="T45" fmla="*/ 2147483647 h 634"/>
              <a:gd name="T46" fmla="*/ 2147483647 w 883"/>
              <a:gd name="T47" fmla="*/ 2147483647 h 634"/>
              <a:gd name="T48" fmla="*/ 2147483647 w 883"/>
              <a:gd name="T49" fmla="*/ 2147483647 h 634"/>
              <a:gd name="T50" fmla="*/ 2147483647 w 883"/>
              <a:gd name="T51" fmla="*/ 2147483647 h 634"/>
              <a:gd name="T52" fmla="*/ 2147483647 w 883"/>
              <a:gd name="T53" fmla="*/ 2147483647 h 634"/>
              <a:gd name="T54" fmla="*/ 2147483647 w 883"/>
              <a:gd name="T55" fmla="*/ 2147483647 h 634"/>
              <a:gd name="T56" fmla="*/ 2147483647 w 883"/>
              <a:gd name="T57" fmla="*/ 2147483647 h 634"/>
              <a:gd name="T58" fmla="*/ 2147483647 w 883"/>
              <a:gd name="T59" fmla="*/ 2147483647 h 634"/>
              <a:gd name="T60" fmla="*/ 2147483647 w 883"/>
              <a:gd name="T61" fmla="*/ 2147483647 h 634"/>
              <a:gd name="T62" fmla="*/ 2147483647 w 883"/>
              <a:gd name="T63" fmla="*/ 2147483647 h 634"/>
              <a:gd name="T64" fmla="*/ 2147483647 w 883"/>
              <a:gd name="T65" fmla="*/ 2147483647 h 634"/>
              <a:gd name="T66" fmla="*/ 2147483647 w 883"/>
              <a:gd name="T67" fmla="*/ 2147483647 h 634"/>
              <a:gd name="T68" fmla="*/ 2147483647 w 883"/>
              <a:gd name="T69" fmla="*/ 2147483647 h 634"/>
              <a:gd name="T70" fmla="*/ 2147483647 w 883"/>
              <a:gd name="T71" fmla="*/ 2147483647 h 634"/>
              <a:gd name="T72" fmla="*/ 2147483647 w 883"/>
              <a:gd name="T73" fmla="*/ 2147483647 h 634"/>
              <a:gd name="T74" fmla="*/ 2147483647 w 883"/>
              <a:gd name="T75" fmla="*/ 2147483647 h 634"/>
              <a:gd name="T76" fmla="*/ 2147483647 w 883"/>
              <a:gd name="T77" fmla="*/ 2147483647 h 634"/>
              <a:gd name="T78" fmla="*/ 2147483647 w 883"/>
              <a:gd name="T79" fmla="*/ 2147483647 h 634"/>
              <a:gd name="T80" fmla="*/ 2147483647 w 883"/>
              <a:gd name="T81" fmla="*/ 2147483647 h 634"/>
              <a:gd name="T82" fmla="*/ 2147483647 w 883"/>
              <a:gd name="T83" fmla="*/ 2147483647 h 634"/>
              <a:gd name="T84" fmla="*/ 2147483647 w 883"/>
              <a:gd name="T85" fmla="*/ 2147483647 h 634"/>
              <a:gd name="T86" fmla="*/ 2147483647 w 883"/>
              <a:gd name="T87" fmla="*/ 2147483647 h 634"/>
              <a:gd name="T88" fmla="*/ 2147483647 w 883"/>
              <a:gd name="T89" fmla="*/ 2147483647 h 634"/>
              <a:gd name="T90" fmla="*/ 2147483647 w 883"/>
              <a:gd name="T91" fmla="*/ 2147483647 h 6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3"/>
              <a:gd name="T139" fmla="*/ 0 h 634"/>
              <a:gd name="T140" fmla="*/ 883 w 883"/>
              <a:gd name="T141" fmla="*/ 634 h 6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3" h="634">
                <a:moveTo>
                  <a:pt x="343" y="160"/>
                </a:moveTo>
                <a:cubicBezTo>
                  <a:pt x="333" y="174"/>
                  <a:pt x="316" y="186"/>
                  <a:pt x="314" y="204"/>
                </a:cubicBezTo>
                <a:cubicBezTo>
                  <a:pt x="301" y="314"/>
                  <a:pt x="397" y="330"/>
                  <a:pt x="477" y="353"/>
                </a:cubicBezTo>
                <a:cubicBezTo>
                  <a:pt x="509" y="342"/>
                  <a:pt x="560" y="335"/>
                  <a:pt x="551" y="279"/>
                </a:cubicBezTo>
                <a:cubicBezTo>
                  <a:pt x="548" y="261"/>
                  <a:pt x="521" y="259"/>
                  <a:pt x="506" y="249"/>
                </a:cubicBezTo>
                <a:cubicBezTo>
                  <a:pt x="476" y="254"/>
                  <a:pt x="440" y="245"/>
                  <a:pt x="417" y="264"/>
                </a:cubicBezTo>
                <a:cubicBezTo>
                  <a:pt x="404" y="273"/>
                  <a:pt x="425" y="294"/>
                  <a:pt x="432" y="308"/>
                </a:cubicBezTo>
                <a:cubicBezTo>
                  <a:pt x="464" y="372"/>
                  <a:pt x="474" y="359"/>
                  <a:pt x="551" y="397"/>
                </a:cubicBezTo>
                <a:cubicBezTo>
                  <a:pt x="623" y="372"/>
                  <a:pt x="650" y="336"/>
                  <a:pt x="669" y="264"/>
                </a:cubicBezTo>
                <a:cubicBezTo>
                  <a:pt x="619" y="213"/>
                  <a:pt x="572" y="182"/>
                  <a:pt x="506" y="160"/>
                </a:cubicBezTo>
                <a:cubicBezTo>
                  <a:pt x="434" y="178"/>
                  <a:pt x="395" y="196"/>
                  <a:pt x="343" y="249"/>
                </a:cubicBezTo>
                <a:cubicBezTo>
                  <a:pt x="333" y="278"/>
                  <a:pt x="304" y="308"/>
                  <a:pt x="314" y="338"/>
                </a:cubicBezTo>
                <a:cubicBezTo>
                  <a:pt x="323" y="367"/>
                  <a:pt x="343" y="427"/>
                  <a:pt x="343" y="427"/>
                </a:cubicBezTo>
                <a:cubicBezTo>
                  <a:pt x="338" y="441"/>
                  <a:pt x="339" y="460"/>
                  <a:pt x="329" y="471"/>
                </a:cubicBezTo>
                <a:cubicBezTo>
                  <a:pt x="266" y="533"/>
                  <a:pt x="197" y="378"/>
                  <a:pt x="180" y="353"/>
                </a:cubicBezTo>
                <a:cubicBezTo>
                  <a:pt x="175" y="333"/>
                  <a:pt x="166" y="313"/>
                  <a:pt x="166" y="293"/>
                </a:cubicBezTo>
                <a:cubicBezTo>
                  <a:pt x="166" y="131"/>
                  <a:pt x="331" y="102"/>
                  <a:pt x="447" y="56"/>
                </a:cubicBezTo>
                <a:cubicBezTo>
                  <a:pt x="501" y="61"/>
                  <a:pt x="560" y="47"/>
                  <a:pt x="610" y="71"/>
                </a:cubicBezTo>
                <a:cubicBezTo>
                  <a:pt x="660" y="95"/>
                  <a:pt x="729" y="190"/>
                  <a:pt x="729" y="190"/>
                </a:cubicBezTo>
                <a:cubicBezTo>
                  <a:pt x="772" y="277"/>
                  <a:pt x="792" y="348"/>
                  <a:pt x="699" y="412"/>
                </a:cubicBezTo>
                <a:cubicBezTo>
                  <a:pt x="619" y="385"/>
                  <a:pt x="529" y="316"/>
                  <a:pt x="462" y="264"/>
                </a:cubicBezTo>
                <a:cubicBezTo>
                  <a:pt x="445" y="250"/>
                  <a:pt x="434" y="231"/>
                  <a:pt x="417" y="219"/>
                </a:cubicBezTo>
                <a:cubicBezTo>
                  <a:pt x="345" y="169"/>
                  <a:pt x="313" y="159"/>
                  <a:pt x="240" y="130"/>
                </a:cubicBezTo>
                <a:cubicBezTo>
                  <a:pt x="191" y="138"/>
                  <a:pt x="0" y="159"/>
                  <a:pt x="91" y="264"/>
                </a:cubicBezTo>
                <a:cubicBezTo>
                  <a:pt x="119" y="297"/>
                  <a:pt x="227" y="307"/>
                  <a:pt x="269" y="323"/>
                </a:cubicBezTo>
                <a:cubicBezTo>
                  <a:pt x="379" y="364"/>
                  <a:pt x="481" y="402"/>
                  <a:pt x="566" y="486"/>
                </a:cubicBezTo>
                <a:cubicBezTo>
                  <a:pt x="598" y="551"/>
                  <a:pt x="618" y="564"/>
                  <a:pt x="595" y="634"/>
                </a:cubicBezTo>
                <a:cubicBezTo>
                  <a:pt x="491" y="598"/>
                  <a:pt x="381" y="546"/>
                  <a:pt x="314" y="456"/>
                </a:cubicBezTo>
                <a:cubicBezTo>
                  <a:pt x="264" y="389"/>
                  <a:pt x="258" y="296"/>
                  <a:pt x="240" y="219"/>
                </a:cubicBezTo>
                <a:cubicBezTo>
                  <a:pt x="245" y="191"/>
                  <a:pt x="248" y="120"/>
                  <a:pt x="284" y="101"/>
                </a:cubicBezTo>
                <a:cubicBezTo>
                  <a:pt x="329" y="75"/>
                  <a:pt x="410" y="69"/>
                  <a:pt x="462" y="56"/>
                </a:cubicBezTo>
                <a:cubicBezTo>
                  <a:pt x="668" y="0"/>
                  <a:pt x="444" y="48"/>
                  <a:pt x="625" y="12"/>
                </a:cubicBezTo>
                <a:cubicBezTo>
                  <a:pt x="664" y="21"/>
                  <a:pt x="706" y="24"/>
                  <a:pt x="743" y="41"/>
                </a:cubicBezTo>
                <a:cubicBezTo>
                  <a:pt x="799" y="66"/>
                  <a:pt x="828" y="155"/>
                  <a:pt x="862" y="204"/>
                </a:cubicBezTo>
                <a:cubicBezTo>
                  <a:pt x="883" y="311"/>
                  <a:pt x="883" y="272"/>
                  <a:pt x="862" y="412"/>
                </a:cubicBezTo>
                <a:cubicBezTo>
                  <a:pt x="857" y="439"/>
                  <a:pt x="844" y="497"/>
                  <a:pt x="817" y="516"/>
                </a:cubicBezTo>
                <a:cubicBezTo>
                  <a:pt x="800" y="527"/>
                  <a:pt x="777" y="525"/>
                  <a:pt x="758" y="530"/>
                </a:cubicBezTo>
                <a:cubicBezTo>
                  <a:pt x="621" y="485"/>
                  <a:pt x="700" y="497"/>
                  <a:pt x="521" y="516"/>
                </a:cubicBezTo>
                <a:cubicBezTo>
                  <a:pt x="501" y="520"/>
                  <a:pt x="482" y="530"/>
                  <a:pt x="462" y="530"/>
                </a:cubicBezTo>
                <a:cubicBezTo>
                  <a:pt x="441" y="530"/>
                  <a:pt x="423" y="513"/>
                  <a:pt x="403" y="516"/>
                </a:cubicBezTo>
                <a:cubicBezTo>
                  <a:pt x="385" y="518"/>
                  <a:pt x="373" y="535"/>
                  <a:pt x="358" y="545"/>
                </a:cubicBezTo>
                <a:cubicBezTo>
                  <a:pt x="353" y="560"/>
                  <a:pt x="357" y="584"/>
                  <a:pt x="343" y="590"/>
                </a:cubicBezTo>
                <a:cubicBezTo>
                  <a:pt x="324" y="596"/>
                  <a:pt x="249" y="568"/>
                  <a:pt x="225" y="560"/>
                </a:cubicBezTo>
                <a:cubicBezTo>
                  <a:pt x="195" y="520"/>
                  <a:pt x="165" y="481"/>
                  <a:pt x="136" y="441"/>
                </a:cubicBezTo>
                <a:cubicBezTo>
                  <a:pt x="125" y="426"/>
                  <a:pt x="106" y="397"/>
                  <a:pt x="106" y="397"/>
                </a:cubicBezTo>
                <a:cubicBezTo>
                  <a:pt x="122" y="316"/>
                  <a:pt x="103" y="340"/>
                  <a:pt x="136" y="308"/>
                </a:cubicBez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48" name="Freeform 6"/>
          <p:cNvSpPr>
            <a:spLocks/>
          </p:cNvSpPr>
          <p:nvPr/>
        </p:nvSpPr>
        <p:spPr bwMode="auto">
          <a:xfrm flipH="1" flipV="1">
            <a:off x="6542088" y="4133850"/>
            <a:ext cx="195262" cy="193675"/>
          </a:xfrm>
          <a:custGeom>
            <a:avLst/>
            <a:gdLst>
              <a:gd name="T0" fmla="*/ 0 w 104"/>
              <a:gd name="T1" fmla="*/ 2147483647 h 106"/>
              <a:gd name="T2" fmla="*/ 2147483647 w 104"/>
              <a:gd name="T3" fmla="*/ 2147483647 h 106"/>
              <a:gd name="T4" fmla="*/ 2147483647 w 104"/>
              <a:gd name="T5" fmla="*/ 2147483647 h 106"/>
              <a:gd name="T6" fmla="*/ 2147483647 w 104"/>
              <a:gd name="T7" fmla="*/ 2147483647 h 106"/>
              <a:gd name="T8" fmla="*/ 2147483647 w 104"/>
              <a:gd name="T9" fmla="*/ 2147483647 h 106"/>
              <a:gd name="T10" fmla="*/ 2147483647 w 104"/>
              <a:gd name="T11" fmla="*/ 2147483647 h 106"/>
              <a:gd name="T12" fmla="*/ 0 60000 65536"/>
              <a:gd name="T13" fmla="*/ 0 60000 65536"/>
              <a:gd name="T14" fmla="*/ 0 60000 65536"/>
              <a:gd name="T15" fmla="*/ 0 60000 65536"/>
              <a:gd name="T16" fmla="*/ 0 60000 65536"/>
              <a:gd name="T17" fmla="*/ 0 60000 65536"/>
              <a:gd name="T18" fmla="*/ 0 w 104"/>
              <a:gd name="T19" fmla="*/ 0 h 106"/>
              <a:gd name="T20" fmla="*/ 104 w 104"/>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04" h="106">
                <a:moveTo>
                  <a:pt x="0" y="10"/>
                </a:moveTo>
                <a:cubicBezTo>
                  <a:pt x="22" y="6"/>
                  <a:pt x="34" y="0"/>
                  <a:pt x="56" y="6"/>
                </a:cubicBezTo>
                <a:cubicBezTo>
                  <a:pt x="64" y="8"/>
                  <a:pt x="80" y="14"/>
                  <a:pt x="80" y="14"/>
                </a:cubicBezTo>
                <a:cubicBezTo>
                  <a:pt x="97" y="31"/>
                  <a:pt x="90" y="20"/>
                  <a:pt x="100" y="50"/>
                </a:cubicBezTo>
                <a:cubicBezTo>
                  <a:pt x="101" y="54"/>
                  <a:pt x="104" y="62"/>
                  <a:pt x="104" y="62"/>
                </a:cubicBezTo>
                <a:cubicBezTo>
                  <a:pt x="93" y="93"/>
                  <a:pt x="96" y="91"/>
                  <a:pt x="68" y="106"/>
                </a:cubicBez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49" name="Freeform 8"/>
          <p:cNvSpPr>
            <a:spLocks/>
          </p:cNvSpPr>
          <p:nvPr/>
        </p:nvSpPr>
        <p:spPr bwMode="auto">
          <a:xfrm flipH="1" flipV="1">
            <a:off x="6553200" y="3657600"/>
            <a:ext cx="236538" cy="228600"/>
          </a:xfrm>
          <a:custGeom>
            <a:avLst/>
            <a:gdLst>
              <a:gd name="T0" fmla="*/ 2147483647 w 144"/>
              <a:gd name="T1" fmla="*/ 0 h 152"/>
              <a:gd name="T2" fmla="*/ 2147483647 w 144"/>
              <a:gd name="T3" fmla="*/ 2147483647 h 152"/>
              <a:gd name="T4" fmla="*/ 2147483647 w 144"/>
              <a:gd name="T5" fmla="*/ 2147483647 h 152"/>
              <a:gd name="T6" fmla="*/ 2147483647 w 144"/>
              <a:gd name="T7" fmla="*/ 2147483647 h 152"/>
              <a:gd name="T8" fmla="*/ 0 w 144"/>
              <a:gd name="T9" fmla="*/ 2147483647 h 152"/>
              <a:gd name="T10" fmla="*/ 0 60000 65536"/>
              <a:gd name="T11" fmla="*/ 0 60000 65536"/>
              <a:gd name="T12" fmla="*/ 0 60000 65536"/>
              <a:gd name="T13" fmla="*/ 0 60000 65536"/>
              <a:gd name="T14" fmla="*/ 0 60000 65536"/>
              <a:gd name="T15" fmla="*/ 0 w 144"/>
              <a:gd name="T16" fmla="*/ 0 h 152"/>
              <a:gd name="T17" fmla="*/ 144 w 144"/>
              <a:gd name="T18" fmla="*/ 152 h 152"/>
            </a:gdLst>
            <a:ahLst/>
            <a:cxnLst>
              <a:cxn ang="T10">
                <a:pos x="T0" y="T1"/>
              </a:cxn>
              <a:cxn ang="T11">
                <a:pos x="T2" y="T3"/>
              </a:cxn>
              <a:cxn ang="T12">
                <a:pos x="T4" y="T5"/>
              </a:cxn>
              <a:cxn ang="T13">
                <a:pos x="T6" y="T7"/>
              </a:cxn>
              <a:cxn ang="T14">
                <a:pos x="T8" y="T9"/>
              </a:cxn>
            </a:cxnLst>
            <a:rect l="T15" t="T16" r="T17" b="T18"/>
            <a:pathLst>
              <a:path w="144" h="152">
                <a:moveTo>
                  <a:pt x="104" y="0"/>
                </a:moveTo>
                <a:cubicBezTo>
                  <a:pt x="140" y="55"/>
                  <a:pt x="129" y="29"/>
                  <a:pt x="144" y="72"/>
                </a:cubicBezTo>
                <a:cubicBezTo>
                  <a:pt x="135" y="112"/>
                  <a:pt x="138" y="129"/>
                  <a:pt x="104" y="152"/>
                </a:cubicBezTo>
                <a:cubicBezTo>
                  <a:pt x="31" y="133"/>
                  <a:pt x="60" y="142"/>
                  <a:pt x="16" y="128"/>
                </a:cubicBezTo>
                <a:cubicBezTo>
                  <a:pt x="10" y="120"/>
                  <a:pt x="0" y="104"/>
                  <a:pt x="0" y="104"/>
                </a:cubicBezTo>
              </a:path>
            </a:pathLst>
          </a:cu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0" name="Rectangle 8"/>
          <p:cNvSpPr>
            <a:spLocks noChangeArrowheads="1"/>
          </p:cNvSpPr>
          <p:nvPr/>
        </p:nvSpPr>
        <p:spPr bwMode="auto">
          <a:xfrm>
            <a:off x="1676400" y="120650"/>
            <a:ext cx="5791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Dendritic cells: 	</a:t>
            </a:r>
            <a:r>
              <a:rPr lang="en-US"/>
              <a:t>phagocytosis, </a:t>
            </a:r>
            <a:br>
              <a:rPr lang="en-US"/>
            </a:br>
            <a:r>
              <a:rPr lang="en-US"/>
              <a:t>			</a:t>
            </a:r>
            <a:r>
              <a:rPr lang="en-US">
                <a:solidFill>
                  <a:srgbClr val="FF0000"/>
                </a:solidFill>
              </a:rPr>
              <a:t>antigen processing</a:t>
            </a:r>
            <a:r>
              <a:rPr lang="en-US"/>
              <a:t/>
            </a:r>
            <a:br>
              <a:rPr lang="en-US"/>
            </a:br>
            <a:r>
              <a:rPr lang="en-US"/>
              <a:t> 			activation (via PAMP </a:t>
            </a:r>
            <a:br>
              <a:rPr lang="en-US"/>
            </a:br>
            <a:r>
              <a:rPr lang="en-US"/>
              <a:t>			migration to LN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049338" y="25400"/>
            <a:ext cx="70278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3200"/>
              <a:t>Antigen presentation by MHC Class II</a:t>
            </a:r>
          </a:p>
        </p:txBody>
      </p:sp>
      <p:sp>
        <p:nvSpPr>
          <p:cNvPr id="58371" name="AutoShape 3"/>
          <p:cNvSpPr>
            <a:spLocks noChangeArrowheads="1"/>
          </p:cNvSpPr>
          <p:nvPr/>
        </p:nvSpPr>
        <p:spPr bwMode="auto">
          <a:xfrm>
            <a:off x="2290763" y="4197350"/>
            <a:ext cx="5276850" cy="849313"/>
          </a:xfrm>
          <a:prstGeom prst="roundRect">
            <a:avLst>
              <a:gd name="adj" fmla="val 20185"/>
            </a:avLst>
          </a:prstGeom>
          <a:solidFill>
            <a:srgbClr val="CCCCFF"/>
          </a:solidFill>
          <a:ln w="17463">
            <a:solidFill>
              <a:srgbClr val="000000"/>
            </a:solidFill>
            <a:round/>
            <a:headEnd/>
            <a:tailEnd/>
          </a:ln>
        </p:spPr>
        <p:txBody>
          <a:bodyPr/>
          <a:lstStyle/>
          <a:p>
            <a:endParaRPr lang="en-US"/>
          </a:p>
        </p:txBody>
      </p:sp>
      <p:sp>
        <p:nvSpPr>
          <p:cNvPr id="58372" name="AutoShape 7"/>
          <p:cNvSpPr>
            <a:spLocks noChangeArrowheads="1"/>
          </p:cNvSpPr>
          <p:nvPr/>
        </p:nvSpPr>
        <p:spPr bwMode="auto">
          <a:xfrm>
            <a:off x="5048250" y="2581275"/>
            <a:ext cx="2501900" cy="1266825"/>
          </a:xfrm>
          <a:prstGeom prst="roundRect">
            <a:avLst>
              <a:gd name="adj" fmla="val 13532"/>
            </a:avLst>
          </a:prstGeom>
          <a:solidFill>
            <a:srgbClr val="CCCCFF"/>
          </a:solidFill>
          <a:ln w="17463">
            <a:solidFill>
              <a:srgbClr val="000000"/>
            </a:solidFill>
            <a:round/>
            <a:headEnd/>
            <a:tailEnd/>
          </a:ln>
        </p:spPr>
        <p:txBody>
          <a:bodyPr/>
          <a:lstStyle/>
          <a:p>
            <a:endParaRPr lang="en-US"/>
          </a:p>
        </p:txBody>
      </p:sp>
      <p:sp>
        <p:nvSpPr>
          <p:cNvPr id="58373" name="Freeform 8"/>
          <p:cNvSpPr>
            <a:spLocks/>
          </p:cNvSpPr>
          <p:nvPr/>
        </p:nvSpPr>
        <p:spPr bwMode="auto">
          <a:xfrm>
            <a:off x="6342063" y="1579563"/>
            <a:ext cx="1735137" cy="1862137"/>
          </a:xfrm>
          <a:custGeom>
            <a:avLst/>
            <a:gdLst>
              <a:gd name="T0" fmla="*/ 2147483647 w 1093"/>
              <a:gd name="T1" fmla="*/ 2147483647 h 1173"/>
              <a:gd name="T2" fmla="*/ 2147483647 w 1093"/>
              <a:gd name="T3" fmla="*/ 2147483647 h 1173"/>
              <a:gd name="T4" fmla="*/ 2147483647 w 1093"/>
              <a:gd name="T5" fmla="*/ 2147483647 h 1173"/>
              <a:gd name="T6" fmla="*/ 2147483647 w 1093"/>
              <a:gd name="T7" fmla="*/ 2147483647 h 1173"/>
              <a:gd name="T8" fmla="*/ 2147483647 w 1093"/>
              <a:gd name="T9" fmla="*/ 2147483647 h 1173"/>
              <a:gd name="T10" fmla="*/ 2147483647 w 1093"/>
              <a:gd name="T11" fmla="*/ 2147483647 h 1173"/>
              <a:gd name="T12" fmla="*/ 2147483647 w 1093"/>
              <a:gd name="T13" fmla="*/ 2147483647 h 1173"/>
              <a:gd name="T14" fmla="*/ 2147483647 w 1093"/>
              <a:gd name="T15" fmla="*/ 2147483647 h 1173"/>
              <a:gd name="T16" fmla="*/ 2147483647 w 1093"/>
              <a:gd name="T17" fmla="*/ 2147483647 h 1173"/>
              <a:gd name="T18" fmla="*/ 2147483647 w 1093"/>
              <a:gd name="T19" fmla="*/ 2147483647 h 1173"/>
              <a:gd name="T20" fmla="*/ 2147483647 w 1093"/>
              <a:gd name="T21" fmla="*/ 2147483647 h 1173"/>
              <a:gd name="T22" fmla="*/ 2147483647 w 1093"/>
              <a:gd name="T23" fmla="*/ 2147483647 h 1173"/>
              <a:gd name="T24" fmla="*/ 2147483647 w 1093"/>
              <a:gd name="T25" fmla="*/ 2147483647 h 1173"/>
              <a:gd name="T26" fmla="*/ 2147483647 w 1093"/>
              <a:gd name="T27" fmla="*/ 2147483647 h 1173"/>
              <a:gd name="T28" fmla="*/ 2147483647 w 1093"/>
              <a:gd name="T29" fmla="*/ 2147483647 h 1173"/>
              <a:gd name="T30" fmla="*/ 2147483647 w 1093"/>
              <a:gd name="T31" fmla="*/ 2147483647 h 1173"/>
              <a:gd name="T32" fmla="*/ 2147483647 w 1093"/>
              <a:gd name="T33" fmla="*/ 2147483647 h 1173"/>
              <a:gd name="T34" fmla="*/ 0 w 1093"/>
              <a:gd name="T35" fmla="*/ 2147483647 h 1173"/>
              <a:gd name="T36" fmla="*/ 0 w 1093"/>
              <a:gd name="T37" fmla="*/ 2147483647 h 1173"/>
              <a:gd name="T38" fmla="*/ 2147483647 w 1093"/>
              <a:gd name="T39" fmla="*/ 2147483647 h 1173"/>
              <a:gd name="T40" fmla="*/ 2147483647 w 1093"/>
              <a:gd name="T41" fmla="*/ 0 h 1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3"/>
              <a:gd name="T64" fmla="*/ 0 h 1173"/>
              <a:gd name="T65" fmla="*/ 1093 w 1093"/>
              <a:gd name="T66" fmla="*/ 1173 h 1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3" h="1173">
                <a:moveTo>
                  <a:pt x="761" y="1173"/>
                </a:moveTo>
                <a:lnTo>
                  <a:pt x="782" y="1165"/>
                </a:lnTo>
                <a:lnTo>
                  <a:pt x="857" y="1133"/>
                </a:lnTo>
                <a:lnTo>
                  <a:pt x="932" y="1101"/>
                </a:lnTo>
                <a:lnTo>
                  <a:pt x="997" y="1062"/>
                </a:lnTo>
                <a:lnTo>
                  <a:pt x="1040" y="1022"/>
                </a:lnTo>
                <a:lnTo>
                  <a:pt x="1072" y="974"/>
                </a:lnTo>
                <a:lnTo>
                  <a:pt x="1093" y="862"/>
                </a:lnTo>
                <a:lnTo>
                  <a:pt x="1050" y="734"/>
                </a:lnTo>
                <a:lnTo>
                  <a:pt x="997" y="631"/>
                </a:lnTo>
                <a:lnTo>
                  <a:pt x="900" y="551"/>
                </a:lnTo>
                <a:lnTo>
                  <a:pt x="793" y="503"/>
                </a:lnTo>
                <a:lnTo>
                  <a:pt x="579" y="455"/>
                </a:lnTo>
                <a:lnTo>
                  <a:pt x="375" y="407"/>
                </a:lnTo>
                <a:lnTo>
                  <a:pt x="182" y="335"/>
                </a:lnTo>
                <a:lnTo>
                  <a:pt x="96" y="279"/>
                </a:lnTo>
                <a:lnTo>
                  <a:pt x="42" y="207"/>
                </a:lnTo>
                <a:lnTo>
                  <a:pt x="0" y="128"/>
                </a:lnTo>
                <a:lnTo>
                  <a:pt x="0" y="72"/>
                </a:lnTo>
                <a:lnTo>
                  <a:pt x="10" y="16"/>
                </a:lnTo>
                <a:lnTo>
                  <a:pt x="21" y="0"/>
                </a:lnTo>
              </a:path>
            </a:pathLst>
          </a:custGeom>
          <a:noFill/>
          <a:ln w="33338">
            <a:solidFill>
              <a:srgbClr val="99E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4" name="AutoShape 9"/>
          <p:cNvSpPr>
            <a:spLocks noChangeArrowheads="1"/>
          </p:cNvSpPr>
          <p:nvPr/>
        </p:nvSpPr>
        <p:spPr bwMode="auto">
          <a:xfrm>
            <a:off x="2290763" y="5465763"/>
            <a:ext cx="5310187" cy="1063625"/>
          </a:xfrm>
          <a:prstGeom prst="roundRect">
            <a:avLst>
              <a:gd name="adj" fmla="val 16120"/>
            </a:avLst>
          </a:prstGeom>
          <a:solidFill>
            <a:srgbClr val="CCCCFF"/>
          </a:solidFill>
          <a:ln w="17463">
            <a:solidFill>
              <a:srgbClr val="000000"/>
            </a:solidFill>
            <a:round/>
            <a:headEnd/>
            <a:tailEnd/>
          </a:ln>
        </p:spPr>
        <p:txBody>
          <a:bodyPr/>
          <a:lstStyle/>
          <a:p>
            <a:endParaRPr lang="en-US"/>
          </a:p>
        </p:txBody>
      </p:sp>
      <p:sp>
        <p:nvSpPr>
          <p:cNvPr id="58375" name="Rectangle 19"/>
          <p:cNvSpPr>
            <a:spLocks noChangeArrowheads="1"/>
          </p:cNvSpPr>
          <p:nvPr/>
        </p:nvSpPr>
        <p:spPr bwMode="auto">
          <a:xfrm>
            <a:off x="6065838" y="5038725"/>
            <a:ext cx="1938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2000" b="1">
                <a:solidFill>
                  <a:srgbClr val="000000"/>
                </a:solidFill>
              </a:rPr>
              <a:t>MHC class II+li</a:t>
            </a:r>
          </a:p>
        </p:txBody>
      </p:sp>
      <p:sp>
        <p:nvSpPr>
          <p:cNvPr id="58376" name="Rectangle 20"/>
          <p:cNvSpPr>
            <a:spLocks noChangeArrowheads="1"/>
          </p:cNvSpPr>
          <p:nvPr/>
        </p:nvSpPr>
        <p:spPr bwMode="auto">
          <a:xfrm>
            <a:off x="7666038" y="578167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2000" b="1">
                <a:solidFill>
                  <a:srgbClr val="000000"/>
                </a:solidFill>
              </a:rPr>
              <a:t>ER</a:t>
            </a:r>
          </a:p>
        </p:txBody>
      </p:sp>
      <p:sp>
        <p:nvSpPr>
          <p:cNvPr id="58377" name="Rectangle 21"/>
          <p:cNvSpPr>
            <a:spLocks noChangeArrowheads="1"/>
          </p:cNvSpPr>
          <p:nvPr/>
        </p:nvSpPr>
        <p:spPr bwMode="auto">
          <a:xfrm>
            <a:off x="7666038" y="4371975"/>
            <a:ext cx="103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GB" sz="2000" b="1">
                <a:solidFill>
                  <a:srgbClr val="000000"/>
                </a:solidFill>
              </a:rPr>
              <a:t>Golgi</a:t>
            </a:r>
          </a:p>
        </p:txBody>
      </p:sp>
      <p:sp>
        <p:nvSpPr>
          <p:cNvPr id="58378" name="Rectangle 22"/>
          <p:cNvSpPr>
            <a:spLocks noChangeArrowheads="1"/>
          </p:cNvSpPr>
          <p:nvPr/>
        </p:nvSpPr>
        <p:spPr bwMode="auto">
          <a:xfrm>
            <a:off x="2981325" y="2200275"/>
            <a:ext cx="4460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2200">
                <a:solidFill>
                  <a:srgbClr val="000000"/>
                </a:solidFill>
              </a:rPr>
              <a:t>Endo-lysosomal compartment (MIIC)</a:t>
            </a:r>
          </a:p>
        </p:txBody>
      </p:sp>
      <p:sp>
        <p:nvSpPr>
          <p:cNvPr id="58379" name="AutoShape 43"/>
          <p:cNvSpPr>
            <a:spLocks noChangeArrowheads="1"/>
          </p:cNvSpPr>
          <p:nvPr/>
        </p:nvSpPr>
        <p:spPr bwMode="auto">
          <a:xfrm>
            <a:off x="2344738" y="2592388"/>
            <a:ext cx="2025650" cy="1268412"/>
          </a:xfrm>
          <a:prstGeom prst="roundRect">
            <a:avLst>
              <a:gd name="adj" fmla="val 13519"/>
            </a:avLst>
          </a:prstGeom>
          <a:solidFill>
            <a:srgbClr val="CCCCFF"/>
          </a:solidFill>
          <a:ln w="17463">
            <a:solidFill>
              <a:srgbClr val="000000"/>
            </a:solidFill>
            <a:round/>
            <a:headEnd/>
            <a:tailEnd/>
          </a:ln>
        </p:spPr>
        <p:txBody>
          <a:bodyPr/>
          <a:lstStyle/>
          <a:p>
            <a:endParaRPr lang="en-US"/>
          </a:p>
        </p:txBody>
      </p:sp>
      <p:sp>
        <p:nvSpPr>
          <p:cNvPr id="58380" name="Freeform 47"/>
          <p:cNvSpPr>
            <a:spLocks/>
          </p:cNvSpPr>
          <p:nvPr/>
        </p:nvSpPr>
        <p:spPr bwMode="auto">
          <a:xfrm>
            <a:off x="2447925" y="2655888"/>
            <a:ext cx="595313" cy="469900"/>
          </a:xfrm>
          <a:custGeom>
            <a:avLst/>
            <a:gdLst>
              <a:gd name="T0" fmla="*/ 2147483647 w 375"/>
              <a:gd name="T1" fmla="*/ 0 h 296"/>
              <a:gd name="T2" fmla="*/ 2147483647 w 375"/>
              <a:gd name="T3" fmla="*/ 0 h 296"/>
              <a:gd name="T4" fmla="*/ 2147483647 w 375"/>
              <a:gd name="T5" fmla="*/ 2147483647 h 296"/>
              <a:gd name="T6" fmla="*/ 2147483647 w 375"/>
              <a:gd name="T7" fmla="*/ 2147483647 h 296"/>
              <a:gd name="T8" fmla="*/ 2147483647 w 375"/>
              <a:gd name="T9" fmla="*/ 2147483647 h 296"/>
              <a:gd name="T10" fmla="*/ 2147483647 w 375"/>
              <a:gd name="T11" fmla="*/ 2147483647 h 296"/>
              <a:gd name="T12" fmla="*/ 2147483647 w 375"/>
              <a:gd name="T13" fmla="*/ 2147483647 h 296"/>
              <a:gd name="T14" fmla="*/ 0 w 375"/>
              <a:gd name="T15" fmla="*/ 2147483647 h 296"/>
              <a:gd name="T16" fmla="*/ 0 w 375"/>
              <a:gd name="T17" fmla="*/ 2147483647 h 296"/>
              <a:gd name="T18" fmla="*/ 2147483647 w 375"/>
              <a:gd name="T19" fmla="*/ 2147483647 h 296"/>
              <a:gd name="T20" fmla="*/ 2147483647 w 375"/>
              <a:gd name="T21" fmla="*/ 2147483647 h 296"/>
              <a:gd name="T22" fmla="*/ 2147483647 w 375"/>
              <a:gd name="T23" fmla="*/ 2147483647 h 296"/>
              <a:gd name="T24" fmla="*/ 2147483647 w 375"/>
              <a:gd name="T25" fmla="*/ 2147483647 h 296"/>
              <a:gd name="T26" fmla="*/ 2147483647 w 375"/>
              <a:gd name="T27" fmla="*/ 2147483647 h 296"/>
              <a:gd name="T28" fmla="*/ 2147483647 w 375"/>
              <a:gd name="T29" fmla="*/ 2147483647 h 296"/>
              <a:gd name="T30" fmla="*/ 2147483647 w 375"/>
              <a:gd name="T31" fmla="*/ 2147483647 h 296"/>
              <a:gd name="T32" fmla="*/ 2147483647 w 375"/>
              <a:gd name="T33" fmla="*/ 2147483647 h 296"/>
              <a:gd name="T34" fmla="*/ 2147483647 w 375"/>
              <a:gd name="T35" fmla="*/ 2147483647 h 296"/>
              <a:gd name="T36" fmla="*/ 2147483647 w 375"/>
              <a:gd name="T37" fmla="*/ 2147483647 h 296"/>
              <a:gd name="T38" fmla="*/ 2147483647 w 375"/>
              <a:gd name="T39" fmla="*/ 2147483647 h 296"/>
              <a:gd name="T40" fmla="*/ 2147483647 w 375"/>
              <a:gd name="T41" fmla="*/ 2147483647 h 296"/>
              <a:gd name="T42" fmla="*/ 2147483647 w 375"/>
              <a:gd name="T43" fmla="*/ 2147483647 h 296"/>
              <a:gd name="T44" fmla="*/ 2147483647 w 375"/>
              <a:gd name="T45" fmla="*/ 2147483647 h 296"/>
              <a:gd name="T46" fmla="*/ 2147483647 w 375"/>
              <a:gd name="T47" fmla="*/ 0 h 2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5"/>
              <a:gd name="T73" fmla="*/ 0 h 296"/>
              <a:gd name="T74" fmla="*/ 375 w 375"/>
              <a:gd name="T75" fmla="*/ 296 h 2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5" h="296">
                <a:moveTo>
                  <a:pt x="182" y="0"/>
                </a:moveTo>
                <a:lnTo>
                  <a:pt x="140" y="0"/>
                </a:lnTo>
                <a:lnTo>
                  <a:pt x="107" y="8"/>
                </a:lnTo>
                <a:lnTo>
                  <a:pt x="86" y="16"/>
                </a:lnTo>
                <a:lnTo>
                  <a:pt x="54" y="40"/>
                </a:lnTo>
                <a:lnTo>
                  <a:pt x="54" y="80"/>
                </a:lnTo>
                <a:lnTo>
                  <a:pt x="22" y="152"/>
                </a:lnTo>
                <a:lnTo>
                  <a:pt x="0" y="176"/>
                </a:lnTo>
                <a:lnTo>
                  <a:pt x="0" y="216"/>
                </a:lnTo>
                <a:lnTo>
                  <a:pt x="11" y="240"/>
                </a:lnTo>
                <a:lnTo>
                  <a:pt x="43" y="256"/>
                </a:lnTo>
                <a:lnTo>
                  <a:pt x="118" y="256"/>
                </a:lnTo>
                <a:lnTo>
                  <a:pt x="150" y="256"/>
                </a:lnTo>
                <a:lnTo>
                  <a:pt x="215" y="272"/>
                </a:lnTo>
                <a:lnTo>
                  <a:pt x="311" y="296"/>
                </a:lnTo>
                <a:lnTo>
                  <a:pt x="375" y="280"/>
                </a:lnTo>
                <a:lnTo>
                  <a:pt x="365" y="232"/>
                </a:lnTo>
                <a:lnTo>
                  <a:pt x="311" y="200"/>
                </a:lnTo>
                <a:lnTo>
                  <a:pt x="279" y="168"/>
                </a:lnTo>
                <a:lnTo>
                  <a:pt x="279" y="144"/>
                </a:lnTo>
                <a:lnTo>
                  <a:pt x="279" y="120"/>
                </a:lnTo>
                <a:lnTo>
                  <a:pt x="247" y="48"/>
                </a:lnTo>
                <a:lnTo>
                  <a:pt x="204" y="16"/>
                </a:lnTo>
                <a:lnTo>
                  <a:pt x="182" y="0"/>
                </a:lnTo>
                <a:close/>
              </a:path>
            </a:pathLst>
          </a:custGeom>
          <a:solidFill>
            <a:srgbClr val="FFF9CC"/>
          </a:solidFill>
          <a:ln w="17463">
            <a:solidFill>
              <a:srgbClr val="000000"/>
            </a:solidFill>
            <a:round/>
            <a:headEnd/>
            <a:tailEnd/>
          </a:ln>
        </p:spPr>
        <p:txBody>
          <a:bodyPr/>
          <a:lstStyle/>
          <a:p>
            <a:endParaRPr lang="en-US"/>
          </a:p>
        </p:txBody>
      </p:sp>
      <p:sp>
        <p:nvSpPr>
          <p:cNvPr id="58381" name="Oval 48"/>
          <p:cNvSpPr>
            <a:spLocks noChangeArrowheads="1"/>
          </p:cNvSpPr>
          <p:nvPr/>
        </p:nvSpPr>
        <p:spPr bwMode="auto">
          <a:xfrm>
            <a:off x="3827463" y="2770188"/>
            <a:ext cx="339725" cy="139700"/>
          </a:xfrm>
          <a:prstGeom prst="ellipse">
            <a:avLst/>
          </a:prstGeom>
          <a:solidFill>
            <a:srgbClr val="FFF9CC"/>
          </a:solidFill>
          <a:ln w="17463">
            <a:solidFill>
              <a:srgbClr val="000000"/>
            </a:solidFill>
            <a:round/>
            <a:headEnd/>
            <a:tailEnd/>
          </a:ln>
        </p:spPr>
        <p:txBody>
          <a:bodyPr/>
          <a:lstStyle/>
          <a:p>
            <a:endParaRPr lang="en-US"/>
          </a:p>
        </p:txBody>
      </p:sp>
      <p:sp>
        <p:nvSpPr>
          <p:cNvPr id="58382" name="Freeform 49"/>
          <p:cNvSpPr>
            <a:spLocks/>
          </p:cNvSpPr>
          <p:nvPr/>
        </p:nvSpPr>
        <p:spPr bwMode="auto">
          <a:xfrm>
            <a:off x="2992438" y="3240088"/>
            <a:ext cx="171450" cy="227012"/>
          </a:xfrm>
          <a:custGeom>
            <a:avLst/>
            <a:gdLst>
              <a:gd name="T0" fmla="*/ 2147483647 w 108"/>
              <a:gd name="T1" fmla="*/ 0 h 143"/>
              <a:gd name="T2" fmla="*/ 2147483647 w 108"/>
              <a:gd name="T3" fmla="*/ 0 h 143"/>
              <a:gd name="T4" fmla="*/ 2147483647 w 108"/>
              <a:gd name="T5" fmla="*/ 0 h 143"/>
              <a:gd name="T6" fmla="*/ 2147483647 w 108"/>
              <a:gd name="T7" fmla="*/ 2147483647 h 143"/>
              <a:gd name="T8" fmla="*/ 2147483647 w 108"/>
              <a:gd name="T9" fmla="*/ 2147483647 h 143"/>
              <a:gd name="T10" fmla="*/ 2147483647 w 108"/>
              <a:gd name="T11" fmla="*/ 2147483647 h 143"/>
              <a:gd name="T12" fmla="*/ 2147483647 w 108"/>
              <a:gd name="T13" fmla="*/ 2147483647 h 143"/>
              <a:gd name="T14" fmla="*/ 2147483647 w 108"/>
              <a:gd name="T15" fmla="*/ 2147483647 h 143"/>
              <a:gd name="T16" fmla="*/ 2147483647 w 108"/>
              <a:gd name="T17" fmla="*/ 2147483647 h 143"/>
              <a:gd name="T18" fmla="*/ 2147483647 w 108"/>
              <a:gd name="T19" fmla="*/ 2147483647 h 143"/>
              <a:gd name="T20" fmla="*/ 2147483647 w 108"/>
              <a:gd name="T21" fmla="*/ 2147483647 h 143"/>
              <a:gd name="T22" fmla="*/ 2147483647 w 108"/>
              <a:gd name="T23" fmla="*/ 2147483647 h 143"/>
              <a:gd name="T24" fmla="*/ 2147483647 w 108"/>
              <a:gd name="T25" fmla="*/ 2147483647 h 143"/>
              <a:gd name="T26" fmla="*/ 2147483647 w 108"/>
              <a:gd name="T27" fmla="*/ 2147483647 h 143"/>
              <a:gd name="T28" fmla="*/ 2147483647 w 108"/>
              <a:gd name="T29" fmla="*/ 2147483647 h 143"/>
              <a:gd name="T30" fmla="*/ 2147483647 w 108"/>
              <a:gd name="T31" fmla="*/ 2147483647 h 143"/>
              <a:gd name="T32" fmla="*/ 2147483647 w 108"/>
              <a:gd name="T33" fmla="*/ 2147483647 h 143"/>
              <a:gd name="T34" fmla="*/ 2147483647 w 108"/>
              <a:gd name="T35" fmla="*/ 2147483647 h 143"/>
              <a:gd name="T36" fmla="*/ 2147483647 w 108"/>
              <a:gd name="T37" fmla="*/ 2147483647 h 143"/>
              <a:gd name="T38" fmla="*/ 2147483647 w 108"/>
              <a:gd name="T39" fmla="*/ 2147483647 h 143"/>
              <a:gd name="T40" fmla="*/ 2147483647 w 108"/>
              <a:gd name="T41" fmla="*/ 2147483647 h 143"/>
              <a:gd name="T42" fmla="*/ 2147483647 w 108"/>
              <a:gd name="T43" fmla="*/ 2147483647 h 143"/>
              <a:gd name="T44" fmla="*/ 2147483647 w 108"/>
              <a:gd name="T45" fmla="*/ 2147483647 h 143"/>
              <a:gd name="T46" fmla="*/ 2147483647 w 108"/>
              <a:gd name="T47" fmla="*/ 2147483647 h 143"/>
              <a:gd name="T48" fmla="*/ 0 w 108"/>
              <a:gd name="T49" fmla="*/ 2147483647 h 143"/>
              <a:gd name="T50" fmla="*/ 0 w 108"/>
              <a:gd name="T51" fmla="*/ 2147483647 h 143"/>
              <a:gd name="T52" fmla="*/ 0 w 108"/>
              <a:gd name="T53" fmla="*/ 2147483647 h 143"/>
              <a:gd name="T54" fmla="*/ 0 w 108"/>
              <a:gd name="T55" fmla="*/ 2147483647 h 143"/>
              <a:gd name="T56" fmla="*/ 0 w 108"/>
              <a:gd name="T57" fmla="*/ 2147483647 h 143"/>
              <a:gd name="T58" fmla="*/ 0 w 108"/>
              <a:gd name="T59" fmla="*/ 2147483647 h 143"/>
              <a:gd name="T60" fmla="*/ 0 w 108"/>
              <a:gd name="T61" fmla="*/ 2147483647 h 143"/>
              <a:gd name="T62" fmla="*/ 2147483647 w 108"/>
              <a:gd name="T63" fmla="*/ 2147483647 h 143"/>
              <a:gd name="T64" fmla="*/ 2147483647 w 108"/>
              <a:gd name="T65" fmla="*/ 2147483647 h 143"/>
              <a:gd name="T66" fmla="*/ 2147483647 w 108"/>
              <a:gd name="T67" fmla="*/ 2147483647 h 143"/>
              <a:gd name="T68" fmla="*/ 2147483647 w 108"/>
              <a:gd name="T69" fmla="*/ 2147483647 h 143"/>
              <a:gd name="T70" fmla="*/ 2147483647 w 108"/>
              <a:gd name="T71" fmla="*/ 0 h 143"/>
              <a:gd name="T72" fmla="*/ 2147483647 w 108"/>
              <a:gd name="T73" fmla="*/ 0 h 1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
              <a:gd name="T112" fmla="*/ 0 h 143"/>
              <a:gd name="T113" fmla="*/ 108 w 108"/>
              <a:gd name="T114" fmla="*/ 143 h 1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 h="143">
                <a:moveTo>
                  <a:pt x="43" y="0"/>
                </a:moveTo>
                <a:lnTo>
                  <a:pt x="54" y="0"/>
                </a:lnTo>
                <a:lnTo>
                  <a:pt x="65" y="0"/>
                </a:lnTo>
                <a:lnTo>
                  <a:pt x="75" y="8"/>
                </a:lnTo>
                <a:lnTo>
                  <a:pt x="86" y="16"/>
                </a:lnTo>
                <a:lnTo>
                  <a:pt x="86" y="24"/>
                </a:lnTo>
                <a:lnTo>
                  <a:pt x="97" y="32"/>
                </a:lnTo>
                <a:lnTo>
                  <a:pt x="97" y="47"/>
                </a:lnTo>
                <a:lnTo>
                  <a:pt x="108" y="55"/>
                </a:lnTo>
                <a:lnTo>
                  <a:pt x="108" y="71"/>
                </a:lnTo>
                <a:lnTo>
                  <a:pt x="108" y="87"/>
                </a:lnTo>
                <a:lnTo>
                  <a:pt x="97" y="95"/>
                </a:lnTo>
                <a:lnTo>
                  <a:pt x="97" y="111"/>
                </a:lnTo>
                <a:lnTo>
                  <a:pt x="97" y="119"/>
                </a:lnTo>
                <a:lnTo>
                  <a:pt x="86" y="127"/>
                </a:lnTo>
                <a:lnTo>
                  <a:pt x="75" y="135"/>
                </a:lnTo>
                <a:lnTo>
                  <a:pt x="75" y="143"/>
                </a:lnTo>
                <a:lnTo>
                  <a:pt x="65" y="143"/>
                </a:lnTo>
                <a:lnTo>
                  <a:pt x="54" y="143"/>
                </a:lnTo>
                <a:lnTo>
                  <a:pt x="43" y="143"/>
                </a:lnTo>
                <a:lnTo>
                  <a:pt x="32" y="143"/>
                </a:lnTo>
                <a:lnTo>
                  <a:pt x="22" y="135"/>
                </a:lnTo>
                <a:lnTo>
                  <a:pt x="22" y="127"/>
                </a:lnTo>
                <a:lnTo>
                  <a:pt x="11" y="119"/>
                </a:lnTo>
                <a:lnTo>
                  <a:pt x="0" y="111"/>
                </a:lnTo>
                <a:lnTo>
                  <a:pt x="0" y="95"/>
                </a:lnTo>
                <a:lnTo>
                  <a:pt x="0" y="87"/>
                </a:lnTo>
                <a:lnTo>
                  <a:pt x="0" y="71"/>
                </a:lnTo>
                <a:lnTo>
                  <a:pt x="0" y="63"/>
                </a:lnTo>
                <a:lnTo>
                  <a:pt x="0" y="47"/>
                </a:lnTo>
                <a:lnTo>
                  <a:pt x="0" y="40"/>
                </a:lnTo>
                <a:lnTo>
                  <a:pt x="11" y="24"/>
                </a:lnTo>
                <a:lnTo>
                  <a:pt x="11" y="16"/>
                </a:lnTo>
                <a:lnTo>
                  <a:pt x="22" y="8"/>
                </a:lnTo>
                <a:lnTo>
                  <a:pt x="32" y="8"/>
                </a:lnTo>
                <a:lnTo>
                  <a:pt x="43" y="0"/>
                </a:lnTo>
                <a:close/>
              </a:path>
            </a:pathLst>
          </a:custGeom>
          <a:solidFill>
            <a:srgbClr val="FFF9CC"/>
          </a:solidFill>
          <a:ln w="17463">
            <a:solidFill>
              <a:srgbClr val="000000"/>
            </a:solidFill>
            <a:round/>
            <a:headEnd/>
            <a:tailEnd/>
          </a:ln>
        </p:spPr>
        <p:txBody>
          <a:bodyPr/>
          <a:lstStyle/>
          <a:p>
            <a:endParaRPr lang="en-US"/>
          </a:p>
        </p:txBody>
      </p:sp>
      <p:sp>
        <p:nvSpPr>
          <p:cNvPr id="58383" name="Freeform 50"/>
          <p:cNvSpPr>
            <a:spLocks/>
          </p:cNvSpPr>
          <p:nvPr/>
        </p:nvSpPr>
        <p:spPr bwMode="auto">
          <a:xfrm>
            <a:off x="3384550" y="2719388"/>
            <a:ext cx="271463" cy="165100"/>
          </a:xfrm>
          <a:custGeom>
            <a:avLst/>
            <a:gdLst>
              <a:gd name="T0" fmla="*/ 2147483647 w 171"/>
              <a:gd name="T1" fmla="*/ 2147483647 h 104"/>
              <a:gd name="T2" fmla="*/ 2147483647 w 171"/>
              <a:gd name="T3" fmla="*/ 2147483647 h 104"/>
              <a:gd name="T4" fmla="*/ 2147483647 w 171"/>
              <a:gd name="T5" fmla="*/ 2147483647 h 104"/>
              <a:gd name="T6" fmla="*/ 2147483647 w 171"/>
              <a:gd name="T7" fmla="*/ 2147483647 h 104"/>
              <a:gd name="T8" fmla="*/ 2147483647 w 171"/>
              <a:gd name="T9" fmla="*/ 2147483647 h 104"/>
              <a:gd name="T10" fmla="*/ 2147483647 w 171"/>
              <a:gd name="T11" fmla="*/ 2147483647 h 104"/>
              <a:gd name="T12" fmla="*/ 2147483647 w 171"/>
              <a:gd name="T13" fmla="*/ 2147483647 h 104"/>
              <a:gd name="T14" fmla="*/ 2147483647 w 171"/>
              <a:gd name="T15" fmla="*/ 2147483647 h 104"/>
              <a:gd name="T16" fmla="*/ 2147483647 w 171"/>
              <a:gd name="T17" fmla="*/ 2147483647 h 104"/>
              <a:gd name="T18" fmla="*/ 2147483647 w 171"/>
              <a:gd name="T19" fmla="*/ 2147483647 h 104"/>
              <a:gd name="T20" fmla="*/ 2147483647 w 171"/>
              <a:gd name="T21" fmla="*/ 2147483647 h 104"/>
              <a:gd name="T22" fmla="*/ 2147483647 w 171"/>
              <a:gd name="T23" fmla="*/ 2147483647 h 104"/>
              <a:gd name="T24" fmla="*/ 2147483647 w 171"/>
              <a:gd name="T25" fmla="*/ 2147483647 h 104"/>
              <a:gd name="T26" fmla="*/ 2147483647 w 171"/>
              <a:gd name="T27" fmla="*/ 2147483647 h 104"/>
              <a:gd name="T28" fmla="*/ 0 w 171"/>
              <a:gd name="T29" fmla="*/ 2147483647 h 104"/>
              <a:gd name="T30" fmla="*/ 0 w 171"/>
              <a:gd name="T31" fmla="*/ 2147483647 h 104"/>
              <a:gd name="T32" fmla="*/ 0 w 171"/>
              <a:gd name="T33" fmla="*/ 2147483647 h 104"/>
              <a:gd name="T34" fmla="*/ 0 w 171"/>
              <a:gd name="T35" fmla="*/ 2147483647 h 104"/>
              <a:gd name="T36" fmla="*/ 0 w 171"/>
              <a:gd name="T37" fmla="*/ 2147483647 h 104"/>
              <a:gd name="T38" fmla="*/ 2147483647 w 171"/>
              <a:gd name="T39" fmla="*/ 2147483647 h 104"/>
              <a:gd name="T40" fmla="*/ 2147483647 w 171"/>
              <a:gd name="T41" fmla="*/ 2147483647 h 104"/>
              <a:gd name="T42" fmla="*/ 2147483647 w 171"/>
              <a:gd name="T43" fmla="*/ 0 h 104"/>
              <a:gd name="T44" fmla="*/ 2147483647 w 171"/>
              <a:gd name="T45" fmla="*/ 0 h 104"/>
              <a:gd name="T46" fmla="*/ 2147483647 w 171"/>
              <a:gd name="T47" fmla="*/ 0 h 104"/>
              <a:gd name="T48" fmla="*/ 2147483647 w 171"/>
              <a:gd name="T49" fmla="*/ 2147483647 h 104"/>
              <a:gd name="T50" fmla="*/ 2147483647 w 171"/>
              <a:gd name="T51" fmla="*/ 2147483647 h 104"/>
              <a:gd name="T52" fmla="*/ 2147483647 w 171"/>
              <a:gd name="T53" fmla="*/ 2147483647 h 104"/>
              <a:gd name="T54" fmla="*/ 2147483647 w 171"/>
              <a:gd name="T55" fmla="*/ 2147483647 h 104"/>
              <a:gd name="T56" fmla="*/ 2147483647 w 171"/>
              <a:gd name="T57" fmla="*/ 2147483647 h 104"/>
              <a:gd name="T58" fmla="*/ 2147483647 w 171"/>
              <a:gd name="T59" fmla="*/ 2147483647 h 104"/>
              <a:gd name="T60" fmla="*/ 2147483647 w 171"/>
              <a:gd name="T61" fmla="*/ 2147483647 h 104"/>
              <a:gd name="T62" fmla="*/ 2147483647 w 171"/>
              <a:gd name="T63" fmla="*/ 2147483647 h 104"/>
              <a:gd name="T64" fmla="*/ 2147483647 w 171"/>
              <a:gd name="T65" fmla="*/ 2147483647 h 104"/>
              <a:gd name="T66" fmla="*/ 2147483647 w 171"/>
              <a:gd name="T67" fmla="*/ 2147483647 h 104"/>
              <a:gd name="T68" fmla="*/ 2147483647 w 171"/>
              <a:gd name="T69" fmla="*/ 2147483647 h 104"/>
              <a:gd name="T70" fmla="*/ 2147483647 w 171"/>
              <a:gd name="T71" fmla="*/ 2147483647 h 104"/>
              <a:gd name="T72" fmla="*/ 2147483647 w 171"/>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04"/>
              <a:gd name="T113" fmla="*/ 171 w 17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04">
                <a:moveTo>
                  <a:pt x="171" y="96"/>
                </a:moveTo>
                <a:lnTo>
                  <a:pt x="161" y="96"/>
                </a:lnTo>
                <a:lnTo>
                  <a:pt x="150" y="104"/>
                </a:lnTo>
                <a:lnTo>
                  <a:pt x="139" y="104"/>
                </a:lnTo>
                <a:lnTo>
                  <a:pt x="129" y="104"/>
                </a:lnTo>
                <a:lnTo>
                  <a:pt x="118" y="104"/>
                </a:lnTo>
                <a:lnTo>
                  <a:pt x="107" y="104"/>
                </a:lnTo>
                <a:lnTo>
                  <a:pt x="86" y="96"/>
                </a:lnTo>
                <a:lnTo>
                  <a:pt x="75" y="96"/>
                </a:lnTo>
                <a:lnTo>
                  <a:pt x="54" y="88"/>
                </a:lnTo>
                <a:lnTo>
                  <a:pt x="43" y="80"/>
                </a:lnTo>
                <a:lnTo>
                  <a:pt x="32" y="72"/>
                </a:lnTo>
                <a:lnTo>
                  <a:pt x="21" y="64"/>
                </a:lnTo>
                <a:lnTo>
                  <a:pt x="11" y="56"/>
                </a:lnTo>
                <a:lnTo>
                  <a:pt x="0" y="48"/>
                </a:lnTo>
                <a:lnTo>
                  <a:pt x="0" y="40"/>
                </a:lnTo>
                <a:lnTo>
                  <a:pt x="0" y="24"/>
                </a:lnTo>
                <a:lnTo>
                  <a:pt x="0" y="16"/>
                </a:lnTo>
                <a:lnTo>
                  <a:pt x="11" y="8"/>
                </a:lnTo>
                <a:lnTo>
                  <a:pt x="21" y="0"/>
                </a:lnTo>
                <a:lnTo>
                  <a:pt x="43" y="0"/>
                </a:lnTo>
                <a:lnTo>
                  <a:pt x="54" y="0"/>
                </a:lnTo>
                <a:lnTo>
                  <a:pt x="64" y="8"/>
                </a:lnTo>
                <a:lnTo>
                  <a:pt x="86" y="8"/>
                </a:lnTo>
                <a:lnTo>
                  <a:pt x="96" y="16"/>
                </a:lnTo>
                <a:lnTo>
                  <a:pt x="118" y="16"/>
                </a:lnTo>
                <a:lnTo>
                  <a:pt x="129" y="24"/>
                </a:lnTo>
                <a:lnTo>
                  <a:pt x="139" y="32"/>
                </a:lnTo>
                <a:lnTo>
                  <a:pt x="150" y="40"/>
                </a:lnTo>
                <a:lnTo>
                  <a:pt x="161" y="56"/>
                </a:lnTo>
                <a:lnTo>
                  <a:pt x="171" y="64"/>
                </a:lnTo>
                <a:lnTo>
                  <a:pt x="171" y="72"/>
                </a:lnTo>
                <a:lnTo>
                  <a:pt x="171" y="80"/>
                </a:lnTo>
                <a:lnTo>
                  <a:pt x="171" y="88"/>
                </a:lnTo>
                <a:lnTo>
                  <a:pt x="171" y="96"/>
                </a:lnTo>
                <a:close/>
              </a:path>
            </a:pathLst>
          </a:custGeom>
          <a:solidFill>
            <a:srgbClr val="FFF9CC"/>
          </a:solidFill>
          <a:ln w="17463">
            <a:solidFill>
              <a:srgbClr val="000000"/>
            </a:solidFill>
            <a:round/>
            <a:headEnd/>
            <a:tailEnd/>
          </a:ln>
        </p:spPr>
        <p:txBody>
          <a:bodyPr/>
          <a:lstStyle/>
          <a:p>
            <a:endParaRPr lang="en-US"/>
          </a:p>
        </p:txBody>
      </p:sp>
      <p:sp>
        <p:nvSpPr>
          <p:cNvPr id="58384" name="Freeform 51"/>
          <p:cNvSpPr>
            <a:spLocks/>
          </p:cNvSpPr>
          <p:nvPr/>
        </p:nvSpPr>
        <p:spPr bwMode="auto">
          <a:xfrm>
            <a:off x="3163888" y="2833688"/>
            <a:ext cx="185737" cy="228600"/>
          </a:xfrm>
          <a:custGeom>
            <a:avLst/>
            <a:gdLst>
              <a:gd name="T0" fmla="*/ 2147483647 w 117"/>
              <a:gd name="T1" fmla="*/ 2147483647 h 144"/>
              <a:gd name="T2" fmla="*/ 2147483647 w 117"/>
              <a:gd name="T3" fmla="*/ 2147483647 h 144"/>
              <a:gd name="T4" fmla="*/ 2147483647 w 117"/>
              <a:gd name="T5" fmla="*/ 2147483647 h 144"/>
              <a:gd name="T6" fmla="*/ 2147483647 w 117"/>
              <a:gd name="T7" fmla="*/ 2147483647 h 144"/>
              <a:gd name="T8" fmla="*/ 2147483647 w 117"/>
              <a:gd name="T9" fmla="*/ 2147483647 h 144"/>
              <a:gd name="T10" fmla="*/ 2147483647 w 117"/>
              <a:gd name="T11" fmla="*/ 2147483647 h 144"/>
              <a:gd name="T12" fmla="*/ 2147483647 w 117"/>
              <a:gd name="T13" fmla="*/ 2147483647 h 144"/>
              <a:gd name="T14" fmla="*/ 2147483647 w 117"/>
              <a:gd name="T15" fmla="*/ 2147483647 h 144"/>
              <a:gd name="T16" fmla="*/ 2147483647 w 117"/>
              <a:gd name="T17" fmla="*/ 2147483647 h 144"/>
              <a:gd name="T18" fmla="*/ 2147483647 w 117"/>
              <a:gd name="T19" fmla="*/ 2147483647 h 144"/>
              <a:gd name="T20" fmla="*/ 0 w 117"/>
              <a:gd name="T21" fmla="*/ 2147483647 h 144"/>
              <a:gd name="T22" fmla="*/ 0 w 117"/>
              <a:gd name="T23" fmla="*/ 2147483647 h 144"/>
              <a:gd name="T24" fmla="*/ 0 w 117"/>
              <a:gd name="T25" fmla="*/ 2147483647 h 144"/>
              <a:gd name="T26" fmla="*/ 0 w 117"/>
              <a:gd name="T27" fmla="*/ 2147483647 h 144"/>
              <a:gd name="T28" fmla="*/ 0 w 117"/>
              <a:gd name="T29" fmla="*/ 2147483647 h 144"/>
              <a:gd name="T30" fmla="*/ 0 w 117"/>
              <a:gd name="T31" fmla="*/ 2147483647 h 144"/>
              <a:gd name="T32" fmla="*/ 2147483647 w 117"/>
              <a:gd name="T33" fmla="*/ 2147483647 h 144"/>
              <a:gd name="T34" fmla="*/ 2147483647 w 117"/>
              <a:gd name="T35" fmla="*/ 2147483647 h 144"/>
              <a:gd name="T36" fmla="*/ 2147483647 w 117"/>
              <a:gd name="T37" fmla="*/ 2147483647 h 144"/>
              <a:gd name="T38" fmla="*/ 2147483647 w 117"/>
              <a:gd name="T39" fmla="*/ 0 h 144"/>
              <a:gd name="T40" fmla="*/ 2147483647 w 117"/>
              <a:gd name="T41" fmla="*/ 0 h 144"/>
              <a:gd name="T42" fmla="*/ 2147483647 w 117"/>
              <a:gd name="T43" fmla="*/ 2147483647 h 144"/>
              <a:gd name="T44" fmla="*/ 2147483647 w 117"/>
              <a:gd name="T45" fmla="*/ 2147483647 h 144"/>
              <a:gd name="T46" fmla="*/ 2147483647 w 117"/>
              <a:gd name="T47" fmla="*/ 2147483647 h 144"/>
              <a:gd name="T48" fmla="*/ 2147483647 w 117"/>
              <a:gd name="T49" fmla="*/ 2147483647 h 144"/>
              <a:gd name="T50" fmla="*/ 2147483647 w 117"/>
              <a:gd name="T51" fmla="*/ 2147483647 h 144"/>
              <a:gd name="T52" fmla="*/ 2147483647 w 117"/>
              <a:gd name="T53" fmla="*/ 2147483647 h 144"/>
              <a:gd name="T54" fmla="*/ 2147483647 w 117"/>
              <a:gd name="T55" fmla="*/ 2147483647 h 144"/>
              <a:gd name="T56" fmla="*/ 2147483647 w 117"/>
              <a:gd name="T57" fmla="*/ 2147483647 h 144"/>
              <a:gd name="T58" fmla="*/ 2147483647 w 117"/>
              <a:gd name="T59" fmla="*/ 2147483647 h 144"/>
              <a:gd name="T60" fmla="*/ 2147483647 w 117"/>
              <a:gd name="T61" fmla="*/ 2147483647 h 144"/>
              <a:gd name="T62" fmla="*/ 2147483647 w 117"/>
              <a:gd name="T63" fmla="*/ 2147483647 h 144"/>
              <a:gd name="T64" fmla="*/ 2147483647 w 117"/>
              <a:gd name="T65" fmla="*/ 2147483647 h 144"/>
              <a:gd name="T66" fmla="*/ 2147483647 w 117"/>
              <a:gd name="T67" fmla="*/ 2147483647 h 144"/>
              <a:gd name="T68" fmla="*/ 2147483647 w 117"/>
              <a:gd name="T69" fmla="*/ 2147483647 h 144"/>
              <a:gd name="T70" fmla="*/ 2147483647 w 117"/>
              <a:gd name="T71" fmla="*/ 2147483647 h 144"/>
              <a:gd name="T72" fmla="*/ 2147483647 w 117"/>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44"/>
              <a:gd name="T113" fmla="*/ 117 w 117"/>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44">
                <a:moveTo>
                  <a:pt x="85" y="144"/>
                </a:moveTo>
                <a:lnTo>
                  <a:pt x="85" y="144"/>
                </a:lnTo>
                <a:lnTo>
                  <a:pt x="75" y="144"/>
                </a:lnTo>
                <a:lnTo>
                  <a:pt x="64" y="144"/>
                </a:lnTo>
                <a:lnTo>
                  <a:pt x="53" y="136"/>
                </a:lnTo>
                <a:lnTo>
                  <a:pt x="42" y="128"/>
                </a:lnTo>
                <a:lnTo>
                  <a:pt x="32" y="120"/>
                </a:lnTo>
                <a:lnTo>
                  <a:pt x="21" y="112"/>
                </a:lnTo>
                <a:lnTo>
                  <a:pt x="10" y="96"/>
                </a:lnTo>
                <a:lnTo>
                  <a:pt x="10" y="88"/>
                </a:lnTo>
                <a:lnTo>
                  <a:pt x="0" y="72"/>
                </a:lnTo>
                <a:lnTo>
                  <a:pt x="0" y="64"/>
                </a:lnTo>
                <a:lnTo>
                  <a:pt x="0" y="48"/>
                </a:lnTo>
                <a:lnTo>
                  <a:pt x="0" y="40"/>
                </a:lnTo>
                <a:lnTo>
                  <a:pt x="0" y="32"/>
                </a:lnTo>
                <a:lnTo>
                  <a:pt x="0" y="24"/>
                </a:lnTo>
                <a:lnTo>
                  <a:pt x="10" y="16"/>
                </a:lnTo>
                <a:lnTo>
                  <a:pt x="10" y="8"/>
                </a:lnTo>
                <a:lnTo>
                  <a:pt x="21" y="8"/>
                </a:lnTo>
                <a:lnTo>
                  <a:pt x="32" y="0"/>
                </a:lnTo>
                <a:lnTo>
                  <a:pt x="42" y="0"/>
                </a:lnTo>
                <a:lnTo>
                  <a:pt x="53" y="8"/>
                </a:lnTo>
                <a:lnTo>
                  <a:pt x="64" y="8"/>
                </a:lnTo>
                <a:lnTo>
                  <a:pt x="75" y="16"/>
                </a:lnTo>
                <a:lnTo>
                  <a:pt x="85" y="24"/>
                </a:lnTo>
                <a:lnTo>
                  <a:pt x="96" y="40"/>
                </a:lnTo>
                <a:lnTo>
                  <a:pt x="96" y="48"/>
                </a:lnTo>
                <a:lnTo>
                  <a:pt x="107" y="64"/>
                </a:lnTo>
                <a:lnTo>
                  <a:pt x="107" y="72"/>
                </a:lnTo>
                <a:lnTo>
                  <a:pt x="117" y="88"/>
                </a:lnTo>
                <a:lnTo>
                  <a:pt x="117" y="96"/>
                </a:lnTo>
                <a:lnTo>
                  <a:pt x="117" y="104"/>
                </a:lnTo>
                <a:lnTo>
                  <a:pt x="117" y="120"/>
                </a:lnTo>
                <a:lnTo>
                  <a:pt x="107" y="128"/>
                </a:lnTo>
                <a:lnTo>
                  <a:pt x="107" y="136"/>
                </a:lnTo>
                <a:lnTo>
                  <a:pt x="96" y="136"/>
                </a:lnTo>
                <a:lnTo>
                  <a:pt x="85" y="144"/>
                </a:lnTo>
                <a:close/>
              </a:path>
            </a:pathLst>
          </a:custGeom>
          <a:solidFill>
            <a:srgbClr val="FFF9CC"/>
          </a:solidFill>
          <a:ln w="17463">
            <a:solidFill>
              <a:srgbClr val="000000"/>
            </a:solidFill>
            <a:round/>
            <a:headEnd/>
            <a:tailEnd/>
          </a:ln>
        </p:spPr>
        <p:txBody>
          <a:bodyPr/>
          <a:lstStyle/>
          <a:p>
            <a:endParaRPr lang="en-US"/>
          </a:p>
        </p:txBody>
      </p:sp>
      <p:sp>
        <p:nvSpPr>
          <p:cNvPr id="58385" name="Freeform 52"/>
          <p:cNvSpPr>
            <a:spLocks/>
          </p:cNvSpPr>
          <p:nvPr/>
        </p:nvSpPr>
        <p:spPr bwMode="auto">
          <a:xfrm>
            <a:off x="3640138" y="2947988"/>
            <a:ext cx="187325" cy="228600"/>
          </a:xfrm>
          <a:custGeom>
            <a:avLst/>
            <a:gdLst>
              <a:gd name="T0" fmla="*/ 2147483647 w 118"/>
              <a:gd name="T1" fmla="*/ 2147483647 h 144"/>
              <a:gd name="T2" fmla="*/ 2147483647 w 118"/>
              <a:gd name="T3" fmla="*/ 2147483647 h 144"/>
              <a:gd name="T4" fmla="*/ 2147483647 w 118"/>
              <a:gd name="T5" fmla="*/ 2147483647 h 144"/>
              <a:gd name="T6" fmla="*/ 0 w 118"/>
              <a:gd name="T7" fmla="*/ 2147483647 h 144"/>
              <a:gd name="T8" fmla="*/ 0 w 118"/>
              <a:gd name="T9" fmla="*/ 2147483647 h 144"/>
              <a:gd name="T10" fmla="*/ 0 w 118"/>
              <a:gd name="T11" fmla="*/ 2147483647 h 144"/>
              <a:gd name="T12" fmla="*/ 0 w 118"/>
              <a:gd name="T13" fmla="*/ 2147483647 h 144"/>
              <a:gd name="T14" fmla="*/ 0 w 118"/>
              <a:gd name="T15" fmla="*/ 2147483647 h 144"/>
              <a:gd name="T16" fmla="*/ 0 w 118"/>
              <a:gd name="T17" fmla="*/ 2147483647 h 144"/>
              <a:gd name="T18" fmla="*/ 0 w 118"/>
              <a:gd name="T19" fmla="*/ 2147483647 h 144"/>
              <a:gd name="T20" fmla="*/ 2147483647 w 118"/>
              <a:gd name="T21" fmla="*/ 2147483647 h 144"/>
              <a:gd name="T22" fmla="*/ 2147483647 w 118"/>
              <a:gd name="T23" fmla="*/ 2147483647 h 144"/>
              <a:gd name="T24" fmla="*/ 2147483647 w 118"/>
              <a:gd name="T25" fmla="*/ 2147483647 h 144"/>
              <a:gd name="T26" fmla="*/ 2147483647 w 118"/>
              <a:gd name="T27" fmla="*/ 2147483647 h 144"/>
              <a:gd name="T28" fmla="*/ 2147483647 w 118"/>
              <a:gd name="T29" fmla="*/ 2147483647 h 144"/>
              <a:gd name="T30" fmla="*/ 2147483647 w 118"/>
              <a:gd name="T31" fmla="*/ 2147483647 h 144"/>
              <a:gd name="T32" fmla="*/ 2147483647 w 118"/>
              <a:gd name="T33" fmla="*/ 0 h 144"/>
              <a:gd name="T34" fmla="*/ 2147483647 w 118"/>
              <a:gd name="T35" fmla="*/ 0 h 144"/>
              <a:gd name="T36" fmla="*/ 2147483647 w 118"/>
              <a:gd name="T37" fmla="*/ 0 h 144"/>
              <a:gd name="T38" fmla="*/ 2147483647 w 118"/>
              <a:gd name="T39" fmla="*/ 2147483647 h 144"/>
              <a:gd name="T40" fmla="*/ 2147483647 w 118"/>
              <a:gd name="T41" fmla="*/ 2147483647 h 144"/>
              <a:gd name="T42" fmla="*/ 2147483647 w 118"/>
              <a:gd name="T43" fmla="*/ 2147483647 h 144"/>
              <a:gd name="T44" fmla="*/ 2147483647 w 118"/>
              <a:gd name="T45" fmla="*/ 2147483647 h 144"/>
              <a:gd name="T46" fmla="*/ 2147483647 w 118"/>
              <a:gd name="T47" fmla="*/ 2147483647 h 144"/>
              <a:gd name="T48" fmla="*/ 2147483647 w 118"/>
              <a:gd name="T49" fmla="*/ 2147483647 h 144"/>
              <a:gd name="T50" fmla="*/ 2147483647 w 118"/>
              <a:gd name="T51" fmla="*/ 2147483647 h 144"/>
              <a:gd name="T52" fmla="*/ 2147483647 w 118"/>
              <a:gd name="T53" fmla="*/ 2147483647 h 144"/>
              <a:gd name="T54" fmla="*/ 2147483647 w 118"/>
              <a:gd name="T55" fmla="*/ 2147483647 h 144"/>
              <a:gd name="T56" fmla="*/ 2147483647 w 118"/>
              <a:gd name="T57" fmla="*/ 2147483647 h 144"/>
              <a:gd name="T58" fmla="*/ 2147483647 w 118"/>
              <a:gd name="T59" fmla="*/ 2147483647 h 144"/>
              <a:gd name="T60" fmla="*/ 2147483647 w 118"/>
              <a:gd name="T61" fmla="*/ 2147483647 h 144"/>
              <a:gd name="T62" fmla="*/ 2147483647 w 118"/>
              <a:gd name="T63" fmla="*/ 2147483647 h 144"/>
              <a:gd name="T64" fmla="*/ 2147483647 w 118"/>
              <a:gd name="T65" fmla="*/ 2147483647 h 144"/>
              <a:gd name="T66" fmla="*/ 2147483647 w 118"/>
              <a:gd name="T67" fmla="*/ 2147483647 h 144"/>
              <a:gd name="T68" fmla="*/ 2147483647 w 118"/>
              <a:gd name="T69" fmla="*/ 2147483647 h 144"/>
              <a:gd name="T70" fmla="*/ 2147483647 w 118"/>
              <a:gd name="T71" fmla="*/ 2147483647 h 144"/>
              <a:gd name="T72" fmla="*/ 2147483647 w 11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44"/>
              <a:gd name="T113" fmla="*/ 118 w 11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44">
                <a:moveTo>
                  <a:pt x="21" y="144"/>
                </a:moveTo>
                <a:lnTo>
                  <a:pt x="21" y="144"/>
                </a:lnTo>
                <a:lnTo>
                  <a:pt x="10" y="136"/>
                </a:lnTo>
                <a:lnTo>
                  <a:pt x="0" y="128"/>
                </a:lnTo>
                <a:lnTo>
                  <a:pt x="0" y="120"/>
                </a:lnTo>
                <a:lnTo>
                  <a:pt x="0" y="112"/>
                </a:lnTo>
                <a:lnTo>
                  <a:pt x="0" y="96"/>
                </a:lnTo>
                <a:lnTo>
                  <a:pt x="0" y="88"/>
                </a:lnTo>
                <a:lnTo>
                  <a:pt x="0" y="72"/>
                </a:lnTo>
                <a:lnTo>
                  <a:pt x="0" y="64"/>
                </a:lnTo>
                <a:lnTo>
                  <a:pt x="10" y="48"/>
                </a:lnTo>
                <a:lnTo>
                  <a:pt x="10" y="40"/>
                </a:lnTo>
                <a:lnTo>
                  <a:pt x="21" y="32"/>
                </a:lnTo>
                <a:lnTo>
                  <a:pt x="32" y="16"/>
                </a:lnTo>
                <a:lnTo>
                  <a:pt x="43" y="16"/>
                </a:lnTo>
                <a:lnTo>
                  <a:pt x="53" y="8"/>
                </a:lnTo>
                <a:lnTo>
                  <a:pt x="64" y="0"/>
                </a:lnTo>
                <a:lnTo>
                  <a:pt x="75" y="0"/>
                </a:lnTo>
                <a:lnTo>
                  <a:pt x="86" y="0"/>
                </a:lnTo>
                <a:lnTo>
                  <a:pt x="96" y="8"/>
                </a:lnTo>
                <a:lnTo>
                  <a:pt x="107" y="16"/>
                </a:lnTo>
                <a:lnTo>
                  <a:pt x="107" y="24"/>
                </a:lnTo>
                <a:lnTo>
                  <a:pt x="107" y="40"/>
                </a:lnTo>
                <a:lnTo>
                  <a:pt x="118" y="48"/>
                </a:lnTo>
                <a:lnTo>
                  <a:pt x="107" y="64"/>
                </a:lnTo>
                <a:lnTo>
                  <a:pt x="107" y="72"/>
                </a:lnTo>
                <a:lnTo>
                  <a:pt x="107" y="88"/>
                </a:lnTo>
                <a:lnTo>
                  <a:pt x="96" y="96"/>
                </a:lnTo>
                <a:lnTo>
                  <a:pt x="96" y="112"/>
                </a:lnTo>
                <a:lnTo>
                  <a:pt x="86" y="120"/>
                </a:lnTo>
                <a:lnTo>
                  <a:pt x="75" y="128"/>
                </a:lnTo>
                <a:lnTo>
                  <a:pt x="64" y="136"/>
                </a:lnTo>
                <a:lnTo>
                  <a:pt x="53" y="144"/>
                </a:lnTo>
                <a:lnTo>
                  <a:pt x="43" y="144"/>
                </a:lnTo>
                <a:lnTo>
                  <a:pt x="32" y="144"/>
                </a:lnTo>
                <a:lnTo>
                  <a:pt x="21" y="144"/>
                </a:lnTo>
                <a:close/>
              </a:path>
            </a:pathLst>
          </a:custGeom>
          <a:solidFill>
            <a:srgbClr val="FFF9CC"/>
          </a:solidFill>
          <a:ln w="17463">
            <a:solidFill>
              <a:srgbClr val="000000"/>
            </a:solidFill>
            <a:round/>
            <a:headEnd/>
            <a:tailEnd/>
          </a:ln>
        </p:spPr>
        <p:txBody>
          <a:bodyPr/>
          <a:lstStyle/>
          <a:p>
            <a:endParaRPr lang="en-US"/>
          </a:p>
        </p:txBody>
      </p:sp>
      <p:sp>
        <p:nvSpPr>
          <p:cNvPr id="58386" name="Freeform 53"/>
          <p:cNvSpPr>
            <a:spLocks/>
          </p:cNvSpPr>
          <p:nvPr/>
        </p:nvSpPr>
        <p:spPr bwMode="auto">
          <a:xfrm>
            <a:off x="1019175" y="1236663"/>
            <a:ext cx="7523163" cy="747712"/>
          </a:xfrm>
          <a:custGeom>
            <a:avLst/>
            <a:gdLst>
              <a:gd name="T0" fmla="*/ 2147483647 w 4739"/>
              <a:gd name="T1" fmla="*/ 2147483647 h 471"/>
              <a:gd name="T2" fmla="*/ 2147483647 w 4739"/>
              <a:gd name="T3" fmla="*/ 2147483647 h 471"/>
              <a:gd name="T4" fmla="*/ 2147483647 w 4739"/>
              <a:gd name="T5" fmla="*/ 2147483647 h 471"/>
              <a:gd name="T6" fmla="*/ 2147483647 w 4739"/>
              <a:gd name="T7" fmla="*/ 2147483647 h 471"/>
              <a:gd name="T8" fmla="*/ 2147483647 w 4739"/>
              <a:gd name="T9" fmla="*/ 2147483647 h 471"/>
              <a:gd name="T10" fmla="*/ 2147483647 w 4739"/>
              <a:gd name="T11" fmla="*/ 2147483647 h 471"/>
              <a:gd name="T12" fmla="*/ 2147483647 w 4739"/>
              <a:gd name="T13" fmla="*/ 2147483647 h 471"/>
              <a:gd name="T14" fmla="*/ 2147483647 w 4739"/>
              <a:gd name="T15" fmla="*/ 2147483647 h 471"/>
              <a:gd name="T16" fmla="*/ 2147483647 w 4739"/>
              <a:gd name="T17" fmla="*/ 2147483647 h 471"/>
              <a:gd name="T18" fmla="*/ 2147483647 w 4739"/>
              <a:gd name="T19" fmla="*/ 2147483647 h 471"/>
              <a:gd name="T20" fmla="*/ 2147483647 w 4739"/>
              <a:gd name="T21" fmla="*/ 0 h 471"/>
              <a:gd name="T22" fmla="*/ 2147483647 w 4739"/>
              <a:gd name="T23" fmla="*/ 0 h 471"/>
              <a:gd name="T24" fmla="*/ 2147483647 w 4739"/>
              <a:gd name="T25" fmla="*/ 0 h 471"/>
              <a:gd name="T26" fmla="*/ 2147483647 w 4739"/>
              <a:gd name="T27" fmla="*/ 2147483647 h 471"/>
              <a:gd name="T28" fmla="*/ 2147483647 w 4739"/>
              <a:gd name="T29" fmla="*/ 2147483647 h 471"/>
              <a:gd name="T30" fmla="*/ 2147483647 w 4739"/>
              <a:gd name="T31" fmla="*/ 2147483647 h 471"/>
              <a:gd name="T32" fmla="*/ 2147483647 w 4739"/>
              <a:gd name="T33" fmla="*/ 2147483647 h 471"/>
              <a:gd name="T34" fmla="*/ 2147483647 w 4739"/>
              <a:gd name="T35" fmla="*/ 2147483647 h 471"/>
              <a:gd name="T36" fmla="*/ 2147483647 w 4739"/>
              <a:gd name="T37" fmla="*/ 2147483647 h 471"/>
              <a:gd name="T38" fmla="*/ 2147483647 w 4739"/>
              <a:gd name="T39" fmla="*/ 2147483647 h 471"/>
              <a:gd name="T40" fmla="*/ 2147483647 w 4739"/>
              <a:gd name="T41" fmla="*/ 2147483647 h 471"/>
              <a:gd name="T42" fmla="*/ 2147483647 w 4739"/>
              <a:gd name="T43" fmla="*/ 2147483647 h 471"/>
              <a:gd name="T44" fmla="*/ 2147483647 w 4739"/>
              <a:gd name="T45" fmla="*/ 2147483647 h 471"/>
              <a:gd name="T46" fmla="*/ 2147483647 w 4739"/>
              <a:gd name="T47" fmla="*/ 2147483647 h 471"/>
              <a:gd name="T48" fmla="*/ 2147483647 w 4739"/>
              <a:gd name="T49" fmla="*/ 2147483647 h 471"/>
              <a:gd name="T50" fmla="*/ 2147483647 w 4739"/>
              <a:gd name="T51" fmla="*/ 2147483647 h 471"/>
              <a:gd name="T52" fmla="*/ 2147483647 w 4739"/>
              <a:gd name="T53" fmla="*/ 2147483647 h 471"/>
              <a:gd name="T54" fmla="*/ 2147483647 w 4739"/>
              <a:gd name="T55" fmla="*/ 2147483647 h 471"/>
              <a:gd name="T56" fmla="*/ 2147483647 w 4739"/>
              <a:gd name="T57" fmla="*/ 2147483647 h 471"/>
              <a:gd name="T58" fmla="*/ 2147483647 w 4739"/>
              <a:gd name="T59" fmla="*/ 2147483647 h 471"/>
              <a:gd name="T60" fmla="*/ 2147483647 w 4739"/>
              <a:gd name="T61" fmla="*/ 2147483647 h 471"/>
              <a:gd name="T62" fmla="*/ 2147483647 w 4739"/>
              <a:gd name="T63" fmla="*/ 2147483647 h 471"/>
              <a:gd name="T64" fmla="*/ 2147483647 w 4739"/>
              <a:gd name="T65" fmla="*/ 2147483647 h 471"/>
              <a:gd name="T66" fmla="*/ 2147483647 w 4739"/>
              <a:gd name="T67" fmla="*/ 2147483647 h 471"/>
              <a:gd name="T68" fmla="*/ 2147483647 w 4739"/>
              <a:gd name="T69" fmla="*/ 2147483647 h 471"/>
              <a:gd name="T70" fmla="*/ 2147483647 w 4739"/>
              <a:gd name="T71" fmla="*/ 2147483647 h 471"/>
              <a:gd name="T72" fmla="*/ 2147483647 w 4739"/>
              <a:gd name="T73" fmla="*/ 2147483647 h 471"/>
              <a:gd name="T74" fmla="*/ 2147483647 w 4739"/>
              <a:gd name="T75" fmla="*/ 2147483647 h 471"/>
              <a:gd name="T76" fmla="*/ 2147483647 w 4739"/>
              <a:gd name="T77" fmla="*/ 2147483647 h 471"/>
              <a:gd name="T78" fmla="*/ 2147483647 w 4739"/>
              <a:gd name="T79" fmla="*/ 2147483647 h 471"/>
              <a:gd name="T80" fmla="*/ 0 w 4739"/>
              <a:gd name="T81" fmla="*/ 2147483647 h 4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39"/>
              <a:gd name="T124" fmla="*/ 0 h 471"/>
              <a:gd name="T125" fmla="*/ 4739 w 4739"/>
              <a:gd name="T126" fmla="*/ 471 h 4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39" h="471">
                <a:moveTo>
                  <a:pt x="4739" y="208"/>
                </a:moveTo>
                <a:lnTo>
                  <a:pt x="4707" y="200"/>
                </a:lnTo>
                <a:lnTo>
                  <a:pt x="4653" y="192"/>
                </a:lnTo>
                <a:lnTo>
                  <a:pt x="4556" y="176"/>
                </a:lnTo>
                <a:lnTo>
                  <a:pt x="4438" y="152"/>
                </a:lnTo>
                <a:lnTo>
                  <a:pt x="4299" y="128"/>
                </a:lnTo>
                <a:lnTo>
                  <a:pt x="4138" y="112"/>
                </a:lnTo>
                <a:lnTo>
                  <a:pt x="3806" y="72"/>
                </a:lnTo>
                <a:lnTo>
                  <a:pt x="3484" y="40"/>
                </a:lnTo>
                <a:lnTo>
                  <a:pt x="3238" y="16"/>
                </a:lnTo>
                <a:lnTo>
                  <a:pt x="3055" y="0"/>
                </a:lnTo>
                <a:lnTo>
                  <a:pt x="2980" y="0"/>
                </a:lnTo>
                <a:lnTo>
                  <a:pt x="2937" y="0"/>
                </a:lnTo>
                <a:lnTo>
                  <a:pt x="2573" y="8"/>
                </a:lnTo>
                <a:lnTo>
                  <a:pt x="2498" y="24"/>
                </a:lnTo>
                <a:lnTo>
                  <a:pt x="2444" y="64"/>
                </a:lnTo>
                <a:lnTo>
                  <a:pt x="2444" y="120"/>
                </a:lnTo>
                <a:lnTo>
                  <a:pt x="2487" y="200"/>
                </a:lnTo>
                <a:lnTo>
                  <a:pt x="2541" y="344"/>
                </a:lnTo>
                <a:lnTo>
                  <a:pt x="2530" y="392"/>
                </a:lnTo>
                <a:lnTo>
                  <a:pt x="2487" y="431"/>
                </a:lnTo>
                <a:lnTo>
                  <a:pt x="2358" y="471"/>
                </a:lnTo>
                <a:lnTo>
                  <a:pt x="2208" y="471"/>
                </a:lnTo>
                <a:lnTo>
                  <a:pt x="2123" y="439"/>
                </a:lnTo>
                <a:lnTo>
                  <a:pt x="2069" y="392"/>
                </a:lnTo>
                <a:lnTo>
                  <a:pt x="2037" y="312"/>
                </a:lnTo>
                <a:lnTo>
                  <a:pt x="2047" y="224"/>
                </a:lnTo>
                <a:lnTo>
                  <a:pt x="2037" y="168"/>
                </a:lnTo>
                <a:lnTo>
                  <a:pt x="2005" y="128"/>
                </a:lnTo>
                <a:lnTo>
                  <a:pt x="1865" y="88"/>
                </a:lnTo>
                <a:lnTo>
                  <a:pt x="1758" y="80"/>
                </a:lnTo>
                <a:lnTo>
                  <a:pt x="1629" y="88"/>
                </a:lnTo>
                <a:lnTo>
                  <a:pt x="1479" y="104"/>
                </a:lnTo>
                <a:lnTo>
                  <a:pt x="1308" y="136"/>
                </a:lnTo>
                <a:lnTo>
                  <a:pt x="954" y="192"/>
                </a:lnTo>
                <a:lnTo>
                  <a:pt x="686" y="248"/>
                </a:lnTo>
                <a:lnTo>
                  <a:pt x="482" y="296"/>
                </a:lnTo>
                <a:lnTo>
                  <a:pt x="353" y="336"/>
                </a:lnTo>
                <a:lnTo>
                  <a:pt x="117" y="392"/>
                </a:lnTo>
                <a:lnTo>
                  <a:pt x="32" y="423"/>
                </a:lnTo>
                <a:lnTo>
                  <a:pt x="0" y="431"/>
                </a:lnTo>
              </a:path>
            </a:pathLst>
          </a:custGeom>
          <a:noFill/>
          <a:ln w="508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7" name="Freeform 54"/>
          <p:cNvSpPr>
            <a:spLocks/>
          </p:cNvSpPr>
          <p:nvPr/>
        </p:nvSpPr>
        <p:spPr bwMode="auto">
          <a:xfrm>
            <a:off x="4389438" y="1414463"/>
            <a:ext cx="595312" cy="468312"/>
          </a:xfrm>
          <a:custGeom>
            <a:avLst/>
            <a:gdLst>
              <a:gd name="T0" fmla="*/ 2147483647 w 375"/>
              <a:gd name="T1" fmla="*/ 0 h 295"/>
              <a:gd name="T2" fmla="*/ 2147483647 w 375"/>
              <a:gd name="T3" fmla="*/ 0 h 295"/>
              <a:gd name="T4" fmla="*/ 2147483647 w 375"/>
              <a:gd name="T5" fmla="*/ 2147483647 h 295"/>
              <a:gd name="T6" fmla="*/ 2147483647 w 375"/>
              <a:gd name="T7" fmla="*/ 2147483647 h 295"/>
              <a:gd name="T8" fmla="*/ 2147483647 w 375"/>
              <a:gd name="T9" fmla="*/ 2147483647 h 295"/>
              <a:gd name="T10" fmla="*/ 2147483647 w 375"/>
              <a:gd name="T11" fmla="*/ 2147483647 h 295"/>
              <a:gd name="T12" fmla="*/ 2147483647 w 375"/>
              <a:gd name="T13" fmla="*/ 2147483647 h 295"/>
              <a:gd name="T14" fmla="*/ 0 w 375"/>
              <a:gd name="T15" fmla="*/ 2147483647 h 295"/>
              <a:gd name="T16" fmla="*/ 0 w 375"/>
              <a:gd name="T17" fmla="*/ 2147483647 h 295"/>
              <a:gd name="T18" fmla="*/ 2147483647 w 375"/>
              <a:gd name="T19" fmla="*/ 2147483647 h 295"/>
              <a:gd name="T20" fmla="*/ 2147483647 w 375"/>
              <a:gd name="T21" fmla="*/ 2147483647 h 295"/>
              <a:gd name="T22" fmla="*/ 2147483647 w 375"/>
              <a:gd name="T23" fmla="*/ 2147483647 h 295"/>
              <a:gd name="T24" fmla="*/ 2147483647 w 375"/>
              <a:gd name="T25" fmla="*/ 2147483647 h 295"/>
              <a:gd name="T26" fmla="*/ 2147483647 w 375"/>
              <a:gd name="T27" fmla="*/ 2147483647 h 295"/>
              <a:gd name="T28" fmla="*/ 2147483647 w 375"/>
              <a:gd name="T29" fmla="*/ 2147483647 h 295"/>
              <a:gd name="T30" fmla="*/ 2147483647 w 375"/>
              <a:gd name="T31" fmla="*/ 2147483647 h 295"/>
              <a:gd name="T32" fmla="*/ 2147483647 w 375"/>
              <a:gd name="T33" fmla="*/ 2147483647 h 295"/>
              <a:gd name="T34" fmla="*/ 2147483647 w 375"/>
              <a:gd name="T35" fmla="*/ 2147483647 h 295"/>
              <a:gd name="T36" fmla="*/ 2147483647 w 375"/>
              <a:gd name="T37" fmla="*/ 2147483647 h 295"/>
              <a:gd name="T38" fmla="*/ 2147483647 w 375"/>
              <a:gd name="T39" fmla="*/ 2147483647 h 295"/>
              <a:gd name="T40" fmla="*/ 2147483647 w 375"/>
              <a:gd name="T41" fmla="*/ 2147483647 h 295"/>
              <a:gd name="T42" fmla="*/ 2147483647 w 375"/>
              <a:gd name="T43" fmla="*/ 2147483647 h 295"/>
              <a:gd name="T44" fmla="*/ 2147483647 w 375"/>
              <a:gd name="T45" fmla="*/ 2147483647 h 295"/>
              <a:gd name="T46" fmla="*/ 2147483647 w 375"/>
              <a:gd name="T47" fmla="*/ 0 h 2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5"/>
              <a:gd name="T73" fmla="*/ 0 h 295"/>
              <a:gd name="T74" fmla="*/ 375 w 375"/>
              <a:gd name="T75" fmla="*/ 295 h 2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5" h="295">
                <a:moveTo>
                  <a:pt x="182" y="0"/>
                </a:moveTo>
                <a:lnTo>
                  <a:pt x="139" y="0"/>
                </a:lnTo>
                <a:lnTo>
                  <a:pt x="107" y="8"/>
                </a:lnTo>
                <a:lnTo>
                  <a:pt x="85" y="16"/>
                </a:lnTo>
                <a:lnTo>
                  <a:pt x="53" y="40"/>
                </a:lnTo>
                <a:lnTo>
                  <a:pt x="53" y="80"/>
                </a:lnTo>
                <a:lnTo>
                  <a:pt x="21" y="152"/>
                </a:lnTo>
                <a:lnTo>
                  <a:pt x="0" y="176"/>
                </a:lnTo>
                <a:lnTo>
                  <a:pt x="0" y="216"/>
                </a:lnTo>
                <a:lnTo>
                  <a:pt x="10" y="240"/>
                </a:lnTo>
                <a:lnTo>
                  <a:pt x="42" y="256"/>
                </a:lnTo>
                <a:lnTo>
                  <a:pt x="117" y="256"/>
                </a:lnTo>
                <a:lnTo>
                  <a:pt x="150" y="256"/>
                </a:lnTo>
                <a:lnTo>
                  <a:pt x="214" y="272"/>
                </a:lnTo>
                <a:lnTo>
                  <a:pt x="310" y="295"/>
                </a:lnTo>
                <a:lnTo>
                  <a:pt x="375" y="280"/>
                </a:lnTo>
                <a:lnTo>
                  <a:pt x="364" y="232"/>
                </a:lnTo>
                <a:lnTo>
                  <a:pt x="310" y="200"/>
                </a:lnTo>
                <a:lnTo>
                  <a:pt x="278" y="168"/>
                </a:lnTo>
                <a:lnTo>
                  <a:pt x="278" y="144"/>
                </a:lnTo>
                <a:lnTo>
                  <a:pt x="278" y="120"/>
                </a:lnTo>
                <a:lnTo>
                  <a:pt x="246" y="48"/>
                </a:lnTo>
                <a:lnTo>
                  <a:pt x="203" y="16"/>
                </a:lnTo>
                <a:lnTo>
                  <a:pt x="182" y="0"/>
                </a:lnTo>
                <a:close/>
              </a:path>
            </a:pathLst>
          </a:custGeom>
          <a:solidFill>
            <a:srgbClr val="FFF9CC"/>
          </a:solidFill>
          <a:ln w="17463">
            <a:solidFill>
              <a:srgbClr val="000000"/>
            </a:solidFill>
            <a:round/>
            <a:headEnd/>
            <a:tailEnd/>
          </a:ln>
        </p:spPr>
        <p:txBody>
          <a:bodyPr/>
          <a:lstStyle/>
          <a:p>
            <a:endParaRPr lang="en-US"/>
          </a:p>
        </p:txBody>
      </p:sp>
      <p:sp>
        <p:nvSpPr>
          <p:cNvPr id="58388" name="Freeform 55"/>
          <p:cNvSpPr>
            <a:spLocks/>
          </p:cNvSpPr>
          <p:nvPr/>
        </p:nvSpPr>
        <p:spPr bwMode="auto">
          <a:xfrm>
            <a:off x="6289675" y="806450"/>
            <a:ext cx="273050" cy="582613"/>
          </a:xfrm>
          <a:custGeom>
            <a:avLst/>
            <a:gdLst>
              <a:gd name="T0" fmla="*/ 2147483647 w 172"/>
              <a:gd name="T1" fmla="*/ 2147483647 h 367"/>
              <a:gd name="T2" fmla="*/ 2147483647 w 172"/>
              <a:gd name="T3" fmla="*/ 2147483647 h 367"/>
              <a:gd name="T4" fmla="*/ 2147483647 w 172"/>
              <a:gd name="T5" fmla="*/ 2147483647 h 367"/>
              <a:gd name="T6" fmla="*/ 2147483647 w 172"/>
              <a:gd name="T7" fmla="*/ 2147483647 h 367"/>
              <a:gd name="T8" fmla="*/ 2147483647 w 172"/>
              <a:gd name="T9" fmla="*/ 2147483647 h 367"/>
              <a:gd name="T10" fmla="*/ 2147483647 w 172"/>
              <a:gd name="T11" fmla="*/ 2147483647 h 367"/>
              <a:gd name="T12" fmla="*/ 2147483647 w 172"/>
              <a:gd name="T13" fmla="*/ 2147483647 h 367"/>
              <a:gd name="T14" fmla="*/ 2147483647 w 172"/>
              <a:gd name="T15" fmla="*/ 2147483647 h 367"/>
              <a:gd name="T16" fmla="*/ 2147483647 w 172"/>
              <a:gd name="T17" fmla="*/ 2147483647 h 367"/>
              <a:gd name="T18" fmla="*/ 2147483647 w 172"/>
              <a:gd name="T19" fmla="*/ 2147483647 h 367"/>
              <a:gd name="T20" fmla="*/ 2147483647 w 172"/>
              <a:gd name="T21" fmla="*/ 2147483647 h 367"/>
              <a:gd name="T22" fmla="*/ 2147483647 w 172"/>
              <a:gd name="T23" fmla="*/ 2147483647 h 367"/>
              <a:gd name="T24" fmla="*/ 2147483647 w 172"/>
              <a:gd name="T25" fmla="*/ 2147483647 h 367"/>
              <a:gd name="T26" fmla="*/ 2147483647 w 172"/>
              <a:gd name="T27" fmla="*/ 2147483647 h 367"/>
              <a:gd name="T28" fmla="*/ 2147483647 w 172"/>
              <a:gd name="T29" fmla="*/ 2147483647 h 367"/>
              <a:gd name="T30" fmla="*/ 0 w 172"/>
              <a:gd name="T31" fmla="*/ 2147483647 h 367"/>
              <a:gd name="T32" fmla="*/ 0 w 172"/>
              <a:gd name="T33" fmla="*/ 2147483647 h 367"/>
              <a:gd name="T34" fmla="*/ 2147483647 w 172"/>
              <a:gd name="T35" fmla="*/ 0 h 367"/>
              <a:gd name="T36" fmla="*/ 2147483647 w 172"/>
              <a:gd name="T37" fmla="*/ 0 h 367"/>
              <a:gd name="T38" fmla="*/ 2147483647 w 172"/>
              <a:gd name="T39" fmla="*/ 0 h 367"/>
              <a:gd name="T40" fmla="*/ 2147483647 w 172"/>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367"/>
              <a:gd name="T65" fmla="*/ 172 w 172"/>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367">
                <a:moveTo>
                  <a:pt x="65" y="8"/>
                </a:moveTo>
                <a:lnTo>
                  <a:pt x="65" y="16"/>
                </a:lnTo>
                <a:lnTo>
                  <a:pt x="65" y="40"/>
                </a:lnTo>
                <a:lnTo>
                  <a:pt x="86" y="80"/>
                </a:lnTo>
                <a:lnTo>
                  <a:pt x="150" y="104"/>
                </a:lnTo>
                <a:lnTo>
                  <a:pt x="150" y="112"/>
                </a:lnTo>
                <a:lnTo>
                  <a:pt x="161" y="144"/>
                </a:lnTo>
                <a:lnTo>
                  <a:pt x="172" y="239"/>
                </a:lnTo>
                <a:lnTo>
                  <a:pt x="161" y="327"/>
                </a:lnTo>
                <a:lnTo>
                  <a:pt x="150" y="351"/>
                </a:lnTo>
                <a:lnTo>
                  <a:pt x="150" y="367"/>
                </a:lnTo>
                <a:lnTo>
                  <a:pt x="118" y="319"/>
                </a:lnTo>
                <a:lnTo>
                  <a:pt x="108" y="208"/>
                </a:lnTo>
                <a:lnTo>
                  <a:pt x="97" y="152"/>
                </a:lnTo>
                <a:lnTo>
                  <a:pt x="54" y="120"/>
                </a:lnTo>
                <a:lnTo>
                  <a:pt x="0" y="80"/>
                </a:lnTo>
                <a:lnTo>
                  <a:pt x="0" y="16"/>
                </a:lnTo>
                <a:lnTo>
                  <a:pt x="11" y="0"/>
                </a:lnTo>
                <a:lnTo>
                  <a:pt x="33" y="0"/>
                </a:lnTo>
                <a:lnTo>
                  <a:pt x="54" y="0"/>
                </a:lnTo>
                <a:lnTo>
                  <a:pt x="65" y="8"/>
                </a:lnTo>
                <a:close/>
              </a:path>
            </a:pathLst>
          </a:custGeom>
          <a:solidFill>
            <a:srgbClr val="A6FF4C"/>
          </a:solidFill>
          <a:ln w="17463">
            <a:solidFill>
              <a:srgbClr val="000000"/>
            </a:solidFill>
            <a:round/>
            <a:headEnd/>
            <a:tailEnd/>
          </a:ln>
        </p:spPr>
        <p:txBody>
          <a:bodyPr/>
          <a:lstStyle/>
          <a:p>
            <a:endParaRPr lang="en-US"/>
          </a:p>
        </p:txBody>
      </p:sp>
      <p:sp>
        <p:nvSpPr>
          <p:cNvPr id="58389" name="Oval 56"/>
          <p:cNvSpPr>
            <a:spLocks noChangeArrowheads="1"/>
          </p:cNvSpPr>
          <p:nvPr/>
        </p:nvSpPr>
        <p:spPr bwMode="auto">
          <a:xfrm>
            <a:off x="6426200" y="831850"/>
            <a:ext cx="341313" cy="139700"/>
          </a:xfrm>
          <a:prstGeom prst="ellipse">
            <a:avLst/>
          </a:prstGeom>
          <a:solidFill>
            <a:srgbClr val="FFF9CC"/>
          </a:solidFill>
          <a:ln w="17463">
            <a:solidFill>
              <a:srgbClr val="000000"/>
            </a:solidFill>
            <a:round/>
            <a:headEnd/>
            <a:tailEnd/>
          </a:ln>
        </p:spPr>
        <p:txBody>
          <a:bodyPr/>
          <a:lstStyle/>
          <a:p>
            <a:endParaRPr lang="en-US"/>
          </a:p>
        </p:txBody>
      </p:sp>
      <p:sp>
        <p:nvSpPr>
          <p:cNvPr id="58390" name="Freeform 57"/>
          <p:cNvSpPr>
            <a:spLocks/>
          </p:cNvSpPr>
          <p:nvPr/>
        </p:nvSpPr>
        <p:spPr bwMode="auto">
          <a:xfrm>
            <a:off x="6613525" y="806450"/>
            <a:ext cx="255588" cy="582613"/>
          </a:xfrm>
          <a:custGeom>
            <a:avLst/>
            <a:gdLst>
              <a:gd name="T0" fmla="*/ 2147483647 w 161"/>
              <a:gd name="T1" fmla="*/ 2147483647 h 367"/>
              <a:gd name="T2" fmla="*/ 2147483647 w 161"/>
              <a:gd name="T3" fmla="*/ 2147483647 h 367"/>
              <a:gd name="T4" fmla="*/ 2147483647 w 161"/>
              <a:gd name="T5" fmla="*/ 2147483647 h 367"/>
              <a:gd name="T6" fmla="*/ 2147483647 w 161"/>
              <a:gd name="T7" fmla="*/ 2147483647 h 367"/>
              <a:gd name="T8" fmla="*/ 2147483647 w 161"/>
              <a:gd name="T9" fmla="*/ 2147483647 h 367"/>
              <a:gd name="T10" fmla="*/ 2147483647 w 161"/>
              <a:gd name="T11" fmla="*/ 2147483647 h 367"/>
              <a:gd name="T12" fmla="*/ 0 w 161"/>
              <a:gd name="T13" fmla="*/ 2147483647 h 367"/>
              <a:gd name="T14" fmla="*/ 0 w 161"/>
              <a:gd name="T15" fmla="*/ 2147483647 h 367"/>
              <a:gd name="T16" fmla="*/ 0 w 161"/>
              <a:gd name="T17" fmla="*/ 2147483647 h 367"/>
              <a:gd name="T18" fmla="*/ 0 w 161"/>
              <a:gd name="T19" fmla="*/ 2147483647 h 367"/>
              <a:gd name="T20" fmla="*/ 2147483647 w 161"/>
              <a:gd name="T21" fmla="*/ 2147483647 h 367"/>
              <a:gd name="T22" fmla="*/ 2147483647 w 161"/>
              <a:gd name="T23" fmla="*/ 2147483647 h 367"/>
              <a:gd name="T24" fmla="*/ 2147483647 w 161"/>
              <a:gd name="T25" fmla="*/ 2147483647 h 367"/>
              <a:gd name="T26" fmla="*/ 2147483647 w 161"/>
              <a:gd name="T27" fmla="*/ 2147483647 h 367"/>
              <a:gd name="T28" fmla="*/ 2147483647 w 161"/>
              <a:gd name="T29" fmla="*/ 2147483647 h 367"/>
              <a:gd name="T30" fmla="*/ 2147483647 w 161"/>
              <a:gd name="T31" fmla="*/ 2147483647 h 367"/>
              <a:gd name="T32" fmla="*/ 2147483647 w 161"/>
              <a:gd name="T33" fmla="*/ 2147483647 h 367"/>
              <a:gd name="T34" fmla="*/ 2147483647 w 161"/>
              <a:gd name="T35" fmla="*/ 0 h 367"/>
              <a:gd name="T36" fmla="*/ 2147483647 w 161"/>
              <a:gd name="T37" fmla="*/ 0 h 367"/>
              <a:gd name="T38" fmla="*/ 2147483647 w 161"/>
              <a:gd name="T39" fmla="*/ 0 h 367"/>
              <a:gd name="T40" fmla="*/ 2147483647 w 161"/>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1"/>
              <a:gd name="T64" fmla="*/ 0 h 367"/>
              <a:gd name="T65" fmla="*/ 161 w 161"/>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1" h="367">
                <a:moveTo>
                  <a:pt x="107" y="8"/>
                </a:moveTo>
                <a:lnTo>
                  <a:pt x="107" y="16"/>
                </a:lnTo>
                <a:lnTo>
                  <a:pt x="97" y="40"/>
                </a:lnTo>
                <a:lnTo>
                  <a:pt x="75" y="80"/>
                </a:lnTo>
                <a:lnTo>
                  <a:pt x="22" y="104"/>
                </a:lnTo>
                <a:lnTo>
                  <a:pt x="11" y="112"/>
                </a:lnTo>
                <a:lnTo>
                  <a:pt x="0" y="144"/>
                </a:lnTo>
                <a:lnTo>
                  <a:pt x="0" y="239"/>
                </a:lnTo>
                <a:lnTo>
                  <a:pt x="0" y="327"/>
                </a:lnTo>
                <a:lnTo>
                  <a:pt x="0" y="351"/>
                </a:lnTo>
                <a:lnTo>
                  <a:pt x="11" y="367"/>
                </a:lnTo>
                <a:lnTo>
                  <a:pt x="54" y="319"/>
                </a:lnTo>
                <a:lnTo>
                  <a:pt x="64" y="208"/>
                </a:lnTo>
                <a:lnTo>
                  <a:pt x="64" y="152"/>
                </a:lnTo>
                <a:lnTo>
                  <a:pt x="107" y="120"/>
                </a:lnTo>
                <a:lnTo>
                  <a:pt x="161" y="80"/>
                </a:lnTo>
                <a:lnTo>
                  <a:pt x="161" y="16"/>
                </a:lnTo>
                <a:lnTo>
                  <a:pt x="139" y="0"/>
                </a:lnTo>
                <a:lnTo>
                  <a:pt x="129" y="0"/>
                </a:lnTo>
                <a:lnTo>
                  <a:pt x="107" y="0"/>
                </a:lnTo>
                <a:lnTo>
                  <a:pt x="107" y="8"/>
                </a:lnTo>
                <a:close/>
              </a:path>
            </a:pathLst>
          </a:custGeom>
          <a:solidFill>
            <a:srgbClr val="A6FF4C"/>
          </a:solidFill>
          <a:ln w="17463">
            <a:solidFill>
              <a:srgbClr val="000000"/>
            </a:solidFill>
            <a:round/>
            <a:headEnd/>
            <a:tailEnd/>
          </a:ln>
        </p:spPr>
        <p:txBody>
          <a:bodyPr/>
          <a:lstStyle/>
          <a:p>
            <a:endParaRPr lang="en-US"/>
          </a:p>
        </p:txBody>
      </p:sp>
      <p:grpSp>
        <p:nvGrpSpPr>
          <p:cNvPr id="58391" name="Group 58"/>
          <p:cNvGrpSpPr>
            <a:grpSpLocks/>
          </p:cNvGrpSpPr>
          <p:nvPr/>
        </p:nvGrpSpPr>
        <p:grpSpPr bwMode="auto">
          <a:xfrm>
            <a:off x="2840038" y="1757363"/>
            <a:ext cx="1446212" cy="835025"/>
            <a:chOff x="1853" y="1107"/>
            <a:chExt cx="911" cy="526"/>
          </a:xfrm>
        </p:grpSpPr>
        <p:sp>
          <p:nvSpPr>
            <p:cNvPr id="58468" name="Freeform 59"/>
            <p:cNvSpPr>
              <a:spLocks/>
            </p:cNvSpPr>
            <p:nvPr/>
          </p:nvSpPr>
          <p:spPr bwMode="auto">
            <a:xfrm>
              <a:off x="1896" y="1107"/>
              <a:ext cx="868" cy="415"/>
            </a:xfrm>
            <a:custGeom>
              <a:avLst/>
              <a:gdLst>
                <a:gd name="T0" fmla="*/ 868 w 868"/>
                <a:gd name="T1" fmla="*/ 8 h 415"/>
                <a:gd name="T2" fmla="*/ 782 w 868"/>
                <a:gd name="T3" fmla="*/ 0 h 415"/>
                <a:gd name="T4" fmla="*/ 729 w 868"/>
                <a:gd name="T5" fmla="*/ 0 h 415"/>
                <a:gd name="T6" fmla="*/ 686 w 868"/>
                <a:gd name="T7" fmla="*/ 0 h 415"/>
                <a:gd name="T8" fmla="*/ 632 w 868"/>
                <a:gd name="T9" fmla="*/ 0 h 415"/>
                <a:gd name="T10" fmla="*/ 589 w 868"/>
                <a:gd name="T11" fmla="*/ 0 h 415"/>
                <a:gd name="T12" fmla="*/ 536 w 868"/>
                <a:gd name="T13" fmla="*/ 8 h 415"/>
                <a:gd name="T14" fmla="*/ 482 w 868"/>
                <a:gd name="T15" fmla="*/ 16 h 415"/>
                <a:gd name="T16" fmla="*/ 429 w 868"/>
                <a:gd name="T17" fmla="*/ 24 h 415"/>
                <a:gd name="T18" fmla="*/ 375 w 868"/>
                <a:gd name="T19" fmla="*/ 40 h 415"/>
                <a:gd name="T20" fmla="*/ 311 w 868"/>
                <a:gd name="T21" fmla="*/ 48 h 415"/>
                <a:gd name="T22" fmla="*/ 289 w 868"/>
                <a:gd name="T23" fmla="*/ 56 h 415"/>
                <a:gd name="T24" fmla="*/ 257 w 868"/>
                <a:gd name="T25" fmla="*/ 71 h 415"/>
                <a:gd name="T26" fmla="*/ 182 w 868"/>
                <a:gd name="T27" fmla="*/ 127 h 415"/>
                <a:gd name="T28" fmla="*/ 139 w 868"/>
                <a:gd name="T29" fmla="*/ 159 h 415"/>
                <a:gd name="T30" fmla="*/ 118 w 868"/>
                <a:gd name="T31" fmla="*/ 199 h 415"/>
                <a:gd name="T32" fmla="*/ 64 w 868"/>
                <a:gd name="T33" fmla="*/ 279 h 415"/>
                <a:gd name="T34" fmla="*/ 21 w 868"/>
                <a:gd name="T35" fmla="*/ 343 h 415"/>
                <a:gd name="T36" fmla="*/ 0 w 868"/>
                <a:gd name="T37" fmla="*/ 407 h 415"/>
                <a:gd name="T38" fmla="*/ 0 w 868"/>
                <a:gd name="T39" fmla="*/ 415 h 4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68"/>
                <a:gd name="T61" fmla="*/ 0 h 415"/>
                <a:gd name="T62" fmla="*/ 868 w 868"/>
                <a:gd name="T63" fmla="*/ 415 h 4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68" h="415">
                  <a:moveTo>
                    <a:pt x="868" y="8"/>
                  </a:moveTo>
                  <a:lnTo>
                    <a:pt x="782" y="0"/>
                  </a:lnTo>
                  <a:lnTo>
                    <a:pt x="729" y="0"/>
                  </a:lnTo>
                  <a:lnTo>
                    <a:pt x="686" y="0"/>
                  </a:lnTo>
                  <a:lnTo>
                    <a:pt x="632" y="0"/>
                  </a:lnTo>
                  <a:lnTo>
                    <a:pt x="589" y="0"/>
                  </a:lnTo>
                  <a:lnTo>
                    <a:pt x="536" y="8"/>
                  </a:lnTo>
                  <a:lnTo>
                    <a:pt x="482" y="16"/>
                  </a:lnTo>
                  <a:lnTo>
                    <a:pt x="429" y="24"/>
                  </a:lnTo>
                  <a:lnTo>
                    <a:pt x="375" y="40"/>
                  </a:lnTo>
                  <a:lnTo>
                    <a:pt x="311" y="48"/>
                  </a:lnTo>
                  <a:lnTo>
                    <a:pt x="289" y="56"/>
                  </a:lnTo>
                  <a:lnTo>
                    <a:pt x="257" y="71"/>
                  </a:lnTo>
                  <a:lnTo>
                    <a:pt x="182" y="127"/>
                  </a:lnTo>
                  <a:lnTo>
                    <a:pt x="139" y="159"/>
                  </a:lnTo>
                  <a:lnTo>
                    <a:pt x="118" y="199"/>
                  </a:lnTo>
                  <a:lnTo>
                    <a:pt x="64" y="279"/>
                  </a:lnTo>
                  <a:lnTo>
                    <a:pt x="21" y="343"/>
                  </a:lnTo>
                  <a:lnTo>
                    <a:pt x="0" y="407"/>
                  </a:lnTo>
                  <a:lnTo>
                    <a:pt x="0" y="415"/>
                  </a:lnTo>
                </a:path>
              </a:pathLst>
            </a:custGeom>
            <a:noFill/>
            <a:ln w="33338">
              <a:solidFill>
                <a:srgbClr val="99E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8469" name="Group 60"/>
            <p:cNvGrpSpPr>
              <a:grpSpLocks/>
            </p:cNvGrpSpPr>
            <p:nvPr/>
          </p:nvGrpSpPr>
          <p:grpSpPr bwMode="auto">
            <a:xfrm>
              <a:off x="1853" y="1514"/>
              <a:ext cx="86" cy="119"/>
              <a:chOff x="1853" y="1514"/>
              <a:chExt cx="86" cy="119"/>
            </a:xfrm>
          </p:grpSpPr>
          <p:sp>
            <p:nvSpPr>
              <p:cNvPr id="58470" name="Freeform 61"/>
              <p:cNvSpPr>
                <a:spLocks/>
              </p:cNvSpPr>
              <p:nvPr/>
            </p:nvSpPr>
            <p:spPr bwMode="auto">
              <a:xfrm>
                <a:off x="1853" y="1514"/>
                <a:ext cx="86" cy="119"/>
              </a:xfrm>
              <a:custGeom>
                <a:avLst/>
                <a:gdLst>
                  <a:gd name="T0" fmla="*/ 11 w 86"/>
                  <a:gd name="T1" fmla="*/ 119 h 119"/>
                  <a:gd name="T2" fmla="*/ 0 w 86"/>
                  <a:gd name="T3" fmla="*/ 0 h 119"/>
                  <a:gd name="T4" fmla="*/ 43 w 86"/>
                  <a:gd name="T5" fmla="*/ 8 h 119"/>
                  <a:gd name="T6" fmla="*/ 86 w 86"/>
                  <a:gd name="T7" fmla="*/ 16 h 119"/>
                  <a:gd name="T8" fmla="*/ 11 w 86"/>
                  <a:gd name="T9" fmla="*/ 119 h 119"/>
                  <a:gd name="T10" fmla="*/ 0 60000 65536"/>
                  <a:gd name="T11" fmla="*/ 0 60000 65536"/>
                  <a:gd name="T12" fmla="*/ 0 60000 65536"/>
                  <a:gd name="T13" fmla="*/ 0 60000 65536"/>
                  <a:gd name="T14" fmla="*/ 0 60000 65536"/>
                  <a:gd name="T15" fmla="*/ 0 w 86"/>
                  <a:gd name="T16" fmla="*/ 0 h 119"/>
                  <a:gd name="T17" fmla="*/ 86 w 86"/>
                  <a:gd name="T18" fmla="*/ 119 h 119"/>
                </a:gdLst>
                <a:ahLst/>
                <a:cxnLst>
                  <a:cxn ang="T10">
                    <a:pos x="T0" y="T1"/>
                  </a:cxn>
                  <a:cxn ang="T11">
                    <a:pos x="T2" y="T3"/>
                  </a:cxn>
                  <a:cxn ang="T12">
                    <a:pos x="T4" y="T5"/>
                  </a:cxn>
                  <a:cxn ang="T13">
                    <a:pos x="T6" y="T7"/>
                  </a:cxn>
                  <a:cxn ang="T14">
                    <a:pos x="T8" y="T9"/>
                  </a:cxn>
                </a:cxnLst>
                <a:rect l="T15" t="T16" r="T17" b="T18"/>
                <a:pathLst>
                  <a:path w="86" h="119">
                    <a:moveTo>
                      <a:pt x="11" y="119"/>
                    </a:moveTo>
                    <a:lnTo>
                      <a:pt x="0" y="0"/>
                    </a:lnTo>
                    <a:lnTo>
                      <a:pt x="43" y="8"/>
                    </a:lnTo>
                    <a:lnTo>
                      <a:pt x="86" y="16"/>
                    </a:lnTo>
                    <a:lnTo>
                      <a:pt x="11" y="119"/>
                    </a:lnTo>
                    <a:close/>
                  </a:path>
                </a:pathLst>
              </a:custGeom>
              <a:solidFill>
                <a:srgbClr val="99E6FF"/>
              </a:solidFill>
              <a:ln w="17463">
                <a:solidFill>
                  <a:srgbClr val="99E6FF"/>
                </a:solidFill>
                <a:round/>
                <a:headEnd/>
                <a:tailEnd/>
              </a:ln>
            </p:spPr>
            <p:txBody>
              <a:bodyPr/>
              <a:lstStyle/>
              <a:p>
                <a:endParaRPr lang="en-US"/>
              </a:p>
            </p:txBody>
          </p:sp>
          <p:sp>
            <p:nvSpPr>
              <p:cNvPr id="58471" name="Line 62"/>
              <p:cNvSpPr>
                <a:spLocks noChangeShapeType="1"/>
              </p:cNvSpPr>
              <p:nvPr/>
            </p:nvSpPr>
            <p:spPr bwMode="auto">
              <a:xfrm flipH="1">
                <a:off x="1885" y="1522"/>
                <a:ext cx="11" cy="8"/>
              </a:xfrm>
              <a:prstGeom prst="line">
                <a:avLst/>
              </a:prstGeom>
              <a:noFill/>
              <a:ln w="17463">
                <a:solidFill>
                  <a:srgbClr val="99E6FF"/>
                </a:solidFill>
                <a:round/>
                <a:headEnd/>
                <a:tailEnd/>
              </a:ln>
              <a:extLst>
                <a:ext uri="{909E8E84-426E-40DD-AFC4-6F175D3DCCD1}">
                  <a14:hiddenFill xmlns:a14="http://schemas.microsoft.com/office/drawing/2010/main">
                    <a:noFill/>
                  </a14:hiddenFill>
                </a:ext>
              </a:extLst>
            </p:spPr>
            <p:txBody>
              <a:bodyPr/>
              <a:lstStyle/>
              <a:p>
                <a:endParaRPr lang="en-GB"/>
              </a:p>
            </p:txBody>
          </p:sp>
        </p:grpSp>
      </p:grpSp>
      <p:grpSp>
        <p:nvGrpSpPr>
          <p:cNvPr id="58392" name="Group 64"/>
          <p:cNvGrpSpPr>
            <a:grpSpLocks/>
          </p:cNvGrpSpPr>
          <p:nvPr/>
        </p:nvGrpSpPr>
        <p:grpSpPr bwMode="auto">
          <a:xfrm>
            <a:off x="4354513" y="3214688"/>
            <a:ext cx="731837" cy="100012"/>
            <a:chOff x="2807" y="2025"/>
            <a:chExt cx="461" cy="63"/>
          </a:xfrm>
        </p:grpSpPr>
        <p:sp>
          <p:nvSpPr>
            <p:cNvPr id="58466" name="Freeform 65"/>
            <p:cNvSpPr>
              <a:spLocks/>
            </p:cNvSpPr>
            <p:nvPr/>
          </p:nvSpPr>
          <p:spPr bwMode="auto">
            <a:xfrm>
              <a:off x="3086" y="2025"/>
              <a:ext cx="182" cy="63"/>
            </a:xfrm>
            <a:custGeom>
              <a:avLst/>
              <a:gdLst>
                <a:gd name="T0" fmla="*/ 182 w 182"/>
                <a:gd name="T1" fmla="*/ 32 h 63"/>
                <a:gd name="T2" fmla="*/ 0 w 182"/>
                <a:gd name="T3" fmla="*/ 63 h 63"/>
                <a:gd name="T4" fmla="*/ 0 w 182"/>
                <a:gd name="T5" fmla="*/ 32 h 63"/>
                <a:gd name="T6" fmla="*/ 0 w 182"/>
                <a:gd name="T7" fmla="*/ 0 h 63"/>
                <a:gd name="T8" fmla="*/ 182 w 182"/>
                <a:gd name="T9" fmla="*/ 32 h 63"/>
                <a:gd name="T10" fmla="*/ 0 60000 65536"/>
                <a:gd name="T11" fmla="*/ 0 60000 65536"/>
                <a:gd name="T12" fmla="*/ 0 60000 65536"/>
                <a:gd name="T13" fmla="*/ 0 60000 65536"/>
                <a:gd name="T14" fmla="*/ 0 60000 65536"/>
                <a:gd name="T15" fmla="*/ 0 w 182"/>
                <a:gd name="T16" fmla="*/ 0 h 63"/>
                <a:gd name="T17" fmla="*/ 182 w 182"/>
                <a:gd name="T18" fmla="*/ 63 h 63"/>
              </a:gdLst>
              <a:ahLst/>
              <a:cxnLst>
                <a:cxn ang="T10">
                  <a:pos x="T0" y="T1"/>
                </a:cxn>
                <a:cxn ang="T11">
                  <a:pos x="T2" y="T3"/>
                </a:cxn>
                <a:cxn ang="T12">
                  <a:pos x="T4" y="T5"/>
                </a:cxn>
                <a:cxn ang="T13">
                  <a:pos x="T6" y="T7"/>
                </a:cxn>
                <a:cxn ang="T14">
                  <a:pos x="T8" y="T9"/>
                </a:cxn>
              </a:cxnLst>
              <a:rect l="T15" t="T16" r="T17" b="T18"/>
              <a:pathLst>
                <a:path w="182" h="63">
                  <a:moveTo>
                    <a:pt x="182" y="32"/>
                  </a:moveTo>
                  <a:lnTo>
                    <a:pt x="0" y="63"/>
                  </a:lnTo>
                  <a:lnTo>
                    <a:pt x="0" y="32"/>
                  </a:lnTo>
                  <a:lnTo>
                    <a:pt x="0" y="0"/>
                  </a:lnTo>
                  <a:lnTo>
                    <a:pt x="182" y="32"/>
                  </a:lnTo>
                  <a:close/>
                </a:path>
              </a:pathLst>
            </a:custGeom>
            <a:solidFill>
              <a:srgbClr val="99E6FF"/>
            </a:solidFill>
            <a:ln w="17463">
              <a:solidFill>
                <a:schemeClr val="tx1"/>
              </a:solidFill>
              <a:round/>
              <a:headEnd/>
              <a:tailEnd/>
            </a:ln>
          </p:spPr>
          <p:txBody>
            <a:bodyPr/>
            <a:lstStyle/>
            <a:p>
              <a:endParaRPr lang="en-US"/>
            </a:p>
          </p:txBody>
        </p:sp>
        <p:sp>
          <p:nvSpPr>
            <p:cNvPr id="58467" name="Line 66"/>
            <p:cNvSpPr>
              <a:spLocks noChangeShapeType="1"/>
            </p:cNvSpPr>
            <p:nvPr/>
          </p:nvSpPr>
          <p:spPr bwMode="auto">
            <a:xfrm>
              <a:off x="2807" y="2049"/>
              <a:ext cx="268" cy="1"/>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8393" name="Group 67"/>
          <p:cNvGrpSpPr>
            <a:grpSpLocks/>
          </p:cNvGrpSpPr>
          <p:nvPr/>
        </p:nvGrpSpPr>
        <p:grpSpPr bwMode="auto">
          <a:xfrm>
            <a:off x="4235450" y="3848100"/>
            <a:ext cx="765175" cy="265113"/>
            <a:chOff x="2732" y="2424"/>
            <a:chExt cx="482" cy="167"/>
          </a:xfrm>
        </p:grpSpPr>
        <p:sp>
          <p:nvSpPr>
            <p:cNvPr id="58464" name="Freeform 68"/>
            <p:cNvSpPr>
              <a:spLocks/>
            </p:cNvSpPr>
            <p:nvPr/>
          </p:nvSpPr>
          <p:spPr bwMode="auto">
            <a:xfrm>
              <a:off x="2732" y="2424"/>
              <a:ext cx="182" cy="88"/>
            </a:xfrm>
            <a:custGeom>
              <a:avLst/>
              <a:gdLst>
                <a:gd name="T0" fmla="*/ 0 w 182"/>
                <a:gd name="T1" fmla="*/ 0 h 88"/>
                <a:gd name="T2" fmla="*/ 182 w 182"/>
                <a:gd name="T3" fmla="*/ 32 h 88"/>
                <a:gd name="T4" fmla="*/ 161 w 182"/>
                <a:gd name="T5" fmla="*/ 56 h 88"/>
                <a:gd name="T6" fmla="*/ 150 w 182"/>
                <a:gd name="T7" fmla="*/ 88 h 88"/>
                <a:gd name="T8" fmla="*/ 0 w 182"/>
                <a:gd name="T9" fmla="*/ 0 h 88"/>
                <a:gd name="T10" fmla="*/ 0 60000 65536"/>
                <a:gd name="T11" fmla="*/ 0 60000 65536"/>
                <a:gd name="T12" fmla="*/ 0 60000 65536"/>
                <a:gd name="T13" fmla="*/ 0 60000 65536"/>
                <a:gd name="T14" fmla="*/ 0 60000 65536"/>
                <a:gd name="T15" fmla="*/ 0 w 182"/>
                <a:gd name="T16" fmla="*/ 0 h 88"/>
                <a:gd name="T17" fmla="*/ 182 w 182"/>
                <a:gd name="T18" fmla="*/ 88 h 88"/>
              </a:gdLst>
              <a:ahLst/>
              <a:cxnLst>
                <a:cxn ang="T10">
                  <a:pos x="T0" y="T1"/>
                </a:cxn>
                <a:cxn ang="T11">
                  <a:pos x="T2" y="T3"/>
                </a:cxn>
                <a:cxn ang="T12">
                  <a:pos x="T4" y="T5"/>
                </a:cxn>
                <a:cxn ang="T13">
                  <a:pos x="T6" y="T7"/>
                </a:cxn>
                <a:cxn ang="T14">
                  <a:pos x="T8" y="T9"/>
                </a:cxn>
              </a:cxnLst>
              <a:rect l="T15" t="T16" r="T17" b="T18"/>
              <a:pathLst>
                <a:path w="182" h="88">
                  <a:moveTo>
                    <a:pt x="0" y="0"/>
                  </a:moveTo>
                  <a:lnTo>
                    <a:pt x="182" y="32"/>
                  </a:lnTo>
                  <a:lnTo>
                    <a:pt x="161" y="56"/>
                  </a:lnTo>
                  <a:lnTo>
                    <a:pt x="150" y="88"/>
                  </a:lnTo>
                  <a:lnTo>
                    <a:pt x="0" y="0"/>
                  </a:lnTo>
                  <a:close/>
                </a:path>
              </a:pathLst>
            </a:custGeom>
            <a:solidFill>
              <a:srgbClr val="99E6FF"/>
            </a:solidFill>
            <a:ln w="17463">
              <a:solidFill>
                <a:schemeClr val="tx1"/>
              </a:solidFill>
              <a:round/>
              <a:headEnd/>
              <a:tailEnd/>
            </a:ln>
          </p:spPr>
          <p:txBody>
            <a:bodyPr/>
            <a:lstStyle/>
            <a:p>
              <a:endParaRPr lang="en-US"/>
            </a:p>
          </p:txBody>
        </p:sp>
        <p:sp>
          <p:nvSpPr>
            <p:cNvPr id="58465" name="Line 69"/>
            <p:cNvSpPr>
              <a:spLocks noChangeShapeType="1"/>
            </p:cNvSpPr>
            <p:nvPr/>
          </p:nvSpPr>
          <p:spPr bwMode="auto">
            <a:xfrm>
              <a:off x="2882" y="2472"/>
              <a:ext cx="332" cy="119"/>
            </a:xfrm>
            <a:prstGeom prst="line">
              <a:avLst/>
            </a:prstGeom>
            <a:noFill/>
            <a:ln w="333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58394" name="Group 87"/>
          <p:cNvGrpSpPr>
            <a:grpSpLocks/>
          </p:cNvGrpSpPr>
          <p:nvPr/>
        </p:nvGrpSpPr>
        <p:grpSpPr bwMode="auto">
          <a:xfrm>
            <a:off x="5772150" y="5924550"/>
            <a:ext cx="714375" cy="582613"/>
            <a:chOff x="3925" y="3722"/>
            <a:chExt cx="450" cy="367"/>
          </a:xfrm>
        </p:grpSpPr>
        <p:grpSp>
          <p:nvGrpSpPr>
            <p:cNvPr id="58459" name="Group 79"/>
            <p:cNvGrpSpPr>
              <a:grpSpLocks/>
            </p:cNvGrpSpPr>
            <p:nvPr/>
          </p:nvGrpSpPr>
          <p:grpSpPr bwMode="auto">
            <a:xfrm>
              <a:off x="3925" y="3722"/>
              <a:ext cx="450" cy="367"/>
              <a:chOff x="4115" y="3805"/>
              <a:chExt cx="450" cy="367"/>
            </a:xfrm>
          </p:grpSpPr>
          <p:sp>
            <p:nvSpPr>
              <p:cNvPr id="58461" name="Freeform 76"/>
              <p:cNvSpPr>
                <a:spLocks/>
              </p:cNvSpPr>
              <p:nvPr/>
            </p:nvSpPr>
            <p:spPr bwMode="auto">
              <a:xfrm>
                <a:off x="4115" y="3813"/>
                <a:ext cx="214" cy="359"/>
              </a:xfrm>
              <a:custGeom>
                <a:avLst/>
                <a:gdLst>
                  <a:gd name="T0" fmla="*/ 43 w 214"/>
                  <a:gd name="T1" fmla="*/ 8 h 359"/>
                  <a:gd name="T2" fmla="*/ 43 w 214"/>
                  <a:gd name="T3" fmla="*/ 16 h 359"/>
                  <a:gd name="T4" fmla="*/ 64 w 214"/>
                  <a:gd name="T5" fmla="*/ 40 h 359"/>
                  <a:gd name="T6" fmla="*/ 107 w 214"/>
                  <a:gd name="T7" fmla="*/ 88 h 359"/>
                  <a:gd name="T8" fmla="*/ 182 w 214"/>
                  <a:gd name="T9" fmla="*/ 104 h 359"/>
                  <a:gd name="T10" fmla="*/ 193 w 214"/>
                  <a:gd name="T11" fmla="*/ 112 h 359"/>
                  <a:gd name="T12" fmla="*/ 203 w 214"/>
                  <a:gd name="T13" fmla="*/ 136 h 359"/>
                  <a:gd name="T14" fmla="*/ 214 w 214"/>
                  <a:gd name="T15" fmla="*/ 231 h 359"/>
                  <a:gd name="T16" fmla="*/ 203 w 214"/>
                  <a:gd name="T17" fmla="*/ 327 h 359"/>
                  <a:gd name="T18" fmla="*/ 193 w 214"/>
                  <a:gd name="T19" fmla="*/ 351 h 359"/>
                  <a:gd name="T20" fmla="*/ 193 w 214"/>
                  <a:gd name="T21" fmla="*/ 359 h 359"/>
                  <a:gd name="T22" fmla="*/ 171 w 214"/>
                  <a:gd name="T23" fmla="*/ 351 h 359"/>
                  <a:gd name="T24" fmla="*/ 160 w 214"/>
                  <a:gd name="T25" fmla="*/ 319 h 359"/>
                  <a:gd name="T26" fmla="*/ 139 w 214"/>
                  <a:gd name="T27" fmla="*/ 207 h 359"/>
                  <a:gd name="T28" fmla="*/ 128 w 214"/>
                  <a:gd name="T29" fmla="*/ 152 h 359"/>
                  <a:gd name="T30" fmla="*/ 85 w 214"/>
                  <a:gd name="T31" fmla="*/ 120 h 359"/>
                  <a:gd name="T32" fmla="*/ 32 w 214"/>
                  <a:gd name="T33" fmla="*/ 104 h 359"/>
                  <a:gd name="T34" fmla="*/ 10 w 214"/>
                  <a:gd name="T35" fmla="*/ 80 h 359"/>
                  <a:gd name="T36" fmla="*/ 0 w 214"/>
                  <a:gd name="T37" fmla="*/ 16 h 359"/>
                  <a:gd name="T38" fmla="*/ 0 w 214"/>
                  <a:gd name="T39" fmla="*/ 0 h 359"/>
                  <a:gd name="T40" fmla="*/ 21 w 214"/>
                  <a:gd name="T41" fmla="*/ 0 h 359"/>
                  <a:gd name="T42" fmla="*/ 53 w 214"/>
                  <a:gd name="T43" fmla="*/ 8 h 359"/>
                  <a:gd name="T44" fmla="*/ 43 w 214"/>
                  <a:gd name="T45" fmla="*/ 8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US"/>
              </a:p>
            </p:txBody>
          </p:sp>
          <p:sp>
            <p:nvSpPr>
              <p:cNvPr id="58462" name="Freeform 77"/>
              <p:cNvSpPr>
                <a:spLocks/>
              </p:cNvSpPr>
              <p:nvPr/>
            </p:nvSpPr>
            <p:spPr bwMode="auto">
              <a:xfrm>
                <a:off x="4351" y="3805"/>
                <a:ext cx="214" cy="367"/>
              </a:xfrm>
              <a:custGeom>
                <a:avLst/>
                <a:gdLst>
                  <a:gd name="T0" fmla="*/ 160 w 214"/>
                  <a:gd name="T1" fmla="*/ 8 h 367"/>
                  <a:gd name="T2" fmla="*/ 150 w 214"/>
                  <a:gd name="T3" fmla="*/ 16 h 367"/>
                  <a:gd name="T4" fmla="*/ 139 w 214"/>
                  <a:gd name="T5" fmla="*/ 40 h 367"/>
                  <a:gd name="T6" fmla="*/ 107 w 214"/>
                  <a:gd name="T7" fmla="*/ 88 h 367"/>
                  <a:gd name="T8" fmla="*/ 32 w 214"/>
                  <a:gd name="T9" fmla="*/ 112 h 367"/>
                  <a:gd name="T10" fmla="*/ 10 w 214"/>
                  <a:gd name="T11" fmla="*/ 120 h 367"/>
                  <a:gd name="T12" fmla="*/ 0 w 214"/>
                  <a:gd name="T13" fmla="*/ 144 h 367"/>
                  <a:gd name="T14" fmla="*/ 0 w 214"/>
                  <a:gd name="T15" fmla="*/ 239 h 367"/>
                  <a:gd name="T16" fmla="*/ 0 w 214"/>
                  <a:gd name="T17" fmla="*/ 327 h 367"/>
                  <a:gd name="T18" fmla="*/ 0 w 214"/>
                  <a:gd name="T19" fmla="*/ 351 h 367"/>
                  <a:gd name="T20" fmla="*/ 10 w 214"/>
                  <a:gd name="T21" fmla="*/ 367 h 367"/>
                  <a:gd name="T22" fmla="*/ 32 w 214"/>
                  <a:gd name="T23" fmla="*/ 359 h 367"/>
                  <a:gd name="T24" fmla="*/ 53 w 214"/>
                  <a:gd name="T25" fmla="*/ 319 h 367"/>
                  <a:gd name="T26" fmla="*/ 64 w 214"/>
                  <a:gd name="T27" fmla="*/ 207 h 367"/>
                  <a:gd name="T28" fmla="*/ 85 w 214"/>
                  <a:gd name="T29" fmla="*/ 152 h 367"/>
                  <a:gd name="T30" fmla="*/ 128 w 214"/>
                  <a:gd name="T31" fmla="*/ 128 h 367"/>
                  <a:gd name="T32" fmla="*/ 203 w 214"/>
                  <a:gd name="T33" fmla="*/ 80 h 367"/>
                  <a:gd name="T34" fmla="*/ 214 w 214"/>
                  <a:gd name="T35" fmla="*/ 16 h 367"/>
                  <a:gd name="T36" fmla="*/ 193 w 214"/>
                  <a:gd name="T37" fmla="*/ 0 h 367"/>
                  <a:gd name="T38" fmla="*/ 182 w 214"/>
                  <a:gd name="T39" fmla="*/ 0 h 367"/>
                  <a:gd name="T40" fmla="*/ 160 w 214"/>
                  <a:gd name="T41" fmla="*/ 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US"/>
              </a:p>
            </p:txBody>
          </p:sp>
          <p:sp>
            <p:nvSpPr>
              <p:cNvPr id="58463" name="Freeform 78"/>
              <p:cNvSpPr>
                <a:spLocks/>
              </p:cNvSpPr>
              <p:nvPr/>
            </p:nvSpPr>
            <p:spPr bwMode="auto">
              <a:xfrm>
                <a:off x="4254" y="3805"/>
                <a:ext cx="247" cy="231"/>
              </a:xfrm>
              <a:custGeom>
                <a:avLst/>
                <a:gdLst>
                  <a:gd name="T0" fmla="*/ 161 w 247"/>
                  <a:gd name="T1" fmla="*/ 231 h 231"/>
                  <a:gd name="T2" fmla="*/ 182 w 247"/>
                  <a:gd name="T3" fmla="*/ 207 h 231"/>
                  <a:gd name="T4" fmla="*/ 204 w 247"/>
                  <a:gd name="T5" fmla="*/ 192 h 231"/>
                  <a:gd name="T6" fmla="*/ 225 w 247"/>
                  <a:gd name="T7" fmla="*/ 184 h 231"/>
                  <a:gd name="T8" fmla="*/ 247 w 247"/>
                  <a:gd name="T9" fmla="*/ 144 h 231"/>
                  <a:gd name="T10" fmla="*/ 225 w 247"/>
                  <a:gd name="T11" fmla="*/ 104 h 231"/>
                  <a:gd name="T12" fmla="*/ 182 w 247"/>
                  <a:gd name="T13" fmla="*/ 72 h 231"/>
                  <a:gd name="T14" fmla="*/ 161 w 247"/>
                  <a:gd name="T15" fmla="*/ 40 h 231"/>
                  <a:gd name="T16" fmla="*/ 139 w 247"/>
                  <a:gd name="T17" fmla="*/ 16 h 231"/>
                  <a:gd name="T18" fmla="*/ 97 w 247"/>
                  <a:gd name="T19" fmla="*/ 0 h 231"/>
                  <a:gd name="T20" fmla="*/ 32 w 247"/>
                  <a:gd name="T21" fmla="*/ 8 h 231"/>
                  <a:gd name="T22" fmla="*/ 0 w 247"/>
                  <a:gd name="T23" fmla="*/ 40 h 231"/>
                  <a:gd name="T24" fmla="*/ 0 w 247"/>
                  <a:gd name="T25" fmla="*/ 72 h 231"/>
                  <a:gd name="T26" fmla="*/ 54 w 247"/>
                  <a:gd name="T27" fmla="*/ 88 h 231"/>
                  <a:gd name="T28" fmla="*/ 139 w 247"/>
                  <a:gd name="T29" fmla="*/ 104 h 231"/>
                  <a:gd name="T30" fmla="*/ 182 w 247"/>
                  <a:gd name="T31" fmla="*/ 120 h 231"/>
                  <a:gd name="T32" fmla="*/ 193 w 247"/>
                  <a:gd name="T33" fmla="*/ 152 h 231"/>
                  <a:gd name="T34" fmla="*/ 182 w 247"/>
                  <a:gd name="T35" fmla="*/ 184 h 231"/>
                  <a:gd name="T36" fmla="*/ 161 w 247"/>
                  <a:gd name="T37" fmla="*/ 199 h 231"/>
                  <a:gd name="T38" fmla="*/ 161 w 247"/>
                  <a:gd name="T39" fmla="*/ 215 h 231"/>
                  <a:gd name="T40" fmla="*/ 161 w 247"/>
                  <a:gd name="T41" fmla="*/ 231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231"/>
                  <a:gd name="T65" fmla="*/ 247 w 247"/>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231">
                    <a:moveTo>
                      <a:pt x="161" y="231"/>
                    </a:moveTo>
                    <a:lnTo>
                      <a:pt x="182" y="207"/>
                    </a:lnTo>
                    <a:lnTo>
                      <a:pt x="204" y="192"/>
                    </a:lnTo>
                    <a:lnTo>
                      <a:pt x="225" y="184"/>
                    </a:lnTo>
                    <a:lnTo>
                      <a:pt x="247" y="144"/>
                    </a:lnTo>
                    <a:lnTo>
                      <a:pt x="225" y="104"/>
                    </a:lnTo>
                    <a:lnTo>
                      <a:pt x="182" y="72"/>
                    </a:lnTo>
                    <a:lnTo>
                      <a:pt x="161" y="40"/>
                    </a:lnTo>
                    <a:lnTo>
                      <a:pt x="139" y="16"/>
                    </a:lnTo>
                    <a:lnTo>
                      <a:pt x="97" y="0"/>
                    </a:lnTo>
                    <a:lnTo>
                      <a:pt x="32" y="8"/>
                    </a:lnTo>
                    <a:lnTo>
                      <a:pt x="0" y="40"/>
                    </a:lnTo>
                    <a:lnTo>
                      <a:pt x="0" y="72"/>
                    </a:lnTo>
                    <a:lnTo>
                      <a:pt x="54" y="88"/>
                    </a:lnTo>
                    <a:lnTo>
                      <a:pt x="139" y="104"/>
                    </a:lnTo>
                    <a:lnTo>
                      <a:pt x="182" y="120"/>
                    </a:lnTo>
                    <a:lnTo>
                      <a:pt x="193" y="152"/>
                    </a:lnTo>
                    <a:lnTo>
                      <a:pt x="182" y="184"/>
                    </a:lnTo>
                    <a:lnTo>
                      <a:pt x="161" y="199"/>
                    </a:lnTo>
                    <a:lnTo>
                      <a:pt x="161" y="215"/>
                    </a:lnTo>
                    <a:lnTo>
                      <a:pt x="161" y="231"/>
                    </a:lnTo>
                    <a:close/>
                  </a:path>
                </a:pathLst>
              </a:custGeom>
              <a:solidFill>
                <a:srgbClr val="FF0000"/>
              </a:solidFill>
              <a:ln w="17463">
                <a:solidFill>
                  <a:srgbClr val="000000"/>
                </a:solidFill>
                <a:round/>
                <a:headEnd/>
                <a:tailEnd/>
              </a:ln>
            </p:spPr>
            <p:txBody>
              <a:bodyPr/>
              <a:lstStyle/>
              <a:p>
                <a:endParaRPr lang="en-US"/>
              </a:p>
            </p:txBody>
          </p:sp>
        </p:grpSp>
        <p:sp>
          <p:nvSpPr>
            <p:cNvPr id="58460" name="Freeform 80"/>
            <p:cNvSpPr>
              <a:spLocks/>
            </p:cNvSpPr>
            <p:nvPr/>
          </p:nvSpPr>
          <p:spPr bwMode="auto">
            <a:xfrm>
              <a:off x="4032" y="3934"/>
              <a:ext cx="193" cy="104"/>
            </a:xfrm>
            <a:custGeom>
              <a:avLst/>
              <a:gdLst>
                <a:gd name="T0" fmla="*/ 32 w 193"/>
                <a:gd name="T1" fmla="*/ 0 h 104"/>
                <a:gd name="T2" fmla="*/ 11 w 193"/>
                <a:gd name="T3" fmla="*/ 16 h 104"/>
                <a:gd name="T4" fmla="*/ 0 w 193"/>
                <a:gd name="T5" fmla="*/ 40 h 104"/>
                <a:gd name="T6" fmla="*/ 11 w 193"/>
                <a:gd name="T7" fmla="*/ 72 h 104"/>
                <a:gd name="T8" fmla="*/ 64 w 193"/>
                <a:gd name="T9" fmla="*/ 96 h 104"/>
                <a:gd name="T10" fmla="*/ 150 w 193"/>
                <a:gd name="T11" fmla="*/ 104 h 104"/>
                <a:gd name="T12" fmla="*/ 182 w 193"/>
                <a:gd name="T13" fmla="*/ 104 h 104"/>
                <a:gd name="T14" fmla="*/ 193 w 193"/>
                <a:gd name="T15" fmla="*/ 104 h 104"/>
                <a:gd name="T16" fmla="*/ 182 w 193"/>
                <a:gd name="T17" fmla="*/ 88 h 104"/>
                <a:gd name="T18" fmla="*/ 139 w 193"/>
                <a:gd name="T19" fmla="*/ 80 h 104"/>
                <a:gd name="T20" fmla="*/ 43 w 193"/>
                <a:gd name="T21" fmla="*/ 64 h 104"/>
                <a:gd name="T22" fmla="*/ 32 w 193"/>
                <a:gd name="T23" fmla="*/ 40 h 104"/>
                <a:gd name="T24" fmla="*/ 32 w 193"/>
                <a:gd name="T25" fmla="*/ 16 h 104"/>
                <a:gd name="T26" fmla="*/ 32 w 193"/>
                <a:gd name="T27" fmla="*/ 8 h 104"/>
                <a:gd name="T28" fmla="*/ 32 w 193"/>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04"/>
                <a:gd name="T47" fmla="*/ 193 w 193"/>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04">
                  <a:moveTo>
                    <a:pt x="32" y="0"/>
                  </a:moveTo>
                  <a:lnTo>
                    <a:pt x="11" y="16"/>
                  </a:lnTo>
                  <a:lnTo>
                    <a:pt x="0" y="40"/>
                  </a:lnTo>
                  <a:lnTo>
                    <a:pt x="11" y="72"/>
                  </a:lnTo>
                  <a:lnTo>
                    <a:pt x="64" y="96"/>
                  </a:lnTo>
                  <a:lnTo>
                    <a:pt x="150" y="104"/>
                  </a:lnTo>
                  <a:lnTo>
                    <a:pt x="182" y="104"/>
                  </a:lnTo>
                  <a:lnTo>
                    <a:pt x="193" y="104"/>
                  </a:lnTo>
                  <a:lnTo>
                    <a:pt x="182" y="88"/>
                  </a:lnTo>
                  <a:lnTo>
                    <a:pt x="139" y="80"/>
                  </a:lnTo>
                  <a:lnTo>
                    <a:pt x="43" y="64"/>
                  </a:lnTo>
                  <a:lnTo>
                    <a:pt x="32" y="40"/>
                  </a:lnTo>
                  <a:lnTo>
                    <a:pt x="32" y="16"/>
                  </a:lnTo>
                  <a:lnTo>
                    <a:pt x="32" y="8"/>
                  </a:lnTo>
                  <a:lnTo>
                    <a:pt x="32" y="0"/>
                  </a:lnTo>
                  <a:close/>
                </a:path>
              </a:pathLst>
            </a:custGeom>
            <a:solidFill>
              <a:srgbClr val="FF0000"/>
            </a:solidFill>
            <a:ln w="17463">
              <a:solidFill>
                <a:srgbClr val="000000"/>
              </a:solidFill>
              <a:round/>
              <a:headEnd/>
              <a:tailEnd/>
            </a:ln>
          </p:spPr>
          <p:txBody>
            <a:bodyPr/>
            <a:lstStyle/>
            <a:p>
              <a:endParaRPr lang="en-US"/>
            </a:p>
          </p:txBody>
        </p:sp>
      </p:grpSp>
      <p:grpSp>
        <p:nvGrpSpPr>
          <p:cNvPr id="58395" name="Group 81"/>
          <p:cNvGrpSpPr>
            <a:grpSpLocks/>
          </p:cNvGrpSpPr>
          <p:nvPr/>
        </p:nvGrpSpPr>
        <p:grpSpPr bwMode="auto">
          <a:xfrm>
            <a:off x="6689725" y="5921375"/>
            <a:ext cx="731838" cy="582613"/>
            <a:chOff x="2893" y="3709"/>
            <a:chExt cx="461" cy="367"/>
          </a:xfrm>
        </p:grpSpPr>
        <p:sp>
          <p:nvSpPr>
            <p:cNvPr id="58457" name="Freeform 82"/>
            <p:cNvSpPr>
              <a:spLocks/>
            </p:cNvSpPr>
            <p:nvPr/>
          </p:nvSpPr>
          <p:spPr bwMode="auto">
            <a:xfrm>
              <a:off x="2893" y="3717"/>
              <a:ext cx="225" cy="359"/>
            </a:xfrm>
            <a:custGeom>
              <a:avLst/>
              <a:gdLst>
                <a:gd name="T0" fmla="*/ 53 w 225"/>
                <a:gd name="T1" fmla="*/ 0 h 359"/>
                <a:gd name="T2" fmla="*/ 53 w 225"/>
                <a:gd name="T3" fmla="*/ 8 h 359"/>
                <a:gd name="T4" fmla="*/ 75 w 225"/>
                <a:gd name="T5" fmla="*/ 32 h 359"/>
                <a:gd name="T6" fmla="*/ 107 w 225"/>
                <a:gd name="T7" fmla="*/ 80 h 359"/>
                <a:gd name="T8" fmla="*/ 182 w 225"/>
                <a:gd name="T9" fmla="*/ 104 h 359"/>
                <a:gd name="T10" fmla="*/ 193 w 225"/>
                <a:gd name="T11" fmla="*/ 112 h 359"/>
                <a:gd name="T12" fmla="*/ 204 w 225"/>
                <a:gd name="T13" fmla="*/ 136 h 359"/>
                <a:gd name="T14" fmla="*/ 225 w 225"/>
                <a:gd name="T15" fmla="*/ 231 h 359"/>
                <a:gd name="T16" fmla="*/ 214 w 225"/>
                <a:gd name="T17" fmla="*/ 327 h 359"/>
                <a:gd name="T18" fmla="*/ 204 w 225"/>
                <a:gd name="T19" fmla="*/ 351 h 359"/>
                <a:gd name="T20" fmla="*/ 204 w 225"/>
                <a:gd name="T21" fmla="*/ 359 h 359"/>
                <a:gd name="T22" fmla="*/ 171 w 225"/>
                <a:gd name="T23" fmla="*/ 351 h 359"/>
                <a:gd name="T24" fmla="*/ 171 w 225"/>
                <a:gd name="T25" fmla="*/ 311 h 359"/>
                <a:gd name="T26" fmla="*/ 150 w 225"/>
                <a:gd name="T27" fmla="*/ 199 h 359"/>
                <a:gd name="T28" fmla="*/ 86 w 225"/>
                <a:gd name="T29" fmla="*/ 120 h 359"/>
                <a:gd name="T30" fmla="*/ 11 w 225"/>
                <a:gd name="T31" fmla="*/ 72 h 359"/>
                <a:gd name="T32" fmla="*/ 0 w 225"/>
                <a:gd name="T33" fmla="*/ 16 h 359"/>
                <a:gd name="T34" fmla="*/ 11 w 225"/>
                <a:gd name="T35" fmla="*/ 0 h 359"/>
                <a:gd name="T36" fmla="*/ 32 w 225"/>
                <a:gd name="T37" fmla="*/ 0 h 359"/>
                <a:gd name="T38" fmla="*/ 53 w 225"/>
                <a:gd name="T39" fmla="*/ 0 h 3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5"/>
                <a:gd name="T61" fmla="*/ 0 h 359"/>
                <a:gd name="T62" fmla="*/ 225 w 225"/>
                <a:gd name="T63" fmla="*/ 359 h 3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5" h="359">
                  <a:moveTo>
                    <a:pt x="53" y="0"/>
                  </a:moveTo>
                  <a:lnTo>
                    <a:pt x="53" y="8"/>
                  </a:lnTo>
                  <a:lnTo>
                    <a:pt x="75" y="32"/>
                  </a:lnTo>
                  <a:lnTo>
                    <a:pt x="107" y="80"/>
                  </a:lnTo>
                  <a:lnTo>
                    <a:pt x="182" y="104"/>
                  </a:lnTo>
                  <a:lnTo>
                    <a:pt x="193" y="112"/>
                  </a:lnTo>
                  <a:lnTo>
                    <a:pt x="204" y="136"/>
                  </a:lnTo>
                  <a:lnTo>
                    <a:pt x="225" y="231"/>
                  </a:lnTo>
                  <a:lnTo>
                    <a:pt x="214" y="327"/>
                  </a:lnTo>
                  <a:lnTo>
                    <a:pt x="204" y="351"/>
                  </a:lnTo>
                  <a:lnTo>
                    <a:pt x="204" y="359"/>
                  </a:lnTo>
                  <a:lnTo>
                    <a:pt x="171" y="351"/>
                  </a:lnTo>
                  <a:lnTo>
                    <a:pt x="171" y="311"/>
                  </a:lnTo>
                  <a:lnTo>
                    <a:pt x="150" y="199"/>
                  </a:lnTo>
                  <a:lnTo>
                    <a:pt x="86" y="120"/>
                  </a:lnTo>
                  <a:lnTo>
                    <a:pt x="11" y="72"/>
                  </a:lnTo>
                  <a:lnTo>
                    <a:pt x="0" y="16"/>
                  </a:lnTo>
                  <a:lnTo>
                    <a:pt x="11" y="0"/>
                  </a:lnTo>
                  <a:lnTo>
                    <a:pt x="32" y="0"/>
                  </a:lnTo>
                  <a:lnTo>
                    <a:pt x="53" y="0"/>
                  </a:lnTo>
                  <a:close/>
                </a:path>
              </a:pathLst>
            </a:custGeom>
            <a:solidFill>
              <a:srgbClr val="A6FF4C"/>
            </a:solidFill>
            <a:ln w="17463">
              <a:solidFill>
                <a:srgbClr val="000000"/>
              </a:solidFill>
              <a:round/>
              <a:headEnd/>
              <a:tailEnd/>
            </a:ln>
          </p:spPr>
          <p:txBody>
            <a:bodyPr/>
            <a:lstStyle/>
            <a:p>
              <a:endParaRPr lang="en-US"/>
            </a:p>
          </p:txBody>
        </p:sp>
        <p:sp>
          <p:nvSpPr>
            <p:cNvPr id="58458" name="Freeform 83"/>
            <p:cNvSpPr>
              <a:spLocks/>
            </p:cNvSpPr>
            <p:nvPr/>
          </p:nvSpPr>
          <p:spPr bwMode="auto">
            <a:xfrm>
              <a:off x="3129" y="3709"/>
              <a:ext cx="225" cy="367"/>
            </a:xfrm>
            <a:custGeom>
              <a:avLst/>
              <a:gdLst>
                <a:gd name="T0" fmla="*/ 171 w 225"/>
                <a:gd name="T1" fmla="*/ 8 h 367"/>
                <a:gd name="T2" fmla="*/ 161 w 225"/>
                <a:gd name="T3" fmla="*/ 16 h 367"/>
                <a:gd name="T4" fmla="*/ 150 w 225"/>
                <a:gd name="T5" fmla="*/ 40 h 367"/>
                <a:gd name="T6" fmla="*/ 118 w 225"/>
                <a:gd name="T7" fmla="*/ 88 h 367"/>
                <a:gd name="T8" fmla="*/ 43 w 225"/>
                <a:gd name="T9" fmla="*/ 112 h 367"/>
                <a:gd name="T10" fmla="*/ 21 w 225"/>
                <a:gd name="T11" fmla="*/ 120 h 367"/>
                <a:gd name="T12" fmla="*/ 10 w 225"/>
                <a:gd name="T13" fmla="*/ 144 h 367"/>
                <a:gd name="T14" fmla="*/ 0 w 225"/>
                <a:gd name="T15" fmla="*/ 239 h 367"/>
                <a:gd name="T16" fmla="*/ 0 w 225"/>
                <a:gd name="T17" fmla="*/ 327 h 367"/>
                <a:gd name="T18" fmla="*/ 10 w 225"/>
                <a:gd name="T19" fmla="*/ 351 h 367"/>
                <a:gd name="T20" fmla="*/ 21 w 225"/>
                <a:gd name="T21" fmla="*/ 367 h 367"/>
                <a:gd name="T22" fmla="*/ 53 w 225"/>
                <a:gd name="T23" fmla="*/ 319 h 367"/>
                <a:gd name="T24" fmla="*/ 75 w 225"/>
                <a:gd name="T25" fmla="*/ 207 h 367"/>
                <a:gd name="T26" fmla="*/ 96 w 225"/>
                <a:gd name="T27" fmla="*/ 152 h 367"/>
                <a:gd name="T28" fmla="*/ 139 w 225"/>
                <a:gd name="T29" fmla="*/ 128 h 367"/>
                <a:gd name="T30" fmla="*/ 182 w 225"/>
                <a:gd name="T31" fmla="*/ 104 h 367"/>
                <a:gd name="T32" fmla="*/ 214 w 225"/>
                <a:gd name="T33" fmla="*/ 80 h 367"/>
                <a:gd name="T34" fmla="*/ 225 w 225"/>
                <a:gd name="T35" fmla="*/ 16 h 367"/>
                <a:gd name="T36" fmla="*/ 203 w 225"/>
                <a:gd name="T37" fmla="*/ 0 h 367"/>
                <a:gd name="T38" fmla="*/ 193 w 225"/>
                <a:gd name="T39" fmla="*/ 0 h 367"/>
                <a:gd name="T40" fmla="*/ 171 w 225"/>
                <a:gd name="T41" fmla="*/ 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367"/>
                <a:gd name="T65" fmla="*/ 225 w 225"/>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367">
                  <a:moveTo>
                    <a:pt x="171" y="8"/>
                  </a:moveTo>
                  <a:lnTo>
                    <a:pt x="161" y="16"/>
                  </a:lnTo>
                  <a:lnTo>
                    <a:pt x="150" y="40"/>
                  </a:lnTo>
                  <a:lnTo>
                    <a:pt x="118" y="88"/>
                  </a:lnTo>
                  <a:lnTo>
                    <a:pt x="43" y="112"/>
                  </a:lnTo>
                  <a:lnTo>
                    <a:pt x="21" y="120"/>
                  </a:lnTo>
                  <a:lnTo>
                    <a:pt x="10" y="144"/>
                  </a:lnTo>
                  <a:lnTo>
                    <a:pt x="0" y="239"/>
                  </a:lnTo>
                  <a:lnTo>
                    <a:pt x="0" y="327"/>
                  </a:lnTo>
                  <a:lnTo>
                    <a:pt x="10" y="351"/>
                  </a:lnTo>
                  <a:lnTo>
                    <a:pt x="21" y="367"/>
                  </a:lnTo>
                  <a:lnTo>
                    <a:pt x="53" y="319"/>
                  </a:lnTo>
                  <a:lnTo>
                    <a:pt x="75" y="207"/>
                  </a:lnTo>
                  <a:lnTo>
                    <a:pt x="96" y="152"/>
                  </a:lnTo>
                  <a:lnTo>
                    <a:pt x="139" y="128"/>
                  </a:lnTo>
                  <a:lnTo>
                    <a:pt x="182" y="104"/>
                  </a:lnTo>
                  <a:lnTo>
                    <a:pt x="214" y="80"/>
                  </a:lnTo>
                  <a:lnTo>
                    <a:pt x="225" y="16"/>
                  </a:lnTo>
                  <a:lnTo>
                    <a:pt x="203" y="0"/>
                  </a:lnTo>
                  <a:lnTo>
                    <a:pt x="193" y="0"/>
                  </a:lnTo>
                  <a:lnTo>
                    <a:pt x="171" y="8"/>
                  </a:lnTo>
                  <a:close/>
                </a:path>
              </a:pathLst>
            </a:custGeom>
            <a:solidFill>
              <a:srgbClr val="A6FF4C"/>
            </a:solidFill>
            <a:ln w="17463">
              <a:solidFill>
                <a:srgbClr val="000000"/>
              </a:solidFill>
              <a:round/>
              <a:headEnd/>
              <a:tailEnd/>
            </a:ln>
          </p:spPr>
          <p:txBody>
            <a:bodyPr/>
            <a:lstStyle/>
            <a:p>
              <a:endParaRPr lang="en-US"/>
            </a:p>
          </p:txBody>
        </p:sp>
      </p:grpSp>
      <p:grpSp>
        <p:nvGrpSpPr>
          <p:cNvPr id="58396" name="Group 84"/>
          <p:cNvGrpSpPr>
            <a:grpSpLocks/>
          </p:cNvGrpSpPr>
          <p:nvPr/>
        </p:nvGrpSpPr>
        <p:grpSpPr bwMode="auto">
          <a:xfrm>
            <a:off x="7216775" y="5935663"/>
            <a:ext cx="323850" cy="519112"/>
            <a:chOff x="3225" y="3749"/>
            <a:chExt cx="204" cy="327"/>
          </a:xfrm>
        </p:grpSpPr>
        <p:sp>
          <p:nvSpPr>
            <p:cNvPr id="58455" name="Freeform 85"/>
            <p:cNvSpPr>
              <a:spLocks/>
            </p:cNvSpPr>
            <p:nvPr/>
          </p:nvSpPr>
          <p:spPr bwMode="auto">
            <a:xfrm>
              <a:off x="3225" y="3749"/>
              <a:ext cx="204" cy="199"/>
            </a:xfrm>
            <a:custGeom>
              <a:avLst/>
              <a:gdLst>
                <a:gd name="T0" fmla="*/ 140 w 204"/>
                <a:gd name="T1" fmla="*/ 199 h 199"/>
                <a:gd name="T2" fmla="*/ 161 w 204"/>
                <a:gd name="T3" fmla="*/ 183 h 199"/>
                <a:gd name="T4" fmla="*/ 193 w 204"/>
                <a:gd name="T5" fmla="*/ 152 h 199"/>
                <a:gd name="T6" fmla="*/ 204 w 204"/>
                <a:gd name="T7" fmla="*/ 120 h 199"/>
                <a:gd name="T8" fmla="*/ 182 w 204"/>
                <a:gd name="T9" fmla="*/ 88 h 199"/>
                <a:gd name="T10" fmla="*/ 150 w 204"/>
                <a:gd name="T11" fmla="*/ 56 h 199"/>
                <a:gd name="T12" fmla="*/ 140 w 204"/>
                <a:gd name="T13" fmla="*/ 32 h 199"/>
                <a:gd name="T14" fmla="*/ 118 w 204"/>
                <a:gd name="T15" fmla="*/ 8 h 199"/>
                <a:gd name="T16" fmla="*/ 75 w 204"/>
                <a:gd name="T17" fmla="*/ 0 h 199"/>
                <a:gd name="T18" fmla="*/ 32 w 204"/>
                <a:gd name="T19" fmla="*/ 0 h 199"/>
                <a:gd name="T20" fmla="*/ 0 w 204"/>
                <a:gd name="T21" fmla="*/ 24 h 199"/>
                <a:gd name="T22" fmla="*/ 11 w 204"/>
                <a:gd name="T23" fmla="*/ 56 h 199"/>
                <a:gd name="T24" fmla="*/ 22 w 204"/>
                <a:gd name="T25" fmla="*/ 64 h 199"/>
                <a:gd name="T26" fmla="*/ 54 w 204"/>
                <a:gd name="T27" fmla="*/ 72 h 199"/>
                <a:gd name="T28" fmla="*/ 118 w 204"/>
                <a:gd name="T29" fmla="*/ 80 h 199"/>
                <a:gd name="T30" fmla="*/ 150 w 204"/>
                <a:gd name="T31" fmla="*/ 96 h 199"/>
                <a:gd name="T32" fmla="*/ 161 w 204"/>
                <a:gd name="T33" fmla="*/ 128 h 199"/>
                <a:gd name="T34" fmla="*/ 150 w 204"/>
                <a:gd name="T35" fmla="*/ 159 h 199"/>
                <a:gd name="T36" fmla="*/ 129 w 204"/>
                <a:gd name="T37" fmla="*/ 167 h 199"/>
                <a:gd name="T38" fmla="*/ 118 w 204"/>
                <a:gd name="T39" fmla="*/ 175 h 199"/>
                <a:gd name="T40" fmla="*/ 140 w 204"/>
                <a:gd name="T41" fmla="*/ 199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140" y="199"/>
                  </a:moveTo>
                  <a:lnTo>
                    <a:pt x="161" y="183"/>
                  </a:lnTo>
                  <a:lnTo>
                    <a:pt x="193" y="152"/>
                  </a:lnTo>
                  <a:lnTo>
                    <a:pt x="204" y="120"/>
                  </a:lnTo>
                  <a:lnTo>
                    <a:pt x="182" y="88"/>
                  </a:lnTo>
                  <a:lnTo>
                    <a:pt x="150" y="56"/>
                  </a:lnTo>
                  <a:lnTo>
                    <a:pt x="140" y="32"/>
                  </a:lnTo>
                  <a:lnTo>
                    <a:pt x="118" y="8"/>
                  </a:lnTo>
                  <a:lnTo>
                    <a:pt x="75" y="0"/>
                  </a:lnTo>
                  <a:lnTo>
                    <a:pt x="32" y="0"/>
                  </a:lnTo>
                  <a:lnTo>
                    <a:pt x="0" y="24"/>
                  </a:lnTo>
                  <a:lnTo>
                    <a:pt x="11" y="56"/>
                  </a:lnTo>
                  <a:lnTo>
                    <a:pt x="22" y="64"/>
                  </a:lnTo>
                  <a:lnTo>
                    <a:pt x="54" y="72"/>
                  </a:lnTo>
                  <a:lnTo>
                    <a:pt x="118" y="80"/>
                  </a:lnTo>
                  <a:lnTo>
                    <a:pt x="150" y="96"/>
                  </a:lnTo>
                  <a:lnTo>
                    <a:pt x="161" y="128"/>
                  </a:lnTo>
                  <a:lnTo>
                    <a:pt x="150" y="159"/>
                  </a:lnTo>
                  <a:lnTo>
                    <a:pt x="129" y="167"/>
                  </a:lnTo>
                  <a:lnTo>
                    <a:pt x="118" y="175"/>
                  </a:lnTo>
                  <a:lnTo>
                    <a:pt x="140" y="199"/>
                  </a:lnTo>
                  <a:close/>
                </a:path>
              </a:pathLst>
            </a:custGeom>
            <a:solidFill>
              <a:srgbClr val="FF0000"/>
            </a:solidFill>
            <a:ln w="17463">
              <a:solidFill>
                <a:srgbClr val="000000"/>
              </a:solidFill>
              <a:round/>
              <a:headEnd/>
              <a:tailEnd/>
            </a:ln>
          </p:spPr>
          <p:txBody>
            <a:bodyPr/>
            <a:lstStyle/>
            <a:p>
              <a:endParaRPr lang="en-US"/>
            </a:p>
          </p:txBody>
        </p:sp>
        <p:sp>
          <p:nvSpPr>
            <p:cNvPr id="58456" name="Freeform 86"/>
            <p:cNvSpPr>
              <a:spLocks/>
            </p:cNvSpPr>
            <p:nvPr/>
          </p:nvSpPr>
          <p:spPr bwMode="auto">
            <a:xfrm>
              <a:off x="3268" y="3932"/>
              <a:ext cx="97" cy="144"/>
            </a:xfrm>
            <a:custGeom>
              <a:avLst/>
              <a:gdLst>
                <a:gd name="T0" fmla="*/ 75 w 97"/>
                <a:gd name="T1" fmla="*/ 0 h 144"/>
                <a:gd name="T2" fmla="*/ 43 w 97"/>
                <a:gd name="T3" fmla="*/ 16 h 144"/>
                <a:gd name="T4" fmla="*/ 22 w 97"/>
                <a:gd name="T5" fmla="*/ 40 h 144"/>
                <a:gd name="T6" fmla="*/ 11 w 97"/>
                <a:gd name="T7" fmla="*/ 56 h 144"/>
                <a:gd name="T8" fmla="*/ 0 w 97"/>
                <a:gd name="T9" fmla="*/ 96 h 144"/>
                <a:gd name="T10" fmla="*/ 11 w 97"/>
                <a:gd name="T11" fmla="*/ 128 h 144"/>
                <a:gd name="T12" fmla="*/ 43 w 97"/>
                <a:gd name="T13" fmla="*/ 144 h 144"/>
                <a:gd name="T14" fmla="*/ 64 w 97"/>
                <a:gd name="T15" fmla="*/ 144 h 144"/>
                <a:gd name="T16" fmla="*/ 43 w 97"/>
                <a:gd name="T17" fmla="*/ 128 h 144"/>
                <a:gd name="T18" fmla="*/ 32 w 97"/>
                <a:gd name="T19" fmla="*/ 96 h 144"/>
                <a:gd name="T20" fmla="*/ 43 w 97"/>
                <a:gd name="T21" fmla="*/ 56 h 144"/>
                <a:gd name="T22" fmla="*/ 75 w 97"/>
                <a:gd name="T23" fmla="*/ 24 h 144"/>
                <a:gd name="T24" fmla="*/ 97 w 97"/>
                <a:gd name="T25" fmla="*/ 16 h 144"/>
                <a:gd name="T26" fmla="*/ 75 w 97"/>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44"/>
                <a:gd name="T44" fmla="*/ 97 w 97"/>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44">
                  <a:moveTo>
                    <a:pt x="75" y="0"/>
                  </a:moveTo>
                  <a:lnTo>
                    <a:pt x="43" y="16"/>
                  </a:lnTo>
                  <a:lnTo>
                    <a:pt x="22" y="40"/>
                  </a:lnTo>
                  <a:lnTo>
                    <a:pt x="11" y="56"/>
                  </a:lnTo>
                  <a:lnTo>
                    <a:pt x="0" y="96"/>
                  </a:lnTo>
                  <a:lnTo>
                    <a:pt x="11" y="128"/>
                  </a:lnTo>
                  <a:lnTo>
                    <a:pt x="43" y="144"/>
                  </a:lnTo>
                  <a:lnTo>
                    <a:pt x="64" y="144"/>
                  </a:lnTo>
                  <a:lnTo>
                    <a:pt x="43" y="128"/>
                  </a:lnTo>
                  <a:lnTo>
                    <a:pt x="32" y="96"/>
                  </a:lnTo>
                  <a:lnTo>
                    <a:pt x="43" y="56"/>
                  </a:lnTo>
                  <a:lnTo>
                    <a:pt x="75" y="24"/>
                  </a:lnTo>
                  <a:lnTo>
                    <a:pt x="97" y="16"/>
                  </a:lnTo>
                  <a:lnTo>
                    <a:pt x="75" y="0"/>
                  </a:lnTo>
                  <a:close/>
                </a:path>
              </a:pathLst>
            </a:custGeom>
            <a:solidFill>
              <a:srgbClr val="FF0000"/>
            </a:solidFill>
            <a:ln w="17463">
              <a:solidFill>
                <a:srgbClr val="000000"/>
              </a:solidFill>
              <a:round/>
              <a:headEnd/>
              <a:tailEnd/>
            </a:ln>
          </p:spPr>
          <p:txBody>
            <a:bodyPr/>
            <a:lstStyle/>
            <a:p>
              <a:endParaRPr lang="en-US"/>
            </a:p>
          </p:txBody>
        </p:sp>
      </p:grpSp>
      <p:grpSp>
        <p:nvGrpSpPr>
          <p:cNvPr id="58397" name="Group 88"/>
          <p:cNvGrpSpPr>
            <a:grpSpLocks/>
          </p:cNvGrpSpPr>
          <p:nvPr/>
        </p:nvGrpSpPr>
        <p:grpSpPr bwMode="auto">
          <a:xfrm>
            <a:off x="5446713" y="4440238"/>
            <a:ext cx="714375" cy="582612"/>
            <a:chOff x="3925" y="3722"/>
            <a:chExt cx="450" cy="367"/>
          </a:xfrm>
        </p:grpSpPr>
        <p:grpSp>
          <p:nvGrpSpPr>
            <p:cNvPr id="58450" name="Group 89"/>
            <p:cNvGrpSpPr>
              <a:grpSpLocks/>
            </p:cNvGrpSpPr>
            <p:nvPr/>
          </p:nvGrpSpPr>
          <p:grpSpPr bwMode="auto">
            <a:xfrm>
              <a:off x="3925" y="3722"/>
              <a:ext cx="450" cy="367"/>
              <a:chOff x="4115" y="3805"/>
              <a:chExt cx="450" cy="367"/>
            </a:xfrm>
          </p:grpSpPr>
          <p:sp>
            <p:nvSpPr>
              <p:cNvPr id="58452" name="Freeform 90"/>
              <p:cNvSpPr>
                <a:spLocks/>
              </p:cNvSpPr>
              <p:nvPr/>
            </p:nvSpPr>
            <p:spPr bwMode="auto">
              <a:xfrm>
                <a:off x="4115" y="3813"/>
                <a:ext cx="214" cy="359"/>
              </a:xfrm>
              <a:custGeom>
                <a:avLst/>
                <a:gdLst>
                  <a:gd name="T0" fmla="*/ 43 w 214"/>
                  <a:gd name="T1" fmla="*/ 8 h 359"/>
                  <a:gd name="T2" fmla="*/ 43 w 214"/>
                  <a:gd name="T3" fmla="*/ 16 h 359"/>
                  <a:gd name="T4" fmla="*/ 64 w 214"/>
                  <a:gd name="T5" fmla="*/ 40 h 359"/>
                  <a:gd name="T6" fmla="*/ 107 w 214"/>
                  <a:gd name="T7" fmla="*/ 88 h 359"/>
                  <a:gd name="T8" fmla="*/ 182 w 214"/>
                  <a:gd name="T9" fmla="*/ 104 h 359"/>
                  <a:gd name="T10" fmla="*/ 193 w 214"/>
                  <a:gd name="T11" fmla="*/ 112 h 359"/>
                  <a:gd name="T12" fmla="*/ 203 w 214"/>
                  <a:gd name="T13" fmla="*/ 136 h 359"/>
                  <a:gd name="T14" fmla="*/ 214 w 214"/>
                  <a:gd name="T15" fmla="*/ 231 h 359"/>
                  <a:gd name="T16" fmla="*/ 203 w 214"/>
                  <a:gd name="T17" fmla="*/ 327 h 359"/>
                  <a:gd name="T18" fmla="*/ 193 w 214"/>
                  <a:gd name="T19" fmla="*/ 351 h 359"/>
                  <a:gd name="T20" fmla="*/ 193 w 214"/>
                  <a:gd name="T21" fmla="*/ 359 h 359"/>
                  <a:gd name="T22" fmla="*/ 171 w 214"/>
                  <a:gd name="T23" fmla="*/ 351 h 359"/>
                  <a:gd name="T24" fmla="*/ 160 w 214"/>
                  <a:gd name="T25" fmla="*/ 319 h 359"/>
                  <a:gd name="T26" fmla="*/ 139 w 214"/>
                  <a:gd name="T27" fmla="*/ 207 h 359"/>
                  <a:gd name="T28" fmla="*/ 128 w 214"/>
                  <a:gd name="T29" fmla="*/ 152 h 359"/>
                  <a:gd name="T30" fmla="*/ 85 w 214"/>
                  <a:gd name="T31" fmla="*/ 120 h 359"/>
                  <a:gd name="T32" fmla="*/ 32 w 214"/>
                  <a:gd name="T33" fmla="*/ 104 h 359"/>
                  <a:gd name="T34" fmla="*/ 10 w 214"/>
                  <a:gd name="T35" fmla="*/ 80 h 359"/>
                  <a:gd name="T36" fmla="*/ 0 w 214"/>
                  <a:gd name="T37" fmla="*/ 16 h 359"/>
                  <a:gd name="T38" fmla="*/ 0 w 214"/>
                  <a:gd name="T39" fmla="*/ 0 h 359"/>
                  <a:gd name="T40" fmla="*/ 21 w 214"/>
                  <a:gd name="T41" fmla="*/ 0 h 359"/>
                  <a:gd name="T42" fmla="*/ 53 w 214"/>
                  <a:gd name="T43" fmla="*/ 8 h 359"/>
                  <a:gd name="T44" fmla="*/ 43 w 214"/>
                  <a:gd name="T45" fmla="*/ 8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US"/>
              </a:p>
            </p:txBody>
          </p:sp>
          <p:sp>
            <p:nvSpPr>
              <p:cNvPr id="58453" name="Freeform 91"/>
              <p:cNvSpPr>
                <a:spLocks/>
              </p:cNvSpPr>
              <p:nvPr/>
            </p:nvSpPr>
            <p:spPr bwMode="auto">
              <a:xfrm>
                <a:off x="4351" y="3805"/>
                <a:ext cx="214" cy="367"/>
              </a:xfrm>
              <a:custGeom>
                <a:avLst/>
                <a:gdLst>
                  <a:gd name="T0" fmla="*/ 160 w 214"/>
                  <a:gd name="T1" fmla="*/ 8 h 367"/>
                  <a:gd name="T2" fmla="*/ 150 w 214"/>
                  <a:gd name="T3" fmla="*/ 16 h 367"/>
                  <a:gd name="T4" fmla="*/ 139 w 214"/>
                  <a:gd name="T5" fmla="*/ 40 h 367"/>
                  <a:gd name="T6" fmla="*/ 107 w 214"/>
                  <a:gd name="T7" fmla="*/ 88 h 367"/>
                  <a:gd name="T8" fmla="*/ 32 w 214"/>
                  <a:gd name="T9" fmla="*/ 112 h 367"/>
                  <a:gd name="T10" fmla="*/ 10 w 214"/>
                  <a:gd name="T11" fmla="*/ 120 h 367"/>
                  <a:gd name="T12" fmla="*/ 0 w 214"/>
                  <a:gd name="T13" fmla="*/ 144 h 367"/>
                  <a:gd name="T14" fmla="*/ 0 w 214"/>
                  <a:gd name="T15" fmla="*/ 239 h 367"/>
                  <a:gd name="T16" fmla="*/ 0 w 214"/>
                  <a:gd name="T17" fmla="*/ 327 h 367"/>
                  <a:gd name="T18" fmla="*/ 0 w 214"/>
                  <a:gd name="T19" fmla="*/ 351 h 367"/>
                  <a:gd name="T20" fmla="*/ 10 w 214"/>
                  <a:gd name="T21" fmla="*/ 367 h 367"/>
                  <a:gd name="T22" fmla="*/ 32 w 214"/>
                  <a:gd name="T23" fmla="*/ 359 h 367"/>
                  <a:gd name="T24" fmla="*/ 53 w 214"/>
                  <a:gd name="T25" fmla="*/ 319 h 367"/>
                  <a:gd name="T26" fmla="*/ 64 w 214"/>
                  <a:gd name="T27" fmla="*/ 207 h 367"/>
                  <a:gd name="T28" fmla="*/ 85 w 214"/>
                  <a:gd name="T29" fmla="*/ 152 h 367"/>
                  <a:gd name="T30" fmla="*/ 128 w 214"/>
                  <a:gd name="T31" fmla="*/ 128 h 367"/>
                  <a:gd name="T32" fmla="*/ 203 w 214"/>
                  <a:gd name="T33" fmla="*/ 80 h 367"/>
                  <a:gd name="T34" fmla="*/ 214 w 214"/>
                  <a:gd name="T35" fmla="*/ 16 h 367"/>
                  <a:gd name="T36" fmla="*/ 193 w 214"/>
                  <a:gd name="T37" fmla="*/ 0 h 367"/>
                  <a:gd name="T38" fmla="*/ 182 w 214"/>
                  <a:gd name="T39" fmla="*/ 0 h 367"/>
                  <a:gd name="T40" fmla="*/ 160 w 214"/>
                  <a:gd name="T41" fmla="*/ 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US"/>
              </a:p>
            </p:txBody>
          </p:sp>
          <p:sp>
            <p:nvSpPr>
              <p:cNvPr id="58454" name="Freeform 92"/>
              <p:cNvSpPr>
                <a:spLocks/>
              </p:cNvSpPr>
              <p:nvPr/>
            </p:nvSpPr>
            <p:spPr bwMode="auto">
              <a:xfrm>
                <a:off x="4254" y="3805"/>
                <a:ext cx="247" cy="231"/>
              </a:xfrm>
              <a:custGeom>
                <a:avLst/>
                <a:gdLst>
                  <a:gd name="T0" fmla="*/ 161 w 247"/>
                  <a:gd name="T1" fmla="*/ 231 h 231"/>
                  <a:gd name="T2" fmla="*/ 182 w 247"/>
                  <a:gd name="T3" fmla="*/ 207 h 231"/>
                  <a:gd name="T4" fmla="*/ 204 w 247"/>
                  <a:gd name="T5" fmla="*/ 192 h 231"/>
                  <a:gd name="T6" fmla="*/ 225 w 247"/>
                  <a:gd name="T7" fmla="*/ 184 h 231"/>
                  <a:gd name="T8" fmla="*/ 247 w 247"/>
                  <a:gd name="T9" fmla="*/ 144 h 231"/>
                  <a:gd name="T10" fmla="*/ 225 w 247"/>
                  <a:gd name="T11" fmla="*/ 104 h 231"/>
                  <a:gd name="T12" fmla="*/ 182 w 247"/>
                  <a:gd name="T13" fmla="*/ 72 h 231"/>
                  <a:gd name="T14" fmla="*/ 161 w 247"/>
                  <a:gd name="T15" fmla="*/ 40 h 231"/>
                  <a:gd name="T16" fmla="*/ 139 w 247"/>
                  <a:gd name="T17" fmla="*/ 16 h 231"/>
                  <a:gd name="T18" fmla="*/ 97 w 247"/>
                  <a:gd name="T19" fmla="*/ 0 h 231"/>
                  <a:gd name="T20" fmla="*/ 32 w 247"/>
                  <a:gd name="T21" fmla="*/ 8 h 231"/>
                  <a:gd name="T22" fmla="*/ 0 w 247"/>
                  <a:gd name="T23" fmla="*/ 40 h 231"/>
                  <a:gd name="T24" fmla="*/ 0 w 247"/>
                  <a:gd name="T25" fmla="*/ 72 h 231"/>
                  <a:gd name="T26" fmla="*/ 54 w 247"/>
                  <a:gd name="T27" fmla="*/ 88 h 231"/>
                  <a:gd name="T28" fmla="*/ 139 w 247"/>
                  <a:gd name="T29" fmla="*/ 104 h 231"/>
                  <a:gd name="T30" fmla="*/ 182 w 247"/>
                  <a:gd name="T31" fmla="*/ 120 h 231"/>
                  <a:gd name="T32" fmla="*/ 193 w 247"/>
                  <a:gd name="T33" fmla="*/ 152 h 231"/>
                  <a:gd name="T34" fmla="*/ 182 w 247"/>
                  <a:gd name="T35" fmla="*/ 184 h 231"/>
                  <a:gd name="T36" fmla="*/ 161 w 247"/>
                  <a:gd name="T37" fmla="*/ 199 h 231"/>
                  <a:gd name="T38" fmla="*/ 161 w 247"/>
                  <a:gd name="T39" fmla="*/ 215 h 231"/>
                  <a:gd name="T40" fmla="*/ 161 w 247"/>
                  <a:gd name="T41" fmla="*/ 231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231"/>
                  <a:gd name="T65" fmla="*/ 247 w 247"/>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231">
                    <a:moveTo>
                      <a:pt x="161" y="231"/>
                    </a:moveTo>
                    <a:lnTo>
                      <a:pt x="182" y="207"/>
                    </a:lnTo>
                    <a:lnTo>
                      <a:pt x="204" y="192"/>
                    </a:lnTo>
                    <a:lnTo>
                      <a:pt x="225" y="184"/>
                    </a:lnTo>
                    <a:lnTo>
                      <a:pt x="247" y="144"/>
                    </a:lnTo>
                    <a:lnTo>
                      <a:pt x="225" y="104"/>
                    </a:lnTo>
                    <a:lnTo>
                      <a:pt x="182" y="72"/>
                    </a:lnTo>
                    <a:lnTo>
                      <a:pt x="161" y="40"/>
                    </a:lnTo>
                    <a:lnTo>
                      <a:pt x="139" y="16"/>
                    </a:lnTo>
                    <a:lnTo>
                      <a:pt x="97" y="0"/>
                    </a:lnTo>
                    <a:lnTo>
                      <a:pt x="32" y="8"/>
                    </a:lnTo>
                    <a:lnTo>
                      <a:pt x="0" y="40"/>
                    </a:lnTo>
                    <a:lnTo>
                      <a:pt x="0" y="72"/>
                    </a:lnTo>
                    <a:lnTo>
                      <a:pt x="54" y="88"/>
                    </a:lnTo>
                    <a:lnTo>
                      <a:pt x="139" y="104"/>
                    </a:lnTo>
                    <a:lnTo>
                      <a:pt x="182" y="120"/>
                    </a:lnTo>
                    <a:lnTo>
                      <a:pt x="193" y="152"/>
                    </a:lnTo>
                    <a:lnTo>
                      <a:pt x="182" y="184"/>
                    </a:lnTo>
                    <a:lnTo>
                      <a:pt x="161" y="199"/>
                    </a:lnTo>
                    <a:lnTo>
                      <a:pt x="161" y="215"/>
                    </a:lnTo>
                    <a:lnTo>
                      <a:pt x="161" y="231"/>
                    </a:lnTo>
                    <a:close/>
                  </a:path>
                </a:pathLst>
              </a:custGeom>
              <a:solidFill>
                <a:srgbClr val="FF0000"/>
              </a:solidFill>
              <a:ln w="17463">
                <a:solidFill>
                  <a:srgbClr val="000000"/>
                </a:solidFill>
                <a:round/>
                <a:headEnd/>
                <a:tailEnd/>
              </a:ln>
            </p:spPr>
            <p:txBody>
              <a:bodyPr/>
              <a:lstStyle/>
              <a:p>
                <a:endParaRPr lang="en-US"/>
              </a:p>
            </p:txBody>
          </p:sp>
        </p:grpSp>
        <p:sp>
          <p:nvSpPr>
            <p:cNvPr id="58451" name="Freeform 93"/>
            <p:cNvSpPr>
              <a:spLocks/>
            </p:cNvSpPr>
            <p:nvPr/>
          </p:nvSpPr>
          <p:spPr bwMode="auto">
            <a:xfrm>
              <a:off x="4032" y="3934"/>
              <a:ext cx="193" cy="104"/>
            </a:xfrm>
            <a:custGeom>
              <a:avLst/>
              <a:gdLst>
                <a:gd name="T0" fmla="*/ 32 w 193"/>
                <a:gd name="T1" fmla="*/ 0 h 104"/>
                <a:gd name="T2" fmla="*/ 11 w 193"/>
                <a:gd name="T3" fmla="*/ 16 h 104"/>
                <a:gd name="T4" fmla="*/ 0 w 193"/>
                <a:gd name="T5" fmla="*/ 40 h 104"/>
                <a:gd name="T6" fmla="*/ 11 w 193"/>
                <a:gd name="T7" fmla="*/ 72 h 104"/>
                <a:gd name="T8" fmla="*/ 64 w 193"/>
                <a:gd name="T9" fmla="*/ 96 h 104"/>
                <a:gd name="T10" fmla="*/ 150 w 193"/>
                <a:gd name="T11" fmla="*/ 104 h 104"/>
                <a:gd name="T12" fmla="*/ 182 w 193"/>
                <a:gd name="T13" fmla="*/ 104 h 104"/>
                <a:gd name="T14" fmla="*/ 193 w 193"/>
                <a:gd name="T15" fmla="*/ 104 h 104"/>
                <a:gd name="T16" fmla="*/ 182 w 193"/>
                <a:gd name="T17" fmla="*/ 88 h 104"/>
                <a:gd name="T18" fmla="*/ 139 w 193"/>
                <a:gd name="T19" fmla="*/ 80 h 104"/>
                <a:gd name="T20" fmla="*/ 43 w 193"/>
                <a:gd name="T21" fmla="*/ 64 h 104"/>
                <a:gd name="T22" fmla="*/ 32 w 193"/>
                <a:gd name="T23" fmla="*/ 40 h 104"/>
                <a:gd name="T24" fmla="*/ 32 w 193"/>
                <a:gd name="T25" fmla="*/ 16 h 104"/>
                <a:gd name="T26" fmla="*/ 32 w 193"/>
                <a:gd name="T27" fmla="*/ 8 h 104"/>
                <a:gd name="T28" fmla="*/ 32 w 193"/>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04"/>
                <a:gd name="T47" fmla="*/ 193 w 193"/>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04">
                  <a:moveTo>
                    <a:pt x="32" y="0"/>
                  </a:moveTo>
                  <a:lnTo>
                    <a:pt x="11" y="16"/>
                  </a:lnTo>
                  <a:lnTo>
                    <a:pt x="0" y="40"/>
                  </a:lnTo>
                  <a:lnTo>
                    <a:pt x="11" y="72"/>
                  </a:lnTo>
                  <a:lnTo>
                    <a:pt x="64" y="96"/>
                  </a:lnTo>
                  <a:lnTo>
                    <a:pt x="150" y="104"/>
                  </a:lnTo>
                  <a:lnTo>
                    <a:pt x="182" y="104"/>
                  </a:lnTo>
                  <a:lnTo>
                    <a:pt x="193" y="104"/>
                  </a:lnTo>
                  <a:lnTo>
                    <a:pt x="182" y="88"/>
                  </a:lnTo>
                  <a:lnTo>
                    <a:pt x="139" y="80"/>
                  </a:lnTo>
                  <a:lnTo>
                    <a:pt x="43" y="64"/>
                  </a:lnTo>
                  <a:lnTo>
                    <a:pt x="32" y="40"/>
                  </a:lnTo>
                  <a:lnTo>
                    <a:pt x="32" y="16"/>
                  </a:lnTo>
                  <a:lnTo>
                    <a:pt x="32" y="8"/>
                  </a:lnTo>
                  <a:lnTo>
                    <a:pt x="32" y="0"/>
                  </a:lnTo>
                  <a:close/>
                </a:path>
              </a:pathLst>
            </a:custGeom>
            <a:solidFill>
              <a:srgbClr val="FF0000"/>
            </a:solidFill>
            <a:ln w="17463">
              <a:solidFill>
                <a:srgbClr val="000000"/>
              </a:solidFill>
              <a:round/>
              <a:headEnd/>
              <a:tailEnd/>
            </a:ln>
          </p:spPr>
          <p:txBody>
            <a:bodyPr/>
            <a:lstStyle/>
            <a:p>
              <a:endParaRPr lang="en-US"/>
            </a:p>
          </p:txBody>
        </p:sp>
      </p:grpSp>
      <p:grpSp>
        <p:nvGrpSpPr>
          <p:cNvPr id="58398" name="Group 98"/>
          <p:cNvGrpSpPr>
            <a:grpSpLocks/>
          </p:cNvGrpSpPr>
          <p:nvPr/>
        </p:nvGrpSpPr>
        <p:grpSpPr bwMode="auto">
          <a:xfrm>
            <a:off x="5676900" y="3257550"/>
            <a:ext cx="681038" cy="595313"/>
            <a:chOff x="3386" y="2073"/>
            <a:chExt cx="429" cy="375"/>
          </a:xfrm>
        </p:grpSpPr>
        <p:sp>
          <p:nvSpPr>
            <p:cNvPr id="58448" name="Freeform 94"/>
            <p:cNvSpPr>
              <a:spLocks/>
            </p:cNvSpPr>
            <p:nvPr/>
          </p:nvSpPr>
          <p:spPr bwMode="auto">
            <a:xfrm>
              <a:off x="3386" y="2073"/>
              <a:ext cx="204" cy="367"/>
            </a:xfrm>
            <a:custGeom>
              <a:avLst/>
              <a:gdLst>
                <a:gd name="T0" fmla="*/ 107 w 204"/>
                <a:gd name="T1" fmla="*/ 23 h 367"/>
                <a:gd name="T2" fmla="*/ 118 w 204"/>
                <a:gd name="T3" fmla="*/ 39 h 367"/>
                <a:gd name="T4" fmla="*/ 139 w 204"/>
                <a:gd name="T5" fmla="*/ 71 h 367"/>
                <a:gd name="T6" fmla="*/ 172 w 204"/>
                <a:gd name="T7" fmla="*/ 103 h 367"/>
                <a:gd name="T8" fmla="*/ 182 w 204"/>
                <a:gd name="T9" fmla="*/ 111 h 367"/>
                <a:gd name="T10" fmla="*/ 193 w 204"/>
                <a:gd name="T11" fmla="*/ 143 h 367"/>
                <a:gd name="T12" fmla="*/ 204 w 204"/>
                <a:gd name="T13" fmla="*/ 239 h 367"/>
                <a:gd name="T14" fmla="*/ 193 w 204"/>
                <a:gd name="T15" fmla="*/ 335 h 367"/>
                <a:gd name="T16" fmla="*/ 182 w 204"/>
                <a:gd name="T17" fmla="*/ 359 h 367"/>
                <a:gd name="T18" fmla="*/ 182 w 204"/>
                <a:gd name="T19" fmla="*/ 367 h 367"/>
                <a:gd name="T20" fmla="*/ 161 w 204"/>
                <a:gd name="T21" fmla="*/ 359 h 367"/>
                <a:gd name="T22" fmla="*/ 150 w 204"/>
                <a:gd name="T23" fmla="*/ 327 h 367"/>
                <a:gd name="T24" fmla="*/ 129 w 204"/>
                <a:gd name="T25" fmla="*/ 215 h 367"/>
                <a:gd name="T26" fmla="*/ 118 w 204"/>
                <a:gd name="T27" fmla="*/ 159 h 367"/>
                <a:gd name="T28" fmla="*/ 86 w 204"/>
                <a:gd name="T29" fmla="*/ 127 h 367"/>
                <a:gd name="T30" fmla="*/ 21 w 204"/>
                <a:gd name="T31" fmla="*/ 79 h 367"/>
                <a:gd name="T32" fmla="*/ 0 w 204"/>
                <a:gd name="T33" fmla="*/ 47 h 367"/>
                <a:gd name="T34" fmla="*/ 11 w 204"/>
                <a:gd name="T35" fmla="*/ 15 h 367"/>
                <a:gd name="T36" fmla="*/ 32 w 204"/>
                <a:gd name="T37" fmla="*/ 0 h 367"/>
                <a:gd name="T38" fmla="*/ 64 w 204"/>
                <a:gd name="T39" fmla="*/ 0 h 367"/>
                <a:gd name="T40" fmla="*/ 107 w 204"/>
                <a:gd name="T41" fmla="*/ 15 h 367"/>
                <a:gd name="T42" fmla="*/ 107 w 204"/>
                <a:gd name="T43" fmla="*/ 23 h 3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367"/>
                <a:gd name="T68" fmla="*/ 204 w 204"/>
                <a:gd name="T69" fmla="*/ 367 h 3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367">
                  <a:moveTo>
                    <a:pt x="107" y="23"/>
                  </a:moveTo>
                  <a:lnTo>
                    <a:pt x="118" y="39"/>
                  </a:lnTo>
                  <a:lnTo>
                    <a:pt x="139" y="71"/>
                  </a:lnTo>
                  <a:lnTo>
                    <a:pt x="172" y="103"/>
                  </a:lnTo>
                  <a:lnTo>
                    <a:pt x="182" y="111"/>
                  </a:lnTo>
                  <a:lnTo>
                    <a:pt x="193" y="143"/>
                  </a:lnTo>
                  <a:lnTo>
                    <a:pt x="204" y="239"/>
                  </a:lnTo>
                  <a:lnTo>
                    <a:pt x="193" y="335"/>
                  </a:lnTo>
                  <a:lnTo>
                    <a:pt x="182" y="359"/>
                  </a:lnTo>
                  <a:lnTo>
                    <a:pt x="182" y="367"/>
                  </a:lnTo>
                  <a:lnTo>
                    <a:pt x="161" y="359"/>
                  </a:lnTo>
                  <a:lnTo>
                    <a:pt x="150" y="327"/>
                  </a:lnTo>
                  <a:lnTo>
                    <a:pt x="129" y="215"/>
                  </a:lnTo>
                  <a:lnTo>
                    <a:pt x="118" y="159"/>
                  </a:lnTo>
                  <a:lnTo>
                    <a:pt x="86" y="127"/>
                  </a:lnTo>
                  <a:lnTo>
                    <a:pt x="21" y="79"/>
                  </a:lnTo>
                  <a:lnTo>
                    <a:pt x="0" y="47"/>
                  </a:lnTo>
                  <a:lnTo>
                    <a:pt x="11" y="15"/>
                  </a:lnTo>
                  <a:lnTo>
                    <a:pt x="32" y="0"/>
                  </a:lnTo>
                  <a:lnTo>
                    <a:pt x="64" y="0"/>
                  </a:lnTo>
                  <a:lnTo>
                    <a:pt x="107" y="15"/>
                  </a:lnTo>
                  <a:lnTo>
                    <a:pt x="107" y="23"/>
                  </a:lnTo>
                  <a:close/>
                </a:path>
              </a:pathLst>
            </a:custGeom>
            <a:solidFill>
              <a:srgbClr val="4CFFA6"/>
            </a:solidFill>
            <a:ln w="17463">
              <a:solidFill>
                <a:srgbClr val="000000"/>
              </a:solidFill>
              <a:round/>
              <a:headEnd/>
              <a:tailEnd/>
            </a:ln>
          </p:spPr>
          <p:txBody>
            <a:bodyPr/>
            <a:lstStyle/>
            <a:p>
              <a:endParaRPr lang="en-US"/>
            </a:p>
          </p:txBody>
        </p:sp>
        <p:sp>
          <p:nvSpPr>
            <p:cNvPr id="58449" name="Freeform 95"/>
            <p:cNvSpPr>
              <a:spLocks/>
            </p:cNvSpPr>
            <p:nvPr/>
          </p:nvSpPr>
          <p:spPr bwMode="auto">
            <a:xfrm>
              <a:off x="3622" y="2081"/>
              <a:ext cx="193" cy="367"/>
            </a:xfrm>
            <a:custGeom>
              <a:avLst/>
              <a:gdLst>
                <a:gd name="T0" fmla="*/ 86 w 193"/>
                <a:gd name="T1" fmla="*/ 23 h 367"/>
                <a:gd name="T2" fmla="*/ 75 w 193"/>
                <a:gd name="T3" fmla="*/ 39 h 367"/>
                <a:gd name="T4" fmla="*/ 64 w 193"/>
                <a:gd name="T5" fmla="*/ 71 h 367"/>
                <a:gd name="T6" fmla="*/ 32 w 193"/>
                <a:gd name="T7" fmla="*/ 103 h 367"/>
                <a:gd name="T8" fmla="*/ 11 w 193"/>
                <a:gd name="T9" fmla="*/ 111 h 367"/>
                <a:gd name="T10" fmla="*/ 0 w 193"/>
                <a:gd name="T11" fmla="*/ 143 h 367"/>
                <a:gd name="T12" fmla="*/ 0 w 193"/>
                <a:gd name="T13" fmla="*/ 239 h 367"/>
                <a:gd name="T14" fmla="*/ 0 w 193"/>
                <a:gd name="T15" fmla="*/ 335 h 367"/>
                <a:gd name="T16" fmla="*/ 11 w 193"/>
                <a:gd name="T17" fmla="*/ 359 h 367"/>
                <a:gd name="T18" fmla="*/ 21 w 193"/>
                <a:gd name="T19" fmla="*/ 367 h 367"/>
                <a:gd name="T20" fmla="*/ 32 w 193"/>
                <a:gd name="T21" fmla="*/ 359 h 367"/>
                <a:gd name="T22" fmla="*/ 54 w 193"/>
                <a:gd name="T23" fmla="*/ 319 h 367"/>
                <a:gd name="T24" fmla="*/ 64 w 193"/>
                <a:gd name="T25" fmla="*/ 207 h 367"/>
                <a:gd name="T26" fmla="*/ 118 w 193"/>
                <a:gd name="T27" fmla="*/ 127 h 367"/>
                <a:gd name="T28" fmla="*/ 182 w 193"/>
                <a:gd name="T29" fmla="*/ 79 h 367"/>
                <a:gd name="T30" fmla="*/ 193 w 193"/>
                <a:gd name="T31" fmla="*/ 15 h 367"/>
                <a:gd name="T32" fmla="*/ 171 w 193"/>
                <a:gd name="T33" fmla="*/ 0 h 367"/>
                <a:gd name="T34" fmla="*/ 139 w 193"/>
                <a:gd name="T35" fmla="*/ 0 h 367"/>
                <a:gd name="T36" fmla="*/ 107 w 193"/>
                <a:gd name="T37" fmla="*/ 7 h 367"/>
                <a:gd name="T38" fmla="*/ 96 w 193"/>
                <a:gd name="T39" fmla="*/ 15 h 367"/>
                <a:gd name="T40" fmla="*/ 86 w 193"/>
                <a:gd name="T41" fmla="*/ 23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367"/>
                <a:gd name="T65" fmla="*/ 193 w 193"/>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367">
                  <a:moveTo>
                    <a:pt x="86" y="23"/>
                  </a:moveTo>
                  <a:lnTo>
                    <a:pt x="75" y="39"/>
                  </a:lnTo>
                  <a:lnTo>
                    <a:pt x="64" y="71"/>
                  </a:lnTo>
                  <a:lnTo>
                    <a:pt x="32" y="103"/>
                  </a:lnTo>
                  <a:lnTo>
                    <a:pt x="11" y="111"/>
                  </a:lnTo>
                  <a:lnTo>
                    <a:pt x="0" y="143"/>
                  </a:lnTo>
                  <a:lnTo>
                    <a:pt x="0" y="239"/>
                  </a:lnTo>
                  <a:lnTo>
                    <a:pt x="0" y="335"/>
                  </a:lnTo>
                  <a:lnTo>
                    <a:pt x="11" y="359"/>
                  </a:lnTo>
                  <a:lnTo>
                    <a:pt x="21" y="367"/>
                  </a:lnTo>
                  <a:lnTo>
                    <a:pt x="32" y="359"/>
                  </a:lnTo>
                  <a:lnTo>
                    <a:pt x="54" y="319"/>
                  </a:lnTo>
                  <a:lnTo>
                    <a:pt x="64" y="207"/>
                  </a:lnTo>
                  <a:lnTo>
                    <a:pt x="118" y="127"/>
                  </a:lnTo>
                  <a:lnTo>
                    <a:pt x="182" y="79"/>
                  </a:lnTo>
                  <a:lnTo>
                    <a:pt x="193" y="15"/>
                  </a:lnTo>
                  <a:lnTo>
                    <a:pt x="171" y="0"/>
                  </a:lnTo>
                  <a:lnTo>
                    <a:pt x="139" y="0"/>
                  </a:lnTo>
                  <a:lnTo>
                    <a:pt x="107" y="7"/>
                  </a:lnTo>
                  <a:lnTo>
                    <a:pt x="96" y="15"/>
                  </a:lnTo>
                  <a:lnTo>
                    <a:pt x="86" y="23"/>
                  </a:lnTo>
                  <a:close/>
                </a:path>
              </a:pathLst>
            </a:custGeom>
            <a:solidFill>
              <a:srgbClr val="4CFFA6"/>
            </a:solidFill>
            <a:ln w="17463">
              <a:solidFill>
                <a:srgbClr val="000000"/>
              </a:solidFill>
              <a:round/>
              <a:headEnd/>
              <a:tailEnd/>
            </a:ln>
          </p:spPr>
          <p:txBody>
            <a:bodyPr/>
            <a:lstStyle/>
            <a:p>
              <a:endParaRPr lang="en-US"/>
            </a:p>
          </p:txBody>
        </p:sp>
      </p:grpSp>
      <p:grpSp>
        <p:nvGrpSpPr>
          <p:cNvPr id="58399" name="Group 99"/>
          <p:cNvGrpSpPr>
            <a:grpSpLocks/>
          </p:cNvGrpSpPr>
          <p:nvPr/>
        </p:nvGrpSpPr>
        <p:grpSpPr bwMode="auto">
          <a:xfrm>
            <a:off x="6092825" y="3244850"/>
            <a:ext cx="681038" cy="595313"/>
            <a:chOff x="4124" y="2064"/>
            <a:chExt cx="429" cy="375"/>
          </a:xfrm>
        </p:grpSpPr>
        <p:sp>
          <p:nvSpPr>
            <p:cNvPr id="58446" name="Freeform 96"/>
            <p:cNvSpPr>
              <a:spLocks/>
            </p:cNvSpPr>
            <p:nvPr/>
          </p:nvSpPr>
          <p:spPr bwMode="auto">
            <a:xfrm>
              <a:off x="4124" y="2064"/>
              <a:ext cx="204" cy="367"/>
            </a:xfrm>
            <a:custGeom>
              <a:avLst/>
              <a:gdLst>
                <a:gd name="T0" fmla="*/ 107 w 204"/>
                <a:gd name="T1" fmla="*/ 23 h 367"/>
                <a:gd name="T2" fmla="*/ 118 w 204"/>
                <a:gd name="T3" fmla="*/ 39 h 367"/>
                <a:gd name="T4" fmla="*/ 139 w 204"/>
                <a:gd name="T5" fmla="*/ 71 h 367"/>
                <a:gd name="T6" fmla="*/ 172 w 204"/>
                <a:gd name="T7" fmla="*/ 103 h 367"/>
                <a:gd name="T8" fmla="*/ 182 w 204"/>
                <a:gd name="T9" fmla="*/ 111 h 367"/>
                <a:gd name="T10" fmla="*/ 193 w 204"/>
                <a:gd name="T11" fmla="*/ 143 h 367"/>
                <a:gd name="T12" fmla="*/ 204 w 204"/>
                <a:gd name="T13" fmla="*/ 239 h 367"/>
                <a:gd name="T14" fmla="*/ 193 w 204"/>
                <a:gd name="T15" fmla="*/ 335 h 367"/>
                <a:gd name="T16" fmla="*/ 182 w 204"/>
                <a:gd name="T17" fmla="*/ 359 h 367"/>
                <a:gd name="T18" fmla="*/ 182 w 204"/>
                <a:gd name="T19" fmla="*/ 367 h 367"/>
                <a:gd name="T20" fmla="*/ 161 w 204"/>
                <a:gd name="T21" fmla="*/ 359 h 367"/>
                <a:gd name="T22" fmla="*/ 150 w 204"/>
                <a:gd name="T23" fmla="*/ 327 h 367"/>
                <a:gd name="T24" fmla="*/ 129 w 204"/>
                <a:gd name="T25" fmla="*/ 215 h 367"/>
                <a:gd name="T26" fmla="*/ 118 w 204"/>
                <a:gd name="T27" fmla="*/ 159 h 367"/>
                <a:gd name="T28" fmla="*/ 86 w 204"/>
                <a:gd name="T29" fmla="*/ 127 h 367"/>
                <a:gd name="T30" fmla="*/ 21 w 204"/>
                <a:gd name="T31" fmla="*/ 79 h 367"/>
                <a:gd name="T32" fmla="*/ 0 w 204"/>
                <a:gd name="T33" fmla="*/ 47 h 367"/>
                <a:gd name="T34" fmla="*/ 11 w 204"/>
                <a:gd name="T35" fmla="*/ 15 h 367"/>
                <a:gd name="T36" fmla="*/ 32 w 204"/>
                <a:gd name="T37" fmla="*/ 0 h 367"/>
                <a:gd name="T38" fmla="*/ 64 w 204"/>
                <a:gd name="T39" fmla="*/ 0 h 367"/>
                <a:gd name="T40" fmla="*/ 107 w 204"/>
                <a:gd name="T41" fmla="*/ 15 h 367"/>
                <a:gd name="T42" fmla="*/ 107 w 204"/>
                <a:gd name="T43" fmla="*/ 23 h 3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367"/>
                <a:gd name="T68" fmla="*/ 204 w 204"/>
                <a:gd name="T69" fmla="*/ 367 h 3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367">
                  <a:moveTo>
                    <a:pt x="107" y="23"/>
                  </a:moveTo>
                  <a:lnTo>
                    <a:pt x="118" y="39"/>
                  </a:lnTo>
                  <a:lnTo>
                    <a:pt x="139" y="71"/>
                  </a:lnTo>
                  <a:lnTo>
                    <a:pt x="172" y="103"/>
                  </a:lnTo>
                  <a:lnTo>
                    <a:pt x="182" y="111"/>
                  </a:lnTo>
                  <a:lnTo>
                    <a:pt x="193" y="143"/>
                  </a:lnTo>
                  <a:lnTo>
                    <a:pt x="204" y="239"/>
                  </a:lnTo>
                  <a:lnTo>
                    <a:pt x="193" y="335"/>
                  </a:lnTo>
                  <a:lnTo>
                    <a:pt x="182" y="359"/>
                  </a:lnTo>
                  <a:lnTo>
                    <a:pt x="182" y="367"/>
                  </a:lnTo>
                  <a:lnTo>
                    <a:pt x="161" y="359"/>
                  </a:lnTo>
                  <a:lnTo>
                    <a:pt x="150" y="327"/>
                  </a:lnTo>
                  <a:lnTo>
                    <a:pt x="129" y="215"/>
                  </a:lnTo>
                  <a:lnTo>
                    <a:pt x="118" y="159"/>
                  </a:lnTo>
                  <a:lnTo>
                    <a:pt x="86" y="127"/>
                  </a:lnTo>
                  <a:lnTo>
                    <a:pt x="21" y="79"/>
                  </a:lnTo>
                  <a:lnTo>
                    <a:pt x="0" y="47"/>
                  </a:lnTo>
                  <a:lnTo>
                    <a:pt x="11" y="15"/>
                  </a:lnTo>
                  <a:lnTo>
                    <a:pt x="32" y="0"/>
                  </a:lnTo>
                  <a:lnTo>
                    <a:pt x="64" y="0"/>
                  </a:lnTo>
                  <a:lnTo>
                    <a:pt x="107" y="15"/>
                  </a:lnTo>
                  <a:lnTo>
                    <a:pt x="107" y="23"/>
                  </a:lnTo>
                  <a:close/>
                </a:path>
              </a:pathLst>
            </a:custGeom>
            <a:solidFill>
              <a:srgbClr val="FFCCFF"/>
            </a:solidFill>
            <a:ln w="17463">
              <a:solidFill>
                <a:srgbClr val="000000"/>
              </a:solidFill>
              <a:round/>
              <a:headEnd/>
              <a:tailEnd/>
            </a:ln>
          </p:spPr>
          <p:txBody>
            <a:bodyPr/>
            <a:lstStyle/>
            <a:p>
              <a:endParaRPr lang="en-US"/>
            </a:p>
          </p:txBody>
        </p:sp>
        <p:sp>
          <p:nvSpPr>
            <p:cNvPr id="58447" name="Freeform 97"/>
            <p:cNvSpPr>
              <a:spLocks/>
            </p:cNvSpPr>
            <p:nvPr/>
          </p:nvSpPr>
          <p:spPr bwMode="auto">
            <a:xfrm>
              <a:off x="4360" y="2072"/>
              <a:ext cx="193" cy="367"/>
            </a:xfrm>
            <a:custGeom>
              <a:avLst/>
              <a:gdLst>
                <a:gd name="T0" fmla="*/ 86 w 193"/>
                <a:gd name="T1" fmla="*/ 23 h 367"/>
                <a:gd name="T2" fmla="*/ 75 w 193"/>
                <a:gd name="T3" fmla="*/ 39 h 367"/>
                <a:gd name="T4" fmla="*/ 64 w 193"/>
                <a:gd name="T5" fmla="*/ 71 h 367"/>
                <a:gd name="T6" fmla="*/ 32 w 193"/>
                <a:gd name="T7" fmla="*/ 103 h 367"/>
                <a:gd name="T8" fmla="*/ 11 w 193"/>
                <a:gd name="T9" fmla="*/ 111 h 367"/>
                <a:gd name="T10" fmla="*/ 0 w 193"/>
                <a:gd name="T11" fmla="*/ 143 h 367"/>
                <a:gd name="T12" fmla="*/ 0 w 193"/>
                <a:gd name="T13" fmla="*/ 239 h 367"/>
                <a:gd name="T14" fmla="*/ 0 w 193"/>
                <a:gd name="T15" fmla="*/ 335 h 367"/>
                <a:gd name="T16" fmla="*/ 11 w 193"/>
                <a:gd name="T17" fmla="*/ 359 h 367"/>
                <a:gd name="T18" fmla="*/ 21 w 193"/>
                <a:gd name="T19" fmla="*/ 367 h 367"/>
                <a:gd name="T20" fmla="*/ 32 w 193"/>
                <a:gd name="T21" fmla="*/ 359 h 367"/>
                <a:gd name="T22" fmla="*/ 54 w 193"/>
                <a:gd name="T23" fmla="*/ 319 h 367"/>
                <a:gd name="T24" fmla="*/ 64 w 193"/>
                <a:gd name="T25" fmla="*/ 207 h 367"/>
                <a:gd name="T26" fmla="*/ 118 w 193"/>
                <a:gd name="T27" fmla="*/ 127 h 367"/>
                <a:gd name="T28" fmla="*/ 182 w 193"/>
                <a:gd name="T29" fmla="*/ 79 h 367"/>
                <a:gd name="T30" fmla="*/ 193 w 193"/>
                <a:gd name="T31" fmla="*/ 15 h 367"/>
                <a:gd name="T32" fmla="*/ 171 w 193"/>
                <a:gd name="T33" fmla="*/ 0 h 367"/>
                <a:gd name="T34" fmla="*/ 139 w 193"/>
                <a:gd name="T35" fmla="*/ 0 h 367"/>
                <a:gd name="T36" fmla="*/ 107 w 193"/>
                <a:gd name="T37" fmla="*/ 7 h 367"/>
                <a:gd name="T38" fmla="*/ 96 w 193"/>
                <a:gd name="T39" fmla="*/ 15 h 367"/>
                <a:gd name="T40" fmla="*/ 86 w 193"/>
                <a:gd name="T41" fmla="*/ 23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367"/>
                <a:gd name="T65" fmla="*/ 193 w 193"/>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367">
                  <a:moveTo>
                    <a:pt x="86" y="23"/>
                  </a:moveTo>
                  <a:lnTo>
                    <a:pt x="75" y="39"/>
                  </a:lnTo>
                  <a:lnTo>
                    <a:pt x="64" y="71"/>
                  </a:lnTo>
                  <a:lnTo>
                    <a:pt x="32" y="103"/>
                  </a:lnTo>
                  <a:lnTo>
                    <a:pt x="11" y="111"/>
                  </a:lnTo>
                  <a:lnTo>
                    <a:pt x="0" y="143"/>
                  </a:lnTo>
                  <a:lnTo>
                    <a:pt x="0" y="239"/>
                  </a:lnTo>
                  <a:lnTo>
                    <a:pt x="0" y="335"/>
                  </a:lnTo>
                  <a:lnTo>
                    <a:pt x="11" y="359"/>
                  </a:lnTo>
                  <a:lnTo>
                    <a:pt x="21" y="367"/>
                  </a:lnTo>
                  <a:lnTo>
                    <a:pt x="32" y="359"/>
                  </a:lnTo>
                  <a:lnTo>
                    <a:pt x="54" y="319"/>
                  </a:lnTo>
                  <a:lnTo>
                    <a:pt x="64" y="207"/>
                  </a:lnTo>
                  <a:lnTo>
                    <a:pt x="118" y="127"/>
                  </a:lnTo>
                  <a:lnTo>
                    <a:pt x="182" y="79"/>
                  </a:lnTo>
                  <a:lnTo>
                    <a:pt x="193" y="15"/>
                  </a:lnTo>
                  <a:lnTo>
                    <a:pt x="171" y="0"/>
                  </a:lnTo>
                  <a:lnTo>
                    <a:pt x="139" y="0"/>
                  </a:lnTo>
                  <a:lnTo>
                    <a:pt x="107" y="7"/>
                  </a:lnTo>
                  <a:lnTo>
                    <a:pt x="96" y="15"/>
                  </a:lnTo>
                  <a:lnTo>
                    <a:pt x="86" y="23"/>
                  </a:lnTo>
                  <a:close/>
                </a:path>
              </a:pathLst>
            </a:custGeom>
            <a:solidFill>
              <a:srgbClr val="FFCCFF"/>
            </a:solidFill>
            <a:ln w="17463">
              <a:solidFill>
                <a:srgbClr val="000000"/>
              </a:solidFill>
              <a:round/>
              <a:headEnd/>
              <a:tailEnd/>
            </a:ln>
          </p:spPr>
          <p:txBody>
            <a:bodyPr/>
            <a:lstStyle/>
            <a:p>
              <a:endParaRPr lang="en-US"/>
            </a:p>
          </p:txBody>
        </p:sp>
      </p:grpSp>
      <p:sp>
        <p:nvSpPr>
          <p:cNvPr id="58400" name="Freeform 102"/>
          <p:cNvSpPr>
            <a:spLocks/>
          </p:cNvSpPr>
          <p:nvPr/>
        </p:nvSpPr>
        <p:spPr bwMode="auto">
          <a:xfrm>
            <a:off x="5099050" y="3251200"/>
            <a:ext cx="339725" cy="569913"/>
          </a:xfrm>
          <a:custGeom>
            <a:avLst/>
            <a:gdLst>
              <a:gd name="T0" fmla="*/ 2147483647 w 214"/>
              <a:gd name="T1" fmla="*/ 2147483647 h 359"/>
              <a:gd name="T2" fmla="*/ 2147483647 w 214"/>
              <a:gd name="T3" fmla="*/ 2147483647 h 359"/>
              <a:gd name="T4" fmla="*/ 2147483647 w 214"/>
              <a:gd name="T5" fmla="*/ 2147483647 h 359"/>
              <a:gd name="T6" fmla="*/ 2147483647 w 214"/>
              <a:gd name="T7" fmla="*/ 2147483647 h 359"/>
              <a:gd name="T8" fmla="*/ 2147483647 w 214"/>
              <a:gd name="T9" fmla="*/ 2147483647 h 359"/>
              <a:gd name="T10" fmla="*/ 2147483647 w 214"/>
              <a:gd name="T11" fmla="*/ 2147483647 h 359"/>
              <a:gd name="T12" fmla="*/ 2147483647 w 214"/>
              <a:gd name="T13" fmla="*/ 2147483647 h 359"/>
              <a:gd name="T14" fmla="*/ 2147483647 w 214"/>
              <a:gd name="T15" fmla="*/ 2147483647 h 359"/>
              <a:gd name="T16" fmla="*/ 2147483647 w 214"/>
              <a:gd name="T17" fmla="*/ 2147483647 h 359"/>
              <a:gd name="T18" fmla="*/ 2147483647 w 214"/>
              <a:gd name="T19" fmla="*/ 2147483647 h 359"/>
              <a:gd name="T20" fmla="*/ 2147483647 w 214"/>
              <a:gd name="T21" fmla="*/ 2147483647 h 359"/>
              <a:gd name="T22" fmla="*/ 2147483647 w 214"/>
              <a:gd name="T23" fmla="*/ 2147483647 h 359"/>
              <a:gd name="T24" fmla="*/ 2147483647 w 214"/>
              <a:gd name="T25" fmla="*/ 2147483647 h 359"/>
              <a:gd name="T26" fmla="*/ 2147483647 w 214"/>
              <a:gd name="T27" fmla="*/ 2147483647 h 359"/>
              <a:gd name="T28" fmla="*/ 2147483647 w 214"/>
              <a:gd name="T29" fmla="*/ 2147483647 h 359"/>
              <a:gd name="T30" fmla="*/ 2147483647 w 214"/>
              <a:gd name="T31" fmla="*/ 2147483647 h 359"/>
              <a:gd name="T32" fmla="*/ 2147483647 w 214"/>
              <a:gd name="T33" fmla="*/ 2147483647 h 359"/>
              <a:gd name="T34" fmla="*/ 2147483647 w 214"/>
              <a:gd name="T35" fmla="*/ 2147483647 h 359"/>
              <a:gd name="T36" fmla="*/ 0 w 214"/>
              <a:gd name="T37" fmla="*/ 2147483647 h 359"/>
              <a:gd name="T38" fmla="*/ 0 w 214"/>
              <a:gd name="T39" fmla="*/ 0 h 359"/>
              <a:gd name="T40" fmla="*/ 2147483647 w 214"/>
              <a:gd name="T41" fmla="*/ 0 h 359"/>
              <a:gd name="T42" fmla="*/ 2147483647 w 214"/>
              <a:gd name="T43" fmla="*/ 2147483647 h 359"/>
              <a:gd name="T44" fmla="*/ 2147483647 w 214"/>
              <a:gd name="T45" fmla="*/ 2147483647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US"/>
          </a:p>
        </p:txBody>
      </p:sp>
      <p:sp>
        <p:nvSpPr>
          <p:cNvPr id="58401" name="Freeform 103"/>
          <p:cNvSpPr>
            <a:spLocks/>
          </p:cNvSpPr>
          <p:nvPr/>
        </p:nvSpPr>
        <p:spPr bwMode="auto">
          <a:xfrm>
            <a:off x="5473700" y="3238500"/>
            <a:ext cx="339725" cy="582613"/>
          </a:xfrm>
          <a:custGeom>
            <a:avLst/>
            <a:gdLst>
              <a:gd name="T0" fmla="*/ 2147483647 w 214"/>
              <a:gd name="T1" fmla="*/ 2147483647 h 367"/>
              <a:gd name="T2" fmla="*/ 2147483647 w 214"/>
              <a:gd name="T3" fmla="*/ 2147483647 h 367"/>
              <a:gd name="T4" fmla="*/ 2147483647 w 214"/>
              <a:gd name="T5" fmla="*/ 2147483647 h 367"/>
              <a:gd name="T6" fmla="*/ 2147483647 w 214"/>
              <a:gd name="T7" fmla="*/ 2147483647 h 367"/>
              <a:gd name="T8" fmla="*/ 2147483647 w 214"/>
              <a:gd name="T9" fmla="*/ 2147483647 h 367"/>
              <a:gd name="T10" fmla="*/ 2147483647 w 214"/>
              <a:gd name="T11" fmla="*/ 2147483647 h 367"/>
              <a:gd name="T12" fmla="*/ 0 w 214"/>
              <a:gd name="T13" fmla="*/ 2147483647 h 367"/>
              <a:gd name="T14" fmla="*/ 0 w 214"/>
              <a:gd name="T15" fmla="*/ 2147483647 h 367"/>
              <a:gd name="T16" fmla="*/ 0 w 214"/>
              <a:gd name="T17" fmla="*/ 2147483647 h 367"/>
              <a:gd name="T18" fmla="*/ 0 w 214"/>
              <a:gd name="T19" fmla="*/ 2147483647 h 367"/>
              <a:gd name="T20" fmla="*/ 2147483647 w 214"/>
              <a:gd name="T21" fmla="*/ 2147483647 h 367"/>
              <a:gd name="T22" fmla="*/ 2147483647 w 214"/>
              <a:gd name="T23" fmla="*/ 2147483647 h 367"/>
              <a:gd name="T24" fmla="*/ 2147483647 w 214"/>
              <a:gd name="T25" fmla="*/ 2147483647 h 367"/>
              <a:gd name="T26" fmla="*/ 2147483647 w 214"/>
              <a:gd name="T27" fmla="*/ 2147483647 h 367"/>
              <a:gd name="T28" fmla="*/ 2147483647 w 214"/>
              <a:gd name="T29" fmla="*/ 2147483647 h 367"/>
              <a:gd name="T30" fmla="*/ 2147483647 w 214"/>
              <a:gd name="T31" fmla="*/ 2147483647 h 367"/>
              <a:gd name="T32" fmla="*/ 2147483647 w 214"/>
              <a:gd name="T33" fmla="*/ 2147483647 h 367"/>
              <a:gd name="T34" fmla="*/ 2147483647 w 214"/>
              <a:gd name="T35" fmla="*/ 2147483647 h 367"/>
              <a:gd name="T36" fmla="*/ 2147483647 w 214"/>
              <a:gd name="T37" fmla="*/ 0 h 367"/>
              <a:gd name="T38" fmla="*/ 2147483647 w 214"/>
              <a:gd name="T39" fmla="*/ 0 h 367"/>
              <a:gd name="T40" fmla="*/ 2147483647 w 214"/>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US"/>
          </a:p>
        </p:txBody>
      </p:sp>
      <p:grpSp>
        <p:nvGrpSpPr>
          <p:cNvPr id="58402" name="Group 106"/>
          <p:cNvGrpSpPr>
            <a:grpSpLocks/>
          </p:cNvGrpSpPr>
          <p:nvPr/>
        </p:nvGrpSpPr>
        <p:grpSpPr bwMode="auto">
          <a:xfrm>
            <a:off x="2660650" y="3240088"/>
            <a:ext cx="714375" cy="582612"/>
            <a:chOff x="3925" y="3722"/>
            <a:chExt cx="450" cy="367"/>
          </a:xfrm>
        </p:grpSpPr>
        <p:grpSp>
          <p:nvGrpSpPr>
            <p:cNvPr id="58441" name="Group 107"/>
            <p:cNvGrpSpPr>
              <a:grpSpLocks/>
            </p:cNvGrpSpPr>
            <p:nvPr/>
          </p:nvGrpSpPr>
          <p:grpSpPr bwMode="auto">
            <a:xfrm>
              <a:off x="3925" y="3722"/>
              <a:ext cx="450" cy="367"/>
              <a:chOff x="4115" y="3805"/>
              <a:chExt cx="450" cy="367"/>
            </a:xfrm>
          </p:grpSpPr>
          <p:sp>
            <p:nvSpPr>
              <p:cNvPr id="58443" name="Freeform 108"/>
              <p:cNvSpPr>
                <a:spLocks/>
              </p:cNvSpPr>
              <p:nvPr/>
            </p:nvSpPr>
            <p:spPr bwMode="auto">
              <a:xfrm>
                <a:off x="4115" y="3813"/>
                <a:ext cx="214" cy="359"/>
              </a:xfrm>
              <a:custGeom>
                <a:avLst/>
                <a:gdLst>
                  <a:gd name="T0" fmla="*/ 43 w 214"/>
                  <a:gd name="T1" fmla="*/ 8 h 359"/>
                  <a:gd name="T2" fmla="*/ 43 w 214"/>
                  <a:gd name="T3" fmla="*/ 16 h 359"/>
                  <a:gd name="T4" fmla="*/ 64 w 214"/>
                  <a:gd name="T5" fmla="*/ 40 h 359"/>
                  <a:gd name="T6" fmla="*/ 107 w 214"/>
                  <a:gd name="T7" fmla="*/ 88 h 359"/>
                  <a:gd name="T8" fmla="*/ 182 w 214"/>
                  <a:gd name="T9" fmla="*/ 104 h 359"/>
                  <a:gd name="T10" fmla="*/ 193 w 214"/>
                  <a:gd name="T11" fmla="*/ 112 h 359"/>
                  <a:gd name="T12" fmla="*/ 203 w 214"/>
                  <a:gd name="T13" fmla="*/ 136 h 359"/>
                  <a:gd name="T14" fmla="*/ 214 w 214"/>
                  <a:gd name="T15" fmla="*/ 231 h 359"/>
                  <a:gd name="T16" fmla="*/ 203 w 214"/>
                  <a:gd name="T17" fmla="*/ 327 h 359"/>
                  <a:gd name="T18" fmla="*/ 193 w 214"/>
                  <a:gd name="T19" fmla="*/ 351 h 359"/>
                  <a:gd name="T20" fmla="*/ 193 w 214"/>
                  <a:gd name="T21" fmla="*/ 359 h 359"/>
                  <a:gd name="T22" fmla="*/ 171 w 214"/>
                  <a:gd name="T23" fmla="*/ 351 h 359"/>
                  <a:gd name="T24" fmla="*/ 160 w 214"/>
                  <a:gd name="T25" fmla="*/ 319 h 359"/>
                  <a:gd name="T26" fmla="*/ 139 w 214"/>
                  <a:gd name="T27" fmla="*/ 207 h 359"/>
                  <a:gd name="T28" fmla="*/ 128 w 214"/>
                  <a:gd name="T29" fmla="*/ 152 h 359"/>
                  <a:gd name="T30" fmla="*/ 85 w 214"/>
                  <a:gd name="T31" fmla="*/ 120 h 359"/>
                  <a:gd name="T32" fmla="*/ 32 w 214"/>
                  <a:gd name="T33" fmla="*/ 104 h 359"/>
                  <a:gd name="T34" fmla="*/ 10 w 214"/>
                  <a:gd name="T35" fmla="*/ 80 h 359"/>
                  <a:gd name="T36" fmla="*/ 0 w 214"/>
                  <a:gd name="T37" fmla="*/ 16 h 359"/>
                  <a:gd name="T38" fmla="*/ 0 w 214"/>
                  <a:gd name="T39" fmla="*/ 0 h 359"/>
                  <a:gd name="T40" fmla="*/ 21 w 214"/>
                  <a:gd name="T41" fmla="*/ 0 h 359"/>
                  <a:gd name="T42" fmla="*/ 53 w 214"/>
                  <a:gd name="T43" fmla="*/ 8 h 359"/>
                  <a:gd name="T44" fmla="*/ 43 w 214"/>
                  <a:gd name="T45" fmla="*/ 8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US"/>
              </a:p>
            </p:txBody>
          </p:sp>
          <p:sp>
            <p:nvSpPr>
              <p:cNvPr id="58444" name="Freeform 109"/>
              <p:cNvSpPr>
                <a:spLocks/>
              </p:cNvSpPr>
              <p:nvPr/>
            </p:nvSpPr>
            <p:spPr bwMode="auto">
              <a:xfrm>
                <a:off x="4351" y="3805"/>
                <a:ext cx="214" cy="367"/>
              </a:xfrm>
              <a:custGeom>
                <a:avLst/>
                <a:gdLst>
                  <a:gd name="T0" fmla="*/ 160 w 214"/>
                  <a:gd name="T1" fmla="*/ 8 h 367"/>
                  <a:gd name="T2" fmla="*/ 150 w 214"/>
                  <a:gd name="T3" fmla="*/ 16 h 367"/>
                  <a:gd name="T4" fmla="*/ 139 w 214"/>
                  <a:gd name="T5" fmla="*/ 40 h 367"/>
                  <a:gd name="T6" fmla="*/ 107 w 214"/>
                  <a:gd name="T7" fmla="*/ 88 h 367"/>
                  <a:gd name="T8" fmla="*/ 32 w 214"/>
                  <a:gd name="T9" fmla="*/ 112 h 367"/>
                  <a:gd name="T10" fmla="*/ 10 w 214"/>
                  <a:gd name="T11" fmla="*/ 120 h 367"/>
                  <a:gd name="T12" fmla="*/ 0 w 214"/>
                  <a:gd name="T13" fmla="*/ 144 h 367"/>
                  <a:gd name="T14" fmla="*/ 0 w 214"/>
                  <a:gd name="T15" fmla="*/ 239 h 367"/>
                  <a:gd name="T16" fmla="*/ 0 w 214"/>
                  <a:gd name="T17" fmla="*/ 327 h 367"/>
                  <a:gd name="T18" fmla="*/ 0 w 214"/>
                  <a:gd name="T19" fmla="*/ 351 h 367"/>
                  <a:gd name="T20" fmla="*/ 10 w 214"/>
                  <a:gd name="T21" fmla="*/ 367 h 367"/>
                  <a:gd name="T22" fmla="*/ 32 w 214"/>
                  <a:gd name="T23" fmla="*/ 359 h 367"/>
                  <a:gd name="T24" fmla="*/ 53 w 214"/>
                  <a:gd name="T25" fmla="*/ 319 h 367"/>
                  <a:gd name="T26" fmla="*/ 64 w 214"/>
                  <a:gd name="T27" fmla="*/ 207 h 367"/>
                  <a:gd name="T28" fmla="*/ 85 w 214"/>
                  <a:gd name="T29" fmla="*/ 152 h 367"/>
                  <a:gd name="T30" fmla="*/ 128 w 214"/>
                  <a:gd name="T31" fmla="*/ 128 h 367"/>
                  <a:gd name="T32" fmla="*/ 203 w 214"/>
                  <a:gd name="T33" fmla="*/ 80 h 367"/>
                  <a:gd name="T34" fmla="*/ 214 w 214"/>
                  <a:gd name="T35" fmla="*/ 16 h 367"/>
                  <a:gd name="T36" fmla="*/ 193 w 214"/>
                  <a:gd name="T37" fmla="*/ 0 h 367"/>
                  <a:gd name="T38" fmla="*/ 182 w 214"/>
                  <a:gd name="T39" fmla="*/ 0 h 367"/>
                  <a:gd name="T40" fmla="*/ 160 w 214"/>
                  <a:gd name="T41" fmla="*/ 8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US"/>
              </a:p>
            </p:txBody>
          </p:sp>
          <p:sp>
            <p:nvSpPr>
              <p:cNvPr id="58445" name="Freeform 110"/>
              <p:cNvSpPr>
                <a:spLocks/>
              </p:cNvSpPr>
              <p:nvPr/>
            </p:nvSpPr>
            <p:spPr bwMode="auto">
              <a:xfrm>
                <a:off x="4254" y="3805"/>
                <a:ext cx="247" cy="231"/>
              </a:xfrm>
              <a:custGeom>
                <a:avLst/>
                <a:gdLst>
                  <a:gd name="T0" fmla="*/ 161 w 247"/>
                  <a:gd name="T1" fmla="*/ 231 h 231"/>
                  <a:gd name="T2" fmla="*/ 182 w 247"/>
                  <a:gd name="T3" fmla="*/ 207 h 231"/>
                  <a:gd name="T4" fmla="*/ 204 w 247"/>
                  <a:gd name="T5" fmla="*/ 192 h 231"/>
                  <a:gd name="T6" fmla="*/ 225 w 247"/>
                  <a:gd name="T7" fmla="*/ 184 h 231"/>
                  <a:gd name="T8" fmla="*/ 247 w 247"/>
                  <a:gd name="T9" fmla="*/ 144 h 231"/>
                  <a:gd name="T10" fmla="*/ 225 w 247"/>
                  <a:gd name="T11" fmla="*/ 104 h 231"/>
                  <a:gd name="T12" fmla="*/ 182 w 247"/>
                  <a:gd name="T13" fmla="*/ 72 h 231"/>
                  <a:gd name="T14" fmla="*/ 161 w 247"/>
                  <a:gd name="T15" fmla="*/ 40 h 231"/>
                  <a:gd name="T16" fmla="*/ 139 w 247"/>
                  <a:gd name="T17" fmla="*/ 16 h 231"/>
                  <a:gd name="T18" fmla="*/ 97 w 247"/>
                  <a:gd name="T19" fmla="*/ 0 h 231"/>
                  <a:gd name="T20" fmla="*/ 32 w 247"/>
                  <a:gd name="T21" fmla="*/ 8 h 231"/>
                  <a:gd name="T22" fmla="*/ 0 w 247"/>
                  <a:gd name="T23" fmla="*/ 40 h 231"/>
                  <a:gd name="T24" fmla="*/ 0 w 247"/>
                  <a:gd name="T25" fmla="*/ 72 h 231"/>
                  <a:gd name="T26" fmla="*/ 54 w 247"/>
                  <a:gd name="T27" fmla="*/ 88 h 231"/>
                  <a:gd name="T28" fmla="*/ 139 w 247"/>
                  <a:gd name="T29" fmla="*/ 104 h 231"/>
                  <a:gd name="T30" fmla="*/ 182 w 247"/>
                  <a:gd name="T31" fmla="*/ 120 h 231"/>
                  <a:gd name="T32" fmla="*/ 193 w 247"/>
                  <a:gd name="T33" fmla="*/ 152 h 231"/>
                  <a:gd name="T34" fmla="*/ 182 w 247"/>
                  <a:gd name="T35" fmla="*/ 184 h 231"/>
                  <a:gd name="T36" fmla="*/ 161 w 247"/>
                  <a:gd name="T37" fmla="*/ 199 h 231"/>
                  <a:gd name="T38" fmla="*/ 161 w 247"/>
                  <a:gd name="T39" fmla="*/ 215 h 231"/>
                  <a:gd name="T40" fmla="*/ 161 w 247"/>
                  <a:gd name="T41" fmla="*/ 231 h 2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231"/>
                  <a:gd name="T65" fmla="*/ 247 w 247"/>
                  <a:gd name="T66" fmla="*/ 231 h 2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231">
                    <a:moveTo>
                      <a:pt x="161" y="231"/>
                    </a:moveTo>
                    <a:lnTo>
                      <a:pt x="182" y="207"/>
                    </a:lnTo>
                    <a:lnTo>
                      <a:pt x="204" y="192"/>
                    </a:lnTo>
                    <a:lnTo>
                      <a:pt x="225" y="184"/>
                    </a:lnTo>
                    <a:lnTo>
                      <a:pt x="247" y="144"/>
                    </a:lnTo>
                    <a:lnTo>
                      <a:pt x="225" y="104"/>
                    </a:lnTo>
                    <a:lnTo>
                      <a:pt x="182" y="72"/>
                    </a:lnTo>
                    <a:lnTo>
                      <a:pt x="161" y="40"/>
                    </a:lnTo>
                    <a:lnTo>
                      <a:pt x="139" y="16"/>
                    </a:lnTo>
                    <a:lnTo>
                      <a:pt x="97" y="0"/>
                    </a:lnTo>
                    <a:lnTo>
                      <a:pt x="32" y="8"/>
                    </a:lnTo>
                    <a:lnTo>
                      <a:pt x="0" y="40"/>
                    </a:lnTo>
                    <a:lnTo>
                      <a:pt x="0" y="72"/>
                    </a:lnTo>
                    <a:lnTo>
                      <a:pt x="54" y="88"/>
                    </a:lnTo>
                    <a:lnTo>
                      <a:pt x="139" y="104"/>
                    </a:lnTo>
                    <a:lnTo>
                      <a:pt x="182" y="120"/>
                    </a:lnTo>
                    <a:lnTo>
                      <a:pt x="193" y="152"/>
                    </a:lnTo>
                    <a:lnTo>
                      <a:pt x="182" y="184"/>
                    </a:lnTo>
                    <a:lnTo>
                      <a:pt x="161" y="199"/>
                    </a:lnTo>
                    <a:lnTo>
                      <a:pt x="161" y="215"/>
                    </a:lnTo>
                    <a:lnTo>
                      <a:pt x="161" y="231"/>
                    </a:lnTo>
                    <a:close/>
                  </a:path>
                </a:pathLst>
              </a:custGeom>
              <a:solidFill>
                <a:srgbClr val="FF0000"/>
              </a:solidFill>
              <a:ln w="17463">
                <a:solidFill>
                  <a:srgbClr val="000000"/>
                </a:solidFill>
                <a:round/>
                <a:headEnd/>
                <a:tailEnd/>
              </a:ln>
            </p:spPr>
            <p:txBody>
              <a:bodyPr/>
              <a:lstStyle/>
              <a:p>
                <a:endParaRPr lang="en-US"/>
              </a:p>
            </p:txBody>
          </p:sp>
        </p:grpSp>
        <p:sp>
          <p:nvSpPr>
            <p:cNvPr id="58442" name="Freeform 111"/>
            <p:cNvSpPr>
              <a:spLocks/>
            </p:cNvSpPr>
            <p:nvPr/>
          </p:nvSpPr>
          <p:spPr bwMode="auto">
            <a:xfrm>
              <a:off x="4032" y="3934"/>
              <a:ext cx="193" cy="104"/>
            </a:xfrm>
            <a:custGeom>
              <a:avLst/>
              <a:gdLst>
                <a:gd name="T0" fmla="*/ 32 w 193"/>
                <a:gd name="T1" fmla="*/ 0 h 104"/>
                <a:gd name="T2" fmla="*/ 11 w 193"/>
                <a:gd name="T3" fmla="*/ 16 h 104"/>
                <a:gd name="T4" fmla="*/ 0 w 193"/>
                <a:gd name="T5" fmla="*/ 40 h 104"/>
                <a:gd name="T6" fmla="*/ 11 w 193"/>
                <a:gd name="T7" fmla="*/ 72 h 104"/>
                <a:gd name="T8" fmla="*/ 64 w 193"/>
                <a:gd name="T9" fmla="*/ 96 h 104"/>
                <a:gd name="T10" fmla="*/ 150 w 193"/>
                <a:gd name="T11" fmla="*/ 104 h 104"/>
                <a:gd name="T12" fmla="*/ 182 w 193"/>
                <a:gd name="T13" fmla="*/ 104 h 104"/>
                <a:gd name="T14" fmla="*/ 193 w 193"/>
                <a:gd name="T15" fmla="*/ 104 h 104"/>
                <a:gd name="T16" fmla="*/ 182 w 193"/>
                <a:gd name="T17" fmla="*/ 88 h 104"/>
                <a:gd name="T18" fmla="*/ 139 w 193"/>
                <a:gd name="T19" fmla="*/ 80 h 104"/>
                <a:gd name="T20" fmla="*/ 43 w 193"/>
                <a:gd name="T21" fmla="*/ 64 h 104"/>
                <a:gd name="T22" fmla="*/ 32 w 193"/>
                <a:gd name="T23" fmla="*/ 40 h 104"/>
                <a:gd name="T24" fmla="*/ 32 w 193"/>
                <a:gd name="T25" fmla="*/ 16 h 104"/>
                <a:gd name="T26" fmla="*/ 32 w 193"/>
                <a:gd name="T27" fmla="*/ 8 h 104"/>
                <a:gd name="T28" fmla="*/ 32 w 193"/>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04"/>
                <a:gd name="T47" fmla="*/ 193 w 193"/>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04">
                  <a:moveTo>
                    <a:pt x="32" y="0"/>
                  </a:moveTo>
                  <a:lnTo>
                    <a:pt x="11" y="16"/>
                  </a:lnTo>
                  <a:lnTo>
                    <a:pt x="0" y="40"/>
                  </a:lnTo>
                  <a:lnTo>
                    <a:pt x="11" y="72"/>
                  </a:lnTo>
                  <a:lnTo>
                    <a:pt x="64" y="96"/>
                  </a:lnTo>
                  <a:lnTo>
                    <a:pt x="150" y="104"/>
                  </a:lnTo>
                  <a:lnTo>
                    <a:pt x="182" y="104"/>
                  </a:lnTo>
                  <a:lnTo>
                    <a:pt x="193" y="104"/>
                  </a:lnTo>
                  <a:lnTo>
                    <a:pt x="182" y="88"/>
                  </a:lnTo>
                  <a:lnTo>
                    <a:pt x="139" y="80"/>
                  </a:lnTo>
                  <a:lnTo>
                    <a:pt x="43" y="64"/>
                  </a:lnTo>
                  <a:lnTo>
                    <a:pt x="32" y="40"/>
                  </a:lnTo>
                  <a:lnTo>
                    <a:pt x="32" y="16"/>
                  </a:lnTo>
                  <a:lnTo>
                    <a:pt x="32" y="8"/>
                  </a:lnTo>
                  <a:lnTo>
                    <a:pt x="32" y="0"/>
                  </a:lnTo>
                  <a:close/>
                </a:path>
              </a:pathLst>
            </a:custGeom>
            <a:solidFill>
              <a:srgbClr val="FF0000"/>
            </a:solidFill>
            <a:ln w="17463">
              <a:solidFill>
                <a:srgbClr val="000000"/>
              </a:solidFill>
              <a:round/>
              <a:headEnd/>
              <a:tailEnd/>
            </a:ln>
          </p:spPr>
          <p:txBody>
            <a:bodyPr/>
            <a:lstStyle/>
            <a:p>
              <a:endParaRPr lang="en-US"/>
            </a:p>
          </p:txBody>
        </p:sp>
      </p:grpSp>
      <p:sp>
        <p:nvSpPr>
          <p:cNvPr id="58403" name="Oval 112"/>
          <p:cNvSpPr>
            <a:spLocks noChangeArrowheads="1"/>
          </p:cNvSpPr>
          <p:nvPr/>
        </p:nvSpPr>
        <p:spPr bwMode="auto">
          <a:xfrm>
            <a:off x="6970713" y="3238500"/>
            <a:ext cx="339725" cy="139700"/>
          </a:xfrm>
          <a:prstGeom prst="ellipse">
            <a:avLst/>
          </a:prstGeom>
          <a:solidFill>
            <a:srgbClr val="FFF9CC"/>
          </a:solidFill>
          <a:ln w="17463">
            <a:solidFill>
              <a:srgbClr val="000000"/>
            </a:solidFill>
            <a:round/>
            <a:headEnd/>
            <a:tailEnd/>
          </a:ln>
        </p:spPr>
        <p:txBody>
          <a:bodyPr/>
          <a:lstStyle/>
          <a:p>
            <a:endParaRPr lang="en-US"/>
          </a:p>
        </p:txBody>
      </p:sp>
      <p:sp>
        <p:nvSpPr>
          <p:cNvPr id="58404" name="Freeform 113"/>
          <p:cNvSpPr>
            <a:spLocks/>
          </p:cNvSpPr>
          <p:nvPr/>
        </p:nvSpPr>
        <p:spPr bwMode="auto">
          <a:xfrm>
            <a:off x="5491163" y="2670175"/>
            <a:ext cx="271462" cy="165100"/>
          </a:xfrm>
          <a:custGeom>
            <a:avLst/>
            <a:gdLst>
              <a:gd name="T0" fmla="*/ 2147483647 w 171"/>
              <a:gd name="T1" fmla="*/ 2147483647 h 104"/>
              <a:gd name="T2" fmla="*/ 2147483647 w 171"/>
              <a:gd name="T3" fmla="*/ 2147483647 h 104"/>
              <a:gd name="T4" fmla="*/ 2147483647 w 171"/>
              <a:gd name="T5" fmla="*/ 2147483647 h 104"/>
              <a:gd name="T6" fmla="*/ 2147483647 w 171"/>
              <a:gd name="T7" fmla="*/ 2147483647 h 104"/>
              <a:gd name="T8" fmla="*/ 2147483647 w 171"/>
              <a:gd name="T9" fmla="*/ 2147483647 h 104"/>
              <a:gd name="T10" fmla="*/ 2147483647 w 171"/>
              <a:gd name="T11" fmla="*/ 2147483647 h 104"/>
              <a:gd name="T12" fmla="*/ 2147483647 w 171"/>
              <a:gd name="T13" fmla="*/ 2147483647 h 104"/>
              <a:gd name="T14" fmla="*/ 2147483647 w 171"/>
              <a:gd name="T15" fmla="*/ 2147483647 h 104"/>
              <a:gd name="T16" fmla="*/ 2147483647 w 171"/>
              <a:gd name="T17" fmla="*/ 2147483647 h 104"/>
              <a:gd name="T18" fmla="*/ 2147483647 w 171"/>
              <a:gd name="T19" fmla="*/ 2147483647 h 104"/>
              <a:gd name="T20" fmla="*/ 2147483647 w 171"/>
              <a:gd name="T21" fmla="*/ 2147483647 h 104"/>
              <a:gd name="T22" fmla="*/ 2147483647 w 171"/>
              <a:gd name="T23" fmla="*/ 2147483647 h 104"/>
              <a:gd name="T24" fmla="*/ 2147483647 w 171"/>
              <a:gd name="T25" fmla="*/ 2147483647 h 104"/>
              <a:gd name="T26" fmla="*/ 2147483647 w 171"/>
              <a:gd name="T27" fmla="*/ 2147483647 h 104"/>
              <a:gd name="T28" fmla="*/ 0 w 171"/>
              <a:gd name="T29" fmla="*/ 2147483647 h 104"/>
              <a:gd name="T30" fmla="*/ 0 w 171"/>
              <a:gd name="T31" fmla="*/ 2147483647 h 104"/>
              <a:gd name="T32" fmla="*/ 0 w 171"/>
              <a:gd name="T33" fmla="*/ 2147483647 h 104"/>
              <a:gd name="T34" fmla="*/ 0 w 171"/>
              <a:gd name="T35" fmla="*/ 2147483647 h 104"/>
              <a:gd name="T36" fmla="*/ 0 w 171"/>
              <a:gd name="T37" fmla="*/ 2147483647 h 104"/>
              <a:gd name="T38" fmla="*/ 2147483647 w 171"/>
              <a:gd name="T39" fmla="*/ 2147483647 h 104"/>
              <a:gd name="T40" fmla="*/ 2147483647 w 171"/>
              <a:gd name="T41" fmla="*/ 2147483647 h 104"/>
              <a:gd name="T42" fmla="*/ 2147483647 w 171"/>
              <a:gd name="T43" fmla="*/ 0 h 104"/>
              <a:gd name="T44" fmla="*/ 2147483647 w 171"/>
              <a:gd name="T45" fmla="*/ 0 h 104"/>
              <a:gd name="T46" fmla="*/ 2147483647 w 171"/>
              <a:gd name="T47" fmla="*/ 0 h 104"/>
              <a:gd name="T48" fmla="*/ 2147483647 w 171"/>
              <a:gd name="T49" fmla="*/ 2147483647 h 104"/>
              <a:gd name="T50" fmla="*/ 2147483647 w 171"/>
              <a:gd name="T51" fmla="*/ 2147483647 h 104"/>
              <a:gd name="T52" fmla="*/ 2147483647 w 171"/>
              <a:gd name="T53" fmla="*/ 2147483647 h 104"/>
              <a:gd name="T54" fmla="*/ 2147483647 w 171"/>
              <a:gd name="T55" fmla="*/ 2147483647 h 104"/>
              <a:gd name="T56" fmla="*/ 2147483647 w 171"/>
              <a:gd name="T57" fmla="*/ 2147483647 h 104"/>
              <a:gd name="T58" fmla="*/ 2147483647 w 171"/>
              <a:gd name="T59" fmla="*/ 2147483647 h 104"/>
              <a:gd name="T60" fmla="*/ 2147483647 w 171"/>
              <a:gd name="T61" fmla="*/ 2147483647 h 104"/>
              <a:gd name="T62" fmla="*/ 2147483647 w 171"/>
              <a:gd name="T63" fmla="*/ 2147483647 h 104"/>
              <a:gd name="T64" fmla="*/ 2147483647 w 171"/>
              <a:gd name="T65" fmla="*/ 2147483647 h 104"/>
              <a:gd name="T66" fmla="*/ 2147483647 w 171"/>
              <a:gd name="T67" fmla="*/ 2147483647 h 104"/>
              <a:gd name="T68" fmla="*/ 2147483647 w 171"/>
              <a:gd name="T69" fmla="*/ 2147483647 h 104"/>
              <a:gd name="T70" fmla="*/ 2147483647 w 171"/>
              <a:gd name="T71" fmla="*/ 2147483647 h 104"/>
              <a:gd name="T72" fmla="*/ 2147483647 w 171"/>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04"/>
              <a:gd name="T113" fmla="*/ 171 w 17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04">
                <a:moveTo>
                  <a:pt x="171" y="96"/>
                </a:moveTo>
                <a:lnTo>
                  <a:pt x="161" y="96"/>
                </a:lnTo>
                <a:lnTo>
                  <a:pt x="150" y="104"/>
                </a:lnTo>
                <a:lnTo>
                  <a:pt x="139" y="104"/>
                </a:lnTo>
                <a:lnTo>
                  <a:pt x="129" y="104"/>
                </a:lnTo>
                <a:lnTo>
                  <a:pt x="118" y="104"/>
                </a:lnTo>
                <a:lnTo>
                  <a:pt x="107" y="104"/>
                </a:lnTo>
                <a:lnTo>
                  <a:pt x="86" y="96"/>
                </a:lnTo>
                <a:lnTo>
                  <a:pt x="75" y="96"/>
                </a:lnTo>
                <a:lnTo>
                  <a:pt x="54" y="88"/>
                </a:lnTo>
                <a:lnTo>
                  <a:pt x="43" y="80"/>
                </a:lnTo>
                <a:lnTo>
                  <a:pt x="32" y="72"/>
                </a:lnTo>
                <a:lnTo>
                  <a:pt x="21" y="64"/>
                </a:lnTo>
                <a:lnTo>
                  <a:pt x="11" y="56"/>
                </a:lnTo>
                <a:lnTo>
                  <a:pt x="0" y="48"/>
                </a:lnTo>
                <a:lnTo>
                  <a:pt x="0" y="40"/>
                </a:lnTo>
                <a:lnTo>
                  <a:pt x="0" y="24"/>
                </a:lnTo>
                <a:lnTo>
                  <a:pt x="0" y="16"/>
                </a:lnTo>
                <a:lnTo>
                  <a:pt x="11" y="8"/>
                </a:lnTo>
                <a:lnTo>
                  <a:pt x="21" y="0"/>
                </a:lnTo>
                <a:lnTo>
                  <a:pt x="43" y="0"/>
                </a:lnTo>
                <a:lnTo>
                  <a:pt x="54" y="0"/>
                </a:lnTo>
                <a:lnTo>
                  <a:pt x="64" y="8"/>
                </a:lnTo>
                <a:lnTo>
                  <a:pt x="86" y="8"/>
                </a:lnTo>
                <a:lnTo>
                  <a:pt x="96" y="16"/>
                </a:lnTo>
                <a:lnTo>
                  <a:pt x="118" y="16"/>
                </a:lnTo>
                <a:lnTo>
                  <a:pt x="129" y="24"/>
                </a:lnTo>
                <a:lnTo>
                  <a:pt x="139" y="32"/>
                </a:lnTo>
                <a:lnTo>
                  <a:pt x="150" y="40"/>
                </a:lnTo>
                <a:lnTo>
                  <a:pt x="161" y="56"/>
                </a:lnTo>
                <a:lnTo>
                  <a:pt x="171" y="64"/>
                </a:lnTo>
                <a:lnTo>
                  <a:pt x="171" y="72"/>
                </a:lnTo>
                <a:lnTo>
                  <a:pt x="171" y="80"/>
                </a:lnTo>
                <a:lnTo>
                  <a:pt x="171" y="88"/>
                </a:lnTo>
                <a:lnTo>
                  <a:pt x="171" y="96"/>
                </a:lnTo>
                <a:close/>
              </a:path>
            </a:pathLst>
          </a:custGeom>
          <a:solidFill>
            <a:srgbClr val="FFF9CC"/>
          </a:solidFill>
          <a:ln w="17463">
            <a:solidFill>
              <a:srgbClr val="000000"/>
            </a:solidFill>
            <a:round/>
            <a:headEnd/>
            <a:tailEnd/>
          </a:ln>
        </p:spPr>
        <p:txBody>
          <a:bodyPr/>
          <a:lstStyle/>
          <a:p>
            <a:endParaRPr lang="en-US"/>
          </a:p>
        </p:txBody>
      </p:sp>
      <p:sp>
        <p:nvSpPr>
          <p:cNvPr id="58405" name="Freeform 114"/>
          <p:cNvSpPr>
            <a:spLocks/>
          </p:cNvSpPr>
          <p:nvPr/>
        </p:nvSpPr>
        <p:spPr bwMode="auto">
          <a:xfrm>
            <a:off x="5270500" y="2784475"/>
            <a:ext cx="185738" cy="228600"/>
          </a:xfrm>
          <a:custGeom>
            <a:avLst/>
            <a:gdLst>
              <a:gd name="T0" fmla="*/ 2147483647 w 117"/>
              <a:gd name="T1" fmla="*/ 2147483647 h 144"/>
              <a:gd name="T2" fmla="*/ 2147483647 w 117"/>
              <a:gd name="T3" fmla="*/ 2147483647 h 144"/>
              <a:gd name="T4" fmla="*/ 2147483647 w 117"/>
              <a:gd name="T5" fmla="*/ 2147483647 h 144"/>
              <a:gd name="T6" fmla="*/ 2147483647 w 117"/>
              <a:gd name="T7" fmla="*/ 2147483647 h 144"/>
              <a:gd name="T8" fmla="*/ 2147483647 w 117"/>
              <a:gd name="T9" fmla="*/ 2147483647 h 144"/>
              <a:gd name="T10" fmla="*/ 2147483647 w 117"/>
              <a:gd name="T11" fmla="*/ 2147483647 h 144"/>
              <a:gd name="T12" fmla="*/ 2147483647 w 117"/>
              <a:gd name="T13" fmla="*/ 2147483647 h 144"/>
              <a:gd name="T14" fmla="*/ 2147483647 w 117"/>
              <a:gd name="T15" fmla="*/ 2147483647 h 144"/>
              <a:gd name="T16" fmla="*/ 2147483647 w 117"/>
              <a:gd name="T17" fmla="*/ 2147483647 h 144"/>
              <a:gd name="T18" fmla="*/ 2147483647 w 117"/>
              <a:gd name="T19" fmla="*/ 2147483647 h 144"/>
              <a:gd name="T20" fmla="*/ 0 w 117"/>
              <a:gd name="T21" fmla="*/ 2147483647 h 144"/>
              <a:gd name="T22" fmla="*/ 0 w 117"/>
              <a:gd name="T23" fmla="*/ 2147483647 h 144"/>
              <a:gd name="T24" fmla="*/ 0 w 117"/>
              <a:gd name="T25" fmla="*/ 2147483647 h 144"/>
              <a:gd name="T26" fmla="*/ 0 w 117"/>
              <a:gd name="T27" fmla="*/ 2147483647 h 144"/>
              <a:gd name="T28" fmla="*/ 0 w 117"/>
              <a:gd name="T29" fmla="*/ 2147483647 h 144"/>
              <a:gd name="T30" fmla="*/ 0 w 117"/>
              <a:gd name="T31" fmla="*/ 2147483647 h 144"/>
              <a:gd name="T32" fmla="*/ 2147483647 w 117"/>
              <a:gd name="T33" fmla="*/ 2147483647 h 144"/>
              <a:gd name="T34" fmla="*/ 2147483647 w 117"/>
              <a:gd name="T35" fmla="*/ 2147483647 h 144"/>
              <a:gd name="T36" fmla="*/ 2147483647 w 117"/>
              <a:gd name="T37" fmla="*/ 2147483647 h 144"/>
              <a:gd name="T38" fmla="*/ 2147483647 w 117"/>
              <a:gd name="T39" fmla="*/ 0 h 144"/>
              <a:gd name="T40" fmla="*/ 2147483647 w 117"/>
              <a:gd name="T41" fmla="*/ 0 h 144"/>
              <a:gd name="T42" fmla="*/ 2147483647 w 117"/>
              <a:gd name="T43" fmla="*/ 2147483647 h 144"/>
              <a:gd name="T44" fmla="*/ 2147483647 w 117"/>
              <a:gd name="T45" fmla="*/ 2147483647 h 144"/>
              <a:gd name="T46" fmla="*/ 2147483647 w 117"/>
              <a:gd name="T47" fmla="*/ 2147483647 h 144"/>
              <a:gd name="T48" fmla="*/ 2147483647 w 117"/>
              <a:gd name="T49" fmla="*/ 2147483647 h 144"/>
              <a:gd name="T50" fmla="*/ 2147483647 w 117"/>
              <a:gd name="T51" fmla="*/ 2147483647 h 144"/>
              <a:gd name="T52" fmla="*/ 2147483647 w 117"/>
              <a:gd name="T53" fmla="*/ 2147483647 h 144"/>
              <a:gd name="T54" fmla="*/ 2147483647 w 117"/>
              <a:gd name="T55" fmla="*/ 2147483647 h 144"/>
              <a:gd name="T56" fmla="*/ 2147483647 w 117"/>
              <a:gd name="T57" fmla="*/ 2147483647 h 144"/>
              <a:gd name="T58" fmla="*/ 2147483647 w 117"/>
              <a:gd name="T59" fmla="*/ 2147483647 h 144"/>
              <a:gd name="T60" fmla="*/ 2147483647 w 117"/>
              <a:gd name="T61" fmla="*/ 2147483647 h 144"/>
              <a:gd name="T62" fmla="*/ 2147483647 w 117"/>
              <a:gd name="T63" fmla="*/ 2147483647 h 144"/>
              <a:gd name="T64" fmla="*/ 2147483647 w 117"/>
              <a:gd name="T65" fmla="*/ 2147483647 h 144"/>
              <a:gd name="T66" fmla="*/ 2147483647 w 117"/>
              <a:gd name="T67" fmla="*/ 2147483647 h 144"/>
              <a:gd name="T68" fmla="*/ 2147483647 w 117"/>
              <a:gd name="T69" fmla="*/ 2147483647 h 144"/>
              <a:gd name="T70" fmla="*/ 2147483647 w 117"/>
              <a:gd name="T71" fmla="*/ 2147483647 h 144"/>
              <a:gd name="T72" fmla="*/ 2147483647 w 117"/>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44"/>
              <a:gd name="T113" fmla="*/ 117 w 117"/>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44">
                <a:moveTo>
                  <a:pt x="85" y="144"/>
                </a:moveTo>
                <a:lnTo>
                  <a:pt x="85" y="144"/>
                </a:lnTo>
                <a:lnTo>
                  <a:pt x="75" y="144"/>
                </a:lnTo>
                <a:lnTo>
                  <a:pt x="64" y="144"/>
                </a:lnTo>
                <a:lnTo>
                  <a:pt x="53" y="136"/>
                </a:lnTo>
                <a:lnTo>
                  <a:pt x="42" y="128"/>
                </a:lnTo>
                <a:lnTo>
                  <a:pt x="32" y="120"/>
                </a:lnTo>
                <a:lnTo>
                  <a:pt x="21" y="112"/>
                </a:lnTo>
                <a:lnTo>
                  <a:pt x="10" y="96"/>
                </a:lnTo>
                <a:lnTo>
                  <a:pt x="10" y="88"/>
                </a:lnTo>
                <a:lnTo>
                  <a:pt x="0" y="72"/>
                </a:lnTo>
                <a:lnTo>
                  <a:pt x="0" y="64"/>
                </a:lnTo>
                <a:lnTo>
                  <a:pt x="0" y="48"/>
                </a:lnTo>
                <a:lnTo>
                  <a:pt x="0" y="40"/>
                </a:lnTo>
                <a:lnTo>
                  <a:pt x="0" y="32"/>
                </a:lnTo>
                <a:lnTo>
                  <a:pt x="0" y="24"/>
                </a:lnTo>
                <a:lnTo>
                  <a:pt x="10" y="16"/>
                </a:lnTo>
                <a:lnTo>
                  <a:pt x="10" y="8"/>
                </a:lnTo>
                <a:lnTo>
                  <a:pt x="21" y="8"/>
                </a:lnTo>
                <a:lnTo>
                  <a:pt x="32" y="0"/>
                </a:lnTo>
                <a:lnTo>
                  <a:pt x="42" y="0"/>
                </a:lnTo>
                <a:lnTo>
                  <a:pt x="53" y="8"/>
                </a:lnTo>
                <a:lnTo>
                  <a:pt x="64" y="8"/>
                </a:lnTo>
                <a:lnTo>
                  <a:pt x="75" y="16"/>
                </a:lnTo>
                <a:lnTo>
                  <a:pt x="85" y="24"/>
                </a:lnTo>
                <a:lnTo>
                  <a:pt x="96" y="40"/>
                </a:lnTo>
                <a:lnTo>
                  <a:pt x="96" y="48"/>
                </a:lnTo>
                <a:lnTo>
                  <a:pt x="107" y="64"/>
                </a:lnTo>
                <a:lnTo>
                  <a:pt x="107" y="72"/>
                </a:lnTo>
                <a:lnTo>
                  <a:pt x="117" y="88"/>
                </a:lnTo>
                <a:lnTo>
                  <a:pt x="117" y="96"/>
                </a:lnTo>
                <a:lnTo>
                  <a:pt x="117" y="104"/>
                </a:lnTo>
                <a:lnTo>
                  <a:pt x="117" y="120"/>
                </a:lnTo>
                <a:lnTo>
                  <a:pt x="107" y="128"/>
                </a:lnTo>
                <a:lnTo>
                  <a:pt x="107" y="136"/>
                </a:lnTo>
                <a:lnTo>
                  <a:pt x="96" y="136"/>
                </a:lnTo>
                <a:lnTo>
                  <a:pt x="85" y="144"/>
                </a:lnTo>
                <a:close/>
              </a:path>
            </a:pathLst>
          </a:custGeom>
          <a:solidFill>
            <a:srgbClr val="FFF9CC"/>
          </a:solidFill>
          <a:ln w="17463">
            <a:solidFill>
              <a:srgbClr val="000000"/>
            </a:solidFill>
            <a:round/>
            <a:headEnd/>
            <a:tailEnd/>
          </a:ln>
        </p:spPr>
        <p:txBody>
          <a:bodyPr/>
          <a:lstStyle/>
          <a:p>
            <a:endParaRPr lang="en-US"/>
          </a:p>
        </p:txBody>
      </p:sp>
      <p:sp>
        <p:nvSpPr>
          <p:cNvPr id="58406" name="Freeform 115"/>
          <p:cNvSpPr>
            <a:spLocks/>
          </p:cNvSpPr>
          <p:nvPr/>
        </p:nvSpPr>
        <p:spPr bwMode="auto">
          <a:xfrm>
            <a:off x="5746750" y="2898775"/>
            <a:ext cx="187325" cy="228600"/>
          </a:xfrm>
          <a:custGeom>
            <a:avLst/>
            <a:gdLst>
              <a:gd name="T0" fmla="*/ 2147483647 w 118"/>
              <a:gd name="T1" fmla="*/ 2147483647 h 144"/>
              <a:gd name="T2" fmla="*/ 2147483647 w 118"/>
              <a:gd name="T3" fmla="*/ 2147483647 h 144"/>
              <a:gd name="T4" fmla="*/ 2147483647 w 118"/>
              <a:gd name="T5" fmla="*/ 2147483647 h 144"/>
              <a:gd name="T6" fmla="*/ 0 w 118"/>
              <a:gd name="T7" fmla="*/ 2147483647 h 144"/>
              <a:gd name="T8" fmla="*/ 0 w 118"/>
              <a:gd name="T9" fmla="*/ 2147483647 h 144"/>
              <a:gd name="T10" fmla="*/ 0 w 118"/>
              <a:gd name="T11" fmla="*/ 2147483647 h 144"/>
              <a:gd name="T12" fmla="*/ 0 w 118"/>
              <a:gd name="T13" fmla="*/ 2147483647 h 144"/>
              <a:gd name="T14" fmla="*/ 0 w 118"/>
              <a:gd name="T15" fmla="*/ 2147483647 h 144"/>
              <a:gd name="T16" fmla="*/ 0 w 118"/>
              <a:gd name="T17" fmla="*/ 2147483647 h 144"/>
              <a:gd name="T18" fmla="*/ 0 w 118"/>
              <a:gd name="T19" fmla="*/ 2147483647 h 144"/>
              <a:gd name="T20" fmla="*/ 2147483647 w 118"/>
              <a:gd name="T21" fmla="*/ 2147483647 h 144"/>
              <a:gd name="T22" fmla="*/ 2147483647 w 118"/>
              <a:gd name="T23" fmla="*/ 2147483647 h 144"/>
              <a:gd name="T24" fmla="*/ 2147483647 w 118"/>
              <a:gd name="T25" fmla="*/ 2147483647 h 144"/>
              <a:gd name="T26" fmla="*/ 2147483647 w 118"/>
              <a:gd name="T27" fmla="*/ 2147483647 h 144"/>
              <a:gd name="T28" fmla="*/ 2147483647 w 118"/>
              <a:gd name="T29" fmla="*/ 2147483647 h 144"/>
              <a:gd name="T30" fmla="*/ 2147483647 w 118"/>
              <a:gd name="T31" fmla="*/ 2147483647 h 144"/>
              <a:gd name="T32" fmla="*/ 2147483647 w 118"/>
              <a:gd name="T33" fmla="*/ 0 h 144"/>
              <a:gd name="T34" fmla="*/ 2147483647 w 118"/>
              <a:gd name="T35" fmla="*/ 0 h 144"/>
              <a:gd name="T36" fmla="*/ 2147483647 w 118"/>
              <a:gd name="T37" fmla="*/ 0 h 144"/>
              <a:gd name="T38" fmla="*/ 2147483647 w 118"/>
              <a:gd name="T39" fmla="*/ 2147483647 h 144"/>
              <a:gd name="T40" fmla="*/ 2147483647 w 118"/>
              <a:gd name="T41" fmla="*/ 2147483647 h 144"/>
              <a:gd name="T42" fmla="*/ 2147483647 w 118"/>
              <a:gd name="T43" fmla="*/ 2147483647 h 144"/>
              <a:gd name="T44" fmla="*/ 2147483647 w 118"/>
              <a:gd name="T45" fmla="*/ 2147483647 h 144"/>
              <a:gd name="T46" fmla="*/ 2147483647 w 118"/>
              <a:gd name="T47" fmla="*/ 2147483647 h 144"/>
              <a:gd name="T48" fmla="*/ 2147483647 w 118"/>
              <a:gd name="T49" fmla="*/ 2147483647 h 144"/>
              <a:gd name="T50" fmla="*/ 2147483647 w 118"/>
              <a:gd name="T51" fmla="*/ 2147483647 h 144"/>
              <a:gd name="T52" fmla="*/ 2147483647 w 118"/>
              <a:gd name="T53" fmla="*/ 2147483647 h 144"/>
              <a:gd name="T54" fmla="*/ 2147483647 w 118"/>
              <a:gd name="T55" fmla="*/ 2147483647 h 144"/>
              <a:gd name="T56" fmla="*/ 2147483647 w 118"/>
              <a:gd name="T57" fmla="*/ 2147483647 h 144"/>
              <a:gd name="T58" fmla="*/ 2147483647 w 118"/>
              <a:gd name="T59" fmla="*/ 2147483647 h 144"/>
              <a:gd name="T60" fmla="*/ 2147483647 w 118"/>
              <a:gd name="T61" fmla="*/ 2147483647 h 144"/>
              <a:gd name="T62" fmla="*/ 2147483647 w 118"/>
              <a:gd name="T63" fmla="*/ 2147483647 h 144"/>
              <a:gd name="T64" fmla="*/ 2147483647 w 118"/>
              <a:gd name="T65" fmla="*/ 2147483647 h 144"/>
              <a:gd name="T66" fmla="*/ 2147483647 w 118"/>
              <a:gd name="T67" fmla="*/ 2147483647 h 144"/>
              <a:gd name="T68" fmla="*/ 2147483647 w 118"/>
              <a:gd name="T69" fmla="*/ 2147483647 h 144"/>
              <a:gd name="T70" fmla="*/ 2147483647 w 118"/>
              <a:gd name="T71" fmla="*/ 2147483647 h 144"/>
              <a:gd name="T72" fmla="*/ 2147483647 w 11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44"/>
              <a:gd name="T113" fmla="*/ 118 w 11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44">
                <a:moveTo>
                  <a:pt x="21" y="144"/>
                </a:moveTo>
                <a:lnTo>
                  <a:pt x="21" y="144"/>
                </a:lnTo>
                <a:lnTo>
                  <a:pt x="10" y="136"/>
                </a:lnTo>
                <a:lnTo>
                  <a:pt x="0" y="128"/>
                </a:lnTo>
                <a:lnTo>
                  <a:pt x="0" y="120"/>
                </a:lnTo>
                <a:lnTo>
                  <a:pt x="0" y="112"/>
                </a:lnTo>
                <a:lnTo>
                  <a:pt x="0" y="96"/>
                </a:lnTo>
                <a:lnTo>
                  <a:pt x="0" y="88"/>
                </a:lnTo>
                <a:lnTo>
                  <a:pt x="0" y="72"/>
                </a:lnTo>
                <a:lnTo>
                  <a:pt x="0" y="64"/>
                </a:lnTo>
                <a:lnTo>
                  <a:pt x="10" y="48"/>
                </a:lnTo>
                <a:lnTo>
                  <a:pt x="10" y="40"/>
                </a:lnTo>
                <a:lnTo>
                  <a:pt x="21" y="32"/>
                </a:lnTo>
                <a:lnTo>
                  <a:pt x="32" y="16"/>
                </a:lnTo>
                <a:lnTo>
                  <a:pt x="43" y="16"/>
                </a:lnTo>
                <a:lnTo>
                  <a:pt x="53" y="8"/>
                </a:lnTo>
                <a:lnTo>
                  <a:pt x="64" y="0"/>
                </a:lnTo>
                <a:lnTo>
                  <a:pt x="75" y="0"/>
                </a:lnTo>
                <a:lnTo>
                  <a:pt x="86" y="0"/>
                </a:lnTo>
                <a:lnTo>
                  <a:pt x="96" y="8"/>
                </a:lnTo>
                <a:lnTo>
                  <a:pt x="107" y="16"/>
                </a:lnTo>
                <a:lnTo>
                  <a:pt x="107" y="24"/>
                </a:lnTo>
                <a:lnTo>
                  <a:pt x="107" y="40"/>
                </a:lnTo>
                <a:lnTo>
                  <a:pt x="118" y="48"/>
                </a:lnTo>
                <a:lnTo>
                  <a:pt x="107" y="64"/>
                </a:lnTo>
                <a:lnTo>
                  <a:pt x="107" y="72"/>
                </a:lnTo>
                <a:lnTo>
                  <a:pt x="107" y="88"/>
                </a:lnTo>
                <a:lnTo>
                  <a:pt x="96" y="96"/>
                </a:lnTo>
                <a:lnTo>
                  <a:pt x="96" y="112"/>
                </a:lnTo>
                <a:lnTo>
                  <a:pt x="86" y="120"/>
                </a:lnTo>
                <a:lnTo>
                  <a:pt x="75" y="128"/>
                </a:lnTo>
                <a:lnTo>
                  <a:pt x="64" y="136"/>
                </a:lnTo>
                <a:lnTo>
                  <a:pt x="53" y="144"/>
                </a:lnTo>
                <a:lnTo>
                  <a:pt x="43" y="144"/>
                </a:lnTo>
                <a:lnTo>
                  <a:pt x="32" y="144"/>
                </a:lnTo>
                <a:lnTo>
                  <a:pt x="21" y="144"/>
                </a:lnTo>
                <a:close/>
              </a:path>
            </a:pathLst>
          </a:custGeom>
          <a:solidFill>
            <a:srgbClr val="FFF9CC"/>
          </a:solidFill>
          <a:ln w="17463">
            <a:solidFill>
              <a:srgbClr val="000000"/>
            </a:solidFill>
            <a:round/>
            <a:headEnd/>
            <a:tailEnd/>
          </a:ln>
        </p:spPr>
        <p:txBody>
          <a:bodyPr/>
          <a:lstStyle/>
          <a:p>
            <a:endParaRPr lang="en-US"/>
          </a:p>
        </p:txBody>
      </p:sp>
      <p:sp>
        <p:nvSpPr>
          <p:cNvPr id="58407" name="Freeform 118"/>
          <p:cNvSpPr>
            <a:spLocks/>
          </p:cNvSpPr>
          <p:nvPr/>
        </p:nvSpPr>
        <p:spPr bwMode="auto">
          <a:xfrm>
            <a:off x="6788150" y="3252788"/>
            <a:ext cx="339725" cy="569912"/>
          </a:xfrm>
          <a:custGeom>
            <a:avLst/>
            <a:gdLst>
              <a:gd name="T0" fmla="*/ 2147483647 w 214"/>
              <a:gd name="T1" fmla="*/ 2147483647 h 359"/>
              <a:gd name="T2" fmla="*/ 2147483647 w 214"/>
              <a:gd name="T3" fmla="*/ 2147483647 h 359"/>
              <a:gd name="T4" fmla="*/ 2147483647 w 214"/>
              <a:gd name="T5" fmla="*/ 2147483647 h 359"/>
              <a:gd name="T6" fmla="*/ 2147483647 w 214"/>
              <a:gd name="T7" fmla="*/ 2147483647 h 359"/>
              <a:gd name="T8" fmla="*/ 2147483647 w 214"/>
              <a:gd name="T9" fmla="*/ 2147483647 h 359"/>
              <a:gd name="T10" fmla="*/ 2147483647 w 214"/>
              <a:gd name="T11" fmla="*/ 2147483647 h 359"/>
              <a:gd name="T12" fmla="*/ 2147483647 w 214"/>
              <a:gd name="T13" fmla="*/ 2147483647 h 359"/>
              <a:gd name="T14" fmla="*/ 2147483647 w 214"/>
              <a:gd name="T15" fmla="*/ 2147483647 h 359"/>
              <a:gd name="T16" fmla="*/ 2147483647 w 214"/>
              <a:gd name="T17" fmla="*/ 2147483647 h 359"/>
              <a:gd name="T18" fmla="*/ 2147483647 w 214"/>
              <a:gd name="T19" fmla="*/ 2147483647 h 359"/>
              <a:gd name="T20" fmla="*/ 2147483647 w 214"/>
              <a:gd name="T21" fmla="*/ 2147483647 h 359"/>
              <a:gd name="T22" fmla="*/ 2147483647 w 214"/>
              <a:gd name="T23" fmla="*/ 2147483647 h 359"/>
              <a:gd name="T24" fmla="*/ 2147483647 w 214"/>
              <a:gd name="T25" fmla="*/ 2147483647 h 359"/>
              <a:gd name="T26" fmla="*/ 2147483647 w 214"/>
              <a:gd name="T27" fmla="*/ 2147483647 h 359"/>
              <a:gd name="T28" fmla="*/ 2147483647 w 214"/>
              <a:gd name="T29" fmla="*/ 2147483647 h 359"/>
              <a:gd name="T30" fmla="*/ 2147483647 w 214"/>
              <a:gd name="T31" fmla="*/ 2147483647 h 359"/>
              <a:gd name="T32" fmla="*/ 2147483647 w 214"/>
              <a:gd name="T33" fmla="*/ 2147483647 h 359"/>
              <a:gd name="T34" fmla="*/ 2147483647 w 214"/>
              <a:gd name="T35" fmla="*/ 2147483647 h 359"/>
              <a:gd name="T36" fmla="*/ 0 w 214"/>
              <a:gd name="T37" fmla="*/ 2147483647 h 359"/>
              <a:gd name="T38" fmla="*/ 0 w 214"/>
              <a:gd name="T39" fmla="*/ 0 h 359"/>
              <a:gd name="T40" fmla="*/ 2147483647 w 214"/>
              <a:gd name="T41" fmla="*/ 0 h 359"/>
              <a:gd name="T42" fmla="*/ 2147483647 w 214"/>
              <a:gd name="T43" fmla="*/ 2147483647 h 359"/>
              <a:gd name="T44" fmla="*/ 2147483647 w 214"/>
              <a:gd name="T45" fmla="*/ 2147483647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US"/>
          </a:p>
        </p:txBody>
      </p:sp>
      <p:sp>
        <p:nvSpPr>
          <p:cNvPr id="58408" name="Freeform 119"/>
          <p:cNvSpPr>
            <a:spLocks/>
          </p:cNvSpPr>
          <p:nvPr/>
        </p:nvSpPr>
        <p:spPr bwMode="auto">
          <a:xfrm>
            <a:off x="7162800" y="3240088"/>
            <a:ext cx="339725" cy="582612"/>
          </a:xfrm>
          <a:custGeom>
            <a:avLst/>
            <a:gdLst>
              <a:gd name="T0" fmla="*/ 2147483647 w 214"/>
              <a:gd name="T1" fmla="*/ 2147483647 h 367"/>
              <a:gd name="T2" fmla="*/ 2147483647 w 214"/>
              <a:gd name="T3" fmla="*/ 2147483647 h 367"/>
              <a:gd name="T4" fmla="*/ 2147483647 w 214"/>
              <a:gd name="T5" fmla="*/ 2147483647 h 367"/>
              <a:gd name="T6" fmla="*/ 2147483647 w 214"/>
              <a:gd name="T7" fmla="*/ 2147483647 h 367"/>
              <a:gd name="T8" fmla="*/ 2147483647 w 214"/>
              <a:gd name="T9" fmla="*/ 2147483647 h 367"/>
              <a:gd name="T10" fmla="*/ 2147483647 w 214"/>
              <a:gd name="T11" fmla="*/ 2147483647 h 367"/>
              <a:gd name="T12" fmla="*/ 0 w 214"/>
              <a:gd name="T13" fmla="*/ 2147483647 h 367"/>
              <a:gd name="T14" fmla="*/ 0 w 214"/>
              <a:gd name="T15" fmla="*/ 2147483647 h 367"/>
              <a:gd name="T16" fmla="*/ 0 w 214"/>
              <a:gd name="T17" fmla="*/ 2147483647 h 367"/>
              <a:gd name="T18" fmla="*/ 0 w 214"/>
              <a:gd name="T19" fmla="*/ 2147483647 h 367"/>
              <a:gd name="T20" fmla="*/ 2147483647 w 214"/>
              <a:gd name="T21" fmla="*/ 2147483647 h 367"/>
              <a:gd name="T22" fmla="*/ 2147483647 w 214"/>
              <a:gd name="T23" fmla="*/ 2147483647 h 367"/>
              <a:gd name="T24" fmla="*/ 2147483647 w 214"/>
              <a:gd name="T25" fmla="*/ 2147483647 h 367"/>
              <a:gd name="T26" fmla="*/ 2147483647 w 214"/>
              <a:gd name="T27" fmla="*/ 2147483647 h 367"/>
              <a:gd name="T28" fmla="*/ 2147483647 w 214"/>
              <a:gd name="T29" fmla="*/ 2147483647 h 367"/>
              <a:gd name="T30" fmla="*/ 2147483647 w 214"/>
              <a:gd name="T31" fmla="*/ 2147483647 h 367"/>
              <a:gd name="T32" fmla="*/ 2147483647 w 214"/>
              <a:gd name="T33" fmla="*/ 2147483647 h 367"/>
              <a:gd name="T34" fmla="*/ 2147483647 w 214"/>
              <a:gd name="T35" fmla="*/ 2147483647 h 367"/>
              <a:gd name="T36" fmla="*/ 2147483647 w 214"/>
              <a:gd name="T37" fmla="*/ 0 h 367"/>
              <a:gd name="T38" fmla="*/ 2147483647 w 214"/>
              <a:gd name="T39" fmla="*/ 0 h 367"/>
              <a:gd name="T40" fmla="*/ 2147483647 w 214"/>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US"/>
          </a:p>
        </p:txBody>
      </p:sp>
      <p:sp>
        <p:nvSpPr>
          <p:cNvPr id="58409" name="Freeform 122"/>
          <p:cNvSpPr>
            <a:spLocks/>
          </p:cNvSpPr>
          <p:nvPr/>
        </p:nvSpPr>
        <p:spPr bwMode="auto">
          <a:xfrm>
            <a:off x="6294438" y="2671763"/>
            <a:ext cx="271462" cy="165100"/>
          </a:xfrm>
          <a:custGeom>
            <a:avLst/>
            <a:gdLst>
              <a:gd name="T0" fmla="*/ 2147483647 w 171"/>
              <a:gd name="T1" fmla="*/ 2147483647 h 104"/>
              <a:gd name="T2" fmla="*/ 2147483647 w 171"/>
              <a:gd name="T3" fmla="*/ 2147483647 h 104"/>
              <a:gd name="T4" fmla="*/ 2147483647 w 171"/>
              <a:gd name="T5" fmla="*/ 2147483647 h 104"/>
              <a:gd name="T6" fmla="*/ 2147483647 w 171"/>
              <a:gd name="T7" fmla="*/ 2147483647 h 104"/>
              <a:gd name="T8" fmla="*/ 2147483647 w 171"/>
              <a:gd name="T9" fmla="*/ 2147483647 h 104"/>
              <a:gd name="T10" fmla="*/ 2147483647 w 171"/>
              <a:gd name="T11" fmla="*/ 2147483647 h 104"/>
              <a:gd name="T12" fmla="*/ 2147483647 w 171"/>
              <a:gd name="T13" fmla="*/ 2147483647 h 104"/>
              <a:gd name="T14" fmla="*/ 2147483647 w 171"/>
              <a:gd name="T15" fmla="*/ 2147483647 h 104"/>
              <a:gd name="T16" fmla="*/ 2147483647 w 171"/>
              <a:gd name="T17" fmla="*/ 2147483647 h 104"/>
              <a:gd name="T18" fmla="*/ 2147483647 w 171"/>
              <a:gd name="T19" fmla="*/ 2147483647 h 104"/>
              <a:gd name="T20" fmla="*/ 2147483647 w 171"/>
              <a:gd name="T21" fmla="*/ 2147483647 h 104"/>
              <a:gd name="T22" fmla="*/ 2147483647 w 171"/>
              <a:gd name="T23" fmla="*/ 2147483647 h 104"/>
              <a:gd name="T24" fmla="*/ 2147483647 w 171"/>
              <a:gd name="T25" fmla="*/ 2147483647 h 104"/>
              <a:gd name="T26" fmla="*/ 2147483647 w 171"/>
              <a:gd name="T27" fmla="*/ 2147483647 h 104"/>
              <a:gd name="T28" fmla="*/ 0 w 171"/>
              <a:gd name="T29" fmla="*/ 2147483647 h 104"/>
              <a:gd name="T30" fmla="*/ 0 w 171"/>
              <a:gd name="T31" fmla="*/ 2147483647 h 104"/>
              <a:gd name="T32" fmla="*/ 0 w 171"/>
              <a:gd name="T33" fmla="*/ 2147483647 h 104"/>
              <a:gd name="T34" fmla="*/ 0 w 171"/>
              <a:gd name="T35" fmla="*/ 2147483647 h 104"/>
              <a:gd name="T36" fmla="*/ 0 w 171"/>
              <a:gd name="T37" fmla="*/ 2147483647 h 104"/>
              <a:gd name="T38" fmla="*/ 2147483647 w 171"/>
              <a:gd name="T39" fmla="*/ 2147483647 h 104"/>
              <a:gd name="T40" fmla="*/ 2147483647 w 171"/>
              <a:gd name="T41" fmla="*/ 2147483647 h 104"/>
              <a:gd name="T42" fmla="*/ 2147483647 w 171"/>
              <a:gd name="T43" fmla="*/ 0 h 104"/>
              <a:gd name="T44" fmla="*/ 2147483647 w 171"/>
              <a:gd name="T45" fmla="*/ 0 h 104"/>
              <a:gd name="T46" fmla="*/ 2147483647 w 171"/>
              <a:gd name="T47" fmla="*/ 0 h 104"/>
              <a:gd name="T48" fmla="*/ 2147483647 w 171"/>
              <a:gd name="T49" fmla="*/ 2147483647 h 104"/>
              <a:gd name="T50" fmla="*/ 2147483647 w 171"/>
              <a:gd name="T51" fmla="*/ 2147483647 h 104"/>
              <a:gd name="T52" fmla="*/ 2147483647 w 171"/>
              <a:gd name="T53" fmla="*/ 2147483647 h 104"/>
              <a:gd name="T54" fmla="*/ 2147483647 w 171"/>
              <a:gd name="T55" fmla="*/ 2147483647 h 104"/>
              <a:gd name="T56" fmla="*/ 2147483647 w 171"/>
              <a:gd name="T57" fmla="*/ 2147483647 h 104"/>
              <a:gd name="T58" fmla="*/ 2147483647 w 171"/>
              <a:gd name="T59" fmla="*/ 2147483647 h 104"/>
              <a:gd name="T60" fmla="*/ 2147483647 w 171"/>
              <a:gd name="T61" fmla="*/ 2147483647 h 104"/>
              <a:gd name="T62" fmla="*/ 2147483647 w 171"/>
              <a:gd name="T63" fmla="*/ 2147483647 h 104"/>
              <a:gd name="T64" fmla="*/ 2147483647 w 171"/>
              <a:gd name="T65" fmla="*/ 2147483647 h 104"/>
              <a:gd name="T66" fmla="*/ 2147483647 w 171"/>
              <a:gd name="T67" fmla="*/ 2147483647 h 104"/>
              <a:gd name="T68" fmla="*/ 2147483647 w 171"/>
              <a:gd name="T69" fmla="*/ 2147483647 h 104"/>
              <a:gd name="T70" fmla="*/ 2147483647 w 171"/>
              <a:gd name="T71" fmla="*/ 2147483647 h 104"/>
              <a:gd name="T72" fmla="*/ 2147483647 w 171"/>
              <a:gd name="T73" fmla="*/ 2147483647 h 1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04"/>
              <a:gd name="T113" fmla="*/ 171 w 171"/>
              <a:gd name="T114" fmla="*/ 104 h 1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04">
                <a:moveTo>
                  <a:pt x="171" y="96"/>
                </a:moveTo>
                <a:lnTo>
                  <a:pt x="161" y="96"/>
                </a:lnTo>
                <a:lnTo>
                  <a:pt x="150" y="104"/>
                </a:lnTo>
                <a:lnTo>
                  <a:pt x="139" y="104"/>
                </a:lnTo>
                <a:lnTo>
                  <a:pt x="129" y="104"/>
                </a:lnTo>
                <a:lnTo>
                  <a:pt x="118" y="104"/>
                </a:lnTo>
                <a:lnTo>
                  <a:pt x="107" y="104"/>
                </a:lnTo>
                <a:lnTo>
                  <a:pt x="86" y="96"/>
                </a:lnTo>
                <a:lnTo>
                  <a:pt x="75" y="96"/>
                </a:lnTo>
                <a:lnTo>
                  <a:pt x="54" y="88"/>
                </a:lnTo>
                <a:lnTo>
                  <a:pt x="43" y="80"/>
                </a:lnTo>
                <a:lnTo>
                  <a:pt x="32" y="72"/>
                </a:lnTo>
                <a:lnTo>
                  <a:pt x="21" y="64"/>
                </a:lnTo>
                <a:lnTo>
                  <a:pt x="11" y="56"/>
                </a:lnTo>
                <a:lnTo>
                  <a:pt x="0" y="48"/>
                </a:lnTo>
                <a:lnTo>
                  <a:pt x="0" y="40"/>
                </a:lnTo>
                <a:lnTo>
                  <a:pt x="0" y="24"/>
                </a:lnTo>
                <a:lnTo>
                  <a:pt x="0" y="16"/>
                </a:lnTo>
                <a:lnTo>
                  <a:pt x="11" y="8"/>
                </a:lnTo>
                <a:lnTo>
                  <a:pt x="21" y="0"/>
                </a:lnTo>
                <a:lnTo>
                  <a:pt x="43" y="0"/>
                </a:lnTo>
                <a:lnTo>
                  <a:pt x="54" y="0"/>
                </a:lnTo>
                <a:lnTo>
                  <a:pt x="64" y="8"/>
                </a:lnTo>
                <a:lnTo>
                  <a:pt x="86" y="8"/>
                </a:lnTo>
                <a:lnTo>
                  <a:pt x="96" y="16"/>
                </a:lnTo>
                <a:lnTo>
                  <a:pt x="118" y="16"/>
                </a:lnTo>
                <a:lnTo>
                  <a:pt x="129" y="24"/>
                </a:lnTo>
                <a:lnTo>
                  <a:pt x="139" y="32"/>
                </a:lnTo>
                <a:lnTo>
                  <a:pt x="150" y="40"/>
                </a:lnTo>
                <a:lnTo>
                  <a:pt x="161" y="56"/>
                </a:lnTo>
                <a:lnTo>
                  <a:pt x="171" y="64"/>
                </a:lnTo>
                <a:lnTo>
                  <a:pt x="171" y="72"/>
                </a:lnTo>
                <a:lnTo>
                  <a:pt x="171" y="80"/>
                </a:lnTo>
                <a:lnTo>
                  <a:pt x="171" y="88"/>
                </a:lnTo>
                <a:lnTo>
                  <a:pt x="171" y="96"/>
                </a:lnTo>
                <a:close/>
              </a:path>
            </a:pathLst>
          </a:custGeom>
          <a:solidFill>
            <a:srgbClr val="FFF9CC"/>
          </a:solidFill>
          <a:ln w="17463">
            <a:solidFill>
              <a:srgbClr val="000000"/>
            </a:solidFill>
            <a:round/>
            <a:headEnd/>
            <a:tailEnd/>
          </a:ln>
        </p:spPr>
        <p:txBody>
          <a:bodyPr/>
          <a:lstStyle/>
          <a:p>
            <a:endParaRPr lang="en-US"/>
          </a:p>
        </p:txBody>
      </p:sp>
      <p:sp>
        <p:nvSpPr>
          <p:cNvPr id="58410" name="Freeform 123"/>
          <p:cNvSpPr>
            <a:spLocks/>
          </p:cNvSpPr>
          <p:nvPr/>
        </p:nvSpPr>
        <p:spPr bwMode="auto">
          <a:xfrm>
            <a:off x="6073775" y="2786063"/>
            <a:ext cx="185738" cy="228600"/>
          </a:xfrm>
          <a:custGeom>
            <a:avLst/>
            <a:gdLst>
              <a:gd name="T0" fmla="*/ 2147483647 w 117"/>
              <a:gd name="T1" fmla="*/ 2147483647 h 144"/>
              <a:gd name="T2" fmla="*/ 2147483647 w 117"/>
              <a:gd name="T3" fmla="*/ 2147483647 h 144"/>
              <a:gd name="T4" fmla="*/ 2147483647 w 117"/>
              <a:gd name="T5" fmla="*/ 2147483647 h 144"/>
              <a:gd name="T6" fmla="*/ 2147483647 w 117"/>
              <a:gd name="T7" fmla="*/ 2147483647 h 144"/>
              <a:gd name="T8" fmla="*/ 2147483647 w 117"/>
              <a:gd name="T9" fmla="*/ 2147483647 h 144"/>
              <a:gd name="T10" fmla="*/ 2147483647 w 117"/>
              <a:gd name="T11" fmla="*/ 2147483647 h 144"/>
              <a:gd name="T12" fmla="*/ 2147483647 w 117"/>
              <a:gd name="T13" fmla="*/ 2147483647 h 144"/>
              <a:gd name="T14" fmla="*/ 2147483647 w 117"/>
              <a:gd name="T15" fmla="*/ 2147483647 h 144"/>
              <a:gd name="T16" fmla="*/ 2147483647 w 117"/>
              <a:gd name="T17" fmla="*/ 2147483647 h 144"/>
              <a:gd name="T18" fmla="*/ 2147483647 w 117"/>
              <a:gd name="T19" fmla="*/ 2147483647 h 144"/>
              <a:gd name="T20" fmla="*/ 0 w 117"/>
              <a:gd name="T21" fmla="*/ 2147483647 h 144"/>
              <a:gd name="T22" fmla="*/ 0 w 117"/>
              <a:gd name="T23" fmla="*/ 2147483647 h 144"/>
              <a:gd name="T24" fmla="*/ 0 w 117"/>
              <a:gd name="T25" fmla="*/ 2147483647 h 144"/>
              <a:gd name="T26" fmla="*/ 0 w 117"/>
              <a:gd name="T27" fmla="*/ 2147483647 h 144"/>
              <a:gd name="T28" fmla="*/ 0 w 117"/>
              <a:gd name="T29" fmla="*/ 2147483647 h 144"/>
              <a:gd name="T30" fmla="*/ 0 w 117"/>
              <a:gd name="T31" fmla="*/ 2147483647 h 144"/>
              <a:gd name="T32" fmla="*/ 2147483647 w 117"/>
              <a:gd name="T33" fmla="*/ 2147483647 h 144"/>
              <a:gd name="T34" fmla="*/ 2147483647 w 117"/>
              <a:gd name="T35" fmla="*/ 2147483647 h 144"/>
              <a:gd name="T36" fmla="*/ 2147483647 w 117"/>
              <a:gd name="T37" fmla="*/ 2147483647 h 144"/>
              <a:gd name="T38" fmla="*/ 2147483647 w 117"/>
              <a:gd name="T39" fmla="*/ 0 h 144"/>
              <a:gd name="T40" fmla="*/ 2147483647 w 117"/>
              <a:gd name="T41" fmla="*/ 0 h 144"/>
              <a:gd name="T42" fmla="*/ 2147483647 w 117"/>
              <a:gd name="T43" fmla="*/ 2147483647 h 144"/>
              <a:gd name="T44" fmla="*/ 2147483647 w 117"/>
              <a:gd name="T45" fmla="*/ 2147483647 h 144"/>
              <a:gd name="T46" fmla="*/ 2147483647 w 117"/>
              <a:gd name="T47" fmla="*/ 2147483647 h 144"/>
              <a:gd name="T48" fmla="*/ 2147483647 w 117"/>
              <a:gd name="T49" fmla="*/ 2147483647 h 144"/>
              <a:gd name="T50" fmla="*/ 2147483647 w 117"/>
              <a:gd name="T51" fmla="*/ 2147483647 h 144"/>
              <a:gd name="T52" fmla="*/ 2147483647 w 117"/>
              <a:gd name="T53" fmla="*/ 2147483647 h 144"/>
              <a:gd name="T54" fmla="*/ 2147483647 w 117"/>
              <a:gd name="T55" fmla="*/ 2147483647 h 144"/>
              <a:gd name="T56" fmla="*/ 2147483647 w 117"/>
              <a:gd name="T57" fmla="*/ 2147483647 h 144"/>
              <a:gd name="T58" fmla="*/ 2147483647 w 117"/>
              <a:gd name="T59" fmla="*/ 2147483647 h 144"/>
              <a:gd name="T60" fmla="*/ 2147483647 w 117"/>
              <a:gd name="T61" fmla="*/ 2147483647 h 144"/>
              <a:gd name="T62" fmla="*/ 2147483647 w 117"/>
              <a:gd name="T63" fmla="*/ 2147483647 h 144"/>
              <a:gd name="T64" fmla="*/ 2147483647 w 117"/>
              <a:gd name="T65" fmla="*/ 2147483647 h 144"/>
              <a:gd name="T66" fmla="*/ 2147483647 w 117"/>
              <a:gd name="T67" fmla="*/ 2147483647 h 144"/>
              <a:gd name="T68" fmla="*/ 2147483647 w 117"/>
              <a:gd name="T69" fmla="*/ 2147483647 h 144"/>
              <a:gd name="T70" fmla="*/ 2147483647 w 117"/>
              <a:gd name="T71" fmla="*/ 2147483647 h 144"/>
              <a:gd name="T72" fmla="*/ 2147483647 w 117"/>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
              <a:gd name="T112" fmla="*/ 0 h 144"/>
              <a:gd name="T113" fmla="*/ 117 w 117"/>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 h="144">
                <a:moveTo>
                  <a:pt x="85" y="144"/>
                </a:moveTo>
                <a:lnTo>
                  <a:pt x="85" y="144"/>
                </a:lnTo>
                <a:lnTo>
                  <a:pt x="75" y="144"/>
                </a:lnTo>
                <a:lnTo>
                  <a:pt x="64" y="144"/>
                </a:lnTo>
                <a:lnTo>
                  <a:pt x="53" y="136"/>
                </a:lnTo>
                <a:lnTo>
                  <a:pt x="42" y="128"/>
                </a:lnTo>
                <a:lnTo>
                  <a:pt x="32" y="120"/>
                </a:lnTo>
                <a:lnTo>
                  <a:pt x="21" y="112"/>
                </a:lnTo>
                <a:lnTo>
                  <a:pt x="10" y="96"/>
                </a:lnTo>
                <a:lnTo>
                  <a:pt x="10" y="88"/>
                </a:lnTo>
                <a:lnTo>
                  <a:pt x="0" y="72"/>
                </a:lnTo>
                <a:lnTo>
                  <a:pt x="0" y="64"/>
                </a:lnTo>
                <a:lnTo>
                  <a:pt x="0" y="48"/>
                </a:lnTo>
                <a:lnTo>
                  <a:pt x="0" y="40"/>
                </a:lnTo>
                <a:lnTo>
                  <a:pt x="0" y="32"/>
                </a:lnTo>
                <a:lnTo>
                  <a:pt x="0" y="24"/>
                </a:lnTo>
                <a:lnTo>
                  <a:pt x="10" y="16"/>
                </a:lnTo>
                <a:lnTo>
                  <a:pt x="10" y="8"/>
                </a:lnTo>
                <a:lnTo>
                  <a:pt x="21" y="8"/>
                </a:lnTo>
                <a:lnTo>
                  <a:pt x="32" y="0"/>
                </a:lnTo>
                <a:lnTo>
                  <a:pt x="42" y="0"/>
                </a:lnTo>
                <a:lnTo>
                  <a:pt x="53" y="8"/>
                </a:lnTo>
                <a:lnTo>
                  <a:pt x="64" y="8"/>
                </a:lnTo>
                <a:lnTo>
                  <a:pt x="75" y="16"/>
                </a:lnTo>
                <a:lnTo>
                  <a:pt x="85" y="24"/>
                </a:lnTo>
                <a:lnTo>
                  <a:pt x="96" y="40"/>
                </a:lnTo>
                <a:lnTo>
                  <a:pt x="96" y="48"/>
                </a:lnTo>
                <a:lnTo>
                  <a:pt x="107" y="64"/>
                </a:lnTo>
                <a:lnTo>
                  <a:pt x="107" y="72"/>
                </a:lnTo>
                <a:lnTo>
                  <a:pt x="117" y="88"/>
                </a:lnTo>
                <a:lnTo>
                  <a:pt x="117" y="96"/>
                </a:lnTo>
                <a:lnTo>
                  <a:pt x="117" y="104"/>
                </a:lnTo>
                <a:lnTo>
                  <a:pt x="117" y="120"/>
                </a:lnTo>
                <a:lnTo>
                  <a:pt x="107" y="128"/>
                </a:lnTo>
                <a:lnTo>
                  <a:pt x="107" y="136"/>
                </a:lnTo>
                <a:lnTo>
                  <a:pt x="96" y="136"/>
                </a:lnTo>
                <a:lnTo>
                  <a:pt x="85" y="144"/>
                </a:lnTo>
                <a:close/>
              </a:path>
            </a:pathLst>
          </a:custGeom>
          <a:solidFill>
            <a:srgbClr val="FFF9CC"/>
          </a:solidFill>
          <a:ln w="17463">
            <a:solidFill>
              <a:srgbClr val="000000"/>
            </a:solidFill>
            <a:round/>
            <a:headEnd/>
            <a:tailEnd/>
          </a:ln>
        </p:spPr>
        <p:txBody>
          <a:bodyPr/>
          <a:lstStyle/>
          <a:p>
            <a:endParaRPr lang="en-US"/>
          </a:p>
        </p:txBody>
      </p:sp>
      <p:sp>
        <p:nvSpPr>
          <p:cNvPr id="58411" name="Freeform 124"/>
          <p:cNvSpPr>
            <a:spLocks/>
          </p:cNvSpPr>
          <p:nvPr/>
        </p:nvSpPr>
        <p:spPr bwMode="auto">
          <a:xfrm>
            <a:off x="6550025" y="2900363"/>
            <a:ext cx="187325" cy="228600"/>
          </a:xfrm>
          <a:custGeom>
            <a:avLst/>
            <a:gdLst>
              <a:gd name="T0" fmla="*/ 2147483647 w 118"/>
              <a:gd name="T1" fmla="*/ 2147483647 h 144"/>
              <a:gd name="T2" fmla="*/ 2147483647 w 118"/>
              <a:gd name="T3" fmla="*/ 2147483647 h 144"/>
              <a:gd name="T4" fmla="*/ 2147483647 w 118"/>
              <a:gd name="T5" fmla="*/ 2147483647 h 144"/>
              <a:gd name="T6" fmla="*/ 0 w 118"/>
              <a:gd name="T7" fmla="*/ 2147483647 h 144"/>
              <a:gd name="T8" fmla="*/ 0 w 118"/>
              <a:gd name="T9" fmla="*/ 2147483647 h 144"/>
              <a:gd name="T10" fmla="*/ 0 w 118"/>
              <a:gd name="T11" fmla="*/ 2147483647 h 144"/>
              <a:gd name="T12" fmla="*/ 0 w 118"/>
              <a:gd name="T13" fmla="*/ 2147483647 h 144"/>
              <a:gd name="T14" fmla="*/ 0 w 118"/>
              <a:gd name="T15" fmla="*/ 2147483647 h 144"/>
              <a:gd name="T16" fmla="*/ 0 w 118"/>
              <a:gd name="T17" fmla="*/ 2147483647 h 144"/>
              <a:gd name="T18" fmla="*/ 0 w 118"/>
              <a:gd name="T19" fmla="*/ 2147483647 h 144"/>
              <a:gd name="T20" fmla="*/ 2147483647 w 118"/>
              <a:gd name="T21" fmla="*/ 2147483647 h 144"/>
              <a:gd name="T22" fmla="*/ 2147483647 w 118"/>
              <a:gd name="T23" fmla="*/ 2147483647 h 144"/>
              <a:gd name="T24" fmla="*/ 2147483647 w 118"/>
              <a:gd name="T25" fmla="*/ 2147483647 h 144"/>
              <a:gd name="T26" fmla="*/ 2147483647 w 118"/>
              <a:gd name="T27" fmla="*/ 2147483647 h 144"/>
              <a:gd name="T28" fmla="*/ 2147483647 w 118"/>
              <a:gd name="T29" fmla="*/ 2147483647 h 144"/>
              <a:gd name="T30" fmla="*/ 2147483647 w 118"/>
              <a:gd name="T31" fmla="*/ 2147483647 h 144"/>
              <a:gd name="T32" fmla="*/ 2147483647 w 118"/>
              <a:gd name="T33" fmla="*/ 0 h 144"/>
              <a:gd name="T34" fmla="*/ 2147483647 w 118"/>
              <a:gd name="T35" fmla="*/ 0 h 144"/>
              <a:gd name="T36" fmla="*/ 2147483647 w 118"/>
              <a:gd name="T37" fmla="*/ 0 h 144"/>
              <a:gd name="T38" fmla="*/ 2147483647 w 118"/>
              <a:gd name="T39" fmla="*/ 2147483647 h 144"/>
              <a:gd name="T40" fmla="*/ 2147483647 w 118"/>
              <a:gd name="T41" fmla="*/ 2147483647 h 144"/>
              <a:gd name="T42" fmla="*/ 2147483647 w 118"/>
              <a:gd name="T43" fmla="*/ 2147483647 h 144"/>
              <a:gd name="T44" fmla="*/ 2147483647 w 118"/>
              <a:gd name="T45" fmla="*/ 2147483647 h 144"/>
              <a:gd name="T46" fmla="*/ 2147483647 w 118"/>
              <a:gd name="T47" fmla="*/ 2147483647 h 144"/>
              <a:gd name="T48" fmla="*/ 2147483647 w 118"/>
              <a:gd name="T49" fmla="*/ 2147483647 h 144"/>
              <a:gd name="T50" fmla="*/ 2147483647 w 118"/>
              <a:gd name="T51" fmla="*/ 2147483647 h 144"/>
              <a:gd name="T52" fmla="*/ 2147483647 w 118"/>
              <a:gd name="T53" fmla="*/ 2147483647 h 144"/>
              <a:gd name="T54" fmla="*/ 2147483647 w 118"/>
              <a:gd name="T55" fmla="*/ 2147483647 h 144"/>
              <a:gd name="T56" fmla="*/ 2147483647 w 118"/>
              <a:gd name="T57" fmla="*/ 2147483647 h 144"/>
              <a:gd name="T58" fmla="*/ 2147483647 w 118"/>
              <a:gd name="T59" fmla="*/ 2147483647 h 144"/>
              <a:gd name="T60" fmla="*/ 2147483647 w 118"/>
              <a:gd name="T61" fmla="*/ 2147483647 h 144"/>
              <a:gd name="T62" fmla="*/ 2147483647 w 118"/>
              <a:gd name="T63" fmla="*/ 2147483647 h 144"/>
              <a:gd name="T64" fmla="*/ 2147483647 w 118"/>
              <a:gd name="T65" fmla="*/ 2147483647 h 144"/>
              <a:gd name="T66" fmla="*/ 2147483647 w 118"/>
              <a:gd name="T67" fmla="*/ 2147483647 h 144"/>
              <a:gd name="T68" fmla="*/ 2147483647 w 118"/>
              <a:gd name="T69" fmla="*/ 2147483647 h 144"/>
              <a:gd name="T70" fmla="*/ 2147483647 w 118"/>
              <a:gd name="T71" fmla="*/ 2147483647 h 144"/>
              <a:gd name="T72" fmla="*/ 2147483647 w 11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44"/>
              <a:gd name="T113" fmla="*/ 118 w 11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44">
                <a:moveTo>
                  <a:pt x="21" y="144"/>
                </a:moveTo>
                <a:lnTo>
                  <a:pt x="21" y="144"/>
                </a:lnTo>
                <a:lnTo>
                  <a:pt x="10" y="136"/>
                </a:lnTo>
                <a:lnTo>
                  <a:pt x="0" y="128"/>
                </a:lnTo>
                <a:lnTo>
                  <a:pt x="0" y="120"/>
                </a:lnTo>
                <a:lnTo>
                  <a:pt x="0" y="112"/>
                </a:lnTo>
                <a:lnTo>
                  <a:pt x="0" y="96"/>
                </a:lnTo>
                <a:lnTo>
                  <a:pt x="0" y="88"/>
                </a:lnTo>
                <a:lnTo>
                  <a:pt x="0" y="72"/>
                </a:lnTo>
                <a:lnTo>
                  <a:pt x="0" y="64"/>
                </a:lnTo>
                <a:lnTo>
                  <a:pt x="10" y="48"/>
                </a:lnTo>
                <a:lnTo>
                  <a:pt x="10" y="40"/>
                </a:lnTo>
                <a:lnTo>
                  <a:pt x="21" y="32"/>
                </a:lnTo>
                <a:lnTo>
                  <a:pt x="32" y="16"/>
                </a:lnTo>
                <a:lnTo>
                  <a:pt x="43" y="16"/>
                </a:lnTo>
                <a:lnTo>
                  <a:pt x="53" y="8"/>
                </a:lnTo>
                <a:lnTo>
                  <a:pt x="64" y="0"/>
                </a:lnTo>
                <a:lnTo>
                  <a:pt x="75" y="0"/>
                </a:lnTo>
                <a:lnTo>
                  <a:pt x="86" y="0"/>
                </a:lnTo>
                <a:lnTo>
                  <a:pt x="96" y="8"/>
                </a:lnTo>
                <a:lnTo>
                  <a:pt x="107" y="16"/>
                </a:lnTo>
                <a:lnTo>
                  <a:pt x="107" y="24"/>
                </a:lnTo>
                <a:lnTo>
                  <a:pt x="107" y="40"/>
                </a:lnTo>
                <a:lnTo>
                  <a:pt x="118" y="48"/>
                </a:lnTo>
                <a:lnTo>
                  <a:pt x="107" y="64"/>
                </a:lnTo>
                <a:lnTo>
                  <a:pt x="107" y="72"/>
                </a:lnTo>
                <a:lnTo>
                  <a:pt x="107" y="88"/>
                </a:lnTo>
                <a:lnTo>
                  <a:pt x="96" y="96"/>
                </a:lnTo>
                <a:lnTo>
                  <a:pt x="96" y="112"/>
                </a:lnTo>
                <a:lnTo>
                  <a:pt x="86" y="120"/>
                </a:lnTo>
                <a:lnTo>
                  <a:pt x="75" y="128"/>
                </a:lnTo>
                <a:lnTo>
                  <a:pt x="64" y="136"/>
                </a:lnTo>
                <a:lnTo>
                  <a:pt x="53" y="144"/>
                </a:lnTo>
                <a:lnTo>
                  <a:pt x="43" y="144"/>
                </a:lnTo>
                <a:lnTo>
                  <a:pt x="32" y="144"/>
                </a:lnTo>
                <a:lnTo>
                  <a:pt x="21" y="144"/>
                </a:lnTo>
                <a:close/>
              </a:path>
            </a:pathLst>
          </a:custGeom>
          <a:solidFill>
            <a:srgbClr val="FFF9CC"/>
          </a:solidFill>
          <a:ln w="17463">
            <a:solidFill>
              <a:srgbClr val="000000"/>
            </a:solidFill>
            <a:round/>
            <a:headEnd/>
            <a:tailEnd/>
          </a:ln>
        </p:spPr>
        <p:txBody>
          <a:bodyPr/>
          <a:lstStyle/>
          <a:p>
            <a:endParaRPr lang="en-US"/>
          </a:p>
        </p:txBody>
      </p:sp>
      <p:grpSp>
        <p:nvGrpSpPr>
          <p:cNvPr id="58412" name="Group 128"/>
          <p:cNvGrpSpPr>
            <a:grpSpLocks/>
          </p:cNvGrpSpPr>
          <p:nvPr/>
        </p:nvGrpSpPr>
        <p:grpSpPr bwMode="auto">
          <a:xfrm>
            <a:off x="5734050" y="5119688"/>
            <a:ext cx="136525" cy="279400"/>
            <a:chOff x="3718" y="3214"/>
            <a:chExt cx="86" cy="176"/>
          </a:xfrm>
        </p:grpSpPr>
        <p:sp>
          <p:nvSpPr>
            <p:cNvPr id="58439" name="Freeform 129"/>
            <p:cNvSpPr>
              <a:spLocks/>
            </p:cNvSpPr>
            <p:nvPr/>
          </p:nvSpPr>
          <p:spPr bwMode="auto">
            <a:xfrm>
              <a:off x="3718" y="3214"/>
              <a:ext cx="86" cy="112"/>
            </a:xfrm>
            <a:custGeom>
              <a:avLst/>
              <a:gdLst>
                <a:gd name="T0" fmla="*/ 43 w 86"/>
                <a:gd name="T1" fmla="*/ 0 h 112"/>
                <a:gd name="T2" fmla="*/ 86 w 86"/>
                <a:gd name="T3" fmla="*/ 112 h 112"/>
                <a:gd name="T4" fmla="*/ 43 w 86"/>
                <a:gd name="T5" fmla="*/ 112 h 112"/>
                <a:gd name="T6" fmla="*/ 0 w 86"/>
                <a:gd name="T7" fmla="*/ 112 h 112"/>
                <a:gd name="T8" fmla="*/ 43 w 86"/>
                <a:gd name="T9" fmla="*/ 0 h 112"/>
                <a:gd name="T10" fmla="*/ 0 60000 65536"/>
                <a:gd name="T11" fmla="*/ 0 60000 65536"/>
                <a:gd name="T12" fmla="*/ 0 60000 65536"/>
                <a:gd name="T13" fmla="*/ 0 60000 65536"/>
                <a:gd name="T14" fmla="*/ 0 60000 65536"/>
                <a:gd name="T15" fmla="*/ 0 w 86"/>
                <a:gd name="T16" fmla="*/ 0 h 112"/>
                <a:gd name="T17" fmla="*/ 86 w 86"/>
                <a:gd name="T18" fmla="*/ 112 h 112"/>
              </a:gdLst>
              <a:ahLst/>
              <a:cxnLst>
                <a:cxn ang="T10">
                  <a:pos x="T0" y="T1"/>
                </a:cxn>
                <a:cxn ang="T11">
                  <a:pos x="T2" y="T3"/>
                </a:cxn>
                <a:cxn ang="T12">
                  <a:pos x="T4" y="T5"/>
                </a:cxn>
                <a:cxn ang="T13">
                  <a:pos x="T6" y="T7"/>
                </a:cxn>
                <a:cxn ang="T14">
                  <a:pos x="T8" y="T9"/>
                </a:cxn>
              </a:cxnLst>
              <a:rect l="T15" t="T16" r="T17" b="T18"/>
              <a:pathLst>
                <a:path w="86" h="112">
                  <a:moveTo>
                    <a:pt x="43" y="0"/>
                  </a:moveTo>
                  <a:lnTo>
                    <a:pt x="86" y="112"/>
                  </a:lnTo>
                  <a:lnTo>
                    <a:pt x="43" y="112"/>
                  </a:lnTo>
                  <a:lnTo>
                    <a:pt x="0" y="112"/>
                  </a:lnTo>
                  <a:lnTo>
                    <a:pt x="43" y="0"/>
                  </a:lnTo>
                  <a:close/>
                </a:path>
              </a:pathLst>
            </a:custGeom>
            <a:solidFill>
              <a:srgbClr val="99E6FF"/>
            </a:solidFill>
            <a:ln w="17463">
              <a:solidFill>
                <a:schemeClr val="tx1"/>
              </a:solidFill>
              <a:round/>
              <a:headEnd/>
              <a:tailEnd/>
            </a:ln>
          </p:spPr>
          <p:txBody>
            <a:bodyPr/>
            <a:lstStyle/>
            <a:p>
              <a:endParaRPr lang="en-US"/>
            </a:p>
          </p:txBody>
        </p:sp>
        <p:sp>
          <p:nvSpPr>
            <p:cNvPr id="58440" name="Line 130"/>
            <p:cNvSpPr>
              <a:spLocks noChangeShapeType="1"/>
            </p:cNvSpPr>
            <p:nvPr/>
          </p:nvSpPr>
          <p:spPr bwMode="auto">
            <a:xfrm flipV="1">
              <a:off x="3761" y="3326"/>
              <a:ext cx="1" cy="64"/>
            </a:xfrm>
            <a:prstGeom prst="line">
              <a:avLst/>
            </a:prstGeom>
            <a:noFill/>
            <a:ln w="1746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8413" name="Freeform 131"/>
          <p:cNvSpPr>
            <a:spLocks/>
          </p:cNvSpPr>
          <p:nvPr/>
        </p:nvSpPr>
        <p:spPr bwMode="auto">
          <a:xfrm>
            <a:off x="4175125" y="3087688"/>
            <a:ext cx="152400" cy="366712"/>
          </a:xfrm>
          <a:custGeom>
            <a:avLst/>
            <a:gdLst>
              <a:gd name="T0" fmla="*/ 0 w 96"/>
              <a:gd name="T1" fmla="*/ 2147483647 h 231"/>
              <a:gd name="T2" fmla="*/ 2147483647 w 96"/>
              <a:gd name="T3" fmla="*/ 2147483647 h 231"/>
              <a:gd name="T4" fmla="*/ 2147483647 w 96"/>
              <a:gd name="T5" fmla="*/ 2147483647 h 231"/>
              <a:gd name="T6" fmla="*/ 2147483647 w 96"/>
              <a:gd name="T7" fmla="*/ 2147483647 h 231"/>
              <a:gd name="T8" fmla="*/ 2147483647 w 96"/>
              <a:gd name="T9" fmla="*/ 2147483647 h 231"/>
              <a:gd name="T10" fmla="*/ 2147483647 w 96"/>
              <a:gd name="T11" fmla="*/ 2147483647 h 231"/>
              <a:gd name="T12" fmla="*/ 2147483647 w 96"/>
              <a:gd name="T13" fmla="*/ 2147483647 h 231"/>
              <a:gd name="T14" fmla="*/ 2147483647 w 96"/>
              <a:gd name="T15" fmla="*/ 2147483647 h 231"/>
              <a:gd name="T16" fmla="*/ 2147483647 w 96"/>
              <a:gd name="T17" fmla="*/ 2147483647 h 231"/>
              <a:gd name="T18" fmla="*/ 2147483647 w 96"/>
              <a:gd name="T19" fmla="*/ 0 h 231"/>
              <a:gd name="T20" fmla="*/ 2147483647 w 96"/>
              <a:gd name="T21" fmla="*/ 2147483647 h 231"/>
              <a:gd name="T22" fmla="*/ 2147483647 w 96"/>
              <a:gd name="T23" fmla="*/ 2147483647 h 231"/>
              <a:gd name="T24" fmla="*/ 2147483647 w 96"/>
              <a:gd name="T25" fmla="*/ 2147483647 h 231"/>
              <a:gd name="T26" fmla="*/ 2147483647 w 96"/>
              <a:gd name="T27" fmla="*/ 2147483647 h 231"/>
              <a:gd name="T28" fmla="*/ 2147483647 w 96"/>
              <a:gd name="T29" fmla="*/ 2147483647 h 231"/>
              <a:gd name="T30" fmla="*/ 2147483647 w 96"/>
              <a:gd name="T31" fmla="*/ 2147483647 h 231"/>
              <a:gd name="T32" fmla="*/ 2147483647 w 96"/>
              <a:gd name="T33" fmla="*/ 2147483647 h 231"/>
              <a:gd name="T34" fmla="*/ 2147483647 w 96"/>
              <a:gd name="T35" fmla="*/ 2147483647 h 231"/>
              <a:gd name="T36" fmla="*/ 0 w 96"/>
              <a:gd name="T37" fmla="*/ 2147483647 h 231"/>
              <a:gd name="T38" fmla="*/ 0 w 96"/>
              <a:gd name="T39" fmla="*/ 2147483647 h 231"/>
              <a:gd name="T40" fmla="*/ 0 w 96"/>
              <a:gd name="T41" fmla="*/ 2147483647 h 231"/>
              <a:gd name="T42" fmla="*/ 0 w 96"/>
              <a:gd name="T43" fmla="*/ 2147483647 h 2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31"/>
              <a:gd name="T68" fmla="*/ 96 w 96"/>
              <a:gd name="T69" fmla="*/ 231 h 2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31">
                <a:moveTo>
                  <a:pt x="0" y="231"/>
                </a:moveTo>
                <a:lnTo>
                  <a:pt x="21" y="207"/>
                </a:lnTo>
                <a:lnTo>
                  <a:pt x="43" y="191"/>
                </a:lnTo>
                <a:lnTo>
                  <a:pt x="64" y="183"/>
                </a:lnTo>
                <a:lnTo>
                  <a:pt x="85" y="143"/>
                </a:lnTo>
                <a:lnTo>
                  <a:pt x="96" y="103"/>
                </a:lnTo>
                <a:lnTo>
                  <a:pt x="96" y="72"/>
                </a:lnTo>
                <a:lnTo>
                  <a:pt x="85" y="32"/>
                </a:lnTo>
                <a:lnTo>
                  <a:pt x="64" y="8"/>
                </a:lnTo>
                <a:lnTo>
                  <a:pt x="32" y="0"/>
                </a:lnTo>
                <a:lnTo>
                  <a:pt x="10" y="16"/>
                </a:lnTo>
                <a:lnTo>
                  <a:pt x="21" y="56"/>
                </a:lnTo>
                <a:lnTo>
                  <a:pt x="32" y="87"/>
                </a:lnTo>
                <a:lnTo>
                  <a:pt x="43" y="103"/>
                </a:lnTo>
                <a:lnTo>
                  <a:pt x="43" y="111"/>
                </a:lnTo>
                <a:lnTo>
                  <a:pt x="43" y="119"/>
                </a:lnTo>
                <a:lnTo>
                  <a:pt x="32" y="151"/>
                </a:lnTo>
                <a:lnTo>
                  <a:pt x="10" y="183"/>
                </a:lnTo>
                <a:lnTo>
                  <a:pt x="0" y="191"/>
                </a:lnTo>
                <a:lnTo>
                  <a:pt x="0" y="207"/>
                </a:lnTo>
                <a:lnTo>
                  <a:pt x="0" y="223"/>
                </a:lnTo>
                <a:lnTo>
                  <a:pt x="0" y="231"/>
                </a:lnTo>
                <a:close/>
              </a:path>
            </a:pathLst>
          </a:custGeom>
          <a:solidFill>
            <a:srgbClr val="FF0000"/>
          </a:solidFill>
          <a:ln w="17463">
            <a:solidFill>
              <a:srgbClr val="000000"/>
            </a:solidFill>
            <a:round/>
            <a:headEnd/>
            <a:tailEnd/>
          </a:ln>
        </p:spPr>
        <p:txBody>
          <a:bodyPr/>
          <a:lstStyle/>
          <a:p>
            <a:endParaRPr lang="en-US"/>
          </a:p>
        </p:txBody>
      </p:sp>
      <p:sp>
        <p:nvSpPr>
          <p:cNvPr id="58414" name="Freeform 132"/>
          <p:cNvSpPr>
            <a:spLocks/>
          </p:cNvSpPr>
          <p:nvPr/>
        </p:nvSpPr>
        <p:spPr bwMode="auto">
          <a:xfrm>
            <a:off x="3427413" y="3548063"/>
            <a:ext cx="306387" cy="165100"/>
          </a:xfrm>
          <a:custGeom>
            <a:avLst/>
            <a:gdLst>
              <a:gd name="T0" fmla="*/ 2147483647 w 193"/>
              <a:gd name="T1" fmla="*/ 0 h 104"/>
              <a:gd name="T2" fmla="*/ 2147483647 w 193"/>
              <a:gd name="T3" fmla="*/ 2147483647 h 104"/>
              <a:gd name="T4" fmla="*/ 0 w 193"/>
              <a:gd name="T5" fmla="*/ 2147483647 h 104"/>
              <a:gd name="T6" fmla="*/ 2147483647 w 193"/>
              <a:gd name="T7" fmla="*/ 2147483647 h 104"/>
              <a:gd name="T8" fmla="*/ 2147483647 w 193"/>
              <a:gd name="T9" fmla="*/ 2147483647 h 104"/>
              <a:gd name="T10" fmla="*/ 2147483647 w 193"/>
              <a:gd name="T11" fmla="*/ 2147483647 h 104"/>
              <a:gd name="T12" fmla="*/ 2147483647 w 193"/>
              <a:gd name="T13" fmla="*/ 2147483647 h 104"/>
              <a:gd name="T14" fmla="*/ 2147483647 w 193"/>
              <a:gd name="T15" fmla="*/ 2147483647 h 104"/>
              <a:gd name="T16" fmla="*/ 2147483647 w 193"/>
              <a:gd name="T17" fmla="*/ 2147483647 h 104"/>
              <a:gd name="T18" fmla="*/ 2147483647 w 193"/>
              <a:gd name="T19" fmla="*/ 2147483647 h 104"/>
              <a:gd name="T20" fmla="*/ 2147483647 w 193"/>
              <a:gd name="T21" fmla="*/ 2147483647 h 104"/>
              <a:gd name="T22" fmla="*/ 2147483647 w 193"/>
              <a:gd name="T23" fmla="*/ 2147483647 h 104"/>
              <a:gd name="T24" fmla="*/ 2147483647 w 193"/>
              <a:gd name="T25" fmla="*/ 2147483647 h 104"/>
              <a:gd name="T26" fmla="*/ 2147483647 w 193"/>
              <a:gd name="T27" fmla="*/ 0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104"/>
              <a:gd name="T44" fmla="*/ 193 w 193"/>
              <a:gd name="T45" fmla="*/ 104 h 1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104">
                <a:moveTo>
                  <a:pt x="32" y="0"/>
                </a:moveTo>
                <a:lnTo>
                  <a:pt x="11" y="16"/>
                </a:lnTo>
                <a:lnTo>
                  <a:pt x="0" y="40"/>
                </a:lnTo>
                <a:lnTo>
                  <a:pt x="11" y="72"/>
                </a:lnTo>
                <a:lnTo>
                  <a:pt x="64" y="96"/>
                </a:lnTo>
                <a:lnTo>
                  <a:pt x="150" y="104"/>
                </a:lnTo>
                <a:lnTo>
                  <a:pt x="182" y="104"/>
                </a:lnTo>
                <a:lnTo>
                  <a:pt x="193" y="104"/>
                </a:lnTo>
                <a:lnTo>
                  <a:pt x="129" y="80"/>
                </a:lnTo>
                <a:lnTo>
                  <a:pt x="43" y="64"/>
                </a:lnTo>
                <a:lnTo>
                  <a:pt x="32" y="40"/>
                </a:lnTo>
                <a:lnTo>
                  <a:pt x="32" y="16"/>
                </a:lnTo>
                <a:lnTo>
                  <a:pt x="32" y="8"/>
                </a:lnTo>
                <a:lnTo>
                  <a:pt x="32" y="0"/>
                </a:lnTo>
                <a:close/>
              </a:path>
            </a:pathLst>
          </a:custGeom>
          <a:solidFill>
            <a:srgbClr val="FF0000"/>
          </a:solidFill>
          <a:ln w="17463">
            <a:solidFill>
              <a:srgbClr val="000000"/>
            </a:solidFill>
            <a:round/>
            <a:headEnd/>
            <a:tailEnd/>
          </a:ln>
        </p:spPr>
        <p:txBody>
          <a:bodyPr/>
          <a:lstStyle/>
          <a:p>
            <a:endParaRPr lang="en-US"/>
          </a:p>
        </p:txBody>
      </p:sp>
      <p:sp>
        <p:nvSpPr>
          <p:cNvPr id="58415" name="Freeform 133"/>
          <p:cNvSpPr>
            <a:spLocks/>
          </p:cNvSpPr>
          <p:nvPr/>
        </p:nvSpPr>
        <p:spPr bwMode="auto">
          <a:xfrm>
            <a:off x="3462338" y="3254375"/>
            <a:ext cx="339725" cy="569913"/>
          </a:xfrm>
          <a:custGeom>
            <a:avLst/>
            <a:gdLst>
              <a:gd name="T0" fmla="*/ 2147483647 w 214"/>
              <a:gd name="T1" fmla="*/ 2147483647 h 359"/>
              <a:gd name="T2" fmla="*/ 2147483647 w 214"/>
              <a:gd name="T3" fmla="*/ 2147483647 h 359"/>
              <a:gd name="T4" fmla="*/ 2147483647 w 214"/>
              <a:gd name="T5" fmla="*/ 2147483647 h 359"/>
              <a:gd name="T6" fmla="*/ 2147483647 w 214"/>
              <a:gd name="T7" fmla="*/ 2147483647 h 359"/>
              <a:gd name="T8" fmla="*/ 2147483647 w 214"/>
              <a:gd name="T9" fmla="*/ 2147483647 h 359"/>
              <a:gd name="T10" fmla="*/ 2147483647 w 214"/>
              <a:gd name="T11" fmla="*/ 2147483647 h 359"/>
              <a:gd name="T12" fmla="*/ 2147483647 w 214"/>
              <a:gd name="T13" fmla="*/ 2147483647 h 359"/>
              <a:gd name="T14" fmla="*/ 2147483647 w 214"/>
              <a:gd name="T15" fmla="*/ 2147483647 h 359"/>
              <a:gd name="T16" fmla="*/ 2147483647 w 214"/>
              <a:gd name="T17" fmla="*/ 2147483647 h 359"/>
              <a:gd name="T18" fmla="*/ 2147483647 w 214"/>
              <a:gd name="T19" fmla="*/ 2147483647 h 359"/>
              <a:gd name="T20" fmla="*/ 2147483647 w 214"/>
              <a:gd name="T21" fmla="*/ 2147483647 h 359"/>
              <a:gd name="T22" fmla="*/ 2147483647 w 214"/>
              <a:gd name="T23" fmla="*/ 2147483647 h 359"/>
              <a:gd name="T24" fmla="*/ 2147483647 w 214"/>
              <a:gd name="T25" fmla="*/ 2147483647 h 359"/>
              <a:gd name="T26" fmla="*/ 2147483647 w 214"/>
              <a:gd name="T27" fmla="*/ 2147483647 h 359"/>
              <a:gd name="T28" fmla="*/ 2147483647 w 214"/>
              <a:gd name="T29" fmla="*/ 2147483647 h 359"/>
              <a:gd name="T30" fmla="*/ 2147483647 w 214"/>
              <a:gd name="T31" fmla="*/ 2147483647 h 359"/>
              <a:gd name="T32" fmla="*/ 2147483647 w 214"/>
              <a:gd name="T33" fmla="*/ 2147483647 h 359"/>
              <a:gd name="T34" fmla="*/ 2147483647 w 214"/>
              <a:gd name="T35" fmla="*/ 2147483647 h 359"/>
              <a:gd name="T36" fmla="*/ 0 w 214"/>
              <a:gd name="T37" fmla="*/ 2147483647 h 359"/>
              <a:gd name="T38" fmla="*/ 0 w 214"/>
              <a:gd name="T39" fmla="*/ 0 h 359"/>
              <a:gd name="T40" fmla="*/ 2147483647 w 214"/>
              <a:gd name="T41" fmla="*/ 0 h 359"/>
              <a:gd name="T42" fmla="*/ 2147483647 w 214"/>
              <a:gd name="T43" fmla="*/ 2147483647 h 359"/>
              <a:gd name="T44" fmla="*/ 2147483647 w 214"/>
              <a:gd name="T45" fmla="*/ 2147483647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
              <a:gd name="T70" fmla="*/ 0 h 359"/>
              <a:gd name="T71" fmla="*/ 214 w 214"/>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 h="359">
                <a:moveTo>
                  <a:pt x="43" y="8"/>
                </a:moveTo>
                <a:lnTo>
                  <a:pt x="43" y="16"/>
                </a:lnTo>
                <a:lnTo>
                  <a:pt x="64" y="40"/>
                </a:lnTo>
                <a:lnTo>
                  <a:pt x="107" y="88"/>
                </a:lnTo>
                <a:lnTo>
                  <a:pt x="182" y="104"/>
                </a:lnTo>
                <a:lnTo>
                  <a:pt x="193" y="112"/>
                </a:lnTo>
                <a:lnTo>
                  <a:pt x="203" y="136"/>
                </a:lnTo>
                <a:lnTo>
                  <a:pt x="214" y="231"/>
                </a:lnTo>
                <a:lnTo>
                  <a:pt x="203" y="327"/>
                </a:lnTo>
                <a:lnTo>
                  <a:pt x="193" y="351"/>
                </a:lnTo>
                <a:lnTo>
                  <a:pt x="193" y="359"/>
                </a:lnTo>
                <a:lnTo>
                  <a:pt x="171" y="351"/>
                </a:lnTo>
                <a:lnTo>
                  <a:pt x="160" y="319"/>
                </a:lnTo>
                <a:lnTo>
                  <a:pt x="139" y="207"/>
                </a:lnTo>
                <a:lnTo>
                  <a:pt x="128" y="152"/>
                </a:lnTo>
                <a:lnTo>
                  <a:pt x="85" y="120"/>
                </a:lnTo>
                <a:lnTo>
                  <a:pt x="32" y="104"/>
                </a:lnTo>
                <a:lnTo>
                  <a:pt x="10" y="80"/>
                </a:lnTo>
                <a:lnTo>
                  <a:pt x="0" y="16"/>
                </a:lnTo>
                <a:lnTo>
                  <a:pt x="0" y="0"/>
                </a:lnTo>
                <a:lnTo>
                  <a:pt x="21" y="0"/>
                </a:lnTo>
                <a:lnTo>
                  <a:pt x="53" y="8"/>
                </a:lnTo>
                <a:lnTo>
                  <a:pt x="43" y="8"/>
                </a:lnTo>
                <a:close/>
              </a:path>
            </a:pathLst>
          </a:custGeom>
          <a:solidFill>
            <a:srgbClr val="A6FF4C"/>
          </a:solidFill>
          <a:ln w="17463">
            <a:solidFill>
              <a:srgbClr val="000000"/>
            </a:solidFill>
            <a:round/>
            <a:headEnd/>
            <a:tailEnd/>
          </a:ln>
        </p:spPr>
        <p:txBody>
          <a:bodyPr/>
          <a:lstStyle/>
          <a:p>
            <a:endParaRPr lang="en-US"/>
          </a:p>
        </p:txBody>
      </p:sp>
      <p:sp>
        <p:nvSpPr>
          <p:cNvPr id="58416" name="Freeform 134"/>
          <p:cNvSpPr>
            <a:spLocks/>
          </p:cNvSpPr>
          <p:nvPr/>
        </p:nvSpPr>
        <p:spPr bwMode="auto">
          <a:xfrm>
            <a:off x="3836988" y="3241675"/>
            <a:ext cx="339725" cy="582613"/>
          </a:xfrm>
          <a:custGeom>
            <a:avLst/>
            <a:gdLst>
              <a:gd name="T0" fmla="*/ 2147483647 w 214"/>
              <a:gd name="T1" fmla="*/ 2147483647 h 367"/>
              <a:gd name="T2" fmla="*/ 2147483647 w 214"/>
              <a:gd name="T3" fmla="*/ 2147483647 h 367"/>
              <a:gd name="T4" fmla="*/ 2147483647 w 214"/>
              <a:gd name="T5" fmla="*/ 2147483647 h 367"/>
              <a:gd name="T6" fmla="*/ 2147483647 w 214"/>
              <a:gd name="T7" fmla="*/ 2147483647 h 367"/>
              <a:gd name="T8" fmla="*/ 2147483647 w 214"/>
              <a:gd name="T9" fmla="*/ 2147483647 h 367"/>
              <a:gd name="T10" fmla="*/ 2147483647 w 214"/>
              <a:gd name="T11" fmla="*/ 2147483647 h 367"/>
              <a:gd name="T12" fmla="*/ 0 w 214"/>
              <a:gd name="T13" fmla="*/ 2147483647 h 367"/>
              <a:gd name="T14" fmla="*/ 0 w 214"/>
              <a:gd name="T15" fmla="*/ 2147483647 h 367"/>
              <a:gd name="T16" fmla="*/ 0 w 214"/>
              <a:gd name="T17" fmla="*/ 2147483647 h 367"/>
              <a:gd name="T18" fmla="*/ 0 w 214"/>
              <a:gd name="T19" fmla="*/ 2147483647 h 367"/>
              <a:gd name="T20" fmla="*/ 2147483647 w 214"/>
              <a:gd name="T21" fmla="*/ 2147483647 h 367"/>
              <a:gd name="T22" fmla="*/ 2147483647 w 214"/>
              <a:gd name="T23" fmla="*/ 2147483647 h 367"/>
              <a:gd name="T24" fmla="*/ 2147483647 w 214"/>
              <a:gd name="T25" fmla="*/ 2147483647 h 367"/>
              <a:gd name="T26" fmla="*/ 2147483647 w 214"/>
              <a:gd name="T27" fmla="*/ 2147483647 h 367"/>
              <a:gd name="T28" fmla="*/ 2147483647 w 214"/>
              <a:gd name="T29" fmla="*/ 2147483647 h 367"/>
              <a:gd name="T30" fmla="*/ 2147483647 w 214"/>
              <a:gd name="T31" fmla="*/ 2147483647 h 367"/>
              <a:gd name="T32" fmla="*/ 2147483647 w 214"/>
              <a:gd name="T33" fmla="*/ 2147483647 h 367"/>
              <a:gd name="T34" fmla="*/ 2147483647 w 214"/>
              <a:gd name="T35" fmla="*/ 2147483647 h 367"/>
              <a:gd name="T36" fmla="*/ 2147483647 w 214"/>
              <a:gd name="T37" fmla="*/ 0 h 367"/>
              <a:gd name="T38" fmla="*/ 2147483647 w 214"/>
              <a:gd name="T39" fmla="*/ 0 h 367"/>
              <a:gd name="T40" fmla="*/ 2147483647 w 214"/>
              <a:gd name="T41" fmla="*/ 2147483647 h 3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4"/>
              <a:gd name="T64" fmla="*/ 0 h 367"/>
              <a:gd name="T65" fmla="*/ 214 w 214"/>
              <a:gd name="T66" fmla="*/ 367 h 3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4" h="367">
                <a:moveTo>
                  <a:pt x="160" y="8"/>
                </a:moveTo>
                <a:lnTo>
                  <a:pt x="150" y="16"/>
                </a:lnTo>
                <a:lnTo>
                  <a:pt x="139" y="40"/>
                </a:lnTo>
                <a:lnTo>
                  <a:pt x="107" y="88"/>
                </a:lnTo>
                <a:lnTo>
                  <a:pt x="32" y="112"/>
                </a:lnTo>
                <a:lnTo>
                  <a:pt x="10" y="120"/>
                </a:lnTo>
                <a:lnTo>
                  <a:pt x="0" y="144"/>
                </a:lnTo>
                <a:lnTo>
                  <a:pt x="0" y="239"/>
                </a:lnTo>
                <a:lnTo>
                  <a:pt x="0" y="327"/>
                </a:lnTo>
                <a:lnTo>
                  <a:pt x="0" y="351"/>
                </a:lnTo>
                <a:lnTo>
                  <a:pt x="10" y="367"/>
                </a:lnTo>
                <a:lnTo>
                  <a:pt x="32" y="359"/>
                </a:lnTo>
                <a:lnTo>
                  <a:pt x="53" y="319"/>
                </a:lnTo>
                <a:lnTo>
                  <a:pt x="64" y="207"/>
                </a:lnTo>
                <a:lnTo>
                  <a:pt x="85" y="152"/>
                </a:lnTo>
                <a:lnTo>
                  <a:pt x="128" y="128"/>
                </a:lnTo>
                <a:lnTo>
                  <a:pt x="203" y="80"/>
                </a:lnTo>
                <a:lnTo>
                  <a:pt x="214" y="16"/>
                </a:lnTo>
                <a:lnTo>
                  <a:pt x="193" y="0"/>
                </a:lnTo>
                <a:lnTo>
                  <a:pt x="182" y="0"/>
                </a:lnTo>
                <a:lnTo>
                  <a:pt x="160" y="8"/>
                </a:lnTo>
                <a:close/>
              </a:path>
            </a:pathLst>
          </a:custGeom>
          <a:solidFill>
            <a:srgbClr val="A6FF4C"/>
          </a:solidFill>
          <a:ln w="17463">
            <a:solidFill>
              <a:srgbClr val="000000"/>
            </a:solidFill>
            <a:round/>
            <a:headEnd/>
            <a:tailEnd/>
          </a:ln>
        </p:spPr>
        <p:txBody>
          <a:bodyPr/>
          <a:lstStyle/>
          <a:p>
            <a:endParaRPr lang="en-US"/>
          </a:p>
        </p:txBody>
      </p:sp>
      <p:sp>
        <p:nvSpPr>
          <p:cNvPr id="58417" name="Oval 135"/>
          <p:cNvSpPr>
            <a:spLocks noChangeArrowheads="1"/>
          </p:cNvSpPr>
          <p:nvPr/>
        </p:nvSpPr>
        <p:spPr bwMode="auto">
          <a:xfrm>
            <a:off x="3651250" y="3243263"/>
            <a:ext cx="339725" cy="139700"/>
          </a:xfrm>
          <a:prstGeom prst="ellipse">
            <a:avLst/>
          </a:prstGeom>
          <a:solidFill>
            <a:srgbClr val="FF0066"/>
          </a:solidFill>
          <a:ln w="17463">
            <a:solidFill>
              <a:srgbClr val="000000"/>
            </a:solidFill>
            <a:round/>
            <a:headEnd/>
            <a:tailEnd/>
          </a:ln>
        </p:spPr>
        <p:txBody>
          <a:bodyPr/>
          <a:lstStyle/>
          <a:p>
            <a:endParaRPr lang="en-US"/>
          </a:p>
        </p:txBody>
      </p:sp>
      <p:sp>
        <p:nvSpPr>
          <p:cNvPr id="58418" name="Oval 142"/>
          <p:cNvSpPr>
            <a:spLocks noChangeArrowheads="1"/>
          </p:cNvSpPr>
          <p:nvPr/>
        </p:nvSpPr>
        <p:spPr bwMode="auto">
          <a:xfrm>
            <a:off x="4830763" y="5659438"/>
            <a:ext cx="392112" cy="152400"/>
          </a:xfrm>
          <a:prstGeom prst="ellipse">
            <a:avLst/>
          </a:prstGeom>
          <a:solidFill>
            <a:srgbClr val="FFE94C"/>
          </a:solidFill>
          <a:ln w="17463">
            <a:solidFill>
              <a:srgbClr val="000000"/>
            </a:solidFill>
            <a:round/>
            <a:headEnd/>
            <a:tailEnd/>
          </a:ln>
        </p:spPr>
        <p:txBody>
          <a:bodyPr/>
          <a:lstStyle/>
          <a:p>
            <a:endParaRPr lang="en-US"/>
          </a:p>
        </p:txBody>
      </p:sp>
      <p:sp>
        <p:nvSpPr>
          <p:cNvPr id="58419" name="Oval 143"/>
          <p:cNvSpPr>
            <a:spLocks noChangeArrowheads="1"/>
          </p:cNvSpPr>
          <p:nvPr/>
        </p:nvSpPr>
        <p:spPr bwMode="auto">
          <a:xfrm>
            <a:off x="5511800" y="5494338"/>
            <a:ext cx="392113" cy="152400"/>
          </a:xfrm>
          <a:prstGeom prst="ellipse">
            <a:avLst/>
          </a:prstGeom>
          <a:solidFill>
            <a:srgbClr val="FFE94C"/>
          </a:solidFill>
          <a:ln w="17463">
            <a:solidFill>
              <a:srgbClr val="000000"/>
            </a:solidFill>
            <a:round/>
            <a:headEnd/>
            <a:tailEnd/>
          </a:ln>
        </p:spPr>
        <p:txBody>
          <a:bodyPr/>
          <a:lstStyle/>
          <a:p>
            <a:endParaRPr lang="en-US"/>
          </a:p>
        </p:txBody>
      </p:sp>
      <p:sp>
        <p:nvSpPr>
          <p:cNvPr id="58420" name="Oval 144"/>
          <p:cNvSpPr>
            <a:spLocks noChangeArrowheads="1"/>
          </p:cNvSpPr>
          <p:nvPr/>
        </p:nvSpPr>
        <p:spPr bwMode="auto">
          <a:xfrm>
            <a:off x="6007100" y="5672138"/>
            <a:ext cx="392113" cy="152400"/>
          </a:xfrm>
          <a:prstGeom prst="ellipse">
            <a:avLst/>
          </a:prstGeom>
          <a:solidFill>
            <a:srgbClr val="FFE94C"/>
          </a:solidFill>
          <a:ln w="17463">
            <a:solidFill>
              <a:srgbClr val="000000"/>
            </a:solidFill>
            <a:round/>
            <a:headEnd/>
            <a:tailEnd/>
          </a:ln>
        </p:spPr>
        <p:txBody>
          <a:bodyPr/>
          <a:lstStyle/>
          <a:p>
            <a:endParaRPr lang="en-US"/>
          </a:p>
        </p:txBody>
      </p:sp>
      <p:sp>
        <p:nvSpPr>
          <p:cNvPr id="58421" name="Oval 145"/>
          <p:cNvSpPr>
            <a:spLocks noChangeArrowheads="1"/>
          </p:cNvSpPr>
          <p:nvPr/>
        </p:nvSpPr>
        <p:spPr bwMode="auto">
          <a:xfrm>
            <a:off x="6838950" y="5507038"/>
            <a:ext cx="392113" cy="152400"/>
          </a:xfrm>
          <a:prstGeom prst="ellipse">
            <a:avLst/>
          </a:prstGeom>
          <a:solidFill>
            <a:srgbClr val="FFE94C"/>
          </a:solidFill>
          <a:ln w="17463">
            <a:solidFill>
              <a:srgbClr val="000000"/>
            </a:solidFill>
            <a:round/>
            <a:headEnd/>
            <a:tailEnd/>
          </a:ln>
        </p:spPr>
        <p:txBody>
          <a:bodyPr/>
          <a:lstStyle/>
          <a:p>
            <a:endParaRPr lang="en-US"/>
          </a:p>
        </p:txBody>
      </p:sp>
      <p:sp>
        <p:nvSpPr>
          <p:cNvPr id="58422" name="Text Box 151"/>
          <p:cNvSpPr txBox="1">
            <a:spLocks noChangeArrowheads="1"/>
          </p:cNvSpPr>
          <p:nvPr/>
        </p:nvSpPr>
        <p:spPr bwMode="auto">
          <a:xfrm>
            <a:off x="5705475" y="3848100"/>
            <a:ext cx="611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2000" b="1">
                <a:solidFill>
                  <a:srgbClr val="000000"/>
                </a:solidFill>
              </a:rPr>
              <a:t>DM</a:t>
            </a:r>
          </a:p>
        </p:txBody>
      </p:sp>
      <p:sp>
        <p:nvSpPr>
          <p:cNvPr id="58423" name="Text Box 152"/>
          <p:cNvSpPr txBox="1">
            <a:spLocks noChangeArrowheads="1"/>
          </p:cNvSpPr>
          <p:nvPr/>
        </p:nvSpPr>
        <p:spPr bwMode="auto">
          <a:xfrm>
            <a:off x="6205538" y="3848100"/>
            <a:ext cx="56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2000" b="1">
                <a:solidFill>
                  <a:srgbClr val="000000"/>
                </a:solidFill>
              </a:rPr>
              <a:t>DO</a:t>
            </a:r>
          </a:p>
        </p:txBody>
      </p:sp>
      <p:sp>
        <p:nvSpPr>
          <p:cNvPr id="58424" name="Oval 153"/>
          <p:cNvSpPr>
            <a:spLocks noChangeArrowheads="1"/>
          </p:cNvSpPr>
          <p:nvPr/>
        </p:nvSpPr>
        <p:spPr bwMode="auto">
          <a:xfrm>
            <a:off x="5322888" y="3106738"/>
            <a:ext cx="152400" cy="87312"/>
          </a:xfrm>
          <a:prstGeom prst="ellipse">
            <a:avLst/>
          </a:prstGeom>
          <a:solidFill>
            <a:srgbClr val="FF0066"/>
          </a:solidFill>
          <a:ln w="17463">
            <a:solidFill>
              <a:srgbClr val="000000"/>
            </a:solidFill>
            <a:round/>
            <a:headEnd/>
            <a:tailEnd/>
          </a:ln>
        </p:spPr>
        <p:txBody>
          <a:bodyPr/>
          <a:lstStyle/>
          <a:p>
            <a:endParaRPr lang="en-US"/>
          </a:p>
        </p:txBody>
      </p:sp>
      <p:sp>
        <p:nvSpPr>
          <p:cNvPr id="58425" name="Oval 154"/>
          <p:cNvSpPr>
            <a:spLocks noChangeArrowheads="1"/>
          </p:cNvSpPr>
          <p:nvPr/>
        </p:nvSpPr>
        <p:spPr bwMode="auto">
          <a:xfrm>
            <a:off x="5508625" y="3101975"/>
            <a:ext cx="184150" cy="74613"/>
          </a:xfrm>
          <a:prstGeom prst="ellipse">
            <a:avLst/>
          </a:prstGeom>
          <a:solidFill>
            <a:srgbClr val="FF0066"/>
          </a:solidFill>
          <a:ln w="17463">
            <a:solidFill>
              <a:srgbClr val="000000"/>
            </a:solidFill>
            <a:round/>
            <a:headEnd/>
            <a:tailEnd/>
          </a:ln>
        </p:spPr>
        <p:txBody>
          <a:bodyPr/>
          <a:lstStyle/>
          <a:p>
            <a:endParaRPr lang="en-US"/>
          </a:p>
        </p:txBody>
      </p:sp>
      <p:sp>
        <p:nvSpPr>
          <p:cNvPr id="58426" name="Freeform 155"/>
          <p:cNvSpPr>
            <a:spLocks/>
          </p:cNvSpPr>
          <p:nvPr/>
        </p:nvSpPr>
        <p:spPr bwMode="auto">
          <a:xfrm>
            <a:off x="1143000" y="5791200"/>
            <a:ext cx="800100" cy="622300"/>
          </a:xfrm>
          <a:custGeom>
            <a:avLst/>
            <a:gdLst>
              <a:gd name="T0" fmla="*/ 2147483647 w 504"/>
              <a:gd name="T1" fmla="*/ 0 h 392"/>
              <a:gd name="T2" fmla="*/ 2147483647 w 504"/>
              <a:gd name="T3" fmla="*/ 0 h 392"/>
              <a:gd name="T4" fmla="*/ 2147483647 w 504"/>
              <a:gd name="T5" fmla="*/ 2147483647 h 392"/>
              <a:gd name="T6" fmla="*/ 2147483647 w 504"/>
              <a:gd name="T7" fmla="*/ 2147483647 h 392"/>
              <a:gd name="T8" fmla="*/ 2147483647 w 504"/>
              <a:gd name="T9" fmla="*/ 2147483647 h 392"/>
              <a:gd name="T10" fmla="*/ 2147483647 w 504"/>
              <a:gd name="T11" fmla="*/ 2147483647 h 392"/>
              <a:gd name="T12" fmla="*/ 2147483647 w 504"/>
              <a:gd name="T13" fmla="*/ 2147483647 h 392"/>
              <a:gd name="T14" fmla="*/ 2147483647 w 504"/>
              <a:gd name="T15" fmla="*/ 2147483647 h 392"/>
              <a:gd name="T16" fmla="*/ 2147483647 w 504"/>
              <a:gd name="T17" fmla="*/ 2147483647 h 392"/>
              <a:gd name="T18" fmla="*/ 2147483647 w 504"/>
              <a:gd name="T19" fmla="*/ 2147483647 h 392"/>
              <a:gd name="T20" fmla="*/ 0 w 504"/>
              <a:gd name="T21" fmla="*/ 2147483647 h 392"/>
              <a:gd name="T22" fmla="*/ 2147483647 w 504"/>
              <a:gd name="T23" fmla="*/ 2147483647 h 392"/>
              <a:gd name="T24" fmla="*/ 2147483647 w 504"/>
              <a:gd name="T25" fmla="*/ 2147483647 h 392"/>
              <a:gd name="T26" fmla="*/ 2147483647 w 504"/>
              <a:gd name="T27" fmla="*/ 2147483647 h 392"/>
              <a:gd name="T28" fmla="*/ 2147483647 w 504"/>
              <a:gd name="T29" fmla="*/ 2147483647 h 392"/>
              <a:gd name="T30" fmla="*/ 2147483647 w 504"/>
              <a:gd name="T31" fmla="*/ 2147483647 h 392"/>
              <a:gd name="T32" fmla="*/ 2147483647 w 504"/>
              <a:gd name="T33" fmla="*/ 2147483647 h 392"/>
              <a:gd name="T34" fmla="*/ 2147483647 w 504"/>
              <a:gd name="T35" fmla="*/ 2147483647 h 392"/>
              <a:gd name="T36" fmla="*/ 2147483647 w 504"/>
              <a:gd name="T37" fmla="*/ 2147483647 h 392"/>
              <a:gd name="T38" fmla="*/ 2147483647 w 504"/>
              <a:gd name="T39" fmla="*/ 2147483647 h 392"/>
              <a:gd name="T40" fmla="*/ 2147483647 w 504"/>
              <a:gd name="T41" fmla="*/ 2147483647 h 392"/>
              <a:gd name="T42" fmla="*/ 2147483647 w 504"/>
              <a:gd name="T43" fmla="*/ 2147483647 h 392"/>
              <a:gd name="T44" fmla="*/ 2147483647 w 504"/>
              <a:gd name="T45" fmla="*/ 2147483647 h 392"/>
              <a:gd name="T46" fmla="*/ 2147483647 w 504"/>
              <a:gd name="T47" fmla="*/ 2147483647 h 392"/>
              <a:gd name="T48" fmla="*/ 2147483647 w 504"/>
              <a:gd name="T49" fmla="*/ 2147483647 h 392"/>
              <a:gd name="T50" fmla="*/ 2147483647 w 504"/>
              <a:gd name="T51" fmla="*/ 2147483647 h 392"/>
              <a:gd name="T52" fmla="*/ 2147483647 w 504"/>
              <a:gd name="T53" fmla="*/ 2147483647 h 392"/>
              <a:gd name="T54" fmla="*/ 2147483647 w 504"/>
              <a:gd name="T55" fmla="*/ 2147483647 h 392"/>
              <a:gd name="T56" fmla="*/ 2147483647 w 504"/>
              <a:gd name="T57" fmla="*/ 0 h 392"/>
              <a:gd name="T58" fmla="*/ 2147483647 w 504"/>
              <a:gd name="T59" fmla="*/ 0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4"/>
              <a:gd name="T91" fmla="*/ 0 h 392"/>
              <a:gd name="T92" fmla="*/ 504 w 504"/>
              <a:gd name="T93" fmla="*/ 392 h 3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4" h="392">
                <a:moveTo>
                  <a:pt x="278" y="0"/>
                </a:moveTo>
                <a:lnTo>
                  <a:pt x="236" y="0"/>
                </a:lnTo>
                <a:lnTo>
                  <a:pt x="203" y="8"/>
                </a:lnTo>
                <a:lnTo>
                  <a:pt x="203" y="32"/>
                </a:lnTo>
                <a:lnTo>
                  <a:pt x="203" y="136"/>
                </a:lnTo>
                <a:lnTo>
                  <a:pt x="171" y="192"/>
                </a:lnTo>
                <a:lnTo>
                  <a:pt x="139" y="208"/>
                </a:lnTo>
                <a:lnTo>
                  <a:pt x="96" y="224"/>
                </a:lnTo>
                <a:lnTo>
                  <a:pt x="43" y="232"/>
                </a:lnTo>
                <a:lnTo>
                  <a:pt x="21" y="248"/>
                </a:lnTo>
                <a:lnTo>
                  <a:pt x="0" y="288"/>
                </a:lnTo>
                <a:lnTo>
                  <a:pt x="21" y="328"/>
                </a:lnTo>
                <a:lnTo>
                  <a:pt x="75" y="336"/>
                </a:lnTo>
                <a:lnTo>
                  <a:pt x="203" y="328"/>
                </a:lnTo>
                <a:lnTo>
                  <a:pt x="343" y="376"/>
                </a:lnTo>
                <a:lnTo>
                  <a:pt x="407" y="392"/>
                </a:lnTo>
                <a:lnTo>
                  <a:pt x="450" y="392"/>
                </a:lnTo>
                <a:lnTo>
                  <a:pt x="482" y="368"/>
                </a:lnTo>
                <a:lnTo>
                  <a:pt x="504" y="320"/>
                </a:lnTo>
                <a:lnTo>
                  <a:pt x="504" y="296"/>
                </a:lnTo>
                <a:lnTo>
                  <a:pt x="482" y="272"/>
                </a:lnTo>
                <a:lnTo>
                  <a:pt x="418" y="224"/>
                </a:lnTo>
                <a:lnTo>
                  <a:pt x="407" y="192"/>
                </a:lnTo>
                <a:lnTo>
                  <a:pt x="407" y="168"/>
                </a:lnTo>
                <a:lnTo>
                  <a:pt x="429" y="144"/>
                </a:lnTo>
                <a:lnTo>
                  <a:pt x="429" y="96"/>
                </a:lnTo>
                <a:lnTo>
                  <a:pt x="396" y="56"/>
                </a:lnTo>
                <a:lnTo>
                  <a:pt x="321" y="16"/>
                </a:lnTo>
                <a:lnTo>
                  <a:pt x="289" y="0"/>
                </a:lnTo>
                <a:lnTo>
                  <a:pt x="278" y="0"/>
                </a:lnTo>
                <a:close/>
              </a:path>
            </a:pathLst>
          </a:custGeom>
          <a:solidFill>
            <a:srgbClr val="FFE94C"/>
          </a:solidFill>
          <a:ln w="17463">
            <a:solidFill>
              <a:srgbClr val="000000"/>
            </a:solidFill>
            <a:round/>
            <a:headEnd/>
            <a:tailEnd/>
          </a:ln>
        </p:spPr>
        <p:txBody>
          <a:bodyPr/>
          <a:lstStyle/>
          <a:p>
            <a:endParaRPr lang="en-US"/>
          </a:p>
        </p:txBody>
      </p:sp>
      <p:sp>
        <p:nvSpPr>
          <p:cNvPr id="58427" name="Oval 156"/>
          <p:cNvSpPr>
            <a:spLocks noChangeArrowheads="1"/>
          </p:cNvSpPr>
          <p:nvPr/>
        </p:nvSpPr>
        <p:spPr bwMode="auto">
          <a:xfrm>
            <a:off x="912813" y="5486400"/>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58428" name="Oval 157"/>
          <p:cNvSpPr>
            <a:spLocks noChangeArrowheads="1"/>
          </p:cNvSpPr>
          <p:nvPr/>
        </p:nvSpPr>
        <p:spPr bwMode="auto">
          <a:xfrm>
            <a:off x="877888" y="5124450"/>
            <a:ext cx="392112" cy="139700"/>
          </a:xfrm>
          <a:prstGeom prst="ellipse">
            <a:avLst/>
          </a:prstGeom>
          <a:solidFill>
            <a:srgbClr val="FFE94C"/>
          </a:solidFill>
          <a:ln w="17463">
            <a:solidFill>
              <a:srgbClr val="000000"/>
            </a:solidFill>
            <a:round/>
            <a:headEnd/>
            <a:tailEnd/>
          </a:ln>
        </p:spPr>
        <p:txBody>
          <a:bodyPr/>
          <a:lstStyle/>
          <a:p>
            <a:endParaRPr lang="en-US"/>
          </a:p>
        </p:txBody>
      </p:sp>
      <p:sp>
        <p:nvSpPr>
          <p:cNvPr id="58429" name="Oval 158"/>
          <p:cNvSpPr>
            <a:spLocks noChangeArrowheads="1"/>
          </p:cNvSpPr>
          <p:nvPr/>
        </p:nvSpPr>
        <p:spPr bwMode="auto">
          <a:xfrm>
            <a:off x="2767013" y="5595938"/>
            <a:ext cx="392112" cy="150812"/>
          </a:xfrm>
          <a:prstGeom prst="ellipse">
            <a:avLst/>
          </a:prstGeom>
          <a:solidFill>
            <a:srgbClr val="FFE94C"/>
          </a:solidFill>
          <a:ln w="17463">
            <a:solidFill>
              <a:srgbClr val="000000"/>
            </a:solidFill>
            <a:round/>
            <a:headEnd/>
            <a:tailEnd/>
          </a:ln>
        </p:spPr>
        <p:txBody>
          <a:bodyPr/>
          <a:lstStyle/>
          <a:p>
            <a:endParaRPr lang="en-US"/>
          </a:p>
        </p:txBody>
      </p:sp>
      <p:sp>
        <p:nvSpPr>
          <p:cNvPr id="58430" name="Oval 159"/>
          <p:cNvSpPr>
            <a:spLocks noChangeArrowheads="1"/>
          </p:cNvSpPr>
          <p:nvPr/>
        </p:nvSpPr>
        <p:spPr bwMode="auto">
          <a:xfrm>
            <a:off x="4070350" y="5692775"/>
            <a:ext cx="392113" cy="152400"/>
          </a:xfrm>
          <a:prstGeom prst="ellipse">
            <a:avLst/>
          </a:prstGeom>
          <a:solidFill>
            <a:srgbClr val="FFE94C"/>
          </a:solidFill>
          <a:ln w="17463">
            <a:solidFill>
              <a:srgbClr val="000000"/>
            </a:solidFill>
            <a:round/>
            <a:headEnd/>
            <a:tailEnd/>
          </a:ln>
        </p:spPr>
        <p:txBody>
          <a:bodyPr/>
          <a:lstStyle/>
          <a:p>
            <a:endParaRPr lang="en-US"/>
          </a:p>
        </p:txBody>
      </p:sp>
      <p:sp>
        <p:nvSpPr>
          <p:cNvPr id="58431" name="Oval 160"/>
          <p:cNvSpPr>
            <a:spLocks noChangeArrowheads="1"/>
          </p:cNvSpPr>
          <p:nvPr/>
        </p:nvSpPr>
        <p:spPr bwMode="auto">
          <a:xfrm>
            <a:off x="3502025" y="5626100"/>
            <a:ext cx="374650" cy="139700"/>
          </a:xfrm>
          <a:prstGeom prst="ellipse">
            <a:avLst/>
          </a:prstGeom>
          <a:solidFill>
            <a:srgbClr val="FFE94C"/>
          </a:solidFill>
          <a:ln w="17463">
            <a:solidFill>
              <a:srgbClr val="000000"/>
            </a:solidFill>
            <a:round/>
            <a:headEnd/>
            <a:tailEnd/>
          </a:ln>
        </p:spPr>
        <p:txBody>
          <a:bodyPr/>
          <a:lstStyle/>
          <a:p>
            <a:endParaRPr lang="en-US"/>
          </a:p>
        </p:txBody>
      </p:sp>
      <p:sp>
        <p:nvSpPr>
          <p:cNvPr id="58432" name="Oval 161"/>
          <p:cNvSpPr>
            <a:spLocks noChangeArrowheads="1"/>
          </p:cNvSpPr>
          <p:nvPr/>
        </p:nvSpPr>
        <p:spPr bwMode="auto">
          <a:xfrm>
            <a:off x="1766888" y="5538788"/>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58433" name="Oval 162"/>
          <p:cNvSpPr>
            <a:spLocks noChangeArrowheads="1"/>
          </p:cNvSpPr>
          <p:nvPr/>
        </p:nvSpPr>
        <p:spPr bwMode="auto">
          <a:xfrm>
            <a:off x="1416050" y="4903788"/>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58434" name="Oval 163"/>
          <p:cNvSpPr>
            <a:spLocks noChangeArrowheads="1"/>
          </p:cNvSpPr>
          <p:nvPr/>
        </p:nvSpPr>
        <p:spPr bwMode="auto">
          <a:xfrm>
            <a:off x="1319213" y="5122863"/>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58435" name="Oval 164"/>
          <p:cNvSpPr>
            <a:spLocks noChangeArrowheads="1"/>
          </p:cNvSpPr>
          <p:nvPr/>
        </p:nvSpPr>
        <p:spPr bwMode="auto">
          <a:xfrm>
            <a:off x="1404938" y="5341938"/>
            <a:ext cx="390525" cy="139700"/>
          </a:xfrm>
          <a:prstGeom prst="ellipse">
            <a:avLst/>
          </a:prstGeom>
          <a:solidFill>
            <a:srgbClr val="FFE94C"/>
          </a:solidFill>
          <a:ln w="17463">
            <a:solidFill>
              <a:srgbClr val="000000"/>
            </a:solidFill>
            <a:round/>
            <a:headEnd/>
            <a:tailEnd/>
          </a:ln>
        </p:spPr>
        <p:txBody>
          <a:bodyPr/>
          <a:lstStyle/>
          <a:p>
            <a:endParaRPr lang="en-US"/>
          </a:p>
        </p:txBody>
      </p:sp>
      <p:sp>
        <p:nvSpPr>
          <p:cNvPr id="58436" name="Line 165"/>
          <p:cNvSpPr>
            <a:spLocks noChangeShapeType="1"/>
          </p:cNvSpPr>
          <p:nvPr/>
        </p:nvSpPr>
        <p:spPr bwMode="auto">
          <a:xfrm flipH="1">
            <a:off x="6367463" y="6265863"/>
            <a:ext cx="490537"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8437" name="Text Box 2"/>
          <p:cNvSpPr txBox="1">
            <a:spLocks noChangeArrowheads="1"/>
          </p:cNvSpPr>
          <p:nvPr/>
        </p:nvSpPr>
        <p:spPr bwMode="auto">
          <a:xfrm>
            <a:off x="1776413" y="869950"/>
            <a:ext cx="2762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2800"/>
              <a:t>microbe/fragment</a:t>
            </a:r>
          </a:p>
        </p:txBody>
      </p:sp>
      <p:sp>
        <p:nvSpPr>
          <p:cNvPr id="58438" name="Rectangle 22"/>
          <p:cNvSpPr>
            <a:spLocks noChangeArrowheads="1"/>
          </p:cNvSpPr>
          <p:nvPr/>
        </p:nvSpPr>
        <p:spPr bwMode="auto">
          <a:xfrm>
            <a:off x="152400" y="3733800"/>
            <a:ext cx="19399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2200">
                <a:solidFill>
                  <a:srgbClr val="000000"/>
                </a:solidFill>
              </a:rPr>
              <a:t>endogenously</a:t>
            </a:r>
          </a:p>
          <a:p>
            <a:r>
              <a:rPr lang="en-GB" sz="2200">
                <a:solidFill>
                  <a:srgbClr val="000000"/>
                </a:solidFill>
              </a:rPr>
              <a:t>synthesised</a:t>
            </a:r>
          </a:p>
          <a:p>
            <a:r>
              <a:rPr lang="en-GB" sz="2200">
                <a:solidFill>
                  <a:srgbClr val="000000"/>
                </a:solidFill>
              </a:rPr>
              <a:t>protein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9394" name="Oval 17"/>
          <p:cNvSpPr>
            <a:spLocks noChangeArrowheads="1"/>
          </p:cNvSpPr>
          <p:nvPr/>
        </p:nvSpPr>
        <p:spPr bwMode="auto">
          <a:xfrm>
            <a:off x="5819775" y="3825875"/>
            <a:ext cx="269875" cy="239713"/>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9395" name="Text Box 18"/>
          <p:cNvSpPr txBox="1">
            <a:spLocks noChangeArrowheads="1"/>
          </p:cNvSpPr>
          <p:nvPr/>
        </p:nvSpPr>
        <p:spPr bwMode="auto">
          <a:xfrm>
            <a:off x="4992688" y="1036638"/>
            <a:ext cx="259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3600">
                <a:solidFill>
                  <a:srgbClr val="000000"/>
                </a:solidFill>
              </a:rPr>
              <a:t>CD4</a:t>
            </a:r>
            <a:r>
              <a:rPr lang="en-GB" sz="3600" baseline="30000">
                <a:solidFill>
                  <a:srgbClr val="000000"/>
                </a:solidFill>
              </a:rPr>
              <a:t>+</a:t>
            </a:r>
            <a:r>
              <a:rPr lang="en-GB" sz="3600">
                <a:solidFill>
                  <a:srgbClr val="000000"/>
                </a:solidFill>
              </a:rPr>
              <a:t> T cell</a:t>
            </a:r>
          </a:p>
        </p:txBody>
      </p:sp>
      <p:sp>
        <p:nvSpPr>
          <p:cNvPr id="59396" name="Text Box 20"/>
          <p:cNvSpPr txBox="1">
            <a:spLocks noChangeArrowheads="1"/>
          </p:cNvSpPr>
          <p:nvPr/>
        </p:nvSpPr>
        <p:spPr bwMode="auto">
          <a:xfrm>
            <a:off x="6602413" y="3270250"/>
            <a:ext cx="92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CD4</a:t>
            </a:r>
            <a:r>
              <a:rPr lang="en-GB" b="1" baseline="30000">
                <a:solidFill>
                  <a:srgbClr val="000000"/>
                </a:solidFill>
              </a:rPr>
              <a:t>+</a:t>
            </a:r>
            <a:endParaRPr lang="en-GB" b="1">
              <a:solidFill>
                <a:srgbClr val="000000"/>
              </a:solidFill>
            </a:endParaRPr>
          </a:p>
        </p:txBody>
      </p:sp>
      <p:sp>
        <p:nvSpPr>
          <p:cNvPr id="59397" name="Line 21"/>
          <p:cNvSpPr>
            <a:spLocks noChangeShapeType="1"/>
          </p:cNvSpPr>
          <p:nvPr/>
        </p:nvSpPr>
        <p:spPr bwMode="auto">
          <a:xfrm>
            <a:off x="5819775" y="4802188"/>
            <a:ext cx="266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59398" name="Group 2"/>
          <p:cNvGrpSpPr>
            <a:grpSpLocks/>
          </p:cNvGrpSpPr>
          <p:nvPr/>
        </p:nvGrpSpPr>
        <p:grpSpPr bwMode="auto">
          <a:xfrm rot="10800000">
            <a:off x="6292850" y="3027363"/>
            <a:ext cx="201613" cy="1766887"/>
            <a:chOff x="2044" y="904"/>
            <a:chExt cx="304" cy="2688"/>
          </a:xfrm>
        </p:grpSpPr>
        <p:sp>
          <p:nvSpPr>
            <p:cNvPr id="59445" name="Line 3"/>
            <p:cNvSpPr>
              <a:spLocks noChangeShapeType="1"/>
            </p:cNvSpPr>
            <p:nvPr/>
          </p:nvSpPr>
          <p:spPr bwMode="auto">
            <a:xfrm>
              <a:off x="2196" y="1760"/>
              <a:ext cx="0" cy="92"/>
            </a:xfrm>
            <a:prstGeom prst="line">
              <a:avLst/>
            </a:prstGeom>
            <a:noFill/>
            <a:ln w="254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6" name="Line 4"/>
            <p:cNvSpPr>
              <a:spLocks noChangeShapeType="1"/>
            </p:cNvSpPr>
            <p:nvPr/>
          </p:nvSpPr>
          <p:spPr bwMode="auto">
            <a:xfrm>
              <a:off x="2196" y="2888"/>
              <a:ext cx="0" cy="704"/>
            </a:xfrm>
            <a:prstGeom prst="line">
              <a:avLst/>
            </a:prstGeom>
            <a:noFill/>
            <a:ln w="254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7" name="Rectangle 5"/>
            <p:cNvSpPr>
              <a:spLocks noChangeArrowheads="1"/>
            </p:cNvSpPr>
            <p:nvPr/>
          </p:nvSpPr>
          <p:spPr bwMode="auto">
            <a:xfrm>
              <a:off x="2044" y="904"/>
              <a:ext cx="292" cy="508"/>
            </a:xfrm>
            <a:prstGeom prst="rect">
              <a:avLst/>
            </a:prstGeom>
            <a:solidFill>
              <a:srgbClr val="FFCCFF"/>
            </a:solidFill>
            <a:ln w="12700">
              <a:solidFill>
                <a:srgbClr val="080808"/>
              </a:solidFill>
              <a:miter lim="800000"/>
              <a:headEnd/>
              <a:tailEnd/>
            </a:ln>
          </p:spPr>
          <p:txBody>
            <a:bodyPr wrap="none" anchor="ctr"/>
            <a:lstStyle/>
            <a:p>
              <a:endParaRPr lang="en-US"/>
            </a:p>
          </p:txBody>
        </p:sp>
        <p:sp>
          <p:nvSpPr>
            <p:cNvPr id="59448" name="Rectangle 6"/>
            <p:cNvSpPr>
              <a:spLocks noChangeArrowheads="1"/>
            </p:cNvSpPr>
            <p:nvPr/>
          </p:nvSpPr>
          <p:spPr bwMode="auto">
            <a:xfrm>
              <a:off x="2056" y="1828"/>
              <a:ext cx="292" cy="508"/>
            </a:xfrm>
            <a:prstGeom prst="rect">
              <a:avLst/>
            </a:prstGeom>
            <a:solidFill>
              <a:srgbClr val="FFCCFF"/>
            </a:solidFill>
            <a:ln w="12700">
              <a:solidFill>
                <a:srgbClr val="080808"/>
              </a:solidFill>
              <a:miter lim="800000"/>
              <a:headEnd/>
              <a:tailEnd/>
            </a:ln>
          </p:spPr>
          <p:txBody>
            <a:bodyPr wrap="none" anchor="ctr"/>
            <a:lstStyle/>
            <a:p>
              <a:endParaRPr lang="en-US"/>
            </a:p>
          </p:txBody>
        </p:sp>
        <p:sp>
          <p:nvSpPr>
            <p:cNvPr id="59449" name="Rectangle 7"/>
            <p:cNvSpPr>
              <a:spLocks noChangeArrowheads="1"/>
            </p:cNvSpPr>
            <p:nvPr/>
          </p:nvSpPr>
          <p:spPr bwMode="auto">
            <a:xfrm>
              <a:off x="2056" y="2392"/>
              <a:ext cx="292" cy="508"/>
            </a:xfrm>
            <a:prstGeom prst="rect">
              <a:avLst/>
            </a:prstGeom>
            <a:solidFill>
              <a:srgbClr val="FFCCFF"/>
            </a:solidFill>
            <a:ln w="12700">
              <a:solidFill>
                <a:srgbClr val="080808"/>
              </a:solidFill>
              <a:miter lim="800000"/>
              <a:headEnd/>
              <a:tailEnd/>
            </a:ln>
          </p:spPr>
          <p:txBody>
            <a:bodyPr wrap="none" anchor="ctr"/>
            <a:lstStyle/>
            <a:p>
              <a:endParaRPr lang="en-US"/>
            </a:p>
          </p:txBody>
        </p:sp>
        <p:sp>
          <p:nvSpPr>
            <p:cNvPr id="59450" name="Rectangle 8"/>
            <p:cNvSpPr>
              <a:spLocks noChangeArrowheads="1"/>
            </p:cNvSpPr>
            <p:nvPr/>
          </p:nvSpPr>
          <p:spPr bwMode="auto">
            <a:xfrm>
              <a:off x="2116" y="1432"/>
              <a:ext cx="160" cy="328"/>
            </a:xfrm>
            <a:prstGeom prst="rect">
              <a:avLst/>
            </a:prstGeom>
            <a:solidFill>
              <a:srgbClr val="FFCCFF"/>
            </a:solidFill>
            <a:ln w="12700">
              <a:solidFill>
                <a:srgbClr val="080808"/>
              </a:solidFill>
              <a:miter lim="800000"/>
              <a:headEnd/>
              <a:tailEnd/>
            </a:ln>
          </p:spPr>
          <p:txBody>
            <a:bodyPr wrap="none" anchor="ctr"/>
            <a:lstStyle/>
            <a:p>
              <a:endParaRPr lang="en-US"/>
            </a:p>
          </p:txBody>
        </p:sp>
      </p:grpSp>
      <p:sp>
        <p:nvSpPr>
          <p:cNvPr id="59399" name="Oval 9"/>
          <p:cNvSpPr>
            <a:spLocks noChangeArrowheads="1"/>
          </p:cNvSpPr>
          <p:nvPr/>
        </p:nvSpPr>
        <p:spPr bwMode="auto">
          <a:xfrm rot="10800000">
            <a:off x="5341938" y="1792288"/>
            <a:ext cx="1344612" cy="1346200"/>
          </a:xfrm>
          <a:prstGeom prst="ellipse">
            <a:avLst/>
          </a:prstGeom>
          <a:gradFill rotWithShape="0">
            <a:gsLst>
              <a:gs pos="0">
                <a:srgbClr val="FF33CC"/>
              </a:gs>
              <a:gs pos="100000">
                <a:srgbClr val="76185E"/>
              </a:gs>
            </a:gsLst>
            <a:path path="shape">
              <a:fillToRect l="50000" t="50000" r="50000" b="50000"/>
            </a:path>
          </a:gradFill>
          <a:ln w="9525">
            <a:solidFill>
              <a:schemeClr val="tx1"/>
            </a:solidFill>
            <a:round/>
            <a:headEnd/>
            <a:tailEnd/>
          </a:ln>
        </p:spPr>
        <p:txBody>
          <a:bodyPr rot="10800000" wrap="none" anchor="ctr"/>
          <a:lstStyle/>
          <a:p>
            <a:pPr algn="ctr"/>
            <a:endParaRPr lang="en-US"/>
          </a:p>
        </p:txBody>
      </p:sp>
      <p:grpSp>
        <p:nvGrpSpPr>
          <p:cNvPr id="59400" name="Group 10"/>
          <p:cNvGrpSpPr>
            <a:grpSpLocks/>
          </p:cNvGrpSpPr>
          <p:nvPr/>
        </p:nvGrpSpPr>
        <p:grpSpPr bwMode="auto">
          <a:xfrm rot="10800000">
            <a:off x="5780088" y="3094038"/>
            <a:ext cx="474662" cy="1006475"/>
            <a:chOff x="2906" y="2459"/>
            <a:chExt cx="473" cy="1004"/>
          </a:xfrm>
        </p:grpSpPr>
        <p:sp>
          <p:nvSpPr>
            <p:cNvPr id="59439" name="Line 11"/>
            <p:cNvSpPr>
              <a:spLocks noChangeShapeType="1"/>
            </p:cNvSpPr>
            <p:nvPr/>
          </p:nvSpPr>
          <p:spPr bwMode="auto">
            <a:xfrm>
              <a:off x="3257" y="2655"/>
              <a:ext cx="0" cy="760"/>
            </a:xfrm>
            <a:prstGeom prst="line">
              <a:avLst/>
            </a:prstGeom>
            <a:noFill/>
            <a:ln w="127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0" name="Line 12"/>
            <p:cNvSpPr>
              <a:spLocks noChangeShapeType="1"/>
            </p:cNvSpPr>
            <p:nvPr/>
          </p:nvSpPr>
          <p:spPr bwMode="auto">
            <a:xfrm>
              <a:off x="3014" y="2703"/>
              <a:ext cx="0" cy="760"/>
            </a:xfrm>
            <a:prstGeom prst="line">
              <a:avLst/>
            </a:prstGeom>
            <a:noFill/>
            <a:ln w="127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1" name="AutoShape 13"/>
            <p:cNvSpPr>
              <a:spLocks noChangeArrowheads="1"/>
            </p:cNvSpPr>
            <p:nvPr/>
          </p:nvSpPr>
          <p:spPr bwMode="auto">
            <a:xfrm>
              <a:off x="2906" y="2843"/>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59442" name="AutoShape 14"/>
            <p:cNvSpPr>
              <a:spLocks noChangeArrowheads="1"/>
            </p:cNvSpPr>
            <p:nvPr/>
          </p:nvSpPr>
          <p:spPr bwMode="auto">
            <a:xfrm>
              <a:off x="3163" y="2843"/>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59443" name="AutoShape 15"/>
            <p:cNvSpPr>
              <a:spLocks noChangeArrowheads="1"/>
            </p:cNvSpPr>
            <p:nvPr/>
          </p:nvSpPr>
          <p:spPr bwMode="auto">
            <a:xfrm>
              <a:off x="2906" y="2459"/>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59444" name="AutoShape 16"/>
            <p:cNvSpPr>
              <a:spLocks noChangeArrowheads="1"/>
            </p:cNvSpPr>
            <p:nvPr/>
          </p:nvSpPr>
          <p:spPr bwMode="auto">
            <a:xfrm>
              <a:off x="3163" y="2459"/>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grpSp>
      <p:sp>
        <p:nvSpPr>
          <p:cNvPr id="59401" name="AutoShape 22"/>
          <p:cNvSpPr>
            <a:spLocks noChangeArrowheads="1"/>
          </p:cNvSpPr>
          <p:nvPr/>
        </p:nvSpPr>
        <p:spPr bwMode="auto">
          <a:xfrm rot="5400000" flipV="1">
            <a:off x="5970588" y="4667250"/>
            <a:ext cx="306387" cy="150813"/>
          </a:xfrm>
          <a:prstGeom prst="roundRect">
            <a:avLst>
              <a:gd name="adj" fmla="val 12495"/>
            </a:avLst>
          </a:prstGeom>
          <a:solidFill>
            <a:srgbClr val="FF33CC"/>
          </a:solidFill>
          <a:ln w="12700">
            <a:solidFill>
              <a:srgbClr val="000000"/>
            </a:solidFill>
            <a:round/>
            <a:headEnd/>
            <a:tailEnd/>
          </a:ln>
        </p:spPr>
        <p:txBody>
          <a:bodyPr wrap="none" anchor="ctr"/>
          <a:lstStyle/>
          <a:p>
            <a:endParaRPr lang="en-US"/>
          </a:p>
        </p:txBody>
      </p:sp>
      <p:sp>
        <p:nvSpPr>
          <p:cNvPr id="59402" name="AutoShape 23"/>
          <p:cNvSpPr>
            <a:spLocks noChangeArrowheads="1"/>
          </p:cNvSpPr>
          <p:nvPr/>
        </p:nvSpPr>
        <p:spPr bwMode="auto">
          <a:xfrm rot="5400000" flipV="1">
            <a:off x="5970588" y="4294187"/>
            <a:ext cx="306388" cy="150813"/>
          </a:xfrm>
          <a:prstGeom prst="roundRect">
            <a:avLst>
              <a:gd name="adj" fmla="val 12495"/>
            </a:avLst>
          </a:prstGeom>
          <a:solidFill>
            <a:srgbClr val="FF33CC"/>
          </a:solidFill>
          <a:ln w="12700">
            <a:solidFill>
              <a:srgbClr val="000000"/>
            </a:solidFill>
            <a:round/>
            <a:headEnd/>
            <a:tailEnd/>
          </a:ln>
        </p:spPr>
        <p:txBody>
          <a:bodyPr wrap="none" anchor="ctr"/>
          <a:lstStyle/>
          <a:p>
            <a:endParaRPr lang="en-US"/>
          </a:p>
        </p:txBody>
      </p:sp>
      <p:sp>
        <p:nvSpPr>
          <p:cNvPr id="59403" name="AutoShape 24"/>
          <p:cNvSpPr>
            <a:spLocks noChangeArrowheads="1"/>
          </p:cNvSpPr>
          <p:nvPr/>
        </p:nvSpPr>
        <p:spPr bwMode="auto">
          <a:xfrm rot="5400000" flipV="1">
            <a:off x="5756275" y="4667251"/>
            <a:ext cx="306387" cy="150812"/>
          </a:xfrm>
          <a:prstGeom prst="roundRect">
            <a:avLst>
              <a:gd name="adj" fmla="val 12495"/>
            </a:avLst>
          </a:prstGeom>
          <a:solidFill>
            <a:srgbClr val="FF33CC"/>
          </a:solidFill>
          <a:ln w="12700">
            <a:solidFill>
              <a:srgbClr val="000000"/>
            </a:solidFill>
            <a:round/>
            <a:headEnd/>
            <a:tailEnd/>
          </a:ln>
        </p:spPr>
        <p:txBody>
          <a:bodyPr wrap="none" anchor="ctr"/>
          <a:lstStyle/>
          <a:p>
            <a:endParaRPr lang="en-US"/>
          </a:p>
        </p:txBody>
      </p:sp>
      <p:sp>
        <p:nvSpPr>
          <p:cNvPr id="59404" name="AutoShape 25"/>
          <p:cNvSpPr>
            <a:spLocks noChangeArrowheads="1"/>
          </p:cNvSpPr>
          <p:nvPr/>
        </p:nvSpPr>
        <p:spPr bwMode="auto">
          <a:xfrm rot="5400000" flipV="1">
            <a:off x="5756275" y="4294188"/>
            <a:ext cx="306388" cy="150812"/>
          </a:xfrm>
          <a:prstGeom prst="roundRect">
            <a:avLst>
              <a:gd name="adj" fmla="val 12495"/>
            </a:avLst>
          </a:prstGeom>
          <a:solidFill>
            <a:srgbClr val="FF33CC"/>
          </a:solidFill>
          <a:ln w="12700">
            <a:solidFill>
              <a:srgbClr val="000000"/>
            </a:solidFill>
            <a:round/>
            <a:headEnd/>
            <a:tailEnd/>
          </a:ln>
        </p:spPr>
        <p:txBody>
          <a:bodyPr wrap="none" anchor="ctr"/>
          <a:lstStyle/>
          <a:p>
            <a:endParaRPr lang="en-US"/>
          </a:p>
        </p:txBody>
      </p:sp>
      <p:sp>
        <p:nvSpPr>
          <p:cNvPr id="59405" name="Oval 26"/>
          <p:cNvSpPr>
            <a:spLocks noChangeArrowheads="1"/>
          </p:cNvSpPr>
          <p:nvPr/>
        </p:nvSpPr>
        <p:spPr bwMode="auto">
          <a:xfrm rot="10800000" flipV="1">
            <a:off x="5238750" y="4840288"/>
            <a:ext cx="1493838" cy="1387475"/>
          </a:xfrm>
          <a:prstGeom prst="ellipse">
            <a:avLst/>
          </a:prstGeom>
          <a:gradFill rotWithShape="0">
            <a:gsLst>
              <a:gs pos="0">
                <a:srgbClr val="FF33CC"/>
              </a:gs>
              <a:gs pos="100000">
                <a:srgbClr val="76185E"/>
              </a:gs>
            </a:gsLst>
            <a:path path="shape">
              <a:fillToRect l="50000" t="50000" r="50000" b="50000"/>
            </a:path>
          </a:gradFill>
          <a:ln w="9525">
            <a:solidFill>
              <a:schemeClr val="tx1"/>
            </a:solidFill>
            <a:round/>
            <a:headEnd/>
            <a:tailEnd/>
          </a:ln>
        </p:spPr>
        <p:txBody>
          <a:bodyPr wrap="none" anchor="ctr"/>
          <a:lstStyle/>
          <a:p>
            <a:endParaRPr lang="en-US"/>
          </a:p>
        </p:txBody>
      </p:sp>
      <p:sp>
        <p:nvSpPr>
          <p:cNvPr id="59406" name="Oval 27"/>
          <p:cNvSpPr>
            <a:spLocks noChangeArrowheads="1"/>
          </p:cNvSpPr>
          <p:nvPr/>
        </p:nvSpPr>
        <p:spPr bwMode="auto">
          <a:xfrm rot="10800000" flipV="1">
            <a:off x="5934075" y="4057650"/>
            <a:ext cx="212725" cy="2667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59407" name="Text Box 52"/>
          <p:cNvSpPr txBox="1">
            <a:spLocks noChangeArrowheads="1"/>
          </p:cNvSpPr>
          <p:nvPr/>
        </p:nvSpPr>
        <p:spPr bwMode="auto">
          <a:xfrm>
            <a:off x="1311275" y="1036638"/>
            <a:ext cx="2501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3600">
                <a:solidFill>
                  <a:srgbClr val="000000"/>
                </a:solidFill>
              </a:rPr>
              <a:t>CD8</a:t>
            </a:r>
            <a:r>
              <a:rPr lang="en-GB" sz="3600" baseline="30000">
                <a:solidFill>
                  <a:srgbClr val="000000"/>
                </a:solidFill>
              </a:rPr>
              <a:t>+</a:t>
            </a:r>
            <a:r>
              <a:rPr lang="en-GB" sz="3600">
                <a:solidFill>
                  <a:srgbClr val="000000"/>
                </a:solidFill>
              </a:rPr>
              <a:t> T cell</a:t>
            </a:r>
          </a:p>
        </p:txBody>
      </p:sp>
      <p:sp>
        <p:nvSpPr>
          <p:cNvPr id="59408" name="Text Box 53"/>
          <p:cNvSpPr txBox="1">
            <a:spLocks noChangeArrowheads="1"/>
          </p:cNvSpPr>
          <p:nvPr/>
        </p:nvSpPr>
        <p:spPr bwMode="auto">
          <a:xfrm>
            <a:off x="4745038" y="4398963"/>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TCR</a:t>
            </a:r>
          </a:p>
        </p:txBody>
      </p:sp>
      <p:sp>
        <p:nvSpPr>
          <p:cNvPr id="59409" name="Text Box 54"/>
          <p:cNvSpPr txBox="1">
            <a:spLocks noChangeArrowheads="1"/>
          </p:cNvSpPr>
          <p:nvPr/>
        </p:nvSpPr>
        <p:spPr bwMode="auto">
          <a:xfrm>
            <a:off x="687388" y="3211513"/>
            <a:ext cx="92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CD8</a:t>
            </a:r>
            <a:r>
              <a:rPr lang="en-GB" b="1" baseline="30000">
                <a:solidFill>
                  <a:srgbClr val="000000"/>
                </a:solidFill>
              </a:rPr>
              <a:t>+</a:t>
            </a:r>
            <a:endParaRPr lang="en-GB" b="1">
              <a:solidFill>
                <a:srgbClr val="000000"/>
              </a:solidFill>
            </a:endParaRPr>
          </a:p>
        </p:txBody>
      </p:sp>
      <p:sp>
        <p:nvSpPr>
          <p:cNvPr id="59410" name="Line 55"/>
          <p:cNvSpPr>
            <a:spLocks noChangeShapeType="1"/>
          </p:cNvSpPr>
          <p:nvPr/>
        </p:nvSpPr>
        <p:spPr bwMode="auto">
          <a:xfrm>
            <a:off x="2046288" y="4854575"/>
            <a:ext cx="266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useBgFill="1">
        <p:nvSpPr>
          <p:cNvPr id="59411" name="Oval 56"/>
          <p:cNvSpPr>
            <a:spLocks noChangeArrowheads="1"/>
          </p:cNvSpPr>
          <p:nvPr/>
        </p:nvSpPr>
        <p:spPr bwMode="auto">
          <a:xfrm>
            <a:off x="2063750" y="3879850"/>
            <a:ext cx="269875" cy="239713"/>
          </a:xfrm>
          <a:prstGeom prst="ellipse">
            <a:avLst/>
          </a:prstGeom>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9412" name="AutoShape 30"/>
          <p:cNvSpPr>
            <a:spLocks noChangeArrowheads="1"/>
          </p:cNvSpPr>
          <p:nvPr/>
        </p:nvSpPr>
        <p:spPr bwMode="auto">
          <a:xfrm rot="5400000" flipV="1">
            <a:off x="2214563" y="4668837"/>
            <a:ext cx="306388" cy="150813"/>
          </a:xfrm>
          <a:prstGeom prst="roundRect">
            <a:avLst>
              <a:gd name="adj" fmla="val 12495"/>
            </a:avLst>
          </a:prstGeom>
          <a:gradFill rotWithShape="0">
            <a:gsLst>
              <a:gs pos="0">
                <a:srgbClr val="FF33CC"/>
              </a:gs>
              <a:gs pos="100000">
                <a:srgbClr val="76185E"/>
              </a:gs>
            </a:gsLst>
            <a:path path="shape">
              <a:fillToRect l="50000" t="50000" r="50000" b="50000"/>
            </a:path>
          </a:gradFill>
          <a:ln w="12700">
            <a:solidFill>
              <a:srgbClr val="000000"/>
            </a:solidFill>
            <a:round/>
            <a:headEnd/>
            <a:tailEnd/>
          </a:ln>
        </p:spPr>
        <p:txBody>
          <a:bodyPr wrap="none" anchor="ctr"/>
          <a:lstStyle/>
          <a:p>
            <a:endParaRPr lang="en-US"/>
          </a:p>
        </p:txBody>
      </p:sp>
      <p:sp>
        <p:nvSpPr>
          <p:cNvPr id="59413" name="AutoShape 31"/>
          <p:cNvSpPr>
            <a:spLocks noChangeArrowheads="1"/>
          </p:cNvSpPr>
          <p:nvPr/>
        </p:nvSpPr>
        <p:spPr bwMode="auto">
          <a:xfrm rot="5400000" flipV="1">
            <a:off x="2214563" y="4295775"/>
            <a:ext cx="306387" cy="150813"/>
          </a:xfrm>
          <a:prstGeom prst="roundRect">
            <a:avLst>
              <a:gd name="adj" fmla="val 12495"/>
            </a:avLst>
          </a:prstGeom>
          <a:gradFill rotWithShape="0">
            <a:gsLst>
              <a:gs pos="0">
                <a:srgbClr val="FF33CC"/>
              </a:gs>
              <a:gs pos="100000">
                <a:srgbClr val="76185E"/>
              </a:gs>
            </a:gsLst>
            <a:path path="shape">
              <a:fillToRect l="50000" t="50000" r="50000" b="50000"/>
            </a:path>
          </a:gradFill>
          <a:ln w="12700">
            <a:solidFill>
              <a:srgbClr val="000000"/>
            </a:solidFill>
            <a:round/>
            <a:headEnd/>
            <a:tailEnd/>
          </a:ln>
        </p:spPr>
        <p:txBody>
          <a:bodyPr wrap="none" anchor="ctr"/>
          <a:lstStyle/>
          <a:p>
            <a:endParaRPr lang="en-US"/>
          </a:p>
        </p:txBody>
      </p:sp>
      <p:sp>
        <p:nvSpPr>
          <p:cNvPr id="59414" name="AutoShape 32"/>
          <p:cNvSpPr>
            <a:spLocks noChangeArrowheads="1"/>
          </p:cNvSpPr>
          <p:nvPr/>
        </p:nvSpPr>
        <p:spPr bwMode="auto">
          <a:xfrm rot="5400000" flipV="1">
            <a:off x="2000250" y="4668838"/>
            <a:ext cx="306388" cy="150812"/>
          </a:xfrm>
          <a:prstGeom prst="roundRect">
            <a:avLst>
              <a:gd name="adj" fmla="val 12495"/>
            </a:avLst>
          </a:prstGeom>
          <a:gradFill rotWithShape="0">
            <a:gsLst>
              <a:gs pos="0">
                <a:srgbClr val="FF33CC"/>
              </a:gs>
              <a:gs pos="100000">
                <a:srgbClr val="76185E"/>
              </a:gs>
            </a:gsLst>
            <a:path path="shape">
              <a:fillToRect l="50000" t="50000" r="50000" b="50000"/>
            </a:path>
          </a:gradFill>
          <a:ln w="12700">
            <a:solidFill>
              <a:srgbClr val="000000"/>
            </a:solidFill>
            <a:round/>
            <a:headEnd/>
            <a:tailEnd/>
          </a:ln>
        </p:spPr>
        <p:txBody>
          <a:bodyPr wrap="none" anchor="ctr"/>
          <a:lstStyle/>
          <a:p>
            <a:endParaRPr lang="en-US"/>
          </a:p>
        </p:txBody>
      </p:sp>
      <p:sp>
        <p:nvSpPr>
          <p:cNvPr id="59415" name="AutoShape 33"/>
          <p:cNvSpPr>
            <a:spLocks noChangeArrowheads="1"/>
          </p:cNvSpPr>
          <p:nvPr/>
        </p:nvSpPr>
        <p:spPr bwMode="auto">
          <a:xfrm rot="5400000" flipV="1">
            <a:off x="2000250" y="4295776"/>
            <a:ext cx="306387" cy="150812"/>
          </a:xfrm>
          <a:prstGeom prst="roundRect">
            <a:avLst>
              <a:gd name="adj" fmla="val 12495"/>
            </a:avLst>
          </a:prstGeom>
          <a:gradFill rotWithShape="0">
            <a:gsLst>
              <a:gs pos="0">
                <a:srgbClr val="FF33CC"/>
              </a:gs>
              <a:gs pos="100000">
                <a:srgbClr val="76185E"/>
              </a:gs>
            </a:gsLst>
            <a:path path="shape">
              <a:fillToRect l="50000" t="50000" r="50000" b="50000"/>
            </a:path>
          </a:gradFill>
          <a:ln w="12700">
            <a:solidFill>
              <a:srgbClr val="000000"/>
            </a:solidFill>
            <a:round/>
            <a:headEnd/>
            <a:tailEnd/>
          </a:ln>
        </p:spPr>
        <p:txBody>
          <a:bodyPr wrap="none" anchor="ctr"/>
          <a:lstStyle/>
          <a:p>
            <a:endParaRPr lang="en-US"/>
          </a:p>
        </p:txBody>
      </p:sp>
      <p:sp>
        <p:nvSpPr>
          <p:cNvPr id="59416" name="Oval 34"/>
          <p:cNvSpPr>
            <a:spLocks noChangeArrowheads="1"/>
          </p:cNvSpPr>
          <p:nvPr/>
        </p:nvSpPr>
        <p:spPr bwMode="auto">
          <a:xfrm rot="10800000" flipV="1">
            <a:off x="1482725" y="4859338"/>
            <a:ext cx="1493838" cy="1387475"/>
          </a:xfrm>
          <a:prstGeom prst="ellipse">
            <a:avLst/>
          </a:prstGeom>
          <a:gradFill rotWithShape="0">
            <a:gsLst>
              <a:gs pos="0">
                <a:srgbClr val="FF33CC"/>
              </a:gs>
              <a:gs pos="100000">
                <a:srgbClr val="76185E"/>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59417" name="Group 37"/>
          <p:cNvGrpSpPr>
            <a:grpSpLocks/>
          </p:cNvGrpSpPr>
          <p:nvPr/>
        </p:nvGrpSpPr>
        <p:grpSpPr bwMode="auto">
          <a:xfrm rot="10800000">
            <a:off x="1641475" y="2816225"/>
            <a:ext cx="400050" cy="2057400"/>
            <a:chOff x="3484" y="1600"/>
            <a:chExt cx="556" cy="1980"/>
          </a:xfrm>
        </p:grpSpPr>
        <p:sp>
          <p:nvSpPr>
            <p:cNvPr id="59433" name="Rectangle 38"/>
            <p:cNvSpPr>
              <a:spLocks noChangeArrowheads="1"/>
            </p:cNvSpPr>
            <p:nvPr/>
          </p:nvSpPr>
          <p:spPr bwMode="auto">
            <a:xfrm>
              <a:off x="3484" y="1600"/>
              <a:ext cx="256" cy="460"/>
            </a:xfrm>
            <a:prstGeom prst="rect">
              <a:avLst/>
            </a:prstGeom>
            <a:solidFill>
              <a:srgbClr val="FFCCFF"/>
            </a:solidFill>
            <a:ln w="12700">
              <a:solidFill>
                <a:schemeClr val="tx1"/>
              </a:solidFill>
              <a:miter lim="800000"/>
              <a:headEnd/>
              <a:tailEnd/>
            </a:ln>
          </p:spPr>
          <p:txBody>
            <a:bodyPr wrap="none" anchor="ctr"/>
            <a:lstStyle/>
            <a:p>
              <a:endParaRPr lang="en-US"/>
            </a:p>
          </p:txBody>
        </p:sp>
        <p:sp>
          <p:nvSpPr>
            <p:cNvPr id="59434" name="Rectangle 39"/>
            <p:cNvSpPr>
              <a:spLocks noChangeArrowheads="1"/>
            </p:cNvSpPr>
            <p:nvPr/>
          </p:nvSpPr>
          <p:spPr bwMode="auto">
            <a:xfrm>
              <a:off x="3784" y="1600"/>
              <a:ext cx="256" cy="460"/>
            </a:xfrm>
            <a:prstGeom prst="rect">
              <a:avLst/>
            </a:prstGeom>
            <a:solidFill>
              <a:srgbClr val="FFCCFF"/>
            </a:solidFill>
            <a:ln w="12700">
              <a:solidFill>
                <a:schemeClr val="tx1"/>
              </a:solidFill>
              <a:miter lim="800000"/>
              <a:headEnd/>
              <a:tailEnd/>
            </a:ln>
          </p:spPr>
          <p:txBody>
            <a:bodyPr wrap="none" anchor="ctr"/>
            <a:lstStyle/>
            <a:p>
              <a:endParaRPr lang="en-US"/>
            </a:p>
          </p:txBody>
        </p:sp>
        <p:sp>
          <p:nvSpPr>
            <p:cNvPr id="59435" name="Line 40"/>
            <p:cNvSpPr>
              <a:spLocks noChangeShapeType="1"/>
            </p:cNvSpPr>
            <p:nvPr/>
          </p:nvSpPr>
          <p:spPr bwMode="auto">
            <a:xfrm>
              <a:off x="3612" y="2084"/>
              <a:ext cx="0" cy="14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6" name="Line 41"/>
            <p:cNvSpPr>
              <a:spLocks noChangeShapeType="1"/>
            </p:cNvSpPr>
            <p:nvPr/>
          </p:nvSpPr>
          <p:spPr bwMode="auto">
            <a:xfrm>
              <a:off x="3900" y="2072"/>
              <a:ext cx="0" cy="14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7" name="Rectangle 42"/>
            <p:cNvSpPr>
              <a:spLocks noChangeArrowheads="1"/>
            </p:cNvSpPr>
            <p:nvPr/>
          </p:nvSpPr>
          <p:spPr bwMode="auto">
            <a:xfrm>
              <a:off x="3780" y="1660"/>
              <a:ext cx="251" cy="496"/>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lIns="90487" tIns="44450" rIns="90487" bIns="44450">
              <a:spAutoFit/>
            </a:bodyPr>
            <a:lstStyle/>
            <a:p>
              <a:pPr algn="ctr"/>
              <a:endParaRPr lang="en-US" sz="2800" b="1">
                <a:solidFill>
                  <a:srgbClr val="FAFD00"/>
                </a:solidFill>
                <a:latin typeface="Symbol" charset="2"/>
              </a:endParaRPr>
            </a:p>
          </p:txBody>
        </p:sp>
        <p:sp>
          <p:nvSpPr>
            <p:cNvPr id="59438" name="Rectangle 43"/>
            <p:cNvSpPr>
              <a:spLocks noChangeArrowheads="1"/>
            </p:cNvSpPr>
            <p:nvPr/>
          </p:nvSpPr>
          <p:spPr bwMode="auto">
            <a:xfrm>
              <a:off x="3497" y="1641"/>
              <a:ext cx="252" cy="497"/>
            </a:xfrm>
            <a:prstGeom prst="rect">
              <a:avLst/>
            </a:prstGeom>
            <a:solidFill>
              <a:srgbClr val="FF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lIns="90487" tIns="44450" rIns="90487" bIns="44450">
              <a:spAutoFit/>
            </a:bodyPr>
            <a:lstStyle/>
            <a:p>
              <a:pPr algn="ctr"/>
              <a:endParaRPr lang="en-US" sz="2800" b="1">
                <a:solidFill>
                  <a:srgbClr val="FAFD00"/>
                </a:solidFill>
                <a:latin typeface="Symbol" charset="2"/>
              </a:endParaRPr>
            </a:p>
          </p:txBody>
        </p:sp>
      </p:grpSp>
      <p:sp>
        <p:nvSpPr>
          <p:cNvPr id="59418" name="Oval 44"/>
          <p:cNvSpPr>
            <a:spLocks noChangeArrowheads="1"/>
          </p:cNvSpPr>
          <p:nvPr/>
        </p:nvSpPr>
        <p:spPr bwMode="auto">
          <a:xfrm rot="10800000">
            <a:off x="1601788" y="1741488"/>
            <a:ext cx="1344612" cy="1344612"/>
          </a:xfrm>
          <a:prstGeom prst="ellipse">
            <a:avLst/>
          </a:prstGeom>
          <a:gradFill rotWithShape="0">
            <a:gsLst>
              <a:gs pos="0">
                <a:srgbClr val="FF33CC"/>
              </a:gs>
              <a:gs pos="100000">
                <a:srgbClr val="76185E"/>
              </a:gs>
            </a:gsLst>
            <a:path path="shape">
              <a:fillToRect l="50000" t="50000" r="50000" b="50000"/>
            </a:path>
          </a:gradFill>
          <a:ln w="9525">
            <a:solidFill>
              <a:schemeClr val="tx1"/>
            </a:solidFill>
            <a:round/>
            <a:headEnd/>
            <a:tailEnd/>
          </a:ln>
        </p:spPr>
        <p:txBody>
          <a:bodyPr rot="10800000" wrap="none" anchor="ctr"/>
          <a:lstStyle/>
          <a:p>
            <a:pPr algn="ctr"/>
            <a:endParaRPr lang="en-US"/>
          </a:p>
        </p:txBody>
      </p:sp>
      <p:grpSp>
        <p:nvGrpSpPr>
          <p:cNvPr id="59419" name="Group 45"/>
          <p:cNvGrpSpPr>
            <a:grpSpLocks/>
          </p:cNvGrpSpPr>
          <p:nvPr/>
        </p:nvGrpSpPr>
        <p:grpSpPr bwMode="auto">
          <a:xfrm rot="10800000">
            <a:off x="2039938" y="3041650"/>
            <a:ext cx="474662" cy="1004888"/>
            <a:chOff x="2906" y="2459"/>
            <a:chExt cx="473" cy="1004"/>
          </a:xfrm>
        </p:grpSpPr>
        <p:sp>
          <p:nvSpPr>
            <p:cNvPr id="59427" name="Line 46"/>
            <p:cNvSpPr>
              <a:spLocks noChangeShapeType="1"/>
            </p:cNvSpPr>
            <p:nvPr/>
          </p:nvSpPr>
          <p:spPr bwMode="auto">
            <a:xfrm>
              <a:off x="3257" y="2655"/>
              <a:ext cx="0" cy="760"/>
            </a:xfrm>
            <a:prstGeom prst="line">
              <a:avLst/>
            </a:prstGeom>
            <a:noFill/>
            <a:ln w="127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28" name="Line 47"/>
            <p:cNvSpPr>
              <a:spLocks noChangeShapeType="1"/>
            </p:cNvSpPr>
            <p:nvPr/>
          </p:nvSpPr>
          <p:spPr bwMode="auto">
            <a:xfrm>
              <a:off x="3014" y="2703"/>
              <a:ext cx="0" cy="760"/>
            </a:xfrm>
            <a:prstGeom prst="line">
              <a:avLst/>
            </a:prstGeom>
            <a:noFill/>
            <a:ln w="12700">
              <a:solidFill>
                <a:srgbClr val="080808"/>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29" name="AutoShape 48"/>
            <p:cNvSpPr>
              <a:spLocks noChangeArrowheads="1"/>
            </p:cNvSpPr>
            <p:nvPr/>
          </p:nvSpPr>
          <p:spPr bwMode="auto">
            <a:xfrm>
              <a:off x="2906" y="2843"/>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59430" name="AutoShape 49"/>
            <p:cNvSpPr>
              <a:spLocks noChangeArrowheads="1"/>
            </p:cNvSpPr>
            <p:nvPr/>
          </p:nvSpPr>
          <p:spPr bwMode="auto">
            <a:xfrm>
              <a:off x="3163" y="2843"/>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59431" name="AutoShape 50"/>
            <p:cNvSpPr>
              <a:spLocks noChangeArrowheads="1"/>
            </p:cNvSpPr>
            <p:nvPr/>
          </p:nvSpPr>
          <p:spPr bwMode="auto">
            <a:xfrm>
              <a:off x="2906" y="2459"/>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sp>
          <p:nvSpPr>
            <p:cNvPr id="59432" name="AutoShape 51"/>
            <p:cNvSpPr>
              <a:spLocks noChangeArrowheads="1"/>
            </p:cNvSpPr>
            <p:nvPr/>
          </p:nvSpPr>
          <p:spPr bwMode="auto">
            <a:xfrm>
              <a:off x="3163" y="2459"/>
              <a:ext cx="216" cy="336"/>
            </a:xfrm>
            <a:prstGeom prst="roundRect">
              <a:avLst>
                <a:gd name="adj" fmla="val 12495"/>
              </a:avLst>
            </a:prstGeom>
            <a:solidFill>
              <a:srgbClr val="FF33CC"/>
            </a:solidFill>
            <a:ln w="12700">
              <a:solidFill>
                <a:srgbClr val="080808"/>
              </a:solidFill>
              <a:round/>
              <a:headEnd/>
              <a:tailEnd/>
            </a:ln>
          </p:spPr>
          <p:txBody>
            <a:bodyPr wrap="none" anchor="ctr"/>
            <a:lstStyle/>
            <a:p>
              <a:endParaRPr lang="en-US"/>
            </a:p>
          </p:txBody>
        </p:sp>
      </p:grpSp>
      <p:sp>
        <p:nvSpPr>
          <p:cNvPr id="59420" name="Oval 57"/>
          <p:cNvSpPr>
            <a:spLocks noChangeArrowheads="1"/>
          </p:cNvSpPr>
          <p:nvPr/>
        </p:nvSpPr>
        <p:spPr bwMode="auto">
          <a:xfrm rot="10800000" flipV="1">
            <a:off x="2155825" y="3998913"/>
            <a:ext cx="212725" cy="266700"/>
          </a:xfrm>
          <a:prstGeom prst="ellipse">
            <a:avLst/>
          </a:prstGeom>
          <a:solidFill>
            <a:srgbClr val="FF6600"/>
          </a:solidFill>
          <a:ln w="9525">
            <a:solidFill>
              <a:schemeClr val="tx1"/>
            </a:solidFill>
            <a:round/>
            <a:headEnd/>
            <a:tailEnd/>
          </a:ln>
        </p:spPr>
        <p:txBody>
          <a:bodyPr wrap="none" anchor="ctr"/>
          <a:lstStyle/>
          <a:p>
            <a:endParaRPr lang="en-US"/>
          </a:p>
        </p:txBody>
      </p:sp>
      <p:sp>
        <p:nvSpPr>
          <p:cNvPr id="59421" name="Text Box 62"/>
          <p:cNvSpPr txBox="1">
            <a:spLocks noChangeArrowheads="1"/>
          </p:cNvSpPr>
          <p:nvPr/>
        </p:nvSpPr>
        <p:spPr bwMode="auto">
          <a:xfrm>
            <a:off x="4587875" y="3376613"/>
            <a:ext cx="1262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MHC</a:t>
            </a:r>
          </a:p>
          <a:p>
            <a:r>
              <a:rPr lang="en-GB" b="1">
                <a:solidFill>
                  <a:srgbClr val="000000"/>
                </a:solidFill>
              </a:rPr>
              <a:t>Class II</a:t>
            </a:r>
          </a:p>
        </p:txBody>
      </p:sp>
      <p:sp>
        <p:nvSpPr>
          <p:cNvPr id="59422" name="Text Box 35"/>
          <p:cNvSpPr txBox="1">
            <a:spLocks noChangeArrowheads="1"/>
          </p:cNvSpPr>
          <p:nvPr/>
        </p:nvSpPr>
        <p:spPr bwMode="auto">
          <a:xfrm>
            <a:off x="1649413" y="5248275"/>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3600" b="1">
                <a:solidFill>
                  <a:srgbClr val="FAFD00"/>
                </a:solidFill>
              </a:rPr>
              <a:t>APC</a:t>
            </a:r>
          </a:p>
        </p:txBody>
      </p:sp>
      <p:sp>
        <p:nvSpPr>
          <p:cNvPr id="59423" name="Text Box 63"/>
          <p:cNvSpPr txBox="1">
            <a:spLocks noChangeArrowheads="1"/>
          </p:cNvSpPr>
          <p:nvPr/>
        </p:nvSpPr>
        <p:spPr bwMode="auto">
          <a:xfrm>
            <a:off x="5443538" y="5200650"/>
            <a:ext cx="1123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sz="3600" b="1">
                <a:solidFill>
                  <a:srgbClr val="FAFD00"/>
                </a:solidFill>
              </a:rPr>
              <a:t>APC</a:t>
            </a:r>
          </a:p>
        </p:txBody>
      </p:sp>
      <p:sp>
        <p:nvSpPr>
          <p:cNvPr id="59424" name="Text Box 65"/>
          <p:cNvSpPr txBox="1">
            <a:spLocks noChangeArrowheads="1"/>
          </p:cNvSpPr>
          <p:nvPr/>
        </p:nvSpPr>
        <p:spPr bwMode="auto">
          <a:xfrm>
            <a:off x="2692400" y="4433888"/>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b="1">
                <a:solidFill>
                  <a:srgbClr val="000000"/>
                </a:solidFill>
              </a:rPr>
              <a:t>TCR</a:t>
            </a:r>
          </a:p>
        </p:txBody>
      </p:sp>
      <p:sp>
        <p:nvSpPr>
          <p:cNvPr id="59425" name="Text Box 66"/>
          <p:cNvSpPr txBox="1">
            <a:spLocks noChangeArrowheads="1"/>
          </p:cNvSpPr>
          <p:nvPr/>
        </p:nvSpPr>
        <p:spPr bwMode="auto">
          <a:xfrm>
            <a:off x="2667000" y="3411538"/>
            <a:ext cx="1125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a:solidFill>
                  <a:srgbClr val="000000"/>
                </a:solidFill>
              </a:rPr>
              <a:t>MHC</a:t>
            </a:r>
          </a:p>
          <a:p>
            <a:r>
              <a:rPr lang="en-GB">
                <a:solidFill>
                  <a:srgbClr val="000000"/>
                </a:solidFill>
              </a:rPr>
              <a:t>Class I</a:t>
            </a:r>
          </a:p>
        </p:txBody>
      </p:sp>
      <p:sp>
        <p:nvSpPr>
          <p:cNvPr id="59426" name="Rectangle 73"/>
          <p:cNvSpPr>
            <a:spLocks noChangeArrowheads="1"/>
          </p:cNvSpPr>
          <p:nvPr/>
        </p:nvSpPr>
        <p:spPr bwMode="auto">
          <a:xfrm>
            <a:off x="2743200" y="228600"/>
            <a:ext cx="3770313"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GB" sz="3200"/>
              <a:t>Specificity of T cells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19275"/>
            <a:ext cx="57023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71950"/>
            <a:ext cx="57023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4"/>
          <p:cNvSpPr txBox="1">
            <a:spLocks noChangeArrowheads="1"/>
          </p:cNvSpPr>
          <p:nvPr/>
        </p:nvSpPr>
        <p:spPr bwMode="auto">
          <a:xfrm>
            <a:off x="3733800" y="685800"/>
            <a:ext cx="1843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MHC class I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2095500"/>
            <a:ext cx="57023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4538663"/>
            <a:ext cx="57023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4"/>
          <p:cNvSpPr txBox="1">
            <a:spLocks noChangeArrowheads="1"/>
          </p:cNvSpPr>
          <p:nvPr/>
        </p:nvSpPr>
        <p:spPr bwMode="auto">
          <a:xfrm>
            <a:off x="3810000" y="838200"/>
            <a:ext cx="1928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MHC class II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9750" y="836613"/>
            <a:ext cx="9066213"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solidFill>
                  <a:srgbClr val="0000FF"/>
                </a:solidFill>
                <a:latin typeface="Times" charset="0"/>
              </a:rPr>
              <a:t>Immune response to microbiological challenge</a:t>
            </a:r>
          </a:p>
          <a:p>
            <a:endParaRPr lang="en-GB" sz="2800">
              <a:latin typeface="Times New Roman" charset="0"/>
              <a:cs typeface="Times New Roman" charset="0"/>
            </a:endParaRPr>
          </a:p>
          <a:p>
            <a:r>
              <a:rPr lang="en-GB" sz="2000">
                <a:solidFill>
                  <a:srgbClr val="0000FF"/>
                </a:solidFill>
                <a:cs typeface="Times New Roman" charset="0"/>
              </a:rPr>
              <a:t>Learning outcomes:</a:t>
            </a:r>
          </a:p>
          <a:p>
            <a:endParaRPr lang="en-GB" sz="2000">
              <a:cs typeface="Times New Roman" charset="0"/>
            </a:endParaRPr>
          </a:p>
          <a:p>
            <a:r>
              <a:rPr lang="en-GB" sz="2000">
                <a:cs typeface="Times New Roman" charset="0"/>
              </a:rPr>
              <a:t>-Contrast commensal microbiota (beneficial) and pathogens.</a:t>
            </a:r>
          </a:p>
          <a:p>
            <a:endParaRPr lang="en-GB" sz="2000">
              <a:cs typeface="Times New Roman" charset="0"/>
            </a:endParaRPr>
          </a:p>
          <a:p>
            <a:r>
              <a:rPr lang="en-US" sz="2000"/>
              <a:t>-Understand the links between innate and adaptive immunity which.. </a:t>
            </a:r>
            <a:endParaRPr lang="en-GB" sz="2000"/>
          </a:p>
          <a:p>
            <a:r>
              <a:rPr lang="en-GB" sz="2000"/>
              <a:t> </a:t>
            </a:r>
          </a:p>
          <a:p>
            <a:r>
              <a:rPr lang="en-US" sz="2000"/>
              <a:t>-Facilitate tailored adaptive immune response to microbes. </a:t>
            </a:r>
          </a:p>
          <a:p>
            <a:r>
              <a:rPr lang="en-GB" sz="2000"/>
              <a:t> </a:t>
            </a:r>
          </a:p>
          <a:p>
            <a:r>
              <a:rPr lang="en-US" sz="2000"/>
              <a:t>-Understand the role of host </a:t>
            </a:r>
            <a:r>
              <a:rPr lang="en-US" sz="2000" i="1"/>
              <a:t>genetic polymorphism </a:t>
            </a:r>
            <a:r>
              <a:rPr lang="en-US" sz="2000"/>
              <a:t>on </a:t>
            </a:r>
          </a:p>
          <a:p>
            <a:r>
              <a:rPr lang="en-US" sz="2000"/>
              <a:t> susceptibility to infection</a:t>
            </a:r>
            <a:endParaRPr lang="en-GB" sz="2000"/>
          </a:p>
          <a:p>
            <a:endParaRPr lang="en-US" sz="2000">
              <a:cs typeface="Times New Roman" charset="0"/>
            </a:endParaRP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915400" cy="2590800"/>
          </a:xfrm>
          <a:ln>
            <a:miter lim="800000"/>
            <a:headEnd/>
            <a:tailEnd/>
          </a:ln>
          <a:extLst>
            <a:ext uri="{FAA26D3D-D897-4be2-8F04-BA451C77F1D7}"/>
          </a:extLst>
        </p:spPr>
        <p:txBody>
          <a:bodyPr/>
          <a:lstStyle/>
          <a:p>
            <a:pPr algn="l" eaLnBrk="1" hangingPunct="1">
              <a:defRPr/>
            </a:pPr>
            <a:r>
              <a:rPr lang="en-US" sz="3200" dirty="0" err="1" smtClean="0"/>
              <a:t>Dendritic</a:t>
            </a:r>
            <a:r>
              <a:rPr lang="en-US" sz="3200" dirty="0" smtClean="0"/>
              <a:t> cell:	</a:t>
            </a:r>
            <a:r>
              <a:rPr lang="en-US" sz="2800" dirty="0" err="1" smtClean="0">
                <a:solidFill>
                  <a:schemeClr val="tx1"/>
                </a:solidFill>
              </a:rPr>
              <a:t>phagocytosis</a:t>
            </a:r>
            <a:r>
              <a:rPr lang="en-US" sz="2800" dirty="0" smtClean="0"/>
              <a:t> </a:t>
            </a:r>
            <a:br>
              <a:rPr lang="en-US" sz="2800" dirty="0" smtClean="0"/>
            </a:br>
            <a:r>
              <a:rPr lang="en-US" sz="2800" dirty="0" smtClean="0"/>
              <a:t>			antigen processing</a:t>
            </a:r>
            <a:br>
              <a:rPr lang="en-US" sz="2800" dirty="0" smtClean="0"/>
            </a:br>
            <a:r>
              <a:rPr lang="en-US" sz="2800" dirty="0" smtClean="0"/>
              <a:t> 			</a:t>
            </a:r>
            <a:r>
              <a:rPr lang="en-US" sz="2800" dirty="0" smtClean="0">
                <a:solidFill>
                  <a:srgbClr val="FF0000"/>
                </a:solidFill>
              </a:rPr>
              <a:t>activation (via PAMP recognition) </a:t>
            </a:r>
            <a:r>
              <a:rPr lang="en-US" sz="2800" dirty="0" smtClean="0"/>
              <a:t/>
            </a:r>
            <a:br>
              <a:rPr lang="en-US" sz="2800" dirty="0" smtClean="0"/>
            </a:br>
            <a:r>
              <a:rPr lang="en-US" sz="2800" dirty="0" smtClean="0"/>
              <a:t>			migration to LN</a:t>
            </a:r>
            <a:r>
              <a:rPr lang="en-US" sz="3200" dirty="0" smtClean="0"/>
              <a:t/>
            </a:r>
            <a:br>
              <a:rPr lang="en-US" sz="3200" dirty="0" smtClean="0"/>
            </a:br>
            <a:r>
              <a:rPr lang="en-US" sz="3200" dirty="0" smtClean="0"/>
              <a:t>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200" dirty="0" smtClean="0"/>
              <a:t> </a:t>
            </a:r>
          </a:p>
        </p:txBody>
      </p:sp>
      <p:grpSp>
        <p:nvGrpSpPr>
          <p:cNvPr id="3" name="Group 14"/>
          <p:cNvGrpSpPr>
            <a:grpSpLocks/>
          </p:cNvGrpSpPr>
          <p:nvPr/>
        </p:nvGrpSpPr>
        <p:grpSpPr bwMode="auto">
          <a:xfrm>
            <a:off x="127000" y="2133600"/>
            <a:ext cx="8940800" cy="3998913"/>
            <a:chOff x="127075" y="2133600"/>
            <a:chExt cx="8940725" cy="3999131"/>
          </a:xfrm>
        </p:grpSpPr>
        <p:sp>
          <p:nvSpPr>
            <p:cNvPr id="62468" name="TextBox 8"/>
            <p:cNvSpPr txBox="1">
              <a:spLocks noChangeArrowheads="1"/>
            </p:cNvSpPr>
            <p:nvPr/>
          </p:nvSpPr>
          <p:spPr bwMode="auto">
            <a:xfrm>
              <a:off x="622256" y="2209800"/>
              <a:ext cx="1587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Neutrophil</a:t>
              </a:r>
            </a:p>
          </p:txBody>
        </p:sp>
        <p:grpSp>
          <p:nvGrpSpPr>
            <p:cNvPr id="62469" name="Group 12"/>
            <p:cNvGrpSpPr>
              <a:grpSpLocks/>
            </p:cNvGrpSpPr>
            <p:nvPr/>
          </p:nvGrpSpPr>
          <p:grpSpPr bwMode="auto">
            <a:xfrm>
              <a:off x="127075" y="2590800"/>
              <a:ext cx="8940725" cy="3541931"/>
              <a:chOff x="127075" y="2590800"/>
              <a:chExt cx="8940725" cy="3541931"/>
            </a:xfrm>
          </p:grpSpPr>
          <p:pic>
            <p:nvPicPr>
              <p:cNvPr id="624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2396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11623"/>
                <a:ext cx="3810000" cy="226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22034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Box 9"/>
              <p:cNvSpPr txBox="1">
                <a:spLocks noChangeArrowheads="1"/>
              </p:cNvSpPr>
              <p:nvPr/>
            </p:nvSpPr>
            <p:spPr bwMode="auto">
              <a:xfrm>
                <a:off x="127075" y="54864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pathogen removal</a:t>
                </a:r>
              </a:p>
            </p:txBody>
          </p:sp>
          <p:sp>
            <p:nvSpPr>
              <p:cNvPr id="62475" name="TextBox 10"/>
              <p:cNvSpPr txBox="1">
                <a:spLocks noChangeArrowheads="1"/>
              </p:cNvSpPr>
              <p:nvPr/>
            </p:nvSpPr>
            <p:spPr bwMode="auto">
              <a:xfrm>
                <a:off x="5842075" y="54102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antigen processing</a:t>
                </a:r>
              </a:p>
            </p:txBody>
          </p:sp>
        </p:grpSp>
        <p:sp>
          <p:nvSpPr>
            <p:cNvPr id="62470" name="TextBox 11"/>
            <p:cNvSpPr txBox="1">
              <a:spLocks noChangeArrowheads="1"/>
            </p:cNvSpPr>
            <p:nvPr/>
          </p:nvSpPr>
          <p:spPr bwMode="auto">
            <a:xfrm>
              <a:off x="7448001" y="2133600"/>
              <a:ext cx="629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DC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 y="304800"/>
            <a:ext cx="8839200" cy="762000"/>
          </a:xfrm>
        </p:spPr>
        <p:txBody>
          <a:bodyPr/>
          <a:lstStyle/>
          <a:p>
            <a:pPr eaLnBrk="1" hangingPunct="1"/>
            <a:r>
              <a:rPr lang="en-US" sz="2400" smtClean="0"/>
              <a:t>Innate and adaptive arms form an integrated immune system</a:t>
            </a:r>
            <a:r>
              <a:rPr lang="en-US" smtClean="0"/>
              <a:t/>
            </a:r>
            <a:br>
              <a:rPr lang="en-US" smtClean="0"/>
            </a:br>
            <a:endParaRPr lang="en-US" smtClean="0"/>
          </a:p>
        </p:txBody>
      </p:sp>
      <p:pic>
        <p:nvPicPr>
          <p:cNvPr id="6349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1397000"/>
            <a:ext cx="4927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txBox="1">
            <a:spLocks noChangeArrowheads="1"/>
          </p:cNvSpPr>
          <p:nvPr/>
        </p:nvSpPr>
        <p:spPr bwMode="auto">
          <a:xfrm>
            <a:off x="152400" y="60960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solidFill>
                  <a:schemeClr val="tx2"/>
                </a:solidFill>
              </a:rPr>
              <a:t>Naïve T cells can only be activated by </a:t>
            </a:r>
            <a:r>
              <a:rPr lang="en-US">
                <a:solidFill>
                  <a:srgbClr val="FF0000"/>
                </a:solidFill>
              </a:rPr>
              <a:t>activated dendritic </a:t>
            </a:r>
            <a:r>
              <a:rPr lang="en-US">
                <a:solidFill>
                  <a:schemeClr val="tx2"/>
                </a:solidFill>
              </a:rPr>
              <a:t>T cells </a:t>
            </a:r>
            <a:r>
              <a:rPr lang="en-US" sz="4400">
                <a:solidFill>
                  <a:schemeClr val="tx2"/>
                </a:solidFill>
              </a:rPr>
              <a:t/>
            </a:r>
            <a:br>
              <a:rPr lang="en-US" sz="4400">
                <a:solidFill>
                  <a:schemeClr val="tx2"/>
                </a:solidFill>
              </a:rPr>
            </a:br>
            <a:endParaRPr lang="en-US" sz="440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figure 8-11"/>
          <p:cNvPicPr>
            <a:picLocks noChangeAspect="1" noChangeArrowheads="1"/>
          </p:cNvPicPr>
          <p:nvPr/>
        </p:nvPicPr>
        <p:blipFill>
          <a:blip r:embed="rId3">
            <a:extLst>
              <a:ext uri="{28A0092B-C50C-407E-A947-70E740481C1C}">
                <a14:useLocalDpi xmlns:a14="http://schemas.microsoft.com/office/drawing/2010/main" val="0"/>
              </a:ext>
            </a:extLst>
          </a:blip>
          <a:srcRect r="49088"/>
          <a:stretch>
            <a:fillRect/>
          </a:stretch>
        </p:blipFill>
        <p:spPr bwMode="auto">
          <a:xfrm>
            <a:off x="971550" y="1557338"/>
            <a:ext cx="4953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4"/>
          <p:cNvSpPr txBox="1">
            <a:spLocks noChangeArrowheads="1"/>
          </p:cNvSpPr>
          <p:nvPr/>
        </p:nvSpPr>
        <p:spPr bwMode="auto">
          <a:xfrm>
            <a:off x="2484438" y="549275"/>
            <a:ext cx="4027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zh-TW" b="1">
                <a:solidFill>
                  <a:srgbClr val="0000FF"/>
                </a:solidFill>
                <a:ea typeface="新細明體" charset="-120"/>
              </a:rPr>
              <a:t>conventional DC (CD11c</a:t>
            </a:r>
            <a:r>
              <a:rPr lang="en-US" altLang="zh-TW" b="1" baseline="30000">
                <a:solidFill>
                  <a:srgbClr val="0000FF"/>
                </a:solidFill>
                <a:ea typeface="新細明體" charset="-120"/>
              </a:rPr>
              <a:t>hi</a:t>
            </a:r>
            <a:r>
              <a:rPr lang="en-US" altLang="zh-TW" b="1">
                <a:solidFill>
                  <a:srgbClr val="0000FF"/>
                </a:solidFill>
                <a:ea typeface="新細明體" charset="-120"/>
              </a:rPr>
              <a:t>)</a:t>
            </a:r>
          </a:p>
        </p:txBody>
      </p:sp>
      <p:sp>
        <p:nvSpPr>
          <p:cNvPr id="119816" name="Oval 8"/>
          <p:cNvSpPr>
            <a:spLocks noChangeArrowheads="1"/>
          </p:cNvSpPr>
          <p:nvPr/>
        </p:nvSpPr>
        <p:spPr bwMode="auto">
          <a:xfrm>
            <a:off x="2894013" y="3071813"/>
            <a:ext cx="792162" cy="936625"/>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7" name="Oval 9"/>
          <p:cNvSpPr>
            <a:spLocks noChangeArrowheads="1"/>
          </p:cNvSpPr>
          <p:nvPr/>
        </p:nvSpPr>
        <p:spPr bwMode="auto">
          <a:xfrm>
            <a:off x="3910013" y="3306763"/>
            <a:ext cx="647700" cy="865187"/>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8" name="Oval 10"/>
          <p:cNvSpPr>
            <a:spLocks noChangeArrowheads="1"/>
          </p:cNvSpPr>
          <p:nvPr/>
        </p:nvSpPr>
        <p:spPr bwMode="auto">
          <a:xfrm>
            <a:off x="3859213" y="2349500"/>
            <a:ext cx="1079500" cy="576263"/>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819" name="Oval 11"/>
          <p:cNvSpPr>
            <a:spLocks noChangeArrowheads="1"/>
          </p:cNvSpPr>
          <p:nvPr/>
        </p:nvSpPr>
        <p:spPr bwMode="auto">
          <a:xfrm>
            <a:off x="3757613" y="4699000"/>
            <a:ext cx="647700" cy="817563"/>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8"/>
          <p:cNvSpPr>
            <a:spLocks noChangeArrowheads="1"/>
          </p:cNvSpPr>
          <p:nvPr/>
        </p:nvSpPr>
        <p:spPr bwMode="auto">
          <a:xfrm>
            <a:off x="2195513" y="3224213"/>
            <a:ext cx="792162" cy="936625"/>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45" name="TextBox 1"/>
          <p:cNvSpPr txBox="1">
            <a:spLocks noChangeArrowheads="1"/>
          </p:cNvSpPr>
          <p:nvPr/>
        </p:nvSpPr>
        <p:spPr bwMode="auto">
          <a:xfrm>
            <a:off x="6084888" y="2781300"/>
            <a:ext cx="28971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solidFill>
                  <a:srgbClr val="0000FF"/>
                </a:solidFill>
              </a:rPr>
              <a:t>CCR7</a:t>
            </a:r>
          </a:p>
          <a:p>
            <a:r>
              <a:rPr lang="en-US"/>
              <a:t>Migration to LN</a:t>
            </a:r>
          </a:p>
          <a:p>
            <a:endParaRPr lang="en-US"/>
          </a:p>
          <a:p>
            <a:r>
              <a:rPr lang="en-US">
                <a:solidFill>
                  <a:srgbClr val="0000FF"/>
                </a:solidFill>
              </a:rPr>
              <a:t>B7.1 B7.2</a:t>
            </a:r>
          </a:p>
          <a:p>
            <a:r>
              <a:rPr lang="en-US"/>
              <a:t>T cell co-stimulation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wipe(down)">
                                      <p:cBhvr>
                                        <p:cTn id="7" dur="500"/>
                                        <p:tgtEl>
                                          <p:spTgt spid="1198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9817"/>
                                        </p:tgtEl>
                                        <p:attrNameLst>
                                          <p:attrName>style.visibility</p:attrName>
                                        </p:attrNameLst>
                                      </p:cBhvr>
                                      <p:to>
                                        <p:strVal val="visible"/>
                                      </p:to>
                                    </p:set>
                                    <p:animEffect transition="in" filter="wipe(down)">
                                      <p:cBhvr>
                                        <p:cTn id="10" dur="500"/>
                                        <p:tgtEl>
                                          <p:spTgt spid="1198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9818"/>
                                        </p:tgtEl>
                                        <p:attrNameLst>
                                          <p:attrName>style.visibility</p:attrName>
                                        </p:attrNameLst>
                                      </p:cBhvr>
                                      <p:to>
                                        <p:strVal val="visible"/>
                                      </p:to>
                                    </p:set>
                                    <p:animEffect transition="in" filter="wipe(down)">
                                      <p:cBhvr>
                                        <p:cTn id="13" dur="500"/>
                                        <p:tgtEl>
                                          <p:spTgt spid="1198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9819"/>
                                        </p:tgtEl>
                                        <p:attrNameLst>
                                          <p:attrName>style.visibility</p:attrName>
                                        </p:attrNameLst>
                                      </p:cBhvr>
                                      <p:to>
                                        <p:strVal val="visible"/>
                                      </p:to>
                                    </p:set>
                                    <p:animEffect transition="in" filter="wipe(down)">
                                      <p:cBhvr>
                                        <p:cTn id="16" dur="500"/>
                                        <p:tgtEl>
                                          <p:spTgt spid="1198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animBg="1"/>
      <p:bldP spid="119817" grpId="0" animBg="1"/>
      <p:bldP spid="119818" grpId="0" animBg="1"/>
      <p:bldP spid="119819"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91" descr="E:\NAYAK\AR288\EPS\anrv288-online-CONVTD-Folder\16\cb220409.f1.jpg"/>
          <p:cNvPicPr>
            <a:picLocks noChangeAspect="1" noChangeArrowheads="1"/>
          </p:cNvPicPr>
          <p:nvPr/>
        </p:nvPicPr>
        <p:blipFill>
          <a:blip r:embed="rId2">
            <a:extLst>
              <a:ext uri="{28A0092B-C50C-407E-A947-70E740481C1C}">
                <a14:useLocalDpi xmlns:a14="http://schemas.microsoft.com/office/drawing/2010/main" val="0"/>
              </a:ext>
            </a:extLst>
          </a:blip>
          <a:srcRect b="12285"/>
          <a:stretch>
            <a:fillRect/>
          </a:stretch>
        </p:blipFill>
        <p:spPr bwMode="auto">
          <a:xfrm>
            <a:off x="1447800" y="685800"/>
            <a:ext cx="62484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p:cNvSpPr txBox="1">
            <a:spLocks noChangeArrowheads="1"/>
          </p:cNvSpPr>
          <p:nvPr/>
        </p:nvSpPr>
        <p:spPr bwMode="auto">
          <a:xfrm>
            <a:off x="152400" y="1524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solidFill>
                  <a:schemeClr val="tx2"/>
                </a:solidFill>
              </a:rPr>
              <a:t>Innate and adaptive arms form an integrated immune system</a:t>
            </a:r>
            <a:r>
              <a:rPr lang="en-US" sz="4400">
                <a:solidFill>
                  <a:schemeClr val="tx2"/>
                </a:solidFill>
              </a:rPr>
              <a:t/>
            </a:r>
            <a:br>
              <a:rPr lang="en-US" sz="4400">
                <a:solidFill>
                  <a:schemeClr val="tx2"/>
                </a:solidFill>
              </a:rPr>
            </a:br>
            <a:endParaRPr lang="en-US" sz="4400">
              <a:solidFill>
                <a:schemeClr val="tx2"/>
              </a:solidFill>
            </a:endParaRPr>
          </a:p>
        </p:txBody>
      </p:sp>
      <p:sp>
        <p:nvSpPr>
          <p:cNvPr id="67588" name="Rectangle 2"/>
          <p:cNvSpPr txBox="1">
            <a:spLocks noChangeArrowheads="1"/>
          </p:cNvSpPr>
          <p:nvPr/>
        </p:nvSpPr>
        <p:spPr bwMode="auto">
          <a:xfrm>
            <a:off x="152400" y="57150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4400">
                <a:solidFill>
                  <a:schemeClr val="tx2"/>
                </a:solidFill>
              </a:rPr>
              <a:t/>
            </a:r>
            <a:br>
              <a:rPr lang="en-US" sz="4400">
                <a:solidFill>
                  <a:schemeClr val="tx2"/>
                </a:solidFill>
              </a:rPr>
            </a:br>
            <a:endParaRPr lang="en-US" sz="4400">
              <a:solidFill>
                <a:schemeClr val="tx2"/>
              </a:solidFill>
            </a:endParaRPr>
          </a:p>
        </p:txBody>
      </p:sp>
      <p:sp>
        <p:nvSpPr>
          <p:cNvPr id="67589" name="TextBox 5"/>
          <p:cNvSpPr txBox="1">
            <a:spLocks noChangeArrowheads="1"/>
          </p:cNvSpPr>
          <p:nvPr/>
        </p:nvSpPr>
        <p:spPr bwMode="auto">
          <a:xfrm>
            <a:off x="457200" y="5486400"/>
            <a:ext cx="841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Pattern associated molecular patterns (PAMPs) are </a:t>
            </a:r>
            <a:r>
              <a:rPr lang="ja-JP" altLang="en-US"/>
              <a:t>‘</a:t>
            </a:r>
            <a:r>
              <a:rPr lang="en-US" altLang="ja-JP"/>
              <a:t>read</a:t>
            </a:r>
            <a:r>
              <a:rPr lang="ja-JP" altLang="en-US"/>
              <a:t>’</a:t>
            </a:r>
            <a:r>
              <a:rPr lang="en-US" altLang="ja-JP"/>
              <a:t> by</a:t>
            </a:r>
          </a:p>
          <a:p>
            <a:r>
              <a:rPr lang="en-US"/>
              <a:t>Toll like receptors (TLRs) on dendritic cells leading to</a:t>
            </a:r>
          </a:p>
          <a:p>
            <a:r>
              <a:rPr lang="en-US">
                <a:solidFill>
                  <a:srgbClr val="FF0000"/>
                </a:solidFill>
              </a:rPr>
              <a:t>DC activation and appropriate T cell differentiation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609600" y="304800"/>
            <a:ext cx="7772400" cy="1143000"/>
          </a:xfrm>
        </p:spPr>
        <p:txBody>
          <a:bodyPr/>
          <a:lstStyle/>
          <a:p>
            <a:pPr eaLnBrk="1" hangingPunct="1"/>
            <a:r>
              <a:rPr lang="en-US" smtClean="0"/>
              <a:t>T lymphocyte (T cell)</a:t>
            </a:r>
          </a:p>
        </p:txBody>
      </p:sp>
      <p:sp>
        <p:nvSpPr>
          <p:cNvPr id="68611" name="Rectangle 3"/>
          <p:cNvSpPr>
            <a:spLocks noGrp="1" noChangeArrowheads="1"/>
          </p:cNvSpPr>
          <p:nvPr>
            <p:ph type="subTitle" idx="1"/>
          </p:nvPr>
        </p:nvSpPr>
        <p:spPr>
          <a:xfrm>
            <a:off x="304800" y="3886200"/>
            <a:ext cx="8839200" cy="2362200"/>
          </a:xfrm>
        </p:spPr>
        <p:txBody>
          <a:bodyPr/>
          <a:lstStyle/>
          <a:p>
            <a:pPr algn="l" eaLnBrk="1" hangingPunct="1"/>
            <a:r>
              <a:rPr lang="en-US" smtClean="0"/>
              <a:t>Key cell-type mediating the adaptive immune response. Recognise peptidic fragments of foreign antigen presented by HLA molecules on antigen presenting cells. Leads to activation, cytokine release, killing, B cell help etc</a:t>
            </a:r>
          </a:p>
        </p:txBody>
      </p:sp>
      <p:pic>
        <p:nvPicPr>
          <p:cNvPr id="68612" name="Picture 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24384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71600"/>
            <a:ext cx="2667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igure 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57363"/>
            <a:ext cx="853122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4"/>
          <p:cNvSpPr>
            <a:spLocks noChangeArrowheads="1"/>
          </p:cNvSpPr>
          <p:nvPr/>
        </p:nvSpPr>
        <p:spPr bwMode="auto">
          <a:xfrm>
            <a:off x="7092950" y="5805488"/>
            <a:ext cx="1757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en-US" altLang="zh-TW" sz="2000" b="1">
                <a:ea typeface="新細明體" charset="-120"/>
              </a:rPr>
              <a:t>Adaptive Treg</a:t>
            </a:r>
            <a:endParaRPr kumimoji="1" lang="zh-TW" altLang="en-US" sz="2000" b="1">
              <a:ea typeface="新細明體"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figure 8-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8531225"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1743075" y="2095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zh-TW" altLang="en-US">
              <a:ea typeface="新細明體" charset="-120"/>
            </a:endParaRPr>
          </a:p>
        </p:txBody>
      </p:sp>
      <p:sp>
        <p:nvSpPr>
          <p:cNvPr id="72708" name="Text Box 4"/>
          <p:cNvSpPr txBox="1">
            <a:spLocks noChangeArrowheads="1"/>
          </p:cNvSpPr>
          <p:nvPr/>
        </p:nvSpPr>
        <p:spPr bwMode="auto">
          <a:xfrm>
            <a:off x="1619250" y="260350"/>
            <a:ext cx="630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zh-TW" b="1">
                <a:ea typeface="新細明體" charset="-120"/>
              </a:rPr>
              <a:t>Effector T cells in CMI and humoral immunity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915400" cy="2590800"/>
          </a:xfrm>
          <a:ln>
            <a:miter lim="800000"/>
            <a:headEnd/>
            <a:tailEnd/>
          </a:ln>
          <a:extLst>
            <a:ext uri="{FAA26D3D-D897-4be2-8F04-BA451C77F1D7}"/>
          </a:extLst>
        </p:spPr>
        <p:txBody>
          <a:bodyPr/>
          <a:lstStyle/>
          <a:p>
            <a:pPr algn="l" eaLnBrk="1" hangingPunct="1">
              <a:defRPr/>
            </a:pPr>
            <a:r>
              <a:rPr lang="en-US" sz="3200" dirty="0" err="1" smtClean="0"/>
              <a:t>Dendritic</a:t>
            </a:r>
            <a:r>
              <a:rPr lang="en-US" sz="3200" dirty="0" smtClean="0"/>
              <a:t> cell:	</a:t>
            </a:r>
            <a:r>
              <a:rPr lang="en-US" sz="2800" dirty="0" err="1" smtClean="0">
                <a:solidFill>
                  <a:schemeClr val="tx1"/>
                </a:solidFill>
              </a:rPr>
              <a:t>phagocytosis</a:t>
            </a:r>
            <a:r>
              <a:rPr lang="en-US" sz="2800" dirty="0" smtClean="0"/>
              <a:t> </a:t>
            </a:r>
            <a:br>
              <a:rPr lang="en-US" sz="2800" dirty="0" smtClean="0"/>
            </a:br>
            <a:r>
              <a:rPr lang="en-US" sz="2800" dirty="0" smtClean="0"/>
              <a:t>			antigen processing</a:t>
            </a:r>
            <a:br>
              <a:rPr lang="en-US" sz="2800" dirty="0" smtClean="0"/>
            </a:br>
            <a:r>
              <a:rPr lang="en-US" sz="2800" dirty="0" smtClean="0"/>
              <a:t> 			</a:t>
            </a:r>
            <a:r>
              <a:rPr lang="en-US" sz="2800" dirty="0" smtClean="0">
                <a:solidFill>
                  <a:schemeClr val="tx1"/>
                </a:solidFill>
              </a:rPr>
              <a:t>activation (via PAMP recognition) </a:t>
            </a:r>
            <a:r>
              <a:rPr lang="en-US" sz="2800" dirty="0" smtClean="0"/>
              <a:t/>
            </a:r>
            <a:br>
              <a:rPr lang="en-US" sz="2800" dirty="0" smtClean="0"/>
            </a:br>
            <a:r>
              <a:rPr lang="en-US" sz="2800" dirty="0" smtClean="0"/>
              <a:t>			</a:t>
            </a:r>
            <a:r>
              <a:rPr lang="en-US" sz="2800" dirty="0" smtClean="0">
                <a:solidFill>
                  <a:srgbClr val="FF0000"/>
                </a:solidFill>
              </a:rPr>
              <a:t>migration to LN</a:t>
            </a:r>
            <a:r>
              <a:rPr lang="en-US" sz="3200" dirty="0" smtClean="0"/>
              <a:t/>
            </a:r>
            <a:br>
              <a:rPr lang="en-US" sz="3200" dirty="0" smtClean="0"/>
            </a:br>
            <a:r>
              <a:rPr lang="en-US" sz="3200" dirty="0" smtClean="0"/>
              <a:t>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200" dirty="0" smtClean="0"/>
              <a:t> </a:t>
            </a:r>
          </a:p>
        </p:txBody>
      </p:sp>
      <p:grpSp>
        <p:nvGrpSpPr>
          <p:cNvPr id="3" name="Group 14"/>
          <p:cNvGrpSpPr>
            <a:grpSpLocks/>
          </p:cNvGrpSpPr>
          <p:nvPr/>
        </p:nvGrpSpPr>
        <p:grpSpPr bwMode="auto">
          <a:xfrm>
            <a:off x="127000" y="2133600"/>
            <a:ext cx="8940800" cy="3998913"/>
            <a:chOff x="127075" y="2133600"/>
            <a:chExt cx="8940725" cy="3999131"/>
          </a:xfrm>
        </p:grpSpPr>
        <p:sp>
          <p:nvSpPr>
            <p:cNvPr id="74756" name="TextBox 8"/>
            <p:cNvSpPr txBox="1">
              <a:spLocks noChangeArrowheads="1"/>
            </p:cNvSpPr>
            <p:nvPr/>
          </p:nvSpPr>
          <p:spPr bwMode="auto">
            <a:xfrm>
              <a:off x="622256" y="2209800"/>
              <a:ext cx="1587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Neutrophil</a:t>
              </a:r>
            </a:p>
          </p:txBody>
        </p:sp>
        <p:grpSp>
          <p:nvGrpSpPr>
            <p:cNvPr id="74757" name="Group 12"/>
            <p:cNvGrpSpPr>
              <a:grpSpLocks/>
            </p:cNvGrpSpPr>
            <p:nvPr/>
          </p:nvGrpSpPr>
          <p:grpSpPr bwMode="auto">
            <a:xfrm>
              <a:off x="127075" y="2590800"/>
              <a:ext cx="8940725" cy="3541931"/>
              <a:chOff x="127075" y="2590800"/>
              <a:chExt cx="8940725" cy="3541931"/>
            </a:xfrm>
          </p:grpSpPr>
          <p:pic>
            <p:nvPicPr>
              <p:cNvPr id="747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23968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11623"/>
                <a:ext cx="3810000" cy="226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590800"/>
                <a:ext cx="22034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Box 9"/>
              <p:cNvSpPr txBox="1">
                <a:spLocks noChangeArrowheads="1"/>
              </p:cNvSpPr>
              <p:nvPr/>
            </p:nvSpPr>
            <p:spPr bwMode="auto">
              <a:xfrm>
                <a:off x="127075" y="54864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pathogen removal</a:t>
                </a:r>
              </a:p>
            </p:txBody>
          </p:sp>
          <p:sp>
            <p:nvSpPr>
              <p:cNvPr id="74763" name="TextBox 10"/>
              <p:cNvSpPr txBox="1">
                <a:spLocks noChangeArrowheads="1"/>
              </p:cNvSpPr>
              <p:nvPr/>
            </p:nvSpPr>
            <p:spPr bwMode="auto">
              <a:xfrm>
                <a:off x="5842075" y="5410200"/>
                <a:ext cx="3225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Main function of phagocytosis </a:t>
                </a:r>
              </a:p>
              <a:p>
                <a:r>
                  <a:rPr lang="en-US" sz="1800"/>
                  <a:t>for antigen processing</a:t>
                </a:r>
              </a:p>
            </p:txBody>
          </p:sp>
        </p:grpSp>
        <p:sp>
          <p:nvSpPr>
            <p:cNvPr id="74758" name="TextBox 11"/>
            <p:cNvSpPr txBox="1">
              <a:spLocks noChangeArrowheads="1"/>
            </p:cNvSpPr>
            <p:nvPr/>
          </p:nvSpPr>
          <p:spPr bwMode="auto">
            <a:xfrm>
              <a:off x="7448001" y="2133600"/>
              <a:ext cx="629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DC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igure 8-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16000"/>
            <a:ext cx="85312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2">
            <a:extLst>
              <a:ext uri="{28A0092B-C50C-407E-A947-70E740481C1C}">
                <a14:useLocalDpi xmlns:a14="http://schemas.microsoft.com/office/drawing/2010/main" val="0"/>
              </a:ext>
            </a:extLst>
          </a:blip>
          <a:srcRect b="20972"/>
          <a:stretch>
            <a:fillRect/>
          </a:stretch>
        </p:blipFill>
        <p:spPr bwMode="auto">
          <a:xfrm>
            <a:off x="1676400" y="1752600"/>
            <a:ext cx="5984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4"/>
          <p:cNvPicPr>
            <a:picLocks noChangeAspect="1"/>
          </p:cNvPicPr>
          <p:nvPr/>
        </p:nvPicPr>
        <p:blipFill>
          <a:blip r:embed="rId2">
            <a:extLst>
              <a:ext uri="{28A0092B-C50C-407E-A947-70E740481C1C}">
                <a14:useLocalDpi xmlns:a14="http://schemas.microsoft.com/office/drawing/2010/main" val="0"/>
              </a:ext>
            </a:extLst>
          </a:blip>
          <a:srcRect t="86740"/>
          <a:stretch>
            <a:fillRect/>
          </a:stretch>
        </p:blipFill>
        <p:spPr bwMode="auto">
          <a:xfrm>
            <a:off x="68263" y="5715000"/>
            <a:ext cx="8847137"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5"/>
          <p:cNvSpPr txBox="1">
            <a:spLocks noChangeArrowheads="1"/>
          </p:cNvSpPr>
          <p:nvPr/>
        </p:nvSpPr>
        <p:spPr bwMode="auto">
          <a:xfrm>
            <a:off x="609600" y="381000"/>
            <a:ext cx="8202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Migrated T cells present antigen to naïve T cells in draining</a:t>
            </a:r>
          </a:p>
          <a:p>
            <a:r>
              <a:rPr lang="en-US"/>
              <a:t>lymph node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4213" y="188913"/>
            <a:ext cx="8064500" cy="1223962"/>
          </a:xfrm>
        </p:spPr>
        <p:txBody>
          <a:bodyPr/>
          <a:lstStyle/>
          <a:p>
            <a:pPr eaLnBrk="1" hangingPunct="1"/>
            <a:r>
              <a:rPr lang="en-US" sz="2500" smtClean="0">
                <a:solidFill>
                  <a:srgbClr val="0000FF"/>
                </a:solidFill>
              </a:rPr>
              <a:t>Variability in susceptibility/host response to an infection</a:t>
            </a:r>
          </a:p>
        </p:txBody>
      </p:sp>
      <p:sp>
        <p:nvSpPr>
          <p:cNvPr id="20483" name="Rectangle 3"/>
          <p:cNvSpPr>
            <a:spLocks noGrp="1" noChangeArrowheads="1"/>
          </p:cNvSpPr>
          <p:nvPr>
            <p:ph type="body" idx="1"/>
          </p:nvPr>
        </p:nvSpPr>
        <p:spPr>
          <a:xfrm>
            <a:off x="684213" y="1484313"/>
            <a:ext cx="7772400" cy="4114800"/>
          </a:xfrm>
        </p:spPr>
        <p:txBody>
          <a:bodyPr/>
          <a:lstStyle/>
          <a:p>
            <a:pPr eaLnBrk="1" hangingPunct="1">
              <a:lnSpc>
                <a:spcPct val="80000"/>
              </a:lnSpc>
              <a:spcAft>
                <a:spcPts val="2400"/>
              </a:spcAft>
            </a:pPr>
            <a:r>
              <a:rPr lang="en-US" sz="2200" smtClean="0"/>
              <a:t>General health and nutrition status</a:t>
            </a:r>
          </a:p>
          <a:p>
            <a:pPr eaLnBrk="1" hangingPunct="1">
              <a:lnSpc>
                <a:spcPct val="80000"/>
              </a:lnSpc>
              <a:spcAft>
                <a:spcPts val="2400"/>
              </a:spcAft>
            </a:pPr>
            <a:r>
              <a:rPr lang="en-US" sz="2200" smtClean="0"/>
              <a:t>Previous infection &gt; immunological memory</a:t>
            </a:r>
          </a:p>
          <a:p>
            <a:pPr eaLnBrk="1" hangingPunct="1">
              <a:lnSpc>
                <a:spcPct val="50000"/>
              </a:lnSpc>
              <a:spcAft>
                <a:spcPts val="2400"/>
              </a:spcAft>
            </a:pPr>
            <a:r>
              <a:rPr lang="en-US" sz="2200" smtClean="0"/>
              <a:t>Immune-deficiency </a:t>
            </a:r>
          </a:p>
          <a:p>
            <a:pPr marL="457200" lvl="1" indent="0" eaLnBrk="1" hangingPunct="1">
              <a:lnSpc>
                <a:spcPct val="50000"/>
              </a:lnSpc>
              <a:spcAft>
                <a:spcPts val="2400"/>
              </a:spcAft>
              <a:buFontTx/>
              <a:buNone/>
            </a:pPr>
            <a:r>
              <a:rPr lang="en-US" sz="1800" smtClean="0"/>
              <a:t>Genetic: eg SCID (ADA deficiency affects B/T cells)</a:t>
            </a:r>
          </a:p>
          <a:p>
            <a:pPr marL="457200" lvl="1" indent="0" eaLnBrk="1" hangingPunct="1">
              <a:lnSpc>
                <a:spcPct val="50000"/>
              </a:lnSpc>
              <a:spcAft>
                <a:spcPts val="2400"/>
              </a:spcAft>
              <a:buFontTx/>
              <a:buNone/>
            </a:pPr>
            <a:r>
              <a:rPr lang="en-US" sz="1800" smtClean="0"/>
              <a:t>Acquired: eg HIV infection</a:t>
            </a:r>
          </a:p>
          <a:p>
            <a:pPr marL="457200" lvl="1" indent="0" eaLnBrk="1" hangingPunct="1">
              <a:lnSpc>
                <a:spcPct val="50000"/>
              </a:lnSpc>
              <a:spcAft>
                <a:spcPts val="2400"/>
              </a:spcAft>
              <a:buFontTx/>
              <a:buNone/>
            </a:pPr>
            <a:r>
              <a:rPr lang="en-US" sz="1800" smtClean="0"/>
              <a:t>Induced: eg Immune suppression Cyclophosmamide for transplantation</a:t>
            </a:r>
          </a:p>
          <a:p>
            <a:pPr eaLnBrk="1" hangingPunct="1">
              <a:lnSpc>
                <a:spcPct val="80000"/>
              </a:lnSpc>
              <a:spcAft>
                <a:spcPts val="2400"/>
              </a:spcAft>
            </a:pPr>
            <a:r>
              <a:rPr lang="en-US" sz="2200" smtClean="0"/>
              <a:t>Polymorphism in innate immunity genes</a:t>
            </a:r>
          </a:p>
          <a:p>
            <a:pPr eaLnBrk="1" hangingPunct="1">
              <a:lnSpc>
                <a:spcPct val="80000"/>
              </a:lnSpc>
              <a:spcAft>
                <a:spcPts val="2400"/>
              </a:spcAft>
            </a:pPr>
            <a:r>
              <a:rPr lang="en-US" sz="2200" smtClean="0"/>
              <a:t>Polymorphisms in adaptive immunity genes, particularly HLA (=</a:t>
            </a:r>
            <a:r>
              <a:rPr lang="ja-JP" altLang="en-US" sz="2200" smtClean="0"/>
              <a:t>‘</a:t>
            </a:r>
            <a:r>
              <a:rPr lang="en-US" altLang="ja-JP" sz="2200" smtClean="0"/>
              <a:t>human leucocyte antigens</a:t>
            </a:r>
            <a:r>
              <a:rPr lang="ja-JP" altLang="en-US" sz="2200" smtClean="0"/>
              <a:t>’</a:t>
            </a:r>
            <a:r>
              <a:rPr lang="en-US" altLang="ja-JP" sz="2200" smtClean="0"/>
              <a:t>)</a:t>
            </a:r>
            <a:endParaRPr lang="en-US" sz="2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figure 8-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68513"/>
            <a:ext cx="853122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539750" y="908050"/>
            <a:ext cx="2792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zh-TW" sz="2800" b="1">
                <a:ea typeface="新細明體" charset="-120"/>
              </a:rPr>
              <a:t>CD4 T activation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910138" y="1828800"/>
            <a:ext cx="3721100" cy="2120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899" name="Rectangle 3"/>
          <p:cNvSpPr>
            <a:spLocks noChangeArrowheads="1"/>
          </p:cNvSpPr>
          <p:nvPr/>
        </p:nvSpPr>
        <p:spPr bwMode="auto">
          <a:xfrm>
            <a:off x="719138" y="1828800"/>
            <a:ext cx="3975100" cy="749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900" name="Rectangle 4"/>
          <p:cNvSpPr>
            <a:spLocks noChangeArrowheads="1"/>
          </p:cNvSpPr>
          <p:nvPr/>
        </p:nvSpPr>
        <p:spPr bwMode="auto">
          <a:xfrm>
            <a:off x="4897438" y="3987800"/>
            <a:ext cx="152400" cy="965200"/>
          </a:xfrm>
          <a:prstGeom prst="rect">
            <a:avLst/>
          </a:prstGeom>
          <a:gradFill rotWithShape="0">
            <a:gsLst>
              <a:gs pos="0">
                <a:schemeClr val="bg1"/>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901" name="Rectangle 5"/>
          <p:cNvSpPr>
            <a:spLocks noChangeArrowheads="1"/>
          </p:cNvSpPr>
          <p:nvPr/>
        </p:nvSpPr>
        <p:spPr bwMode="auto">
          <a:xfrm>
            <a:off x="5049838" y="3771900"/>
            <a:ext cx="279400" cy="1193800"/>
          </a:xfrm>
          <a:prstGeom prst="rect">
            <a:avLst/>
          </a:prstGeom>
          <a:gradFill rotWithShape="0">
            <a:gsLst>
              <a:gs pos="0">
                <a:schemeClr val="bg1"/>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902" name="Rectangle 6"/>
          <p:cNvSpPr>
            <a:spLocks noChangeArrowheads="1"/>
          </p:cNvSpPr>
          <p:nvPr/>
        </p:nvSpPr>
        <p:spPr bwMode="auto">
          <a:xfrm>
            <a:off x="5316538" y="3467100"/>
            <a:ext cx="342900" cy="1511300"/>
          </a:xfrm>
          <a:prstGeom prst="rect">
            <a:avLst/>
          </a:prstGeom>
          <a:gradFill rotWithShape="0">
            <a:gsLst>
              <a:gs pos="0">
                <a:schemeClr val="bg1"/>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903" name="Rectangle 7"/>
          <p:cNvSpPr>
            <a:spLocks noChangeArrowheads="1"/>
          </p:cNvSpPr>
          <p:nvPr/>
        </p:nvSpPr>
        <p:spPr bwMode="auto">
          <a:xfrm>
            <a:off x="257175" y="1320800"/>
            <a:ext cx="866775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904" name="Rectangle 8"/>
          <p:cNvSpPr>
            <a:spLocks noChangeArrowheads="1"/>
          </p:cNvSpPr>
          <p:nvPr/>
        </p:nvSpPr>
        <p:spPr bwMode="auto">
          <a:xfrm>
            <a:off x="922338" y="5222875"/>
            <a:ext cx="6905625" cy="796925"/>
          </a:xfrm>
          <a:prstGeom prst="rect">
            <a:avLst/>
          </a:prstGeom>
          <a:gradFill rotWithShape="0">
            <a:gsLst>
              <a:gs pos="0">
                <a:srgbClr val="FFFFFF"/>
              </a:gs>
              <a:gs pos="50000">
                <a:srgbClr val="FF99CC"/>
              </a:gs>
              <a:gs pos="100000">
                <a:srgbClr val="FFFFFF"/>
              </a:gs>
            </a:gsLst>
            <a:lin ang="5400000" scaled="1"/>
          </a:gradFill>
          <a:ln w="9525">
            <a:solidFill>
              <a:schemeClr val="bg1"/>
            </a:solidFill>
            <a:miter lim="800000"/>
            <a:headEnd/>
            <a:tailEnd/>
          </a:ln>
        </p:spPr>
        <p:txBody>
          <a:bodyPr wrap="none" anchor="ctr"/>
          <a:lstStyle/>
          <a:p>
            <a:endParaRPr lang="en-US"/>
          </a:p>
        </p:txBody>
      </p:sp>
      <p:sp>
        <p:nvSpPr>
          <p:cNvPr id="80905" name="Rectangle 9"/>
          <p:cNvSpPr>
            <a:spLocks noChangeArrowheads="1"/>
          </p:cNvSpPr>
          <p:nvPr/>
        </p:nvSpPr>
        <p:spPr bwMode="auto">
          <a:xfrm>
            <a:off x="5646738" y="3257550"/>
            <a:ext cx="2984500" cy="1733550"/>
          </a:xfrm>
          <a:prstGeom prst="rect">
            <a:avLst/>
          </a:prstGeom>
          <a:gradFill rotWithShape="0">
            <a:gsLst>
              <a:gs pos="0">
                <a:srgbClr val="FFFFFF"/>
              </a:gs>
              <a:gs pos="100000">
                <a:srgbClr val="FFFFCC"/>
              </a:gs>
            </a:gsLst>
            <a:lin ang="5400000" scaled="1"/>
          </a:gra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p>
            <a:endParaRPr lang="en-US"/>
          </a:p>
        </p:txBody>
      </p:sp>
      <p:sp>
        <p:nvSpPr>
          <p:cNvPr id="80906" name="Freeform 10"/>
          <p:cNvSpPr>
            <a:spLocks/>
          </p:cNvSpPr>
          <p:nvPr/>
        </p:nvSpPr>
        <p:spPr bwMode="auto">
          <a:xfrm>
            <a:off x="4878388" y="2735263"/>
            <a:ext cx="3779837" cy="2598737"/>
          </a:xfrm>
          <a:custGeom>
            <a:avLst/>
            <a:gdLst>
              <a:gd name="T0" fmla="*/ 2147483647 w 2381"/>
              <a:gd name="T1" fmla="*/ 2147483647 h 1637"/>
              <a:gd name="T2" fmla="*/ 2147483647 w 2381"/>
              <a:gd name="T3" fmla="*/ 2147483647 h 1637"/>
              <a:gd name="T4" fmla="*/ 2147483647 w 2381"/>
              <a:gd name="T5" fmla="*/ 2147483647 h 1637"/>
              <a:gd name="T6" fmla="*/ 2147483647 w 2381"/>
              <a:gd name="T7" fmla="*/ 2147483647 h 1637"/>
              <a:gd name="T8" fmla="*/ 2147483647 w 2381"/>
              <a:gd name="T9" fmla="*/ 2147483647 h 1637"/>
              <a:gd name="T10" fmla="*/ 2147483647 w 2381"/>
              <a:gd name="T11" fmla="*/ 2147483647 h 1637"/>
              <a:gd name="T12" fmla="*/ 2147483647 w 2381"/>
              <a:gd name="T13" fmla="*/ 2147483647 h 1637"/>
              <a:gd name="T14" fmla="*/ 2147483647 w 2381"/>
              <a:gd name="T15" fmla="*/ 2147483647 h 1637"/>
              <a:gd name="T16" fmla="*/ 2147483647 w 2381"/>
              <a:gd name="T17" fmla="*/ 2147483647 h 1637"/>
              <a:gd name="T18" fmla="*/ 2147483647 w 2381"/>
              <a:gd name="T19" fmla="*/ 2147483647 h 1637"/>
              <a:gd name="T20" fmla="*/ 2147483647 w 2381"/>
              <a:gd name="T21" fmla="*/ 2147483647 h 1637"/>
              <a:gd name="T22" fmla="*/ 2147483647 w 2381"/>
              <a:gd name="T23" fmla="*/ 2147483647 h 1637"/>
              <a:gd name="T24" fmla="*/ 2147483647 w 2381"/>
              <a:gd name="T25" fmla="*/ 2147483647 h 1637"/>
              <a:gd name="T26" fmla="*/ 2147483647 w 2381"/>
              <a:gd name="T27" fmla="*/ 2147483647 h 1637"/>
              <a:gd name="T28" fmla="*/ 2147483647 w 2381"/>
              <a:gd name="T29" fmla="*/ 2147483647 h 1637"/>
              <a:gd name="T30" fmla="*/ 2147483647 w 2381"/>
              <a:gd name="T31" fmla="*/ 2147483647 h 1637"/>
              <a:gd name="T32" fmla="*/ 2147483647 w 2381"/>
              <a:gd name="T33" fmla="*/ 2147483647 h 1637"/>
              <a:gd name="T34" fmla="*/ 2147483647 w 2381"/>
              <a:gd name="T35" fmla="*/ 2147483647 h 1637"/>
              <a:gd name="T36" fmla="*/ 2147483647 w 2381"/>
              <a:gd name="T37" fmla="*/ 2147483647 h 1637"/>
              <a:gd name="T38" fmla="*/ 2147483647 w 2381"/>
              <a:gd name="T39" fmla="*/ 2147483647 h 1637"/>
              <a:gd name="T40" fmla="*/ 2147483647 w 2381"/>
              <a:gd name="T41" fmla="*/ 2147483647 h 1637"/>
              <a:gd name="T42" fmla="*/ 2147483647 w 2381"/>
              <a:gd name="T43" fmla="*/ 2147483647 h 1637"/>
              <a:gd name="T44" fmla="*/ 2147483647 w 2381"/>
              <a:gd name="T45" fmla="*/ 2147483647 h 1637"/>
              <a:gd name="T46" fmla="*/ 2147483647 w 2381"/>
              <a:gd name="T47" fmla="*/ 2147483647 h 1637"/>
              <a:gd name="T48" fmla="*/ 2147483647 w 2381"/>
              <a:gd name="T49" fmla="*/ 2147483647 h 1637"/>
              <a:gd name="T50" fmla="*/ 2147483647 w 2381"/>
              <a:gd name="T51" fmla="*/ 2147483647 h 1637"/>
              <a:gd name="T52" fmla="*/ 2147483647 w 2381"/>
              <a:gd name="T53" fmla="*/ 2147483647 h 1637"/>
              <a:gd name="T54" fmla="*/ 2147483647 w 2381"/>
              <a:gd name="T55" fmla="*/ 2147483647 h 1637"/>
              <a:gd name="T56" fmla="*/ 2147483647 w 2381"/>
              <a:gd name="T57" fmla="*/ 2147483647 h 1637"/>
              <a:gd name="T58" fmla="*/ 2147483647 w 2381"/>
              <a:gd name="T59" fmla="*/ 2147483647 h 1637"/>
              <a:gd name="T60" fmla="*/ 2147483647 w 2381"/>
              <a:gd name="T61" fmla="*/ 2147483647 h 1637"/>
              <a:gd name="T62" fmla="*/ 2147483647 w 2381"/>
              <a:gd name="T63" fmla="*/ 2147483647 h 1637"/>
              <a:gd name="T64" fmla="*/ 2147483647 w 2381"/>
              <a:gd name="T65" fmla="*/ 2147483647 h 1637"/>
              <a:gd name="T66" fmla="*/ 2147483647 w 2381"/>
              <a:gd name="T67" fmla="*/ 2147483647 h 1637"/>
              <a:gd name="T68" fmla="*/ 2147483647 w 2381"/>
              <a:gd name="T69" fmla="*/ 2147483647 h 1637"/>
              <a:gd name="T70" fmla="*/ 2147483647 w 2381"/>
              <a:gd name="T71" fmla="*/ 2147483647 h 1637"/>
              <a:gd name="T72" fmla="*/ 2147483647 w 2381"/>
              <a:gd name="T73" fmla="*/ 2147483647 h 1637"/>
              <a:gd name="T74" fmla="*/ 2147483647 w 2381"/>
              <a:gd name="T75" fmla="*/ 2147483647 h 1637"/>
              <a:gd name="T76" fmla="*/ 2147483647 w 2381"/>
              <a:gd name="T77" fmla="*/ 2147483647 h 1637"/>
              <a:gd name="T78" fmla="*/ 2147483647 w 2381"/>
              <a:gd name="T79" fmla="*/ 2147483647 h 1637"/>
              <a:gd name="T80" fmla="*/ 2147483647 w 2381"/>
              <a:gd name="T81" fmla="*/ 2147483647 h 1637"/>
              <a:gd name="T82" fmla="*/ 2147483647 w 2381"/>
              <a:gd name="T83" fmla="*/ 2147483647 h 1637"/>
              <a:gd name="T84" fmla="*/ 2147483647 w 2381"/>
              <a:gd name="T85" fmla="*/ 2147483647 h 1637"/>
              <a:gd name="T86" fmla="*/ 2147483647 w 2381"/>
              <a:gd name="T87" fmla="*/ 2147483647 h 16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1"/>
              <a:gd name="T133" fmla="*/ 0 h 1637"/>
              <a:gd name="T134" fmla="*/ 2381 w 2381"/>
              <a:gd name="T135" fmla="*/ 1637 h 16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1" h="1637">
                <a:moveTo>
                  <a:pt x="1076" y="61"/>
                </a:moveTo>
                <a:cubicBezTo>
                  <a:pt x="1047" y="86"/>
                  <a:pt x="1089" y="137"/>
                  <a:pt x="1084" y="173"/>
                </a:cubicBezTo>
                <a:cubicBezTo>
                  <a:pt x="1079" y="209"/>
                  <a:pt x="1075" y="254"/>
                  <a:pt x="1044" y="277"/>
                </a:cubicBezTo>
                <a:cubicBezTo>
                  <a:pt x="1013" y="300"/>
                  <a:pt x="977" y="302"/>
                  <a:pt x="900" y="309"/>
                </a:cubicBezTo>
                <a:cubicBezTo>
                  <a:pt x="823" y="316"/>
                  <a:pt x="677" y="298"/>
                  <a:pt x="580" y="317"/>
                </a:cubicBezTo>
                <a:cubicBezTo>
                  <a:pt x="483" y="336"/>
                  <a:pt x="404" y="357"/>
                  <a:pt x="316" y="421"/>
                </a:cubicBezTo>
                <a:cubicBezTo>
                  <a:pt x="228" y="485"/>
                  <a:pt x="104" y="641"/>
                  <a:pt x="52" y="701"/>
                </a:cubicBezTo>
                <a:cubicBezTo>
                  <a:pt x="0" y="761"/>
                  <a:pt x="4" y="752"/>
                  <a:pt x="4" y="781"/>
                </a:cubicBezTo>
                <a:cubicBezTo>
                  <a:pt x="4" y="810"/>
                  <a:pt x="5" y="904"/>
                  <a:pt x="52" y="877"/>
                </a:cubicBezTo>
                <a:cubicBezTo>
                  <a:pt x="99" y="850"/>
                  <a:pt x="219" y="689"/>
                  <a:pt x="284" y="621"/>
                </a:cubicBezTo>
                <a:cubicBezTo>
                  <a:pt x="349" y="553"/>
                  <a:pt x="371" y="504"/>
                  <a:pt x="444" y="469"/>
                </a:cubicBezTo>
                <a:cubicBezTo>
                  <a:pt x="517" y="434"/>
                  <a:pt x="672" y="392"/>
                  <a:pt x="724" y="413"/>
                </a:cubicBezTo>
                <a:cubicBezTo>
                  <a:pt x="776" y="434"/>
                  <a:pt x="769" y="485"/>
                  <a:pt x="756" y="597"/>
                </a:cubicBezTo>
                <a:cubicBezTo>
                  <a:pt x="743" y="709"/>
                  <a:pt x="691" y="949"/>
                  <a:pt x="644" y="1085"/>
                </a:cubicBezTo>
                <a:cubicBezTo>
                  <a:pt x="597" y="1221"/>
                  <a:pt x="511" y="1350"/>
                  <a:pt x="476" y="1413"/>
                </a:cubicBezTo>
                <a:cubicBezTo>
                  <a:pt x="441" y="1476"/>
                  <a:pt x="437" y="1438"/>
                  <a:pt x="436" y="1461"/>
                </a:cubicBezTo>
                <a:cubicBezTo>
                  <a:pt x="435" y="1484"/>
                  <a:pt x="441" y="1536"/>
                  <a:pt x="468" y="1549"/>
                </a:cubicBezTo>
                <a:cubicBezTo>
                  <a:pt x="495" y="1562"/>
                  <a:pt x="541" y="1637"/>
                  <a:pt x="596" y="1541"/>
                </a:cubicBezTo>
                <a:cubicBezTo>
                  <a:pt x="651" y="1445"/>
                  <a:pt x="748" y="1154"/>
                  <a:pt x="796" y="973"/>
                </a:cubicBezTo>
                <a:cubicBezTo>
                  <a:pt x="844" y="792"/>
                  <a:pt x="856" y="548"/>
                  <a:pt x="884" y="453"/>
                </a:cubicBezTo>
                <a:cubicBezTo>
                  <a:pt x="912" y="358"/>
                  <a:pt x="937" y="413"/>
                  <a:pt x="964" y="405"/>
                </a:cubicBezTo>
                <a:cubicBezTo>
                  <a:pt x="991" y="397"/>
                  <a:pt x="931" y="405"/>
                  <a:pt x="1044" y="405"/>
                </a:cubicBezTo>
                <a:cubicBezTo>
                  <a:pt x="1157" y="405"/>
                  <a:pt x="1531" y="396"/>
                  <a:pt x="1644" y="405"/>
                </a:cubicBezTo>
                <a:cubicBezTo>
                  <a:pt x="1757" y="414"/>
                  <a:pt x="1708" y="405"/>
                  <a:pt x="1724" y="461"/>
                </a:cubicBezTo>
                <a:cubicBezTo>
                  <a:pt x="1740" y="517"/>
                  <a:pt x="1724" y="590"/>
                  <a:pt x="1740" y="741"/>
                </a:cubicBezTo>
                <a:cubicBezTo>
                  <a:pt x="1756" y="892"/>
                  <a:pt x="1797" y="1225"/>
                  <a:pt x="1820" y="1365"/>
                </a:cubicBezTo>
                <a:cubicBezTo>
                  <a:pt x="1843" y="1505"/>
                  <a:pt x="1847" y="1546"/>
                  <a:pt x="1876" y="1581"/>
                </a:cubicBezTo>
                <a:cubicBezTo>
                  <a:pt x="1905" y="1616"/>
                  <a:pt x="1972" y="1594"/>
                  <a:pt x="1996" y="1573"/>
                </a:cubicBezTo>
                <a:cubicBezTo>
                  <a:pt x="2020" y="1552"/>
                  <a:pt x="2031" y="1525"/>
                  <a:pt x="2020" y="1453"/>
                </a:cubicBezTo>
                <a:cubicBezTo>
                  <a:pt x="2009" y="1381"/>
                  <a:pt x="1956" y="1308"/>
                  <a:pt x="1932" y="1141"/>
                </a:cubicBezTo>
                <a:cubicBezTo>
                  <a:pt x="1908" y="974"/>
                  <a:pt x="1853" y="577"/>
                  <a:pt x="1876" y="453"/>
                </a:cubicBezTo>
                <a:cubicBezTo>
                  <a:pt x="1899" y="329"/>
                  <a:pt x="1992" y="389"/>
                  <a:pt x="2068" y="397"/>
                </a:cubicBezTo>
                <a:cubicBezTo>
                  <a:pt x="2144" y="405"/>
                  <a:pt x="2283" y="501"/>
                  <a:pt x="2332" y="501"/>
                </a:cubicBezTo>
                <a:cubicBezTo>
                  <a:pt x="2381" y="501"/>
                  <a:pt x="2360" y="428"/>
                  <a:pt x="2364" y="397"/>
                </a:cubicBezTo>
                <a:cubicBezTo>
                  <a:pt x="2368" y="366"/>
                  <a:pt x="2365" y="332"/>
                  <a:pt x="2356" y="317"/>
                </a:cubicBezTo>
                <a:cubicBezTo>
                  <a:pt x="2347" y="302"/>
                  <a:pt x="2351" y="318"/>
                  <a:pt x="2308" y="309"/>
                </a:cubicBezTo>
                <a:cubicBezTo>
                  <a:pt x="2265" y="300"/>
                  <a:pt x="2171" y="272"/>
                  <a:pt x="2100" y="261"/>
                </a:cubicBezTo>
                <a:cubicBezTo>
                  <a:pt x="2029" y="250"/>
                  <a:pt x="1939" y="242"/>
                  <a:pt x="1884" y="245"/>
                </a:cubicBezTo>
                <a:cubicBezTo>
                  <a:pt x="1829" y="248"/>
                  <a:pt x="1804" y="269"/>
                  <a:pt x="1772" y="277"/>
                </a:cubicBezTo>
                <a:cubicBezTo>
                  <a:pt x="1740" y="285"/>
                  <a:pt x="1749" y="290"/>
                  <a:pt x="1692" y="293"/>
                </a:cubicBezTo>
                <a:cubicBezTo>
                  <a:pt x="1635" y="296"/>
                  <a:pt x="1469" y="334"/>
                  <a:pt x="1428" y="293"/>
                </a:cubicBezTo>
                <a:cubicBezTo>
                  <a:pt x="1387" y="252"/>
                  <a:pt x="1472" y="90"/>
                  <a:pt x="1444" y="45"/>
                </a:cubicBezTo>
                <a:cubicBezTo>
                  <a:pt x="1416" y="0"/>
                  <a:pt x="1320" y="24"/>
                  <a:pt x="1260" y="21"/>
                </a:cubicBezTo>
                <a:cubicBezTo>
                  <a:pt x="1200" y="18"/>
                  <a:pt x="1105" y="36"/>
                  <a:pt x="1076" y="61"/>
                </a:cubicBezTo>
                <a:close/>
              </a:path>
            </a:pathLst>
          </a:custGeom>
          <a:solidFill>
            <a:srgbClr val="FFCCCC"/>
          </a:solidFill>
          <a:ln w="9525">
            <a:solidFill>
              <a:schemeClr val="tx1"/>
            </a:solidFill>
            <a:round/>
            <a:headEnd/>
            <a:tailEnd/>
          </a:ln>
        </p:spPr>
        <p:txBody>
          <a:bodyPr wrap="none" anchor="ctr"/>
          <a:lstStyle/>
          <a:p>
            <a:endParaRPr lang="en-US"/>
          </a:p>
        </p:txBody>
      </p:sp>
      <p:sp>
        <p:nvSpPr>
          <p:cNvPr id="80907" name="Rectangle 11"/>
          <p:cNvSpPr>
            <a:spLocks noChangeArrowheads="1"/>
          </p:cNvSpPr>
          <p:nvPr/>
        </p:nvSpPr>
        <p:spPr bwMode="auto">
          <a:xfrm>
            <a:off x="4900613" y="2279650"/>
            <a:ext cx="2921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80908" name="Rectangle 12"/>
          <p:cNvSpPr>
            <a:spLocks noChangeArrowheads="1"/>
          </p:cNvSpPr>
          <p:nvPr/>
        </p:nvSpPr>
        <p:spPr bwMode="auto">
          <a:xfrm>
            <a:off x="4973638" y="4965700"/>
            <a:ext cx="3670300" cy="27622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0909" name="Rectangle 13"/>
          <p:cNvSpPr>
            <a:spLocks noChangeArrowheads="1"/>
          </p:cNvSpPr>
          <p:nvPr/>
        </p:nvSpPr>
        <p:spPr bwMode="auto">
          <a:xfrm>
            <a:off x="8605838" y="2832100"/>
            <a:ext cx="10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80910" name="Group 14"/>
          <p:cNvGrpSpPr>
            <a:grpSpLocks/>
          </p:cNvGrpSpPr>
          <p:nvPr/>
        </p:nvGrpSpPr>
        <p:grpSpPr bwMode="auto">
          <a:xfrm>
            <a:off x="6078538" y="5689600"/>
            <a:ext cx="203200" cy="203200"/>
            <a:chOff x="880" y="2960"/>
            <a:chExt cx="512" cy="496"/>
          </a:xfrm>
        </p:grpSpPr>
        <p:sp>
          <p:nvSpPr>
            <p:cNvPr id="81181" name="Oval 15"/>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82" name="Oval 16"/>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80911" name="Rectangle 17"/>
          <p:cNvSpPr>
            <a:spLocks noChangeArrowheads="1"/>
          </p:cNvSpPr>
          <p:nvPr/>
        </p:nvSpPr>
        <p:spPr bwMode="auto">
          <a:xfrm>
            <a:off x="715963" y="2533650"/>
            <a:ext cx="3978275" cy="2427288"/>
          </a:xfrm>
          <a:prstGeom prst="rect">
            <a:avLst/>
          </a:prstGeom>
          <a:gradFill rotWithShape="0">
            <a:gsLst>
              <a:gs pos="0">
                <a:srgbClr val="FFFFFF"/>
              </a:gs>
              <a:gs pos="100000">
                <a:srgbClr val="FFFFCC"/>
              </a:gs>
            </a:gsLst>
            <a:lin ang="5400000" scaled="1"/>
          </a:gradFill>
          <a:ln w="9525">
            <a:solidFill>
              <a:schemeClr val="tx1"/>
            </a:solidFill>
            <a:miter lim="800000"/>
            <a:headEnd/>
            <a:tailEnd/>
          </a:ln>
        </p:spPr>
        <p:txBody>
          <a:bodyPr wrap="none" anchor="ctr"/>
          <a:lstStyle/>
          <a:p>
            <a:endParaRPr lang="en-US"/>
          </a:p>
        </p:txBody>
      </p:sp>
      <p:grpSp>
        <p:nvGrpSpPr>
          <p:cNvPr id="80912" name="Group 18"/>
          <p:cNvGrpSpPr>
            <a:grpSpLocks/>
          </p:cNvGrpSpPr>
          <p:nvPr/>
        </p:nvGrpSpPr>
        <p:grpSpPr bwMode="auto">
          <a:xfrm rot="-455262">
            <a:off x="717550" y="2462213"/>
            <a:ext cx="381000" cy="190500"/>
            <a:chOff x="1320" y="2280"/>
            <a:chExt cx="1112" cy="344"/>
          </a:xfrm>
        </p:grpSpPr>
        <p:sp>
          <p:nvSpPr>
            <p:cNvPr id="81179" name="AutoShape 19"/>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80" name="Oval 20"/>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13" name="Group 21"/>
          <p:cNvGrpSpPr>
            <a:grpSpLocks/>
          </p:cNvGrpSpPr>
          <p:nvPr/>
        </p:nvGrpSpPr>
        <p:grpSpPr bwMode="auto">
          <a:xfrm rot="10701626">
            <a:off x="1098550" y="2420938"/>
            <a:ext cx="441325" cy="193675"/>
            <a:chOff x="1320" y="2280"/>
            <a:chExt cx="1112" cy="344"/>
          </a:xfrm>
        </p:grpSpPr>
        <p:sp>
          <p:nvSpPr>
            <p:cNvPr id="81177" name="AutoShape 22"/>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78" name="Oval 23"/>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14" name="Group 24"/>
          <p:cNvGrpSpPr>
            <a:grpSpLocks/>
          </p:cNvGrpSpPr>
          <p:nvPr/>
        </p:nvGrpSpPr>
        <p:grpSpPr bwMode="auto">
          <a:xfrm rot="10701626">
            <a:off x="1539875" y="2386013"/>
            <a:ext cx="442913" cy="193675"/>
            <a:chOff x="1320" y="2280"/>
            <a:chExt cx="1112" cy="344"/>
          </a:xfrm>
        </p:grpSpPr>
        <p:sp>
          <p:nvSpPr>
            <p:cNvPr id="81175" name="AutoShape 25"/>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76" name="Oval 26"/>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15" name="Group 27"/>
          <p:cNvGrpSpPr>
            <a:grpSpLocks/>
          </p:cNvGrpSpPr>
          <p:nvPr/>
        </p:nvGrpSpPr>
        <p:grpSpPr bwMode="auto">
          <a:xfrm rot="-11004">
            <a:off x="2433638" y="2386013"/>
            <a:ext cx="442912" cy="182562"/>
            <a:chOff x="1320" y="2280"/>
            <a:chExt cx="1112" cy="344"/>
          </a:xfrm>
        </p:grpSpPr>
        <p:sp>
          <p:nvSpPr>
            <p:cNvPr id="81173" name="AutoShape 28"/>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74" name="Oval 29"/>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16" name="Group 30"/>
          <p:cNvGrpSpPr>
            <a:grpSpLocks/>
          </p:cNvGrpSpPr>
          <p:nvPr/>
        </p:nvGrpSpPr>
        <p:grpSpPr bwMode="auto">
          <a:xfrm rot="-11004">
            <a:off x="2886075" y="2374900"/>
            <a:ext cx="442913" cy="182563"/>
            <a:chOff x="1320" y="2280"/>
            <a:chExt cx="1112" cy="344"/>
          </a:xfrm>
        </p:grpSpPr>
        <p:sp>
          <p:nvSpPr>
            <p:cNvPr id="81171" name="AutoShape 31"/>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72" name="Oval 32"/>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17" name="Group 33"/>
          <p:cNvGrpSpPr>
            <a:grpSpLocks/>
          </p:cNvGrpSpPr>
          <p:nvPr/>
        </p:nvGrpSpPr>
        <p:grpSpPr bwMode="auto">
          <a:xfrm rot="-10678075">
            <a:off x="3338513" y="2397125"/>
            <a:ext cx="441325" cy="195263"/>
            <a:chOff x="1320" y="2280"/>
            <a:chExt cx="1112" cy="344"/>
          </a:xfrm>
        </p:grpSpPr>
        <p:sp>
          <p:nvSpPr>
            <p:cNvPr id="81169" name="AutoShape 34"/>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70" name="Oval 35"/>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18" name="Group 36"/>
          <p:cNvGrpSpPr>
            <a:grpSpLocks/>
          </p:cNvGrpSpPr>
          <p:nvPr/>
        </p:nvGrpSpPr>
        <p:grpSpPr bwMode="auto">
          <a:xfrm rot="-10678075">
            <a:off x="3790950" y="2409825"/>
            <a:ext cx="441325" cy="193675"/>
            <a:chOff x="1320" y="2280"/>
            <a:chExt cx="1112" cy="344"/>
          </a:xfrm>
        </p:grpSpPr>
        <p:sp>
          <p:nvSpPr>
            <p:cNvPr id="81167" name="AutoShape 37"/>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68" name="Oval 38"/>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80919" name="Oval 39"/>
          <p:cNvSpPr>
            <a:spLocks noChangeArrowheads="1"/>
          </p:cNvSpPr>
          <p:nvPr/>
        </p:nvSpPr>
        <p:spPr bwMode="auto">
          <a:xfrm>
            <a:off x="3640138" y="3424238"/>
            <a:ext cx="827087" cy="773112"/>
          </a:xfrm>
          <a:prstGeom prst="ellipse">
            <a:avLst/>
          </a:prstGeom>
          <a:solidFill>
            <a:srgbClr val="FFCCCC"/>
          </a:solidFill>
          <a:ln w="9525">
            <a:solidFill>
              <a:schemeClr val="tx1"/>
            </a:solidFill>
            <a:round/>
            <a:headEnd/>
            <a:tailEnd/>
          </a:ln>
        </p:spPr>
        <p:txBody>
          <a:bodyPr wrap="none" anchor="ctr"/>
          <a:lstStyle/>
          <a:p>
            <a:endParaRPr lang="en-US"/>
          </a:p>
        </p:txBody>
      </p:sp>
      <p:sp>
        <p:nvSpPr>
          <p:cNvPr id="80920" name="Oval 40"/>
          <p:cNvSpPr>
            <a:spLocks noChangeArrowheads="1"/>
          </p:cNvSpPr>
          <p:nvPr/>
        </p:nvSpPr>
        <p:spPr bwMode="auto">
          <a:xfrm>
            <a:off x="3700463" y="3484563"/>
            <a:ext cx="701675" cy="650875"/>
          </a:xfrm>
          <a:prstGeom prst="ellipse">
            <a:avLst/>
          </a:prstGeom>
          <a:gradFill rotWithShape="0">
            <a:gsLst>
              <a:gs pos="0">
                <a:srgbClr val="FFFFFF"/>
              </a:gs>
              <a:gs pos="100000">
                <a:srgbClr val="FF99CC"/>
              </a:gs>
            </a:gsLst>
            <a:path path="shape">
              <a:fillToRect l="50000" t="50000" r="50000" b="50000"/>
            </a:path>
          </a:gradFill>
          <a:ln w="9525">
            <a:solidFill>
              <a:schemeClr val="tx1"/>
            </a:solidFill>
            <a:round/>
            <a:headEnd/>
            <a:tailEnd/>
          </a:ln>
        </p:spPr>
        <p:txBody>
          <a:bodyPr wrap="none" anchor="ctr"/>
          <a:lstStyle/>
          <a:p>
            <a:endParaRPr lang="en-US"/>
          </a:p>
        </p:txBody>
      </p:sp>
      <p:grpSp>
        <p:nvGrpSpPr>
          <p:cNvPr id="80921" name="Group 41"/>
          <p:cNvGrpSpPr>
            <a:grpSpLocks/>
          </p:cNvGrpSpPr>
          <p:nvPr/>
        </p:nvGrpSpPr>
        <p:grpSpPr bwMode="auto">
          <a:xfrm rot="-10678075">
            <a:off x="4232275" y="2432050"/>
            <a:ext cx="442913" cy="193675"/>
            <a:chOff x="1320" y="2280"/>
            <a:chExt cx="1112" cy="344"/>
          </a:xfrm>
        </p:grpSpPr>
        <p:sp>
          <p:nvSpPr>
            <p:cNvPr id="81165" name="AutoShape 42"/>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66" name="Oval 43"/>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22" name="Group 44"/>
          <p:cNvGrpSpPr>
            <a:grpSpLocks/>
          </p:cNvGrpSpPr>
          <p:nvPr/>
        </p:nvGrpSpPr>
        <p:grpSpPr bwMode="auto">
          <a:xfrm>
            <a:off x="727075" y="3098800"/>
            <a:ext cx="704850" cy="242888"/>
            <a:chOff x="532" y="2256"/>
            <a:chExt cx="2107" cy="1089"/>
          </a:xfrm>
        </p:grpSpPr>
        <p:sp>
          <p:nvSpPr>
            <p:cNvPr id="81163" name="Freeform 45"/>
            <p:cNvSpPr>
              <a:spLocks/>
            </p:cNvSpPr>
            <p:nvPr/>
          </p:nvSpPr>
          <p:spPr bwMode="auto">
            <a:xfrm>
              <a:off x="532" y="2256"/>
              <a:ext cx="2107" cy="1089"/>
            </a:xfrm>
            <a:custGeom>
              <a:avLst/>
              <a:gdLst>
                <a:gd name="T0" fmla="*/ 782 w 2243"/>
                <a:gd name="T1" fmla="*/ 65507 h 497"/>
                <a:gd name="T2" fmla="*/ 604 w 2243"/>
                <a:gd name="T3" fmla="*/ 65507 h 497"/>
                <a:gd name="T4" fmla="*/ 463 w 2243"/>
                <a:gd name="T5" fmla="*/ 9404 h 497"/>
                <a:gd name="T6" fmla="*/ 426 w 2243"/>
                <a:gd name="T7" fmla="*/ 9404 h 497"/>
                <a:gd name="T8" fmla="*/ 376 w 2243"/>
                <a:gd name="T9" fmla="*/ 65507 h 497"/>
                <a:gd name="T10" fmla="*/ 344 w 2243"/>
                <a:gd name="T11" fmla="*/ 111564 h 497"/>
                <a:gd name="T12" fmla="*/ 262 w 2243"/>
                <a:gd name="T13" fmla="*/ 177071 h 497"/>
                <a:gd name="T14" fmla="*/ 153 w 2243"/>
                <a:gd name="T15" fmla="*/ 130259 h 497"/>
                <a:gd name="T16" fmla="*/ 48 w 2243"/>
                <a:gd name="T17" fmla="*/ 111564 h 497"/>
                <a:gd name="T18" fmla="*/ 39 w 2243"/>
                <a:gd name="T19" fmla="*/ 232840 h 497"/>
                <a:gd name="T20" fmla="*/ 194 w 2243"/>
                <a:gd name="T21" fmla="*/ 288500 h 497"/>
                <a:gd name="T22" fmla="*/ 240 w 2243"/>
                <a:gd name="T23" fmla="*/ 400621 h 497"/>
                <a:gd name="T24" fmla="*/ 52 w 2243"/>
                <a:gd name="T25" fmla="*/ 437892 h 497"/>
                <a:gd name="T26" fmla="*/ 43 w 2243"/>
                <a:gd name="T27" fmla="*/ 558957 h 497"/>
                <a:gd name="T28" fmla="*/ 313 w 2243"/>
                <a:gd name="T29" fmla="*/ 503201 h 497"/>
                <a:gd name="T30" fmla="*/ 403 w 2243"/>
                <a:gd name="T31" fmla="*/ 540284 h 497"/>
                <a:gd name="T32" fmla="*/ 482 w 2243"/>
                <a:gd name="T33" fmla="*/ 577608 h 497"/>
                <a:gd name="T34" fmla="*/ 612 w 2243"/>
                <a:gd name="T35" fmla="*/ 530799 h 497"/>
                <a:gd name="T36" fmla="*/ 700 w 2243"/>
                <a:gd name="T37" fmla="*/ 400621 h 497"/>
                <a:gd name="T38" fmla="*/ 827 w 2243"/>
                <a:gd name="T39" fmla="*/ 316746 h 497"/>
                <a:gd name="T40" fmla="*/ 1069 w 2243"/>
                <a:gd name="T41" fmla="*/ 269901 h 497"/>
                <a:gd name="T42" fmla="*/ 1228 w 2243"/>
                <a:gd name="T43" fmla="*/ 326122 h 497"/>
                <a:gd name="T44" fmla="*/ 1251 w 2243"/>
                <a:gd name="T45" fmla="*/ 195472 h 497"/>
                <a:gd name="T46" fmla="*/ 1069 w 2243"/>
                <a:gd name="T47" fmla="*/ 186475 h 497"/>
                <a:gd name="T48" fmla="*/ 919 w 2243"/>
                <a:gd name="T49" fmla="*/ 167785 h 497"/>
                <a:gd name="T50" fmla="*/ 782 w 2243"/>
                <a:gd name="T51" fmla="*/ 6550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US"/>
            </a:p>
          </p:txBody>
        </p:sp>
        <p:sp>
          <p:nvSpPr>
            <p:cNvPr id="81164" name="Oval 46"/>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80923" name="Group 47"/>
          <p:cNvGrpSpPr>
            <a:grpSpLocks/>
          </p:cNvGrpSpPr>
          <p:nvPr/>
        </p:nvGrpSpPr>
        <p:grpSpPr bwMode="auto">
          <a:xfrm>
            <a:off x="1379538" y="3054350"/>
            <a:ext cx="703262" cy="241300"/>
            <a:chOff x="532" y="2256"/>
            <a:chExt cx="2107" cy="1089"/>
          </a:xfrm>
        </p:grpSpPr>
        <p:sp>
          <p:nvSpPr>
            <p:cNvPr id="81161" name="Freeform 48"/>
            <p:cNvSpPr>
              <a:spLocks/>
            </p:cNvSpPr>
            <p:nvPr/>
          </p:nvSpPr>
          <p:spPr bwMode="auto">
            <a:xfrm>
              <a:off x="532" y="2256"/>
              <a:ext cx="2107" cy="1089"/>
            </a:xfrm>
            <a:custGeom>
              <a:avLst/>
              <a:gdLst>
                <a:gd name="T0" fmla="*/ 782 w 2243"/>
                <a:gd name="T1" fmla="*/ 65507 h 497"/>
                <a:gd name="T2" fmla="*/ 604 w 2243"/>
                <a:gd name="T3" fmla="*/ 65507 h 497"/>
                <a:gd name="T4" fmla="*/ 463 w 2243"/>
                <a:gd name="T5" fmla="*/ 9404 h 497"/>
                <a:gd name="T6" fmla="*/ 426 w 2243"/>
                <a:gd name="T7" fmla="*/ 9404 h 497"/>
                <a:gd name="T8" fmla="*/ 376 w 2243"/>
                <a:gd name="T9" fmla="*/ 65507 h 497"/>
                <a:gd name="T10" fmla="*/ 344 w 2243"/>
                <a:gd name="T11" fmla="*/ 111564 h 497"/>
                <a:gd name="T12" fmla="*/ 262 w 2243"/>
                <a:gd name="T13" fmla="*/ 177071 h 497"/>
                <a:gd name="T14" fmla="*/ 153 w 2243"/>
                <a:gd name="T15" fmla="*/ 130259 h 497"/>
                <a:gd name="T16" fmla="*/ 48 w 2243"/>
                <a:gd name="T17" fmla="*/ 111564 h 497"/>
                <a:gd name="T18" fmla="*/ 39 w 2243"/>
                <a:gd name="T19" fmla="*/ 232840 h 497"/>
                <a:gd name="T20" fmla="*/ 194 w 2243"/>
                <a:gd name="T21" fmla="*/ 288500 h 497"/>
                <a:gd name="T22" fmla="*/ 240 w 2243"/>
                <a:gd name="T23" fmla="*/ 400621 h 497"/>
                <a:gd name="T24" fmla="*/ 52 w 2243"/>
                <a:gd name="T25" fmla="*/ 437892 h 497"/>
                <a:gd name="T26" fmla="*/ 43 w 2243"/>
                <a:gd name="T27" fmla="*/ 558957 h 497"/>
                <a:gd name="T28" fmla="*/ 313 w 2243"/>
                <a:gd name="T29" fmla="*/ 503201 h 497"/>
                <a:gd name="T30" fmla="*/ 403 w 2243"/>
                <a:gd name="T31" fmla="*/ 540284 h 497"/>
                <a:gd name="T32" fmla="*/ 482 w 2243"/>
                <a:gd name="T33" fmla="*/ 577608 h 497"/>
                <a:gd name="T34" fmla="*/ 612 w 2243"/>
                <a:gd name="T35" fmla="*/ 530799 h 497"/>
                <a:gd name="T36" fmla="*/ 700 w 2243"/>
                <a:gd name="T37" fmla="*/ 400621 h 497"/>
                <a:gd name="T38" fmla="*/ 827 w 2243"/>
                <a:gd name="T39" fmla="*/ 316746 h 497"/>
                <a:gd name="T40" fmla="*/ 1069 w 2243"/>
                <a:gd name="T41" fmla="*/ 269901 h 497"/>
                <a:gd name="T42" fmla="*/ 1228 w 2243"/>
                <a:gd name="T43" fmla="*/ 326122 h 497"/>
                <a:gd name="T44" fmla="*/ 1251 w 2243"/>
                <a:gd name="T45" fmla="*/ 195472 h 497"/>
                <a:gd name="T46" fmla="*/ 1069 w 2243"/>
                <a:gd name="T47" fmla="*/ 186475 h 497"/>
                <a:gd name="T48" fmla="*/ 919 w 2243"/>
                <a:gd name="T49" fmla="*/ 167785 h 497"/>
                <a:gd name="T50" fmla="*/ 782 w 2243"/>
                <a:gd name="T51" fmla="*/ 6550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US"/>
            </a:p>
          </p:txBody>
        </p:sp>
        <p:sp>
          <p:nvSpPr>
            <p:cNvPr id="81162" name="Oval 49"/>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80924" name="Group 50"/>
          <p:cNvGrpSpPr>
            <a:grpSpLocks/>
          </p:cNvGrpSpPr>
          <p:nvPr/>
        </p:nvGrpSpPr>
        <p:grpSpPr bwMode="auto">
          <a:xfrm>
            <a:off x="2051050" y="3019425"/>
            <a:ext cx="703263" cy="241300"/>
            <a:chOff x="532" y="2256"/>
            <a:chExt cx="2107" cy="1089"/>
          </a:xfrm>
        </p:grpSpPr>
        <p:sp>
          <p:nvSpPr>
            <p:cNvPr id="81159" name="Freeform 51"/>
            <p:cNvSpPr>
              <a:spLocks/>
            </p:cNvSpPr>
            <p:nvPr/>
          </p:nvSpPr>
          <p:spPr bwMode="auto">
            <a:xfrm>
              <a:off x="532" y="2256"/>
              <a:ext cx="2107" cy="1089"/>
            </a:xfrm>
            <a:custGeom>
              <a:avLst/>
              <a:gdLst>
                <a:gd name="T0" fmla="*/ 782 w 2243"/>
                <a:gd name="T1" fmla="*/ 65507 h 497"/>
                <a:gd name="T2" fmla="*/ 604 w 2243"/>
                <a:gd name="T3" fmla="*/ 65507 h 497"/>
                <a:gd name="T4" fmla="*/ 463 w 2243"/>
                <a:gd name="T5" fmla="*/ 9404 h 497"/>
                <a:gd name="T6" fmla="*/ 426 w 2243"/>
                <a:gd name="T7" fmla="*/ 9404 h 497"/>
                <a:gd name="T8" fmla="*/ 376 w 2243"/>
                <a:gd name="T9" fmla="*/ 65507 h 497"/>
                <a:gd name="T10" fmla="*/ 344 w 2243"/>
                <a:gd name="T11" fmla="*/ 111564 h 497"/>
                <a:gd name="T12" fmla="*/ 262 w 2243"/>
                <a:gd name="T13" fmla="*/ 177071 h 497"/>
                <a:gd name="T14" fmla="*/ 153 w 2243"/>
                <a:gd name="T15" fmla="*/ 130259 h 497"/>
                <a:gd name="T16" fmla="*/ 48 w 2243"/>
                <a:gd name="T17" fmla="*/ 111564 h 497"/>
                <a:gd name="T18" fmla="*/ 39 w 2243"/>
                <a:gd name="T19" fmla="*/ 232840 h 497"/>
                <a:gd name="T20" fmla="*/ 194 w 2243"/>
                <a:gd name="T21" fmla="*/ 288500 h 497"/>
                <a:gd name="T22" fmla="*/ 240 w 2243"/>
                <a:gd name="T23" fmla="*/ 400621 h 497"/>
                <a:gd name="T24" fmla="*/ 52 w 2243"/>
                <a:gd name="T25" fmla="*/ 437892 h 497"/>
                <a:gd name="T26" fmla="*/ 43 w 2243"/>
                <a:gd name="T27" fmla="*/ 558957 h 497"/>
                <a:gd name="T28" fmla="*/ 313 w 2243"/>
                <a:gd name="T29" fmla="*/ 503201 h 497"/>
                <a:gd name="T30" fmla="*/ 403 w 2243"/>
                <a:gd name="T31" fmla="*/ 540284 h 497"/>
                <a:gd name="T32" fmla="*/ 482 w 2243"/>
                <a:gd name="T33" fmla="*/ 577608 h 497"/>
                <a:gd name="T34" fmla="*/ 612 w 2243"/>
                <a:gd name="T35" fmla="*/ 530799 h 497"/>
                <a:gd name="T36" fmla="*/ 700 w 2243"/>
                <a:gd name="T37" fmla="*/ 400621 h 497"/>
                <a:gd name="T38" fmla="*/ 827 w 2243"/>
                <a:gd name="T39" fmla="*/ 316746 h 497"/>
                <a:gd name="T40" fmla="*/ 1069 w 2243"/>
                <a:gd name="T41" fmla="*/ 269901 h 497"/>
                <a:gd name="T42" fmla="*/ 1228 w 2243"/>
                <a:gd name="T43" fmla="*/ 326122 h 497"/>
                <a:gd name="T44" fmla="*/ 1251 w 2243"/>
                <a:gd name="T45" fmla="*/ 195472 h 497"/>
                <a:gd name="T46" fmla="*/ 1069 w 2243"/>
                <a:gd name="T47" fmla="*/ 186475 h 497"/>
                <a:gd name="T48" fmla="*/ 919 w 2243"/>
                <a:gd name="T49" fmla="*/ 167785 h 497"/>
                <a:gd name="T50" fmla="*/ 782 w 2243"/>
                <a:gd name="T51" fmla="*/ 6550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US"/>
            </a:p>
          </p:txBody>
        </p:sp>
        <p:sp>
          <p:nvSpPr>
            <p:cNvPr id="81160" name="Oval 52"/>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80925" name="Group 53"/>
          <p:cNvGrpSpPr>
            <a:grpSpLocks/>
          </p:cNvGrpSpPr>
          <p:nvPr/>
        </p:nvGrpSpPr>
        <p:grpSpPr bwMode="auto">
          <a:xfrm>
            <a:off x="2711450" y="2997200"/>
            <a:ext cx="704850" cy="241300"/>
            <a:chOff x="532" y="2256"/>
            <a:chExt cx="2107" cy="1089"/>
          </a:xfrm>
        </p:grpSpPr>
        <p:sp>
          <p:nvSpPr>
            <p:cNvPr id="81157" name="Freeform 54"/>
            <p:cNvSpPr>
              <a:spLocks/>
            </p:cNvSpPr>
            <p:nvPr/>
          </p:nvSpPr>
          <p:spPr bwMode="auto">
            <a:xfrm>
              <a:off x="532" y="2256"/>
              <a:ext cx="2107" cy="1089"/>
            </a:xfrm>
            <a:custGeom>
              <a:avLst/>
              <a:gdLst>
                <a:gd name="T0" fmla="*/ 782 w 2243"/>
                <a:gd name="T1" fmla="*/ 65507 h 497"/>
                <a:gd name="T2" fmla="*/ 604 w 2243"/>
                <a:gd name="T3" fmla="*/ 65507 h 497"/>
                <a:gd name="T4" fmla="*/ 463 w 2243"/>
                <a:gd name="T5" fmla="*/ 9404 h 497"/>
                <a:gd name="T6" fmla="*/ 426 w 2243"/>
                <a:gd name="T7" fmla="*/ 9404 h 497"/>
                <a:gd name="T8" fmla="*/ 376 w 2243"/>
                <a:gd name="T9" fmla="*/ 65507 h 497"/>
                <a:gd name="T10" fmla="*/ 344 w 2243"/>
                <a:gd name="T11" fmla="*/ 111564 h 497"/>
                <a:gd name="T12" fmla="*/ 262 w 2243"/>
                <a:gd name="T13" fmla="*/ 177071 h 497"/>
                <a:gd name="T14" fmla="*/ 153 w 2243"/>
                <a:gd name="T15" fmla="*/ 130259 h 497"/>
                <a:gd name="T16" fmla="*/ 48 w 2243"/>
                <a:gd name="T17" fmla="*/ 111564 h 497"/>
                <a:gd name="T18" fmla="*/ 39 w 2243"/>
                <a:gd name="T19" fmla="*/ 232840 h 497"/>
                <a:gd name="T20" fmla="*/ 194 w 2243"/>
                <a:gd name="T21" fmla="*/ 288500 h 497"/>
                <a:gd name="T22" fmla="*/ 240 w 2243"/>
                <a:gd name="T23" fmla="*/ 400621 h 497"/>
                <a:gd name="T24" fmla="*/ 52 w 2243"/>
                <a:gd name="T25" fmla="*/ 437892 h 497"/>
                <a:gd name="T26" fmla="*/ 43 w 2243"/>
                <a:gd name="T27" fmla="*/ 558957 h 497"/>
                <a:gd name="T28" fmla="*/ 313 w 2243"/>
                <a:gd name="T29" fmla="*/ 503201 h 497"/>
                <a:gd name="T30" fmla="*/ 403 w 2243"/>
                <a:gd name="T31" fmla="*/ 540284 h 497"/>
                <a:gd name="T32" fmla="*/ 482 w 2243"/>
                <a:gd name="T33" fmla="*/ 577608 h 497"/>
                <a:gd name="T34" fmla="*/ 612 w 2243"/>
                <a:gd name="T35" fmla="*/ 530799 h 497"/>
                <a:gd name="T36" fmla="*/ 700 w 2243"/>
                <a:gd name="T37" fmla="*/ 400621 h 497"/>
                <a:gd name="T38" fmla="*/ 827 w 2243"/>
                <a:gd name="T39" fmla="*/ 316746 h 497"/>
                <a:gd name="T40" fmla="*/ 1069 w 2243"/>
                <a:gd name="T41" fmla="*/ 269901 h 497"/>
                <a:gd name="T42" fmla="*/ 1228 w 2243"/>
                <a:gd name="T43" fmla="*/ 326122 h 497"/>
                <a:gd name="T44" fmla="*/ 1251 w 2243"/>
                <a:gd name="T45" fmla="*/ 195472 h 497"/>
                <a:gd name="T46" fmla="*/ 1069 w 2243"/>
                <a:gd name="T47" fmla="*/ 186475 h 497"/>
                <a:gd name="T48" fmla="*/ 919 w 2243"/>
                <a:gd name="T49" fmla="*/ 167785 h 497"/>
                <a:gd name="T50" fmla="*/ 782 w 2243"/>
                <a:gd name="T51" fmla="*/ 6550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US"/>
            </a:p>
          </p:txBody>
        </p:sp>
        <p:sp>
          <p:nvSpPr>
            <p:cNvPr id="81158" name="Oval 55"/>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80926" name="Group 56"/>
          <p:cNvGrpSpPr>
            <a:grpSpLocks/>
          </p:cNvGrpSpPr>
          <p:nvPr/>
        </p:nvGrpSpPr>
        <p:grpSpPr bwMode="auto">
          <a:xfrm>
            <a:off x="3403600" y="3008313"/>
            <a:ext cx="701675" cy="241300"/>
            <a:chOff x="532" y="2256"/>
            <a:chExt cx="2107" cy="1089"/>
          </a:xfrm>
        </p:grpSpPr>
        <p:sp>
          <p:nvSpPr>
            <p:cNvPr id="81155" name="Freeform 57"/>
            <p:cNvSpPr>
              <a:spLocks/>
            </p:cNvSpPr>
            <p:nvPr/>
          </p:nvSpPr>
          <p:spPr bwMode="auto">
            <a:xfrm>
              <a:off x="532" y="2256"/>
              <a:ext cx="2107" cy="1089"/>
            </a:xfrm>
            <a:custGeom>
              <a:avLst/>
              <a:gdLst>
                <a:gd name="T0" fmla="*/ 782 w 2243"/>
                <a:gd name="T1" fmla="*/ 65507 h 497"/>
                <a:gd name="T2" fmla="*/ 604 w 2243"/>
                <a:gd name="T3" fmla="*/ 65507 h 497"/>
                <a:gd name="T4" fmla="*/ 463 w 2243"/>
                <a:gd name="T5" fmla="*/ 9404 h 497"/>
                <a:gd name="T6" fmla="*/ 426 w 2243"/>
                <a:gd name="T7" fmla="*/ 9404 h 497"/>
                <a:gd name="T8" fmla="*/ 376 w 2243"/>
                <a:gd name="T9" fmla="*/ 65507 h 497"/>
                <a:gd name="T10" fmla="*/ 344 w 2243"/>
                <a:gd name="T11" fmla="*/ 111564 h 497"/>
                <a:gd name="T12" fmla="*/ 262 w 2243"/>
                <a:gd name="T13" fmla="*/ 177071 h 497"/>
                <a:gd name="T14" fmla="*/ 153 w 2243"/>
                <a:gd name="T15" fmla="*/ 130259 h 497"/>
                <a:gd name="T16" fmla="*/ 48 w 2243"/>
                <a:gd name="T17" fmla="*/ 111564 h 497"/>
                <a:gd name="T18" fmla="*/ 39 w 2243"/>
                <a:gd name="T19" fmla="*/ 232840 h 497"/>
                <a:gd name="T20" fmla="*/ 194 w 2243"/>
                <a:gd name="T21" fmla="*/ 288500 h 497"/>
                <a:gd name="T22" fmla="*/ 240 w 2243"/>
                <a:gd name="T23" fmla="*/ 400621 h 497"/>
                <a:gd name="T24" fmla="*/ 52 w 2243"/>
                <a:gd name="T25" fmla="*/ 437892 h 497"/>
                <a:gd name="T26" fmla="*/ 43 w 2243"/>
                <a:gd name="T27" fmla="*/ 558957 h 497"/>
                <a:gd name="T28" fmla="*/ 313 w 2243"/>
                <a:gd name="T29" fmla="*/ 503201 h 497"/>
                <a:gd name="T30" fmla="*/ 403 w 2243"/>
                <a:gd name="T31" fmla="*/ 540284 h 497"/>
                <a:gd name="T32" fmla="*/ 482 w 2243"/>
                <a:gd name="T33" fmla="*/ 577608 h 497"/>
                <a:gd name="T34" fmla="*/ 612 w 2243"/>
                <a:gd name="T35" fmla="*/ 530799 h 497"/>
                <a:gd name="T36" fmla="*/ 700 w 2243"/>
                <a:gd name="T37" fmla="*/ 400621 h 497"/>
                <a:gd name="T38" fmla="*/ 827 w 2243"/>
                <a:gd name="T39" fmla="*/ 316746 h 497"/>
                <a:gd name="T40" fmla="*/ 1069 w 2243"/>
                <a:gd name="T41" fmla="*/ 269901 h 497"/>
                <a:gd name="T42" fmla="*/ 1228 w 2243"/>
                <a:gd name="T43" fmla="*/ 326122 h 497"/>
                <a:gd name="T44" fmla="*/ 1251 w 2243"/>
                <a:gd name="T45" fmla="*/ 195472 h 497"/>
                <a:gd name="T46" fmla="*/ 1069 w 2243"/>
                <a:gd name="T47" fmla="*/ 186475 h 497"/>
                <a:gd name="T48" fmla="*/ 919 w 2243"/>
                <a:gd name="T49" fmla="*/ 167785 h 497"/>
                <a:gd name="T50" fmla="*/ 782 w 2243"/>
                <a:gd name="T51" fmla="*/ 6550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US"/>
            </a:p>
          </p:txBody>
        </p:sp>
        <p:sp>
          <p:nvSpPr>
            <p:cNvPr id="81156" name="Oval 58"/>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80927" name="Group 59"/>
          <p:cNvGrpSpPr>
            <a:grpSpLocks/>
          </p:cNvGrpSpPr>
          <p:nvPr/>
        </p:nvGrpSpPr>
        <p:grpSpPr bwMode="auto">
          <a:xfrm>
            <a:off x="4016375" y="2997200"/>
            <a:ext cx="703263" cy="241300"/>
            <a:chOff x="532" y="2256"/>
            <a:chExt cx="2107" cy="1089"/>
          </a:xfrm>
        </p:grpSpPr>
        <p:sp>
          <p:nvSpPr>
            <p:cNvPr id="81153" name="Freeform 60"/>
            <p:cNvSpPr>
              <a:spLocks/>
            </p:cNvSpPr>
            <p:nvPr/>
          </p:nvSpPr>
          <p:spPr bwMode="auto">
            <a:xfrm>
              <a:off x="532" y="2256"/>
              <a:ext cx="2107" cy="1089"/>
            </a:xfrm>
            <a:custGeom>
              <a:avLst/>
              <a:gdLst>
                <a:gd name="T0" fmla="*/ 782 w 2243"/>
                <a:gd name="T1" fmla="*/ 65507 h 497"/>
                <a:gd name="T2" fmla="*/ 604 w 2243"/>
                <a:gd name="T3" fmla="*/ 65507 h 497"/>
                <a:gd name="T4" fmla="*/ 463 w 2243"/>
                <a:gd name="T5" fmla="*/ 9404 h 497"/>
                <a:gd name="T6" fmla="*/ 426 w 2243"/>
                <a:gd name="T7" fmla="*/ 9404 h 497"/>
                <a:gd name="T8" fmla="*/ 376 w 2243"/>
                <a:gd name="T9" fmla="*/ 65507 h 497"/>
                <a:gd name="T10" fmla="*/ 344 w 2243"/>
                <a:gd name="T11" fmla="*/ 111564 h 497"/>
                <a:gd name="T12" fmla="*/ 262 w 2243"/>
                <a:gd name="T13" fmla="*/ 177071 h 497"/>
                <a:gd name="T14" fmla="*/ 153 w 2243"/>
                <a:gd name="T15" fmla="*/ 130259 h 497"/>
                <a:gd name="T16" fmla="*/ 48 w 2243"/>
                <a:gd name="T17" fmla="*/ 111564 h 497"/>
                <a:gd name="T18" fmla="*/ 39 w 2243"/>
                <a:gd name="T19" fmla="*/ 232840 h 497"/>
                <a:gd name="T20" fmla="*/ 194 w 2243"/>
                <a:gd name="T21" fmla="*/ 288500 h 497"/>
                <a:gd name="T22" fmla="*/ 240 w 2243"/>
                <a:gd name="T23" fmla="*/ 400621 h 497"/>
                <a:gd name="T24" fmla="*/ 52 w 2243"/>
                <a:gd name="T25" fmla="*/ 437892 h 497"/>
                <a:gd name="T26" fmla="*/ 43 w 2243"/>
                <a:gd name="T27" fmla="*/ 558957 h 497"/>
                <a:gd name="T28" fmla="*/ 313 w 2243"/>
                <a:gd name="T29" fmla="*/ 503201 h 497"/>
                <a:gd name="T30" fmla="*/ 403 w 2243"/>
                <a:gd name="T31" fmla="*/ 540284 h 497"/>
                <a:gd name="T32" fmla="*/ 482 w 2243"/>
                <a:gd name="T33" fmla="*/ 577608 h 497"/>
                <a:gd name="T34" fmla="*/ 612 w 2243"/>
                <a:gd name="T35" fmla="*/ 530799 h 497"/>
                <a:gd name="T36" fmla="*/ 700 w 2243"/>
                <a:gd name="T37" fmla="*/ 400621 h 497"/>
                <a:gd name="T38" fmla="*/ 827 w 2243"/>
                <a:gd name="T39" fmla="*/ 316746 h 497"/>
                <a:gd name="T40" fmla="*/ 1069 w 2243"/>
                <a:gd name="T41" fmla="*/ 269901 h 497"/>
                <a:gd name="T42" fmla="*/ 1228 w 2243"/>
                <a:gd name="T43" fmla="*/ 326122 h 497"/>
                <a:gd name="T44" fmla="*/ 1251 w 2243"/>
                <a:gd name="T45" fmla="*/ 195472 h 497"/>
                <a:gd name="T46" fmla="*/ 1069 w 2243"/>
                <a:gd name="T47" fmla="*/ 186475 h 497"/>
                <a:gd name="T48" fmla="*/ 919 w 2243"/>
                <a:gd name="T49" fmla="*/ 167785 h 497"/>
                <a:gd name="T50" fmla="*/ 782 w 2243"/>
                <a:gd name="T51" fmla="*/ 6550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43"/>
                <a:gd name="T79" fmla="*/ 0 h 497"/>
                <a:gd name="T80" fmla="*/ 2243 w 2243"/>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43" h="497">
                  <a:moveTo>
                    <a:pt x="1372" y="56"/>
                  </a:moveTo>
                  <a:cubicBezTo>
                    <a:pt x="1280" y="41"/>
                    <a:pt x="1153" y="64"/>
                    <a:pt x="1060" y="56"/>
                  </a:cubicBezTo>
                  <a:cubicBezTo>
                    <a:pt x="967" y="48"/>
                    <a:pt x="864" y="16"/>
                    <a:pt x="812" y="8"/>
                  </a:cubicBezTo>
                  <a:cubicBezTo>
                    <a:pt x="760" y="0"/>
                    <a:pt x="773" y="0"/>
                    <a:pt x="748" y="8"/>
                  </a:cubicBezTo>
                  <a:cubicBezTo>
                    <a:pt x="723" y="16"/>
                    <a:pt x="684" y="41"/>
                    <a:pt x="660" y="56"/>
                  </a:cubicBezTo>
                  <a:cubicBezTo>
                    <a:pt x="636" y="71"/>
                    <a:pt x="637" y="80"/>
                    <a:pt x="604" y="96"/>
                  </a:cubicBezTo>
                  <a:cubicBezTo>
                    <a:pt x="571" y="112"/>
                    <a:pt x="516" y="149"/>
                    <a:pt x="460" y="152"/>
                  </a:cubicBezTo>
                  <a:cubicBezTo>
                    <a:pt x="404" y="155"/>
                    <a:pt x="331" y="121"/>
                    <a:pt x="268" y="112"/>
                  </a:cubicBezTo>
                  <a:cubicBezTo>
                    <a:pt x="205" y="103"/>
                    <a:pt x="117" y="81"/>
                    <a:pt x="84" y="96"/>
                  </a:cubicBezTo>
                  <a:cubicBezTo>
                    <a:pt x="51" y="111"/>
                    <a:pt x="25" y="175"/>
                    <a:pt x="68" y="200"/>
                  </a:cubicBezTo>
                  <a:cubicBezTo>
                    <a:pt x="111" y="225"/>
                    <a:pt x="281" y="224"/>
                    <a:pt x="340" y="248"/>
                  </a:cubicBezTo>
                  <a:cubicBezTo>
                    <a:pt x="399" y="272"/>
                    <a:pt x="461" y="323"/>
                    <a:pt x="420" y="344"/>
                  </a:cubicBezTo>
                  <a:cubicBezTo>
                    <a:pt x="379" y="365"/>
                    <a:pt x="149" y="353"/>
                    <a:pt x="92" y="376"/>
                  </a:cubicBezTo>
                  <a:cubicBezTo>
                    <a:pt x="35" y="399"/>
                    <a:pt x="0" y="471"/>
                    <a:pt x="76" y="480"/>
                  </a:cubicBezTo>
                  <a:cubicBezTo>
                    <a:pt x="152" y="489"/>
                    <a:pt x="443" y="435"/>
                    <a:pt x="548" y="432"/>
                  </a:cubicBezTo>
                  <a:cubicBezTo>
                    <a:pt x="653" y="429"/>
                    <a:pt x="659" y="453"/>
                    <a:pt x="708" y="464"/>
                  </a:cubicBezTo>
                  <a:cubicBezTo>
                    <a:pt x="757" y="475"/>
                    <a:pt x="783" y="497"/>
                    <a:pt x="844" y="496"/>
                  </a:cubicBezTo>
                  <a:cubicBezTo>
                    <a:pt x="905" y="495"/>
                    <a:pt x="1012" y="481"/>
                    <a:pt x="1076" y="456"/>
                  </a:cubicBezTo>
                  <a:cubicBezTo>
                    <a:pt x="1140" y="431"/>
                    <a:pt x="1165" y="375"/>
                    <a:pt x="1228" y="344"/>
                  </a:cubicBezTo>
                  <a:cubicBezTo>
                    <a:pt x="1291" y="313"/>
                    <a:pt x="1344" y="291"/>
                    <a:pt x="1452" y="272"/>
                  </a:cubicBezTo>
                  <a:cubicBezTo>
                    <a:pt x="1560" y="253"/>
                    <a:pt x="1759" y="231"/>
                    <a:pt x="1876" y="232"/>
                  </a:cubicBezTo>
                  <a:cubicBezTo>
                    <a:pt x="1993" y="233"/>
                    <a:pt x="2103" y="291"/>
                    <a:pt x="2156" y="280"/>
                  </a:cubicBezTo>
                  <a:cubicBezTo>
                    <a:pt x="2209" y="269"/>
                    <a:pt x="2243" y="188"/>
                    <a:pt x="2196" y="168"/>
                  </a:cubicBezTo>
                  <a:cubicBezTo>
                    <a:pt x="2149" y="148"/>
                    <a:pt x="1973" y="164"/>
                    <a:pt x="1876" y="160"/>
                  </a:cubicBezTo>
                  <a:cubicBezTo>
                    <a:pt x="1779" y="156"/>
                    <a:pt x="1696" y="161"/>
                    <a:pt x="1612" y="144"/>
                  </a:cubicBezTo>
                  <a:cubicBezTo>
                    <a:pt x="1528" y="127"/>
                    <a:pt x="1464" y="71"/>
                    <a:pt x="1372" y="56"/>
                  </a:cubicBezTo>
                  <a:close/>
                </a:path>
              </a:pathLst>
            </a:custGeom>
            <a:solidFill>
              <a:srgbClr val="FFCCCC"/>
            </a:solidFill>
            <a:ln w="9525">
              <a:solidFill>
                <a:schemeClr val="tx1"/>
              </a:solidFill>
              <a:round/>
              <a:headEnd/>
              <a:tailEnd/>
            </a:ln>
          </p:spPr>
          <p:txBody>
            <a:bodyPr wrap="none" anchor="ctr"/>
            <a:lstStyle/>
            <a:p>
              <a:endParaRPr lang="en-US"/>
            </a:p>
          </p:txBody>
        </p:sp>
        <p:sp>
          <p:nvSpPr>
            <p:cNvPr id="81154" name="Oval 61"/>
            <p:cNvSpPr>
              <a:spLocks noChangeArrowheads="1"/>
            </p:cNvSpPr>
            <p:nvPr/>
          </p:nvSpPr>
          <p:spPr bwMode="auto">
            <a:xfrm>
              <a:off x="1136" y="2624"/>
              <a:ext cx="520" cy="256"/>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80928" name="Rectangle 62"/>
          <p:cNvSpPr>
            <a:spLocks noChangeArrowheads="1"/>
          </p:cNvSpPr>
          <p:nvPr/>
        </p:nvSpPr>
        <p:spPr bwMode="auto">
          <a:xfrm>
            <a:off x="585788" y="4927600"/>
            <a:ext cx="4119562"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80929" name="Group 63"/>
          <p:cNvGrpSpPr>
            <a:grpSpLocks/>
          </p:cNvGrpSpPr>
          <p:nvPr/>
        </p:nvGrpSpPr>
        <p:grpSpPr bwMode="auto">
          <a:xfrm>
            <a:off x="1697038" y="3683000"/>
            <a:ext cx="203200" cy="203200"/>
            <a:chOff x="880" y="2960"/>
            <a:chExt cx="512" cy="496"/>
          </a:xfrm>
        </p:grpSpPr>
        <p:sp>
          <p:nvSpPr>
            <p:cNvPr id="81151" name="Oval 64"/>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52" name="Oval 65"/>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30" name="Group 66"/>
          <p:cNvGrpSpPr>
            <a:grpSpLocks/>
          </p:cNvGrpSpPr>
          <p:nvPr/>
        </p:nvGrpSpPr>
        <p:grpSpPr bwMode="auto">
          <a:xfrm>
            <a:off x="1443038" y="3378200"/>
            <a:ext cx="203200" cy="203200"/>
            <a:chOff x="880" y="2960"/>
            <a:chExt cx="512" cy="496"/>
          </a:xfrm>
        </p:grpSpPr>
        <p:sp>
          <p:nvSpPr>
            <p:cNvPr id="81149" name="Oval 6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50" name="Oval 6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31" name="Group 69"/>
          <p:cNvGrpSpPr>
            <a:grpSpLocks/>
          </p:cNvGrpSpPr>
          <p:nvPr/>
        </p:nvGrpSpPr>
        <p:grpSpPr bwMode="auto">
          <a:xfrm>
            <a:off x="1735138" y="4216400"/>
            <a:ext cx="203200" cy="203200"/>
            <a:chOff x="880" y="2960"/>
            <a:chExt cx="512" cy="496"/>
          </a:xfrm>
        </p:grpSpPr>
        <p:sp>
          <p:nvSpPr>
            <p:cNvPr id="81147" name="Oval 70"/>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48" name="Oval 71"/>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32" name="Group 72"/>
          <p:cNvGrpSpPr>
            <a:grpSpLocks/>
          </p:cNvGrpSpPr>
          <p:nvPr/>
        </p:nvGrpSpPr>
        <p:grpSpPr bwMode="auto">
          <a:xfrm>
            <a:off x="2065338" y="3543300"/>
            <a:ext cx="203200" cy="203200"/>
            <a:chOff x="880" y="2960"/>
            <a:chExt cx="512" cy="496"/>
          </a:xfrm>
        </p:grpSpPr>
        <p:sp>
          <p:nvSpPr>
            <p:cNvPr id="81145" name="Oval 73"/>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46" name="Oval 74"/>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80933" name="Oval 75"/>
          <p:cNvSpPr>
            <a:spLocks noChangeArrowheads="1"/>
          </p:cNvSpPr>
          <p:nvPr/>
        </p:nvSpPr>
        <p:spPr bwMode="auto">
          <a:xfrm>
            <a:off x="2065338" y="25908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34" name="Oval 76"/>
          <p:cNvSpPr>
            <a:spLocks noChangeArrowheads="1"/>
          </p:cNvSpPr>
          <p:nvPr/>
        </p:nvSpPr>
        <p:spPr bwMode="auto">
          <a:xfrm>
            <a:off x="2217738" y="27432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35" name="Oval 77"/>
          <p:cNvSpPr>
            <a:spLocks noChangeArrowheads="1"/>
          </p:cNvSpPr>
          <p:nvPr/>
        </p:nvSpPr>
        <p:spPr bwMode="auto">
          <a:xfrm>
            <a:off x="1824038" y="26924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36" name="Oval 78"/>
          <p:cNvSpPr>
            <a:spLocks noChangeArrowheads="1"/>
          </p:cNvSpPr>
          <p:nvPr/>
        </p:nvSpPr>
        <p:spPr bwMode="auto">
          <a:xfrm>
            <a:off x="2281238" y="26035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37" name="Oval 79"/>
          <p:cNvSpPr>
            <a:spLocks noChangeArrowheads="1"/>
          </p:cNvSpPr>
          <p:nvPr/>
        </p:nvSpPr>
        <p:spPr bwMode="auto">
          <a:xfrm>
            <a:off x="2509838" y="26670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38" name="Oval 80"/>
          <p:cNvSpPr>
            <a:spLocks noChangeArrowheads="1"/>
          </p:cNvSpPr>
          <p:nvPr/>
        </p:nvSpPr>
        <p:spPr bwMode="auto">
          <a:xfrm>
            <a:off x="2090738" y="19558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39" name="Oval 81"/>
          <p:cNvSpPr>
            <a:spLocks noChangeArrowheads="1"/>
          </p:cNvSpPr>
          <p:nvPr/>
        </p:nvSpPr>
        <p:spPr bwMode="auto">
          <a:xfrm>
            <a:off x="2001838" y="21717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40" name="Oval 82"/>
          <p:cNvSpPr>
            <a:spLocks noChangeArrowheads="1"/>
          </p:cNvSpPr>
          <p:nvPr/>
        </p:nvSpPr>
        <p:spPr bwMode="auto">
          <a:xfrm>
            <a:off x="2408238" y="19177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41" name="Oval 83"/>
          <p:cNvSpPr>
            <a:spLocks noChangeArrowheads="1"/>
          </p:cNvSpPr>
          <p:nvPr/>
        </p:nvSpPr>
        <p:spPr bwMode="auto">
          <a:xfrm>
            <a:off x="1633538" y="18669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42" name="Oval 84"/>
          <p:cNvSpPr>
            <a:spLocks noChangeArrowheads="1"/>
          </p:cNvSpPr>
          <p:nvPr/>
        </p:nvSpPr>
        <p:spPr bwMode="auto">
          <a:xfrm>
            <a:off x="2243138" y="21971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43" name="Oval 85"/>
          <p:cNvSpPr>
            <a:spLocks noChangeArrowheads="1"/>
          </p:cNvSpPr>
          <p:nvPr/>
        </p:nvSpPr>
        <p:spPr bwMode="auto">
          <a:xfrm>
            <a:off x="2124075" y="23622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44" name="Rectangle 86"/>
          <p:cNvSpPr>
            <a:spLocks noChangeArrowheads="1"/>
          </p:cNvSpPr>
          <p:nvPr/>
        </p:nvSpPr>
        <p:spPr bwMode="auto">
          <a:xfrm>
            <a:off x="1993900" y="2495550"/>
            <a:ext cx="428625" cy="7461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80945" name="Rectangle 87"/>
          <p:cNvSpPr>
            <a:spLocks noChangeArrowheads="1"/>
          </p:cNvSpPr>
          <p:nvPr/>
        </p:nvSpPr>
        <p:spPr bwMode="auto">
          <a:xfrm>
            <a:off x="4576763" y="2130425"/>
            <a:ext cx="49847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80946" name="Group 88"/>
          <p:cNvGrpSpPr>
            <a:grpSpLocks/>
          </p:cNvGrpSpPr>
          <p:nvPr/>
        </p:nvGrpSpPr>
        <p:grpSpPr bwMode="auto">
          <a:xfrm rot="-11004">
            <a:off x="4475163" y="5176838"/>
            <a:ext cx="1027112" cy="106362"/>
            <a:chOff x="1320" y="2280"/>
            <a:chExt cx="1112" cy="344"/>
          </a:xfrm>
        </p:grpSpPr>
        <p:sp>
          <p:nvSpPr>
            <p:cNvPr id="81143" name="AutoShape 89"/>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44" name="Oval 90"/>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47" name="Group 91"/>
          <p:cNvGrpSpPr>
            <a:grpSpLocks/>
          </p:cNvGrpSpPr>
          <p:nvPr/>
        </p:nvGrpSpPr>
        <p:grpSpPr bwMode="auto">
          <a:xfrm rot="-11004">
            <a:off x="5516563" y="5189538"/>
            <a:ext cx="1027112" cy="106362"/>
            <a:chOff x="1320" y="2280"/>
            <a:chExt cx="1112" cy="344"/>
          </a:xfrm>
        </p:grpSpPr>
        <p:sp>
          <p:nvSpPr>
            <p:cNvPr id="81141" name="AutoShape 92"/>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42" name="Oval 93"/>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48" name="Group 94"/>
          <p:cNvGrpSpPr>
            <a:grpSpLocks/>
          </p:cNvGrpSpPr>
          <p:nvPr/>
        </p:nvGrpSpPr>
        <p:grpSpPr bwMode="auto">
          <a:xfrm rot="-11004">
            <a:off x="2227263" y="5164138"/>
            <a:ext cx="1027112" cy="106362"/>
            <a:chOff x="1320" y="2280"/>
            <a:chExt cx="1112" cy="344"/>
          </a:xfrm>
        </p:grpSpPr>
        <p:sp>
          <p:nvSpPr>
            <p:cNvPr id="81139" name="AutoShape 95"/>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40" name="Oval 96"/>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49" name="Group 97"/>
          <p:cNvGrpSpPr>
            <a:grpSpLocks/>
          </p:cNvGrpSpPr>
          <p:nvPr/>
        </p:nvGrpSpPr>
        <p:grpSpPr bwMode="auto">
          <a:xfrm rot="10762699">
            <a:off x="6561138" y="5186363"/>
            <a:ext cx="1203325" cy="100012"/>
            <a:chOff x="1320" y="2280"/>
            <a:chExt cx="1112" cy="344"/>
          </a:xfrm>
        </p:grpSpPr>
        <p:sp>
          <p:nvSpPr>
            <p:cNvPr id="81137" name="AutoShape 98"/>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38" name="Oval 99"/>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0" name="Group 100"/>
          <p:cNvGrpSpPr>
            <a:grpSpLocks/>
          </p:cNvGrpSpPr>
          <p:nvPr/>
        </p:nvGrpSpPr>
        <p:grpSpPr bwMode="auto">
          <a:xfrm rot="10762699">
            <a:off x="3271838" y="5173663"/>
            <a:ext cx="1203325" cy="100012"/>
            <a:chOff x="1320" y="2280"/>
            <a:chExt cx="1112" cy="344"/>
          </a:xfrm>
        </p:grpSpPr>
        <p:sp>
          <p:nvSpPr>
            <p:cNvPr id="81135" name="AutoShape 101"/>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36" name="Oval 102"/>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1" name="Group 103"/>
          <p:cNvGrpSpPr>
            <a:grpSpLocks/>
          </p:cNvGrpSpPr>
          <p:nvPr/>
        </p:nvGrpSpPr>
        <p:grpSpPr bwMode="auto">
          <a:xfrm rot="-11004">
            <a:off x="922338" y="5149850"/>
            <a:ext cx="1162050" cy="107950"/>
            <a:chOff x="1320" y="2280"/>
            <a:chExt cx="1112" cy="344"/>
          </a:xfrm>
        </p:grpSpPr>
        <p:sp>
          <p:nvSpPr>
            <p:cNvPr id="81133" name="AutoShape 104"/>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34" name="Oval 105"/>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2" name="Group 106"/>
          <p:cNvGrpSpPr>
            <a:grpSpLocks/>
          </p:cNvGrpSpPr>
          <p:nvPr/>
        </p:nvGrpSpPr>
        <p:grpSpPr bwMode="auto">
          <a:xfrm>
            <a:off x="893763" y="5938838"/>
            <a:ext cx="6578600" cy="131762"/>
            <a:chOff x="758" y="3349"/>
            <a:chExt cx="4144" cy="83"/>
          </a:xfrm>
        </p:grpSpPr>
        <p:grpSp>
          <p:nvGrpSpPr>
            <p:cNvPr id="81115" name="Group 107"/>
            <p:cNvGrpSpPr>
              <a:grpSpLocks/>
            </p:cNvGrpSpPr>
            <p:nvPr/>
          </p:nvGrpSpPr>
          <p:grpSpPr bwMode="auto">
            <a:xfrm rot="-11004">
              <a:off x="2830" y="3357"/>
              <a:ext cx="647" cy="67"/>
              <a:chOff x="1320" y="2280"/>
              <a:chExt cx="1112" cy="344"/>
            </a:xfrm>
          </p:grpSpPr>
          <p:sp>
            <p:nvSpPr>
              <p:cNvPr id="81131" name="AutoShape 108"/>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32" name="Oval 109"/>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1116" name="Group 110"/>
            <p:cNvGrpSpPr>
              <a:grpSpLocks/>
            </p:cNvGrpSpPr>
            <p:nvPr/>
          </p:nvGrpSpPr>
          <p:grpSpPr bwMode="auto">
            <a:xfrm rot="-11004">
              <a:off x="3486" y="3365"/>
              <a:ext cx="647" cy="67"/>
              <a:chOff x="1320" y="2280"/>
              <a:chExt cx="1112" cy="344"/>
            </a:xfrm>
          </p:grpSpPr>
          <p:sp>
            <p:nvSpPr>
              <p:cNvPr id="81129" name="AutoShape 111"/>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30" name="Oval 112"/>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1117" name="Group 113"/>
            <p:cNvGrpSpPr>
              <a:grpSpLocks/>
            </p:cNvGrpSpPr>
            <p:nvPr/>
          </p:nvGrpSpPr>
          <p:grpSpPr bwMode="auto">
            <a:xfrm rot="-11004">
              <a:off x="1414" y="3349"/>
              <a:ext cx="647" cy="67"/>
              <a:chOff x="1320" y="2280"/>
              <a:chExt cx="1112" cy="344"/>
            </a:xfrm>
          </p:grpSpPr>
          <p:sp>
            <p:nvSpPr>
              <p:cNvPr id="81127" name="AutoShape 114"/>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28" name="Oval 115"/>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1118" name="Group 116"/>
            <p:cNvGrpSpPr>
              <a:grpSpLocks/>
            </p:cNvGrpSpPr>
            <p:nvPr/>
          </p:nvGrpSpPr>
          <p:grpSpPr bwMode="auto">
            <a:xfrm rot="10762699">
              <a:off x="4144" y="3363"/>
              <a:ext cx="758" cy="63"/>
              <a:chOff x="1320" y="2280"/>
              <a:chExt cx="1112" cy="344"/>
            </a:xfrm>
          </p:grpSpPr>
          <p:sp>
            <p:nvSpPr>
              <p:cNvPr id="81125" name="AutoShape 117"/>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26" name="Oval 118"/>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1119" name="Group 119"/>
            <p:cNvGrpSpPr>
              <a:grpSpLocks/>
            </p:cNvGrpSpPr>
            <p:nvPr/>
          </p:nvGrpSpPr>
          <p:grpSpPr bwMode="auto">
            <a:xfrm rot="10762699">
              <a:off x="2072" y="3355"/>
              <a:ext cx="758" cy="63"/>
              <a:chOff x="1320" y="2280"/>
              <a:chExt cx="1112" cy="344"/>
            </a:xfrm>
          </p:grpSpPr>
          <p:sp>
            <p:nvSpPr>
              <p:cNvPr id="81123" name="AutoShape 120"/>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24" name="Oval 121"/>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1120" name="Group 122"/>
            <p:cNvGrpSpPr>
              <a:grpSpLocks/>
            </p:cNvGrpSpPr>
            <p:nvPr/>
          </p:nvGrpSpPr>
          <p:grpSpPr bwMode="auto">
            <a:xfrm rot="-11004">
              <a:off x="758" y="3349"/>
              <a:ext cx="647" cy="67"/>
              <a:chOff x="1320" y="2280"/>
              <a:chExt cx="1112" cy="344"/>
            </a:xfrm>
          </p:grpSpPr>
          <p:sp>
            <p:nvSpPr>
              <p:cNvPr id="81121" name="AutoShape 123"/>
              <p:cNvSpPr>
                <a:spLocks noChangeArrowheads="1"/>
              </p:cNvSpPr>
              <p:nvPr/>
            </p:nvSpPr>
            <p:spPr bwMode="auto">
              <a:xfrm>
                <a:off x="1320" y="2280"/>
                <a:ext cx="1112" cy="344"/>
              </a:xfrm>
              <a:prstGeom prst="roundRect">
                <a:avLst>
                  <a:gd name="adj" fmla="val 16667"/>
                </a:avLst>
              </a:prstGeom>
              <a:solidFill>
                <a:srgbClr val="FFCCCC"/>
              </a:solidFill>
              <a:ln w="9525">
                <a:solidFill>
                  <a:schemeClr val="tx1"/>
                </a:solidFill>
                <a:round/>
                <a:headEnd/>
                <a:tailEnd/>
              </a:ln>
            </p:spPr>
            <p:txBody>
              <a:bodyPr wrap="none" anchor="ctr"/>
              <a:lstStyle/>
              <a:p>
                <a:endParaRPr lang="en-US"/>
              </a:p>
            </p:txBody>
          </p:sp>
          <p:sp>
            <p:nvSpPr>
              <p:cNvPr id="81122" name="Oval 124"/>
              <p:cNvSpPr>
                <a:spLocks noChangeArrowheads="1"/>
              </p:cNvSpPr>
              <p:nvPr/>
            </p:nvSpPr>
            <p:spPr bwMode="auto">
              <a:xfrm>
                <a:off x="1496" y="2440"/>
                <a:ext cx="296" cy="88"/>
              </a:xfrm>
              <a:prstGeom prst="ellipse">
                <a:avLst/>
              </a:prstGeom>
              <a:solidFill>
                <a:srgbClr val="CC0099"/>
              </a:solidFill>
              <a:ln w="9525">
                <a:solidFill>
                  <a:schemeClr val="tx1"/>
                </a:solidFill>
                <a:round/>
                <a:headEnd/>
                <a:tailEnd/>
              </a:ln>
            </p:spPr>
            <p:txBody>
              <a:bodyPr wrap="none" anchor="ctr"/>
              <a:lstStyle/>
              <a:p>
                <a:endParaRPr lang="en-US"/>
              </a:p>
            </p:txBody>
          </p:sp>
        </p:grpSp>
      </p:grpSp>
      <p:grpSp>
        <p:nvGrpSpPr>
          <p:cNvPr id="80953" name="Group 125"/>
          <p:cNvGrpSpPr>
            <a:grpSpLocks/>
          </p:cNvGrpSpPr>
          <p:nvPr/>
        </p:nvGrpSpPr>
        <p:grpSpPr bwMode="auto">
          <a:xfrm>
            <a:off x="6472238" y="5461000"/>
            <a:ext cx="203200" cy="203200"/>
            <a:chOff x="880" y="2960"/>
            <a:chExt cx="512" cy="496"/>
          </a:xfrm>
        </p:grpSpPr>
        <p:sp>
          <p:nvSpPr>
            <p:cNvPr id="81113" name="Oval 126"/>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14" name="Oval 127"/>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4" name="Group 128"/>
          <p:cNvGrpSpPr>
            <a:grpSpLocks/>
          </p:cNvGrpSpPr>
          <p:nvPr/>
        </p:nvGrpSpPr>
        <p:grpSpPr bwMode="auto">
          <a:xfrm>
            <a:off x="5253038" y="5448300"/>
            <a:ext cx="203200" cy="203200"/>
            <a:chOff x="880" y="2960"/>
            <a:chExt cx="512" cy="496"/>
          </a:xfrm>
        </p:grpSpPr>
        <p:sp>
          <p:nvSpPr>
            <p:cNvPr id="81111" name="Oval 129"/>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12" name="Oval 130"/>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5" name="Group 131"/>
          <p:cNvGrpSpPr>
            <a:grpSpLocks/>
          </p:cNvGrpSpPr>
          <p:nvPr/>
        </p:nvGrpSpPr>
        <p:grpSpPr bwMode="auto">
          <a:xfrm>
            <a:off x="3881438" y="5638800"/>
            <a:ext cx="203200" cy="203200"/>
            <a:chOff x="880" y="2960"/>
            <a:chExt cx="512" cy="496"/>
          </a:xfrm>
        </p:grpSpPr>
        <p:sp>
          <p:nvSpPr>
            <p:cNvPr id="81109" name="Oval 132"/>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10" name="Oval 133"/>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6" name="Group 134"/>
          <p:cNvGrpSpPr>
            <a:grpSpLocks/>
          </p:cNvGrpSpPr>
          <p:nvPr/>
        </p:nvGrpSpPr>
        <p:grpSpPr bwMode="auto">
          <a:xfrm>
            <a:off x="3475038" y="5270500"/>
            <a:ext cx="203200" cy="203200"/>
            <a:chOff x="880" y="2960"/>
            <a:chExt cx="512" cy="496"/>
          </a:xfrm>
        </p:grpSpPr>
        <p:sp>
          <p:nvSpPr>
            <p:cNvPr id="81107" name="Oval 135"/>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08" name="Oval 136"/>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7" name="Group 137"/>
          <p:cNvGrpSpPr>
            <a:grpSpLocks/>
          </p:cNvGrpSpPr>
          <p:nvPr/>
        </p:nvGrpSpPr>
        <p:grpSpPr bwMode="auto">
          <a:xfrm>
            <a:off x="2992438" y="5270500"/>
            <a:ext cx="203200" cy="203200"/>
            <a:chOff x="880" y="2960"/>
            <a:chExt cx="512" cy="496"/>
          </a:xfrm>
        </p:grpSpPr>
        <p:sp>
          <p:nvSpPr>
            <p:cNvPr id="81105" name="Oval 138"/>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06" name="Oval 139"/>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8" name="Group 140"/>
          <p:cNvGrpSpPr>
            <a:grpSpLocks/>
          </p:cNvGrpSpPr>
          <p:nvPr/>
        </p:nvGrpSpPr>
        <p:grpSpPr bwMode="auto">
          <a:xfrm>
            <a:off x="1328738" y="4495800"/>
            <a:ext cx="203200" cy="203200"/>
            <a:chOff x="880" y="2960"/>
            <a:chExt cx="512" cy="496"/>
          </a:xfrm>
        </p:grpSpPr>
        <p:sp>
          <p:nvSpPr>
            <p:cNvPr id="81103" name="Oval 141"/>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04" name="Oval 142"/>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59" name="Group 143"/>
          <p:cNvGrpSpPr>
            <a:grpSpLocks/>
          </p:cNvGrpSpPr>
          <p:nvPr/>
        </p:nvGrpSpPr>
        <p:grpSpPr bwMode="auto">
          <a:xfrm>
            <a:off x="2128838" y="4711700"/>
            <a:ext cx="203200" cy="203200"/>
            <a:chOff x="880" y="2960"/>
            <a:chExt cx="512" cy="496"/>
          </a:xfrm>
        </p:grpSpPr>
        <p:sp>
          <p:nvSpPr>
            <p:cNvPr id="81101" name="Oval 144"/>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02" name="Oval 145"/>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60" name="Group 146"/>
          <p:cNvGrpSpPr>
            <a:grpSpLocks/>
          </p:cNvGrpSpPr>
          <p:nvPr/>
        </p:nvGrpSpPr>
        <p:grpSpPr bwMode="auto">
          <a:xfrm>
            <a:off x="4465638" y="5372100"/>
            <a:ext cx="203200" cy="203200"/>
            <a:chOff x="880" y="2960"/>
            <a:chExt cx="512" cy="496"/>
          </a:xfrm>
        </p:grpSpPr>
        <p:sp>
          <p:nvSpPr>
            <p:cNvPr id="81099" name="Oval 14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100" name="Oval 14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61" name="Group 149"/>
          <p:cNvGrpSpPr>
            <a:grpSpLocks/>
          </p:cNvGrpSpPr>
          <p:nvPr/>
        </p:nvGrpSpPr>
        <p:grpSpPr bwMode="auto">
          <a:xfrm>
            <a:off x="2090738" y="5054600"/>
            <a:ext cx="152400" cy="330200"/>
            <a:chOff x="880" y="2960"/>
            <a:chExt cx="512" cy="496"/>
          </a:xfrm>
        </p:grpSpPr>
        <p:sp>
          <p:nvSpPr>
            <p:cNvPr id="81097" name="Oval 150"/>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98" name="Oval 151"/>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62" name="Group 152"/>
          <p:cNvGrpSpPr>
            <a:grpSpLocks/>
          </p:cNvGrpSpPr>
          <p:nvPr/>
        </p:nvGrpSpPr>
        <p:grpSpPr bwMode="auto">
          <a:xfrm>
            <a:off x="2395538" y="5283200"/>
            <a:ext cx="203200" cy="203200"/>
            <a:chOff x="880" y="2960"/>
            <a:chExt cx="512" cy="496"/>
          </a:xfrm>
        </p:grpSpPr>
        <p:sp>
          <p:nvSpPr>
            <p:cNvPr id="81095" name="Oval 153"/>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96" name="Oval 154"/>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80963" name="Text Box 155"/>
          <p:cNvSpPr txBox="1">
            <a:spLocks noChangeArrowheads="1"/>
          </p:cNvSpPr>
          <p:nvPr/>
        </p:nvSpPr>
        <p:spPr bwMode="auto">
          <a:xfrm>
            <a:off x="617538" y="1358900"/>
            <a:ext cx="168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b="1">
                <a:solidFill>
                  <a:srgbClr val="000000"/>
                </a:solidFill>
              </a:rPr>
              <a:t>OUTSIDE</a:t>
            </a:r>
            <a:endParaRPr lang="en-GB">
              <a:solidFill>
                <a:srgbClr val="000000"/>
              </a:solidFill>
            </a:endParaRPr>
          </a:p>
        </p:txBody>
      </p:sp>
      <p:sp>
        <p:nvSpPr>
          <p:cNvPr id="80964" name="Text Box 156"/>
          <p:cNvSpPr txBox="1">
            <a:spLocks noChangeArrowheads="1"/>
          </p:cNvSpPr>
          <p:nvPr/>
        </p:nvSpPr>
        <p:spPr bwMode="auto">
          <a:xfrm>
            <a:off x="2509838" y="188595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600"/>
              <a:t>Pathogen</a:t>
            </a:r>
          </a:p>
        </p:txBody>
      </p:sp>
      <p:sp>
        <p:nvSpPr>
          <p:cNvPr id="80965" name="Text Box 157"/>
          <p:cNvSpPr txBox="1">
            <a:spLocks noChangeArrowheads="1"/>
          </p:cNvSpPr>
          <p:nvPr/>
        </p:nvSpPr>
        <p:spPr bwMode="auto">
          <a:xfrm>
            <a:off x="2595563" y="2590800"/>
            <a:ext cx="186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200"/>
              <a:t>Immature, antigen capturing DC’s</a:t>
            </a:r>
          </a:p>
        </p:txBody>
      </p:sp>
      <p:sp>
        <p:nvSpPr>
          <p:cNvPr id="80966" name="Line 158"/>
          <p:cNvSpPr>
            <a:spLocks noChangeShapeType="1"/>
          </p:cNvSpPr>
          <p:nvPr/>
        </p:nvSpPr>
        <p:spPr bwMode="auto">
          <a:xfrm flipH="1" flipV="1">
            <a:off x="757238" y="1511300"/>
            <a:ext cx="3175" cy="34194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80967" name="Line 159"/>
          <p:cNvSpPr>
            <a:spLocks noChangeShapeType="1"/>
          </p:cNvSpPr>
          <p:nvPr/>
        </p:nvSpPr>
        <p:spPr bwMode="auto">
          <a:xfrm>
            <a:off x="757238" y="4929188"/>
            <a:ext cx="38211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80968" name="Line 160"/>
          <p:cNvSpPr>
            <a:spLocks noChangeShapeType="1"/>
          </p:cNvSpPr>
          <p:nvPr/>
        </p:nvSpPr>
        <p:spPr bwMode="auto">
          <a:xfrm flipV="1">
            <a:off x="757238" y="1504950"/>
            <a:ext cx="3824287" cy="6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80969" name="Line 161"/>
          <p:cNvSpPr>
            <a:spLocks noChangeShapeType="1"/>
          </p:cNvSpPr>
          <p:nvPr/>
        </p:nvSpPr>
        <p:spPr bwMode="auto">
          <a:xfrm flipV="1">
            <a:off x="4579938" y="1509713"/>
            <a:ext cx="0" cy="3417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80970" name="Oval 162"/>
          <p:cNvSpPr>
            <a:spLocks noChangeArrowheads="1"/>
          </p:cNvSpPr>
          <p:nvPr/>
        </p:nvSpPr>
        <p:spPr bwMode="auto">
          <a:xfrm>
            <a:off x="2001838" y="2946400"/>
            <a:ext cx="127000" cy="101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80971" name="Line 163"/>
          <p:cNvSpPr>
            <a:spLocks noChangeShapeType="1"/>
          </p:cNvSpPr>
          <p:nvPr/>
        </p:nvSpPr>
        <p:spPr bwMode="auto">
          <a:xfrm>
            <a:off x="2541588" y="3263900"/>
            <a:ext cx="366712" cy="268288"/>
          </a:xfrm>
          <a:prstGeom prst="line">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0972" name="Line 164"/>
          <p:cNvSpPr>
            <a:spLocks noChangeShapeType="1"/>
          </p:cNvSpPr>
          <p:nvPr/>
        </p:nvSpPr>
        <p:spPr bwMode="auto">
          <a:xfrm flipV="1">
            <a:off x="3382963" y="3835400"/>
            <a:ext cx="520700" cy="0"/>
          </a:xfrm>
          <a:prstGeom prst="line">
            <a:avLst/>
          </a:prstGeom>
          <a:noFill/>
          <a:ln w="508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80973" name="Group 165"/>
          <p:cNvGrpSpPr>
            <a:grpSpLocks/>
          </p:cNvGrpSpPr>
          <p:nvPr/>
        </p:nvGrpSpPr>
        <p:grpSpPr bwMode="auto">
          <a:xfrm>
            <a:off x="6713538" y="4110038"/>
            <a:ext cx="549275" cy="625475"/>
            <a:chOff x="1933" y="1275"/>
            <a:chExt cx="839" cy="742"/>
          </a:xfrm>
        </p:grpSpPr>
        <p:sp>
          <p:nvSpPr>
            <p:cNvPr id="81093" name="Freeform 166"/>
            <p:cNvSpPr>
              <a:spLocks/>
            </p:cNvSpPr>
            <p:nvPr/>
          </p:nvSpPr>
          <p:spPr bwMode="auto">
            <a:xfrm>
              <a:off x="1933" y="1275"/>
              <a:ext cx="839" cy="742"/>
            </a:xfrm>
            <a:custGeom>
              <a:avLst/>
              <a:gdLst>
                <a:gd name="T0" fmla="*/ 14 w 1159"/>
                <a:gd name="T1" fmla="*/ 34 h 830"/>
                <a:gd name="T2" fmla="*/ 20 w 1159"/>
                <a:gd name="T3" fmla="*/ 64 h 830"/>
                <a:gd name="T4" fmla="*/ 31 w 1159"/>
                <a:gd name="T5" fmla="*/ 70 h 830"/>
                <a:gd name="T6" fmla="*/ 41 w 1159"/>
                <a:gd name="T7" fmla="*/ 40 h 830"/>
                <a:gd name="T8" fmla="*/ 47 w 1159"/>
                <a:gd name="T9" fmla="*/ 4 h 830"/>
                <a:gd name="T10" fmla="*/ 53 w 1159"/>
                <a:gd name="T11" fmla="*/ 11 h 830"/>
                <a:gd name="T12" fmla="*/ 53 w 1159"/>
                <a:gd name="T13" fmla="*/ 43 h 830"/>
                <a:gd name="T14" fmla="*/ 45 w 1159"/>
                <a:gd name="T15" fmla="*/ 75 h 830"/>
                <a:gd name="T16" fmla="*/ 47 w 1159"/>
                <a:gd name="T17" fmla="*/ 132 h 830"/>
                <a:gd name="T18" fmla="*/ 60 w 1159"/>
                <a:gd name="T19" fmla="*/ 136 h 830"/>
                <a:gd name="T20" fmla="*/ 62 w 1159"/>
                <a:gd name="T21" fmla="*/ 165 h 830"/>
                <a:gd name="T22" fmla="*/ 54 w 1159"/>
                <a:gd name="T23" fmla="*/ 177 h 830"/>
                <a:gd name="T24" fmla="*/ 50 w 1159"/>
                <a:gd name="T25" fmla="*/ 195 h 830"/>
                <a:gd name="T26" fmla="*/ 51 w 1159"/>
                <a:gd name="T27" fmla="*/ 232 h 830"/>
                <a:gd name="T28" fmla="*/ 56 w 1159"/>
                <a:gd name="T29" fmla="*/ 256 h 830"/>
                <a:gd name="T30" fmla="*/ 54 w 1159"/>
                <a:gd name="T31" fmla="*/ 279 h 830"/>
                <a:gd name="T32" fmla="*/ 47 w 1159"/>
                <a:gd name="T33" fmla="*/ 247 h 830"/>
                <a:gd name="T34" fmla="*/ 43 w 1159"/>
                <a:gd name="T35" fmla="*/ 203 h 830"/>
                <a:gd name="T36" fmla="*/ 41 w 1159"/>
                <a:gd name="T37" fmla="*/ 189 h 830"/>
                <a:gd name="T38" fmla="*/ 34 w 1159"/>
                <a:gd name="T39" fmla="*/ 183 h 830"/>
                <a:gd name="T40" fmla="*/ 28 w 1159"/>
                <a:gd name="T41" fmla="*/ 221 h 830"/>
                <a:gd name="T42" fmla="*/ 22 w 1159"/>
                <a:gd name="T43" fmla="*/ 287 h 830"/>
                <a:gd name="T44" fmla="*/ 14 w 1159"/>
                <a:gd name="T45" fmla="*/ 297 h 830"/>
                <a:gd name="T46" fmla="*/ 18 w 1159"/>
                <a:gd name="T47" fmla="*/ 250 h 830"/>
                <a:gd name="T48" fmla="*/ 22 w 1159"/>
                <a:gd name="T49" fmla="*/ 206 h 830"/>
                <a:gd name="T50" fmla="*/ 14 w 1159"/>
                <a:gd name="T51" fmla="*/ 183 h 830"/>
                <a:gd name="T52" fmla="*/ 7 w 1159"/>
                <a:gd name="T53" fmla="*/ 185 h 830"/>
                <a:gd name="T54" fmla="*/ 1 w 1159"/>
                <a:gd name="T55" fmla="*/ 215 h 830"/>
                <a:gd name="T56" fmla="*/ 1 w 1159"/>
                <a:gd name="T57" fmla="*/ 180 h 830"/>
                <a:gd name="T58" fmla="*/ 5 w 1159"/>
                <a:gd name="T59" fmla="*/ 165 h 830"/>
                <a:gd name="T60" fmla="*/ 1 w 1159"/>
                <a:gd name="T61" fmla="*/ 139 h 830"/>
                <a:gd name="T62" fmla="*/ 5 w 1159"/>
                <a:gd name="T63" fmla="*/ 116 h 830"/>
                <a:gd name="T64" fmla="*/ 12 w 1159"/>
                <a:gd name="T65" fmla="*/ 156 h 830"/>
                <a:gd name="T66" fmla="*/ 20 w 1159"/>
                <a:gd name="T67" fmla="*/ 156 h 830"/>
                <a:gd name="T68" fmla="*/ 22 w 1159"/>
                <a:gd name="T69" fmla="*/ 113 h 830"/>
                <a:gd name="T70" fmla="*/ 7 w 1159"/>
                <a:gd name="T71" fmla="*/ 34 h 830"/>
                <a:gd name="T72" fmla="*/ 7 w 1159"/>
                <a:gd name="T73" fmla="*/ 4 h 830"/>
                <a:gd name="T74" fmla="*/ 14 w 1159"/>
                <a:gd name="T75" fmla="*/ 34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US"/>
            </a:p>
          </p:txBody>
        </p:sp>
        <p:sp>
          <p:nvSpPr>
            <p:cNvPr id="81094" name="Oval 167"/>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grpSp>
        <p:nvGrpSpPr>
          <p:cNvPr id="80974" name="Group 168"/>
          <p:cNvGrpSpPr>
            <a:grpSpLocks/>
          </p:cNvGrpSpPr>
          <p:nvPr/>
        </p:nvGrpSpPr>
        <p:grpSpPr bwMode="auto">
          <a:xfrm>
            <a:off x="6627813" y="4168775"/>
            <a:ext cx="204787" cy="206375"/>
            <a:chOff x="880" y="2960"/>
            <a:chExt cx="512" cy="496"/>
          </a:xfrm>
        </p:grpSpPr>
        <p:sp>
          <p:nvSpPr>
            <p:cNvPr id="81091" name="Oval 169"/>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92" name="Oval 170"/>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75" name="Group 171"/>
          <p:cNvGrpSpPr>
            <a:grpSpLocks/>
          </p:cNvGrpSpPr>
          <p:nvPr/>
        </p:nvGrpSpPr>
        <p:grpSpPr bwMode="auto">
          <a:xfrm>
            <a:off x="6640513" y="4529138"/>
            <a:ext cx="206375" cy="204787"/>
            <a:chOff x="880" y="2960"/>
            <a:chExt cx="512" cy="496"/>
          </a:xfrm>
        </p:grpSpPr>
        <p:sp>
          <p:nvSpPr>
            <p:cNvPr id="81089" name="Oval 172"/>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90" name="Oval 173"/>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76" name="Group 174"/>
          <p:cNvGrpSpPr>
            <a:grpSpLocks/>
          </p:cNvGrpSpPr>
          <p:nvPr/>
        </p:nvGrpSpPr>
        <p:grpSpPr bwMode="auto">
          <a:xfrm>
            <a:off x="6935788" y="4579938"/>
            <a:ext cx="206375" cy="206375"/>
            <a:chOff x="880" y="2960"/>
            <a:chExt cx="512" cy="496"/>
          </a:xfrm>
        </p:grpSpPr>
        <p:sp>
          <p:nvSpPr>
            <p:cNvPr id="81087" name="Oval 175"/>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88" name="Oval 176"/>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77" name="Group 177"/>
          <p:cNvGrpSpPr>
            <a:grpSpLocks/>
          </p:cNvGrpSpPr>
          <p:nvPr/>
        </p:nvGrpSpPr>
        <p:grpSpPr bwMode="auto">
          <a:xfrm>
            <a:off x="7167563" y="4181475"/>
            <a:ext cx="204787" cy="206375"/>
            <a:chOff x="880" y="2960"/>
            <a:chExt cx="512" cy="496"/>
          </a:xfrm>
        </p:grpSpPr>
        <p:sp>
          <p:nvSpPr>
            <p:cNvPr id="81085" name="Oval 178"/>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86" name="Oval 179"/>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78" name="Group 180"/>
          <p:cNvGrpSpPr>
            <a:grpSpLocks/>
          </p:cNvGrpSpPr>
          <p:nvPr/>
        </p:nvGrpSpPr>
        <p:grpSpPr bwMode="auto">
          <a:xfrm>
            <a:off x="6846888" y="4002088"/>
            <a:ext cx="204787" cy="206375"/>
            <a:chOff x="880" y="2960"/>
            <a:chExt cx="512" cy="496"/>
          </a:xfrm>
        </p:grpSpPr>
        <p:sp>
          <p:nvSpPr>
            <p:cNvPr id="81083" name="Oval 181"/>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84" name="Oval 182"/>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79" name="Group 183"/>
          <p:cNvGrpSpPr>
            <a:grpSpLocks/>
          </p:cNvGrpSpPr>
          <p:nvPr/>
        </p:nvGrpSpPr>
        <p:grpSpPr bwMode="auto">
          <a:xfrm>
            <a:off x="6332538" y="3424238"/>
            <a:ext cx="206375" cy="206375"/>
            <a:chOff x="880" y="2960"/>
            <a:chExt cx="512" cy="496"/>
          </a:xfrm>
        </p:grpSpPr>
        <p:sp>
          <p:nvSpPr>
            <p:cNvPr id="81081" name="Oval 184"/>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82" name="Oval 185"/>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0" name="Group 186"/>
          <p:cNvGrpSpPr>
            <a:grpSpLocks/>
          </p:cNvGrpSpPr>
          <p:nvPr/>
        </p:nvGrpSpPr>
        <p:grpSpPr bwMode="auto">
          <a:xfrm>
            <a:off x="6884988" y="3706813"/>
            <a:ext cx="204787" cy="206375"/>
            <a:chOff x="880" y="2960"/>
            <a:chExt cx="512" cy="496"/>
          </a:xfrm>
        </p:grpSpPr>
        <p:sp>
          <p:nvSpPr>
            <p:cNvPr id="81079" name="Oval 18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80" name="Oval 18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1" name="Group 189"/>
          <p:cNvGrpSpPr>
            <a:grpSpLocks/>
          </p:cNvGrpSpPr>
          <p:nvPr/>
        </p:nvGrpSpPr>
        <p:grpSpPr bwMode="auto">
          <a:xfrm>
            <a:off x="6846888" y="3411538"/>
            <a:ext cx="204787" cy="206375"/>
            <a:chOff x="880" y="2960"/>
            <a:chExt cx="512" cy="496"/>
          </a:xfrm>
        </p:grpSpPr>
        <p:sp>
          <p:nvSpPr>
            <p:cNvPr id="81077" name="Oval 190"/>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78" name="Oval 191"/>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2" name="Group 192"/>
          <p:cNvGrpSpPr>
            <a:grpSpLocks/>
          </p:cNvGrpSpPr>
          <p:nvPr/>
        </p:nvGrpSpPr>
        <p:grpSpPr bwMode="auto">
          <a:xfrm>
            <a:off x="7334250" y="3449638"/>
            <a:ext cx="204788" cy="206375"/>
            <a:chOff x="880" y="2960"/>
            <a:chExt cx="512" cy="496"/>
          </a:xfrm>
        </p:grpSpPr>
        <p:sp>
          <p:nvSpPr>
            <p:cNvPr id="81075" name="Oval 193"/>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76" name="Oval 194"/>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3" name="Group 195"/>
          <p:cNvGrpSpPr>
            <a:grpSpLocks/>
          </p:cNvGrpSpPr>
          <p:nvPr/>
        </p:nvGrpSpPr>
        <p:grpSpPr bwMode="auto">
          <a:xfrm>
            <a:off x="7410450" y="3822700"/>
            <a:ext cx="206375" cy="204788"/>
            <a:chOff x="880" y="2960"/>
            <a:chExt cx="512" cy="496"/>
          </a:xfrm>
        </p:grpSpPr>
        <p:sp>
          <p:nvSpPr>
            <p:cNvPr id="81073" name="Oval 196"/>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74" name="Oval 197"/>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4" name="Group 198"/>
          <p:cNvGrpSpPr>
            <a:grpSpLocks/>
          </p:cNvGrpSpPr>
          <p:nvPr/>
        </p:nvGrpSpPr>
        <p:grpSpPr bwMode="auto">
          <a:xfrm>
            <a:off x="6243638" y="3694113"/>
            <a:ext cx="204787" cy="206375"/>
            <a:chOff x="880" y="2960"/>
            <a:chExt cx="512" cy="496"/>
          </a:xfrm>
        </p:grpSpPr>
        <p:sp>
          <p:nvSpPr>
            <p:cNvPr id="81071" name="Oval 199"/>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72" name="Oval 200"/>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5" name="Group 201"/>
          <p:cNvGrpSpPr>
            <a:grpSpLocks/>
          </p:cNvGrpSpPr>
          <p:nvPr/>
        </p:nvGrpSpPr>
        <p:grpSpPr bwMode="auto">
          <a:xfrm>
            <a:off x="7167563" y="3951288"/>
            <a:ext cx="204787" cy="204787"/>
            <a:chOff x="880" y="2960"/>
            <a:chExt cx="512" cy="496"/>
          </a:xfrm>
        </p:grpSpPr>
        <p:sp>
          <p:nvSpPr>
            <p:cNvPr id="81069" name="Oval 202"/>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70" name="Oval 203"/>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6" name="Group 204"/>
          <p:cNvGrpSpPr>
            <a:grpSpLocks/>
          </p:cNvGrpSpPr>
          <p:nvPr/>
        </p:nvGrpSpPr>
        <p:grpSpPr bwMode="auto">
          <a:xfrm>
            <a:off x="6665913" y="3860800"/>
            <a:ext cx="206375" cy="206375"/>
            <a:chOff x="880" y="2960"/>
            <a:chExt cx="512" cy="496"/>
          </a:xfrm>
        </p:grpSpPr>
        <p:sp>
          <p:nvSpPr>
            <p:cNvPr id="81067" name="Oval 205"/>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68" name="Oval 206"/>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7" name="Group 207"/>
          <p:cNvGrpSpPr>
            <a:grpSpLocks/>
          </p:cNvGrpSpPr>
          <p:nvPr/>
        </p:nvGrpSpPr>
        <p:grpSpPr bwMode="auto">
          <a:xfrm>
            <a:off x="6473825" y="3976688"/>
            <a:ext cx="204788" cy="204787"/>
            <a:chOff x="880" y="2960"/>
            <a:chExt cx="512" cy="496"/>
          </a:xfrm>
        </p:grpSpPr>
        <p:sp>
          <p:nvSpPr>
            <p:cNvPr id="81065" name="Oval 208"/>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66" name="Oval 209"/>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8" name="Group 210"/>
          <p:cNvGrpSpPr>
            <a:grpSpLocks/>
          </p:cNvGrpSpPr>
          <p:nvPr/>
        </p:nvGrpSpPr>
        <p:grpSpPr bwMode="auto">
          <a:xfrm>
            <a:off x="7397750" y="4310063"/>
            <a:ext cx="206375" cy="206375"/>
            <a:chOff x="880" y="2960"/>
            <a:chExt cx="512" cy="496"/>
          </a:xfrm>
        </p:grpSpPr>
        <p:sp>
          <p:nvSpPr>
            <p:cNvPr id="81063" name="Oval 211"/>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64" name="Oval 212"/>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89" name="Group 213"/>
          <p:cNvGrpSpPr>
            <a:grpSpLocks/>
          </p:cNvGrpSpPr>
          <p:nvPr/>
        </p:nvGrpSpPr>
        <p:grpSpPr bwMode="auto">
          <a:xfrm>
            <a:off x="6153150" y="4476750"/>
            <a:ext cx="204788" cy="206375"/>
            <a:chOff x="880" y="2960"/>
            <a:chExt cx="512" cy="496"/>
          </a:xfrm>
        </p:grpSpPr>
        <p:sp>
          <p:nvSpPr>
            <p:cNvPr id="81061" name="Oval 214"/>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62" name="Oval 215"/>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90" name="Group 216"/>
          <p:cNvGrpSpPr>
            <a:grpSpLocks/>
          </p:cNvGrpSpPr>
          <p:nvPr/>
        </p:nvGrpSpPr>
        <p:grpSpPr bwMode="auto">
          <a:xfrm>
            <a:off x="6216650" y="4208463"/>
            <a:ext cx="206375" cy="204787"/>
            <a:chOff x="880" y="2960"/>
            <a:chExt cx="512" cy="496"/>
          </a:xfrm>
        </p:grpSpPr>
        <p:sp>
          <p:nvSpPr>
            <p:cNvPr id="81059" name="Oval 21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60" name="Oval 21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91" name="Group 219"/>
          <p:cNvGrpSpPr>
            <a:grpSpLocks/>
          </p:cNvGrpSpPr>
          <p:nvPr/>
        </p:nvGrpSpPr>
        <p:grpSpPr bwMode="auto">
          <a:xfrm>
            <a:off x="6216650" y="3938588"/>
            <a:ext cx="206375" cy="204787"/>
            <a:chOff x="880" y="2960"/>
            <a:chExt cx="512" cy="496"/>
          </a:xfrm>
        </p:grpSpPr>
        <p:sp>
          <p:nvSpPr>
            <p:cNvPr id="81057" name="Oval 220"/>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58" name="Oval 221"/>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92" name="Group 222"/>
          <p:cNvGrpSpPr>
            <a:grpSpLocks/>
          </p:cNvGrpSpPr>
          <p:nvPr/>
        </p:nvGrpSpPr>
        <p:grpSpPr bwMode="auto">
          <a:xfrm>
            <a:off x="6435725" y="4375150"/>
            <a:ext cx="204788" cy="204788"/>
            <a:chOff x="880" y="2960"/>
            <a:chExt cx="512" cy="496"/>
          </a:xfrm>
        </p:grpSpPr>
        <p:sp>
          <p:nvSpPr>
            <p:cNvPr id="81055" name="Oval 223"/>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56" name="Oval 224"/>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93" name="Group 225"/>
          <p:cNvGrpSpPr>
            <a:grpSpLocks/>
          </p:cNvGrpSpPr>
          <p:nvPr/>
        </p:nvGrpSpPr>
        <p:grpSpPr bwMode="auto">
          <a:xfrm>
            <a:off x="6357938" y="4670425"/>
            <a:ext cx="206375" cy="204788"/>
            <a:chOff x="880" y="2960"/>
            <a:chExt cx="512" cy="496"/>
          </a:xfrm>
        </p:grpSpPr>
        <p:sp>
          <p:nvSpPr>
            <p:cNvPr id="81053" name="Oval 226"/>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54" name="Oval 227"/>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grpSp>
        <p:nvGrpSpPr>
          <p:cNvPr id="80994" name="Group 228"/>
          <p:cNvGrpSpPr>
            <a:grpSpLocks/>
          </p:cNvGrpSpPr>
          <p:nvPr/>
        </p:nvGrpSpPr>
        <p:grpSpPr bwMode="auto">
          <a:xfrm>
            <a:off x="7410450" y="4645025"/>
            <a:ext cx="206375" cy="204788"/>
            <a:chOff x="880" y="2960"/>
            <a:chExt cx="512" cy="496"/>
          </a:xfrm>
        </p:grpSpPr>
        <p:sp>
          <p:nvSpPr>
            <p:cNvPr id="81051" name="Oval 229"/>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52" name="Oval 230"/>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80995" name="Text Box 231"/>
          <p:cNvSpPr txBox="1">
            <a:spLocks noChangeArrowheads="1"/>
          </p:cNvSpPr>
          <p:nvPr/>
        </p:nvSpPr>
        <p:spPr bwMode="auto">
          <a:xfrm>
            <a:off x="7180263" y="2565400"/>
            <a:ext cx="1754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600"/>
              <a:t>Afferent Lymphatics</a:t>
            </a:r>
          </a:p>
        </p:txBody>
      </p:sp>
      <p:sp>
        <p:nvSpPr>
          <p:cNvPr id="80996" name="Text Box 232"/>
          <p:cNvSpPr txBox="1">
            <a:spLocks noChangeArrowheads="1"/>
          </p:cNvSpPr>
          <p:nvPr/>
        </p:nvSpPr>
        <p:spPr bwMode="auto">
          <a:xfrm>
            <a:off x="4814888" y="1347788"/>
            <a:ext cx="2354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b="1"/>
              <a:t>LYMPH NODE</a:t>
            </a:r>
            <a:endParaRPr lang="en-GB"/>
          </a:p>
        </p:txBody>
      </p:sp>
      <p:sp>
        <p:nvSpPr>
          <p:cNvPr id="80997" name="Line 233"/>
          <p:cNvSpPr>
            <a:spLocks noChangeShapeType="1"/>
          </p:cNvSpPr>
          <p:nvPr/>
        </p:nvSpPr>
        <p:spPr bwMode="auto">
          <a:xfrm flipV="1">
            <a:off x="5176838" y="4924425"/>
            <a:ext cx="3414712" cy="31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80998" name="Line 234"/>
          <p:cNvSpPr>
            <a:spLocks noChangeShapeType="1"/>
          </p:cNvSpPr>
          <p:nvPr/>
        </p:nvSpPr>
        <p:spPr bwMode="auto">
          <a:xfrm flipV="1">
            <a:off x="8596313" y="1493838"/>
            <a:ext cx="0" cy="3429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sp>
        <p:nvSpPr>
          <p:cNvPr id="80999" name="Line 235"/>
          <p:cNvSpPr>
            <a:spLocks noChangeShapeType="1"/>
          </p:cNvSpPr>
          <p:nvPr/>
        </p:nvSpPr>
        <p:spPr bwMode="auto">
          <a:xfrm>
            <a:off x="5186363" y="1498600"/>
            <a:ext cx="34147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p>
        </p:txBody>
      </p:sp>
      <p:grpSp>
        <p:nvGrpSpPr>
          <p:cNvPr id="81000" name="Group 236"/>
          <p:cNvGrpSpPr>
            <a:grpSpLocks/>
          </p:cNvGrpSpPr>
          <p:nvPr/>
        </p:nvGrpSpPr>
        <p:grpSpPr bwMode="auto">
          <a:xfrm>
            <a:off x="7115175" y="3617913"/>
            <a:ext cx="206375" cy="204787"/>
            <a:chOff x="880" y="2960"/>
            <a:chExt cx="512" cy="496"/>
          </a:xfrm>
        </p:grpSpPr>
        <p:sp>
          <p:nvSpPr>
            <p:cNvPr id="81049" name="Oval 237"/>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50" name="Oval 238"/>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81001" name="Line 239"/>
          <p:cNvSpPr>
            <a:spLocks noChangeShapeType="1"/>
          </p:cNvSpPr>
          <p:nvPr/>
        </p:nvSpPr>
        <p:spPr bwMode="auto">
          <a:xfrm>
            <a:off x="6824663" y="4819650"/>
            <a:ext cx="0" cy="774700"/>
          </a:xfrm>
          <a:prstGeom prst="line">
            <a:avLst/>
          </a:prstGeom>
          <a:noFill/>
          <a:ln w="1016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81002" name="Group 240"/>
          <p:cNvGrpSpPr>
            <a:grpSpLocks/>
          </p:cNvGrpSpPr>
          <p:nvPr/>
        </p:nvGrpSpPr>
        <p:grpSpPr bwMode="auto">
          <a:xfrm>
            <a:off x="6904038" y="5638800"/>
            <a:ext cx="215900" cy="203200"/>
            <a:chOff x="880" y="2960"/>
            <a:chExt cx="512" cy="496"/>
          </a:xfrm>
        </p:grpSpPr>
        <p:sp>
          <p:nvSpPr>
            <p:cNvPr id="81047" name="Oval 241"/>
            <p:cNvSpPr>
              <a:spLocks noChangeArrowheads="1"/>
            </p:cNvSpPr>
            <p:nvPr/>
          </p:nvSpPr>
          <p:spPr bwMode="auto">
            <a:xfrm>
              <a:off x="880" y="2960"/>
              <a:ext cx="512" cy="496"/>
            </a:xfrm>
            <a:prstGeom prst="ellipse">
              <a:avLst/>
            </a:prstGeom>
            <a:solidFill>
              <a:srgbClr val="FF99CC"/>
            </a:solidFill>
            <a:ln w="9525">
              <a:solidFill>
                <a:schemeClr val="tx1"/>
              </a:solidFill>
              <a:round/>
              <a:headEnd/>
              <a:tailEnd/>
            </a:ln>
          </p:spPr>
          <p:txBody>
            <a:bodyPr wrap="none" anchor="ctr"/>
            <a:lstStyle/>
            <a:p>
              <a:endParaRPr lang="en-US"/>
            </a:p>
          </p:txBody>
        </p:sp>
        <p:sp>
          <p:nvSpPr>
            <p:cNvPr id="81048" name="Oval 242"/>
            <p:cNvSpPr>
              <a:spLocks noChangeArrowheads="1"/>
            </p:cNvSpPr>
            <p:nvPr/>
          </p:nvSpPr>
          <p:spPr bwMode="auto">
            <a:xfrm>
              <a:off x="976" y="3032"/>
              <a:ext cx="384" cy="400"/>
            </a:xfrm>
            <a:prstGeom prst="ellipse">
              <a:avLst/>
            </a:prstGeom>
            <a:solidFill>
              <a:srgbClr val="CC0099"/>
            </a:solidFill>
            <a:ln w="9525">
              <a:solidFill>
                <a:schemeClr val="tx1"/>
              </a:solidFill>
              <a:round/>
              <a:headEnd/>
              <a:tailEnd/>
            </a:ln>
          </p:spPr>
          <p:txBody>
            <a:bodyPr wrap="none" anchor="ctr"/>
            <a:lstStyle/>
            <a:p>
              <a:endParaRPr lang="en-US"/>
            </a:p>
          </p:txBody>
        </p:sp>
      </p:grpSp>
      <p:sp>
        <p:nvSpPr>
          <p:cNvPr id="81003" name="Text Box 243"/>
          <p:cNvSpPr txBox="1">
            <a:spLocks noChangeArrowheads="1"/>
          </p:cNvSpPr>
          <p:nvPr/>
        </p:nvSpPr>
        <p:spPr bwMode="auto">
          <a:xfrm>
            <a:off x="3109913" y="5562600"/>
            <a:ext cx="582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000"/>
              <a:t>rolling</a:t>
            </a:r>
          </a:p>
        </p:txBody>
      </p:sp>
      <p:sp>
        <p:nvSpPr>
          <p:cNvPr id="81004" name="Text Box 244"/>
          <p:cNvSpPr txBox="1">
            <a:spLocks noChangeArrowheads="1"/>
          </p:cNvSpPr>
          <p:nvPr/>
        </p:nvSpPr>
        <p:spPr bwMode="auto">
          <a:xfrm>
            <a:off x="2254250" y="5480050"/>
            <a:ext cx="690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000"/>
              <a:t>tethering</a:t>
            </a:r>
          </a:p>
        </p:txBody>
      </p:sp>
      <p:sp>
        <p:nvSpPr>
          <p:cNvPr id="81005" name="AutoShape 245"/>
          <p:cNvSpPr>
            <a:spLocks noChangeArrowheads="1"/>
          </p:cNvSpPr>
          <p:nvPr/>
        </p:nvSpPr>
        <p:spPr bwMode="auto">
          <a:xfrm flipH="1">
            <a:off x="3505200" y="5478463"/>
            <a:ext cx="176213" cy="74612"/>
          </a:xfrm>
          <a:prstGeom prst="curvedUpArrow">
            <a:avLst>
              <a:gd name="adj1" fmla="val 47234"/>
              <a:gd name="adj2" fmla="val 9446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1006" name="AutoShape 246"/>
          <p:cNvSpPr>
            <a:spLocks noChangeArrowheads="1"/>
          </p:cNvSpPr>
          <p:nvPr/>
        </p:nvSpPr>
        <p:spPr bwMode="auto">
          <a:xfrm flipH="1">
            <a:off x="3281363" y="5481638"/>
            <a:ext cx="176212" cy="74612"/>
          </a:xfrm>
          <a:prstGeom prst="curvedUpArrow">
            <a:avLst>
              <a:gd name="adj1" fmla="val 47234"/>
              <a:gd name="adj2" fmla="val 94468"/>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1007" name="AutoShape 247"/>
          <p:cNvSpPr>
            <a:spLocks noChangeArrowheads="1"/>
          </p:cNvSpPr>
          <p:nvPr/>
        </p:nvSpPr>
        <p:spPr bwMode="auto">
          <a:xfrm flipH="1">
            <a:off x="3073400" y="5486400"/>
            <a:ext cx="176213" cy="74613"/>
          </a:xfrm>
          <a:prstGeom prst="curvedUpArrow">
            <a:avLst>
              <a:gd name="adj1" fmla="val 47234"/>
              <a:gd name="adj2" fmla="val 94468"/>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1008" name="Text Box 248"/>
          <p:cNvSpPr txBox="1">
            <a:spLocks noChangeArrowheads="1"/>
          </p:cNvSpPr>
          <p:nvPr/>
        </p:nvSpPr>
        <p:spPr bwMode="auto">
          <a:xfrm>
            <a:off x="1473200" y="4938713"/>
            <a:ext cx="803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000"/>
              <a:t>migration</a:t>
            </a:r>
          </a:p>
        </p:txBody>
      </p:sp>
      <p:sp>
        <p:nvSpPr>
          <p:cNvPr id="81009" name="Line 249"/>
          <p:cNvSpPr>
            <a:spLocks noChangeShapeType="1"/>
          </p:cNvSpPr>
          <p:nvPr/>
        </p:nvSpPr>
        <p:spPr bwMode="auto">
          <a:xfrm flipV="1">
            <a:off x="1443038" y="3848100"/>
            <a:ext cx="114300" cy="469900"/>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1010" name="Line 250"/>
          <p:cNvSpPr>
            <a:spLocks noChangeShapeType="1"/>
          </p:cNvSpPr>
          <p:nvPr/>
        </p:nvSpPr>
        <p:spPr bwMode="auto">
          <a:xfrm flipV="1">
            <a:off x="2017713" y="3898900"/>
            <a:ext cx="85725" cy="415925"/>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1011" name="Line 251"/>
          <p:cNvSpPr>
            <a:spLocks noChangeShapeType="1"/>
          </p:cNvSpPr>
          <p:nvPr/>
        </p:nvSpPr>
        <p:spPr bwMode="auto">
          <a:xfrm flipV="1">
            <a:off x="1893888" y="3251200"/>
            <a:ext cx="69850" cy="342900"/>
          </a:xfrm>
          <a:prstGeom prst="line">
            <a:avLst/>
          </a:prstGeom>
          <a:noFill/>
          <a:ln w="508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1012" name="Line 252"/>
          <p:cNvSpPr>
            <a:spLocks noChangeShapeType="1"/>
          </p:cNvSpPr>
          <p:nvPr/>
        </p:nvSpPr>
        <p:spPr bwMode="auto">
          <a:xfrm flipV="1">
            <a:off x="1373188" y="4749800"/>
            <a:ext cx="0" cy="647700"/>
          </a:xfrm>
          <a:prstGeom prst="line">
            <a:avLst/>
          </a:prstGeom>
          <a:noFill/>
          <a:ln w="1016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1013" name="Text Box 253"/>
          <p:cNvSpPr txBox="1">
            <a:spLocks noChangeArrowheads="1"/>
          </p:cNvSpPr>
          <p:nvPr/>
        </p:nvSpPr>
        <p:spPr bwMode="auto">
          <a:xfrm>
            <a:off x="2344738" y="4241800"/>
            <a:ext cx="23844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200"/>
              <a:t>Chemotaxis under the influence of chemokines, cytokines, pathogenic mediators</a:t>
            </a:r>
          </a:p>
        </p:txBody>
      </p:sp>
      <p:sp useBgFill="1">
        <p:nvSpPr>
          <p:cNvPr id="81014" name="Rectangle 254"/>
          <p:cNvSpPr>
            <a:spLocks noChangeArrowheads="1"/>
          </p:cNvSpPr>
          <p:nvPr/>
        </p:nvSpPr>
        <p:spPr bwMode="auto">
          <a:xfrm>
            <a:off x="7837488" y="5222875"/>
            <a:ext cx="438150" cy="7620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015" name="Text Box 255"/>
          <p:cNvSpPr txBox="1">
            <a:spLocks noChangeArrowheads="1"/>
          </p:cNvSpPr>
          <p:nvPr/>
        </p:nvSpPr>
        <p:spPr bwMode="auto">
          <a:xfrm>
            <a:off x="795338" y="3606800"/>
            <a:ext cx="7207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200"/>
              <a:t>Antigen specific T cells</a:t>
            </a:r>
          </a:p>
        </p:txBody>
      </p:sp>
      <p:grpSp>
        <p:nvGrpSpPr>
          <p:cNvPr id="81016" name="Group 256"/>
          <p:cNvGrpSpPr>
            <a:grpSpLocks/>
          </p:cNvGrpSpPr>
          <p:nvPr/>
        </p:nvGrpSpPr>
        <p:grpSpPr bwMode="auto">
          <a:xfrm>
            <a:off x="2882900" y="3468688"/>
            <a:ext cx="528638" cy="376237"/>
            <a:chOff x="1819" y="2185"/>
            <a:chExt cx="333" cy="237"/>
          </a:xfrm>
        </p:grpSpPr>
        <p:grpSp>
          <p:nvGrpSpPr>
            <p:cNvPr id="81043" name="Group 257"/>
            <p:cNvGrpSpPr>
              <a:grpSpLocks/>
            </p:cNvGrpSpPr>
            <p:nvPr/>
          </p:nvGrpSpPr>
          <p:grpSpPr bwMode="auto">
            <a:xfrm rot="2782675">
              <a:off x="1867" y="2137"/>
              <a:ext cx="237" cy="333"/>
              <a:chOff x="1933" y="1275"/>
              <a:chExt cx="839" cy="742"/>
            </a:xfrm>
          </p:grpSpPr>
          <p:sp>
            <p:nvSpPr>
              <p:cNvPr id="81045" name="Freeform 258"/>
              <p:cNvSpPr>
                <a:spLocks/>
              </p:cNvSpPr>
              <p:nvPr/>
            </p:nvSpPr>
            <p:spPr bwMode="auto">
              <a:xfrm>
                <a:off x="1933" y="1275"/>
                <a:ext cx="839" cy="742"/>
              </a:xfrm>
              <a:custGeom>
                <a:avLst/>
                <a:gdLst>
                  <a:gd name="T0" fmla="*/ 14 w 1159"/>
                  <a:gd name="T1" fmla="*/ 34 h 830"/>
                  <a:gd name="T2" fmla="*/ 20 w 1159"/>
                  <a:gd name="T3" fmla="*/ 64 h 830"/>
                  <a:gd name="T4" fmla="*/ 31 w 1159"/>
                  <a:gd name="T5" fmla="*/ 70 h 830"/>
                  <a:gd name="T6" fmla="*/ 41 w 1159"/>
                  <a:gd name="T7" fmla="*/ 40 h 830"/>
                  <a:gd name="T8" fmla="*/ 47 w 1159"/>
                  <a:gd name="T9" fmla="*/ 4 h 830"/>
                  <a:gd name="T10" fmla="*/ 53 w 1159"/>
                  <a:gd name="T11" fmla="*/ 11 h 830"/>
                  <a:gd name="T12" fmla="*/ 53 w 1159"/>
                  <a:gd name="T13" fmla="*/ 43 h 830"/>
                  <a:gd name="T14" fmla="*/ 45 w 1159"/>
                  <a:gd name="T15" fmla="*/ 75 h 830"/>
                  <a:gd name="T16" fmla="*/ 47 w 1159"/>
                  <a:gd name="T17" fmla="*/ 132 h 830"/>
                  <a:gd name="T18" fmla="*/ 60 w 1159"/>
                  <a:gd name="T19" fmla="*/ 136 h 830"/>
                  <a:gd name="T20" fmla="*/ 62 w 1159"/>
                  <a:gd name="T21" fmla="*/ 165 h 830"/>
                  <a:gd name="T22" fmla="*/ 54 w 1159"/>
                  <a:gd name="T23" fmla="*/ 177 h 830"/>
                  <a:gd name="T24" fmla="*/ 50 w 1159"/>
                  <a:gd name="T25" fmla="*/ 195 h 830"/>
                  <a:gd name="T26" fmla="*/ 51 w 1159"/>
                  <a:gd name="T27" fmla="*/ 232 h 830"/>
                  <a:gd name="T28" fmla="*/ 56 w 1159"/>
                  <a:gd name="T29" fmla="*/ 256 h 830"/>
                  <a:gd name="T30" fmla="*/ 54 w 1159"/>
                  <a:gd name="T31" fmla="*/ 279 h 830"/>
                  <a:gd name="T32" fmla="*/ 47 w 1159"/>
                  <a:gd name="T33" fmla="*/ 247 h 830"/>
                  <a:gd name="T34" fmla="*/ 43 w 1159"/>
                  <a:gd name="T35" fmla="*/ 203 h 830"/>
                  <a:gd name="T36" fmla="*/ 41 w 1159"/>
                  <a:gd name="T37" fmla="*/ 189 h 830"/>
                  <a:gd name="T38" fmla="*/ 34 w 1159"/>
                  <a:gd name="T39" fmla="*/ 183 h 830"/>
                  <a:gd name="T40" fmla="*/ 28 w 1159"/>
                  <a:gd name="T41" fmla="*/ 221 h 830"/>
                  <a:gd name="T42" fmla="*/ 22 w 1159"/>
                  <a:gd name="T43" fmla="*/ 287 h 830"/>
                  <a:gd name="T44" fmla="*/ 14 w 1159"/>
                  <a:gd name="T45" fmla="*/ 297 h 830"/>
                  <a:gd name="T46" fmla="*/ 18 w 1159"/>
                  <a:gd name="T47" fmla="*/ 250 h 830"/>
                  <a:gd name="T48" fmla="*/ 22 w 1159"/>
                  <a:gd name="T49" fmla="*/ 206 h 830"/>
                  <a:gd name="T50" fmla="*/ 14 w 1159"/>
                  <a:gd name="T51" fmla="*/ 183 h 830"/>
                  <a:gd name="T52" fmla="*/ 7 w 1159"/>
                  <a:gd name="T53" fmla="*/ 185 h 830"/>
                  <a:gd name="T54" fmla="*/ 1 w 1159"/>
                  <a:gd name="T55" fmla="*/ 215 h 830"/>
                  <a:gd name="T56" fmla="*/ 1 w 1159"/>
                  <a:gd name="T57" fmla="*/ 180 h 830"/>
                  <a:gd name="T58" fmla="*/ 5 w 1159"/>
                  <a:gd name="T59" fmla="*/ 165 h 830"/>
                  <a:gd name="T60" fmla="*/ 1 w 1159"/>
                  <a:gd name="T61" fmla="*/ 139 h 830"/>
                  <a:gd name="T62" fmla="*/ 5 w 1159"/>
                  <a:gd name="T63" fmla="*/ 116 h 830"/>
                  <a:gd name="T64" fmla="*/ 12 w 1159"/>
                  <a:gd name="T65" fmla="*/ 156 h 830"/>
                  <a:gd name="T66" fmla="*/ 20 w 1159"/>
                  <a:gd name="T67" fmla="*/ 156 h 830"/>
                  <a:gd name="T68" fmla="*/ 22 w 1159"/>
                  <a:gd name="T69" fmla="*/ 113 h 830"/>
                  <a:gd name="T70" fmla="*/ 7 w 1159"/>
                  <a:gd name="T71" fmla="*/ 34 h 830"/>
                  <a:gd name="T72" fmla="*/ 7 w 1159"/>
                  <a:gd name="T73" fmla="*/ 4 h 830"/>
                  <a:gd name="T74" fmla="*/ 14 w 1159"/>
                  <a:gd name="T75" fmla="*/ 34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US"/>
              </a:p>
            </p:txBody>
          </p:sp>
          <p:sp>
            <p:nvSpPr>
              <p:cNvPr id="81046" name="Oval 259"/>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81044" name="Oval 260"/>
            <p:cNvSpPr>
              <a:spLocks noChangeArrowheads="1"/>
            </p:cNvSpPr>
            <p:nvPr/>
          </p:nvSpPr>
          <p:spPr bwMode="auto">
            <a:xfrm>
              <a:off x="2048" y="224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81017" name="Group 261"/>
          <p:cNvGrpSpPr>
            <a:grpSpLocks/>
          </p:cNvGrpSpPr>
          <p:nvPr/>
        </p:nvGrpSpPr>
        <p:grpSpPr bwMode="auto">
          <a:xfrm>
            <a:off x="6418263" y="3352800"/>
            <a:ext cx="549275" cy="625475"/>
            <a:chOff x="4046" y="2112"/>
            <a:chExt cx="346" cy="394"/>
          </a:xfrm>
        </p:grpSpPr>
        <p:grpSp>
          <p:nvGrpSpPr>
            <p:cNvPr id="81039" name="Group 262"/>
            <p:cNvGrpSpPr>
              <a:grpSpLocks/>
            </p:cNvGrpSpPr>
            <p:nvPr/>
          </p:nvGrpSpPr>
          <p:grpSpPr bwMode="auto">
            <a:xfrm>
              <a:off x="4046" y="2112"/>
              <a:ext cx="346" cy="394"/>
              <a:chOff x="1933" y="1275"/>
              <a:chExt cx="839" cy="742"/>
            </a:xfrm>
          </p:grpSpPr>
          <p:sp>
            <p:nvSpPr>
              <p:cNvPr id="81041" name="Freeform 263"/>
              <p:cNvSpPr>
                <a:spLocks/>
              </p:cNvSpPr>
              <p:nvPr/>
            </p:nvSpPr>
            <p:spPr bwMode="auto">
              <a:xfrm>
                <a:off x="1933" y="1275"/>
                <a:ext cx="839" cy="742"/>
              </a:xfrm>
              <a:custGeom>
                <a:avLst/>
                <a:gdLst>
                  <a:gd name="T0" fmla="*/ 14 w 1159"/>
                  <a:gd name="T1" fmla="*/ 34 h 830"/>
                  <a:gd name="T2" fmla="*/ 20 w 1159"/>
                  <a:gd name="T3" fmla="*/ 64 h 830"/>
                  <a:gd name="T4" fmla="*/ 31 w 1159"/>
                  <a:gd name="T5" fmla="*/ 70 h 830"/>
                  <a:gd name="T6" fmla="*/ 41 w 1159"/>
                  <a:gd name="T7" fmla="*/ 40 h 830"/>
                  <a:gd name="T8" fmla="*/ 47 w 1159"/>
                  <a:gd name="T9" fmla="*/ 4 h 830"/>
                  <a:gd name="T10" fmla="*/ 53 w 1159"/>
                  <a:gd name="T11" fmla="*/ 11 h 830"/>
                  <a:gd name="T12" fmla="*/ 53 w 1159"/>
                  <a:gd name="T13" fmla="*/ 43 h 830"/>
                  <a:gd name="T14" fmla="*/ 45 w 1159"/>
                  <a:gd name="T15" fmla="*/ 75 h 830"/>
                  <a:gd name="T16" fmla="*/ 47 w 1159"/>
                  <a:gd name="T17" fmla="*/ 132 h 830"/>
                  <a:gd name="T18" fmla="*/ 60 w 1159"/>
                  <a:gd name="T19" fmla="*/ 136 h 830"/>
                  <a:gd name="T20" fmla="*/ 62 w 1159"/>
                  <a:gd name="T21" fmla="*/ 165 h 830"/>
                  <a:gd name="T22" fmla="*/ 54 w 1159"/>
                  <a:gd name="T23" fmla="*/ 177 h 830"/>
                  <a:gd name="T24" fmla="*/ 50 w 1159"/>
                  <a:gd name="T25" fmla="*/ 195 h 830"/>
                  <a:gd name="T26" fmla="*/ 51 w 1159"/>
                  <a:gd name="T27" fmla="*/ 232 h 830"/>
                  <a:gd name="T28" fmla="*/ 56 w 1159"/>
                  <a:gd name="T29" fmla="*/ 256 h 830"/>
                  <a:gd name="T30" fmla="*/ 54 w 1159"/>
                  <a:gd name="T31" fmla="*/ 279 h 830"/>
                  <a:gd name="T32" fmla="*/ 47 w 1159"/>
                  <a:gd name="T33" fmla="*/ 247 h 830"/>
                  <a:gd name="T34" fmla="*/ 43 w 1159"/>
                  <a:gd name="T35" fmla="*/ 203 h 830"/>
                  <a:gd name="T36" fmla="*/ 41 w 1159"/>
                  <a:gd name="T37" fmla="*/ 189 h 830"/>
                  <a:gd name="T38" fmla="*/ 34 w 1159"/>
                  <a:gd name="T39" fmla="*/ 183 h 830"/>
                  <a:gd name="T40" fmla="*/ 28 w 1159"/>
                  <a:gd name="T41" fmla="*/ 221 h 830"/>
                  <a:gd name="T42" fmla="*/ 22 w 1159"/>
                  <a:gd name="T43" fmla="*/ 287 h 830"/>
                  <a:gd name="T44" fmla="*/ 14 w 1159"/>
                  <a:gd name="T45" fmla="*/ 297 h 830"/>
                  <a:gd name="T46" fmla="*/ 18 w 1159"/>
                  <a:gd name="T47" fmla="*/ 250 h 830"/>
                  <a:gd name="T48" fmla="*/ 22 w 1159"/>
                  <a:gd name="T49" fmla="*/ 206 h 830"/>
                  <a:gd name="T50" fmla="*/ 14 w 1159"/>
                  <a:gd name="T51" fmla="*/ 183 h 830"/>
                  <a:gd name="T52" fmla="*/ 7 w 1159"/>
                  <a:gd name="T53" fmla="*/ 185 h 830"/>
                  <a:gd name="T54" fmla="*/ 1 w 1159"/>
                  <a:gd name="T55" fmla="*/ 215 h 830"/>
                  <a:gd name="T56" fmla="*/ 1 w 1159"/>
                  <a:gd name="T57" fmla="*/ 180 h 830"/>
                  <a:gd name="T58" fmla="*/ 5 w 1159"/>
                  <a:gd name="T59" fmla="*/ 165 h 830"/>
                  <a:gd name="T60" fmla="*/ 1 w 1159"/>
                  <a:gd name="T61" fmla="*/ 139 h 830"/>
                  <a:gd name="T62" fmla="*/ 5 w 1159"/>
                  <a:gd name="T63" fmla="*/ 116 h 830"/>
                  <a:gd name="T64" fmla="*/ 12 w 1159"/>
                  <a:gd name="T65" fmla="*/ 156 h 830"/>
                  <a:gd name="T66" fmla="*/ 20 w 1159"/>
                  <a:gd name="T67" fmla="*/ 156 h 830"/>
                  <a:gd name="T68" fmla="*/ 22 w 1159"/>
                  <a:gd name="T69" fmla="*/ 113 h 830"/>
                  <a:gd name="T70" fmla="*/ 7 w 1159"/>
                  <a:gd name="T71" fmla="*/ 34 h 830"/>
                  <a:gd name="T72" fmla="*/ 7 w 1159"/>
                  <a:gd name="T73" fmla="*/ 4 h 830"/>
                  <a:gd name="T74" fmla="*/ 14 w 1159"/>
                  <a:gd name="T75" fmla="*/ 34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US"/>
              </a:p>
            </p:txBody>
          </p:sp>
          <p:sp>
            <p:nvSpPr>
              <p:cNvPr id="81042" name="Oval 264"/>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81040" name="Oval 265"/>
            <p:cNvSpPr>
              <a:spLocks noChangeArrowheads="1"/>
            </p:cNvSpPr>
            <p:nvPr/>
          </p:nvSpPr>
          <p:spPr bwMode="auto">
            <a:xfrm>
              <a:off x="4288" y="2232"/>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81018" name="Oval 266"/>
          <p:cNvSpPr>
            <a:spLocks noChangeArrowheads="1"/>
          </p:cNvSpPr>
          <p:nvPr/>
        </p:nvSpPr>
        <p:spPr bwMode="auto">
          <a:xfrm>
            <a:off x="6815138" y="43307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81019" name="Group 267"/>
          <p:cNvGrpSpPr>
            <a:grpSpLocks/>
          </p:cNvGrpSpPr>
          <p:nvPr/>
        </p:nvGrpSpPr>
        <p:grpSpPr bwMode="auto">
          <a:xfrm>
            <a:off x="3963988" y="3602038"/>
            <a:ext cx="298450" cy="428625"/>
            <a:chOff x="2500" y="2269"/>
            <a:chExt cx="188" cy="270"/>
          </a:xfrm>
        </p:grpSpPr>
        <p:grpSp>
          <p:nvGrpSpPr>
            <p:cNvPr id="81035" name="Group 268"/>
            <p:cNvGrpSpPr>
              <a:grpSpLocks/>
            </p:cNvGrpSpPr>
            <p:nvPr/>
          </p:nvGrpSpPr>
          <p:grpSpPr bwMode="auto">
            <a:xfrm>
              <a:off x="2500" y="2269"/>
              <a:ext cx="188" cy="270"/>
              <a:chOff x="1933" y="1275"/>
              <a:chExt cx="839" cy="742"/>
            </a:xfrm>
          </p:grpSpPr>
          <p:sp>
            <p:nvSpPr>
              <p:cNvPr id="81037" name="Freeform 269"/>
              <p:cNvSpPr>
                <a:spLocks/>
              </p:cNvSpPr>
              <p:nvPr/>
            </p:nvSpPr>
            <p:spPr bwMode="auto">
              <a:xfrm>
                <a:off x="1933" y="1275"/>
                <a:ext cx="839" cy="742"/>
              </a:xfrm>
              <a:custGeom>
                <a:avLst/>
                <a:gdLst>
                  <a:gd name="T0" fmla="*/ 14 w 1159"/>
                  <a:gd name="T1" fmla="*/ 34 h 830"/>
                  <a:gd name="T2" fmla="*/ 20 w 1159"/>
                  <a:gd name="T3" fmla="*/ 64 h 830"/>
                  <a:gd name="T4" fmla="*/ 31 w 1159"/>
                  <a:gd name="T5" fmla="*/ 70 h 830"/>
                  <a:gd name="T6" fmla="*/ 41 w 1159"/>
                  <a:gd name="T7" fmla="*/ 40 h 830"/>
                  <a:gd name="T8" fmla="*/ 47 w 1159"/>
                  <a:gd name="T9" fmla="*/ 4 h 830"/>
                  <a:gd name="T10" fmla="*/ 53 w 1159"/>
                  <a:gd name="T11" fmla="*/ 11 h 830"/>
                  <a:gd name="T12" fmla="*/ 53 w 1159"/>
                  <a:gd name="T13" fmla="*/ 43 h 830"/>
                  <a:gd name="T14" fmla="*/ 45 w 1159"/>
                  <a:gd name="T15" fmla="*/ 75 h 830"/>
                  <a:gd name="T16" fmla="*/ 47 w 1159"/>
                  <a:gd name="T17" fmla="*/ 132 h 830"/>
                  <a:gd name="T18" fmla="*/ 60 w 1159"/>
                  <a:gd name="T19" fmla="*/ 136 h 830"/>
                  <a:gd name="T20" fmla="*/ 62 w 1159"/>
                  <a:gd name="T21" fmla="*/ 165 h 830"/>
                  <a:gd name="T22" fmla="*/ 54 w 1159"/>
                  <a:gd name="T23" fmla="*/ 177 h 830"/>
                  <a:gd name="T24" fmla="*/ 50 w 1159"/>
                  <a:gd name="T25" fmla="*/ 195 h 830"/>
                  <a:gd name="T26" fmla="*/ 51 w 1159"/>
                  <a:gd name="T27" fmla="*/ 232 h 830"/>
                  <a:gd name="T28" fmla="*/ 56 w 1159"/>
                  <a:gd name="T29" fmla="*/ 256 h 830"/>
                  <a:gd name="T30" fmla="*/ 54 w 1159"/>
                  <a:gd name="T31" fmla="*/ 279 h 830"/>
                  <a:gd name="T32" fmla="*/ 47 w 1159"/>
                  <a:gd name="T33" fmla="*/ 247 h 830"/>
                  <a:gd name="T34" fmla="*/ 43 w 1159"/>
                  <a:gd name="T35" fmla="*/ 203 h 830"/>
                  <a:gd name="T36" fmla="*/ 41 w 1159"/>
                  <a:gd name="T37" fmla="*/ 189 h 830"/>
                  <a:gd name="T38" fmla="*/ 34 w 1159"/>
                  <a:gd name="T39" fmla="*/ 183 h 830"/>
                  <a:gd name="T40" fmla="*/ 28 w 1159"/>
                  <a:gd name="T41" fmla="*/ 221 h 830"/>
                  <a:gd name="T42" fmla="*/ 22 w 1159"/>
                  <a:gd name="T43" fmla="*/ 287 h 830"/>
                  <a:gd name="T44" fmla="*/ 14 w 1159"/>
                  <a:gd name="T45" fmla="*/ 297 h 830"/>
                  <a:gd name="T46" fmla="*/ 18 w 1159"/>
                  <a:gd name="T47" fmla="*/ 250 h 830"/>
                  <a:gd name="T48" fmla="*/ 22 w 1159"/>
                  <a:gd name="T49" fmla="*/ 206 h 830"/>
                  <a:gd name="T50" fmla="*/ 14 w 1159"/>
                  <a:gd name="T51" fmla="*/ 183 h 830"/>
                  <a:gd name="T52" fmla="*/ 7 w 1159"/>
                  <a:gd name="T53" fmla="*/ 185 h 830"/>
                  <a:gd name="T54" fmla="*/ 1 w 1159"/>
                  <a:gd name="T55" fmla="*/ 215 h 830"/>
                  <a:gd name="T56" fmla="*/ 1 w 1159"/>
                  <a:gd name="T57" fmla="*/ 180 h 830"/>
                  <a:gd name="T58" fmla="*/ 5 w 1159"/>
                  <a:gd name="T59" fmla="*/ 165 h 830"/>
                  <a:gd name="T60" fmla="*/ 1 w 1159"/>
                  <a:gd name="T61" fmla="*/ 139 h 830"/>
                  <a:gd name="T62" fmla="*/ 5 w 1159"/>
                  <a:gd name="T63" fmla="*/ 116 h 830"/>
                  <a:gd name="T64" fmla="*/ 12 w 1159"/>
                  <a:gd name="T65" fmla="*/ 156 h 830"/>
                  <a:gd name="T66" fmla="*/ 20 w 1159"/>
                  <a:gd name="T67" fmla="*/ 156 h 830"/>
                  <a:gd name="T68" fmla="*/ 22 w 1159"/>
                  <a:gd name="T69" fmla="*/ 113 h 830"/>
                  <a:gd name="T70" fmla="*/ 7 w 1159"/>
                  <a:gd name="T71" fmla="*/ 34 h 830"/>
                  <a:gd name="T72" fmla="*/ 7 w 1159"/>
                  <a:gd name="T73" fmla="*/ 4 h 830"/>
                  <a:gd name="T74" fmla="*/ 14 w 1159"/>
                  <a:gd name="T75" fmla="*/ 34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US"/>
              </a:p>
            </p:txBody>
          </p:sp>
          <p:sp>
            <p:nvSpPr>
              <p:cNvPr id="81038" name="Oval 270"/>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81036" name="Oval 271"/>
            <p:cNvSpPr>
              <a:spLocks noChangeArrowheads="1"/>
            </p:cNvSpPr>
            <p:nvPr/>
          </p:nvSpPr>
          <p:spPr bwMode="auto">
            <a:xfrm>
              <a:off x="2544" y="2408"/>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grpSp>
        <p:nvGrpSpPr>
          <p:cNvPr id="81020" name="Group 272"/>
          <p:cNvGrpSpPr>
            <a:grpSpLocks/>
          </p:cNvGrpSpPr>
          <p:nvPr/>
        </p:nvGrpSpPr>
        <p:grpSpPr bwMode="auto">
          <a:xfrm>
            <a:off x="5995988" y="1897063"/>
            <a:ext cx="493712" cy="619125"/>
            <a:chOff x="3780" y="1195"/>
            <a:chExt cx="311" cy="390"/>
          </a:xfrm>
        </p:grpSpPr>
        <p:grpSp>
          <p:nvGrpSpPr>
            <p:cNvPr id="81031" name="Group 273"/>
            <p:cNvGrpSpPr>
              <a:grpSpLocks/>
            </p:cNvGrpSpPr>
            <p:nvPr/>
          </p:nvGrpSpPr>
          <p:grpSpPr bwMode="auto">
            <a:xfrm>
              <a:off x="3780" y="1195"/>
              <a:ext cx="311" cy="390"/>
              <a:chOff x="1933" y="1275"/>
              <a:chExt cx="839" cy="742"/>
            </a:xfrm>
          </p:grpSpPr>
          <p:sp>
            <p:nvSpPr>
              <p:cNvPr id="81033" name="Freeform 274"/>
              <p:cNvSpPr>
                <a:spLocks/>
              </p:cNvSpPr>
              <p:nvPr/>
            </p:nvSpPr>
            <p:spPr bwMode="auto">
              <a:xfrm>
                <a:off x="1933" y="1275"/>
                <a:ext cx="839" cy="742"/>
              </a:xfrm>
              <a:custGeom>
                <a:avLst/>
                <a:gdLst>
                  <a:gd name="T0" fmla="*/ 14 w 1159"/>
                  <a:gd name="T1" fmla="*/ 34 h 830"/>
                  <a:gd name="T2" fmla="*/ 20 w 1159"/>
                  <a:gd name="T3" fmla="*/ 64 h 830"/>
                  <a:gd name="T4" fmla="*/ 31 w 1159"/>
                  <a:gd name="T5" fmla="*/ 70 h 830"/>
                  <a:gd name="T6" fmla="*/ 41 w 1159"/>
                  <a:gd name="T7" fmla="*/ 40 h 830"/>
                  <a:gd name="T8" fmla="*/ 47 w 1159"/>
                  <a:gd name="T9" fmla="*/ 4 h 830"/>
                  <a:gd name="T10" fmla="*/ 53 w 1159"/>
                  <a:gd name="T11" fmla="*/ 11 h 830"/>
                  <a:gd name="T12" fmla="*/ 53 w 1159"/>
                  <a:gd name="T13" fmla="*/ 43 h 830"/>
                  <a:gd name="T14" fmla="*/ 45 w 1159"/>
                  <a:gd name="T15" fmla="*/ 75 h 830"/>
                  <a:gd name="T16" fmla="*/ 47 w 1159"/>
                  <a:gd name="T17" fmla="*/ 132 h 830"/>
                  <a:gd name="T18" fmla="*/ 60 w 1159"/>
                  <a:gd name="T19" fmla="*/ 136 h 830"/>
                  <a:gd name="T20" fmla="*/ 62 w 1159"/>
                  <a:gd name="T21" fmla="*/ 165 h 830"/>
                  <a:gd name="T22" fmla="*/ 54 w 1159"/>
                  <a:gd name="T23" fmla="*/ 177 h 830"/>
                  <a:gd name="T24" fmla="*/ 50 w 1159"/>
                  <a:gd name="T25" fmla="*/ 195 h 830"/>
                  <a:gd name="T26" fmla="*/ 51 w 1159"/>
                  <a:gd name="T27" fmla="*/ 232 h 830"/>
                  <a:gd name="T28" fmla="*/ 56 w 1159"/>
                  <a:gd name="T29" fmla="*/ 256 h 830"/>
                  <a:gd name="T30" fmla="*/ 54 w 1159"/>
                  <a:gd name="T31" fmla="*/ 279 h 830"/>
                  <a:gd name="T32" fmla="*/ 47 w 1159"/>
                  <a:gd name="T33" fmla="*/ 247 h 830"/>
                  <a:gd name="T34" fmla="*/ 43 w 1159"/>
                  <a:gd name="T35" fmla="*/ 203 h 830"/>
                  <a:gd name="T36" fmla="*/ 41 w 1159"/>
                  <a:gd name="T37" fmla="*/ 189 h 830"/>
                  <a:gd name="T38" fmla="*/ 34 w 1159"/>
                  <a:gd name="T39" fmla="*/ 183 h 830"/>
                  <a:gd name="T40" fmla="*/ 28 w 1159"/>
                  <a:gd name="T41" fmla="*/ 221 h 830"/>
                  <a:gd name="T42" fmla="*/ 22 w 1159"/>
                  <a:gd name="T43" fmla="*/ 287 h 830"/>
                  <a:gd name="T44" fmla="*/ 14 w 1159"/>
                  <a:gd name="T45" fmla="*/ 297 h 830"/>
                  <a:gd name="T46" fmla="*/ 18 w 1159"/>
                  <a:gd name="T47" fmla="*/ 250 h 830"/>
                  <a:gd name="T48" fmla="*/ 22 w 1159"/>
                  <a:gd name="T49" fmla="*/ 206 h 830"/>
                  <a:gd name="T50" fmla="*/ 14 w 1159"/>
                  <a:gd name="T51" fmla="*/ 183 h 830"/>
                  <a:gd name="T52" fmla="*/ 7 w 1159"/>
                  <a:gd name="T53" fmla="*/ 185 h 830"/>
                  <a:gd name="T54" fmla="*/ 1 w 1159"/>
                  <a:gd name="T55" fmla="*/ 215 h 830"/>
                  <a:gd name="T56" fmla="*/ 1 w 1159"/>
                  <a:gd name="T57" fmla="*/ 180 h 830"/>
                  <a:gd name="T58" fmla="*/ 5 w 1159"/>
                  <a:gd name="T59" fmla="*/ 165 h 830"/>
                  <a:gd name="T60" fmla="*/ 1 w 1159"/>
                  <a:gd name="T61" fmla="*/ 139 h 830"/>
                  <a:gd name="T62" fmla="*/ 5 w 1159"/>
                  <a:gd name="T63" fmla="*/ 116 h 830"/>
                  <a:gd name="T64" fmla="*/ 12 w 1159"/>
                  <a:gd name="T65" fmla="*/ 156 h 830"/>
                  <a:gd name="T66" fmla="*/ 20 w 1159"/>
                  <a:gd name="T67" fmla="*/ 156 h 830"/>
                  <a:gd name="T68" fmla="*/ 22 w 1159"/>
                  <a:gd name="T69" fmla="*/ 113 h 830"/>
                  <a:gd name="T70" fmla="*/ 7 w 1159"/>
                  <a:gd name="T71" fmla="*/ 34 h 830"/>
                  <a:gd name="T72" fmla="*/ 7 w 1159"/>
                  <a:gd name="T73" fmla="*/ 4 h 830"/>
                  <a:gd name="T74" fmla="*/ 14 w 1159"/>
                  <a:gd name="T75" fmla="*/ 34 h 8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9"/>
                  <a:gd name="T115" fmla="*/ 0 h 830"/>
                  <a:gd name="T116" fmla="*/ 1159 w 1159"/>
                  <a:gd name="T117" fmla="*/ 830 h 8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9" h="830">
                    <a:moveTo>
                      <a:pt x="251" y="93"/>
                    </a:moveTo>
                    <a:cubicBezTo>
                      <a:pt x="288" y="120"/>
                      <a:pt x="310" y="157"/>
                      <a:pt x="363" y="173"/>
                    </a:cubicBezTo>
                    <a:cubicBezTo>
                      <a:pt x="416" y="189"/>
                      <a:pt x="510" y="200"/>
                      <a:pt x="571" y="189"/>
                    </a:cubicBezTo>
                    <a:cubicBezTo>
                      <a:pt x="632" y="178"/>
                      <a:pt x="683" y="138"/>
                      <a:pt x="731" y="109"/>
                    </a:cubicBezTo>
                    <a:cubicBezTo>
                      <a:pt x="779" y="80"/>
                      <a:pt x="820" y="26"/>
                      <a:pt x="859" y="13"/>
                    </a:cubicBezTo>
                    <a:cubicBezTo>
                      <a:pt x="898" y="0"/>
                      <a:pt x="944" y="12"/>
                      <a:pt x="963" y="29"/>
                    </a:cubicBezTo>
                    <a:cubicBezTo>
                      <a:pt x="982" y="46"/>
                      <a:pt x="995" y="88"/>
                      <a:pt x="971" y="117"/>
                    </a:cubicBezTo>
                    <a:cubicBezTo>
                      <a:pt x="947" y="146"/>
                      <a:pt x="836" y="164"/>
                      <a:pt x="819" y="205"/>
                    </a:cubicBezTo>
                    <a:cubicBezTo>
                      <a:pt x="802" y="246"/>
                      <a:pt x="820" y="337"/>
                      <a:pt x="867" y="365"/>
                    </a:cubicBezTo>
                    <a:cubicBezTo>
                      <a:pt x="914" y="393"/>
                      <a:pt x="1054" y="358"/>
                      <a:pt x="1099" y="373"/>
                    </a:cubicBezTo>
                    <a:cubicBezTo>
                      <a:pt x="1144" y="388"/>
                      <a:pt x="1159" y="434"/>
                      <a:pt x="1139" y="453"/>
                    </a:cubicBezTo>
                    <a:cubicBezTo>
                      <a:pt x="1119" y="472"/>
                      <a:pt x="1015" y="472"/>
                      <a:pt x="979" y="485"/>
                    </a:cubicBezTo>
                    <a:cubicBezTo>
                      <a:pt x="943" y="498"/>
                      <a:pt x="930" y="508"/>
                      <a:pt x="923" y="533"/>
                    </a:cubicBezTo>
                    <a:cubicBezTo>
                      <a:pt x="916" y="558"/>
                      <a:pt x="924" y="609"/>
                      <a:pt x="939" y="637"/>
                    </a:cubicBezTo>
                    <a:cubicBezTo>
                      <a:pt x="954" y="665"/>
                      <a:pt x="1002" y="680"/>
                      <a:pt x="1011" y="701"/>
                    </a:cubicBezTo>
                    <a:cubicBezTo>
                      <a:pt x="1020" y="722"/>
                      <a:pt x="1019" y="769"/>
                      <a:pt x="995" y="765"/>
                    </a:cubicBezTo>
                    <a:cubicBezTo>
                      <a:pt x="971" y="761"/>
                      <a:pt x="903" y="712"/>
                      <a:pt x="867" y="677"/>
                    </a:cubicBezTo>
                    <a:cubicBezTo>
                      <a:pt x="831" y="642"/>
                      <a:pt x="802" y="584"/>
                      <a:pt x="779" y="557"/>
                    </a:cubicBezTo>
                    <a:cubicBezTo>
                      <a:pt x="756" y="530"/>
                      <a:pt x="756" y="526"/>
                      <a:pt x="731" y="517"/>
                    </a:cubicBezTo>
                    <a:cubicBezTo>
                      <a:pt x="706" y="508"/>
                      <a:pt x="662" y="486"/>
                      <a:pt x="627" y="501"/>
                    </a:cubicBezTo>
                    <a:cubicBezTo>
                      <a:pt x="592" y="516"/>
                      <a:pt x="563" y="557"/>
                      <a:pt x="523" y="605"/>
                    </a:cubicBezTo>
                    <a:cubicBezTo>
                      <a:pt x="483" y="653"/>
                      <a:pt x="428" y="754"/>
                      <a:pt x="387" y="789"/>
                    </a:cubicBezTo>
                    <a:cubicBezTo>
                      <a:pt x="346" y="824"/>
                      <a:pt x="283" y="830"/>
                      <a:pt x="275" y="813"/>
                    </a:cubicBezTo>
                    <a:cubicBezTo>
                      <a:pt x="267" y="796"/>
                      <a:pt x="319" y="726"/>
                      <a:pt x="339" y="685"/>
                    </a:cubicBezTo>
                    <a:cubicBezTo>
                      <a:pt x="359" y="644"/>
                      <a:pt x="406" y="596"/>
                      <a:pt x="395" y="565"/>
                    </a:cubicBezTo>
                    <a:cubicBezTo>
                      <a:pt x="384" y="534"/>
                      <a:pt x="320" y="510"/>
                      <a:pt x="275" y="501"/>
                    </a:cubicBezTo>
                    <a:cubicBezTo>
                      <a:pt x="230" y="492"/>
                      <a:pt x="164" y="494"/>
                      <a:pt x="123" y="509"/>
                    </a:cubicBezTo>
                    <a:cubicBezTo>
                      <a:pt x="82" y="524"/>
                      <a:pt x="46" y="592"/>
                      <a:pt x="27" y="589"/>
                    </a:cubicBezTo>
                    <a:cubicBezTo>
                      <a:pt x="8" y="586"/>
                      <a:pt x="0" y="516"/>
                      <a:pt x="11" y="493"/>
                    </a:cubicBezTo>
                    <a:cubicBezTo>
                      <a:pt x="22" y="470"/>
                      <a:pt x="88" y="472"/>
                      <a:pt x="91" y="453"/>
                    </a:cubicBezTo>
                    <a:cubicBezTo>
                      <a:pt x="94" y="434"/>
                      <a:pt x="27" y="404"/>
                      <a:pt x="27" y="381"/>
                    </a:cubicBezTo>
                    <a:cubicBezTo>
                      <a:pt x="27" y="358"/>
                      <a:pt x="59" y="309"/>
                      <a:pt x="91" y="317"/>
                    </a:cubicBezTo>
                    <a:cubicBezTo>
                      <a:pt x="123" y="325"/>
                      <a:pt x="175" y="410"/>
                      <a:pt x="219" y="429"/>
                    </a:cubicBezTo>
                    <a:cubicBezTo>
                      <a:pt x="263" y="448"/>
                      <a:pt x="326" y="449"/>
                      <a:pt x="355" y="429"/>
                    </a:cubicBezTo>
                    <a:cubicBezTo>
                      <a:pt x="384" y="409"/>
                      <a:pt x="436" y="365"/>
                      <a:pt x="395" y="309"/>
                    </a:cubicBezTo>
                    <a:cubicBezTo>
                      <a:pt x="354" y="253"/>
                      <a:pt x="150" y="142"/>
                      <a:pt x="107" y="93"/>
                    </a:cubicBezTo>
                    <a:cubicBezTo>
                      <a:pt x="64" y="44"/>
                      <a:pt x="118" y="16"/>
                      <a:pt x="139" y="13"/>
                    </a:cubicBezTo>
                    <a:cubicBezTo>
                      <a:pt x="160" y="10"/>
                      <a:pt x="214" y="66"/>
                      <a:pt x="251" y="93"/>
                    </a:cubicBezTo>
                    <a:close/>
                  </a:path>
                </a:pathLst>
              </a:custGeom>
              <a:solidFill>
                <a:srgbClr val="FFCCCC"/>
              </a:solidFill>
              <a:ln w="9525">
                <a:solidFill>
                  <a:schemeClr val="tx1"/>
                </a:solidFill>
                <a:round/>
                <a:headEnd/>
                <a:tailEnd/>
              </a:ln>
            </p:spPr>
            <p:txBody>
              <a:bodyPr wrap="none" anchor="ctr"/>
              <a:lstStyle/>
              <a:p>
                <a:endParaRPr lang="en-US"/>
              </a:p>
            </p:txBody>
          </p:sp>
          <p:sp>
            <p:nvSpPr>
              <p:cNvPr id="81034" name="Oval 275"/>
              <p:cNvSpPr>
                <a:spLocks noChangeArrowheads="1"/>
              </p:cNvSpPr>
              <p:nvPr/>
            </p:nvSpPr>
            <p:spPr bwMode="auto">
              <a:xfrm>
                <a:off x="2294" y="1515"/>
                <a:ext cx="220" cy="165"/>
              </a:xfrm>
              <a:prstGeom prst="ellipse">
                <a:avLst/>
              </a:prstGeom>
              <a:solidFill>
                <a:srgbClr val="FF99CC"/>
              </a:solidFill>
              <a:ln w="9525">
                <a:solidFill>
                  <a:schemeClr val="tx1"/>
                </a:solidFill>
                <a:round/>
                <a:headEnd/>
                <a:tailEnd/>
              </a:ln>
            </p:spPr>
            <p:txBody>
              <a:bodyPr wrap="none" anchor="ctr"/>
              <a:lstStyle/>
              <a:p>
                <a:endParaRPr lang="en-US"/>
              </a:p>
            </p:txBody>
          </p:sp>
        </p:grpSp>
        <p:sp>
          <p:nvSpPr>
            <p:cNvPr id="81032" name="Oval 276"/>
            <p:cNvSpPr>
              <a:spLocks noChangeArrowheads="1"/>
            </p:cNvSpPr>
            <p:nvPr/>
          </p:nvSpPr>
          <p:spPr bwMode="auto">
            <a:xfrm>
              <a:off x="4002" y="1290"/>
              <a:ext cx="48" cy="48"/>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81021" name="Rectangle 277"/>
          <p:cNvSpPr>
            <a:spLocks noChangeArrowheads="1"/>
          </p:cNvSpPr>
          <p:nvPr/>
        </p:nvSpPr>
        <p:spPr bwMode="auto">
          <a:xfrm>
            <a:off x="531813" y="2387600"/>
            <a:ext cx="21748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useBgFill="1">
        <p:nvSpPr>
          <p:cNvPr id="81022" name="Rectangle 278"/>
          <p:cNvSpPr>
            <a:spLocks noChangeArrowheads="1"/>
          </p:cNvSpPr>
          <p:nvPr/>
        </p:nvSpPr>
        <p:spPr bwMode="auto">
          <a:xfrm>
            <a:off x="7294563" y="5070475"/>
            <a:ext cx="628650" cy="12096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023" name="Text Box 279"/>
          <p:cNvSpPr txBox="1">
            <a:spLocks noChangeArrowheads="1"/>
          </p:cNvSpPr>
          <p:nvPr/>
        </p:nvSpPr>
        <p:spPr bwMode="auto">
          <a:xfrm>
            <a:off x="7326313" y="5213350"/>
            <a:ext cx="18129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GB" sz="1600" b="1">
                <a:solidFill>
                  <a:srgbClr val="000000"/>
                </a:solidFill>
              </a:rPr>
              <a:t>Activated, pathogen-specific T cells in blood</a:t>
            </a:r>
          </a:p>
        </p:txBody>
      </p:sp>
      <p:sp>
        <p:nvSpPr>
          <p:cNvPr id="81024" name="Line 280"/>
          <p:cNvSpPr>
            <a:spLocks noChangeShapeType="1"/>
          </p:cNvSpPr>
          <p:nvPr/>
        </p:nvSpPr>
        <p:spPr bwMode="auto">
          <a:xfrm flipV="1">
            <a:off x="4999038" y="2136775"/>
            <a:ext cx="0" cy="1741488"/>
          </a:xfrm>
          <a:prstGeom prst="line">
            <a:avLst/>
          </a:prstGeom>
          <a:noFill/>
          <a:ln w="1016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025" name="Line 281"/>
          <p:cNvSpPr>
            <a:spLocks noChangeShapeType="1"/>
          </p:cNvSpPr>
          <p:nvPr/>
        </p:nvSpPr>
        <p:spPr bwMode="auto">
          <a:xfrm flipV="1">
            <a:off x="4962525" y="2155825"/>
            <a:ext cx="1001713" cy="1588"/>
          </a:xfrm>
          <a:prstGeom prst="line">
            <a:avLst/>
          </a:prstGeom>
          <a:noFill/>
          <a:ln w="1016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1026" name="Line 282"/>
          <p:cNvSpPr>
            <a:spLocks noChangeShapeType="1"/>
          </p:cNvSpPr>
          <p:nvPr/>
        </p:nvSpPr>
        <p:spPr bwMode="auto">
          <a:xfrm flipH="1">
            <a:off x="4332288" y="3829050"/>
            <a:ext cx="711200" cy="12700"/>
          </a:xfrm>
          <a:prstGeom prst="line">
            <a:avLst/>
          </a:prstGeom>
          <a:noFill/>
          <a:ln w="1016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027" name="Text Box 283"/>
          <p:cNvSpPr txBox="1">
            <a:spLocks noChangeArrowheads="1"/>
          </p:cNvSpPr>
          <p:nvPr/>
        </p:nvSpPr>
        <p:spPr bwMode="auto">
          <a:xfrm rot="-5433565">
            <a:off x="4380707" y="2575719"/>
            <a:ext cx="1598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400"/>
              <a:t>CHEMOKINES</a:t>
            </a:r>
          </a:p>
        </p:txBody>
      </p:sp>
      <p:sp>
        <p:nvSpPr>
          <p:cNvPr id="81028" name="Line 284"/>
          <p:cNvSpPr>
            <a:spLocks noChangeShapeType="1"/>
          </p:cNvSpPr>
          <p:nvPr/>
        </p:nvSpPr>
        <p:spPr bwMode="auto">
          <a:xfrm>
            <a:off x="6627813" y="2136775"/>
            <a:ext cx="238125" cy="0"/>
          </a:xfrm>
          <a:prstGeom prst="line">
            <a:avLst/>
          </a:prstGeom>
          <a:noFill/>
          <a:ln w="101600">
            <a:solidFill>
              <a:srgbClr val="339966"/>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1029" name="Line 285"/>
          <p:cNvSpPr>
            <a:spLocks noChangeShapeType="1"/>
          </p:cNvSpPr>
          <p:nvPr/>
        </p:nvSpPr>
        <p:spPr bwMode="auto">
          <a:xfrm>
            <a:off x="6865938" y="2089150"/>
            <a:ext cx="0" cy="1095375"/>
          </a:xfrm>
          <a:prstGeom prst="line">
            <a:avLst/>
          </a:prstGeom>
          <a:noFill/>
          <a:ln w="101600">
            <a:solidFill>
              <a:srgbClr val="339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81030" name="Text Box 286"/>
          <p:cNvSpPr txBox="1">
            <a:spLocks noChangeArrowheads="1"/>
          </p:cNvSpPr>
          <p:nvPr/>
        </p:nvSpPr>
        <p:spPr bwMode="auto">
          <a:xfrm>
            <a:off x="1752600" y="457200"/>
            <a:ext cx="601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GB">
                <a:solidFill>
                  <a:srgbClr val="000000"/>
                </a:solidFill>
              </a:rPr>
              <a:t>Activated T cells migrate to site of infection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762000" y="-228600"/>
            <a:ext cx="8001000" cy="1676400"/>
          </a:xfrm>
        </p:spPr>
        <p:txBody>
          <a:bodyPr/>
          <a:lstStyle/>
          <a:p>
            <a:r>
              <a:rPr lang="en-US" sz="2400" smtClean="0"/>
              <a:t>CD4 T cell response to cutaneous </a:t>
            </a:r>
            <a:r>
              <a:rPr lang="en-US" sz="2400" i="1" smtClean="0"/>
              <a:t>Yersinia</a:t>
            </a:r>
            <a:r>
              <a:rPr lang="en-US" sz="2400" smtClean="0"/>
              <a:t> infection/vaccination </a:t>
            </a:r>
          </a:p>
        </p:txBody>
      </p:sp>
      <p:pic>
        <p:nvPicPr>
          <p:cNvPr id="81923" name="Picture 3"/>
          <p:cNvPicPr>
            <a:picLocks noChangeAspect="1"/>
          </p:cNvPicPr>
          <p:nvPr/>
        </p:nvPicPr>
        <p:blipFill>
          <a:blip r:embed="rId2">
            <a:extLst>
              <a:ext uri="{28A0092B-C50C-407E-A947-70E740481C1C}">
                <a14:useLocalDpi xmlns:a14="http://schemas.microsoft.com/office/drawing/2010/main" val="0"/>
              </a:ext>
            </a:extLst>
          </a:blip>
          <a:srcRect b="398"/>
          <a:stretch>
            <a:fillRect/>
          </a:stretch>
        </p:blipFill>
        <p:spPr bwMode="auto">
          <a:xfrm>
            <a:off x="1371600" y="1371600"/>
            <a:ext cx="6553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Box 4"/>
          <p:cNvSpPr txBox="1">
            <a:spLocks noChangeArrowheads="1"/>
          </p:cNvSpPr>
          <p:nvPr/>
        </p:nvSpPr>
        <p:spPr bwMode="auto">
          <a:xfrm>
            <a:off x="1143000" y="5867400"/>
            <a:ext cx="729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400"/>
              <a:t>T cell IFN-γ release in response to the toxin components LF and PA were quantified using</a:t>
            </a:r>
          </a:p>
          <a:p>
            <a:r>
              <a:rPr lang="en-US" sz="1400"/>
              <a:t> ELISpot in naturally infected (○),  vaccinated (□), and healthy control (△) cohorts</a:t>
            </a:r>
          </a:p>
        </p:txBody>
      </p:sp>
      <p:sp>
        <p:nvSpPr>
          <p:cNvPr id="81925" name="TextBox 7"/>
          <p:cNvSpPr txBox="1">
            <a:spLocks noChangeArrowheads="1"/>
          </p:cNvSpPr>
          <p:nvPr/>
        </p:nvSpPr>
        <p:spPr bwMode="auto">
          <a:xfrm>
            <a:off x="6281738" y="6581775"/>
            <a:ext cx="2862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a:t>Ingram et al J Immunol. 2010 184:3814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533400" y="-228600"/>
            <a:ext cx="8001000" cy="1676400"/>
          </a:xfrm>
        </p:spPr>
        <p:txBody>
          <a:bodyPr/>
          <a:lstStyle/>
          <a:p>
            <a:r>
              <a:rPr lang="en-US" sz="2400" smtClean="0"/>
              <a:t>CD4 T cell response to cutaneous </a:t>
            </a:r>
            <a:r>
              <a:rPr lang="en-US" sz="2400" i="1" smtClean="0"/>
              <a:t>Yersinia</a:t>
            </a:r>
            <a:r>
              <a:rPr lang="en-US" sz="2400" smtClean="0"/>
              <a:t> infection/vaccination </a:t>
            </a:r>
          </a:p>
        </p:txBody>
      </p:sp>
      <p:sp>
        <p:nvSpPr>
          <p:cNvPr id="82947" name="TextBox 4"/>
          <p:cNvSpPr txBox="1">
            <a:spLocks noChangeArrowheads="1"/>
          </p:cNvSpPr>
          <p:nvPr/>
        </p:nvSpPr>
        <p:spPr bwMode="auto">
          <a:xfrm>
            <a:off x="700088" y="6172200"/>
            <a:ext cx="7605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a:t> IFN-γ release elispot assay to define peptides recognised by CD4 T cells</a:t>
            </a:r>
          </a:p>
        </p:txBody>
      </p:sp>
      <p:pic>
        <p:nvPicPr>
          <p:cNvPr id="82948" name="Picture 6"/>
          <p:cNvPicPr>
            <a:picLocks noChangeAspect="1"/>
          </p:cNvPicPr>
          <p:nvPr/>
        </p:nvPicPr>
        <p:blipFill>
          <a:blip r:embed="rId2">
            <a:extLst>
              <a:ext uri="{28A0092B-C50C-407E-A947-70E740481C1C}">
                <a14:useLocalDpi xmlns:a14="http://schemas.microsoft.com/office/drawing/2010/main" val="0"/>
              </a:ext>
            </a:extLst>
          </a:blip>
          <a:srcRect b="6557"/>
          <a:stretch>
            <a:fillRect/>
          </a:stretch>
        </p:blipFill>
        <p:spPr bwMode="auto">
          <a:xfrm>
            <a:off x="1331913" y="1412875"/>
            <a:ext cx="611981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7"/>
          <p:cNvSpPr txBox="1">
            <a:spLocks noChangeArrowheads="1"/>
          </p:cNvSpPr>
          <p:nvPr/>
        </p:nvSpPr>
        <p:spPr bwMode="auto">
          <a:xfrm>
            <a:off x="6281738" y="6581775"/>
            <a:ext cx="2862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a:t>Ingram et al J Immunol. 2010 184:3814</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762000" y="685800"/>
            <a:ext cx="8610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p>
          <a:p>
            <a:r>
              <a:rPr lang="en-GB" sz="2800">
                <a:latin typeface="Times New Roman" charset="0"/>
                <a:cs typeface="Times New Roman" charset="0"/>
              </a:rPr>
              <a:t>Initiation of the adaptive immune response to </a:t>
            </a:r>
          </a:p>
          <a:p>
            <a:r>
              <a:rPr lang="en-GB" sz="2800">
                <a:latin typeface="Times New Roman" charset="0"/>
                <a:cs typeface="Times New Roman" charset="0"/>
              </a:rPr>
              <a:t>microbiological challenge</a:t>
            </a:r>
          </a:p>
          <a:p>
            <a:endParaRPr lang="en-GB" sz="2800">
              <a:latin typeface="Times New Roman" charset="0"/>
              <a:cs typeface="Times New Roman" charset="0"/>
            </a:endParaRPr>
          </a:p>
          <a:p>
            <a:endParaRPr lang="en-GB">
              <a:latin typeface="Times New Roman" charset="0"/>
              <a:cs typeface="Times New Roman" charset="0"/>
            </a:endParaRPr>
          </a:p>
          <a:p>
            <a:r>
              <a:rPr lang="en-US">
                <a:latin typeface="Times New Roman" charset="0"/>
                <a:cs typeface="Times New Roman" charset="0"/>
              </a:rPr>
              <a:t>Commensal microbiota</a:t>
            </a:r>
          </a:p>
          <a:p>
            <a:endParaRPr lang="en-US">
              <a:latin typeface="Times New Roman" charset="0"/>
              <a:cs typeface="Times New Roman" charset="0"/>
            </a:endParaRPr>
          </a:p>
          <a:p>
            <a:r>
              <a:rPr lang="en-US">
                <a:latin typeface="Times New Roman" charset="0"/>
                <a:cs typeface="Times New Roman" charset="0"/>
              </a:rPr>
              <a:t>Links between innate and adaptive immunity</a:t>
            </a:r>
          </a:p>
          <a:p>
            <a:endParaRPr lang="en-US">
              <a:latin typeface="Times New Roman" charset="0"/>
              <a:cs typeface="Times New Roman" charset="0"/>
            </a:endParaRPr>
          </a:p>
          <a:p>
            <a:r>
              <a:rPr lang="en-US">
                <a:latin typeface="Times New Roman" charset="0"/>
                <a:cs typeface="Times New Roman" charset="0"/>
              </a:rPr>
              <a:t>Adaptive immune response to microbes</a:t>
            </a:r>
          </a:p>
          <a:p>
            <a:endParaRPr lang="en-US">
              <a:latin typeface="Times New Roman" charset="0"/>
              <a:cs typeface="Times New Roman" charset="0"/>
            </a:endParaRPr>
          </a:p>
          <a:p>
            <a:r>
              <a:rPr lang="en-US">
                <a:solidFill>
                  <a:srgbClr val="FF0000"/>
                </a:solidFill>
                <a:latin typeface="Times New Roman" charset="0"/>
                <a:cs typeface="Times New Roman" charset="0"/>
              </a:rPr>
              <a:t>Role of host </a:t>
            </a:r>
            <a:r>
              <a:rPr lang="en-US" i="1">
                <a:solidFill>
                  <a:srgbClr val="FF0000"/>
                </a:solidFill>
                <a:latin typeface="Times New Roman" charset="0"/>
                <a:cs typeface="Times New Roman" charset="0"/>
              </a:rPr>
              <a:t>genetic polymorphism </a:t>
            </a:r>
            <a:r>
              <a:rPr lang="en-US">
                <a:solidFill>
                  <a:srgbClr val="FF0000"/>
                </a:solidFill>
                <a:latin typeface="Times New Roman" charset="0"/>
                <a:cs typeface="Times New Roman" charset="0"/>
              </a:rPr>
              <a:t>on disease susceptibility</a:t>
            </a:r>
          </a:p>
          <a:p>
            <a:pPr>
              <a:buFont typeface="Arial" charset="0"/>
              <a:buAutoNum type="arabicPeriod"/>
            </a:pPr>
            <a:endParaRPr lang="en-US">
              <a:solidFill>
                <a:schemeClr val="bg1"/>
              </a:solidFill>
            </a:endParaRPr>
          </a:p>
          <a:p>
            <a:pPr>
              <a:buFontTx/>
              <a:buChar char="-"/>
            </a:pPr>
            <a:endParaRPr lang="en-US">
              <a:solidFill>
                <a:schemeClr val="bg1"/>
              </a:solidFill>
            </a:endParaRPr>
          </a:p>
          <a:p>
            <a:pPr>
              <a:buFontTx/>
              <a:buChar char="-"/>
            </a:pPr>
            <a:endParaRPr lang="en-US">
              <a:latin typeface="Times"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018" name="Picture 4"/>
          <p:cNvPicPr>
            <a:picLocks noChangeAspect="1"/>
          </p:cNvPicPr>
          <p:nvPr/>
        </p:nvPicPr>
        <p:blipFill>
          <a:blip r:embed="rId3">
            <a:extLst>
              <a:ext uri="{28A0092B-C50C-407E-A947-70E740481C1C}">
                <a14:useLocalDpi xmlns:a14="http://schemas.microsoft.com/office/drawing/2010/main" val="0"/>
              </a:ext>
            </a:extLst>
          </a:blip>
          <a:srcRect t="76958"/>
          <a:stretch>
            <a:fillRect/>
          </a:stretch>
        </p:blipFill>
        <p:spPr bwMode="auto">
          <a:xfrm>
            <a:off x="1676400" y="5334000"/>
            <a:ext cx="5943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5"/>
          <p:cNvPicPr>
            <a:picLocks noChangeAspect="1"/>
          </p:cNvPicPr>
          <p:nvPr/>
        </p:nvPicPr>
        <p:blipFill>
          <a:blip r:embed="rId3">
            <a:extLst>
              <a:ext uri="{28A0092B-C50C-407E-A947-70E740481C1C}">
                <a14:useLocalDpi xmlns:a14="http://schemas.microsoft.com/office/drawing/2010/main" val="0"/>
              </a:ext>
            </a:extLst>
          </a:blip>
          <a:srcRect b="30441"/>
          <a:stretch>
            <a:fillRect/>
          </a:stretch>
        </p:blipFill>
        <p:spPr bwMode="auto">
          <a:xfrm>
            <a:off x="1524000" y="1295400"/>
            <a:ext cx="594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Box 6"/>
          <p:cNvSpPr txBox="1">
            <a:spLocks noChangeArrowheads="1"/>
          </p:cNvSpPr>
          <p:nvPr/>
        </p:nvSpPr>
        <p:spPr bwMode="auto">
          <a:xfrm>
            <a:off x="990600" y="381000"/>
            <a:ext cx="7129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Genome analysis of HIV controllers/non-controllers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TextBox 6"/>
          <p:cNvSpPr txBox="1">
            <a:spLocks noChangeArrowheads="1"/>
          </p:cNvSpPr>
          <p:nvPr/>
        </p:nvSpPr>
        <p:spPr bwMode="auto">
          <a:xfrm>
            <a:off x="990600" y="381000"/>
            <a:ext cx="7129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Genome analysis of HIV controllers/non-controllers</a:t>
            </a:r>
          </a:p>
        </p:txBody>
      </p:sp>
      <p:pic>
        <p:nvPicPr>
          <p:cNvPr id="8806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8928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8"/>
          <p:cNvSpPr txBox="1">
            <a:spLocks noChangeArrowheads="1"/>
          </p:cNvSpPr>
          <p:nvPr/>
        </p:nvSpPr>
        <p:spPr bwMode="auto">
          <a:xfrm>
            <a:off x="1981200" y="4191000"/>
            <a:ext cx="4968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Limitations of genome analysis</a:t>
            </a:r>
          </a:p>
          <a:p>
            <a:endParaRPr lang="en-US"/>
          </a:p>
          <a:p>
            <a:r>
              <a:rPr lang="en-US"/>
              <a:t>-Racial differences in freq of alleles</a:t>
            </a:r>
          </a:p>
          <a:p>
            <a:r>
              <a:rPr lang="en-US"/>
              <a:t>-Large sample number required</a:t>
            </a:r>
          </a:p>
          <a:p>
            <a:r>
              <a:rPr lang="en-US"/>
              <a:t>-Identifies linkage not GENE </a:t>
            </a:r>
          </a:p>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7"/>
          <p:cNvSpPr txBox="1">
            <a:spLocks noChangeArrowheads="1"/>
          </p:cNvSpPr>
          <p:nvPr/>
        </p:nvSpPr>
        <p:spPr bwMode="auto">
          <a:xfrm>
            <a:off x="1143000" y="1676400"/>
            <a:ext cx="68754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t>Reading: Text Book</a:t>
            </a:r>
          </a:p>
          <a:p>
            <a:endParaRPr lang="en-US"/>
          </a:p>
          <a:p>
            <a:r>
              <a:rPr lang="en-US"/>
              <a:t>eg</a:t>
            </a:r>
          </a:p>
          <a:p>
            <a:endParaRPr lang="en-US"/>
          </a:p>
          <a:p>
            <a:r>
              <a:rPr lang="en-US"/>
              <a:t>Janeway's Immunobiology : The Immune System</a:t>
            </a:r>
          </a:p>
          <a:p>
            <a:endParaRPr lang="en-US"/>
          </a:p>
          <a:p>
            <a:r>
              <a:rPr lang="en-US"/>
              <a:t>Garland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28600" y="30480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1pPr>
            <a:lvl2pPr marL="37931725" indent="-37474525">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2pPr>
            <a:lvl3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3pPr>
            <a:lvl4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4pPr>
            <a:lvl5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9pPr>
          </a:lstStyle>
          <a:p>
            <a:pPr algn="ctr"/>
            <a:r>
              <a:rPr lang="en-US">
                <a:solidFill>
                  <a:srgbClr val="0000FF"/>
                </a:solidFill>
              </a:rPr>
              <a:t>Commensal microbiota are essential for tissue integrity </a:t>
            </a:r>
          </a:p>
          <a:p>
            <a:pPr algn="ctr"/>
            <a:r>
              <a:rPr lang="en-US">
                <a:solidFill>
                  <a:srgbClr val="0000FF"/>
                </a:solidFill>
              </a:rPr>
              <a:t>and immune function</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108075"/>
            <a:ext cx="46482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532" name="Text Box 4"/>
          <p:cNvSpPr txBox="1">
            <a:spLocks noChangeArrowheads="1"/>
          </p:cNvSpPr>
          <p:nvPr/>
        </p:nvSpPr>
        <p:spPr bwMode="auto">
          <a:xfrm>
            <a:off x="2590800" y="662622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Lst>
              <a:defRPr sz="2400">
                <a:solidFill>
                  <a:schemeClr val="tx1"/>
                </a:solidFill>
                <a:latin typeface="Arial" charset="0"/>
                <a:ea typeface="ＭＳ Ｐゴシック" charset="-128"/>
              </a:defRPr>
            </a:lvl1pPr>
            <a:lvl2pPr marL="37931725" indent="-37474525">
              <a:tabLst>
                <a:tab pos="655638" algn="l"/>
                <a:tab pos="1312863" algn="l"/>
                <a:tab pos="1968500" algn="l"/>
                <a:tab pos="2625725" algn="l"/>
                <a:tab pos="3282950" algn="l"/>
              </a:tabLst>
              <a:defRPr sz="2400">
                <a:solidFill>
                  <a:schemeClr val="tx1"/>
                </a:solidFill>
                <a:latin typeface="Arial" charset="0"/>
                <a:ea typeface="ＭＳ Ｐゴシック" charset="-128"/>
              </a:defRPr>
            </a:lvl2pPr>
            <a:lvl3pPr>
              <a:tabLst>
                <a:tab pos="655638" algn="l"/>
                <a:tab pos="1312863" algn="l"/>
                <a:tab pos="1968500" algn="l"/>
                <a:tab pos="2625725" algn="l"/>
                <a:tab pos="3282950" algn="l"/>
              </a:tabLst>
              <a:defRPr sz="2400">
                <a:solidFill>
                  <a:schemeClr val="tx1"/>
                </a:solidFill>
                <a:latin typeface="Arial" charset="0"/>
                <a:ea typeface="ＭＳ Ｐゴシック" charset="-128"/>
              </a:defRPr>
            </a:lvl3pPr>
            <a:lvl4pPr>
              <a:tabLst>
                <a:tab pos="655638" algn="l"/>
                <a:tab pos="1312863" algn="l"/>
                <a:tab pos="1968500" algn="l"/>
                <a:tab pos="2625725" algn="l"/>
                <a:tab pos="3282950" algn="l"/>
              </a:tabLst>
              <a:defRPr sz="2400">
                <a:solidFill>
                  <a:schemeClr val="tx1"/>
                </a:solidFill>
                <a:latin typeface="Arial" charset="0"/>
                <a:ea typeface="ＭＳ Ｐゴシック" charset="-128"/>
              </a:defRPr>
            </a:lvl4pPr>
            <a:lvl5pPr>
              <a:tabLst>
                <a:tab pos="655638" algn="l"/>
                <a:tab pos="1312863" algn="l"/>
                <a:tab pos="1968500" algn="l"/>
                <a:tab pos="2625725" algn="l"/>
                <a:tab pos="328295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9pPr>
          </a:lstStyle>
          <a:p>
            <a:r>
              <a:rPr lang="en-GB" sz="1100" b="1">
                <a:solidFill>
                  <a:srgbClr val="000000"/>
                </a:solidFill>
              </a:rPr>
              <a:t>Y K Lee, S K Mazmanian Science 2010;330:1768-1773</a:t>
            </a:r>
          </a:p>
        </p:txBody>
      </p:sp>
      <p:sp>
        <p:nvSpPr>
          <p:cNvPr id="22533" name="Text Box 5"/>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1pPr>
            <a:lvl2pPr marL="37931725" indent="-37474525">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2pPr>
            <a:lvl3pPr>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3pPr>
            <a:lvl4pPr>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4pPr>
            <a:lvl5pPr>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9pPr>
          </a:lstStyle>
          <a:p>
            <a:r>
              <a:rPr lang="en-GB" sz="900">
                <a:solidFill>
                  <a:srgbClr val="000000"/>
                </a:solidFill>
              </a:rPr>
              <a:t>Published by AAAS</a:t>
            </a:r>
          </a:p>
        </p:txBody>
      </p:sp>
      <p:sp>
        <p:nvSpPr>
          <p:cNvPr id="22534" name="TextBox 6"/>
          <p:cNvSpPr txBox="1">
            <a:spLocks noChangeArrowheads="1"/>
          </p:cNvSpPr>
          <p:nvPr/>
        </p:nvSpPr>
        <p:spPr bwMode="auto">
          <a:xfrm>
            <a:off x="762000" y="5013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a:r>
              <a:rPr lang="en-GB" sz="1800">
                <a:solidFill>
                  <a:srgbClr val="000000"/>
                </a:solidFill>
              </a:rPr>
              <a:t>The microbiome of various anatomical locations of the human body</a:t>
            </a:r>
          </a:p>
          <a:p>
            <a:pPr algn="just"/>
            <a:endParaRPr lang="en-GB" sz="1800">
              <a:solidFill>
                <a:srgbClr val="000000"/>
              </a:solidFill>
            </a:endParaRPr>
          </a:p>
          <a:p>
            <a:pPr algn="just"/>
            <a:r>
              <a:rPr lang="en-US" sz="1800"/>
              <a:t>This partnership, forged over many millennia of coevolution, is based on a </a:t>
            </a:r>
          </a:p>
          <a:p>
            <a:pPr algn="just"/>
            <a:r>
              <a:rPr lang="en-US" sz="1800"/>
              <a:t>molecular exchange involving bacterial signals that are recognized by host </a:t>
            </a:r>
          </a:p>
          <a:p>
            <a:pPr algn="just"/>
            <a:r>
              <a:rPr lang="en-US" sz="1800"/>
              <a:t>receptors to mediate beneficial outcomes for both microbes and humans.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28600" y="30480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1pPr>
            <a:lvl2pPr marL="37931725" indent="-37474525">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2pPr>
            <a:lvl3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3pPr>
            <a:lvl4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4pPr>
            <a:lvl5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charset="0"/>
                <a:ea typeface="ＭＳ Ｐゴシック" charset="-128"/>
              </a:defRPr>
            </a:lvl9pPr>
          </a:lstStyle>
          <a:p>
            <a:pPr algn="ctr"/>
            <a:r>
              <a:rPr lang="en-US">
                <a:solidFill>
                  <a:srgbClr val="0000FF"/>
                </a:solidFill>
              </a:rPr>
              <a:t>Commensal microbiota are essential for tissue integrity </a:t>
            </a:r>
          </a:p>
          <a:p>
            <a:pPr algn="ctr"/>
            <a:r>
              <a:rPr lang="en-US">
                <a:solidFill>
                  <a:srgbClr val="0000FF"/>
                </a:solidFill>
              </a:rPr>
              <a:t>and immune function</a:t>
            </a:r>
          </a:p>
        </p:txBody>
      </p:sp>
      <p:sp>
        <p:nvSpPr>
          <p:cNvPr id="24579" name="Text Box 4"/>
          <p:cNvSpPr txBox="1">
            <a:spLocks noChangeArrowheads="1"/>
          </p:cNvSpPr>
          <p:nvPr/>
        </p:nvSpPr>
        <p:spPr bwMode="auto">
          <a:xfrm>
            <a:off x="2590800" y="662622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655638" algn="l"/>
                <a:tab pos="1312863" algn="l"/>
                <a:tab pos="1968500" algn="l"/>
                <a:tab pos="2625725" algn="l"/>
                <a:tab pos="3282950" algn="l"/>
              </a:tabLst>
              <a:defRPr sz="2400">
                <a:solidFill>
                  <a:schemeClr val="tx1"/>
                </a:solidFill>
                <a:latin typeface="Arial" charset="0"/>
                <a:ea typeface="ＭＳ Ｐゴシック" charset="-128"/>
              </a:defRPr>
            </a:lvl1pPr>
            <a:lvl2pPr marL="37931725" indent="-37474525">
              <a:tabLst>
                <a:tab pos="655638" algn="l"/>
                <a:tab pos="1312863" algn="l"/>
                <a:tab pos="1968500" algn="l"/>
                <a:tab pos="2625725" algn="l"/>
                <a:tab pos="3282950" algn="l"/>
              </a:tabLst>
              <a:defRPr sz="2400">
                <a:solidFill>
                  <a:schemeClr val="tx1"/>
                </a:solidFill>
                <a:latin typeface="Arial" charset="0"/>
                <a:ea typeface="ＭＳ Ｐゴシック" charset="-128"/>
              </a:defRPr>
            </a:lvl2pPr>
            <a:lvl3pPr>
              <a:tabLst>
                <a:tab pos="655638" algn="l"/>
                <a:tab pos="1312863" algn="l"/>
                <a:tab pos="1968500" algn="l"/>
                <a:tab pos="2625725" algn="l"/>
                <a:tab pos="3282950" algn="l"/>
              </a:tabLst>
              <a:defRPr sz="2400">
                <a:solidFill>
                  <a:schemeClr val="tx1"/>
                </a:solidFill>
                <a:latin typeface="Arial" charset="0"/>
                <a:ea typeface="ＭＳ Ｐゴシック" charset="-128"/>
              </a:defRPr>
            </a:lvl3pPr>
            <a:lvl4pPr>
              <a:tabLst>
                <a:tab pos="655638" algn="l"/>
                <a:tab pos="1312863" algn="l"/>
                <a:tab pos="1968500" algn="l"/>
                <a:tab pos="2625725" algn="l"/>
                <a:tab pos="3282950" algn="l"/>
              </a:tabLst>
              <a:defRPr sz="2400">
                <a:solidFill>
                  <a:schemeClr val="tx1"/>
                </a:solidFill>
                <a:latin typeface="Arial" charset="0"/>
                <a:ea typeface="ＭＳ Ｐゴシック" charset="-128"/>
              </a:defRPr>
            </a:lvl4pPr>
            <a:lvl5pPr>
              <a:tabLst>
                <a:tab pos="655638" algn="l"/>
                <a:tab pos="1312863" algn="l"/>
                <a:tab pos="1968500" algn="l"/>
                <a:tab pos="2625725" algn="l"/>
                <a:tab pos="328295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655638" algn="l"/>
                <a:tab pos="1312863" algn="l"/>
                <a:tab pos="1968500" algn="l"/>
                <a:tab pos="2625725" algn="l"/>
                <a:tab pos="3282950" algn="l"/>
              </a:tabLst>
              <a:defRPr sz="2400">
                <a:solidFill>
                  <a:schemeClr val="tx1"/>
                </a:solidFill>
                <a:latin typeface="Arial" charset="0"/>
                <a:ea typeface="ＭＳ Ｐゴシック" charset="-128"/>
              </a:defRPr>
            </a:lvl9pPr>
          </a:lstStyle>
          <a:p>
            <a:r>
              <a:rPr lang="en-GB" sz="1100" b="1">
                <a:solidFill>
                  <a:srgbClr val="000000"/>
                </a:solidFill>
              </a:rPr>
              <a:t>Y K Lee, S K Mazmanian Science 2010;330:1768-1773</a:t>
            </a:r>
          </a:p>
        </p:txBody>
      </p:sp>
      <p:sp>
        <p:nvSpPr>
          <p:cNvPr id="24580" name="Text Box 5"/>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76200" indent="-76200">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1pPr>
            <a:lvl2pPr marL="37931725" indent="-37474525">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2pPr>
            <a:lvl3pPr>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3pPr>
            <a:lvl4pPr>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4pPr>
            <a:lvl5pPr>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655638" algn="l"/>
                <a:tab pos="1312863" algn="l"/>
                <a:tab pos="1968500" algn="l"/>
                <a:tab pos="2625725" algn="l"/>
                <a:tab pos="3282950" algn="l"/>
                <a:tab pos="3938588" algn="l"/>
                <a:tab pos="4595813" algn="l"/>
              </a:tabLst>
              <a:defRPr sz="2400">
                <a:solidFill>
                  <a:schemeClr val="tx1"/>
                </a:solidFill>
                <a:latin typeface="Arial" charset="0"/>
                <a:ea typeface="ＭＳ Ｐゴシック" charset="-128"/>
              </a:defRPr>
            </a:lvl9pPr>
          </a:lstStyle>
          <a:p>
            <a:r>
              <a:rPr lang="en-GB" sz="900">
                <a:solidFill>
                  <a:srgbClr val="000000"/>
                </a:solidFill>
              </a:rPr>
              <a:t>Published by AAAS</a:t>
            </a:r>
          </a:p>
        </p:txBody>
      </p:sp>
      <p:sp>
        <p:nvSpPr>
          <p:cNvPr id="24581" name="TextBox 6"/>
          <p:cNvSpPr txBox="1">
            <a:spLocks noChangeArrowheads="1"/>
          </p:cNvSpPr>
          <p:nvPr/>
        </p:nvSpPr>
        <p:spPr bwMode="auto">
          <a:xfrm>
            <a:off x="762000" y="5013325"/>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a:r>
              <a:rPr lang="en-GB" sz="1800">
                <a:solidFill>
                  <a:srgbClr val="000000"/>
                </a:solidFill>
              </a:rPr>
              <a:t>The microbiome of various anatomical locations of the human body</a:t>
            </a:r>
          </a:p>
          <a:p>
            <a:pPr algn="just"/>
            <a:endParaRPr lang="en-GB" sz="1800">
              <a:solidFill>
                <a:srgbClr val="000000"/>
              </a:solidFill>
            </a:endParaRPr>
          </a:p>
          <a:p>
            <a:pPr algn="just"/>
            <a:r>
              <a:rPr lang="en-US" sz="1800"/>
              <a:t>This partnership, forged over many millennia of coevolution, is based on a </a:t>
            </a:r>
          </a:p>
          <a:p>
            <a:pPr algn="just"/>
            <a:r>
              <a:rPr lang="en-US" sz="1800"/>
              <a:t>molecular exchange involving bacterial signals that are recognized by host </a:t>
            </a:r>
          </a:p>
          <a:p>
            <a:pPr algn="just"/>
            <a:r>
              <a:rPr lang="en-US" sz="1800"/>
              <a:t>receptors to mediate beneficial outcomes for both microbes and humans.</a:t>
            </a:r>
          </a:p>
        </p:txBody>
      </p:sp>
      <p:pic>
        <p:nvPicPr>
          <p:cNvPr id="245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65250"/>
            <a:ext cx="57531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nri2515-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0991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1981200" y="533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FF"/>
                </a:solidFill>
              </a:rPr>
              <a:t>Intestinal immunological defects in germ-free mice</a:t>
            </a:r>
            <a:endParaRPr lang="en-US">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304800"/>
            <a:ext cx="7772400" cy="1143000"/>
          </a:xfrm>
        </p:spPr>
        <p:txBody>
          <a:bodyPr/>
          <a:lstStyle/>
          <a:p>
            <a:pPr eaLnBrk="1" hangingPunct="1"/>
            <a:r>
              <a:rPr lang="en-US" sz="2800" smtClean="0">
                <a:solidFill>
                  <a:srgbClr val="0000FF"/>
                </a:solidFill>
              </a:rPr>
              <a:t>Disordered microbial communities in </a:t>
            </a:r>
            <a:br>
              <a:rPr lang="en-US" sz="2800" smtClean="0">
                <a:solidFill>
                  <a:srgbClr val="0000FF"/>
                </a:solidFill>
              </a:rPr>
            </a:br>
            <a:r>
              <a:rPr lang="en-US" sz="2800" smtClean="0">
                <a:solidFill>
                  <a:srgbClr val="0000FF"/>
                </a:solidFill>
              </a:rPr>
              <a:t>asthmatic airways</a:t>
            </a:r>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r="51260"/>
          <a:stretch>
            <a:fillRect/>
          </a:stretch>
        </p:blipFill>
        <p:spPr bwMode="auto">
          <a:xfrm>
            <a:off x="1692275" y="1676400"/>
            <a:ext cx="6300788"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7"/>
          <p:cNvSpPr txBox="1">
            <a:spLocks noChangeArrowheads="1"/>
          </p:cNvSpPr>
          <p:nvPr/>
        </p:nvSpPr>
        <p:spPr bwMode="auto">
          <a:xfrm>
            <a:off x="3765550" y="6623050"/>
            <a:ext cx="55308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000">
                <a:hlinkClick r:id="rId3"/>
              </a:rPr>
              <a:t>Disordered microbial communities in asthmatic airways.</a:t>
            </a:r>
            <a:r>
              <a:rPr lang="en-US" sz="1000"/>
              <a:t> Hilty M et al.PLoS One. 2010 5:e8578</a:t>
            </a:r>
            <a:endParaRPr lang="en-GB" sz="1000"/>
          </a:p>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152400"/>
            <a:ext cx="7772400" cy="1143000"/>
          </a:xfrm>
        </p:spPr>
        <p:txBody>
          <a:bodyPr/>
          <a:lstStyle/>
          <a:p>
            <a:pPr eaLnBrk="1" hangingPunct="1"/>
            <a:r>
              <a:rPr lang="en-US" sz="2800" smtClean="0">
                <a:solidFill>
                  <a:srgbClr val="0000FF"/>
                </a:solidFill>
              </a:rPr>
              <a:t>Peaceful mutualism with commensal microbiota </a:t>
            </a:r>
          </a:p>
        </p:txBody>
      </p:sp>
      <p:pic>
        <p:nvPicPr>
          <p:cNvPr id="28675" name="Content Placeholder 3" descr="microbiota.jpg"/>
          <p:cNvPicPr>
            <a:picLocks noGrp="1" noChangeAspect="1"/>
          </p:cNvPicPr>
          <p:nvPr>
            <p:ph idx="1"/>
          </p:nvPr>
        </p:nvPicPr>
        <p:blipFill>
          <a:blip r:embed="rId2">
            <a:extLst>
              <a:ext uri="{28A0092B-C50C-407E-A947-70E740481C1C}">
                <a14:useLocalDpi xmlns:a14="http://schemas.microsoft.com/office/drawing/2010/main" val="0"/>
              </a:ext>
            </a:extLst>
          </a:blip>
          <a:srcRect l="-2783" r="-2783"/>
          <a:stretch>
            <a:fillRect/>
          </a:stretch>
        </p:blipFill>
        <p:spPr>
          <a:xfrm>
            <a:off x="971550" y="1196975"/>
            <a:ext cx="7446963" cy="3941763"/>
          </a:xfrm>
        </p:spPr>
      </p:pic>
      <p:sp>
        <p:nvSpPr>
          <p:cNvPr id="28676" name="TextBox 4"/>
          <p:cNvSpPr txBox="1">
            <a:spLocks noChangeArrowheads="1"/>
          </p:cNvSpPr>
          <p:nvPr/>
        </p:nvSpPr>
        <p:spPr bwMode="auto">
          <a:xfrm>
            <a:off x="5267325" y="6534150"/>
            <a:ext cx="3876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200"/>
              <a:t>Kunisawa J, Kiyono H. Cell Host Microbe. 2011 9:83-4</a:t>
            </a:r>
            <a:endParaRPr lang="en-GB" sz="1200"/>
          </a:p>
          <a:p>
            <a:endParaRPr lang="en-US"/>
          </a:p>
        </p:txBody>
      </p:sp>
      <p:sp>
        <p:nvSpPr>
          <p:cNvPr id="28677" name="TextBox 5"/>
          <p:cNvSpPr txBox="1">
            <a:spLocks noChangeArrowheads="1"/>
          </p:cNvSpPr>
          <p:nvPr/>
        </p:nvSpPr>
        <p:spPr bwMode="auto">
          <a:xfrm>
            <a:off x="638175" y="5229225"/>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i="1"/>
              <a:t>Clostridium</a:t>
            </a:r>
            <a:r>
              <a:rPr lang="en-US" sz="1800"/>
              <a:t> forms a thick colonising layer on the epithelium and enhances </a:t>
            </a:r>
          </a:p>
          <a:p>
            <a:r>
              <a:rPr lang="en-US" sz="1800"/>
              <a:t>release of TGF-β and indoleamine 2,3-dioxygenase (IDO) from epithelial cells. </a:t>
            </a:r>
          </a:p>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0" charset="-52"/>
            <a:ea typeface="ＭＳ Ｐゴシック" pitchFamily="34" charset="-128"/>
            <a:cs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0" charset="-52"/>
            <a:ea typeface="ＭＳ Ｐゴシック" pitchFamily="34" charset="-128"/>
            <a:cs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2008</TotalTime>
  <Words>1597</Words>
  <Application>Microsoft Office PowerPoint</Application>
  <PresentationFormat>On-screen Show (4:3)</PresentationFormat>
  <Paragraphs>336</Paragraphs>
  <Slides>47</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ＭＳ Ｐゴシック</vt:lpstr>
      <vt:lpstr>Times</vt:lpstr>
      <vt:lpstr>Times New Roman</vt:lpstr>
      <vt:lpstr>Symbol</vt:lpstr>
      <vt:lpstr>新細明體</vt:lpstr>
      <vt:lpstr>Blank Presentation</vt:lpstr>
      <vt:lpstr>PowerPoint Presentation</vt:lpstr>
      <vt:lpstr>PowerPoint Presentation</vt:lpstr>
      <vt:lpstr>PowerPoint Presentation</vt:lpstr>
      <vt:lpstr>Variability in susceptibility/host response to an infection</vt:lpstr>
      <vt:lpstr>PowerPoint Presentation</vt:lpstr>
      <vt:lpstr>PowerPoint Presentation</vt:lpstr>
      <vt:lpstr>PowerPoint Presentation</vt:lpstr>
      <vt:lpstr>Disordered microbial communities in  asthmatic airways</vt:lpstr>
      <vt:lpstr>Peaceful mutualism with commensal microbiota </vt:lpstr>
      <vt:lpstr>PowerPoint Presentation</vt:lpstr>
      <vt:lpstr>Host barriers to colonisation by pathogenic microbes</vt:lpstr>
      <vt:lpstr>PowerPoint Presentation</vt:lpstr>
      <vt:lpstr>PowerPoint Presentation</vt:lpstr>
      <vt:lpstr>Innate and adaptive immunity</vt:lpstr>
      <vt:lpstr>Most pathogenic microbes do not kill (dead-end for host and pathogen) Many serious pathogens are zoonotic: (transmitted from another species</vt:lpstr>
      <vt:lpstr>Most pathogenic microbes do not kill (host resistance/transmission/zoonoses)</vt:lpstr>
      <vt:lpstr>Innate and adaptive immunity</vt:lpstr>
      <vt:lpstr>Neutrophil</vt:lpstr>
      <vt:lpstr>Monocyte  (or in tissues, macrophage)</vt:lpstr>
      <vt:lpstr>Natural killer (NK) cells</vt:lpstr>
      <vt:lpstr>NKT cells use a semi-invariant ab TCR to recognise microbial lipid antigens   </vt:lpstr>
      <vt:lpstr>PowerPoint Presentation</vt:lpstr>
      <vt:lpstr>Dendritic cell</vt:lpstr>
      <vt:lpstr>Dendritic cell: phagocytosis     antigen processing     activation (via PAMP recognition)     migration to LN      </vt:lpstr>
      <vt:lpstr>PowerPoint Presentation</vt:lpstr>
      <vt:lpstr>PowerPoint Presentation</vt:lpstr>
      <vt:lpstr>PowerPoint Presentation</vt:lpstr>
      <vt:lpstr>PowerPoint Presentation</vt:lpstr>
      <vt:lpstr>PowerPoint Presentation</vt:lpstr>
      <vt:lpstr>Dendritic cell: phagocytosis     antigen processing     activation (via PAMP recognition)     migration to LN      </vt:lpstr>
      <vt:lpstr>Innate and adaptive arms form an integrated immune system </vt:lpstr>
      <vt:lpstr>PowerPoint Presentation</vt:lpstr>
      <vt:lpstr>PowerPoint Presentation</vt:lpstr>
      <vt:lpstr>T lymphocyte (T cell)</vt:lpstr>
      <vt:lpstr>PowerPoint Presentation</vt:lpstr>
      <vt:lpstr>PowerPoint Presentation</vt:lpstr>
      <vt:lpstr>Dendritic cell: phagocytosis     antigen processing     activation (via PAMP recognition)     migration to LN      </vt:lpstr>
      <vt:lpstr>PowerPoint Presentation</vt:lpstr>
      <vt:lpstr>PowerPoint Presentation</vt:lpstr>
      <vt:lpstr>PowerPoint Presentation</vt:lpstr>
      <vt:lpstr>PowerPoint Presentation</vt:lpstr>
      <vt:lpstr>CD4 T cell response to cutaneous Yersinia infection/vaccination </vt:lpstr>
      <vt:lpstr>CD4 T cell response to cutaneous Yersinia infection/vaccination </vt:lpstr>
      <vt:lpstr>PowerPoint Presentation</vt:lpstr>
      <vt:lpstr>PowerPoint Presentation</vt:lpstr>
      <vt:lpstr>PowerPoint Presentation</vt:lpstr>
      <vt:lpstr>PowerPoint Presentation</vt:lpstr>
    </vt:vector>
  </TitlesOfParts>
  <Company>Danny Altmann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Shiel, Nuala</dc:creator>
  <cp:lastModifiedBy>Shiel, Nuala</cp:lastModifiedBy>
  <cp:revision>74</cp:revision>
  <dcterms:created xsi:type="dcterms:W3CDTF">2013-04-19T06:44:06Z</dcterms:created>
  <dcterms:modified xsi:type="dcterms:W3CDTF">2013-04-25T10:50:56Z</dcterms:modified>
</cp:coreProperties>
</file>