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337" r:id="rId4"/>
    <p:sldId id="356" r:id="rId5"/>
    <p:sldId id="258" r:id="rId6"/>
    <p:sldId id="323" r:id="rId7"/>
    <p:sldId id="324" r:id="rId8"/>
    <p:sldId id="325" r:id="rId9"/>
    <p:sldId id="286" r:id="rId10"/>
    <p:sldId id="287" r:id="rId11"/>
    <p:sldId id="268" r:id="rId12"/>
    <p:sldId id="345" r:id="rId13"/>
    <p:sldId id="341" r:id="rId14"/>
    <p:sldId id="361" r:id="rId15"/>
    <p:sldId id="339" r:id="rId16"/>
    <p:sldId id="302" r:id="rId17"/>
    <p:sldId id="301" r:id="rId18"/>
    <p:sldId id="346" r:id="rId19"/>
    <p:sldId id="362" r:id="rId20"/>
    <p:sldId id="332" r:id="rId21"/>
    <p:sldId id="333" r:id="rId22"/>
    <p:sldId id="334" r:id="rId23"/>
    <p:sldId id="322" r:id="rId24"/>
    <p:sldId id="360" r:id="rId25"/>
    <p:sldId id="363" r:id="rId26"/>
    <p:sldId id="326" r:id="rId27"/>
    <p:sldId id="349" r:id="rId28"/>
    <p:sldId id="329" r:id="rId29"/>
    <p:sldId id="359" r:id="rId30"/>
    <p:sldId id="327" r:id="rId31"/>
    <p:sldId id="328" r:id="rId32"/>
    <p:sldId id="358" r:id="rId33"/>
    <p:sldId id="331" r:id="rId34"/>
    <p:sldId id="330" r:id="rId35"/>
    <p:sldId id="347" r:id="rId36"/>
    <p:sldId id="348" r:id="rId37"/>
    <p:sldId id="352" r:id="rId38"/>
    <p:sldId id="354" r:id="rId39"/>
  </p:sldIdLst>
  <p:sldSz cx="9144000" cy="6858000" type="screen4x3"/>
  <p:notesSz cx="6648450" cy="9850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80" autoAdjust="0"/>
  </p:normalViewPr>
  <p:slideViewPr>
    <p:cSldViewPr>
      <p:cViewPr>
        <p:scale>
          <a:sx n="50" d="100"/>
          <a:sy n="50" d="100"/>
        </p:scale>
        <p:origin x="-79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5EBEC-8E36-4983-A879-9C545BAEEF82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9E43-6801-4D6A-A685-3883BA52F3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9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23B258-C9BD-450A-A95A-47304BE92C74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7D3F71-1D05-44B3-B96A-236B0E79E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E36E-6D07-4C6F-92BB-8E6FF49DDE1A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EEDB-6CB2-45FF-987D-2C61570B8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0FA0-2304-48E0-90A7-42876EDFD149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7333-8F32-4159-B39F-8660734D82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3A7F-579A-4A93-80F9-DA016D2C88BD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5F4D-487D-4F9D-A053-ADD0E9BD0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997CD-235C-4E41-8230-AC6E22D2F1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9AEF-99DE-4B95-8437-B10F52299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0AC2-4E76-4B75-A5F0-88B99F87AC8D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4896-2865-471D-BA3D-734FD37C3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BD7E-6E81-47F8-A049-82F5DDBF32D7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8171-1A7C-46F5-AAFE-771AAA0C1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D6C3-6CB9-4080-92F9-93EE6C7D6ADA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C12-39AE-4D91-BEA9-DDE73FA3B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4FE5-686A-4AC6-B3DA-2C48BABBC5A0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DCD3-6DE3-45D8-B301-BAFC4E848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F8C5-21D4-4E3A-9D41-465B6A096381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9FE7-7E54-4F6D-96EA-3BCF04754E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D0AE-FF55-44DA-B13E-9AB86DA3E8F9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91B5-605F-40E3-9FF4-5D52A3F5B0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D005-4641-4AE7-9086-92A9AC380EF8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634E-690F-4F77-97B5-F1F57EBDD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9433-D396-46AE-9F12-227D9ADC6F97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049-C6EA-4B89-96A9-A6D0A46F9E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7CF29-A26D-45FC-9BE6-D37AAA7C5AB3}" type="datetimeFigureOut">
              <a:rPr lang="en-GB"/>
              <a:pPr>
                <a:defRPr/>
              </a:pPr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070DD-B1EB-48B2-98F6-3415198DB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19868" cy="2068282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Introduction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to the Immune System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Organs and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cells</a:t>
            </a:r>
            <a:endParaRPr lang="en-GB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043608" y="3929066"/>
            <a:ext cx="7128792" cy="25923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Kelleher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Senior Lecturer, Imperial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London,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Chelsea &amp; Westminster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188913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Primary Lymphoid Organs</a:t>
            </a:r>
            <a:endParaRPr lang="en-GB" dirty="0"/>
          </a:p>
        </p:txBody>
      </p:sp>
      <p:sp>
        <p:nvSpPr>
          <p:cNvPr id="18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00034" y="4214818"/>
            <a:ext cx="5040313" cy="1597873"/>
          </a:xfrm>
          <a:extLst/>
        </p:spPr>
        <p:txBody>
          <a:bodyPr lIns="90487" tIns="44450" rIns="90487" bIns="44450" rtlCol="0">
            <a:spAutoFit/>
          </a:bodyPr>
          <a:lstStyle/>
          <a:p>
            <a:pPr marL="0" indent="0" algn="ctr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+mj-lt"/>
              </a:rPr>
              <a:t>Thymus</a:t>
            </a:r>
          </a:p>
          <a:p>
            <a:pPr marL="0" indent="0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Site of T cell maturation and development</a:t>
            </a:r>
          </a:p>
        </p:txBody>
      </p:sp>
      <p:sp>
        <p:nvSpPr>
          <p:cNvPr id="33794" name="Freeform 5"/>
          <p:cNvSpPr>
            <a:spLocks noGrp="1"/>
          </p:cNvSpPr>
          <p:nvPr>
            <p:ph sz="half" idx="2"/>
          </p:nvPr>
        </p:nvSpPr>
        <p:spPr>
          <a:xfrm>
            <a:off x="4802188" y="1412776"/>
            <a:ext cx="3811587" cy="1440159"/>
          </a:xfrm>
          <a:custGeom>
            <a:avLst/>
            <a:gdLst>
              <a:gd name="T0" fmla="*/ 327619150 w 2020"/>
              <a:gd name="T1" fmla="*/ 271528759 h 539"/>
              <a:gd name="T2" fmla="*/ 206542738 w 2020"/>
              <a:gd name="T3" fmla="*/ 128619310 h 539"/>
              <a:gd name="T4" fmla="*/ 473623653 w 2020"/>
              <a:gd name="T5" fmla="*/ 32154493 h 539"/>
              <a:gd name="T6" fmla="*/ 801244690 w 2020"/>
              <a:gd name="T7" fmla="*/ 16077915 h 539"/>
              <a:gd name="T8" fmla="*/ 1100375182 w 2020"/>
              <a:gd name="T9" fmla="*/ 16077915 h 539"/>
              <a:gd name="T10" fmla="*/ 1424433589 w 2020"/>
              <a:gd name="T11" fmla="*/ 80386896 h 539"/>
              <a:gd name="T12" fmla="*/ 1723565732 w 2020"/>
              <a:gd name="T13" fmla="*/ 144695883 h 539"/>
              <a:gd name="T14" fmla="*/ 2051185236 w 2020"/>
              <a:gd name="T15" fmla="*/ 160773793 h 539"/>
              <a:gd name="T16" fmla="*/ 2147483647 w 2020"/>
              <a:gd name="T17" fmla="*/ 144695883 h 539"/>
              <a:gd name="T18" fmla="*/ 2147483647 w 2020"/>
              <a:gd name="T19" fmla="*/ 144695883 h 539"/>
              <a:gd name="T20" fmla="*/ 2147483647 w 2020"/>
              <a:gd name="T21" fmla="*/ 144695883 h 539"/>
              <a:gd name="T22" fmla="*/ 2147483647 w 2020"/>
              <a:gd name="T23" fmla="*/ 144695883 h 539"/>
              <a:gd name="T24" fmla="*/ 2147483647 w 2020"/>
              <a:gd name="T25" fmla="*/ 144695883 h 539"/>
              <a:gd name="T26" fmla="*/ 2147483647 w 2020"/>
              <a:gd name="T27" fmla="*/ 144695883 h 539"/>
              <a:gd name="T28" fmla="*/ 2147483647 w 2020"/>
              <a:gd name="T29" fmla="*/ 144695883 h 539"/>
              <a:gd name="T30" fmla="*/ 2147483647 w 2020"/>
              <a:gd name="T31" fmla="*/ 128619310 h 539"/>
              <a:gd name="T32" fmla="*/ 2147483647 w 2020"/>
              <a:gd name="T33" fmla="*/ 128619310 h 539"/>
              <a:gd name="T34" fmla="*/ 2147483647 w 2020"/>
              <a:gd name="T35" fmla="*/ 110754966 h 539"/>
              <a:gd name="T36" fmla="*/ 2147483647 w 2020"/>
              <a:gd name="T37" fmla="*/ 128619310 h 539"/>
              <a:gd name="T38" fmla="*/ 2147483647 w 2020"/>
              <a:gd name="T39" fmla="*/ 80386896 h 539"/>
              <a:gd name="T40" fmla="*/ 2147483647 w 2020"/>
              <a:gd name="T41" fmla="*/ 48232414 h 539"/>
              <a:gd name="T42" fmla="*/ 2147483647 w 2020"/>
              <a:gd name="T43" fmla="*/ 32154493 h 539"/>
              <a:gd name="T44" fmla="*/ 2147483647 w 2020"/>
              <a:gd name="T45" fmla="*/ 48232414 h 539"/>
              <a:gd name="T46" fmla="*/ 2147483647 w 2020"/>
              <a:gd name="T47" fmla="*/ 80386896 h 539"/>
              <a:gd name="T48" fmla="*/ 2147483647 w 2020"/>
              <a:gd name="T49" fmla="*/ 241160710 h 539"/>
              <a:gd name="T50" fmla="*/ 2147483647 w 2020"/>
              <a:gd name="T51" fmla="*/ 400148110 h 539"/>
              <a:gd name="T52" fmla="*/ 2147483647 w 2020"/>
              <a:gd name="T53" fmla="*/ 560921862 h 539"/>
              <a:gd name="T54" fmla="*/ 2147483647 w 2020"/>
              <a:gd name="T55" fmla="*/ 719909345 h 539"/>
              <a:gd name="T56" fmla="*/ 2147483647 w 2020"/>
              <a:gd name="T57" fmla="*/ 864605187 h 539"/>
              <a:gd name="T58" fmla="*/ 2147483647 w 2020"/>
              <a:gd name="T59" fmla="*/ 944992062 h 539"/>
              <a:gd name="T60" fmla="*/ 2147483647 w 2020"/>
              <a:gd name="T61" fmla="*/ 928915489 h 539"/>
              <a:gd name="T62" fmla="*/ 2147483647 w 2020"/>
              <a:gd name="T63" fmla="*/ 880683097 h 539"/>
              <a:gd name="T64" fmla="*/ 2147483647 w 2020"/>
              <a:gd name="T65" fmla="*/ 784218311 h 539"/>
              <a:gd name="T66" fmla="*/ 2147483647 w 2020"/>
              <a:gd name="T67" fmla="*/ 703831435 h 539"/>
              <a:gd name="T68" fmla="*/ 2147483647 w 2020"/>
              <a:gd name="T69" fmla="*/ 719909345 h 539"/>
              <a:gd name="T70" fmla="*/ 2147483647 w 2020"/>
              <a:gd name="T71" fmla="*/ 735987255 h 539"/>
              <a:gd name="T72" fmla="*/ 2147483647 w 2020"/>
              <a:gd name="T73" fmla="*/ 752063828 h 539"/>
              <a:gd name="T74" fmla="*/ 2147483647 w 2020"/>
              <a:gd name="T75" fmla="*/ 768141738 h 539"/>
              <a:gd name="T76" fmla="*/ 2147483647 w 2020"/>
              <a:gd name="T77" fmla="*/ 784218311 h 539"/>
              <a:gd name="T78" fmla="*/ 2147483647 w 2020"/>
              <a:gd name="T79" fmla="*/ 784218311 h 539"/>
              <a:gd name="T80" fmla="*/ 2147483647 w 2020"/>
              <a:gd name="T81" fmla="*/ 768141738 h 539"/>
              <a:gd name="T82" fmla="*/ 2147483647 w 2020"/>
              <a:gd name="T83" fmla="*/ 735987255 h 539"/>
              <a:gd name="T84" fmla="*/ 2147483647 w 2020"/>
              <a:gd name="T85" fmla="*/ 703831435 h 539"/>
              <a:gd name="T86" fmla="*/ 2108162787 w 2020"/>
              <a:gd name="T87" fmla="*/ 671676785 h 539"/>
              <a:gd name="T88" fmla="*/ 1723565732 w 2020"/>
              <a:gd name="T89" fmla="*/ 655600213 h 539"/>
              <a:gd name="T90" fmla="*/ 1424433589 w 2020"/>
              <a:gd name="T91" fmla="*/ 689541130 h 539"/>
              <a:gd name="T92" fmla="*/ 1125303332 w 2020"/>
              <a:gd name="T93" fmla="*/ 735987255 h 539"/>
              <a:gd name="T94" fmla="*/ 861782866 w 2020"/>
              <a:gd name="T95" fmla="*/ 864605187 h 539"/>
              <a:gd name="T96" fmla="*/ 562652610 w 2020"/>
              <a:gd name="T97" fmla="*/ 944992062 h 539"/>
              <a:gd name="T98" fmla="*/ 238592139 w 2020"/>
              <a:gd name="T99" fmla="*/ 961069972 h 539"/>
              <a:gd name="T100" fmla="*/ 0 w 2020"/>
              <a:gd name="T101" fmla="*/ 848528614 h 539"/>
              <a:gd name="T102" fmla="*/ 28488783 w 2020"/>
              <a:gd name="T103" fmla="*/ 671676785 h 539"/>
              <a:gd name="T104" fmla="*/ 206542738 w 2020"/>
              <a:gd name="T105" fmla="*/ 528767379 h 539"/>
              <a:gd name="T106" fmla="*/ 413085477 w 2020"/>
              <a:gd name="T107" fmla="*/ 416226020 h 539"/>
              <a:gd name="T108" fmla="*/ 534163834 w 2020"/>
              <a:gd name="T109" fmla="*/ 319761151 h 5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20"/>
              <a:gd name="T166" fmla="*/ 0 h 539"/>
              <a:gd name="T167" fmla="*/ 2020 w 2020"/>
              <a:gd name="T168" fmla="*/ 539 h 5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20" h="539">
                <a:moveTo>
                  <a:pt x="158" y="179"/>
                </a:moveTo>
                <a:lnTo>
                  <a:pt x="133" y="171"/>
                </a:lnTo>
                <a:lnTo>
                  <a:pt x="116" y="162"/>
                </a:lnTo>
                <a:lnTo>
                  <a:pt x="92" y="152"/>
                </a:lnTo>
                <a:lnTo>
                  <a:pt x="67" y="135"/>
                </a:lnTo>
                <a:lnTo>
                  <a:pt x="67" y="117"/>
                </a:lnTo>
                <a:lnTo>
                  <a:pt x="58" y="98"/>
                </a:lnTo>
                <a:lnTo>
                  <a:pt x="58" y="72"/>
                </a:lnTo>
                <a:lnTo>
                  <a:pt x="75" y="54"/>
                </a:lnTo>
                <a:lnTo>
                  <a:pt x="92" y="36"/>
                </a:lnTo>
                <a:lnTo>
                  <a:pt x="109" y="36"/>
                </a:lnTo>
                <a:lnTo>
                  <a:pt x="133" y="18"/>
                </a:lnTo>
                <a:lnTo>
                  <a:pt x="158" y="18"/>
                </a:lnTo>
                <a:lnTo>
                  <a:pt x="175" y="9"/>
                </a:lnTo>
                <a:lnTo>
                  <a:pt x="200" y="9"/>
                </a:lnTo>
                <a:lnTo>
                  <a:pt x="225" y="9"/>
                </a:lnTo>
                <a:lnTo>
                  <a:pt x="242" y="0"/>
                </a:lnTo>
                <a:lnTo>
                  <a:pt x="267" y="0"/>
                </a:lnTo>
                <a:lnTo>
                  <a:pt x="292" y="0"/>
                </a:lnTo>
                <a:lnTo>
                  <a:pt x="309" y="9"/>
                </a:lnTo>
                <a:lnTo>
                  <a:pt x="334" y="18"/>
                </a:lnTo>
                <a:lnTo>
                  <a:pt x="358" y="36"/>
                </a:lnTo>
                <a:lnTo>
                  <a:pt x="375" y="36"/>
                </a:lnTo>
                <a:lnTo>
                  <a:pt x="400" y="45"/>
                </a:lnTo>
                <a:lnTo>
                  <a:pt x="417" y="54"/>
                </a:lnTo>
                <a:lnTo>
                  <a:pt x="442" y="62"/>
                </a:lnTo>
                <a:lnTo>
                  <a:pt x="467" y="72"/>
                </a:lnTo>
                <a:lnTo>
                  <a:pt x="484" y="81"/>
                </a:lnTo>
                <a:lnTo>
                  <a:pt x="509" y="81"/>
                </a:lnTo>
                <a:lnTo>
                  <a:pt x="534" y="90"/>
                </a:lnTo>
                <a:lnTo>
                  <a:pt x="551" y="90"/>
                </a:lnTo>
                <a:lnTo>
                  <a:pt x="576" y="90"/>
                </a:lnTo>
                <a:lnTo>
                  <a:pt x="600" y="90"/>
                </a:lnTo>
                <a:lnTo>
                  <a:pt x="617" y="81"/>
                </a:lnTo>
                <a:lnTo>
                  <a:pt x="642" y="81"/>
                </a:lnTo>
                <a:lnTo>
                  <a:pt x="667" y="81"/>
                </a:lnTo>
                <a:lnTo>
                  <a:pt x="684" y="81"/>
                </a:lnTo>
                <a:lnTo>
                  <a:pt x="709" y="81"/>
                </a:lnTo>
                <a:lnTo>
                  <a:pt x="734" y="81"/>
                </a:lnTo>
                <a:lnTo>
                  <a:pt x="751" y="81"/>
                </a:lnTo>
                <a:lnTo>
                  <a:pt x="776" y="81"/>
                </a:lnTo>
                <a:lnTo>
                  <a:pt x="793" y="81"/>
                </a:lnTo>
                <a:lnTo>
                  <a:pt x="818" y="81"/>
                </a:lnTo>
                <a:lnTo>
                  <a:pt x="851" y="81"/>
                </a:lnTo>
                <a:lnTo>
                  <a:pt x="876" y="81"/>
                </a:lnTo>
                <a:lnTo>
                  <a:pt x="893" y="81"/>
                </a:lnTo>
                <a:lnTo>
                  <a:pt x="918" y="81"/>
                </a:lnTo>
                <a:lnTo>
                  <a:pt x="942" y="81"/>
                </a:lnTo>
                <a:lnTo>
                  <a:pt x="959" y="81"/>
                </a:lnTo>
                <a:lnTo>
                  <a:pt x="984" y="81"/>
                </a:lnTo>
                <a:lnTo>
                  <a:pt x="1009" y="81"/>
                </a:lnTo>
                <a:lnTo>
                  <a:pt x="1026" y="81"/>
                </a:lnTo>
                <a:lnTo>
                  <a:pt x="1051" y="81"/>
                </a:lnTo>
                <a:lnTo>
                  <a:pt x="1076" y="81"/>
                </a:lnTo>
                <a:lnTo>
                  <a:pt x="1093" y="81"/>
                </a:lnTo>
                <a:lnTo>
                  <a:pt x="1118" y="81"/>
                </a:lnTo>
                <a:lnTo>
                  <a:pt x="1135" y="81"/>
                </a:lnTo>
                <a:lnTo>
                  <a:pt x="1160" y="81"/>
                </a:lnTo>
                <a:lnTo>
                  <a:pt x="1184" y="81"/>
                </a:lnTo>
                <a:lnTo>
                  <a:pt x="1201" y="81"/>
                </a:lnTo>
                <a:lnTo>
                  <a:pt x="1226" y="72"/>
                </a:lnTo>
                <a:lnTo>
                  <a:pt x="1251" y="72"/>
                </a:lnTo>
                <a:lnTo>
                  <a:pt x="1268" y="72"/>
                </a:lnTo>
                <a:lnTo>
                  <a:pt x="1293" y="72"/>
                </a:lnTo>
                <a:lnTo>
                  <a:pt x="1318" y="72"/>
                </a:lnTo>
                <a:lnTo>
                  <a:pt x="1335" y="72"/>
                </a:lnTo>
                <a:lnTo>
                  <a:pt x="1360" y="72"/>
                </a:lnTo>
                <a:lnTo>
                  <a:pt x="1384" y="72"/>
                </a:lnTo>
                <a:lnTo>
                  <a:pt x="1402" y="62"/>
                </a:lnTo>
                <a:lnTo>
                  <a:pt x="1426" y="62"/>
                </a:lnTo>
                <a:lnTo>
                  <a:pt x="1443" y="62"/>
                </a:lnTo>
                <a:lnTo>
                  <a:pt x="1468" y="62"/>
                </a:lnTo>
                <a:lnTo>
                  <a:pt x="1493" y="72"/>
                </a:lnTo>
                <a:lnTo>
                  <a:pt x="1510" y="72"/>
                </a:lnTo>
                <a:lnTo>
                  <a:pt x="1535" y="72"/>
                </a:lnTo>
                <a:lnTo>
                  <a:pt x="1560" y="72"/>
                </a:lnTo>
                <a:lnTo>
                  <a:pt x="1577" y="72"/>
                </a:lnTo>
                <a:lnTo>
                  <a:pt x="1602" y="72"/>
                </a:lnTo>
                <a:lnTo>
                  <a:pt x="1626" y="54"/>
                </a:lnTo>
                <a:lnTo>
                  <a:pt x="1644" y="45"/>
                </a:lnTo>
                <a:lnTo>
                  <a:pt x="1660" y="27"/>
                </a:lnTo>
                <a:lnTo>
                  <a:pt x="1677" y="27"/>
                </a:lnTo>
                <a:lnTo>
                  <a:pt x="1702" y="27"/>
                </a:lnTo>
                <a:lnTo>
                  <a:pt x="1727" y="27"/>
                </a:lnTo>
                <a:lnTo>
                  <a:pt x="1744" y="18"/>
                </a:lnTo>
                <a:lnTo>
                  <a:pt x="1768" y="18"/>
                </a:lnTo>
                <a:lnTo>
                  <a:pt x="1786" y="18"/>
                </a:lnTo>
                <a:lnTo>
                  <a:pt x="1810" y="18"/>
                </a:lnTo>
                <a:lnTo>
                  <a:pt x="1835" y="18"/>
                </a:lnTo>
                <a:lnTo>
                  <a:pt x="1852" y="18"/>
                </a:lnTo>
                <a:lnTo>
                  <a:pt x="1877" y="18"/>
                </a:lnTo>
                <a:lnTo>
                  <a:pt x="1902" y="27"/>
                </a:lnTo>
                <a:lnTo>
                  <a:pt x="1919" y="18"/>
                </a:lnTo>
                <a:lnTo>
                  <a:pt x="1944" y="27"/>
                </a:lnTo>
                <a:lnTo>
                  <a:pt x="1969" y="36"/>
                </a:lnTo>
                <a:lnTo>
                  <a:pt x="1986" y="45"/>
                </a:lnTo>
                <a:lnTo>
                  <a:pt x="2002" y="72"/>
                </a:lnTo>
                <a:lnTo>
                  <a:pt x="2002" y="90"/>
                </a:lnTo>
                <a:lnTo>
                  <a:pt x="2010" y="117"/>
                </a:lnTo>
                <a:lnTo>
                  <a:pt x="2010" y="135"/>
                </a:lnTo>
                <a:lnTo>
                  <a:pt x="2019" y="162"/>
                </a:lnTo>
                <a:lnTo>
                  <a:pt x="2019" y="188"/>
                </a:lnTo>
                <a:lnTo>
                  <a:pt x="2010" y="207"/>
                </a:lnTo>
                <a:lnTo>
                  <a:pt x="1993" y="224"/>
                </a:lnTo>
                <a:lnTo>
                  <a:pt x="1993" y="242"/>
                </a:lnTo>
                <a:lnTo>
                  <a:pt x="1977" y="269"/>
                </a:lnTo>
                <a:lnTo>
                  <a:pt x="1977" y="296"/>
                </a:lnTo>
                <a:lnTo>
                  <a:pt x="1977" y="314"/>
                </a:lnTo>
                <a:lnTo>
                  <a:pt x="1986" y="341"/>
                </a:lnTo>
                <a:lnTo>
                  <a:pt x="1986" y="367"/>
                </a:lnTo>
                <a:lnTo>
                  <a:pt x="1977" y="386"/>
                </a:lnTo>
                <a:lnTo>
                  <a:pt x="1960" y="403"/>
                </a:lnTo>
                <a:lnTo>
                  <a:pt x="1960" y="421"/>
                </a:lnTo>
                <a:lnTo>
                  <a:pt x="1935" y="448"/>
                </a:lnTo>
                <a:lnTo>
                  <a:pt x="1919" y="475"/>
                </a:lnTo>
                <a:lnTo>
                  <a:pt x="1902" y="484"/>
                </a:lnTo>
                <a:lnTo>
                  <a:pt x="1886" y="502"/>
                </a:lnTo>
                <a:lnTo>
                  <a:pt x="1868" y="510"/>
                </a:lnTo>
                <a:lnTo>
                  <a:pt x="1852" y="529"/>
                </a:lnTo>
                <a:lnTo>
                  <a:pt x="1835" y="529"/>
                </a:lnTo>
                <a:lnTo>
                  <a:pt x="1810" y="529"/>
                </a:lnTo>
                <a:lnTo>
                  <a:pt x="1793" y="529"/>
                </a:lnTo>
                <a:lnTo>
                  <a:pt x="1768" y="520"/>
                </a:lnTo>
                <a:lnTo>
                  <a:pt x="1751" y="520"/>
                </a:lnTo>
                <a:lnTo>
                  <a:pt x="1727" y="520"/>
                </a:lnTo>
                <a:lnTo>
                  <a:pt x="1702" y="510"/>
                </a:lnTo>
                <a:lnTo>
                  <a:pt x="1685" y="502"/>
                </a:lnTo>
                <a:lnTo>
                  <a:pt x="1660" y="493"/>
                </a:lnTo>
                <a:lnTo>
                  <a:pt x="1635" y="484"/>
                </a:lnTo>
                <a:lnTo>
                  <a:pt x="1626" y="465"/>
                </a:lnTo>
                <a:lnTo>
                  <a:pt x="1602" y="448"/>
                </a:lnTo>
                <a:lnTo>
                  <a:pt x="1585" y="439"/>
                </a:lnTo>
                <a:lnTo>
                  <a:pt x="1560" y="421"/>
                </a:lnTo>
                <a:lnTo>
                  <a:pt x="1544" y="403"/>
                </a:lnTo>
                <a:lnTo>
                  <a:pt x="1526" y="403"/>
                </a:lnTo>
                <a:lnTo>
                  <a:pt x="1502" y="394"/>
                </a:lnTo>
                <a:lnTo>
                  <a:pt x="1485" y="394"/>
                </a:lnTo>
                <a:lnTo>
                  <a:pt x="1460" y="394"/>
                </a:lnTo>
                <a:lnTo>
                  <a:pt x="1435" y="394"/>
                </a:lnTo>
                <a:lnTo>
                  <a:pt x="1418" y="403"/>
                </a:lnTo>
                <a:lnTo>
                  <a:pt x="1393" y="403"/>
                </a:lnTo>
                <a:lnTo>
                  <a:pt x="1376" y="403"/>
                </a:lnTo>
                <a:lnTo>
                  <a:pt x="1351" y="412"/>
                </a:lnTo>
                <a:lnTo>
                  <a:pt x="1326" y="412"/>
                </a:lnTo>
                <a:lnTo>
                  <a:pt x="1309" y="412"/>
                </a:lnTo>
                <a:lnTo>
                  <a:pt x="1284" y="421"/>
                </a:lnTo>
                <a:lnTo>
                  <a:pt x="1251" y="421"/>
                </a:lnTo>
                <a:lnTo>
                  <a:pt x="1226" y="421"/>
                </a:lnTo>
                <a:lnTo>
                  <a:pt x="1209" y="421"/>
                </a:lnTo>
                <a:lnTo>
                  <a:pt x="1184" y="421"/>
                </a:lnTo>
                <a:lnTo>
                  <a:pt x="1160" y="430"/>
                </a:lnTo>
                <a:lnTo>
                  <a:pt x="1142" y="430"/>
                </a:lnTo>
                <a:lnTo>
                  <a:pt x="1118" y="430"/>
                </a:lnTo>
                <a:lnTo>
                  <a:pt x="1093" y="439"/>
                </a:lnTo>
                <a:lnTo>
                  <a:pt x="1076" y="439"/>
                </a:lnTo>
                <a:lnTo>
                  <a:pt x="1051" y="439"/>
                </a:lnTo>
                <a:lnTo>
                  <a:pt x="1034" y="439"/>
                </a:lnTo>
                <a:lnTo>
                  <a:pt x="1009" y="448"/>
                </a:lnTo>
                <a:lnTo>
                  <a:pt x="984" y="448"/>
                </a:lnTo>
                <a:lnTo>
                  <a:pt x="967" y="439"/>
                </a:lnTo>
                <a:lnTo>
                  <a:pt x="942" y="439"/>
                </a:lnTo>
                <a:lnTo>
                  <a:pt x="918" y="439"/>
                </a:lnTo>
                <a:lnTo>
                  <a:pt x="900" y="439"/>
                </a:lnTo>
                <a:lnTo>
                  <a:pt x="876" y="430"/>
                </a:lnTo>
                <a:lnTo>
                  <a:pt x="851" y="430"/>
                </a:lnTo>
                <a:lnTo>
                  <a:pt x="834" y="430"/>
                </a:lnTo>
                <a:lnTo>
                  <a:pt x="809" y="421"/>
                </a:lnTo>
                <a:lnTo>
                  <a:pt x="776" y="412"/>
                </a:lnTo>
                <a:lnTo>
                  <a:pt x="751" y="412"/>
                </a:lnTo>
                <a:lnTo>
                  <a:pt x="725" y="403"/>
                </a:lnTo>
                <a:lnTo>
                  <a:pt x="700" y="394"/>
                </a:lnTo>
                <a:lnTo>
                  <a:pt x="676" y="394"/>
                </a:lnTo>
                <a:lnTo>
                  <a:pt x="658" y="386"/>
                </a:lnTo>
                <a:lnTo>
                  <a:pt x="634" y="386"/>
                </a:lnTo>
                <a:lnTo>
                  <a:pt x="609" y="376"/>
                </a:lnTo>
                <a:lnTo>
                  <a:pt x="592" y="376"/>
                </a:lnTo>
                <a:lnTo>
                  <a:pt x="558" y="367"/>
                </a:lnTo>
                <a:lnTo>
                  <a:pt x="534" y="367"/>
                </a:lnTo>
                <a:lnTo>
                  <a:pt x="509" y="367"/>
                </a:lnTo>
                <a:lnTo>
                  <a:pt x="484" y="367"/>
                </a:lnTo>
                <a:lnTo>
                  <a:pt x="467" y="367"/>
                </a:lnTo>
                <a:lnTo>
                  <a:pt x="442" y="367"/>
                </a:lnTo>
                <a:lnTo>
                  <a:pt x="425" y="376"/>
                </a:lnTo>
                <a:lnTo>
                  <a:pt x="400" y="386"/>
                </a:lnTo>
                <a:lnTo>
                  <a:pt x="375" y="386"/>
                </a:lnTo>
                <a:lnTo>
                  <a:pt x="358" y="394"/>
                </a:lnTo>
                <a:lnTo>
                  <a:pt x="334" y="403"/>
                </a:lnTo>
                <a:lnTo>
                  <a:pt x="316" y="412"/>
                </a:lnTo>
                <a:lnTo>
                  <a:pt x="300" y="439"/>
                </a:lnTo>
                <a:lnTo>
                  <a:pt x="283" y="448"/>
                </a:lnTo>
                <a:lnTo>
                  <a:pt x="258" y="465"/>
                </a:lnTo>
                <a:lnTo>
                  <a:pt x="242" y="484"/>
                </a:lnTo>
                <a:lnTo>
                  <a:pt x="225" y="493"/>
                </a:lnTo>
                <a:lnTo>
                  <a:pt x="200" y="502"/>
                </a:lnTo>
                <a:lnTo>
                  <a:pt x="183" y="510"/>
                </a:lnTo>
                <a:lnTo>
                  <a:pt x="158" y="529"/>
                </a:lnTo>
                <a:lnTo>
                  <a:pt x="133" y="529"/>
                </a:lnTo>
                <a:lnTo>
                  <a:pt x="116" y="529"/>
                </a:lnTo>
                <a:lnTo>
                  <a:pt x="92" y="538"/>
                </a:lnTo>
                <a:lnTo>
                  <a:pt x="67" y="538"/>
                </a:lnTo>
                <a:lnTo>
                  <a:pt x="50" y="520"/>
                </a:lnTo>
                <a:lnTo>
                  <a:pt x="25" y="510"/>
                </a:lnTo>
                <a:lnTo>
                  <a:pt x="8" y="493"/>
                </a:lnTo>
                <a:lnTo>
                  <a:pt x="0" y="475"/>
                </a:lnTo>
                <a:lnTo>
                  <a:pt x="0" y="448"/>
                </a:lnTo>
                <a:lnTo>
                  <a:pt x="0" y="430"/>
                </a:lnTo>
                <a:lnTo>
                  <a:pt x="0" y="403"/>
                </a:lnTo>
                <a:lnTo>
                  <a:pt x="8" y="376"/>
                </a:lnTo>
                <a:lnTo>
                  <a:pt x="16" y="358"/>
                </a:lnTo>
                <a:lnTo>
                  <a:pt x="25" y="331"/>
                </a:lnTo>
                <a:lnTo>
                  <a:pt x="41" y="305"/>
                </a:lnTo>
                <a:lnTo>
                  <a:pt x="58" y="296"/>
                </a:lnTo>
                <a:lnTo>
                  <a:pt x="75" y="278"/>
                </a:lnTo>
                <a:lnTo>
                  <a:pt x="83" y="260"/>
                </a:lnTo>
                <a:lnTo>
                  <a:pt x="100" y="260"/>
                </a:lnTo>
                <a:lnTo>
                  <a:pt x="116" y="233"/>
                </a:lnTo>
                <a:lnTo>
                  <a:pt x="133" y="215"/>
                </a:lnTo>
                <a:lnTo>
                  <a:pt x="150" y="188"/>
                </a:lnTo>
                <a:lnTo>
                  <a:pt x="167" y="179"/>
                </a:lnTo>
                <a:lnTo>
                  <a:pt x="150" y="179"/>
                </a:lnTo>
                <a:lnTo>
                  <a:pt x="158" y="179"/>
                </a:lnTo>
              </a:path>
            </a:pathLst>
          </a:custGeom>
          <a:ln w="12700" cap="rnd">
            <a:solidFill>
              <a:schemeClr val="tx1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795" name="Freeform 10"/>
          <p:cNvSpPr>
            <a:spLocks/>
          </p:cNvSpPr>
          <p:nvPr/>
        </p:nvSpPr>
        <p:spPr bwMode="auto">
          <a:xfrm>
            <a:off x="7235825" y="3309938"/>
            <a:ext cx="1377950" cy="2740025"/>
          </a:xfrm>
          <a:custGeom>
            <a:avLst/>
            <a:gdLst>
              <a:gd name="T0" fmla="*/ 510824448 w 1022"/>
              <a:gd name="T1" fmla="*/ 285470977 h 2032"/>
              <a:gd name="T2" fmla="*/ 610808045 w 1022"/>
              <a:gd name="T3" fmla="*/ 345473734 h 2032"/>
              <a:gd name="T4" fmla="*/ 710791810 w 1022"/>
              <a:gd name="T5" fmla="*/ 405477924 h 2032"/>
              <a:gd name="T6" fmla="*/ 834406839 w 1022"/>
              <a:gd name="T7" fmla="*/ 510937847 h 2032"/>
              <a:gd name="T8" fmla="*/ 967112021 w 1022"/>
              <a:gd name="T9" fmla="*/ 676401876 h 2032"/>
              <a:gd name="T10" fmla="*/ 1067095618 w 1022"/>
              <a:gd name="T11" fmla="*/ 825501440 h 2032"/>
              <a:gd name="T12" fmla="*/ 1156171570 w 1022"/>
              <a:gd name="T13" fmla="*/ 945508304 h 2032"/>
              <a:gd name="T14" fmla="*/ 1245247522 w 1022"/>
              <a:gd name="T15" fmla="*/ 1081878452 h 2032"/>
              <a:gd name="T16" fmla="*/ 1321598338 w 1022"/>
              <a:gd name="T17" fmla="*/ 1216432256 h 2032"/>
              <a:gd name="T18" fmla="*/ 1410674290 w 1022"/>
              <a:gd name="T19" fmla="*/ 1350984711 h 2032"/>
              <a:gd name="T20" fmla="*/ 1488844283 w 1022"/>
              <a:gd name="T21" fmla="*/ 1472809605 h 2032"/>
              <a:gd name="T22" fmla="*/ 1567012590 w 1022"/>
              <a:gd name="T23" fmla="*/ 1605544367 h 2032"/>
              <a:gd name="T24" fmla="*/ 1643363406 w 1022"/>
              <a:gd name="T25" fmla="*/ 1741915863 h 2032"/>
              <a:gd name="T26" fmla="*/ 1710625417 w 1022"/>
              <a:gd name="T27" fmla="*/ 1892834301 h 2032"/>
              <a:gd name="T28" fmla="*/ 1777886080 w 1022"/>
              <a:gd name="T29" fmla="*/ 2041933696 h 2032"/>
              <a:gd name="T30" fmla="*/ 1821515310 w 1022"/>
              <a:gd name="T31" fmla="*/ 2147483647 h 2032"/>
              <a:gd name="T32" fmla="*/ 1845148091 w 1022"/>
              <a:gd name="T33" fmla="*/ 2147483647 h 2032"/>
              <a:gd name="T34" fmla="*/ 1856055736 w 1022"/>
              <a:gd name="T35" fmla="*/ 2147483647 h 2032"/>
              <a:gd name="T36" fmla="*/ 1845148091 w 1022"/>
              <a:gd name="T37" fmla="*/ 2147483647 h 2032"/>
              <a:gd name="T38" fmla="*/ 1788793725 w 1022"/>
              <a:gd name="T39" fmla="*/ 2147483647 h 2032"/>
              <a:gd name="T40" fmla="*/ 1710625417 w 1022"/>
              <a:gd name="T41" fmla="*/ 2147483647 h 2032"/>
              <a:gd name="T42" fmla="*/ 1632455762 w 1022"/>
              <a:gd name="T43" fmla="*/ 2147483647 h 2032"/>
              <a:gd name="T44" fmla="*/ 1567012590 w 1022"/>
              <a:gd name="T45" fmla="*/ 2147483647 h 2032"/>
              <a:gd name="T46" fmla="*/ 1456121349 w 1022"/>
              <a:gd name="T47" fmla="*/ 2147483647 h 2032"/>
              <a:gd name="T48" fmla="*/ 1332505983 w 1022"/>
              <a:gd name="T49" fmla="*/ 2147483647 h 2032"/>
              <a:gd name="T50" fmla="*/ 1223433581 w 1022"/>
              <a:gd name="T51" fmla="*/ 2147483647 h 2032"/>
              <a:gd name="T52" fmla="*/ 1123449984 w 1022"/>
              <a:gd name="T53" fmla="*/ 2147483647 h 2032"/>
              <a:gd name="T54" fmla="*/ 1010741252 w 1022"/>
              <a:gd name="T55" fmla="*/ 2147483647 h 2032"/>
              <a:gd name="T56" fmla="*/ 899850010 w 1022"/>
              <a:gd name="T57" fmla="*/ 2147483647 h 2032"/>
              <a:gd name="T58" fmla="*/ 788960117 w 1022"/>
              <a:gd name="T59" fmla="*/ 2147483647 h 2032"/>
              <a:gd name="T60" fmla="*/ 699883997 w 1022"/>
              <a:gd name="T61" fmla="*/ 2147483647 h 2032"/>
              <a:gd name="T62" fmla="*/ 599900400 w 1022"/>
              <a:gd name="T63" fmla="*/ 2147483647 h 2032"/>
              <a:gd name="T64" fmla="*/ 534457229 w 1022"/>
              <a:gd name="T65" fmla="*/ 2147483647 h 2032"/>
              <a:gd name="T66" fmla="*/ 467195218 w 1022"/>
              <a:gd name="T67" fmla="*/ 2147483647 h 2032"/>
              <a:gd name="T68" fmla="*/ 399933207 w 1022"/>
              <a:gd name="T69" fmla="*/ 2147483647 h 2032"/>
              <a:gd name="T70" fmla="*/ 334489951 w 1022"/>
              <a:gd name="T71" fmla="*/ 2147483647 h 2032"/>
              <a:gd name="T72" fmla="*/ 278135585 w 1022"/>
              <a:gd name="T73" fmla="*/ 2147483647 h 2032"/>
              <a:gd name="T74" fmla="*/ 212692414 w 1022"/>
              <a:gd name="T75" fmla="*/ 2147483647 h 2032"/>
              <a:gd name="T76" fmla="*/ 156338005 w 1022"/>
              <a:gd name="T77" fmla="*/ 2147483647 h 2032"/>
              <a:gd name="T78" fmla="*/ 123616419 w 1022"/>
              <a:gd name="T79" fmla="*/ 2147483647 h 2032"/>
              <a:gd name="T80" fmla="*/ 89075994 w 1022"/>
              <a:gd name="T81" fmla="*/ 2147483647 h 2032"/>
              <a:gd name="T82" fmla="*/ 78168328 w 1022"/>
              <a:gd name="T83" fmla="*/ 2147483647 h 2032"/>
              <a:gd name="T84" fmla="*/ 78168328 w 1022"/>
              <a:gd name="T85" fmla="*/ 2147483647 h 2032"/>
              <a:gd name="T86" fmla="*/ 78168328 w 1022"/>
              <a:gd name="T87" fmla="*/ 2147483647 h 2032"/>
              <a:gd name="T88" fmla="*/ 78168328 w 1022"/>
              <a:gd name="T89" fmla="*/ 2041933696 h 2032"/>
              <a:gd name="T90" fmla="*/ 78168328 w 1022"/>
              <a:gd name="T91" fmla="*/ 1892834301 h 2032"/>
              <a:gd name="T92" fmla="*/ 67262032 w 1022"/>
              <a:gd name="T93" fmla="*/ 1785555336 h 2032"/>
              <a:gd name="T94" fmla="*/ 56354387 w 1022"/>
              <a:gd name="T95" fmla="*/ 1605544367 h 2032"/>
              <a:gd name="T96" fmla="*/ 34539088 w 1022"/>
              <a:gd name="T97" fmla="*/ 1425534746 h 2032"/>
              <a:gd name="T98" fmla="*/ 23632791 w 1022"/>
              <a:gd name="T99" fmla="*/ 1276435013 h 2032"/>
              <a:gd name="T100" fmla="*/ 10907647 w 1022"/>
              <a:gd name="T101" fmla="*/ 1096425392 h 2032"/>
              <a:gd name="T102" fmla="*/ 10907647 w 1022"/>
              <a:gd name="T103" fmla="*/ 916415772 h 2032"/>
              <a:gd name="T104" fmla="*/ 0 w 1022"/>
              <a:gd name="T105" fmla="*/ 721859211 h 2032"/>
              <a:gd name="T106" fmla="*/ 0 w 1022"/>
              <a:gd name="T107" fmla="*/ 525484788 h 2032"/>
              <a:gd name="T108" fmla="*/ 10907647 w 1022"/>
              <a:gd name="T109" fmla="*/ 345473734 h 2032"/>
              <a:gd name="T110" fmla="*/ 23632791 w 1022"/>
              <a:gd name="T111" fmla="*/ 194556645 h 2032"/>
              <a:gd name="T112" fmla="*/ 43629241 w 1022"/>
              <a:gd name="T113" fmla="*/ 74549719 h 2032"/>
              <a:gd name="T114" fmla="*/ 110891283 w 1022"/>
              <a:gd name="T115" fmla="*/ 0 h 2032"/>
              <a:gd name="T116" fmla="*/ 199967278 w 1022"/>
              <a:gd name="T117" fmla="*/ 14546946 h 2032"/>
              <a:gd name="T118" fmla="*/ 289043230 w 1022"/>
              <a:gd name="T119" fmla="*/ 45457187 h 2032"/>
              <a:gd name="T120" fmla="*/ 345397596 w 1022"/>
              <a:gd name="T121" fmla="*/ 105459965 h 2032"/>
              <a:gd name="T122" fmla="*/ 434473632 w 1022"/>
              <a:gd name="T123" fmla="*/ 194556645 h 2032"/>
              <a:gd name="T124" fmla="*/ 489009159 w 1022"/>
              <a:gd name="T125" fmla="*/ 285470977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257" y="140"/>
                </a:moveTo>
                <a:lnTo>
                  <a:pt x="269" y="140"/>
                </a:lnTo>
                <a:lnTo>
                  <a:pt x="281" y="157"/>
                </a:lnTo>
                <a:lnTo>
                  <a:pt x="294" y="157"/>
                </a:lnTo>
                <a:lnTo>
                  <a:pt x="324" y="173"/>
                </a:lnTo>
                <a:lnTo>
                  <a:pt x="336" y="190"/>
                </a:lnTo>
                <a:lnTo>
                  <a:pt x="355" y="199"/>
                </a:lnTo>
                <a:lnTo>
                  <a:pt x="379" y="215"/>
                </a:lnTo>
                <a:lnTo>
                  <a:pt x="391" y="223"/>
                </a:lnTo>
                <a:lnTo>
                  <a:pt x="416" y="239"/>
                </a:lnTo>
                <a:lnTo>
                  <a:pt x="440" y="265"/>
                </a:lnTo>
                <a:lnTo>
                  <a:pt x="459" y="281"/>
                </a:lnTo>
                <a:lnTo>
                  <a:pt x="477" y="305"/>
                </a:lnTo>
                <a:lnTo>
                  <a:pt x="514" y="347"/>
                </a:lnTo>
                <a:lnTo>
                  <a:pt x="532" y="372"/>
                </a:lnTo>
                <a:lnTo>
                  <a:pt x="550" y="397"/>
                </a:lnTo>
                <a:lnTo>
                  <a:pt x="569" y="421"/>
                </a:lnTo>
                <a:lnTo>
                  <a:pt x="587" y="454"/>
                </a:lnTo>
                <a:lnTo>
                  <a:pt x="599" y="471"/>
                </a:lnTo>
                <a:lnTo>
                  <a:pt x="618" y="496"/>
                </a:lnTo>
                <a:lnTo>
                  <a:pt x="636" y="520"/>
                </a:lnTo>
                <a:lnTo>
                  <a:pt x="648" y="545"/>
                </a:lnTo>
                <a:lnTo>
                  <a:pt x="666" y="570"/>
                </a:lnTo>
                <a:lnTo>
                  <a:pt x="685" y="595"/>
                </a:lnTo>
                <a:lnTo>
                  <a:pt x="697" y="619"/>
                </a:lnTo>
                <a:lnTo>
                  <a:pt x="715" y="644"/>
                </a:lnTo>
                <a:lnTo>
                  <a:pt x="727" y="669"/>
                </a:lnTo>
                <a:lnTo>
                  <a:pt x="746" y="694"/>
                </a:lnTo>
                <a:lnTo>
                  <a:pt x="758" y="718"/>
                </a:lnTo>
                <a:lnTo>
                  <a:pt x="776" y="743"/>
                </a:lnTo>
                <a:lnTo>
                  <a:pt x="789" y="760"/>
                </a:lnTo>
                <a:lnTo>
                  <a:pt x="807" y="784"/>
                </a:lnTo>
                <a:lnTo>
                  <a:pt x="819" y="810"/>
                </a:lnTo>
                <a:lnTo>
                  <a:pt x="837" y="834"/>
                </a:lnTo>
                <a:lnTo>
                  <a:pt x="849" y="859"/>
                </a:lnTo>
                <a:lnTo>
                  <a:pt x="862" y="883"/>
                </a:lnTo>
                <a:lnTo>
                  <a:pt x="880" y="909"/>
                </a:lnTo>
                <a:lnTo>
                  <a:pt x="893" y="933"/>
                </a:lnTo>
                <a:lnTo>
                  <a:pt x="904" y="958"/>
                </a:lnTo>
                <a:lnTo>
                  <a:pt x="917" y="982"/>
                </a:lnTo>
                <a:lnTo>
                  <a:pt x="929" y="1016"/>
                </a:lnTo>
                <a:lnTo>
                  <a:pt x="941" y="1041"/>
                </a:lnTo>
                <a:lnTo>
                  <a:pt x="953" y="1065"/>
                </a:lnTo>
                <a:lnTo>
                  <a:pt x="966" y="1098"/>
                </a:lnTo>
                <a:lnTo>
                  <a:pt x="978" y="1123"/>
                </a:lnTo>
                <a:lnTo>
                  <a:pt x="984" y="1148"/>
                </a:lnTo>
                <a:lnTo>
                  <a:pt x="997" y="1181"/>
                </a:lnTo>
                <a:lnTo>
                  <a:pt x="1002" y="1206"/>
                </a:lnTo>
                <a:lnTo>
                  <a:pt x="1008" y="1230"/>
                </a:lnTo>
                <a:lnTo>
                  <a:pt x="1008" y="1255"/>
                </a:lnTo>
                <a:lnTo>
                  <a:pt x="1015" y="1280"/>
                </a:lnTo>
                <a:lnTo>
                  <a:pt x="1021" y="1305"/>
                </a:lnTo>
                <a:lnTo>
                  <a:pt x="1021" y="1338"/>
                </a:lnTo>
                <a:lnTo>
                  <a:pt x="1021" y="1362"/>
                </a:lnTo>
                <a:lnTo>
                  <a:pt x="1021" y="1379"/>
                </a:lnTo>
                <a:lnTo>
                  <a:pt x="1021" y="1404"/>
                </a:lnTo>
                <a:lnTo>
                  <a:pt x="1015" y="1445"/>
                </a:lnTo>
                <a:lnTo>
                  <a:pt x="1008" y="1487"/>
                </a:lnTo>
                <a:lnTo>
                  <a:pt x="997" y="1520"/>
                </a:lnTo>
                <a:lnTo>
                  <a:pt x="984" y="1553"/>
                </a:lnTo>
                <a:lnTo>
                  <a:pt x="972" y="1586"/>
                </a:lnTo>
                <a:lnTo>
                  <a:pt x="960" y="1619"/>
                </a:lnTo>
                <a:lnTo>
                  <a:pt x="941" y="1643"/>
                </a:lnTo>
                <a:lnTo>
                  <a:pt x="923" y="1676"/>
                </a:lnTo>
                <a:lnTo>
                  <a:pt x="911" y="1693"/>
                </a:lnTo>
                <a:lnTo>
                  <a:pt x="898" y="1701"/>
                </a:lnTo>
                <a:lnTo>
                  <a:pt x="886" y="1718"/>
                </a:lnTo>
                <a:lnTo>
                  <a:pt x="874" y="1734"/>
                </a:lnTo>
                <a:lnTo>
                  <a:pt x="862" y="1751"/>
                </a:lnTo>
                <a:lnTo>
                  <a:pt x="849" y="1759"/>
                </a:lnTo>
                <a:lnTo>
                  <a:pt x="831" y="1775"/>
                </a:lnTo>
                <a:lnTo>
                  <a:pt x="801" y="1800"/>
                </a:lnTo>
                <a:lnTo>
                  <a:pt x="782" y="1817"/>
                </a:lnTo>
                <a:lnTo>
                  <a:pt x="752" y="1841"/>
                </a:lnTo>
                <a:lnTo>
                  <a:pt x="733" y="1858"/>
                </a:lnTo>
                <a:lnTo>
                  <a:pt x="715" y="1874"/>
                </a:lnTo>
                <a:lnTo>
                  <a:pt x="697" y="1891"/>
                </a:lnTo>
                <a:lnTo>
                  <a:pt x="673" y="1899"/>
                </a:lnTo>
                <a:lnTo>
                  <a:pt x="660" y="1907"/>
                </a:lnTo>
                <a:lnTo>
                  <a:pt x="636" y="1924"/>
                </a:lnTo>
                <a:lnTo>
                  <a:pt x="618" y="1940"/>
                </a:lnTo>
                <a:lnTo>
                  <a:pt x="599" y="1949"/>
                </a:lnTo>
                <a:lnTo>
                  <a:pt x="574" y="1957"/>
                </a:lnTo>
                <a:lnTo>
                  <a:pt x="556" y="1965"/>
                </a:lnTo>
                <a:lnTo>
                  <a:pt x="532" y="1982"/>
                </a:lnTo>
                <a:lnTo>
                  <a:pt x="514" y="1990"/>
                </a:lnTo>
                <a:lnTo>
                  <a:pt x="495" y="1998"/>
                </a:lnTo>
                <a:lnTo>
                  <a:pt x="471" y="2006"/>
                </a:lnTo>
                <a:lnTo>
                  <a:pt x="452" y="2015"/>
                </a:lnTo>
                <a:lnTo>
                  <a:pt x="434" y="2023"/>
                </a:lnTo>
                <a:lnTo>
                  <a:pt x="416" y="2023"/>
                </a:lnTo>
                <a:lnTo>
                  <a:pt x="403" y="2031"/>
                </a:lnTo>
                <a:lnTo>
                  <a:pt x="385" y="2031"/>
                </a:lnTo>
                <a:lnTo>
                  <a:pt x="373" y="2031"/>
                </a:lnTo>
                <a:lnTo>
                  <a:pt x="348" y="2031"/>
                </a:lnTo>
                <a:lnTo>
                  <a:pt x="330" y="2015"/>
                </a:lnTo>
                <a:lnTo>
                  <a:pt x="318" y="1998"/>
                </a:lnTo>
                <a:lnTo>
                  <a:pt x="306" y="1982"/>
                </a:lnTo>
                <a:lnTo>
                  <a:pt x="294" y="1965"/>
                </a:lnTo>
                <a:lnTo>
                  <a:pt x="281" y="1940"/>
                </a:lnTo>
                <a:lnTo>
                  <a:pt x="269" y="1916"/>
                </a:lnTo>
                <a:lnTo>
                  <a:pt x="257" y="1907"/>
                </a:lnTo>
                <a:lnTo>
                  <a:pt x="245" y="1883"/>
                </a:lnTo>
                <a:lnTo>
                  <a:pt x="232" y="1858"/>
                </a:lnTo>
                <a:lnTo>
                  <a:pt x="220" y="1841"/>
                </a:lnTo>
                <a:lnTo>
                  <a:pt x="208" y="1825"/>
                </a:lnTo>
                <a:lnTo>
                  <a:pt x="202" y="1808"/>
                </a:lnTo>
                <a:lnTo>
                  <a:pt x="184" y="1784"/>
                </a:lnTo>
                <a:lnTo>
                  <a:pt x="177" y="1767"/>
                </a:lnTo>
                <a:lnTo>
                  <a:pt x="165" y="1734"/>
                </a:lnTo>
                <a:lnTo>
                  <a:pt x="153" y="1726"/>
                </a:lnTo>
                <a:lnTo>
                  <a:pt x="141" y="1701"/>
                </a:lnTo>
                <a:lnTo>
                  <a:pt x="128" y="1668"/>
                </a:lnTo>
                <a:lnTo>
                  <a:pt x="117" y="1643"/>
                </a:lnTo>
                <a:lnTo>
                  <a:pt x="110" y="1626"/>
                </a:lnTo>
                <a:lnTo>
                  <a:pt x="98" y="1602"/>
                </a:lnTo>
                <a:lnTo>
                  <a:pt x="86" y="1569"/>
                </a:lnTo>
                <a:lnTo>
                  <a:pt x="80" y="1544"/>
                </a:lnTo>
                <a:lnTo>
                  <a:pt x="73" y="1527"/>
                </a:lnTo>
                <a:lnTo>
                  <a:pt x="68" y="1503"/>
                </a:lnTo>
                <a:lnTo>
                  <a:pt x="61" y="1470"/>
                </a:lnTo>
                <a:lnTo>
                  <a:pt x="55" y="1445"/>
                </a:lnTo>
                <a:lnTo>
                  <a:pt x="49" y="1420"/>
                </a:lnTo>
                <a:lnTo>
                  <a:pt x="49" y="1387"/>
                </a:lnTo>
                <a:lnTo>
                  <a:pt x="43" y="1354"/>
                </a:lnTo>
                <a:lnTo>
                  <a:pt x="43" y="1321"/>
                </a:lnTo>
                <a:lnTo>
                  <a:pt x="43" y="1296"/>
                </a:lnTo>
                <a:lnTo>
                  <a:pt x="43" y="1272"/>
                </a:lnTo>
                <a:lnTo>
                  <a:pt x="43" y="1255"/>
                </a:lnTo>
                <a:lnTo>
                  <a:pt x="43" y="1230"/>
                </a:lnTo>
                <a:lnTo>
                  <a:pt x="43" y="1206"/>
                </a:lnTo>
                <a:lnTo>
                  <a:pt x="43" y="1189"/>
                </a:lnTo>
                <a:lnTo>
                  <a:pt x="43" y="1164"/>
                </a:lnTo>
                <a:lnTo>
                  <a:pt x="43" y="1140"/>
                </a:lnTo>
                <a:lnTo>
                  <a:pt x="43" y="1123"/>
                </a:lnTo>
                <a:lnTo>
                  <a:pt x="43" y="1090"/>
                </a:lnTo>
                <a:lnTo>
                  <a:pt x="43" y="1065"/>
                </a:lnTo>
                <a:lnTo>
                  <a:pt x="43" y="1041"/>
                </a:lnTo>
                <a:lnTo>
                  <a:pt x="43" y="1024"/>
                </a:lnTo>
                <a:lnTo>
                  <a:pt x="37" y="999"/>
                </a:lnTo>
                <a:lnTo>
                  <a:pt x="37" y="982"/>
                </a:lnTo>
                <a:lnTo>
                  <a:pt x="37" y="958"/>
                </a:lnTo>
                <a:lnTo>
                  <a:pt x="31" y="925"/>
                </a:lnTo>
                <a:lnTo>
                  <a:pt x="31" y="883"/>
                </a:lnTo>
                <a:lnTo>
                  <a:pt x="24" y="843"/>
                </a:lnTo>
                <a:lnTo>
                  <a:pt x="24" y="817"/>
                </a:lnTo>
                <a:lnTo>
                  <a:pt x="19" y="784"/>
                </a:lnTo>
                <a:lnTo>
                  <a:pt x="19" y="760"/>
                </a:lnTo>
                <a:lnTo>
                  <a:pt x="19" y="727"/>
                </a:lnTo>
                <a:lnTo>
                  <a:pt x="13" y="702"/>
                </a:lnTo>
                <a:lnTo>
                  <a:pt x="13" y="669"/>
                </a:lnTo>
                <a:lnTo>
                  <a:pt x="13" y="636"/>
                </a:lnTo>
                <a:lnTo>
                  <a:pt x="6" y="603"/>
                </a:lnTo>
                <a:lnTo>
                  <a:pt x="6" y="570"/>
                </a:lnTo>
                <a:lnTo>
                  <a:pt x="6" y="537"/>
                </a:lnTo>
                <a:lnTo>
                  <a:pt x="6" y="504"/>
                </a:lnTo>
                <a:lnTo>
                  <a:pt x="0" y="471"/>
                </a:lnTo>
                <a:lnTo>
                  <a:pt x="0" y="438"/>
                </a:lnTo>
                <a:lnTo>
                  <a:pt x="0" y="397"/>
                </a:lnTo>
                <a:lnTo>
                  <a:pt x="0" y="364"/>
                </a:lnTo>
                <a:lnTo>
                  <a:pt x="0" y="331"/>
                </a:lnTo>
                <a:lnTo>
                  <a:pt x="0" y="289"/>
                </a:lnTo>
                <a:lnTo>
                  <a:pt x="0" y="256"/>
                </a:lnTo>
                <a:lnTo>
                  <a:pt x="0" y="223"/>
                </a:lnTo>
                <a:lnTo>
                  <a:pt x="6" y="190"/>
                </a:lnTo>
                <a:lnTo>
                  <a:pt x="6" y="157"/>
                </a:lnTo>
                <a:lnTo>
                  <a:pt x="6" y="133"/>
                </a:lnTo>
                <a:lnTo>
                  <a:pt x="13" y="107"/>
                </a:lnTo>
                <a:lnTo>
                  <a:pt x="19" y="83"/>
                </a:lnTo>
                <a:lnTo>
                  <a:pt x="19" y="66"/>
                </a:lnTo>
                <a:lnTo>
                  <a:pt x="24" y="41"/>
                </a:lnTo>
                <a:lnTo>
                  <a:pt x="37" y="17"/>
                </a:lnTo>
                <a:lnTo>
                  <a:pt x="43" y="0"/>
                </a:lnTo>
                <a:lnTo>
                  <a:pt x="61" y="0"/>
                </a:lnTo>
                <a:lnTo>
                  <a:pt x="80" y="0"/>
                </a:lnTo>
                <a:lnTo>
                  <a:pt x="92" y="0"/>
                </a:lnTo>
                <a:lnTo>
                  <a:pt x="110" y="8"/>
                </a:lnTo>
                <a:lnTo>
                  <a:pt x="128" y="8"/>
                </a:lnTo>
                <a:lnTo>
                  <a:pt x="141" y="17"/>
                </a:lnTo>
                <a:lnTo>
                  <a:pt x="159" y="25"/>
                </a:lnTo>
                <a:lnTo>
                  <a:pt x="172" y="33"/>
                </a:lnTo>
                <a:lnTo>
                  <a:pt x="177" y="50"/>
                </a:lnTo>
                <a:lnTo>
                  <a:pt x="190" y="58"/>
                </a:lnTo>
                <a:lnTo>
                  <a:pt x="208" y="74"/>
                </a:lnTo>
                <a:lnTo>
                  <a:pt x="220" y="91"/>
                </a:lnTo>
                <a:lnTo>
                  <a:pt x="239" y="107"/>
                </a:lnTo>
                <a:lnTo>
                  <a:pt x="245" y="124"/>
                </a:lnTo>
                <a:lnTo>
                  <a:pt x="263" y="140"/>
                </a:lnTo>
                <a:lnTo>
                  <a:pt x="269" y="157"/>
                </a:lnTo>
                <a:lnTo>
                  <a:pt x="257" y="14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Freeform 10"/>
          <p:cNvSpPr>
            <a:spLocks/>
          </p:cNvSpPr>
          <p:nvPr/>
        </p:nvSpPr>
        <p:spPr bwMode="auto">
          <a:xfrm>
            <a:off x="7513638" y="3644900"/>
            <a:ext cx="1377950" cy="2740025"/>
          </a:xfrm>
          <a:custGeom>
            <a:avLst/>
            <a:gdLst>
              <a:gd name="T0" fmla="*/ 510824448 w 1022"/>
              <a:gd name="T1" fmla="*/ 285470977 h 2032"/>
              <a:gd name="T2" fmla="*/ 610808045 w 1022"/>
              <a:gd name="T3" fmla="*/ 345473734 h 2032"/>
              <a:gd name="T4" fmla="*/ 710791810 w 1022"/>
              <a:gd name="T5" fmla="*/ 405477924 h 2032"/>
              <a:gd name="T6" fmla="*/ 834406839 w 1022"/>
              <a:gd name="T7" fmla="*/ 510937847 h 2032"/>
              <a:gd name="T8" fmla="*/ 967112021 w 1022"/>
              <a:gd name="T9" fmla="*/ 676401876 h 2032"/>
              <a:gd name="T10" fmla="*/ 1067095618 w 1022"/>
              <a:gd name="T11" fmla="*/ 825501440 h 2032"/>
              <a:gd name="T12" fmla="*/ 1156171570 w 1022"/>
              <a:gd name="T13" fmla="*/ 945508304 h 2032"/>
              <a:gd name="T14" fmla="*/ 1245247522 w 1022"/>
              <a:gd name="T15" fmla="*/ 1081878452 h 2032"/>
              <a:gd name="T16" fmla="*/ 1321598338 w 1022"/>
              <a:gd name="T17" fmla="*/ 1216432256 h 2032"/>
              <a:gd name="T18" fmla="*/ 1410674290 w 1022"/>
              <a:gd name="T19" fmla="*/ 1350984711 h 2032"/>
              <a:gd name="T20" fmla="*/ 1488844283 w 1022"/>
              <a:gd name="T21" fmla="*/ 1472809605 h 2032"/>
              <a:gd name="T22" fmla="*/ 1567012590 w 1022"/>
              <a:gd name="T23" fmla="*/ 1605544367 h 2032"/>
              <a:gd name="T24" fmla="*/ 1643363406 w 1022"/>
              <a:gd name="T25" fmla="*/ 1741915863 h 2032"/>
              <a:gd name="T26" fmla="*/ 1710625417 w 1022"/>
              <a:gd name="T27" fmla="*/ 1892834301 h 2032"/>
              <a:gd name="T28" fmla="*/ 1777886080 w 1022"/>
              <a:gd name="T29" fmla="*/ 2041933696 h 2032"/>
              <a:gd name="T30" fmla="*/ 1821515310 w 1022"/>
              <a:gd name="T31" fmla="*/ 2147483647 h 2032"/>
              <a:gd name="T32" fmla="*/ 1845148091 w 1022"/>
              <a:gd name="T33" fmla="*/ 2147483647 h 2032"/>
              <a:gd name="T34" fmla="*/ 1856055736 w 1022"/>
              <a:gd name="T35" fmla="*/ 2147483647 h 2032"/>
              <a:gd name="T36" fmla="*/ 1845148091 w 1022"/>
              <a:gd name="T37" fmla="*/ 2147483647 h 2032"/>
              <a:gd name="T38" fmla="*/ 1788793725 w 1022"/>
              <a:gd name="T39" fmla="*/ 2147483647 h 2032"/>
              <a:gd name="T40" fmla="*/ 1710625417 w 1022"/>
              <a:gd name="T41" fmla="*/ 2147483647 h 2032"/>
              <a:gd name="T42" fmla="*/ 1632455762 w 1022"/>
              <a:gd name="T43" fmla="*/ 2147483647 h 2032"/>
              <a:gd name="T44" fmla="*/ 1567012590 w 1022"/>
              <a:gd name="T45" fmla="*/ 2147483647 h 2032"/>
              <a:gd name="T46" fmla="*/ 1456121349 w 1022"/>
              <a:gd name="T47" fmla="*/ 2147483647 h 2032"/>
              <a:gd name="T48" fmla="*/ 1332505983 w 1022"/>
              <a:gd name="T49" fmla="*/ 2147483647 h 2032"/>
              <a:gd name="T50" fmla="*/ 1223433581 w 1022"/>
              <a:gd name="T51" fmla="*/ 2147483647 h 2032"/>
              <a:gd name="T52" fmla="*/ 1123449984 w 1022"/>
              <a:gd name="T53" fmla="*/ 2147483647 h 2032"/>
              <a:gd name="T54" fmla="*/ 1010741252 w 1022"/>
              <a:gd name="T55" fmla="*/ 2147483647 h 2032"/>
              <a:gd name="T56" fmla="*/ 899850010 w 1022"/>
              <a:gd name="T57" fmla="*/ 2147483647 h 2032"/>
              <a:gd name="T58" fmla="*/ 788960117 w 1022"/>
              <a:gd name="T59" fmla="*/ 2147483647 h 2032"/>
              <a:gd name="T60" fmla="*/ 699883997 w 1022"/>
              <a:gd name="T61" fmla="*/ 2147483647 h 2032"/>
              <a:gd name="T62" fmla="*/ 599900400 w 1022"/>
              <a:gd name="T63" fmla="*/ 2147483647 h 2032"/>
              <a:gd name="T64" fmla="*/ 534457229 w 1022"/>
              <a:gd name="T65" fmla="*/ 2147483647 h 2032"/>
              <a:gd name="T66" fmla="*/ 467195218 w 1022"/>
              <a:gd name="T67" fmla="*/ 2147483647 h 2032"/>
              <a:gd name="T68" fmla="*/ 399933207 w 1022"/>
              <a:gd name="T69" fmla="*/ 2147483647 h 2032"/>
              <a:gd name="T70" fmla="*/ 334489951 w 1022"/>
              <a:gd name="T71" fmla="*/ 2147483647 h 2032"/>
              <a:gd name="T72" fmla="*/ 278135585 w 1022"/>
              <a:gd name="T73" fmla="*/ 2147483647 h 2032"/>
              <a:gd name="T74" fmla="*/ 212692414 w 1022"/>
              <a:gd name="T75" fmla="*/ 2147483647 h 2032"/>
              <a:gd name="T76" fmla="*/ 156338005 w 1022"/>
              <a:gd name="T77" fmla="*/ 2147483647 h 2032"/>
              <a:gd name="T78" fmla="*/ 123616419 w 1022"/>
              <a:gd name="T79" fmla="*/ 2147483647 h 2032"/>
              <a:gd name="T80" fmla="*/ 89075994 w 1022"/>
              <a:gd name="T81" fmla="*/ 2147483647 h 2032"/>
              <a:gd name="T82" fmla="*/ 78168328 w 1022"/>
              <a:gd name="T83" fmla="*/ 2147483647 h 2032"/>
              <a:gd name="T84" fmla="*/ 78168328 w 1022"/>
              <a:gd name="T85" fmla="*/ 2147483647 h 2032"/>
              <a:gd name="T86" fmla="*/ 78168328 w 1022"/>
              <a:gd name="T87" fmla="*/ 2147483647 h 2032"/>
              <a:gd name="T88" fmla="*/ 78168328 w 1022"/>
              <a:gd name="T89" fmla="*/ 2041933696 h 2032"/>
              <a:gd name="T90" fmla="*/ 78168328 w 1022"/>
              <a:gd name="T91" fmla="*/ 1892834301 h 2032"/>
              <a:gd name="T92" fmla="*/ 67262032 w 1022"/>
              <a:gd name="T93" fmla="*/ 1785555336 h 2032"/>
              <a:gd name="T94" fmla="*/ 56354387 w 1022"/>
              <a:gd name="T95" fmla="*/ 1605544367 h 2032"/>
              <a:gd name="T96" fmla="*/ 34539088 w 1022"/>
              <a:gd name="T97" fmla="*/ 1425534746 h 2032"/>
              <a:gd name="T98" fmla="*/ 23632791 w 1022"/>
              <a:gd name="T99" fmla="*/ 1276435013 h 2032"/>
              <a:gd name="T100" fmla="*/ 10907647 w 1022"/>
              <a:gd name="T101" fmla="*/ 1096425392 h 2032"/>
              <a:gd name="T102" fmla="*/ 10907647 w 1022"/>
              <a:gd name="T103" fmla="*/ 916415772 h 2032"/>
              <a:gd name="T104" fmla="*/ 0 w 1022"/>
              <a:gd name="T105" fmla="*/ 721859211 h 2032"/>
              <a:gd name="T106" fmla="*/ 0 w 1022"/>
              <a:gd name="T107" fmla="*/ 525484788 h 2032"/>
              <a:gd name="T108" fmla="*/ 10907647 w 1022"/>
              <a:gd name="T109" fmla="*/ 345473734 h 2032"/>
              <a:gd name="T110" fmla="*/ 23632791 w 1022"/>
              <a:gd name="T111" fmla="*/ 194556645 h 2032"/>
              <a:gd name="T112" fmla="*/ 43629241 w 1022"/>
              <a:gd name="T113" fmla="*/ 74549719 h 2032"/>
              <a:gd name="T114" fmla="*/ 110891283 w 1022"/>
              <a:gd name="T115" fmla="*/ 0 h 2032"/>
              <a:gd name="T116" fmla="*/ 199967278 w 1022"/>
              <a:gd name="T117" fmla="*/ 14546946 h 2032"/>
              <a:gd name="T118" fmla="*/ 289043230 w 1022"/>
              <a:gd name="T119" fmla="*/ 45457187 h 2032"/>
              <a:gd name="T120" fmla="*/ 345397596 w 1022"/>
              <a:gd name="T121" fmla="*/ 105459965 h 2032"/>
              <a:gd name="T122" fmla="*/ 434473632 w 1022"/>
              <a:gd name="T123" fmla="*/ 194556645 h 2032"/>
              <a:gd name="T124" fmla="*/ 489009159 w 1022"/>
              <a:gd name="T125" fmla="*/ 285470977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257" y="140"/>
                </a:moveTo>
                <a:lnTo>
                  <a:pt x="269" y="140"/>
                </a:lnTo>
                <a:lnTo>
                  <a:pt x="281" y="157"/>
                </a:lnTo>
                <a:lnTo>
                  <a:pt x="294" y="157"/>
                </a:lnTo>
                <a:lnTo>
                  <a:pt x="324" y="173"/>
                </a:lnTo>
                <a:lnTo>
                  <a:pt x="336" y="190"/>
                </a:lnTo>
                <a:lnTo>
                  <a:pt x="355" y="199"/>
                </a:lnTo>
                <a:lnTo>
                  <a:pt x="379" y="215"/>
                </a:lnTo>
                <a:lnTo>
                  <a:pt x="391" y="223"/>
                </a:lnTo>
                <a:lnTo>
                  <a:pt x="416" y="239"/>
                </a:lnTo>
                <a:lnTo>
                  <a:pt x="440" y="265"/>
                </a:lnTo>
                <a:lnTo>
                  <a:pt x="459" y="281"/>
                </a:lnTo>
                <a:lnTo>
                  <a:pt x="477" y="305"/>
                </a:lnTo>
                <a:lnTo>
                  <a:pt x="514" y="347"/>
                </a:lnTo>
                <a:lnTo>
                  <a:pt x="532" y="372"/>
                </a:lnTo>
                <a:lnTo>
                  <a:pt x="550" y="397"/>
                </a:lnTo>
                <a:lnTo>
                  <a:pt x="569" y="421"/>
                </a:lnTo>
                <a:lnTo>
                  <a:pt x="587" y="454"/>
                </a:lnTo>
                <a:lnTo>
                  <a:pt x="599" y="471"/>
                </a:lnTo>
                <a:lnTo>
                  <a:pt x="618" y="496"/>
                </a:lnTo>
                <a:lnTo>
                  <a:pt x="636" y="520"/>
                </a:lnTo>
                <a:lnTo>
                  <a:pt x="648" y="545"/>
                </a:lnTo>
                <a:lnTo>
                  <a:pt x="666" y="570"/>
                </a:lnTo>
                <a:lnTo>
                  <a:pt x="685" y="595"/>
                </a:lnTo>
                <a:lnTo>
                  <a:pt x="697" y="619"/>
                </a:lnTo>
                <a:lnTo>
                  <a:pt x="715" y="644"/>
                </a:lnTo>
                <a:lnTo>
                  <a:pt x="727" y="669"/>
                </a:lnTo>
                <a:lnTo>
                  <a:pt x="746" y="694"/>
                </a:lnTo>
                <a:lnTo>
                  <a:pt x="758" y="718"/>
                </a:lnTo>
                <a:lnTo>
                  <a:pt x="776" y="743"/>
                </a:lnTo>
                <a:lnTo>
                  <a:pt x="789" y="760"/>
                </a:lnTo>
                <a:lnTo>
                  <a:pt x="807" y="784"/>
                </a:lnTo>
                <a:lnTo>
                  <a:pt x="819" y="810"/>
                </a:lnTo>
                <a:lnTo>
                  <a:pt x="837" y="834"/>
                </a:lnTo>
                <a:lnTo>
                  <a:pt x="849" y="859"/>
                </a:lnTo>
                <a:lnTo>
                  <a:pt x="862" y="883"/>
                </a:lnTo>
                <a:lnTo>
                  <a:pt x="880" y="909"/>
                </a:lnTo>
                <a:lnTo>
                  <a:pt x="893" y="933"/>
                </a:lnTo>
                <a:lnTo>
                  <a:pt x="904" y="958"/>
                </a:lnTo>
                <a:lnTo>
                  <a:pt x="917" y="982"/>
                </a:lnTo>
                <a:lnTo>
                  <a:pt x="929" y="1016"/>
                </a:lnTo>
                <a:lnTo>
                  <a:pt x="941" y="1041"/>
                </a:lnTo>
                <a:lnTo>
                  <a:pt x="953" y="1065"/>
                </a:lnTo>
                <a:lnTo>
                  <a:pt x="966" y="1098"/>
                </a:lnTo>
                <a:lnTo>
                  <a:pt x="978" y="1123"/>
                </a:lnTo>
                <a:lnTo>
                  <a:pt x="984" y="1148"/>
                </a:lnTo>
                <a:lnTo>
                  <a:pt x="997" y="1181"/>
                </a:lnTo>
                <a:lnTo>
                  <a:pt x="1002" y="1206"/>
                </a:lnTo>
                <a:lnTo>
                  <a:pt x="1008" y="1230"/>
                </a:lnTo>
                <a:lnTo>
                  <a:pt x="1008" y="1255"/>
                </a:lnTo>
                <a:lnTo>
                  <a:pt x="1015" y="1280"/>
                </a:lnTo>
                <a:lnTo>
                  <a:pt x="1021" y="1305"/>
                </a:lnTo>
                <a:lnTo>
                  <a:pt x="1021" y="1338"/>
                </a:lnTo>
                <a:lnTo>
                  <a:pt x="1021" y="1362"/>
                </a:lnTo>
                <a:lnTo>
                  <a:pt x="1021" y="1379"/>
                </a:lnTo>
                <a:lnTo>
                  <a:pt x="1021" y="1404"/>
                </a:lnTo>
                <a:lnTo>
                  <a:pt x="1015" y="1445"/>
                </a:lnTo>
                <a:lnTo>
                  <a:pt x="1008" y="1487"/>
                </a:lnTo>
                <a:lnTo>
                  <a:pt x="997" y="1520"/>
                </a:lnTo>
                <a:lnTo>
                  <a:pt x="984" y="1553"/>
                </a:lnTo>
                <a:lnTo>
                  <a:pt x="972" y="1586"/>
                </a:lnTo>
                <a:lnTo>
                  <a:pt x="960" y="1619"/>
                </a:lnTo>
                <a:lnTo>
                  <a:pt x="941" y="1643"/>
                </a:lnTo>
                <a:lnTo>
                  <a:pt x="923" y="1676"/>
                </a:lnTo>
                <a:lnTo>
                  <a:pt x="911" y="1693"/>
                </a:lnTo>
                <a:lnTo>
                  <a:pt x="898" y="1701"/>
                </a:lnTo>
                <a:lnTo>
                  <a:pt x="886" y="1718"/>
                </a:lnTo>
                <a:lnTo>
                  <a:pt x="874" y="1734"/>
                </a:lnTo>
                <a:lnTo>
                  <a:pt x="862" y="1751"/>
                </a:lnTo>
                <a:lnTo>
                  <a:pt x="849" y="1759"/>
                </a:lnTo>
                <a:lnTo>
                  <a:pt x="831" y="1775"/>
                </a:lnTo>
                <a:lnTo>
                  <a:pt x="801" y="1800"/>
                </a:lnTo>
                <a:lnTo>
                  <a:pt x="782" y="1817"/>
                </a:lnTo>
                <a:lnTo>
                  <a:pt x="752" y="1841"/>
                </a:lnTo>
                <a:lnTo>
                  <a:pt x="733" y="1858"/>
                </a:lnTo>
                <a:lnTo>
                  <a:pt x="715" y="1874"/>
                </a:lnTo>
                <a:lnTo>
                  <a:pt x="697" y="1891"/>
                </a:lnTo>
                <a:lnTo>
                  <a:pt x="673" y="1899"/>
                </a:lnTo>
                <a:lnTo>
                  <a:pt x="660" y="1907"/>
                </a:lnTo>
                <a:lnTo>
                  <a:pt x="636" y="1924"/>
                </a:lnTo>
                <a:lnTo>
                  <a:pt x="618" y="1940"/>
                </a:lnTo>
                <a:lnTo>
                  <a:pt x="599" y="1949"/>
                </a:lnTo>
                <a:lnTo>
                  <a:pt x="574" y="1957"/>
                </a:lnTo>
                <a:lnTo>
                  <a:pt x="556" y="1965"/>
                </a:lnTo>
                <a:lnTo>
                  <a:pt x="532" y="1982"/>
                </a:lnTo>
                <a:lnTo>
                  <a:pt x="514" y="1990"/>
                </a:lnTo>
                <a:lnTo>
                  <a:pt x="495" y="1998"/>
                </a:lnTo>
                <a:lnTo>
                  <a:pt x="471" y="2006"/>
                </a:lnTo>
                <a:lnTo>
                  <a:pt x="452" y="2015"/>
                </a:lnTo>
                <a:lnTo>
                  <a:pt x="434" y="2023"/>
                </a:lnTo>
                <a:lnTo>
                  <a:pt x="416" y="2023"/>
                </a:lnTo>
                <a:lnTo>
                  <a:pt x="403" y="2031"/>
                </a:lnTo>
                <a:lnTo>
                  <a:pt x="385" y="2031"/>
                </a:lnTo>
                <a:lnTo>
                  <a:pt x="373" y="2031"/>
                </a:lnTo>
                <a:lnTo>
                  <a:pt x="348" y="2031"/>
                </a:lnTo>
                <a:lnTo>
                  <a:pt x="330" y="2015"/>
                </a:lnTo>
                <a:lnTo>
                  <a:pt x="318" y="1998"/>
                </a:lnTo>
                <a:lnTo>
                  <a:pt x="306" y="1982"/>
                </a:lnTo>
                <a:lnTo>
                  <a:pt x="294" y="1965"/>
                </a:lnTo>
                <a:lnTo>
                  <a:pt x="281" y="1940"/>
                </a:lnTo>
                <a:lnTo>
                  <a:pt x="269" y="1916"/>
                </a:lnTo>
                <a:lnTo>
                  <a:pt x="257" y="1907"/>
                </a:lnTo>
                <a:lnTo>
                  <a:pt x="245" y="1883"/>
                </a:lnTo>
                <a:lnTo>
                  <a:pt x="232" y="1858"/>
                </a:lnTo>
                <a:lnTo>
                  <a:pt x="220" y="1841"/>
                </a:lnTo>
                <a:lnTo>
                  <a:pt x="208" y="1825"/>
                </a:lnTo>
                <a:lnTo>
                  <a:pt x="202" y="1808"/>
                </a:lnTo>
                <a:lnTo>
                  <a:pt x="184" y="1784"/>
                </a:lnTo>
                <a:lnTo>
                  <a:pt x="177" y="1767"/>
                </a:lnTo>
                <a:lnTo>
                  <a:pt x="165" y="1734"/>
                </a:lnTo>
                <a:lnTo>
                  <a:pt x="153" y="1726"/>
                </a:lnTo>
                <a:lnTo>
                  <a:pt x="141" y="1701"/>
                </a:lnTo>
                <a:lnTo>
                  <a:pt x="128" y="1668"/>
                </a:lnTo>
                <a:lnTo>
                  <a:pt x="117" y="1643"/>
                </a:lnTo>
                <a:lnTo>
                  <a:pt x="110" y="1626"/>
                </a:lnTo>
                <a:lnTo>
                  <a:pt x="98" y="1602"/>
                </a:lnTo>
                <a:lnTo>
                  <a:pt x="86" y="1569"/>
                </a:lnTo>
                <a:lnTo>
                  <a:pt x="80" y="1544"/>
                </a:lnTo>
                <a:lnTo>
                  <a:pt x="73" y="1527"/>
                </a:lnTo>
                <a:lnTo>
                  <a:pt x="68" y="1503"/>
                </a:lnTo>
                <a:lnTo>
                  <a:pt x="61" y="1470"/>
                </a:lnTo>
                <a:lnTo>
                  <a:pt x="55" y="1445"/>
                </a:lnTo>
                <a:lnTo>
                  <a:pt x="49" y="1420"/>
                </a:lnTo>
                <a:lnTo>
                  <a:pt x="49" y="1387"/>
                </a:lnTo>
                <a:lnTo>
                  <a:pt x="43" y="1354"/>
                </a:lnTo>
                <a:lnTo>
                  <a:pt x="43" y="1321"/>
                </a:lnTo>
                <a:lnTo>
                  <a:pt x="43" y="1296"/>
                </a:lnTo>
                <a:lnTo>
                  <a:pt x="43" y="1272"/>
                </a:lnTo>
                <a:lnTo>
                  <a:pt x="43" y="1255"/>
                </a:lnTo>
                <a:lnTo>
                  <a:pt x="43" y="1230"/>
                </a:lnTo>
                <a:lnTo>
                  <a:pt x="43" y="1206"/>
                </a:lnTo>
                <a:lnTo>
                  <a:pt x="43" y="1189"/>
                </a:lnTo>
                <a:lnTo>
                  <a:pt x="43" y="1164"/>
                </a:lnTo>
                <a:lnTo>
                  <a:pt x="43" y="1140"/>
                </a:lnTo>
                <a:lnTo>
                  <a:pt x="43" y="1123"/>
                </a:lnTo>
                <a:lnTo>
                  <a:pt x="43" y="1090"/>
                </a:lnTo>
                <a:lnTo>
                  <a:pt x="43" y="1065"/>
                </a:lnTo>
                <a:lnTo>
                  <a:pt x="43" y="1041"/>
                </a:lnTo>
                <a:lnTo>
                  <a:pt x="43" y="1024"/>
                </a:lnTo>
                <a:lnTo>
                  <a:pt x="37" y="999"/>
                </a:lnTo>
                <a:lnTo>
                  <a:pt x="37" y="982"/>
                </a:lnTo>
                <a:lnTo>
                  <a:pt x="37" y="958"/>
                </a:lnTo>
                <a:lnTo>
                  <a:pt x="31" y="925"/>
                </a:lnTo>
                <a:lnTo>
                  <a:pt x="31" y="883"/>
                </a:lnTo>
                <a:lnTo>
                  <a:pt x="24" y="843"/>
                </a:lnTo>
                <a:lnTo>
                  <a:pt x="24" y="817"/>
                </a:lnTo>
                <a:lnTo>
                  <a:pt x="19" y="784"/>
                </a:lnTo>
                <a:lnTo>
                  <a:pt x="19" y="760"/>
                </a:lnTo>
                <a:lnTo>
                  <a:pt x="19" y="727"/>
                </a:lnTo>
                <a:lnTo>
                  <a:pt x="13" y="702"/>
                </a:lnTo>
                <a:lnTo>
                  <a:pt x="13" y="669"/>
                </a:lnTo>
                <a:lnTo>
                  <a:pt x="13" y="636"/>
                </a:lnTo>
                <a:lnTo>
                  <a:pt x="6" y="603"/>
                </a:lnTo>
                <a:lnTo>
                  <a:pt x="6" y="570"/>
                </a:lnTo>
                <a:lnTo>
                  <a:pt x="6" y="537"/>
                </a:lnTo>
                <a:lnTo>
                  <a:pt x="6" y="504"/>
                </a:lnTo>
                <a:lnTo>
                  <a:pt x="0" y="471"/>
                </a:lnTo>
                <a:lnTo>
                  <a:pt x="0" y="438"/>
                </a:lnTo>
                <a:lnTo>
                  <a:pt x="0" y="397"/>
                </a:lnTo>
                <a:lnTo>
                  <a:pt x="0" y="364"/>
                </a:lnTo>
                <a:lnTo>
                  <a:pt x="0" y="331"/>
                </a:lnTo>
                <a:lnTo>
                  <a:pt x="0" y="289"/>
                </a:lnTo>
                <a:lnTo>
                  <a:pt x="0" y="256"/>
                </a:lnTo>
                <a:lnTo>
                  <a:pt x="0" y="223"/>
                </a:lnTo>
                <a:lnTo>
                  <a:pt x="6" y="190"/>
                </a:lnTo>
                <a:lnTo>
                  <a:pt x="6" y="157"/>
                </a:lnTo>
                <a:lnTo>
                  <a:pt x="6" y="133"/>
                </a:lnTo>
                <a:lnTo>
                  <a:pt x="13" y="107"/>
                </a:lnTo>
                <a:lnTo>
                  <a:pt x="19" y="83"/>
                </a:lnTo>
                <a:lnTo>
                  <a:pt x="19" y="66"/>
                </a:lnTo>
                <a:lnTo>
                  <a:pt x="24" y="41"/>
                </a:lnTo>
                <a:lnTo>
                  <a:pt x="37" y="17"/>
                </a:lnTo>
                <a:lnTo>
                  <a:pt x="43" y="0"/>
                </a:lnTo>
                <a:lnTo>
                  <a:pt x="61" y="0"/>
                </a:lnTo>
                <a:lnTo>
                  <a:pt x="80" y="0"/>
                </a:lnTo>
                <a:lnTo>
                  <a:pt x="92" y="0"/>
                </a:lnTo>
                <a:lnTo>
                  <a:pt x="110" y="8"/>
                </a:lnTo>
                <a:lnTo>
                  <a:pt x="128" y="8"/>
                </a:lnTo>
                <a:lnTo>
                  <a:pt x="141" y="17"/>
                </a:lnTo>
                <a:lnTo>
                  <a:pt x="159" y="25"/>
                </a:lnTo>
                <a:lnTo>
                  <a:pt x="172" y="33"/>
                </a:lnTo>
                <a:lnTo>
                  <a:pt x="177" y="50"/>
                </a:lnTo>
                <a:lnTo>
                  <a:pt x="190" y="58"/>
                </a:lnTo>
                <a:lnTo>
                  <a:pt x="208" y="74"/>
                </a:lnTo>
                <a:lnTo>
                  <a:pt x="220" y="91"/>
                </a:lnTo>
                <a:lnTo>
                  <a:pt x="239" y="107"/>
                </a:lnTo>
                <a:lnTo>
                  <a:pt x="245" y="124"/>
                </a:lnTo>
                <a:lnTo>
                  <a:pt x="263" y="140"/>
                </a:lnTo>
                <a:lnTo>
                  <a:pt x="269" y="157"/>
                </a:lnTo>
                <a:lnTo>
                  <a:pt x="257" y="140"/>
                </a:lnTo>
              </a:path>
            </a:pathLst>
          </a:custGeom>
          <a:gradFill rotWithShape="0">
            <a:gsLst>
              <a:gs pos="0">
                <a:srgbClr val="DC0081"/>
              </a:gs>
              <a:gs pos="100000">
                <a:srgbClr val="420026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Freeform 3"/>
          <p:cNvSpPr>
            <a:spLocks/>
          </p:cNvSpPr>
          <p:nvPr/>
        </p:nvSpPr>
        <p:spPr bwMode="auto">
          <a:xfrm>
            <a:off x="5676900" y="3644900"/>
            <a:ext cx="1377950" cy="2741613"/>
          </a:xfrm>
          <a:custGeom>
            <a:avLst/>
            <a:gdLst>
              <a:gd name="T0" fmla="*/ 1345231119 w 1022"/>
              <a:gd name="T1" fmla="*/ 285801028 h 2032"/>
              <a:gd name="T2" fmla="*/ 1245247522 w 1022"/>
              <a:gd name="T3" fmla="*/ 345874989 h 2032"/>
              <a:gd name="T4" fmla="*/ 1145263925 w 1022"/>
              <a:gd name="T5" fmla="*/ 405947686 h 2032"/>
              <a:gd name="T6" fmla="*/ 1021648896 w 1022"/>
              <a:gd name="T7" fmla="*/ 511529444 h 2032"/>
              <a:gd name="T8" fmla="*/ 888943714 w 1022"/>
              <a:gd name="T9" fmla="*/ 677185163 h 2032"/>
              <a:gd name="T10" fmla="*/ 788960117 w 1022"/>
              <a:gd name="T11" fmla="*/ 826457489 h 2032"/>
              <a:gd name="T12" fmla="*/ 699883997 w 1022"/>
              <a:gd name="T13" fmla="*/ 946604062 h 2032"/>
              <a:gd name="T14" fmla="*/ 610808045 w 1022"/>
              <a:gd name="T15" fmla="*/ 1083132849 h 2032"/>
              <a:gd name="T16" fmla="*/ 534457229 w 1022"/>
              <a:gd name="T17" fmla="*/ 1217841539 h 2032"/>
              <a:gd name="T18" fmla="*/ 445379929 w 1022"/>
              <a:gd name="T19" fmla="*/ 1352550230 h 2032"/>
              <a:gd name="T20" fmla="*/ 367211621 w 1022"/>
              <a:gd name="T21" fmla="*/ 1474517237 h 2032"/>
              <a:gd name="T22" fmla="*/ 289043230 w 1022"/>
              <a:gd name="T23" fmla="*/ 1607405832 h 2032"/>
              <a:gd name="T24" fmla="*/ 212692414 w 1022"/>
              <a:gd name="T25" fmla="*/ 1743934618 h 2032"/>
              <a:gd name="T26" fmla="*/ 145430360 w 1022"/>
              <a:gd name="T27" fmla="*/ 1895028220 h 2032"/>
              <a:gd name="T28" fmla="*/ 78168328 w 1022"/>
              <a:gd name="T29" fmla="*/ 2044300377 h 2032"/>
              <a:gd name="T30" fmla="*/ 34539088 w 1022"/>
              <a:gd name="T31" fmla="*/ 2147483647 h 2032"/>
              <a:gd name="T32" fmla="*/ 10907647 w 1022"/>
              <a:gd name="T33" fmla="*/ 2147483647 h 2032"/>
              <a:gd name="T34" fmla="*/ 0 w 1022"/>
              <a:gd name="T35" fmla="*/ 2147483647 h 2032"/>
              <a:gd name="T36" fmla="*/ 10907647 w 1022"/>
              <a:gd name="T37" fmla="*/ 2147483647 h 2032"/>
              <a:gd name="T38" fmla="*/ 67262032 w 1022"/>
              <a:gd name="T39" fmla="*/ 2147483647 h 2032"/>
              <a:gd name="T40" fmla="*/ 145430360 w 1022"/>
              <a:gd name="T41" fmla="*/ 2147483647 h 2032"/>
              <a:gd name="T42" fmla="*/ 223598710 w 1022"/>
              <a:gd name="T43" fmla="*/ 2147483647 h 2032"/>
              <a:gd name="T44" fmla="*/ 289043230 w 1022"/>
              <a:gd name="T45" fmla="*/ 2147483647 h 2032"/>
              <a:gd name="T46" fmla="*/ 399933207 w 1022"/>
              <a:gd name="T47" fmla="*/ 2147483647 h 2032"/>
              <a:gd name="T48" fmla="*/ 523549584 w 1022"/>
              <a:gd name="T49" fmla="*/ 2147483647 h 2032"/>
              <a:gd name="T50" fmla="*/ 632621986 w 1022"/>
              <a:gd name="T51" fmla="*/ 2147483647 h 2032"/>
              <a:gd name="T52" fmla="*/ 732605751 w 1022"/>
              <a:gd name="T53" fmla="*/ 2147483647 h 2032"/>
              <a:gd name="T54" fmla="*/ 845314484 w 1022"/>
              <a:gd name="T55" fmla="*/ 2147483647 h 2032"/>
              <a:gd name="T56" fmla="*/ 956204377 w 1022"/>
              <a:gd name="T57" fmla="*/ 2147483647 h 2032"/>
              <a:gd name="T58" fmla="*/ 1067095618 w 1022"/>
              <a:gd name="T59" fmla="*/ 2147483647 h 2032"/>
              <a:gd name="T60" fmla="*/ 1156171570 w 1022"/>
              <a:gd name="T61" fmla="*/ 2147483647 h 2032"/>
              <a:gd name="T62" fmla="*/ 1256155167 w 1022"/>
              <a:gd name="T63" fmla="*/ 2147483647 h 2032"/>
              <a:gd name="T64" fmla="*/ 1321598338 w 1022"/>
              <a:gd name="T65" fmla="*/ 2147483647 h 2032"/>
              <a:gd name="T66" fmla="*/ 1388860349 w 1022"/>
              <a:gd name="T67" fmla="*/ 2147483647 h 2032"/>
              <a:gd name="T68" fmla="*/ 1456121349 w 1022"/>
              <a:gd name="T69" fmla="*/ 2147483647 h 2032"/>
              <a:gd name="T70" fmla="*/ 1521565869 w 1022"/>
              <a:gd name="T71" fmla="*/ 2147483647 h 2032"/>
              <a:gd name="T72" fmla="*/ 1577920235 w 1022"/>
              <a:gd name="T73" fmla="*/ 2147483647 h 2032"/>
              <a:gd name="T74" fmla="*/ 1643363406 w 1022"/>
              <a:gd name="T75" fmla="*/ 2147483647 h 2032"/>
              <a:gd name="T76" fmla="*/ 1699717773 w 1022"/>
              <a:gd name="T77" fmla="*/ 2147483647 h 2032"/>
              <a:gd name="T78" fmla="*/ 1732439358 w 1022"/>
              <a:gd name="T79" fmla="*/ 2147483647 h 2032"/>
              <a:gd name="T80" fmla="*/ 1766979784 w 1022"/>
              <a:gd name="T81" fmla="*/ 2147483647 h 2032"/>
              <a:gd name="T82" fmla="*/ 1777886080 w 1022"/>
              <a:gd name="T83" fmla="*/ 2147483647 h 2032"/>
              <a:gd name="T84" fmla="*/ 1777886080 w 1022"/>
              <a:gd name="T85" fmla="*/ 2147483647 h 2032"/>
              <a:gd name="T86" fmla="*/ 1777886080 w 1022"/>
              <a:gd name="T87" fmla="*/ 2147483647 h 2032"/>
              <a:gd name="T88" fmla="*/ 1777886080 w 1022"/>
              <a:gd name="T89" fmla="*/ 2044300377 h 2032"/>
              <a:gd name="T90" fmla="*/ 1777886080 w 1022"/>
              <a:gd name="T91" fmla="*/ 1895028220 h 2032"/>
              <a:gd name="T92" fmla="*/ 1788793725 w 1022"/>
              <a:gd name="T93" fmla="*/ 1787625017 h 2032"/>
              <a:gd name="T94" fmla="*/ 1799701369 w 1022"/>
              <a:gd name="T95" fmla="*/ 1607405832 h 2032"/>
              <a:gd name="T96" fmla="*/ 1821515310 w 1022"/>
              <a:gd name="T97" fmla="*/ 1427186646 h 2032"/>
              <a:gd name="T98" fmla="*/ 1832422955 w 1022"/>
              <a:gd name="T99" fmla="*/ 1277914152 h 2032"/>
              <a:gd name="T100" fmla="*/ 1845148091 w 1022"/>
              <a:gd name="T101" fmla="*/ 1097696315 h 2032"/>
              <a:gd name="T102" fmla="*/ 1845148091 w 1022"/>
              <a:gd name="T103" fmla="*/ 917477129 h 2032"/>
              <a:gd name="T104" fmla="*/ 1856055736 w 1022"/>
              <a:gd name="T105" fmla="*/ 722695827 h 2032"/>
              <a:gd name="T106" fmla="*/ 1856055736 w 1022"/>
              <a:gd name="T107" fmla="*/ 526092910 h 2032"/>
              <a:gd name="T108" fmla="*/ 1845148091 w 1022"/>
              <a:gd name="T109" fmla="*/ 345874989 h 2032"/>
              <a:gd name="T110" fmla="*/ 1832422955 w 1022"/>
              <a:gd name="T111" fmla="*/ 194781387 h 2032"/>
              <a:gd name="T112" fmla="*/ 1812426505 w 1022"/>
              <a:gd name="T113" fmla="*/ 74636100 h 2032"/>
              <a:gd name="T114" fmla="*/ 1745164494 w 1022"/>
              <a:gd name="T115" fmla="*/ 0 h 2032"/>
              <a:gd name="T116" fmla="*/ 1656088542 w 1022"/>
              <a:gd name="T117" fmla="*/ 14563472 h 2032"/>
              <a:gd name="T118" fmla="*/ 1567012590 w 1022"/>
              <a:gd name="T119" fmla="*/ 45509167 h 2032"/>
              <a:gd name="T120" fmla="*/ 1510658224 w 1022"/>
              <a:gd name="T121" fmla="*/ 105583149 h 2032"/>
              <a:gd name="T122" fmla="*/ 1421582272 w 1022"/>
              <a:gd name="T123" fmla="*/ 194781387 h 2032"/>
              <a:gd name="T124" fmla="*/ 1367045060 w 1022"/>
              <a:gd name="T125" fmla="*/ 285801028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764" y="140"/>
                </a:moveTo>
                <a:lnTo>
                  <a:pt x="752" y="140"/>
                </a:lnTo>
                <a:lnTo>
                  <a:pt x="740" y="157"/>
                </a:lnTo>
                <a:lnTo>
                  <a:pt x="727" y="157"/>
                </a:lnTo>
                <a:lnTo>
                  <a:pt x="697" y="173"/>
                </a:lnTo>
                <a:lnTo>
                  <a:pt x="685" y="190"/>
                </a:lnTo>
                <a:lnTo>
                  <a:pt x="666" y="199"/>
                </a:lnTo>
                <a:lnTo>
                  <a:pt x="642" y="215"/>
                </a:lnTo>
                <a:lnTo>
                  <a:pt x="630" y="223"/>
                </a:lnTo>
                <a:lnTo>
                  <a:pt x="605" y="239"/>
                </a:lnTo>
                <a:lnTo>
                  <a:pt x="581" y="265"/>
                </a:lnTo>
                <a:lnTo>
                  <a:pt x="562" y="281"/>
                </a:lnTo>
                <a:lnTo>
                  <a:pt x="544" y="305"/>
                </a:lnTo>
                <a:lnTo>
                  <a:pt x="507" y="347"/>
                </a:lnTo>
                <a:lnTo>
                  <a:pt x="489" y="372"/>
                </a:lnTo>
                <a:lnTo>
                  <a:pt x="471" y="397"/>
                </a:lnTo>
                <a:lnTo>
                  <a:pt x="452" y="421"/>
                </a:lnTo>
                <a:lnTo>
                  <a:pt x="434" y="454"/>
                </a:lnTo>
                <a:lnTo>
                  <a:pt x="422" y="471"/>
                </a:lnTo>
                <a:lnTo>
                  <a:pt x="403" y="496"/>
                </a:lnTo>
                <a:lnTo>
                  <a:pt x="385" y="520"/>
                </a:lnTo>
                <a:lnTo>
                  <a:pt x="373" y="545"/>
                </a:lnTo>
                <a:lnTo>
                  <a:pt x="355" y="570"/>
                </a:lnTo>
                <a:lnTo>
                  <a:pt x="336" y="595"/>
                </a:lnTo>
                <a:lnTo>
                  <a:pt x="324" y="619"/>
                </a:lnTo>
                <a:lnTo>
                  <a:pt x="306" y="644"/>
                </a:lnTo>
                <a:lnTo>
                  <a:pt x="294" y="669"/>
                </a:lnTo>
                <a:lnTo>
                  <a:pt x="275" y="694"/>
                </a:lnTo>
                <a:lnTo>
                  <a:pt x="263" y="718"/>
                </a:lnTo>
                <a:lnTo>
                  <a:pt x="245" y="743"/>
                </a:lnTo>
                <a:lnTo>
                  <a:pt x="232" y="760"/>
                </a:lnTo>
                <a:lnTo>
                  <a:pt x="214" y="784"/>
                </a:lnTo>
                <a:lnTo>
                  <a:pt x="202" y="810"/>
                </a:lnTo>
                <a:lnTo>
                  <a:pt x="184" y="834"/>
                </a:lnTo>
                <a:lnTo>
                  <a:pt x="172" y="859"/>
                </a:lnTo>
                <a:lnTo>
                  <a:pt x="159" y="883"/>
                </a:lnTo>
                <a:lnTo>
                  <a:pt x="141" y="909"/>
                </a:lnTo>
                <a:lnTo>
                  <a:pt x="128" y="933"/>
                </a:lnTo>
                <a:lnTo>
                  <a:pt x="117" y="958"/>
                </a:lnTo>
                <a:lnTo>
                  <a:pt x="104" y="982"/>
                </a:lnTo>
                <a:lnTo>
                  <a:pt x="92" y="1016"/>
                </a:lnTo>
                <a:lnTo>
                  <a:pt x="80" y="1041"/>
                </a:lnTo>
                <a:lnTo>
                  <a:pt x="68" y="1065"/>
                </a:lnTo>
                <a:lnTo>
                  <a:pt x="55" y="1098"/>
                </a:lnTo>
                <a:lnTo>
                  <a:pt x="43" y="1123"/>
                </a:lnTo>
                <a:lnTo>
                  <a:pt x="37" y="1148"/>
                </a:lnTo>
                <a:lnTo>
                  <a:pt x="24" y="1181"/>
                </a:lnTo>
                <a:lnTo>
                  <a:pt x="19" y="1206"/>
                </a:lnTo>
                <a:lnTo>
                  <a:pt x="13" y="1230"/>
                </a:lnTo>
                <a:lnTo>
                  <a:pt x="13" y="1255"/>
                </a:lnTo>
                <a:lnTo>
                  <a:pt x="6" y="1280"/>
                </a:lnTo>
                <a:lnTo>
                  <a:pt x="0" y="1305"/>
                </a:lnTo>
                <a:lnTo>
                  <a:pt x="0" y="1338"/>
                </a:lnTo>
                <a:lnTo>
                  <a:pt x="0" y="1362"/>
                </a:lnTo>
                <a:lnTo>
                  <a:pt x="0" y="1379"/>
                </a:lnTo>
                <a:lnTo>
                  <a:pt x="0" y="1404"/>
                </a:lnTo>
                <a:lnTo>
                  <a:pt x="6" y="1445"/>
                </a:lnTo>
                <a:lnTo>
                  <a:pt x="13" y="1487"/>
                </a:lnTo>
                <a:lnTo>
                  <a:pt x="24" y="1520"/>
                </a:lnTo>
                <a:lnTo>
                  <a:pt x="37" y="1553"/>
                </a:lnTo>
                <a:lnTo>
                  <a:pt x="49" y="1586"/>
                </a:lnTo>
                <a:lnTo>
                  <a:pt x="61" y="1619"/>
                </a:lnTo>
                <a:lnTo>
                  <a:pt x="80" y="1643"/>
                </a:lnTo>
                <a:lnTo>
                  <a:pt x="98" y="1676"/>
                </a:lnTo>
                <a:lnTo>
                  <a:pt x="110" y="1693"/>
                </a:lnTo>
                <a:lnTo>
                  <a:pt x="123" y="1701"/>
                </a:lnTo>
                <a:lnTo>
                  <a:pt x="135" y="1718"/>
                </a:lnTo>
                <a:lnTo>
                  <a:pt x="147" y="1734"/>
                </a:lnTo>
                <a:lnTo>
                  <a:pt x="159" y="1751"/>
                </a:lnTo>
                <a:lnTo>
                  <a:pt x="172" y="1759"/>
                </a:lnTo>
                <a:lnTo>
                  <a:pt x="190" y="1775"/>
                </a:lnTo>
                <a:lnTo>
                  <a:pt x="220" y="1800"/>
                </a:lnTo>
                <a:lnTo>
                  <a:pt x="239" y="1817"/>
                </a:lnTo>
                <a:lnTo>
                  <a:pt x="269" y="1841"/>
                </a:lnTo>
                <a:lnTo>
                  <a:pt x="288" y="1858"/>
                </a:lnTo>
                <a:lnTo>
                  <a:pt x="306" y="1874"/>
                </a:lnTo>
                <a:lnTo>
                  <a:pt x="324" y="1891"/>
                </a:lnTo>
                <a:lnTo>
                  <a:pt x="348" y="1899"/>
                </a:lnTo>
                <a:lnTo>
                  <a:pt x="361" y="1907"/>
                </a:lnTo>
                <a:lnTo>
                  <a:pt x="385" y="1924"/>
                </a:lnTo>
                <a:lnTo>
                  <a:pt x="403" y="1940"/>
                </a:lnTo>
                <a:lnTo>
                  <a:pt x="422" y="1949"/>
                </a:lnTo>
                <a:lnTo>
                  <a:pt x="447" y="1957"/>
                </a:lnTo>
                <a:lnTo>
                  <a:pt x="465" y="1965"/>
                </a:lnTo>
                <a:lnTo>
                  <a:pt x="489" y="1982"/>
                </a:lnTo>
                <a:lnTo>
                  <a:pt x="507" y="1990"/>
                </a:lnTo>
                <a:lnTo>
                  <a:pt x="526" y="1998"/>
                </a:lnTo>
                <a:lnTo>
                  <a:pt x="550" y="2006"/>
                </a:lnTo>
                <a:lnTo>
                  <a:pt x="569" y="2015"/>
                </a:lnTo>
                <a:lnTo>
                  <a:pt x="587" y="2023"/>
                </a:lnTo>
                <a:lnTo>
                  <a:pt x="605" y="2023"/>
                </a:lnTo>
                <a:lnTo>
                  <a:pt x="618" y="2031"/>
                </a:lnTo>
                <a:lnTo>
                  <a:pt x="636" y="2031"/>
                </a:lnTo>
                <a:lnTo>
                  <a:pt x="648" y="2031"/>
                </a:lnTo>
                <a:lnTo>
                  <a:pt x="673" y="2031"/>
                </a:lnTo>
                <a:lnTo>
                  <a:pt x="691" y="2015"/>
                </a:lnTo>
                <a:lnTo>
                  <a:pt x="703" y="1998"/>
                </a:lnTo>
                <a:lnTo>
                  <a:pt x="715" y="1982"/>
                </a:lnTo>
                <a:lnTo>
                  <a:pt x="727" y="1965"/>
                </a:lnTo>
                <a:lnTo>
                  <a:pt x="740" y="1940"/>
                </a:lnTo>
                <a:lnTo>
                  <a:pt x="752" y="1916"/>
                </a:lnTo>
                <a:lnTo>
                  <a:pt x="764" y="1907"/>
                </a:lnTo>
                <a:lnTo>
                  <a:pt x="776" y="1883"/>
                </a:lnTo>
                <a:lnTo>
                  <a:pt x="789" y="1858"/>
                </a:lnTo>
                <a:lnTo>
                  <a:pt x="801" y="1841"/>
                </a:lnTo>
                <a:lnTo>
                  <a:pt x="813" y="1825"/>
                </a:lnTo>
                <a:lnTo>
                  <a:pt x="819" y="1808"/>
                </a:lnTo>
                <a:lnTo>
                  <a:pt x="837" y="1784"/>
                </a:lnTo>
                <a:lnTo>
                  <a:pt x="844" y="1767"/>
                </a:lnTo>
                <a:lnTo>
                  <a:pt x="856" y="1734"/>
                </a:lnTo>
                <a:lnTo>
                  <a:pt x="868" y="1726"/>
                </a:lnTo>
                <a:lnTo>
                  <a:pt x="880" y="1701"/>
                </a:lnTo>
                <a:lnTo>
                  <a:pt x="893" y="1668"/>
                </a:lnTo>
                <a:lnTo>
                  <a:pt x="904" y="1643"/>
                </a:lnTo>
                <a:lnTo>
                  <a:pt x="911" y="1626"/>
                </a:lnTo>
                <a:lnTo>
                  <a:pt x="923" y="1602"/>
                </a:lnTo>
                <a:lnTo>
                  <a:pt x="935" y="1569"/>
                </a:lnTo>
                <a:lnTo>
                  <a:pt x="941" y="1544"/>
                </a:lnTo>
                <a:lnTo>
                  <a:pt x="948" y="1527"/>
                </a:lnTo>
                <a:lnTo>
                  <a:pt x="953" y="1503"/>
                </a:lnTo>
                <a:lnTo>
                  <a:pt x="960" y="1470"/>
                </a:lnTo>
                <a:lnTo>
                  <a:pt x="966" y="1445"/>
                </a:lnTo>
                <a:lnTo>
                  <a:pt x="972" y="1420"/>
                </a:lnTo>
                <a:lnTo>
                  <a:pt x="972" y="1387"/>
                </a:lnTo>
                <a:lnTo>
                  <a:pt x="978" y="1354"/>
                </a:lnTo>
                <a:lnTo>
                  <a:pt x="978" y="1321"/>
                </a:lnTo>
                <a:lnTo>
                  <a:pt x="978" y="1296"/>
                </a:lnTo>
                <a:lnTo>
                  <a:pt x="978" y="1272"/>
                </a:lnTo>
                <a:lnTo>
                  <a:pt x="978" y="1255"/>
                </a:lnTo>
                <a:lnTo>
                  <a:pt x="978" y="1230"/>
                </a:lnTo>
                <a:lnTo>
                  <a:pt x="978" y="1206"/>
                </a:lnTo>
                <a:lnTo>
                  <a:pt x="978" y="1189"/>
                </a:lnTo>
                <a:lnTo>
                  <a:pt x="978" y="1164"/>
                </a:lnTo>
                <a:lnTo>
                  <a:pt x="978" y="1140"/>
                </a:lnTo>
                <a:lnTo>
                  <a:pt x="978" y="1123"/>
                </a:lnTo>
                <a:lnTo>
                  <a:pt x="978" y="1090"/>
                </a:lnTo>
                <a:lnTo>
                  <a:pt x="978" y="1065"/>
                </a:lnTo>
                <a:lnTo>
                  <a:pt x="978" y="1041"/>
                </a:lnTo>
                <a:lnTo>
                  <a:pt x="978" y="1024"/>
                </a:lnTo>
                <a:lnTo>
                  <a:pt x="984" y="999"/>
                </a:lnTo>
                <a:lnTo>
                  <a:pt x="984" y="982"/>
                </a:lnTo>
                <a:lnTo>
                  <a:pt x="984" y="958"/>
                </a:lnTo>
                <a:lnTo>
                  <a:pt x="990" y="925"/>
                </a:lnTo>
                <a:lnTo>
                  <a:pt x="990" y="883"/>
                </a:lnTo>
                <a:lnTo>
                  <a:pt x="997" y="843"/>
                </a:lnTo>
                <a:lnTo>
                  <a:pt x="997" y="817"/>
                </a:lnTo>
                <a:lnTo>
                  <a:pt x="1002" y="784"/>
                </a:lnTo>
                <a:lnTo>
                  <a:pt x="1002" y="760"/>
                </a:lnTo>
                <a:lnTo>
                  <a:pt x="1002" y="727"/>
                </a:lnTo>
                <a:lnTo>
                  <a:pt x="1008" y="702"/>
                </a:lnTo>
                <a:lnTo>
                  <a:pt x="1008" y="669"/>
                </a:lnTo>
                <a:lnTo>
                  <a:pt x="1008" y="636"/>
                </a:lnTo>
                <a:lnTo>
                  <a:pt x="1015" y="603"/>
                </a:lnTo>
                <a:lnTo>
                  <a:pt x="1015" y="570"/>
                </a:lnTo>
                <a:lnTo>
                  <a:pt x="1015" y="537"/>
                </a:lnTo>
                <a:lnTo>
                  <a:pt x="1015" y="504"/>
                </a:lnTo>
                <a:lnTo>
                  <a:pt x="1021" y="471"/>
                </a:lnTo>
                <a:lnTo>
                  <a:pt x="1021" y="438"/>
                </a:lnTo>
                <a:lnTo>
                  <a:pt x="1021" y="397"/>
                </a:lnTo>
                <a:lnTo>
                  <a:pt x="1021" y="364"/>
                </a:lnTo>
                <a:lnTo>
                  <a:pt x="1021" y="331"/>
                </a:lnTo>
                <a:lnTo>
                  <a:pt x="1021" y="289"/>
                </a:lnTo>
                <a:lnTo>
                  <a:pt x="1021" y="256"/>
                </a:lnTo>
                <a:lnTo>
                  <a:pt x="1021" y="223"/>
                </a:lnTo>
                <a:lnTo>
                  <a:pt x="1015" y="190"/>
                </a:lnTo>
                <a:lnTo>
                  <a:pt x="1015" y="157"/>
                </a:lnTo>
                <a:lnTo>
                  <a:pt x="1015" y="133"/>
                </a:lnTo>
                <a:lnTo>
                  <a:pt x="1008" y="107"/>
                </a:lnTo>
                <a:lnTo>
                  <a:pt x="1002" y="83"/>
                </a:lnTo>
                <a:lnTo>
                  <a:pt x="1002" y="66"/>
                </a:lnTo>
                <a:lnTo>
                  <a:pt x="997" y="41"/>
                </a:lnTo>
                <a:lnTo>
                  <a:pt x="984" y="17"/>
                </a:lnTo>
                <a:lnTo>
                  <a:pt x="978" y="0"/>
                </a:lnTo>
                <a:lnTo>
                  <a:pt x="960" y="0"/>
                </a:lnTo>
                <a:lnTo>
                  <a:pt x="941" y="0"/>
                </a:lnTo>
                <a:lnTo>
                  <a:pt x="929" y="0"/>
                </a:lnTo>
                <a:lnTo>
                  <a:pt x="911" y="8"/>
                </a:lnTo>
                <a:lnTo>
                  <a:pt x="893" y="8"/>
                </a:lnTo>
                <a:lnTo>
                  <a:pt x="880" y="17"/>
                </a:lnTo>
                <a:lnTo>
                  <a:pt x="862" y="25"/>
                </a:lnTo>
                <a:lnTo>
                  <a:pt x="849" y="33"/>
                </a:lnTo>
                <a:lnTo>
                  <a:pt x="844" y="50"/>
                </a:lnTo>
                <a:lnTo>
                  <a:pt x="831" y="58"/>
                </a:lnTo>
                <a:lnTo>
                  <a:pt x="813" y="74"/>
                </a:lnTo>
                <a:lnTo>
                  <a:pt x="801" y="91"/>
                </a:lnTo>
                <a:lnTo>
                  <a:pt x="782" y="107"/>
                </a:lnTo>
                <a:lnTo>
                  <a:pt x="776" y="124"/>
                </a:lnTo>
                <a:lnTo>
                  <a:pt x="758" y="140"/>
                </a:lnTo>
                <a:lnTo>
                  <a:pt x="752" y="157"/>
                </a:lnTo>
                <a:lnTo>
                  <a:pt x="764" y="140"/>
                </a:lnTo>
              </a:path>
            </a:pathLst>
          </a:custGeom>
          <a:gradFill rotWithShape="0">
            <a:gsLst>
              <a:gs pos="0">
                <a:srgbClr val="420026"/>
              </a:gs>
              <a:gs pos="100000">
                <a:srgbClr val="DC008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Freeform 11"/>
          <p:cNvSpPr>
            <a:spLocks/>
          </p:cNvSpPr>
          <p:nvPr/>
        </p:nvSpPr>
        <p:spPr bwMode="auto">
          <a:xfrm>
            <a:off x="7893050" y="4633913"/>
            <a:ext cx="620713" cy="1533525"/>
          </a:xfrm>
          <a:custGeom>
            <a:avLst/>
            <a:gdLst>
              <a:gd name="T0" fmla="*/ 229422295 w 460"/>
              <a:gd name="T1" fmla="*/ 160082719 h 1137"/>
              <a:gd name="T2" fmla="*/ 274942136 w 460"/>
              <a:gd name="T3" fmla="*/ 194645730 h 1137"/>
              <a:gd name="T4" fmla="*/ 320463326 w 460"/>
              <a:gd name="T5" fmla="*/ 227389239 h 1137"/>
              <a:gd name="T6" fmla="*/ 375087489 w 460"/>
              <a:gd name="T7" fmla="*/ 285601122 h 1137"/>
              <a:gd name="T8" fmla="*/ 435173841 w 460"/>
              <a:gd name="T9" fmla="*/ 378376057 h 1137"/>
              <a:gd name="T10" fmla="*/ 480695031 w 460"/>
              <a:gd name="T11" fmla="*/ 462056313 h 1137"/>
              <a:gd name="T12" fmla="*/ 520752599 w 460"/>
              <a:gd name="T13" fmla="*/ 529362791 h 1137"/>
              <a:gd name="T14" fmla="*/ 560810167 w 460"/>
              <a:gd name="T15" fmla="*/ 605766561 h 1137"/>
              <a:gd name="T16" fmla="*/ 595405462 w 460"/>
              <a:gd name="T17" fmla="*/ 680349524 h 1137"/>
              <a:gd name="T18" fmla="*/ 635464379 w 460"/>
              <a:gd name="T19" fmla="*/ 756753463 h 1137"/>
              <a:gd name="T20" fmla="*/ 670059674 w 460"/>
              <a:gd name="T21" fmla="*/ 824059941 h 1137"/>
              <a:gd name="T22" fmla="*/ 704654969 w 460"/>
              <a:gd name="T23" fmla="*/ 898644253 h 1137"/>
              <a:gd name="T24" fmla="*/ 741070741 w 460"/>
              <a:gd name="T25" fmla="*/ 975046674 h 1137"/>
              <a:gd name="T26" fmla="*/ 770203763 w 460"/>
              <a:gd name="T27" fmla="*/ 1058726930 h 1137"/>
              <a:gd name="T28" fmla="*/ 801158442 w 460"/>
              <a:gd name="T29" fmla="*/ 1142405837 h 1137"/>
              <a:gd name="T30" fmla="*/ 821187226 w 460"/>
              <a:gd name="T31" fmla="*/ 1227904202 h 1137"/>
              <a:gd name="T32" fmla="*/ 830291464 w 460"/>
              <a:gd name="T33" fmla="*/ 1302488514 h 1137"/>
              <a:gd name="T34" fmla="*/ 835753737 w 460"/>
              <a:gd name="T35" fmla="*/ 1386167421 h 1137"/>
              <a:gd name="T36" fmla="*/ 830291464 w 460"/>
              <a:gd name="T37" fmla="*/ 1469846665 h 1137"/>
              <a:gd name="T38" fmla="*/ 804799058 w 460"/>
              <a:gd name="T39" fmla="*/ 1580813404 h 1137"/>
              <a:gd name="T40" fmla="*/ 770203763 w 460"/>
              <a:gd name="T41" fmla="*/ 1671768796 h 1137"/>
              <a:gd name="T42" fmla="*/ 735608468 w 460"/>
              <a:gd name="T43" fmla="*/ 1729980679 h 1137"/>
              <a:gd name="T44" fmla="*/ 704654969 w 460"/>
              <a:gd name="T45" fmla="*/ 1780916076 h 1137"/>
              <a:gd name="T46" fmla="*/ 655493163 w 460"/>
              <a:gd name="T47" fmla="*/ 1831851473 h 1137"/>
              <a:gd name="T48" fmla="*/ 600867735 w 460"/>
              <a:gd name="T49" fmla="*/ 1890063356 h 1137"/>
              <a:gd name="T50" fmla="*/ 549885621 w 460"/>
              <a:gd name="T51" fmla="*/ 1931902809 h 1137"/>
              <a:gd name="T52" fmla="*/ 506186088 w 460"/>
              <a:gd name="T53" fmla="*/ 1973742263 h 1137"/>
              <a:gd name="T54" fmla="*/ 455202625 w 460"/>
              <a:gd name="T55" fmla="*/ 1999210636 h 1137"/>
              <a:gd name="T56" fmla="*/ 406040819 w 460"/>
              <a:gd name="T57" fmla="*/ 2033773604 h 1137"/>
              <a:gd name="T58" fmla="*/ 355058705 w 460"/>
              <a:gd name="T59" fmla="*/ 2059240628 h 1137"/>
              <a:gd name="T60" fmla="*/ 315001053 w 460"/>
              <a:gd name="T61" fmla="*/ 2066517114 h 1137"/>
              <a:gd name="T62" fmla="*/ 269479863 w 460"/>
              <a:gd name="T63" fmla="*/ 2050146033 h 1137"/>
              <a:gd name="T64" fmla="*/ 240346841 w 460"/>
              <a:gd name="T65" fmla="*/ 1999210636 h 1137"/>
              <a:gd name="T66" fmla="*/ 209393511 w 460"/>
              <a:gd name="T67" fmla="*/ 1940998753 h 1137"/>
              <a:gd name="T68" fmla="*/ 180260489 w 460"/>
              <a:gd name="T69" fmla="*/ 1873690927 h 1137"/>
              <a:gd name="T70" fmla="*/ 151127425 w 460"/>
              <a:gd name="T71" fmla="*/ 1815479044 h 1137"/>
              <a:gd name="T72" fmla="*/ 125636368 w 460"/>
              <a:gd name="T73" fmla="*/ 1755447703 h 1137"/>
              <a:gd name="T74" fmla="*/ 94681689 w 460"/>
              <a:gd name="T75" fmla="*/ 1671768796 h 1137"/>
              <a:gd name="T76" fmla="*/ 71012268 w 460"/>
              <a:gd name="T77" fmla="*/ 1597184484 h 1137"/>
              <a:gd name="T78" fmla="*/ 54624100 w 460"/>
              <a:gd name="T79" fmla="*/ 1529878006 h 1137"/>
              <a:gd name="T80" fmla="*/ 40057578 w 460"/>
              <a:gd name="T81" fmla="*/ 1444379641 h 1137"/>
              <a:gd name="T82" fmla="*/ 34595305 w 460"/>
              <a:gd name="T83" fmla="*/ 1344327968 h 1137"/>
              <a:gd name="T84" fmla="*/ 34595305 w 460"/>
              <a:gd name="T85" fmla="*/ 1277020141 h 1137"/>
              <a:gd name="T86" fmla="*/ 34595305 w 460"/>
              <a:gd name="T87" fmla="*/ 1209713663 h 1137"/>
              <a:gd name="T88" fmla="*/ 34595305 w 460"/>
              <a:gd name="T89" fmla="*/ 1142405837 h 1137"/>
              <a:gd name="T90" fmla="*/ 34595305 w 460"/>
              <a:gd name="T91" fmla="*/ 1058726930 h 1137"/>
              <a:gd name="T92" fmla="*/ 30953340 w 460"/>
              <a:gd name="T93" fmla="*/ 1000515047 h 1137"/>
              <a:gd name="T94" fmla="*/ 25491067 w 460"/>
              <a:gd name="T95" fmla="*/ 898644253 h 1137"/>
              <a:gd name="T96" fmla="*/ 14566516 w 460"/>
              <a:gd name="T97" fmla="*/ 798592916 h 1137"/>
              <a:gd name="T98" fmla="*/ 10924549 w 460"/>
              <a:gd name="T99" fmla="*/ 714912661 h 1137"/>
              <a:gd name="T100" fmla="*/ 5462274 w 460"/>
              <a:gd name="T101" fmla="*/ 613043046 h 1137"/>
              <a:gd name="T102" fmla="*/ 5462274 w 460"/>
              <a:gd name="T103" fmla="*/ 512991710 h 1137"/>
              <a:gd name="T104" fmla="*/ 0 w 460"/>
              <a:gd name="T105" fmla="*/ 403844430 h 1137"/>
              <a:gd name="T106" fmla="*/ 0 w 460"/>
              <a:gd name="T107" fmla="*/ 294697066 h 1137"/>
              <a:gd name="T108" fmla="*/ 5462274 w 460"/>
              <a:gd name="T109" fmla="*/ 194645730 h 1137"/>
              <a:gd name="T110" fmla="*/ 10924549 w 460"/>
              <a:gd name="T111" fmla="*/ 109147322 h 1137"/>
              <a:gd name="T112" fmla="*/ 20028789 w 460"/>
              <a:gd name="T113" fmla="*/ 41839464 h 1137"/>
              <a:gd name="T114" fmla="*/ 50982135 w 460"/>
              <a:gd name="T115" fmla="*/ 0 h 1137"/>
              <a:gd name="T116" fmla="*/ 91041073 w 460"/>
              <a:gd name="T117" fmla="*/ 9095946 h 1137"/>
              <a:gd name="T118" fmla="*/ 131098641 w 460"/>
              <a:gd name="T119" fmla="*/ 25467035 h 1137"/>
              <a:gd name="T120" fmla="*/ 154769390 w 460"/>
              <a:gd name="T121" fmla="*/ 60031362 h 1137"/>
              <a:gd name="T122" fmla="*/ 194827000 w 460"/>
              <a:gd name="T123" fmla="*/ 109147322 h 1137"/>
              <a:gd name="T124" fmla="*/ 220318057 w 460"/>
              <a:gd name="T125" fmla="*/ 160082719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115" y="79"/>
                </a:moveTo>
                <a:lnTo>
                  <a:pt x="121" y="79"/>
                </a:lnTo>
                <a:lnTo>
                  <a:pt x="126" y="88"/>
                </a:lnTo>
                <a:lnTo>
                  <a:pt x="132" y="88"/>
                </a:lnTo>
                <a:lnTo>
                  <a:pt x="146" y="97"/>
                </a:lnTo>
                <a:lnTo>
                  <a:pt x="151" y="107"/>
                </a:lnTo>
                <a:lnTo>
                  <a:pt x="159" y="111"/>
                </a:lnTo>
                <a:lnTo>
                  <a:pt x="170" y="120"/>
                </a:lnTo>
                <a:lnTo>
                  <a:pt x="176" y="125"/>
                </a:lnTo>
                <a:lnTo>
                  <a:pt x="187" y="134"/>
                </a:lnTo>
                <a:lnTo>
                  <a:pt x="198" y="148"/>
                </a:lnTo>
                <a:lnTo>
                  <a:pt x="206" y="157"/>
                </a:lnTo>
                <a:lnTo>
                  <a:pt x="214" y="171"/>
                </a:lnTo>
                <a:lnTo>
                  <a:pt x="231" y="194"/>
                </a:lnTo>
                <a:lnTo>
                  <a:pt x="239" y="208"/>
                </a:lnTo>
                <a:lnTo>
                  <a:pt x="247" y="222"/>
                </a:lnTo>
                <a:lnTo>
                  <a:pt x="256" y="236"/>
                </a:lnTo>
                <a:lnTo>
                  <a:pt x="264" y="254"/>
                </a:lnTo>
                <a:lnTo>
                  <a:pt x="269" y="264"/>
                </a:lnTo>
                <a:lnTo>
                  <a:pt x="278" y="277"/>
                </a:lnTo>
                <a:lnTo>
                  <a:pt x="286" y="291"/>
                </a:lnTo>
                <a:lnTo>
                  <a:pt x="291" y="305"/>
                </a:lnTo>
                <a:lnTo>
                  <a:pt x="300" y="319"/>
                </a:lnTo>
                <a:lnTo>
                  <a:pt x="308" y="333"/>
                </a:lnTo>
                <a:lnTo>
                  <a:pt x="313" y="346"/>
                </a:lnTo>
                <a:lnTo>
                  <a:pt x="322" y="360"/>
                </a:lnTo>
                <a:lnTo>
                  <a:pt x="327" y="374"/>
                </a:lnTo>
                <a:lnTo>
                  <a:pt x="335" y="388"/>
                </a:lnTo>
                <a:lnTo>
                  <a:pt x="341" y="402"/>
                </a:lnTo>
                <a:lnTo>
                  <a:pt x="349" y="416"/>
                </a:lnTo>
                <a:lnTo>
                  <a:pt x="355" y="425"/>
                </a:lnTo>
                <a:lnTo>
                  <a:pt x="363" y="439"/>
                </a:lnTo>
                <a:lnTo>
                  <a:pt x="368" y="453"/>
                </a:lnTo>
                <a:lnTo>
                  <a:pt x="376" y="467"/>
                </a:lnTo>
                <a:lnTo>
                  <a:pt x="382" y="480"/>
                </a:lnTo>
                <a:lnTo>
                  <a:pt x="387" y="494"/>
                </a:lnTo>
                <a:lnTo>
                  <a:pt x="396" y="508"/>
                </a:lnTo>
                <a:lnTo>
                  <a:pt x="401" y="522"/>
                </a:lnTo>
                <a:lnTo>
                  <a:pt x="407" y="536"/>
                </a:lnTo>
                <a:lnTo>
                  <a:pt x="412" y="550"/>
                </a:lnTo>
                <a:lnTo>
                  <a:pt x="418" y="568"/>
                </a:lnTo>
                <a:lnTo>
                  <a:pt x="423" y="582"/>
                </a:lnTo>
                <a:lnTo>
                  <a:pt x="429" y="596"/>
                </a:lnTo>
                <a:lnTo>
                  <a:pt x="434" y="614"/>
                </a:lnTo>
                <a:lnTo>
                  <a:pt x="440" y="628"/>
                </a:lnTo>
                <a:lnTo>
                  <a:pt x="442" y="642"/>
                </a:lnTo>
                <a:lnTo>
                  <a:pt x="448" y="661"/>
                </a:lnTo>
                <a:lnTo>
                  <a:pt x="451" y="675"/>
                </a:lnTo>
                <a:lnTo>
                  <a:pt x="453" y="688"/>
                </a:lnTo>
                <a:lnTo>
                  <a:pt x="453" y="702"/>
                </a:lnTo>
                <a:lnTo>
                  <a:pt x="456" y="716"/>
                </a:lnTo>
                <a:lnTo>
                  <a:pt x="459" y="730"/>
                </a:lnTo>
                <a:lnTo>
                  <a:pt x="459" y="748"/>
                </a:lnTo>
                <a:lnTo>
                  <a:pt x="459" y="762"/>
                </a:lnTo>
                <a:lnTo>
                  <a:pt x="459" y="772"/>
                </a:lnTo>
                <a:lnTo>
                  <a:pt x="459" y="785"/>
                </a:lnTo>
                <a:lnTo>
                  <a:pt x="456" y="808"/>
                </a:lnTo>
                <a:lnTo>
                  <a:pt x="453" y="832"/>
                </a:lnTo>
                <a:lnTo>
                  <a:pt x="448" y="850"/>
                </a:lnTo>
                <a:lnTo>
                  <a:pt x="442" y="869"/>
                </a:lnTo>
                <a:lnTo>
                  <a:pt x="437" y="887"/>
                </a:lnTo>
                <a:lnTo>
                  <a:pt x="431" y="905"/>
                </a:lnTo>
                <a:lnTo>
                  <a:pt x="423" y="919"/>
                </a:lnTo>
                <a:lnTo>
                  <a:pt x="415" y="938"/>
                </a:lnTo>
                <a:lnTo>
                  <a:pt x="409" y="947"/>
                </a:lnTo>
                <a:lnTo>
                  <a:pt x="404" y="951"/>
                </a:lnTo>
                <a:lnTo>
                  <a:pt x="398" y="961"/>
                </a:lnTo>
                <a:lnTo>
                  <a:pt x="393" y="970"/>
                </a:lnTo>
                <a:lnTo>
                  <a:pt x="387" y="979"/>
                </a:lnTo>
                <a:lnTo>
                  <a:pt x="382" y="984"/>
                </a:lnTo>
                <a:lnTo>
                  <a:pt x="374" y="993"/>
                </a:lnTo>
                <a:lnTo>
                  <a:pt x="360" y="1007"/>
                </a:lnTo>
                <a:lnTo>
                  <a:pt x="352" y="1016"/>
                </a:lnTo>
                <a:lnTo>
                  <a:pt x="338" y="1030"/>
                </a:lnTo>
                <a:lnTo>
                  <a:pt x="330" y="1039"/>
                </a:lnTo>
                <a:lnTo>
                  <a:pt x="322" y="1048"/>
                </a:lnTo>
                <a:lnTo>
                  <a:pt x="313" y="1058"/>
                </a:lnTo>
                <a:lnTo>
                  <a:pt x="302" y="1062"/>
                </a:lnTo>
                <a:lnTo>
                  <a:pt x="297" y="1067"/>
                </a:lnTo>
                <a:lnTo>
                  <a:pt x="286" y="1076"/>
                </a:lnTo>
                <a:lnTo>
                  <a:pt x="278" y="1085"/>
                </a:lnTo>
                <a:lnTo>
                  <a:pt x="269" y="1090"/>
                </a:lnTo>
                <a:lnTo>
                  <a:pt x="258" y="1095"/>
                </a:lnTo>
                <a:lnTo>
                  <a:pt x="250" y="1099"/>
                </a:lnTo>
                <a:lnTo>
                  <a:pt x="239" y="1109"/>
                </a:lnTo>
                <a:lnTo>
                  <a:pt x="231" y="1113"/>
                </a:lnTo>
                <a:lnTo>
                  <a:pt x="223" y="1118"/>
                </a:lnTo>
                <a:lnTo>
                  <a:pt x="212" y="1122"/>
                </a:lnTo>
                <a:lnTo>
                  <a:pt x="203" y="1127"/>
                </a:lnTo>
                <a:lnTo>
                  <a:pt x="195" y="1132"/>
                </a:lnTo>
                <a:lnTo>
                  <a:pt x="187" y="1132"/>
                </a:lnTo>
                <a:lnTo>
                  <a:pt x="181" y="1136"/>
                </a:lnTo>
                <a:lnTo>
                  <a:pt x="173" y="1136"/>
                </a:lnTo>
                <a:lnTo>
                  <a:pt x="168" y="1136"/>
                </a:lnTo>
                <a:lnTo>
                  <a:pt x="157" y="1136"/>
                </a:lnTo>
                <a:lnTo>
                  <a:pt x="148" y="1127"/>
                </a:lnTo>
                <a:lnTo>
                  <a:pt x="143" y="1118"/>
                </a:lnTo>
                <a:lnTo>
                  <a:pt x="137" y="1109"/>
                </a:lnTo>
                <a:lnTo>
                  <a:pt x="132" y="1099"/>
                </a:lnTo>
                <a:lnTo>
                  <a:pt x="126" y="1085"/>
                </a:lnTo>
                <a:lnTo>
                  <a:pt x="121" y="1072"/>
                </a:lnTo>
                <a:lnTo>
                  <a:pt x="115" y="1067"/>
                </a:lnTo>
                <a:lnTo>
                  <a:pt x="110" y="1053"/>
                </a:lnTo>
                <a:lnTo>
                  <a:pt x="104" y="1039"/>
                </a:lnTo>
                <a:lnTo>
                  <a:pt x="99" y="1030"/>
                </a:lnTo>
                <a:lnTo>
                  <a:pt x="93" y="1021"/>
                </a:lnTo>
                <a:lnTo>
                  <a:pt x="91" y="1012"/>
                </a:lnTo>
                <a:lnTo>
                  <a:pt x="83" y="998"/>
                </a:lnTo>
                <a:lnTo>
                  <a:pt x="80" y="988"/>
                </a:lnTo>
                <a:lnTo>
                  <a:pt x="74" y="970"/>
                </a:lnTo>
                <a:lnTo>
                  <a:pt x="69" y="965"/>
                </a:lnTo>
                <a:lnTo>
                  <a:pt x="63" y="951"/>
                </a:lnTo>
                <a:lnTo>
                  <a:pt x="58" y="933"/>
                </a:lnTo>
                <a:lnTo>
                  <a:pt x="52" y="919"/>
                </a:lnTo>
                <a:lnTo>
                  <a:pt x="50" y="910"/>
                </a:lnTo>
                <a:lnTo>
                  <a:pt x="44" y="896"/>
                </a:lnTo>
                <a:lnTo>
                  <a:pt x="39" y="878"/>
                </a:lnTo>
                <a:lnTo>
                  <a:pt x="36" y="864"/>
                </a:lnTo>
                <a:lnTo>
                  <a:pt x="33" y="854"/>
                </a:lnTo>
                <a:lnTo>
                  <a:pt x="30" y="841"/>
                </a:lnTo>
                <a:lnTo>
                  <a:pt x="28" y="822"/>
                </a:lnTo>
                <a:lnTo>
                  <a:pt x="25" y="808"/>
                </a:lnTo>
                <a:lnTo>
                  <a:pt x="22" y="794"/>
                </a:lnTo>
                <a:lnTo>
                  <a:pt x="22" y="776"/>
                </a:lnTo>
                <a:lnTo>
                  <a:pt x="19" y="757"/>
                </a:lnTo>
                <a:lnTo>
                  <a:pt x="19" y="739"/>
                </a:lnTo>
                <a:lnTo>
                  <a:pt x="19" y="725"/>
                </a:lnTo>
                <a:lnTo>
                  <a:pt x="19" y="711"/>
                </a:lnTo>
                <a:lnTo>
                  <a:pt x="19" y="702"/>
                </a:lnTo>
                <a:lnTo>
                  <a:pt x="19" y="688"/>
                </a:lnTo>
                <a:lnTo>
                  <a:pt x="19" y="675"/>
                </a:lnTo>
                <a:lnTo>
                  <a:pt x="19" y="665"/>
                </a:lnTo>
                <a:lnTo>
                  <a:pt x="19" y="651"/>
                </a:lnTo>
                <a:lnTo>
                  <a:pt x="19" y="638"/>
                </a:lnTo>
                <a:lnTo>
                  <a:pt x="19" y="628"/>
                </a:lnTo>
                <a:lnTo>
                  <a:pt x="19" y="610"/>
                </a:lnTo>
                <a:lnTo>
                  <a:pt x="19" y="596"/>
                </a:lnTo>
                <a:lnTo>
                  <a:pt x="19" y="582"/>
                </a:lnTo>
                <a:lnTo>
                  <a:pt x="19" y="573"/>
                </a:lnTo>
                <a:lnTo>
                  <a:pt x="17" y="559"/>
                </a:lnTo>
                <a:lnTo>
                  <a:pt x="17" y="550"/>
                </a:lnTo>
                <a:lnTo>
                  <a:pt x="17" y="536"/>
                </a:lnTo>
                <a:lnTo>
                  <a:pt x="14" y="517"/>
                </a:lnTo>
                <a:lnTo>
                  <a:pt x="14" y="494"/>
                </a:lnTo>
                <a:lnTo>
                  <a:pt x="11" y="471"/>
                </a:lnTo>
                <a:lnTo>
                  <a:pt x="11" y="457"/>
                </a:lnTo>
                <a:lnTo>
                  <a:pt x="8" y="439"/>
                </a:lnTo>
                <a:lnTo>
                  <a:pt x="8" y="425"/>
                </a:lnTo>
                <a:lnTo>
                  <a:pt x="8" y="407"/>
                </a:lnTo>
                <a:lnTo>
                  <a:pt x="6" y="393"/>
                </a:lnTo>
                <a:lnTo>
                  <a:pt x="6" y="374"/>
                </a:lnTo>
                <a:lnTo>
                  <a:pt x="6" y="356"/>
                </a:lnTo>
                <a:lnTo>
                  <a:pt x="3" y="337"/>
                </a:lnTo>
                <a:lnTo>
                  <a:pt x="3" y="319"/>
                </a:lnTo>
                <a:lnTo>
                  <a:pt x="3" y="301"/>
                </a:lnTo>
                <a:lnTo>
                  <a:pt x="3" y="282"/>
                </a:lnTo>
                <a:lnTo>
                  <a:pt x="0" y="264"/>
                </a:lnTo>
                <a:lnTo>
                  <a:pt x="0" y="245"/>
                </a:lnTo>
                <a:lnTo>
                  <a:pt x="0" y="222"/>
                </a:lnTo>
                <a:lnTo>
                  <a:pt x="0" y="204"/>
                </a:lnTo>
                <a:lnTo>
                  <a:pt x="0" y="185"/>
                </a:lnTo>
                <a:lnTo>
                  <a:pt x="0" y="162"/>
                </a:lnTo>
                <a:lnTo>
                  <a:pt x="0" y="143"/>
                </a:lnTo>
                <a:lnTo>
                  <a:pt x="0" y="125"/>
                </a:lnTo>
                <a:lnTo>
                  <a:pt x="3" y="107"/>
                </a:lnTo>
                <a:lnTo>
                  <a:pt x="3" y="88"/>
                </a:lnTo>
                <a:lnTo>
                  <a:pt x="3" y="74"/>
                </a:lnTo>
                <a:lnTo>
                  <a:pt x="6" y="60"/>
                </a:lnTo>
                <a:lnTo>
                  <a:pt x="8" y="46"/>
                </a:lnTo>
                <a:lnTo>
                  <a:pt x="8" y="37"/>
                </a:lnTo>
                <a:lnTo>
                  <a:pt x="11" y="23"/>
                </a:lnTo>
                <a:lnTo>
                  <a:pt x="17" y="9"/>
                </a:lnTo>
                <a:lnTo>
                  <a:pt x="19" y="0"/>
                </a:lnTo>
                <a:lnTo>
                  <a:pt x="28" y="0"/>
                </a:lnTo>
                <a:lnTo>
                  <a:pt x="36" y="0"/>
                </a:lnTo>
                <a:lnTo>
                  <a:pt x="41" y="0"/>
                </a:lnTo>
                <a:lnTo>
                  <a:pt x="50" y="5"/>
                </a:lnTo>
                <a:lnTo>
                  <a:pt x="58" y="5"/>
                </a:lnTo>
                <a:lnTo>
                  <a:pt x="63" y="9"/>
                </a:lnTo>
                <a:lnTo>
                  <a:pt x="72" y="14"/>
                </a:lnTo>
                <a:lnTo>
                  <a:pt x="77" y="18"/>
                </a:lnTo>
                <a:lnTo>
                  <a:pt x="80" y="28"/>
                </a:lnTo>
                <a:lnTo>
                  <a:pt x="85" y="33"/>
                </a:lnTo>
                <a:lnTo>
                  <a:pt x="93" y="42"/>
                </a:lnTo>
                <a:lnTo>
                  <a:pt x="99" y="51"/>
                </a:lnTo>
                <a:lnTo>
                  <a:pt x="107" y="60"/>
                </a:lnTo>
                <a:lnTo>
                  <a:pt x="110" y="70"/>
                </a:lnTo>
                <a:lnTo>
                  <a:pt x="118" y="79"/>
                </a:lnTo>
                <a:lnTo>
                  <a:pt x="121" y="88"/>
                </a:lnTo>
                <a:lnTo>
                  <a:pt x="115" y="79"/>
                </a:lnTo>
              </a:path>
            </a:pathLst>
          </a:custGeom>
          <a:gradFill rotWithShape="0">
            <a:gsLst>
              <a:gs pos="0">
                <a:srgbClr val="D989B8"/>
              </a:gs>
              <a:gs pos="100000">
                <a:srgbClr val="412937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Freeform 4"/>
          <p:cNvSpPr>
            <a:spLocks/>
          </p:cNvSpPr>
          <p:nvPr/>
        </p:nvSpPr>
        <p:spPr bwMode="auto">
          <a:xfrm>
            <a:off x="6054725" y="4481513"/>
            <a:ext cx="620713" cy="1533525"/>
          </a:xfrm>
          <a:custGeom>
            <a:avLst/>
            <a:gdLst>
              <a:gd name="T0" fmla="*/ 606331357 w 460"/>
              <a:gd name="T1" fmla="*/ 160082719 h 1137"/>
              <a:gd name="T2" fmla="*/ 560810167 w 460"/>
              <a:gd name="T3" fmla="*/ 194645730 h 1137"/>
              <a:gd name="T4" fmla="*/ 515290326 w 460"/>
              <a:gd name="T5" fmla="*/ 227389239 h 1137"/>
              <a:gd name="T6" fmla="*/ 460666248 w 460"/>
              <a:gd name="T7" fmla="*/ 285601122 h 1137"/>
              <a:gd name="T8" fmla="*/ 400578546 w 460"/>
              <a:gd name="T9" fmla="*/ 378376057 h 1137"/>
              <a:gd name="T10" fmla="*/ 355058705 w 460"/>
              <a:gd name="T11" fmla="*/ 462056313 h 1137"/>
              <a:gd name="T12" fmla="*/ 315001053 w 460"/>
              <a:gd name="T13" fmla="*/ 529362791 h 1137"/>
              <a:gd name="T14" fmla="*/ 274942136 w 460"/>
              <a:gd name="T15" fmla="*/ 605766561 h 1137"/>
              <a:gd name="T16" fmla="*/ 240346841 w 460"/>
              <a:gd name="T17" fmla="*/ 680349524 h 1137"/>
              <a:gd name="T18" fmla="*/ 200289273 w 460"/>
              <a:gd name="T19" fmla="*/ 756753463 h 1137"/>
              <a:gd name="T20" fmla="*/ 165693936 w 460"/>
              <a:gd name="T21" fmla="*/ 824059941 h 1137"/>
              <a:gd name="T22" fmla="*/ 131098641 w 460"/>
              <a:gd name="T23" fmla="*/ 898644253 h 1137"/>
              <a:gd name="T24" fmla="*/ 94681689 w 460"/>
              <a:gd name="T25" fmla="*/ 975046674 h 1137"/>
              <a:gd name="T26" fmla="*/ 65548646 w 460"/>
              <a:gd name="T27" fmla="*/ 1058726930 h 1137"/>
              <a:gd name="T28" fmla="*/ 34595305 w 460"/>
              <a:gd name="T29" fmla="*/ 1142405837 h 1137"/>
              <a:gd name="T30" fmla="*/ 14566516 w 460"/>
              <a:gd name="T31" fmla="*/ 1227904202 h 1137"/>
              <a:gd name="T32" fmla="*/ 5462274 w 460"/>
              <a:gd name="T33" fmla="*/ 1302488514 h 1137"/>
              <a:gd name="T34" fmla="*/ 0 w 460"/>
              <a:gd name="T35" fmla="*/ 1386167421 h 1137"/>
              <a:gd name="T36" fmla="*/ 5462274 w 460"/>
              <a:gd name="T37" fmla="*/ 1469846665 h 1137"/>
              <a:gd name="T38" fmla="*/ 30953340 w 460"/>
              <a:gd name="T39" fmla="*/ 1580813404 h 1137"/>
              <a:gd name="T40" fmla="*/ 65548646 w 460"/>
              <a:gd name="T41" fmla="*/ 1671768796 h 1137"/>
              <a:gd name="T42" fmla="*/ 100145311 w 460"/>
              <a:gd name="T43" fmla="*/ 1729980679 h 1137"/>
              <a:gd name="T44" fmla="*/ 131098641 w 460"/>
              <a:gd name="T45" fmla="*/ 1780916076 h 1137"/>
              <a:gd name="T46" fmla="*/ 180260489 w 460"/>
              <a:gd name="T47" fmla="*/ 1831851473 h 1137"/>
              <a:gd name="T48" fmla="*/ 234884568 w 460"/>
              <a:gd name="T49" fmla="*/ 1890063356 h 1137"/>
              <a:gd name="T50" fmla="*/ 285868031 w 460"/>
              <a:gd name="T51" fmla="*/ 1931902809 h 1137"/>
              <a:gd name="T52" fmla="*/ 329567564 w 460"/>
              <a:gd name="T53" fmla="*/ 1973742263 h 1137"/>
              <a:gd name="T54" fmla="*/ 380549762 w 460"/>
              <a:gd name="T55" fmla="*/ 1999210636 h 1137"/>
              <a:gd name="T56" fmla="*/ 429711568 w 460"/>
              <a:gd name="T57" fmla="*/ 2033773604 h 1137"/>
              <a:gd name="T58" fmla="*/ 480695031 w 460"/>
              <a:gd name="T59" fmla="*/ 2059240628 h 1137"/>
              <a:gd name="T60" fmla="*/ 520752599 w 460"/>
              <a:gd name="T61" fmla="*/ 2066517114 h 1137"/>
              <a:gd name="T62" fmla="*/ 566272440 w 460"/>
              <a:gd name="T63" fmla="*/ 2050146033 h 1137"/>
              <a:gd name="T64" fmla="*/ 595405462 w 460"/>
              <a:gd name="T65" fmla="*/ 1999210636 h 1137"/>
              <a:gd name="T66" fmla="*/ 626360141 w 460"/>
              <a:gd name="T67" fmla="*/ 1940998753 h 1137"/>
              <a:gd name="T68" fmla="*/ 655493163 w 460"/>
              <a:gd name="T69" fmla="*/ 1873690927 h 1137"/>
              <a:gd name="T70" fmla="*/ 684626185 w 460"/>
              <a:gd name="T71" fmla="*/ 1815479044 h 1137"/>
              <a:gd name="T72" fmla="*/ 710117411 w 460"/>
              <a:gd name="T73" fmla="*/ 1755447703 h 1137"/>
              <a:gd name="T74" fmla="*/ 741070741 w 460"/>
              <a:gd name="T75" fmla="*/ 1671768796 h 1137"/>
              <a:gd name="T76" fmla="*/ 764741490 w 460"/>
              <a:gd name="T77" fmla="*/ 1597184484 h 1137"/>
              <a:gd name="T78" fmla="*/ 781128309 w 460"/>
              <a:gd name="T79" fmla="*/ 1529878006 h 1137"/>
              <a:gd name="T80" fmla="*/ 795694820 w 460"/>
              <a:gd name="T81" fmla="*/ 1444379641 h 1137"/>
              <a:gd name="T82" fmla="*/ 801158442 w 460"/>
              <a:gd name="T83" fmla="*/ 1344327968 h 1137"/>
              <a:gd name="T84" fmla="*/ 801158442 w 460"/>
              <a:gd name="T85" fmla="*/ 1277020141 h 1137"/>
              <a:gd name="T86" fmla="*/ 801158442 w 460"/>
              <a:gd name="T87" fmla="*/ 1209713663 h 1137"/>
              <a:gd name="T88" fmla="*/ 801158442 w 460"/>
              <a:gd name="T89" fmla="*/ 1142405837 h 1137"/>
              <a:gd name="T90" fmla="*/ 801158442 w 460"/>
              <a:gd name="T91" fmla="*/ 1058726930 h 1137"/>
              <a:gd name="T92" fmla="*/ 804799058 w 460"/>
              <a:gd name="T93" fmla="*/ 1000515047 h 1137"/>
              <a:gd name="T94" fmla="*/ 810261331 w 460"/>
              <a:gd name="T95" fmla="*/ 898644253 h 1137"/>
              <a:gd name="T96" fmla="*/ 821187226 w 460"/>
              <a:gd name="T97" fmla="*/ 798592916 h 1137"/>
              <a:gd name="T98" fmla="*/ 824827842 w 460"/>
              <a:gd name="T99" fmla="*/ 714912661 h 1137"/>
              <a:gd name="T100" fmla="*/ 830291464 w 460"/>
              <a:gd name="T101" fmla="*/ 613043046 h 1137"/>
              <a:gd name="T102" fmla="*/ 830291464 w 460"/>
              <a:gd name="T103" fmla="*/ 512991710 h 1137"/>
              <a:gd name="T104" fmla="*/ 835753737 w 460"/>
              <a:gd name="T105" fmla="*/ 403844430 h 1137"/>
              <a:gd name="T106" fmla="*/ 835753737 w 460"/>
              <a:gd name="T107" fmla="*/ 294697066 h 1137"/>
              <a:gd name="T108" fmla="*/ 830291464 w 460"/>
              <a:gd name="T109" fmla="*/ 194645730 h 1137"/>
              <a:gd name="T110" fmla="*/ 824827842 w 460"/>
              <a:gd name="T111" fmla="*/ 109147322 h 1137"/>
              <a:gd name="T112" fmla="*/ 815724953 w 460"/>
              <a:gd name="T113" fmla="*/ 41839464 h 1137"/>
              <a:gd name="T114" fmla="*/ 784770274 w 460"/>
              <a:gd name="T115" fmla="*/ 0 h 1137"/>
              <a:gd name="T116" fmla="*/ 744712706 w 460"/>
              <a:gd name="T117" fmla="*/ 9095946 h 1137"/>
              <a:gd name="T118" fmla="*/ 704654969 w 460"/>
              <a:gd name="T119" fmla="*/ 25467035 h 1137"/>
              <a:gd name="T120" fmla="*/ 680984220 w 460"/>
              <a:gd name="T121" fmla="*/ 60031362 h 1137"/>
              <a:gd name="T122" fmla="*/ 640926652 w 460"/>
              <a:gd name="T123" fmla="*/ 109147322 h 1137"/>
              <a:gd name="T124" fmla="*/ 615434246 w 460"/>
              <a:gd name="T125" fmla="*/ 160082719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344" y="79"/>
                </a:moveTo>
                <a:lnTo>
                  <a:pt x="338" y="79"/>
                </a:lnTo>
                <a:lnTo>
                  <a:pt x="333" y="88"/>
                </a:lnTo>
                <a:lnTo>
                  <a:pt x="327" y="88"/>
                </a:lnTo>
                <a:lnTo>
                  <a:pt x="313" y="97"/>
                </a:lnTo>
                <a:lnTo>
                  <a:pt x="308" y="107"/>
                </a:lnTo>
                <a:lnTo>
                  <a:pt x="300" y="111"/>
                </a:lnTo>
                <a:lnTo>
                  <a:pt x="289" y="120"/>
                </a:lnTo>
                <a:lnTo>
                  <a:pt x="283" y="125"/>
                </a:lnTo>
                <a:lnTo>
                  <a:pt x="272" y="134"/>
                </a:lnTo>
                <a:lnTo>
                  <a:pt x="261" y="148"/>
                </a:lnTo>
                <a:lnTo>
                  <a:pt x="253" y="157"/>
                </a:lnTo>
                <a:lnTo>
                  <a:pt x="245" y="171"/>
                </a:lnTo>
                <a:lnTo>
                  <a:pt x="228" y="194"/>
                </a:lnTo>
                <a:lnTo>
                  <a:pt x="220" y="208"/>
                </a:lnTo>
                <a:lnTo>
                  <a:pt x="212" y="222"/>
                </a:lnTo>
                <a:lnTo>
                  <a:pt x="203" y="236"/>
                </a:lnTo>
                <a:lnTo>
                  <a:pt x="195" y="254"/>
                </a:lnTo>
                <a:lnTo>
                  <a:pt x="190" y="264"/>
                </a:lnTo>
                <a:lnTo>
                  <a:pt x="181" y="277"/>
                </a:lnTo>
                <a:lnTo>
                  <a:pt x="173" y="291"/>
                </a:lnTo>
                <a:lnTo>
                  <a:pt x="168" y="305"/>
                </a:lnTo>
                <a:lnTo>
                  <a:pt x="159" y="319"/>
                </a:lnTo>
                <a:lnTo>
                  <a:pt x="151" y="333"/>
                </a:lnTo>
                <a:lnTo>
                  <a:pt x="146" y="346"/>
                </a:lnTo>
                <a:lnTo>
                  <a:pt x="137" y="360"/>
                </a:lnTo>
                <a:lnTo>
                  <a:pt x="132" y="374"/>
                </a:lnTo>
                <a:lnTo>
                  <a:pt x="124" y="388"/>
                </a:lnTo>
                <a:lnTo>
                  <a:pt x="118" y="402"/>
                </a:lnTo>
                <a:lnTo>
                  <a:pt x="110" y="416"/>
                </a:lnTo>
                <a:lnTo>
                  <a:pt x="104" y="425"/>
                </a:lnTo>
                <a:lnTo>
                  <a:pt x="96" y="439"/>
                </a:lnTo>
                <a:lnTo>
                  <a:pt x="91" y="453"/>
                </a:lnTo>
                <a:lnTo>
                  <a:pt x="83" y="467"/>
                </a:lnTo>
                <a:lnTo>
                  <a:pt x="77" y="480"/>
                </a:lnTo>
                <a:lnTo>
                  <a:pt x="72" y="494"/>
                </a:lnTo>
                <a:lnTo>
                  <a:pt x="63" y="508"/>
                </a:lnTo>
                <a:lnTo>
                  <a:pt x="58" y="522"/>
                </a:lnTo>
                <a:lnTo>
                  <a:pt x="52" y="536"/>
                </a:lnTo>
                <a:lnTo>
                  <a:pt x="47" y="550"/>
                </a:lnTo>
                <a:lnTo>
                  <a:pt x="41" y="568"/>
                </a:lnTo>
                <a:lnTo>
                  <a:pt x="36" y="582"/>
                </a:lnTo>
                <a:lnTo>
                  <a:pt x="30" y="596"/>
                </a:lnTo>
                <a:lnTo>
                  <a:pt x="25" y="614"/>
                </a:lnTo>
                <a:lnTo>
                  <a:pt x="19" y="628"/>
                </a:lnTo>
                <a:lnTo>
                  <a:pt x="17" y="642"/>
                </a:lnTo>
                <a:lnTo>
                  <a:pt x="11" y="661"/>
                </a:lnTo>
                <a:lnTo>
                  <a:pt x="8" y="675"/>
                </a:lnTo>
                <a:lnTo>
                  <a:pt x="6" y="688"/>
                </a:lnTo>
                <a:lnTo>
                  <a:pt x="6" y="702"/>
                </a:lnTo>
                <a:lnTo>
                  <a:pt x="3" y="716"/>
                </a:lnTo>
                <a:lnTo>
                  <a:pt x="0" y="730"/>
                </a:lnTo>
                <a:lnTo>
                  <a:pt x="0" y="748"/>
                </a:lnTo>
                <a:lnTo>
                  <a:pt x="0" y="762"/>
                </a:lnTo>
                <a:lnTo>
                  <a:pt x="0" y="772"/>
                </a:lnTo>
                <a:lnTo>
                  <a:pt x="0" y="785"/>
                </a:lnTo>
                <a:lnTo>
                  <a:pt x="3" y="808"/>
                </a:lnTo>
                <a:lnTo>
                  <a:pt x="6" y="832"/>
                </a:lnTo>
                <a:lnTo>
                  <a:pt x="11" y="850"/>
                </a:lnTo>
                <a:lnTo>
                  <a:pt x="17" y="869"/>
                </a:lnTo>
                <a:lnTo>
                  <a:pt x="22" y="887"/>
                </a:lnTo>
                <a:lnTo>
                  <a:pt x="28" y="905"/>
                </a:lnTo>
                <a:lnTo>
                  <a:pt x="36" y="919"/>
                </a:lnTo>
                <a:lnTo>
                  <a:pt x="44" y="938"/>
                </a:lnTo>
                <a:lnTo>
                  <a:pt x="50" y="947"/>
                </a:lnTo>
                <a:lnTo>
                  <a:pt x="55" y="951"/>
                </a:lnTo>
                <a:lnTo>
                  <a:pt x="61" y="961"/>
                </a:lnTo>
                <a:lnTo>
                  <a:pt x="66" y="970"/>
                </a:lnTo>
                <a:lnTo>
                  <a:pt x="72" y="979"/>
                </a:lnTo>
                <a:lnTo>
                  <a:pt x="77" y="984"/>
                </a:lnTo>
                <a:lnTo>
                  <a:pt x="85" y="993"/>
                </a:lnTo>
                <a:lnTo>
                  <a:pt x="99" y="1007"/>
                </a:lnTo>
                <a:lnTo>
                  <a:pt x="107" y="1016"/>
                </a:lnTo>
                <a:lnTo>
                  <a:pt x="121" y="1030"/>
                </a:lnTo>
                <a:lnTo>
                  <a:pt x="129" y="1039"/>
                </a:lnTo>
                <a:lnTo>
                  <a:pt x="137" y="1048"/>
                </a:lnTo>
                <a:lnTo>
                  <a:pt x="146" y="1058"/>
                </a:lnTo>
                <a:lnTo>
                  <a:pt x="157" y="1062"/>
                </a:lnTo>
                <a:lnTo>
                  <a:pt x="162" y="1067"/>
                </a:lnTo>
                <a:lnTo>
                  <a:pt x="173" y="1076"/>
                </a:lnTo>
                <a:lnTo>
                  <a:pt x="181" y="1085"/>
                </a:lnTo>
                <a:lnTo>
                  <a:pt x="190" y="1090"/>
                </a:lnTo>
                <a:lnTo>
                  <a:pt x="201" y="1095"/>
                </a:lnTo>
                <a:lnTo>
                  <a:pt x="209" y="1099"/>
                </a:lnTo>
                <a:lnTo>
                  <a:pt x="220" y="1109"/>
                </a:lnTo>
                <a:lnTo>
                  <a:pt x="228" y="1113"/>
                </a:lnTo>
                <a:lnTo>
                  <a:pt x="236" y="1118"/>
                </a:lnTo>
                <a:lnTo>
                  <a:pt x="247" y="1122"/>
                </a:lnTo>
                <a:lnTo>
                  <a:pt x="256" y="1127"/>
                </a:lnTo>
                <a:lnTo>
                  <a:pt x="264" y="1132"/>
                </a:lnTo>
                <a:lnTo>
                  <a:pt x="272" y="1132"/>
                </a:lnTo>
                <a:lnTo>
                  <a:pt x="278" y="1136"/>
                </a:lnTo>
                <a:lnTo>
                  <a:pt x="286" y="1136"/>
                </a:lnTo>
                <a:lnTo>
                  <a:pt x="291" y="1136"/>
                </a:lnTo>
                <a:lnTo>
                  <a:pt x="302" y="1136"/>
                </a:lnTo>
                <a:lnTo>
                  <a:pt x="311" y="1127"/>
                </a:lnTo>
                <a:lnTo>
                  <a:pt x="316" y="1118"/>
                </a:lnTo>
                <a:lnTo>
                  <a:pt x="322" y="1109"/>
                </a:lnTo>
                <a:lnTo>
                  <a:pt x="327" y="1099"/>
                </a:lnTo>
                <a:lnTo>
                  <a:pt x="333" y="1085"/>
                </a:lnTo>
                <a:lnTo>
                  <a:pt x="338" y="1072"/>
                </a:lnTo>
                <a:lnTo>
                  <a:pt x="344" y="1067"/>
                </a:lnTo>
                <a:lnTo>
                  <a:pt x="349" y="1053"/>
                </a:lnTo>
                <a:lnTo>
                  <a:pt x="355" y="1039"/>
                </a:lnTo>
                <a:lnTo>
                  <a:pt x="360" y="1030"/>
                </a:lnTo>
                <a:lnTo>
                  <a:pt x="366" y="1021"/>
                </a:lnTo>
                <a:lnTo>
                  <a:pt x="368" y="1012"/>
                </a:lnTo>
                <a:lnTo>
                  <a:pt x="376" y="998"/>
                </a:lnTo>
                <a:lnTo>
                  <a:pt x="379" y="988"/>
                </a:lnTo>
                <a:lnTo>
                  <a:pt x="385" y="970"/>
                </a:lnTo>
                <a:lnTo>
                  <a:pt x="390" y="965"/>
                </a:lnTo>
                <a:lnTo>
                  <a:pt x="396" y="951"/>
                </a:lnTo>
                <a:lnTo>
                  <a:pt x="401" y="933"/>
                </a:lnTo>
                <a:lnTo>
                  <a:pt x="407" y="919"/>
                </a:lnTo>
                <a:lnTo>
                  <a:pt x="409" y="910"/>
                </a:lnTo>
                <a:lnTo>
                  <a:pt x="415" y="896"/>
                </a:lnTo>
                <a:lnTo>
                  <a:pt x="420" y="878"/>
                </a:lnTo>
                <a:lnTo>
                  <a:pt x="423" y="864"/>
                </a:lnTo>
                <a:lnTo>
                  <a:pt x="426" y="854"/>
                </a:lnTo>
                <a:lnTo>
                  <a:pt x="429" y="841"/>
                </a:lnTo>
                <a:lnTo>
                  <a:pt x="431" y="822"/>
                </a:lnTo>
                <a:lnTo>
                  <a:pt x="434" y="808"/>
                </a:lnTo>
                <a:lnTo>
                  <a:pt x="437" y="794"/>
                </a:lnTo>
                <a:lnTo>
                  <a:pt x="437" y="776"/>
                </a:lnTo>
                <a:lnTo>
                  <a:pt x="440" y="757"/>
                </a:lnTo>
                <a:lnTo>
                  <a:pt x="440" y="739"/>
                </a:lnTo>
                <a:lnTo>
                  <a:pt x="440" y="725"/>
                </a:lnTo>
                <a:lnTo>
                  <a:pt x="440" y="711"/>
                </a:lnTo>
                <a:lnTo>
                  <a:pt x="440" y="702"/>
                </a:lnTo>
                <a:lnTo>
                  <a:pt x="440" y="688"/>
                </a:lnTo>
                <a:lnTo>
                  <a:pt x="440" y="675"/>
                </a:lnTo>
                <a:lnTo>
                  <a:pt x="440" y="665"/>
                </a:lnTo>
                <a:lnTo>
                  <a:pt x="440" y="651"/>
                </a:lnTo>
                <a:lnTo>
                  <a:pt x="440" y="638"/>
                </a:lnTo>
                <a:lnTo>
                  <a:pt x="440" y="628"/>
                </a:lnTo>
                <a:lnTo>
                  <a:pt x="440" y="610"/>
                </a:lnTo>
                <a:lnTo>
                  <a:pt x="440" y="596"/>
                </a:lnTo>
                <a:lnTo>
                  <a:pt x="440" y="582"/>
                </a:lnTo>
                <a:lnTo>
                  <a:pt x="440" y="573"/>
                </a:lnTo>
                <a:lnTo>
                  <a:pt x="442" y="559"/>
                </a:lnTo>
                <a:lnTo>
                  <a:pt x="442" y="550"/>
                </a:lnTo>
                <a:lnTo>
                  <a:pt x="442" y="536"/>
                </a:lnTo>
                <a:lnTo>
                  <a:pt x="445" y="517"/>
                </a:lnTo>
                <a:lnTo>
                  <a:pt x="445" y="494"/>
                </a:lnTo>
                <a:lnTo>
                  <a:pt x="448" y="471"/>
                </a:lnTo>
                <a:lnTo>
                  <a:pt x="448" y="457"/>
                </a:lnTo>
                <a:lnTo>
                  <a:pt x="451" y="439"/>
                </a:lnTo>
                <a:lnTo>
                  <a:pt x="451" y="425"/>
                </a:lnTo>
                <a:lnTo>
                  <a:pt x="451" y="407"/>
                </a:lnTo>
                <a:lnTo>
                  <a:pt x="453" y="393"/>
                </a:lnTo>
                <a:lnTo>
                  <a:pt x="453" y="374"/>
                </a:lnTo>
                <a:lnTo>
                  <a:pt x="453" y="356"/>
                </a:lnTo>
                <a:lnTo>
                  <a:pt x="456" y="337"/>
                </a:lnTo>
                <a:lnTo>
                  <a:pt x="456" y="319"/>
                </a:lnTo>
                <a:lnTo>
                  <a:pt x="456" y="301"/>
                </a:lnTo>
                <a:lnTo>
                  <a:pt x="456" y="282"/>
                </a:lnTo>
                <a:lnTo>
                  <a:pt x="459" y="264"/>
                </a:lnTo>
                <a:lnTo>
                  <a:pt x="459" y="245"/>
                </a:lnTo>
                <a:lnTo>
                  <a:pt x="459" y="222"/>
                </a:lnTo>
                <a:lnTo>
                  <a:pt x="459" y="204"/>
                </a:lnTo>
                <a:lnTo>
                  <a:pt x="459" y="185"/>
                </a:lnTo>
                <a:lnTo>
                  <a:pt x="459" y="162"/>
                </a:lnTo>
                <a:lnTo>
                  <a:pt x="459" y="143"/>
                </a:lnTo>
                <a:lnTo>
                  <a:pt x="459" y="125"/>
                </a:lnTo>
                <a:lnTo>
                  <a:pt x="456" y="107"/>
                </a:lnTo>
                <a:lnTo>
                  <a:pt x="456" y="88"/>
                </a:lnTo>
                <a:lnTo>
                  <a:pt x="456" y="74"/>
                </a:lnTo>
                <a:lnTo>
                  <a:pt x="453" y="60"/>
                </a:lnTo>
                <a:lnTo>
                  <a:pt x="451" y="46"/>
                </a:lnTo>
                <a:lnTo>
                  <a:pt x="451" y="37"/>
                </a:lnTo>
                <a:lnTo>
                  <a:pt x="448" y="23"/>
                </a:lnTo>
                <a:lnTo>
                  <a:pt x="442" y="9"/>
                </a:lnTo>
                <a:lnTo>
                  <a:pt x="440" y="0"/>
                </a:lnTo>
                <a:lnTo>
                  <a:pt x="431" y="0"/>
                </a:lnTo>
                <a:lnTo>
                  <a:pt x="423" y="0"/>
                </a:lnTo>
                <a:lnTo>
                  <a:pt x="418" y="0"/>
                </a:lnTo>
                <a:lnTo>
                  <a:pt x="409" y="5"/>
                </a:lnTo>
                <a:lnTo>
                  <a:pt x="401" y="5"/>
                </a:lnTo>
                <a:lnTo>
                  <a:pt x="396" y="9"/>
                </a:lnTo>
                <a:lnTo>
                  <a:pt x="387" y="14"/>
                </a:lnTo>
                <a:lnTo>
                  <a:pt x="382" y="18"/>
                </a:lnTo>
                <a:lnTo>
                  <a:pt x="379" y="28"/>
                </a:lnTo>
                <a:lnTo>
                  <a:pt x="374" y="33"/>
                </a:lnTo>
                <a:lnTo>
                  <a:pt x="366" y="42"/>
                </a:lnTo>
                <a:lnTo>
                  <a:pt x="360" y="51"/>
                </a:lnTo>
                <a:lnTo>
                  <a:pt x="352" y="60"/>
                </a:lnTo>
                <a:lnTo>
                  <a:pt x="349" y="70"/>
                </a:lnTo>
                <a:lnTo>
                  <a:pt x="341" y="79"/>
                </a:lnTo>
                <a:lnTo>
                  <a:pt x="338" y="88"/>
                </a:lnTo>
                <a:lnTo>
                  <a:pt x="344" y="79"/>
                </a:lnTo>
              </a:path>
            </a:pathLst>
          </a:custGeom>
          <a:gradFill rotWithShape="0">
            <a:gsLst>
              <a:gs pos="0">
                <a:srgbClr val="412937"/>
              </a:gs>
              <a:gs pos="100000">
                <a:srgbClr val="D989B8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79388" y="1341438"/>
            <a:ext cx="4608512" cy="2244204"/>
          </a:xfrm>
          <a:prstGeom prst="rect">
            <a:avLst/>
          </a:prstGeom>
          <a:noFill/>
          <a:ln>
            <a:noFill/>
          </a:ln>
          <a:extLst/>
        </p:spPr>
        <p:txBody>
          <a:bodyPr lIns="90487" tIns="44450" rIns="90487" bIns="4445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cs typeface="+mn-cs"/>
              </a:rPr>
              <a:t>Bone marrow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+mn-cs"/>
              </a:rPr>
              <a:t>Production of immune cells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+mn-cs"/>
              </a:rPr>
              <a:t>B cell maturation and differentiation</a:t>
            </a:r>
            <a:endParaRPr lang="en-GB" sz="28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413" cy="596584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Secondary lymphoid organs and tissues</a:t>
            </a:r>
            <a:endParaRPr lang="en-GB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00108"/>
            <a:ext cx="4178299" cy="585789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Site of immune reactions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Lymph nodes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/>
              <a:t>		 	skin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/>
              <a:t>			internal organs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Spleen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Mucosa associated lymphoid tissues (MALT): gut, lungs and </a:t>
            </a:r>
            <a:r>
              <a:rPr lang="en-GB" sz="2400" dirty="0" err="1" smtClean="0"/>
              <a:t>genito</a:t>
            </a:r>
            <a:r>
              <a:rPr lang="en-GB" sz="2400" dirty="0" smtClean="0"/>
              <a:t>-urinary system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557338"/>
            <a:ext cx="4321175" cy="4895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/>
          </a:p>
        </p:txBody>
      </p:sp>
      <p:pic>
        <p:nvPicPr>
          <p:cNvPr id="34820" name="Picture 6" descr="lymphsystem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512" y="1428736"/>
            <a:ext cx="4392488" cy="48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en-US" sz="3600" dirty="0" smtClean="0"/>
              <a:t>Circulation of lymphocytes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46" y="836712"/>
            <a:ext cx="4979502" cy="6021288"/>
          </a:xfrm>
        </p:spPr>
        <p:txBody>
          <a:bodyPr/>
          <a:lstStyle/>
          <a:p>
            <a:r>
              <a:rPr lang="en-US" sz="2400" dirty="0" smtClean="0"/>
              <a:t>Antigens </a:t>
            </a:r>
            <a:r>
              <a:rPr lang="en-US" sz="2400" dirty="0"/>
              <a:t>from sites of infection reach lymph nodes via </a:t>
            </a:r>
            <a:r>
              <a:rPr lang="en-US" sz="2400" dirty="0" err="1"/>
              <a:t>lymphatics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Antigen naïve T and B cells travel from blood into lymph nodes</a:t>
            </a:r>
          </a:p>
          <a:p>
            <a:endParaRPr lang="en-US" sz="2400" dirty="0"/>
          </a:p>
          <a:p>
            <a:r>
              <a:rPr lang="en-US" sz="2400" dirty="0" smtClean="0"/>
              <a:t>Lymph node are sites of immune responses</a:t>
            </a:r>
          </a:p>
          <a:p>
            <a:endParaRPr lang="en-US" sz="2400" dirty="0"/>
          </a:p>
          <a:p>
            <a:r>
              <a:rPr lang="en-US" sz="2400" dirty="0" smtClean="0"/>
              <a:t>Lymphocytes which respond to antigen return back to tissues whereas lymphocytes which have not met antigen  recirculate back to  blood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2" descr="Figure 1.11. Circulating lymphocytes encounter antigen in peripheral lymphoid organ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484784"/>
            <a:ext cx="38189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sz="3600" dirty="0" smtClean="0"/>
              <a:t>Cells of the immune system originate from the bone marrow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114800" cy="4757758"/>
          </a:xfrm>
        </p:spPr>
        <p:txBody>
          <a:bodyPr/>
          <a:lstStyle/>
          <a:p>
            <a:r>
              <a:rPr lang="en-US" sz="2400" dirty="0" smtClean="0"/>
              <a:t>Stem cells in bone marrow give rise to red cells, white cells (immune cells) and  platelet</a:t>
            </a:r>
          </a:p>
          <a:p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GB" dirty="0" smtClean="0"/>
              <a:t>Lymphoid progenitors  cells give rise to </a:t>
            </a:r>
            <a:r>
              <a:rPr lang="en-GB" sz="2400" dirty="0" smtClean="0"/>
              <a:t>T cells, B cells, NK cells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Myeloid progenitor cells give rise to granulocytes and </a:t>
            </a:r>
            <a:r>
              <a:rPr lang="en-GB" sz="2400" dirty="0" err="1" smtClean="0"/>
              <a:t>monocytes</a:t>
            </a: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176464" cy="394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GB" sz="3600" dirty="0" smtClean="0"/>
              <a:t>Development and maturation of immune cells in bone marrow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5040560" cy="5445224"/>
          </a:xfrm>
        </p:spPr>
        <p:txBody>
          <a:bodyPr/>
          <a:lstStyle/>
          <a:p>
            <a:pPr algn="just"/>
            <a:r>
              <a:rPr lang="en-US" sz="2400" dirty="0"/>
              <a:t>Development and regulation of cells of the immune system is associated with programmed appearance of specific cell surface molecules and responsiveness to selective cytokines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Bone marrow is site of antigen independent B cell maturation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Some immune cells (monocytes and dendritic cells) undergo further maturation in peripheral </a:t>
            </a:r>
            <a:r>
              <a:rPr lang="en-US" sz="2400" dirty="0" smtClean="0"/>
              <a:t> tissues</a:t>
            </a:r>
            <a:endParaRPr lang="en-GB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816" y="2060848"/>
            <a:ext cx="4038600" cy="36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094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thymus is </a:t>
            </a:r>
            <a:r>
              <a:rPr lang="en-GB" sz="3600" dirty="0"/>
              <a:t>the </a:t>
            </a:r>
            <a:r>
              <a:rPr lang="en-GB" sz="3600" dirty="0" smtClean="0"/>
              <a:t>site </a:t>
            </a:r>
            <a:r>
              <a:rPr lang="en-GB" sz="3600" dirty="0"/>
              <a:t>of T cell maturation and development 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386354"/>
            <a:ext cx="8579296" cy="5302170"/>
          </a:xfrm>
        </p:spPr>
        <p:txBody>
          <a:bodyPr/>
          <a:lstStyle/>
          <a:p>
            <a:pPr algn="ctr"/>
            <a:endParaRPr lang="en-GB" sz="28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7092280" y="2708920"/>
            <a:ext cx="1656184" cy="3384376"/>
          </a:xfrm>
          <a:custGeom>
            <a:avLst/>
            <a:gdLst>
              <a:gd name="T0" fmla="*/ 510824448 w 1022"/>
              <a:gd name="T1" fmla="*/ 285470977 h 2032"/>
              <a:gd name="T2" fmla="*/ 610808045 w 1022"/>
              <a:gd name="T3" fmla="*/ 345473734 h 2032"/>
              <a:gd name="T4" fmla="*/ 710791810 w 1022"/>
              <a:gd name="T5" fmla="*/ 405477924 h 2032"/>
              <a:gd name="T6" fmla="*/ 834406839 w 1022"/>
              <a:gd name="T7" fmla="*/ 510937847 h 2032"/>
              <a:gd name="T8" fmla="*/ 967112021 w 1022"/>
              <a:gd name="T9" fmla="*/ 676401876 h 2032"/>
              <a:gd name="T10" fmla="*/ 1067095618 w 1022"/>
              <a:gd name="T11" fmla="*/ 825501440 h 2032"/>
              <a:gd name="T12" fmla="*/ 1156171570 w 1022"/>
              <a:gd name="T13" fmla="*/ 945508304 h 2032"/>
              <a:gd name="T14" fmla="*/ 1245247522 w 1022"/>
              <a:gd name="T15" fmla="*/ 1081878452 h 2032"/>
              <a:gd name="T16" fmla="*/ 1321598338 w 1022"/>
              <a:gd name="T17" fmla="*/ 1216432256 h 2032"/>
              <a:gd name="T18" fmla="*/ 1410674290 w 1022"/>
              <a:gd name="T19" fmla="*/ 1350984711 h 2032"/>
              <a:gd name="T20" fmla="*/ 1488844283 w 1022"/>
              <a:gd name="T21" fmla="*/ 1472809605 h 2032"/>
              <a:gd name="T22" fmla="*/ 1567012590 w 1022"/>
              <a:gd name="T23" fmla="*/ 1605544367 h 2032"/>
              <a:gd name="T24" fmla="*/ 1643363406 w 1022"/>
              <a:gd name="T25" fmla="*/ 1741915863 h 2032"/>
              <a:gd name="T26" fmla="*/ 1710625417 w 1022"/>
              <a:gd name="T27" fmla="*/ 1892834301 h 2032"/>
              <a:gd name="T28" fmla="*/ 1777886080 w 1022"/>
              <a:gd name="T29" fmla="*/ 2041933696 h 2032"/>
              <a:gd name="T30" fmla="*/ 1821515310 w 1022"/>
              <a:gd name="T31" fmla="*/ 2147483647 h 2032"/>
              <a:gd name="T32" fmla="*/ 1845148091 w 1022"/>
              <a:gd name="T33" fmla="*/ 2147483647 h 2032"/>
              <a:gd name="T34" fmla="*/ 1856055736 w 1022"/>
              <a:gd name="T35" fmla="*/ 2147483647 h 2032"/>
              <a:gd name="T36" fmla="*/ 1845148091 w 1022"/>
              <a:gd name="T37" fmla="*/ 2147483647 h 2032"/>
              <a:gd name="T38" fmla="*/ 1788793725 w 1022"/>
              <a:gd name="T39" fmla="*/ 2147483647 h 2032"/>
              <a:gd name="T40" fmla="*/ 1710625417 w 1022"/>
              <a:gd name="T41" fmla="*/ 2147483647 h 2032"/>
              <a:gd name="T42" fmla="*/ 1632455762 w 1022"/>
              <a:gd name="T43" fmla="*/ 2147483647 h 2032"/>
              <a:gd name="T44" fmla="*/ 1567012590 w 1022"/>
              <a:gd name="T45" fmla="*/ 2147483647 h 2032"/>
              <a:gd name="T46" fmla="*/ 1456121349 w 1022"/>
              <a:gd name="T47" fmla="*/ 2147483647 h 2032"/>
              <a:gd name="T48" fmla="*/ 1332505983 w 1022"/>
              <a:gd name="T49" fmla="*/ 2147483647 h 2032"/>
              <a:gd name="T50" fmla="*/ 1223433581 w 1022"/>
              <a:gd name="T51" fmla="*/ 2147483647 h 2032"/>
              <a:gd name="T52" fmla="*/ 1123449984 w 1022"/>
              <a:gd name="T53" fmla="*/ 2147483647 h 2032"/>
              <a:gd name="T54" fmla="*/ 1010741252 w 1022"/>
              <a:gd name="T55" fmla="*/ 2147483647 h 2032"/>
              <a:gd name="T56" fmla="*/ 899850010 w 1022"/>
              <a:gd name="T57" fmla="*/ 2147483647 h 2032"/>
              <a:gd name="T58" fmla="*/ 788960117 w 1022"/>
              <a:gd name="T59" fmla="*/ 2147483647 h 2032"/>
              <a:gd name="T60" fmla="*/ 699883997 w 1022"/>
              <a:gd name="T61" fmla="*/ 2147483647 h 2032"/>
              <a:gd name="T62" fmla="*/ 599900400 w 1022"/>
              <a:gd name="T63" fmla="*/ 2147483647 h 2032"/>
              <a:gd name="T64" fmla="*/ 534457229 w 1022"/>
              <a:gd name="T65" fmla="*/ 2147483647 h 2032"/>
              <a:gd name="T66" fmla="*/ 467195218 w 1022"/>
              <a:gd name="T67" fmla="*/ 2147483647 h 2032"/>
              <a:gd name="T68" fmla="*/ 399933207 w 1022"/>
              <a:gd name="T69" fmla="*/ 2147483647 h 2032"/>
              <a:gd name="T70" fmla="*/ 334489951 w 1022"/>
              <a:gd name="T71" fmla="*/ 2147483647 h 2032"/>
              <a:gd name="T72" fmla="*/ 278135585 w 1022"/>
              <a:gd name="T73" fmla="*/ 2147483647 h 2032"/>
              <a:gd name="T74" fmla="*/ 212692414 w 1022"/>
              <a:gd name="T75" fmla="*/ 2147483647 h 2032"/>
              <a:gd name="T76" fmla="*/ 156338005 w 1022"/>
              <a:gd name="T77" fmla="*/ 2147483647 h 2032"/>
              <a:gd name="T78" fmla="*/ 123616419 w 1022"/>
              <a:gd name="T79" fmla="*/ 2147483647 h 2032"/>
              <a:gd name="T80" fmla="*/ 89075994 w 1022"/>
              <a:gd name="T81" fmla="*/ 2147483647 h 2032"/>
              <a:gd name="T82" fmla="*/ 78168328 w 1022"/>
              <a:gd name="T83" fmla="*/ 2147483647 h 2032"/>
              <a:gd name="T84" fmla="*/ 78168328 w 1022"/>
              <a:gd name="T85" fmla="*/ 2147483647 h 2032"/>
              <a:gd name="T86" fmla="*/ 78168328 w 1022"/>
              <a:gd name="T87" fmla="*/ 2147483647 h 2032"/>
              <a:gd name="T88" fmla="*/ 78168328 w 1022"/>
              <a:gd name="T89" fmla="*/ 2041933696 h 2032"/>
              <a:gd name="T90" fmla="*/ 78168328 w 1022"/>
              <a:gd name="T91" fmla="*/ 1892834301 h 2032"/>
              <a:gd name="T92" fmla="*/ 67262032 w 1022"/>
              <a:gd name="T93" fmla="*/ 1785555336 h 2032"/>
              <a:gd name="T94" fmla="*/ 56354387 w 1022"/>
              <a:gd name="T95" fmla="*/ 1605544367 h 2032"/>
              <a:gd name="T96" fmla="*/ 34539088 w 1022"/>
              <a:gd name="T97" fmla="*/ 1425534746 h 2032"/>
              <a:gd name="T98" fmla="*/ 23632791 w 1022"/>
              <a:gd name="T99" fmla="*/ 1276435013 h 2032"/>
              <a:gd name="T100" fmla="*/ 10907647 w 1022"/>
              <a:gd name="T101" fmla="*/ 1096425392 h 2032"/>
              <a:gd name="T102" fmla="*/ 10907647 w 1022"/>
              <a:gd name="T103" fmla="*/ 916415772 h 2032"/>
              <a:gd name="T104" fmla="*/ 0 w 1022"/>
              <a:gd name="T105" fmla="*/ 721859211 h 2032"/>
              <a:gd name="T106" fmla="*/ 0 w 1022"/>
              <a:gd name="T107" fmla="*/ 525484788 h 2032"/>
              <a:gd name="T108" fmla="*/ 10907647 w 1022"/>
              <a:gd name="T109" fmla="*/ 345473734 h 2032"/>
              <a:gd name="T110" fmla="*/ 23632791 w 1022"/>
              <a:gd name="T111" fmla="*/ 194556645 h 2032"/>
              <a:gd name="T112" fmla="*/ 43629241 w 1022"/>
              <a:gd name="T113" fmla="*/ 74549719 h 2032"/>
              <a:gd name="T114" fmla="*/ 110891283 w 1022"/>
              <a:gd name="T115" fmla="*/ 0 h 2032"/>
              <a:gd name="T116" fmla="*/ 199967278 w 1022"/>
              <a:gd name="T117" fmla="*/ 14546946 h 2032"/>
              <a:gd name="T118" fmla="*/ 289043230 w 1022"/>
              <a:gd name="T119" fmla="*/ 45457187 h 2032"/>
              <a:gd name="T120" fmla="*/ 345397596 w 1022"/>
              <a:gd name="T121" fmla="*/ 105459965 h 2032"/>
              <a:gd name="T122" fmla="*/ 434473632 w 1022"/>
              <a:gd name="T123" fmla="*/ 194556645 h 2032"/>
              <a:gd name="T124" fmla="*/ 489009159 w 1022"/>
              <a:gd name="T125" fmla="*/ 285470977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257" y="140"/>
                </a:moveTo>
                <a:lnTo>
                  <a:pt x="269" y="140"/>
                </a:lnTo>
                <a:lnTo>
                  <a:pt x="281" y="157"/>
                </a:lnTo>
                <a:lnTo>
                  <a:pt x="294" y="157"/>
                </a:lnTo>
                <a:lnTo>
                  <a:pt x="324" y="173"/>
                </a:lnTo>
                <a:lnTo>
                  <a:pt x="336" y="190"/>
                </a:lnTo>
                <a:lnTo>
                  <a:pt x="355" y="199"/>
                </a:lnTo>
                <a:lnTo>
                  <a:pt x="379" y="215"/>
                </a:lnTo>
                <a:lnTo>
                  <a:pt x="391" y="223"/>
                </a:lnTo>
                <a:lnTo>
                  <a:pt x="416" y="239"/>
                </a:lnTo>
                <a:lnTo>
                  <a:pt x="440" y="265"/>
                </a:lnTo>
                <a:lnTo>
                  <a:pt x="459" y="281"/>
                </a:lnTo>
                <a:lnTo>
                  <a:pt x="477" y="305"/>
                </a:lnTo>
                <a:lnTo>
                  <a:pt x="514" y="347"/>
                </a:lnTo>
                <a:lnTo>
                  <a:pt x="532" y="372"/>
                </a:lnTo>
                <a:lnTo>
                  <a:pt x="550" y="397"/>
                </a:lnTo>
                <a:lnTo>
                  <a:pt x="569" y="421"/>
                </a:lnTo>
                <a:lnTo>
                  <a:pt x="587" y="454"/>
                </a:lnTo>
                <a:lnTo>
                  <a:pt x="599" y="471"/>
                </a:lnTo>
                <a:lnTo>
                  <a:pt x="618" y="496"/>
                </a:lnTo>
                <a:lnTo>
                  <a:pt x="636" y="520"/>
                </a:lnTo>
                <a:lnTo>
                  <a:pt x="648" y="545"/>
                </a:lnTo>
                <a:lnTo>
                  <a:pt x="666" y="570"/>
                </a:lnTo>
                <a:lnTo>
                  <a:pt x="685" y="595"/>
                </a:lnTo>
                <a:lnTo>
                  <a:pt x="697" y="619"/>
                </a:lnTo>
                <a:lnTo>
                  <a:pt x="715" y="644"/>
                </a:lnTo>
                <a:lnTo>
                  <a:pt x="727" y="669"/>
                </a:lnTo>
                <a:lnTo>
                  <a:pt x="746" y="694"/>
                </a:lnTo>
                <a:lnTo>
                  <a:pt x="758" y="718"/>
                </a:lnTo>
                <a:lnTo>
                  <a:pt x="776" y="743"/>
                </a:lnTo>
                <a:lnTo>
                  <a:pt x="789" y="760"/>
                </a:lnTo>
                <a:lnTo>
                  <a:pt x="807" y="784"/>
                </a:lnTo>
                <a:lnTo>
                  <a:pt x="819" y="810"/>
                </a:lnTo>
                <a:lnTo>
                  <a:pt x="837" y="834"/>
                </a:lnTo>
                <a:lnTo>
                  <a:pt x="849" y="859"/>
                </a:lnTo>
                <a:lnTo>
                  <a:pt x="862" y="883"/>
                </a:lnTo>
                <a:lnTo>
                  <a:pt x="880" y="909"/>
                </a:lnTo>
                <a:lnTo>
                  <a:pt x="893" y="933"/>
                </a:lnTo>
                <a:lnTo>
                  <a:pt x="904" y="958"/>
                </a:lnTo>
                <a:lnTo>
                  <a:pt x="917" y="982"/>
                </a:lnTo>
                <a:lnTo>
                  <a:pt x="929" y="1016"/>
                </a:lnTo>
                <a:lnTo>
                  <a:pt x="941" y="1041"/>
                </a:lnTo>
                <a:lnTo>
                  <a:pt x="953" y="1065"/>
                </a:lnTo>
                <a:lnTo>
                  <a:pt x="966" y="1098"/>
                </a:lnTo>
                <a:lnTo>
                  <a:pt x="978" y="1123"/>
                </a:lnTo>
                <a:lnTo>
                  <a:pt x="984" y="1148"/>
                </a:lnTo>
                <a:lnTo>
                  <a:pt x="997" y="1181"/>
                </a:lnTo>
                <a:lnTo>
                  <a:pt x="1002" y="1206"/>
                </a:lnTo>
                <a:lnTo>
                  <a:pt x="1008" y="1230"/>
                </a:lnTo>
                <a:lnTo>
                  <a:pt x="1008" y="1255"/>
                </a:lnTo>
                <a:lnTo>
                  <a:pt x="1015" y="1280"/>
                </a:lnTo>
                <a:lnTo>
                  <a:pt x="1021" y="1305"/>
                </a:lnTo>
                <a:lnTo>
                  <a:pt x="1021" y="1338"/>
                </a:lnTo>
                <a:lnTo>
                  <a:pt x="1021" y="1362"/>
                </a:lnTo>
                <a:lnTo>
                  <a:pt x="1021" y="1379"/>
                </a:lnTo>
                <a:lnTo>
                  <a:pt x="1021" y="1404"/>
                </a:lnTo>
                <a:lnTo>
                  <a:pt x="1015" y="1445"/>
                </a:lnTo>
                <a:lnTo>
                  <a:pt x="1008" y="1487"/>
                </a:lnTo>
                <a:lnTo>
                  <a:pt x="997" y="1520"/>
                </a:lnTo>
                <a:lnTo>
                  <a:pt x="984" y="1553"/>
                </a:lnTo>
                <a:lnTo>
                  <a:pt x="972" y="1586"/>
                </a:lnTo>
                <a:lnTo>
                  <a:pt x="960" y="1619"/>
                </a:lnTo>
                <a:lnTo>
                  <a:pt x="941" y="1643"/>
                </a:lnTo>
                <a:lnTo>
                  <a:pt x="923" y="1676"/>
                </a:lnTo>
                <a:lnTo>
                  <a:pt x="911" y="1693"/>
                </a:lnTo>
                <a:lnTo>
                  <a:pt x="898" y="1701"/>
                </a:lnTo>
                <a:lnTo>
                  <a:pt x="886" y="1718"/>
                </a:lnTo>
                <a:lnTo>
                  <a:pt x="874" y="1734"/>
                </a:lnTo>
                <a:lnTo>
                  <a:pt x="862" y="1751"/>
                </a:lnTo>
                <a:lnTo>
                  <a:pt x="849" y="1759"/>
                </a:lnTo>
                <a:lnTo>
                  <a:pt x="831" y="1775"/>
                </a:lnTo>
                <a:lnTo>
                  <a:pt x="801" y="1800"/>
                </a:lnTo>
                <a:lnTo>
                  <a:pt x="782" y="1817"/>
                </a:lnTo>
                <a:lnTo>
                  <a:pt x="752" y="1841"/>
                </a:lnTo>
                <a:lnTo>
                  <a:pt x="733" y="1858"/>
                </a:lnTo>
                <a:lnTo>
                  <a:pt x="715" y="1874"/>
                </a:lnTo>
                <a:lnTo>
                  <a:pt x="697" y="1891"/>
                </a:lnTo>
                <a:lnTo>
                  <a:pt x="673" y="1899"/>
                </a:lnTo>
                <a:lnTo>
                  <a:pt x="660" y="1907"/>
                </a:lnTo>
                <a:lnTo>
                  <a:pt x="636" y="1924"/>
                </a:lnTo>
                <a:lnTo>
                  <a:pt x="618" y="1940"/>
                </a:lnTo>
                <a:lnTo>
                  <a:pt x="599" y="1949"/>
                </a:lnTo>
                <a:lnTo>
                  <a:pt x="574" y="1957"/>
                </a:lnTo>
                <a:lnTo>
                  <a:pt x="556" y="1965"/>
                </a:lnTo>
                <a:lnTo>
                  <a:pt x="532" y="1982"/>
                </a:lnTo>
                <a:lnTo>
                  <a:pt x="514" y="1990"/>
                </a:lnTo>
                <a:lnTo>
                  <a:pt x="495" y="1998"/>
                </a:lnTo>
                <a:lnTo>
                  <a:pt x="471" y="2006"/>
                </a:lnTo>
                <a:lnTo>
                  <a:pt x="452" y="2015"/>
                </a:lnTo>
                <a:lnTo>
                  <a:pt x="434" y="2023"/>
                </a:lnTo>
                <a:lnTo>
                  <a:pt x="416" y="2023"/>
                </a:lnTo>
                <a:lnTo>
                  <a:pt x="403" y="2031"/>
                </a:lnTo>
                <a:lnTo>
                  <a:pt x="385" y="2031"/>
                </a:lnTo>
                <a:lnTo>
                  <a:pt x="373" y="2031"/>
                </a:lnTo>
                <a:lnTo>
                  <a:pt x="348" y="2031"/>
                </a:lnTo>
                <a:lnTo>
                  <a:pt x="330" y="2015"/>
                </a:lnTo>
                <a:lnTo>
                  <a:pt x="318" y="1998"/>
                </a:lnTo>
                <a:lnTo>
                  <a:pt x="306" y="1982"/>
                </a:lnTo>
                <a:lnTo>
                  <a:pt x="294" y="1965"/>
                </a:lnTo>
                <a:lnTo>
                  <a:pt x="281" y="1940"/>
                </a:lnTo>
                <a:lnTo>
                  <a:pt x="269" y="1916"/>
                </a:lnTo>
                <a:lnTo>
                  <a:pt x="257" y="1907"/>
                </a:lnTo>
                <a:lnTo>
                  <a:pt x="245" y="1883"/>
                </a:lnTo>
                <a:lnTo>
                  <a:pt x="232" y="1858"/>
                </a:lnTo>
                <a:lnTo>
                  <a:pt x="220" y="1841"/>
                </a:lnTo>
                <a:lnTo>
                  <a:pt x="208" y="1825"/>
                </a:lnTo>
                <a:lnTo>
                  <a:pt x="202" y="1808"/>
                </a:lnTo>
                <a:lnTo>
                  <a:pt x="184" y="1784"/>
                </a:lnTo>
                <a:lnTo>
                  <a:pt x="177" y="1767"/>
                </a:lnTo>
                <a:lnTo>
                  <a:pt x="165" y="1734"/>
                </a:lnTo>
                <a:lnTo>
                  <a:pt x="153" y="1726"/>
                </a:lnTo>
                <a:lnTo>
                  <a:pt x="141" y="1701"/>
                </a:lnTo>
                <a:lnTo>
                  <a:pt x="128" y="1668"/>
                </a:lnTo>
                <a:lnTo>
                  <a:pt x="117" y="1643"/>
                </a:lnTo>
                <a:lnTo>
                  <a:pt x="110" y="1626"/>
                </a:lnTo>
                <a:lnTo>
                  <a:pt x="98" y="1602"/>
                </a:lnTo>
                <a:lnTo>
                  <a:pt x="86" y="1569"/>
                </a:lnTo>
                <a:lnTo>
                  <a:pt x="80" y="1544"/>
                </a:lnTo>
                <a:lnTo>
                  <a:pt x="73" y="1527"/>
                </a:lnTo>
                <a:lnTo>
                  <a:pt x="68" y="1503"/>
                </a:lnTo>
                <a:lnTo>
                  <a:pt x="61" y="1470"/>
                </a:lnTo>
                <a:lnTo>
                  <a:pt x="55" y="1445"/>
                </a:lnTo>
                <a:lnTo>
                  <a:pt x="49" y="1420"/>
                </a:lnTo>
                <a:lnTo>
                  <a:pt x="49" y="1387"/>
                </a:lnTo>
                <a:lnTo>
                  <a:pt x="43" y="1354"/>
                </a:lnTo>
                <a:lnTo>
                  <a:pt x="43" y="1321"/>
                </a:lnTo>
                <a:lnTo>
                  <a:pt x="43" y="1296"/>
                </a:lnTo>
                <a:lnTo>
                  <a:pt x="43" y="1272"/>
                </a:lnTo>
                <a:lnTo>
                  <a:pt x="43" y="1255"/>
                </a:lnTo>
                <a:lnTo>
                  <a:pt x="43" y="1230"/>
                </a:lnTo>
                <a:lnTo>
                  <a:pt x="43" y="1206"/>
                </a:lnTo>
                <a:lnTo>
                  <a:pt x="43" y="1189"/>
                </a:lnTo>
                <a:lnTo>
                  <a:pt x="43" y="1164"/>
                </a:lnTo>
                <a:lnTo>
                  <a:pt x="43" y="1140"/>
                </a:lnTo>
                <a:lnTo>
                  <a:pt x="43" y="1123"/>
                </a:lnTo>
                <a:lnTo>
                  <a:pt x="43" y="1090"/>
                </a:lnTo>
                <a:lnTo>
                  <a:pt x="43" y="1065"/>
                </a:lnTo>
                <a:lnTo>
                  <a:pt x="43" y="1041"/>
                </a:lnTo>
                <a:lnTo>
                  <a:pt x="43" y="1024"/>
                </a:lnTo>
                <a:lnTo>
                  <a:pt x="37" y="999"/>
                </a:lnTo>
                <a:lnTo>
                  <a:pt x="37" y="982"/>
                </a:lnTo>
                <a:lnTo>
                  <a:pt x="37" y="958"/>
                </a:lnTo>
                <a:lnTo>
                  <a:pt x="31" y="925"/>
                </a:lnTo>
                <a:lnTo>
                  <a:pt x="31" y="883"/>
                </a:lnTo>
                <a:lnTo>
                  <a:pt x="24" y="843"/>
                </a:lnTo>
                <a:lnTo>
                  <a:pt x="24" y="817"/>
                </a:lnTo>
                <a:lnTo>
                  <a:pt x="19" y="784"/>
                </a:lnTo>
                <a:lnTo>
                  <a:pt x="19" y="760"/>
                </a:lnTo>
                <a:lnTo>
                  <a:pt x="19" y="727"/>
                </a:lnTo>
                <a:lnTo>
                  <a:pt x="13" y="702"/>
                </a:lnTo>
                <a:lnTo>
                  <a:pt x="13" y="669"/>
                </a:lnTo>
                <a:lnTo>
                  <a:pt x="13" y="636"/>
                </a:lnTo>
                <a:lnTo>
                  <a:pt x="6" y="603"/>
                </a:lnTo>
                <a:lnTo>
                  <a:pt x="6" y="570"/>
                </a:lnTo>
                <a:lnTo>
                  <a:pt x="6" y="537"/>
                </a:lnTo>
                <a:lnTo>
                  <a:pt x="6" y="504"/>
                </a:lnTo>
                <a:lnTo>
                  <a:pt x="0" y="471"/>
                </a:lnTo>
                <a:lnTo>
                  <a:pt x="0" y="438"/>
                </a:lnTo>
                <a:lnTo>
                  <a:pt x="0" y="397"/>
                </a:lnTo>
                <a:lnTo>
                  <a:pt x="0" y="364"/>
                </a:lnTo>
                <a:lnTo>
                  <a:pt x="0" y="331"/>
                </a:lnTo>
                <a:lnTo>
                  <a:pt x="0" y="289"/>
                </a:lnTo>
                <a:lnTo>
                  <a:pt x="0" y="256"/>
                </a:lnTo>
                <a:lnTo>
                  <a:pt x="0" y="223"/>
                </a:lnTo>
                <a:lnTo>
                  <a:pt x="6" y="190"/>
                </a:lnTo>
                <a:lnTo>
                  <a:pt x="6" y="157"/>
                </a:lnTo>
                <a:lnTo>
                  <a:pt x="6" y="133"/>
                </a:lnTo>
                <a:lnTo>
                  <a:pt x="13" y="107"/>
                </a:lnTo>
                <a:lnTo>
                  <a:pt x="19" y="83"/>
                </a:lnTo>
                <a:lnTo>
                  <a:pt x="19" y="66"/>
                </a:lnTo>
                <a:lnTo>
                  <a:pt x="24" y="41"/>
                </a:lnTo>
                <a:lnTo>
                  <a:pt x="37" y="17"/>
                </a:lnTo>
                <a:lnTo>
                  <a:pt x="43" y="0"/>
                </a:lnTo>
                <a:lnTo>
                  <a:pt x="61" y="0"/>
                </a:lnTo>
                <a:lnTo>
                  <a:pt x="80" y="0"/>
                </a:lnTo>
                <a:lnTo>
                  <a:pt x="92" y="0"/>
                </a:lnTo>
                <a:lnTo>
                  <a:pt x="110" y="8"/>
                </a:lnTo>
                <a:lnTo>
                  <a:pt x="128" y="8"/>
                </a:lnTo>
                <a:lnTo>
                  <a:pt x="141" y="17"/>
                </a:lnTo>
                <a:lnTo>
                  <a:pt x="159" y="25"/>
                </a:lnTo>
                <a:lnTo>
                  <a:pt x="172" y="33"/>
                </a:lnTo>
                <a:lnTo>
                  <a:pt x="177" y="50"/>
                </a:lnTo>
                <a:lnTo>
                  <a:pt x="190" y="58"/>
                </a:lnTo>
                <a:lnTo>
                  <a:pt x="208" y="74"/>
                </a:lnTo>
                <a:lnTo>
                  <a:pt x="220" y="91"/>
                </a:lnTo>
                <a:lnTo>
                  <a:pt x="239" y="107"/>
                </a:lnTo>
                <a:lnTo>
                  <a:pt x="245" y="124"/>
                </a:lnTo>
                <a:lnTo>
                  <a:pt x="263" y="140"/>
                </a:lnTo>
                <a:lnTo>
                  <a:pt x="269" y="157"/>
                </a:lnTo>
                <a:lnTo>
                  <a:pt x="257" y="140"/>
                </a:lnTo>
              </a:path>
            </a:pathLst>
          </a:custGeom>
          <a:gradFill rotWithShape="0">
            <a:gsLst>
              <a:gs pos="0">
                <a:srgbClr val="DC0081"/>
              </a:gs>
              <a:gs pos="100000">
                <a:srgbClr val="420026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7524328" y="3789040"/>
            <a:ext cx="764729" cy="1533525"/>
          </a:xfrm>
          <a:custGeom>
            <a:avLst/>
            <a:gdLst>
              <a:gd name="T0" fmla="*/ 229422295 w 460"/>
              <a:gd name="T1" fmla="*/ 160082719 h 1137"/>
              <a:gd name="T2" fmla="*/ 274942136 w 460"/>
              <a:gd name="T3" fmla="*/ 194645730 h 1137"/>
              <a:gd name="T4" fmla="*/ 320463326 w 460"/>
              <a:gd name="T5" fmla="*/ 227389239 h 1137"/>
              <a:gd name="T6" fmla="*/ 375087489 w 460"/>
              <a:gd name="T7" fmla="*/ 285601122 h 1137"/>
              <a:gd name="T8" fmla="*/ 435173841 w 460"/>
              <a:gd name="T9" fmla="*/ 378376057 h 1137"/>
              <a:gd name="T10" fmla="*/ 480695031 w 460"/>
              <a:gd name="T11" fmla="*/ 462056313 h 1137"/>
              <a:gd name="T12" fmla="*/ 520752599 w 460"/>
              <a:gd name="T13" fmla="*/ 529362791 h 1137"/>
              <a:gd name="T14" fmla="*/ 560810167 w 460"/>
              <a:gd name="T15" fmla="*/ 605766561 h 1137"/>
              <a:gd name="T16" fmla="*/ 595405462 w 460"/>
              <a:gd name="T17" fmla="*/ 680349524 h 1137"/>
              <a:gd name="T18" fmla="*/ 635464379 w 460"/>
              <a:gd name="T19" fmla="*/ 756753463 h 1137"/>
              <a:gd name="T20" fmla="*/ 670059674 w 460"/>
              <a:gd name="T21" fmla="*/ 824059941 h 1137"/>
              <a:gd name="T22" fmla="*/ 704654969 w 460"/>
              <a:gd name="T23" fmla="*/ 898644253 h 1137"/>
              <a:gd name="T24" fmla="*/ 741070741 w 460"/>
              <a:gd name="T25" fmla="*/ 975046674 h 1137"/>
              <a:gd name="T26" fmla="*/ 770203763 w 460"/>
              <a:gd name="T27" fmla="*/ 1058726930 h 1137"/>
              <a:gd name="T28" fmla="*/ 801158442 w 460"/>
              <a:gd name="T29" fmla="*/ 1142405837 h 1137"/>
              <a:gd name="T30" fmla="*/ 821187226 w 460"/>
              <a:gd name="T31" fmla="*/ 1227904202 h 1137"/>
              <a:gd name="T32" fmla="*/ 830291464 w 460"/>
              <a:gd name="T33" fmla="*/ 1302488514 h 1137"/>
              <a:gd name="T34" fmla="*/ 835753737 w 460"/>
              <a:gd name="T35" fmla="*/ 1386167421 h 1137"/>
              <a:gd name="T36" fmla="*/ 830291464 w 460"/>
              <a:gd name="T37" fmla="*/ 1469846665 h 1137"/>
              <a:gd name="T38" fmla="*/ 804799058 w 460"/>
              <a:gd name="T39" fmla="*/ 1580813404 h 1137"/>
              <a:gd name="T40" fmla="*/ 770203763 w 460"/>
              <a:gd name="T41" fmla="*/ 1671768796 h 1137"/>
              <a:gd name="T42" fmla="*/ 735608468 w 460"/>
              <a:gd name="T43" fmla="*/ 1729980679 h 1137"/>
              <a:gd name="T44" fmla="*/ 704654969 w 460"/>
              <a:gd name="T45" fmla="*/ 1780916076 h 1137"/>
              <a:gd name="T46" fmla="*/ 655493163 w 460"/>
              <a:gd name="T47" fmla="*/ 1831851473 h 1137"/>
              <a:gd name="T48" fmla="*/ 600867735 w 460"/>
              <a:gd name="T49" fmla="*/ 1890063356 h 1137"/>
              <a:gd name="T50" fmla="*/ 549885621 w 460"/>
              <a:gd name="T51" fmla="*/ 1931902809 h 1137"/>
              <a:gd name="T52" fmla="*/ 506186088 w 460"/>
              <a:gd name="T53" fmla="*/ 1973742263 h 1137"/>
              <a:gd name="T54" fmla="*/ 455202625 w 460"/>
              <a:gd name="T55" fmla="*/ 1999210636 h 1137"/>
              <a:gd name="T56" fmla="*/ 406040819 w 460"/>
              <a:gd name="T57" fmla="*/ 2033773604 h 1137"/>
              <a:gd name="T58" fmla="*/ 355058705 w 460"/>
              <a:gd name="T59" fmla="*/ 2059240628 h 1137"/>
              <a:gd name="T60" fmla="*/ 315001053 w 460"/>
              <a:gd name="T61" fmla="*/ 2066517114 h 1137"/>
              <a:gd name="T62" fmla="*/ 269479863 w 460"/>
              <a:gd name="T63" fmla="*/ 2050146033 h 1137"/>
              <a:gd name="T64" fmla="*/ 240346841 w 460"/>
              <a:gd name="T65" fmla="*/ 1999210636 h 1137"/>
              <a:gd name="T66" fmla="*/ 209393511 w 460"/>
              <a:gd name="T67" fmla="*/ 1940998753 h 1137"/>
              <a:gd name="T68" fmla="*/ 180260489 w 460"/>
              <a:gd name="T69" fmla="*/ 1873690927 h 1137"/>
              <a:gd name="T70" fmla="*/ 151127425 w 460"/>
              <a:gd name="T71" fmla="*/ 1815479044 h 1137"/>
              <a:gd name="T72" fmla="*/ 125636368 w 460"/>
              <a:gd name="T73" fmla="*/ 1755447703 h 1137"/>
              <a:gd name="T74" fmla="*/ 94681689 w 460"/>
              <a:gd name="T75" fmla="*/ 1671768796 h 1137"/>
              <a:gd name="T76" fmla="*/ 71012268 w 460"/>
              <a:gd name="T77" fmla="*/ 1597184484 h 1137"/>
              <a:gd name="T78" fmla="*/ 54624100 w 460"/>
              <a:gd name="T79" fmla="*/ 1529878006 h 1137"/>
              <a:gd name="T80" fmla="*/ 40057578 w 460"/>
              <a:gd name="T81" fmla="*/ 1444379641 h 1137"/>
              <a:gd name="T82" fmla="*/ 34595305 w 460"/>
              <a:gd name="T83" fmla="*/ 1344327968 h 1137"/>
              <a:gd name="T84" fmla="*/ 34595305 w 460"/>
              <a:gd name="T85" fmla="*/ 1277020141 h 1137"/>
              <a:gd name="T86" fmla="*/ 34595305 w 460"/>
              <a:gd name="T87" fmla="*/ 1209713663 h 1137"/>
              <a:gd name="T88" fmla="*/ 34595305 w 460"/>
              <a:gd name="T89" fmla="*/ 1142405837 h 1137"/>
              <a:gd name="T90" fmla="*/ 34595305 w 460"/>
              <a:gd name="T91" fmla="*/ 1058726930 h 1137"/>
              <a:gd name="T92" fmla="*/ 30953340 w 460"/>
              <a:gd name="T93" fmla="*/ 1000515047 h 1137"/>
              <a:gd name="T94" fmla="*/ 25491067 w 460"/>
              <a:gd name="T95" fmla="*/ 898644253 h 1137"/>
              <a:gd name="T96" fmla="*/ 14566516 w 460"/>
              <a:gd name="T97" fmla="*/ 798592916 h 1137"/>
              <a:gd name="T98" fmla="*/ 10924549 w 460"/>
              <a:gd name="T99" fmla="*/ 714912661 h 1137"/>
              <a:gd name="T100" fmla="*/ 5462274 w 460"/>
              <a:gd name="T101" fmla="*/ 613043046 h 1137"/>
              <a:gd name="T102" fmla="*/ 5462274 w 460"/>
              <a:gd name="T103" fmla="*/ 512991710 h 1137"/>
              <a:gd name="T104" fmla="*/ 0 w 460"/>
              <a:gd name="T105" fmla="*/ 403844430 h 1137"/>
              <a:gd name="T106" fmla="*/ 0 w 460"/>
              <a:gd name="T107" fmla="*/ 294697066 h 1137"/>
              <a:gd name="T108" fmla="*/ 5462274 w 460"/>
              <a:gd name="T109" fmla="*/ 194645730 h 1137"/>
              <a:gd name="T110" fmla="*/ 10924549 w 460"/>
              <a:gd name="T111" fmla="*/ 109147322 h 1137"/>
              <a:gd name="T112" fmla="*/ 20028789 w 460"/>
              <a:gd name="T113" fmla="*/ 41839464 h 1137"/>
              <a:gd name="T114" fmla="*/ 50982135 w 460"/>
              <a:gd name="T115" fmla="*/ 0 h 1137"/>
              <a:gd name="T116" fmla="*/ 91041073 w 460"/>
              <a:gd name="T117" fmla="*/ 9095946 h 1137"/>
              <a:gd name="T118" fmla="*/ 131098641 w 460"/>
              <a:gd name="T119" fmla="*/ 25467035 h 1137"/>
              <a:gd name="T120" fmla="*/ 154769390 w 460"/>
              <a:gd name="T121" fmla="*/ 60031362 h 1137"/>
              <a:gd name="T122" fmla="*/ 194827000 w 460"/>
              <a:gd name="T123" fmla="*/ 109147322 h 1137"/>
              <a:gd name="T124" fmla="*/ 220318057 w 460"/>
              <a:gd name="T125" fmla="*/ 160082719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115" y="79"/>
                </a:moveTo>
                <a:lnTo>
                  <a:pt x="121" y="79"/>
                </a:lnTo>
                <a:lnTo>
                  <a:pt x="126" y="88"/>
                </a:lnTo>
                <a:lnTo>
                  <a:pt x="132" y="88"/>
                </a:lnTo>
                <a:lnTo>
                  <a:pt x="146" y="97"/>
                </a:lnTo>
                <a:lnTo>
                  <a:pt x="151" y="107"/>
                </a:lnTo>
                <a:lnTo>
                  <a:pt x="159" y="111"/>
                </a:lnTo>
                <a:lnTo>
                  <a:pt x="170" y="120"/>
                </a:lnTo>
                <a:lnTo>
                  <a:pt x="176" y="125"/>
                </a:lnTo>
                <a:lnTo>
                  <a:pt x="187" y="134"/>
                </a:lnTo>
                <a:lnTo>
                  <a:pt x="198" y="148"/>
                </a:lnTo>
                <a:lnTo>
                  <a:pt x="206" y="157"/>
                </a:lnTo>
                <a:lnTo>
                  <a:pt x="214" y="171"/>
                </a:lnTo>
                <a:lnTo>
                  <a:pt x="231" y="194"/>
                </a:lnTo>
                <a:lnTo>
                  <a:pt x="239" y="208"/>
                </a:lnTo>
                <a:lnTo>
                  <a:pt x="247" y="222"/>
                </a:lnTo>
                <a:lnTo>
                  <a:pt x="256" y="236"/>
                </a:lnTo>
                <a:lnTo>
                  <a:pt x="264" y="254"/>
                </a:lnTo>
                <a:lnTo>
                  <a:pt x="269" y="264"/>
                </a:lnTo>
                <a:lnTo>
                  <a:pt x="278" y="277"/>
                </a:lnTo>
                <a:lnTo>
                  <a:pt x="286" y="291"/>
                </a:lnTo>
                <a:lnTo>
                  <a:pt x="291" y="305"/>
                </a:lnTo>
                <a:lnTo>
                  <a:pt x="300" y="319"/>
                </a:lnTo>
                <a:lnTo>
                  <a:pt x="308" y="333"/>
                </a:lnTo>
                <a:lnTo>
                  <a:pt x="313" y="346"/>
                </a:lnTo>
                <a:lnTo>
                  <a:pt x="322" y="360"/>
                </a:lnTo>
                <a:lnTo>
                  <a:pt x="327" y="374"/>
                </a:lnTo>
                <a:lnTo>
                  <a:pt x="335" y="388"/>
                </a:lnTo>
                <a:lnTo>
                  <a:pt x="341" y="402"/>
                </a:lnTo>
                <a:lnTo>
                  <a:pt x="349" y="416"/>
                </a:lnTo>
                <a:lnTo>
                  <a:pt x="355" y="425"/>
                </a:lnTo>
                <a:lnTo>
                  <a:pt x="363" y="439"/>
                </a:lnTo>
                <a:lnTo>
                  <a:pt x="368" y="453"/>
                </a:lnTo>
                <a:lnTo>
                  <a:pt x="376" y="467"/>
                </a:lnTo>
                <a:lnTo>
                  <a:pt x="382" y="480"/>
                </a:lnTo>
                <a:lnTo>
                  <a:pt x="387" y="494"/>
                </a:lnTo>
                <a:lnTo>
                  <a:pt x="396" y="508"/>
                </a:lnTo>
                <a:lnTo>
                  <a:pt x="401" y="522"/>
                </a:lnTo>
                <a:lnTo>
                  <a:pt x="407" y="536"/>
                </a:lnTo>
                <a:lnTo>
                  <a:pt x="412" y="550"/>
                </a:lnTo>
                <a:lnTo>
                  <a:pt x="418" y="568"/>
                </a:lnTo>
                <a:lnTo>
                  <a:pt x="423" y="582"/>
                </a:lnTo>
                <a:lnTo>
                  <a:pt x="429" y="596"/>
                </a:lnTo>
                <a:lnTo>
                  <a:pt x="434" y="614"/>
                </a:lnTo>
                <a:lnTo>
                  <a:pt x="440" y="628"/>
                </a:lnTo>
                <a:lnTo>
                  <a:pt x="442" y="642"/>
                </a:lnTo>
                <a:lnTo>
                  <a:pt x="448" y="661"/>
                </a:lnTo>
                <a:lnTo>
                  <a:pt x="451" y="675"/>
                </a:lnTo>
                <a:lnTo>
                  <a:pt x="453" y="688"/>
                </a:lnTo>
                <a:lnTo>
                  <a:pt x="453" y="702"/>
                </a:lnTo>
                <a:lnTo>
                  <a:pt x="456" y="716"/>
                </a:lnTo>
                <a:lnTo>
                  <a:pt x="459" y="730"/>
                </a:lnTo>
                <a:lnTo>
                  <a:pt x="459" y="748"/>
                </a:lnTo>
                <a:lnTo>
                  <a:pt x="459" y="762"/>
                </a:lnTo>
                <a:lnTo>
                  <a:pt x="459" y="772"/>
                </a:lnTo>
                <a:lnTo>
                  <a:pt x="459" y="785"/>
                </a:lnTo>
                <a:lnTo>
                  <a:pt x="456" y="808"/>
                </a:lnTo>
                <a:lnTo>
                  <a:pt x="453" y="832"/>
                </a:lnTo>
                <a:lnTo>
                  <a:pt x="448" y="850"/>
                </a:lnTo>
                <a:lnTo>
                  <a:pt x="442" y="869"/>
                </a:lnTo>
                <a:lnTo>
                  <a:pt x="437" y="887"/>
                </a:lnTo>
                <a:lnTo>
                  <a:pt x="431" y="905"/>
                </a:lnTo>
                <a:lnTo>
                  <a:pt x="423" y="919"/>
                </a:lnTo>
                <a:lnTo>
                  <a:pt x="415" y="938"/>
                </a:lnTo>
                <a:lnTo>
                  <a:pt x="409" y="947"/>
                </a:lnTo>
                <a:lnTo>
                  <a:pt x="404" y="951"/>
                </a:lnTo>
                <a:lnTo>
                  <a:pt x="398" y="961"/>
                </a:lnTo>
                <a:lnTo>
                  <a:pt x="393" y="970"/>
                </a:lnTo>
                <a:lnTo>
                  <a:pt x="387" y="979"/>
                </a:lnTo>
                <a:lnTo>
                  <a:pt x="382" y="984"/>
                </a:lnTo>
                <a:lnTo>
                  <a:pt x="374" y="993"/>
                </a:lnTo>
                <a:lnTo>
                  <a:pt x="360" y="1007"/>
                </a:lnTo>
                <a:lnTo>
                  <a:pt x="352" y="1016"/>
                </a:lnTo>
                <a:lnTo>
                  <a:pt x="338" y="1030"/>
                </a:lnTo>
                <a:lnTo>
                  <a:pt x="330" y="1039"/>
                </a:lnTo>
                <a:lnTo>
                  <a:pt x="322" y="1048"/>
                </a:lnTo>
                <a:lnTo>
                  <a:pt x="313" y="1058"/>
                </a:lnTo>
                <a:lnTo>
                  <a:pt x="302" y="1062"/>
                </a:lnTo>
                <a:lnTo>
                  <a:pt x="297" y="1067"/>
                </a:lnTo>
                <a:lnTo>
                  <a:pt x="286" y="1076"/>
                </a:lnTo>
                <a:lnTo>
                  <a:pt x="278" y="1085"/>
                </a:lnTo>
                <a:lnTo>
                  <a:pt x="269" y="1090"/>
                </a:lnTo>
                <a:lnTo>
                  <a:pt x="258" y="1095"/>
                </a:lnTo>
                <a:lnTo>
                  <a:pt x="250" y="1099"/>
                </a:lnTo>
                <a:lnTo>
                  <a:pt x="239" y="1109"/>
                </a:lnTo>
                <a:lnTo>
                  <a:pt x="231" y="1113"/>
                </a:lnTo>
                <a:lnTo>
                  <a:pt x="223" y="1118"/>
                </a:lnTo>
                <a:lnTo>
                  <a:pt x="212" y="1122"/>
                </a:lnTo>
                <a:lnTo>
                  <a:pt x="203" y="1127"/>
                </a:lnTo>
                <a:lnTo>
                  <a:pt x="195" y="1132"/>
                </a:lnTo>
                <a:lnTo>
                  <a:pt x="187" y="1132"/>
                </a:lnTo>
                <a:lnTo>
                  <a:pt x="181" y="1136"/>
                </a:lnTo>
                <a:lnTo>
                  <a:pt x="173" y="1136"/>
                </a:lnTo>
                <a:lnTo>
                  <a:pt x="168" y="1136"/>
                </a:lnTo>
                <a:lnTo>
                  <a:pt x="157" y="1136"/>
                </a:lnTo>
                <a:lnTo>
                  <a:pt x="148" y="1127"/>
                </a:lnTo>
                <a:lnTo>
                  <a:pt x="143" y="1118"/>
                </a:lnTo>
                <a:lnTo>
                  <a:pt x="137" y="1109"/>
                </a:lnTo>
                <a:lnTo>
                  <a:pt x="132" y="1099"/>
                </a:lnTo>
                <a:lnTo>
                  <a:pt x="126" y="1085"/>
                </a:lnTo>
                <a:lnTo>
                  <a:pt x="121" y="1072"/>
                </a:lnTo>
                <a:lnTo>
                  <a:pt x="115" y="1067"/>
                </a:lnTo>
                <a:lnTo>
                  <a:pt x="110" y="1053"/>
                </a:lnTo>
                <a:lnTo>
                  <a:pt x="104" y="1039"/>
                </a:lnTo>
                <a:lnTo>
                  <a:pt x="99" y="1030"/>
                </a:lnTo>
                <a:lnTo>
                  <a:pt x="93" y="1021"/>
                </a:lnTo>
                <a:lnTo>
                  <a:pt x="91" y="1012"/>
                </a:lnTo>
                <a:lnTo>
                  <a:pt x="83" y="998"/>
                </a:lnTo>
                <a:lnTo>
                  <a:pt x="80" y="988"/>
                </a:lnTo>
                <a:lnTo>
                  <a:pt x="74" y="970"/>
                </a:lnTo>
                <a:lnTo>
                  <a:pt x="69" y="965"/>
                </a:lnTo>
                <a:lnTo>
                  <a:pt x="63" y="951"/>
                </a:lnTo>
                <a:lnTo>
                  <a:pt x="58" y="933"/>
                </a:lnTo>
                <a:lnTo>
                  <a:pt x="52" y="919"/>
                </a:lnTo>
                <a:lnTo>
                  <a:pt x="50" y="910"/>
                </a:lnTo>
                <a:lnTo>
                  <a:pt x="44" y="896"/>
                </a:lnTo>
                <a:lnTo>
                  <a:pt x="39" y="878"/>
                </a:lnTo>
                <a:lnTo>
                  <a:pt x="36" y="864"/>
                </a:lnTo>
                <a:lnTo>
                  <a:pt x="33" y="854"/>
                </a:lnTo>
                <a:lnTo>
                  <a:pt x="30" y="841"/>
                </a:lnTo>
                <a:lnTo>
                  <a:pt x="28" y="822"/>
                </a:lnTo>
                <a:lnTo>
                  <a:pt x="25" y="808"/>
                </a:lnTo>
                <a:lnTo>
                  <a:pt x="22" y="794"/>
                </a:lnTo>
                <a:lnTo>
                  <a:pt x="22" y="776"/>
                </a:lnTo>
                <a:lnTo>
                  <a:pt x="19" y="757"/>
                </a:lnTo>
                <a:lnTo>
                  <a:pt x="19" y="739"/>
                </a:lnTo>
                <a:lnTo>
                  <a:pt x="19" y="725"/>
                </a:lnTo>
                <a:lnTo>
                  <a:pt x="19" y="711"/>
                </a:lnTo>
                <a:lnTo>
                  <a:pt x="19" y="702"/>
                </a:lnTo>
                <a:lnTo>
                  <a:pt x="19" y="688"/>
                </a:lnTo>
                <a:lnTo>
                  <a:pt x="19" y="675"/>
                </a:lnTo>
                <a:lnTo>
                  <a:pt x="19" y="665"/>
                </a:lnTo>
                <a:lnTo>
                  <a:pt x="19" y="651"/>
                </a:lnTo>
                <a:lnTo>
                  <a:pt x="19" y="638"/>
                </a:lnTo>
                <a:lnTo>
                  <a:pt x="19" y="628"/>
                </a:lnTo>
                <a:lnTo>
                  <a:pt x="19" y="610"/>
                </a:lnTo>
                <a:lnTo>
                  <a:pt x="19" y="596"/>
                </a:lnTo>
                <a:lnTo>
                  <a:pt x="19" y="582"/>
                </a:lnTo>
                <a:lnTo>
                  <a:pt x="19" y="573"/>
                </a:lnTo>
                <a:lnTo>
                  <a:pt x="17" y="559"/>
                </a:lnTo>
                <a:lnTo>
                  <a:pt x="17" y="550"/>
                </a:lnTo>
                <a:lnTo>
                  <a:pt x="17" y="536"/>
                </a:lnTo>
                <a:lnTo>
                  <a:pt x="14" y="517"/>
                </a:lnTo>
                <a:lnTo>
                  <a:pt x="14" y="494"/>
                </a:lnTo>
                <a:lnTo>
                  <a:pt x="11" y="471"/>
                </a:lnTo>
                <a:lnTo>
                  <a:pt x="11" y="457"/>
                </a:lnTo>
                <a:lnTo>
                  <a:pt x="8" y="439"/>
                </a:lnTo>
                <a:lnTo>
                  <a:pt x="8" y="425"/>
                </a:lnTo>
                <a:lnTo>
                  <a:pt x="8" y="407"/>
                </a:lnTo>
                <a:lnTo>
                  <a:pt x="6" y="393"/>
                </a:lnTo>
                <a:lnTo>
                  <a:pt x="6" y="374"/>
                </a:lnTo>
                <a:lnTo>
                  <a:pt x="6" y="356"/>
                </a:lnTo>
                <a:lnTo>
                  <a:pt x="3" y="337"/>
                </a:lnTo>
                <a:lnTo>
                  <a:pt x="3" y="319"/>
                </a:lnTo>
                <a:lnTo>
                  <a:pt x="3" y="301"/>
                </a:lnTo>
                <a:lnTo>
                  <a:pt x="3" y="282"/>
                </a:lnTo>
                <a:lnTo>
                  <a:pt x="0" y="264"/>
                </a:lnTo>
                <a:lnTo>
                  <a:pt x="0" y="245"/>
                </a:lnTo>
                <a:lnTo>
                  <a:pt x="0" y="222"/>
                </a:lnTo>
                <a:lnTo>
                  <a:pt x="0" y="204"/>
                </a:lnTo>
                <a:lnTo>
                  <a:pt x="0" y="185"/>
                </a:lnTo>
                <a:lnTo>
                  <a:pt x="0" y="162"/>
                </a:lnTo>
                <a:lnTo>
                  <a:pt x="0" y="143"/>
                </a:lnTo>
                <a:lnTo>
                  <a:pt x="0" y="125"/>
                </a:lnTo>
                <a:lnTo>
                  <a:pt x="3" y="107"/>
                </a:lnTo>
                <a:lnTo>
                  <a:pt x="3" y="88"/>
                </a:lnTo>
                <a:lnTo>
                  <a:pt x="3" y="74"/>
                </a:lnTo>
                <a:lnTo>
                  <a:pt x="6" y="60"/>
                </a:lnTo>
                <a:lnTo>
                  <a:pt x="8" y="46"/>
                </a:lnTo>
                <a:lnTo>
                  <a:pt x="8" y="37"/>
                </a:lnTo>
                <a:lnTo>
                  <a:pt x="11" y="23"/>
                </a:lnTo>
                <a:lnTo>
                  <a:pt x="17" y="9"/>
                </a:lnTo>
                <a:lnTo>
                  <a:pt x="19" y="0"/>
                </a:lnTo>
                <a:lnTo>
                  <a:pt x="28" y="0"/>
                </a:lnTo>
                <a:lnTo>
                  <a:pt x="36" y="0"/>
                </a:lnTo>
                <a:lnTo>
                  <a:pt x="41" y="0"/>
                </a:lnTo>
                <a:lnTo>
                  <a:pt x="50" y="5"/>
                </a:lnTo>
                <a:lnTo>
                  <a:pt x="58" y="5"/>
                </a:lnTo>
                <a:lnTo>
                  <a:pt x="63" y="9"/>
                </a:lnTo>
                <a:lnTo>
                  <a:pt x="72" y="14"/>
                </a:lnTo>
                <a:lnTo>
                  <a:pt x="77" y="18"/>
                </a:lnTo>
                <a:lnTo>
                  <a:pt x="80" y="28"/>
                </a:lnTo>
                <a:lnTo>
                  <a:pt x="85" y="33"/>
                </a:lnTo>
                <a:lnTo>
                  <a:pt x="93" y="42"/>
                </a:lnTo>
                <a:lnTo>
                  <a:pt x="99" y="51"/>
                </a:lnTo>
                <a:lnTo>
                  <a:pt x="107" y="60"/>
                </a:lnTo>
                <a:lnTo>
                  <a:pt x="110" y="70"/>
                </a:lnTo>
                <a:lnTo>
                  <a:pt x="118" y="79"/>
                </a:lnTo>
                <a:lnTo>
                  <a:pt x="121" y="88"/>
                </a:lnTo>
                <a:lnTo>
                  <a:pt x="115" y="79"/>
                </a:lnTo>
              </a:path>
            </a:pathLst>
          </a:custGeom>
          <a:gradFill rotWithShape="0">
            <a:gsLst>
              <a:gs pos="0">
                <a:srgbClr val="D989B8"/>
              </a:gs>
              <a:gs pos="100000">
                <a:srgbClr val="412937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5292080" y="2708920"/>
            <a:ext cx="1656184" cy="3456384"/>
          </a:xfrm>
          <a:custGeom>
            <a:avLst/>
            <a:gdLst>
              <a:gd name="T0" fmla="*/ 1345231119 w 1022"/>
              <a:gd name="T1" fmla="*/ 285801028 h 2032"/>
              <a:gd name="T2" fmla="*/ 1245247522 w 1022"/>
              <a:gd name="T3" fmla="*/ 345874989 h 2032"/>
              <a:gd name="T4" fmla="*/ 1145263925 w 1022"/>
              <a:gd name="T5" fmla="*/ 405947686 h 2032"/>
              <a:gd name="T6" fmla="*/ 1021648896 w 1022"/>
              <a:gd name="T7" fmla="*/ 511529444 h 2032"/>
              <a:gd name="T8" fmla="*/ 888943714 w 1022"/>
              <a:gd name="T9" fmla="*/ 677185163 h 2032"/>
              <a:gd name="T10" fmla="*/ 788960117 w 1022"/>
              <a:gd name="T11" fmla="*/ 826457489 h 2032"/>
              <a:gd name="T12" fmla="*/ 699883997 w 1022"/>
              <a:gd name="T13" fmla="*/ 946604062 h 2032"/>
              <a:gd name="T14" fmla="*/ 610808045 w 1022"/>
              <a:gd name="T15" fmla="*/ 1083132849 h 2032"/>
              <a:gd name="T16" fmla="*/ 534457229 w 1022"/>
              <a:gd name="T17" fmla="*/ 1217841539 h 2032"/>
              <a:gd name="T18" fmla="*/ 445379929 w 1022"/>
              <a:gd name="T19" fmla="*/ 1352550230 h 2032"/>
              <a:gd name="T20" fmla="*/ 367211621 w 1022"/>
              <a:gd name="T21" fmla="*/ 1474517237 h 2032"/>
              <a:gd name="T22" fmla="*/ 289043230 w 1022"/>
              <a:gd name="T23" fmla="*/ 1607405832 h 2032"/>
              <a:gd name="T24" fmla="*/ 212692414 w 1022"/>
              <a:gd name="T25" fmla="*/ 1743934618 h 2032"/>
              <a:gd name="T26" fmla="*/ 145430360 w 1022"/>
              <a:gd name="T27" fmla="*/ 1895028220 h 2032"/>
              <a:gd name="T28" fmla="*/ 78168328 w 1022"/>
              <a:gd name="T29" fmla="*/ 2044300377 h 2032"/>
              <a:gd name="T30" fmla="*/ 34539088 w 1022"/>
              <a:gd name="T31" fmla="*/ 2147483647 h 2032"/>
              <a:gd name="T32" fmla="*/ 10907647 w 1022"/>
              <a:gd name="T33" fmla="*/ 2147483647 h 2032"/>
              <a:gd name="T34" fmla="*/ 0 w 1022"/>
              <a:gd name="T35" fmla="*/ 2147483647 h 2032"/>
              <a:gd name="T36" fmla="*/ 10907647 w 1022"/>
              <a:gd name="T37" fmla="*/ 2147483647 h 2032"/>
              <a:gd name="T38" fmla="*/ 67262032 w 1022"/>
              <a:gd name="T39" fmla="*/ 2147483647 h 2032"/>
              <a:gd name="T40" fmla="*/ 145430360 w 1022"/>
              <a:gd name="T41" fmla="*/ 2147483647 h 2032"/>
              <a:gd name="T42" fmla="*/ 223598710 w 1022"/>
              <a:gd name="T43" fmla="*/ 2147483647 h 2032"/>
              <a:gd name="T44" fmla="*/ 289043230 w 1022"/>
              <a:gd name="T45" fmla="*/ 2147483647 h 2032"/>
              <a:gd name="T46" fmla="*/ 399933207 w 1022"/>
              <a:gd name="T47" fmla="*/ 2147483647 h 2032"/>
              <a:gd name="T48" fmla="*/ 523549584 w 1022"/>
              <a:gd name="T49" fmla="*/ 2147483647 h 2032"/>
              <a:gd name="T50" fmla="*/ 632621986 w 1022"/>
              <a:gd name="T51" fmla="*/ 2147483647 h 2032"/>
              <a:gd name="T52" fmla="*/ 732605751 w 1022"/>
              <a:gd name="T53" fmla="*/ 2147483647 h 2032"/>
              <a:gd name="T54" fmla="*/ 845314484 w 1022"/>
              <a:gd name="T55" fmla="*/ 2147483647 h 2032"/>
              <a:gd name="T56" fmla="*/ 956204377 w 1022"/>
              <a:gd name="T57" fmla="*/ 2147483647 h 2032"/>
              <a:gd name="T58" fmla="*/ 1067095618 w 1022"/>
              <a:gd name="T59" fmla="*/ 2147483647 h 2032"/>
              <a:gd name="T60" fmla="*/ 1156171570 w 1022"/>
              <a:gd name="T61" fmla="*/ 2147483647 h 2032"/>
              <a:gd name="T62" fmla="*/ 1256155167 w 1022"/>
              <a:gd name="T63" fmla="*/ 2147483647 h 2032"/>
              <a:gd name="T64" fmla="*/ 1321598338 w 1022"/>
              <a:gd name="T65" fmla="*/ 2147483647 h 2032"/>
              <a:gd name="T66" fmla="*/ 1388860349 w 1022"/>
              <a:gd name="T67" fmla="*/ 2147483647 h 2032"/>
              <a:gd name="T68" fmla="*/ 1456121349 w 1022"/>
              <a:gd name="T69" fmla="*/ 2147483647 h 2032"/>
              <a:gd name="T70" fmla="*/ 1521565869 w 1022"/>
              <a:gd name="T71" fmla="*/ 2147483647 h 2032"/>
              <a:gd name="T72" fmla="*/ 1577920235 w 1022"/>
              <a:gd name="T73" fmla="*/ 2147483647 h 2032"/>
              <a:gd name="T74" fmla="*/ 1643363406 w 1022"/>
              <a:gd name="T75" fmla="*/ 2147483647 h 2032"/>
              <a:gd name="T76" fmla="*/ 1699717773 w 1022"/>
              <a:gd name="T77" fmla="*/ 2147483647 h 2032"/>
              <a:gd name="T78" fmla="*/ 1732439358 w 1022"/>
              <a:gd name="T79" fmla="*/ 2147483647 h 2032"/>
              <a:gd name="T80" fmla="*/ 1766979784 w 1022"/>
              <a:gd name="T81" fmla="*/ 2147483647 h 2032"/>
              <a:gd name="T82" fmla="*/ 1777886080 w 1022"/>
              <a:gd name="T83" fmla="*/ 2147483647 h 2032"/>
              <a:gd name="T84" fmla="*/ 1777886080 w 1022"/>
              <a:gd name="T85" fmla="*/ 2147483647 h 2032"/>
              <a:gd name="T86" fmla="*/ 1777886080 w 1022"/>
              <a:gd name="T87" fmla="*/ 2147483647 h 2032"/>
              <a:gd name="T88" fmla="*/ 1777886080 w 1022"/>
              <a:gd name="T89" fmla="*/ 2044300377 h 2032"/>
              <a:gd name="T90" fmla="*/ 1777886080 w 1022"/>
              <a:gd name="T91" fmla="*/ 1895028220 h 2032"/>
              <a:gd name="T92" fmla="*/ 1788793725 w 1022"/>
              <a:gd name="T93" fmla="*/ 1787625017 h 2032"/>
              <a:gd name="T94" fmla="*/ 1799701369 w 1022"/>
              <a:gd name="T95" fmla="*/ 1607405832 h 2032"/>
              <a:gd name="T96" fmla="*/ 1821515310 w 1022"/>
              <a:gd name="T97" fmla="*/ 1427186646 h 2032"/>
              <a:gd name="T98" fmla="*/ 1832422955 w 1022"/>
              <a:gd name="T99" fmla="*/ 1277914152 h 2032"/>
              <a:gd name="T100" fmla="*/ 1845148091 w 1022"/>
              <a:gd name="T101" fmla="*/ 1097696315 h 2032"/>
              <a:gd name="T102" fmla="*/ 1845148091 w 1022"/>
              <a:gd name="T103" fmla="*/ 917477129 h 2032"/>
              <a:gd name="T104" fmla="*/ 1856055736 w 1022"/>
              <a:gd name="T105" fmla="*/ 722695827 h 2032"/>
              <a:gd name="T106" fmla="*/ 1856055736 w 1022"/>
              <a:gd name="T107" fmla="*/ 526092910 h 2032"/>
              <a:gd name="T108" fmla="*/ 1845148091 w 1022"/>
              <a:gd name="T109" fmla="*/ 345874989 h 2032"/>
              <a:gd name="T110" fmla="*/ 1832422955 w 1022"/>
              <a:gd name="T111" fmla="*/ 194781387 h 2032"/>
              <a:gd name="T112" fmla="*/ 1812426505 w 1022"/>
              <a:gd name="T113" fmla="*/ 74636100 h 2032"/>
              <a:gd name="T114" fmla="*/ 1745164494 w 1022"/>
              <a:gd name="T115" fmla="*/ 0 h 2032"/>
              <a:gd name="T116" fmla="*/ 1656088542 w 1022"/>
              <a:gd name="T117" fmla="*/ 14563472 h 2032"/>
              <a:gd name="T118" fmla="*/ 1567012590 w 1022"/>
              <a:gd name="T119" fmla="*/ 45509167 h 2032"/>
              <a:gd name="T120" fmla="*/ 1510658224 w 1022"/>
              <a:gd name="T121" fmla="*/ 105583149 h 2032"/>
              <a:gd name="T122" fmla="*/ 1421582272 w 1022"/>
              <a:gd name="T123" fmla="*/ 194781387 h 2032"/>
              <a:gd name="T124" fmla="*/ 1367045060 w 1022"/>
              <a:gd name="T125" fmla="*/ 285801028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764" y="140"/>
                </a:moveTo>
                <a:lnTo>
                  <a:pt x="752" y="140"/>
                </a:lnTo>
                <a:lnTo>
                  <a:pt x="740" y="157"/>
                </a:lnTo>
                <a:lnTo>
                  <a:pt x="727" y="157"/>
                </a:lnTo>
                <a:lnTo>
                  <a:pt x="697" y="173"/>
                </a:lnTo>
                <a:lnTo>
                  <a:pt x="685" y="190"/>
                </a:lnTo>
                <a:lnTo>
                  <a:pt x="666" y="199"/>
                </a:lnTo>
                <a:lnTo>
                  <a:pt x="642" y="215"/>
                </a:lnTo>
                <a:lnTo>
                  <a:pt x="630" y="223"/>
                </a:lnTo>
                <a:lnTo>
                  <a:pt x="605" y="239"/>
                </a:lnTo>
                <a:lnTo>
                  <a:pt x="581" y="265"/>
                </a:lnTo>
                <a:lnTo>
                  <a:pt x="562" y="281"/>
                </a:lnTo>
                <a:lnTo>
                  <a:pt x="544" y="305"/>
                </a:lnTo>
                <a:lnTo>
                  <a:pt x="507" y="347"/>
                </a:lnTo>
                <a:lnTo>
                  <a:pt x="489" y="372"/>
                </a:lnTo>
                <a:lnTo>
                  <a:pt x="471" y="397"/>
                </a:lnTo>
                <a:lnTo>
                  <a:pt x="452" y="421"/>
                </a:lnTo>
                <a:lnTo>
                  <a:pt x="434" y="454"/>
                </a:lnTo>
                <a:lnTo>
                  <a:pt x="422" y="471"/>
                </a:lnTo>
                <a:lnTo>
                  <a:pt x="403" y="496"/>
                </a:lnTo>
                <a:lnTo>
                  <a:pt x="385" y="520"/>
                </a:lnTo>
                <a:lnTo>
                  <a:pt x="373" y="545"/>
                </a:lnTo>
                <a:lnTo>
                  <a:pt x="355" y="570"/>
                </a:lnTo>
                <a:lnTo>
                  <a:pt x="336" y="595"/>
                </a:lnTo>
                <a:lnTo>
                  <a:pt x="324" y="619"/>
                </a:lnTo>
                <a:lnTo>
                  <a:pt x="306" y="644"/>
                </a:lnTo>
                <a:lnTo>
                  <a:pt x="294" y="669"/>
                </a:lnTo>
                <a:lnTo>
                  <a:pt x="275" y="694"/>
                </a:lnTo>
                <a:lnTo>
                  <a:pt x="263" y="718"/>
                </a:lnTo>
                <a:lnTo>
                  <a:pt x="245" y="743"/>
                </a:lnTo>
                <a:lnTo>
                  <a:pt x="232" y="760"/>
                </a:lnTo>
                <a:lnTo>
                  <a:pt x="214" y="784"/>
                </a:lnTo>
                <a:lnTo>
                  <a:pt x="202" y="810"/>
                </a:lnTo>
                <a:lnTo>
                  <a:pt x="184" y="834"/>
                </a:lnTo>
                <a:lnTo>
                  <a:pt x="172" y="859"/>
                </a:lnTo>
                <a:lnTo>
                  <a:pt x="159" y="883"/>
                </a:lnTo>
                <a:lnTo>
                  <a:pt x="141" y="909"/>
                </a:lnTo>
                <a:lnTo>
                  <a:pt x="128" y="933"/>
                </a:lnTo>
                <a:lnTo>
                  <a:pt x="117" y="958"/>
                </a:lnTo>
                <a:lnTo>
                  <a:pt x="104" y="982"/>
                </a:lnTo>
                <a:lnTo>
                  <a:pt x="92" y="1016"/>
                </a:lnTo>
                <a:lnTo>
                  <a:pt x="80" y="1041"/>
                </a:lnTo>
                <a:lnTo>
                  <a:pt x="68" y="1065"/>
                </a:lnTo>
                <a:lnTo>
                  <a:pt x="55" y="1098"/>
                </a:lnTo>
                <a:lnTo>
                  <a:pt x="43" y="1123"/>
                </a:lnTo>
                <a:lnTo>
                  <a:pt x="37" y="1148"/>
                </a:lnTo>
                <a:lnTo>
                  <a:pt x="24" y="1181"/>
                </a:lnTo>
                <a:lnTo>
                  <a:pt x="19" y="1206"/>
                </a:lnTo>
                <a:lnTo>
                  <a:pt x="13" y="1230"/>
                </a:lnTo>
                <a:lnTo>
                  <a:pt x="13" y="1255"/>
                </a:lnTo>
                <a:lnTo>
                  <a:pt x="6" y="1280"/>
                </a:lnTo>
                <a:lnTo>
                  <a:pt x="0" y="1305"/>
                </a:lnTo>
                <a:lnTo>
                  <a:pt x="0" y="1338"/>
                </a:lnTo>
                <a:lnTo>
                  <a:pt x="0" y="1362"/>
                </a:lnTo>
                <a:lnTo>
                  <a:pt x="0" y="1379"/>
                </a:lnTo>
                <a:lnTo>
                  <a:pt x="0" y="1404"/>
                </a:lnTo>
                <a:lnTo>
                  <a:pt x="6" y="1445"/>
                </a:lnTo>
                <a:lnTo>
                  <a:pt x="13" y="1487"/>
                </a:lnTo>
                <a:lnTo>
                  <a:pt x="24" y="1520"/>
                </a:lnTo>
                <a:lnTo>
                  <a:pt x="37" y="1553"/>
                </a:lnTo>
                <a:lnTo>
                  <a:pt x="49" y="1586"/>
                </a:lnTo>
                <a:lnTo>
                  <a:pt x="61" y="1619"/>
                </a:lnTo>
                <a:lnTo>
                  <a:pt x="80" y="1643"/>
                </a:lnTo>
                <a:lnTo>
                  <a:pt x="98" y="1676"/>
                </a:lnTo>
                <a:lnTo>
                  <a:pt x="110" y="1693"/>
                </a:lnTo>
                <a:lnTo>
                  <a:pt x="123" y="1701"/>
                </a:lnTo>
                <a:lnTo>
                  <a:pt x="135" y="1718"/>
                </a:lnTo>
                <a:lnTo>
                  <a:pt x="147" y="1734"/>
                </a:lnTo>
                <a:lnTo>
                  <a:pt x="159" y="1751"/>
                </a:lnTo>
                <a:lnTo>
                  <a:pt x="172" y="1759"/>
                </a:lnTo>
                <a:lnTo>
                  <a:pt x="190" y="1775"/>
                </a:lnTo>
                <a:lnTo>
                  <a:pt x="220" y="1800"/>
                </a:lnTo>
                <a:lnTo>
                  <a:pt x="239" y="1817"/>
                </a:lnTo>
                <a:lnTo>
                  <a:pt x="269" y="1841"/>
                </a:lnTo>
                <a:lnTo>
                  <a:pt x="288" y="1858"/>
                </a:lnTo>
                <a:lnTo>
                  <a:pt x="306" y="1874"/>
                </a:lnTo>
                <a:lnTo>
                  <a:pt x="324" y="1891"/>
                </a:lnTo>
                <a:lnTo>
                  <a:pt x="348" y="1899"/>
                </a:lnTo>
                <a:lnTo>
                  <a:pt x="361" y="1907"/>
                </a:lnTo>
                <a:lnTo>
                  <a:pt x="385" y="1924"/>
                </a:lnTo>
                <a:lnTo>
                  <a:pt x="403" y="1940"/>
                </a:lnTo>
                <a:lnTo>
                  <a:pt x="422" y="1949"/>
                </a:lnTo>
                <a:lnTo>
                  <a:pt x="447" y="1957"/>
                </a:lnTo>
                <a:lnTo>
                  <a:pt x="465" y="1965"/>
                </a:lnTo>
                <a:lnTo>
                  <a:pt x="489" y="1982"/>
                </a:lnTo>
                <a:lnTo>
                  <a:pt x="507" y="1990"/>
                </a:lnTo>
                <a:lnTo>
                  <a:pt x="526" y="1998"/>
                </a:lnTo>
                <a:lnTo>
                  <a:pt x="550" y="2006"/>
                </a:lnTo>
                <a:lnTo>
                  <a:pt x="569" y="2015"/>
                </a:lnTo>
                <a:lnTo>
                  <a:pt x="587" y="2023"/>
                </a:lnTo>
                <a:lnTo>
                  <a:pt x="605" y="2023"/>
                </a:lnTo>
                <a:lnTo>
                  <a:pt x="618" y="2031"/>
                </a:lnTo>
                <a:lnTo>
                  <a:pt x="636" y="2031"/>
                </a:lnTo>
                <a:lnTo>
                  <a:pt x="648" y="2031"/>
                </a:lnTo>
                <a:lnTo>
                  <a:pt x="673" y="2031"/>
                </a:lnTo>
                <a:lnTo>
                  <a:pt x="691" y="2015"/>
                </a:lnTo>
                <a:lnTo>
                  <a:pt x="703" y="1998"/>
                </a:lnTo>
                <a:lnTo>
                  <a:pt x="715" y="1982"/>
                </a:lnTo>
                <a:lnTo>
                  <a:pt x="727" y="1965"/>
                </a:lnTo>
                <a:lnTo>
                  <a:pt x="740" y="1940"/>
                </a:lnTo>
                <a:lnTo>
                  <a:pt x="752" y="1916"/>
                </a:lnTo>
                <a:lnTo>
                  <a:pt x="764" y="1907"/>
                </a:lnTo>
                <a:lnTo>
                  <a:pt x="776" y="1883"/>
                </a:lnTo>
                <a:lnTo>
                  <a:pt x="789" y="1858"/>
                </a:lnTo>
                <a:lnTo>
                  <a:pt x="801" y="1841"/>
                </a:lnTo>
                <a:lnTo>
                  <a:pt x="813" y="1825"/>
                </a:lnTo>
                <a:lnTo>
                  <a:pt x="819" y="1808"/>
                </a:lnTo>
                <a:lnTo>
                  <a:pt x="837" y="1784"/>
                </a:lnTo>
                <a:lnTo>
                  <a:pt x="844" y="1767"/>
                </a:lnTo>
                <a:lnTo>
                  <a:pt x="856" y="1734"/>
                </a:lnTo>
                <a:lnTo>
                  <a:pt x="868" y="1726"/>
                </a:lnTo>
                <a:lnTo>
                  <a:pt x="880" y="1701"/>
                </a:lnTo>
                <a:lnTo>
                  <a:pt x="893" y="1668"/>
                </a:lnTo>
                <a:lnTo>
                  <a:pt x="904" y="1643"/>
                </a:lnTo>
                <a:lnTo>
                  <a:pt x="911" y="1626"/>
                </a:lnTo>
                <a:lnTo>
                  <a:pt x="923" y="1602"/>
                </a:lnTo>
                <a:lnTo>
                  <a:pt x="935" y="1569"/>
                </a:lnTo>
                <a:lnTo>
                  <a:pt x="941" y="1544"/>
                </a:lnTo>
                <a:lnTo>
                  <a:pt x="948" y="1527"/>
                </a:lnTo>
                <a:lnTo>
                  <a:pt x="953" y="1503"/>
                </a:lnTo>
                <a:lnTo>
                  <a:pt x="960" y="1470"/>
                </a:lnTo>
                <a:lnTo>
                  <a:pt x="966" y="1445"/>
                </a:lnTo>
                <a:lnTo>
                  <a:pt x="972" y="1420"/>
                </a:lnTo>
                <a:lnTo>
                  <a:pt x="972" y="1387"/>
                </a:lnTo>
                <a:lnTo>
                  <a:pt x="978" y="1354"/>
                </a:lnTo>
                <a:lnTo>
                  <a:pt x="978" y="1321"/>
                </a:lnTo>
                <a:lnTo>
                  <a:pt x="978" y="1296"/>
                </a:lnTo>
                <a:lnTo>
                  <a:pt x="978" y="1272"/>
                </a:lnTo>
                <a:lnTo>
                  <a:pt x="978" y="1255"/>
                </a:lnTo>
                <a:lnTo>
                  <a:pt x="978" y="1230"/>
                </a:lnTo>
                <a:lnTo>
                  <a:pt x="978" y="1206"/>
                </a:lnTo>
                <a:lnTo>
                  <a:pt x="978" y="1189"/>
                </a:lnTo>
                <a:lnTo>
                  <a:pt x="978" y="1164"/>
                </a:lnTo>
                <a:lnTo>
                  <a:pt x="978" y="1140"/>
                </a:lnTo>
                <a:lnTo>
                  <a:pt x="978" y="1123"/>
                </a:lnTo>
                <a:lnTo>
                  <a:pt x="978" y="1090"/>
                </a:lnTo>
                <a:lnTo>
                  <a:pt x="978" y="1065"/>
                </a:lnTo>
                <a:lnTo>
                  <a:pt x="978" y="1041"/>
                </a:lnTo>
                <a:lnTo>
                  <a:pt x="978" y="1024"/>
                </a:lnTo>
                <a:lnTo>
                  <a:pt x="984" y="999"/>
                </a:lnTo>
                <a:lnTo>
                  <a:pt x="984" y="982"/>
                </a:lnTo>
                <a:lnTo>
                  <a:pt x="984" y="958"/>
                </a:lnTo>
                <a:lnTo>
                  <a:pt x="990" y="925"/>
                </a:lnTo>
                <a:lnTo>
                  <a:pt x="990" y="883"/>
                </a:lnTo>
                <a:lnTo>
                  <a:pt x="997" y="843"/>
                </a:lnTo>
                <a:lnTo>
                  <a:pt x="997" y="817"/>
                </a:lnTo>
                <a:lnTo>
                  <a:pt x="1002" y="784"/>
                </a:lnTo>
                <a:lnTo>
                  <a:pt x="1002" y="760"/>
                </a:lnTo>
                <a:lnTo>
                  <a:pt x="1002" y="727"/>
                </a:lnTo>
                <a:lnTo>
                  <a:pt x="1008" y="702"/>
                </a:lnTo>
                <a:lnTo>
                  <a:pt x="1008" y="669"/>
                </a:lnTo>
                <a:lnTo>
                  <a:pt x="1008" y="636"/>
                </a:lnTo>
                <a:lnTo>
                  <a:pt x="1015" y="603"/>
                </a:lnTo>
                <a:lnTo>
                  <a:pt x="1015" y="570"/>
                </a:lnTo>
                <a:lnTo>
                  <a:pt x="1015" y="537"/>
                </a:lnTo>
                <a:lnTo>
                  <a:pt x="1015" y="504"/>
                </a:lnTo>
                <a:lnTo>
                  <a:pt x="1021" y="471"/>
                </a:lnTo>
                <a:lnTo>
                  <a:pt x="1021" y="438"/>
                </a:lnTo>
                <a:lnTo>
                  <a:pt x="1021" y="397"/>
                </a:lnTo>
                <a:lnTo>
                  <a:pt x="1021" y="364"/>
                </a:lnTo>
                <a:lnTo>
                  <a:pt x="1021" y="331"/>
                </a:lnTo>
                <a:lnTo>
                  <a:pt x="1021" y="289"/>
                </a:lnTo>
                <a:lnTo>
                  <a:pt x="1021" y="256"/>
                </a:lnTo>
                <a:lnTo>
                  <a:pt x="1021" y="223"/>
                </a:lnTo>
                <a:lnTo>
                  <a:pt x="1015" y="190"/>
                </a:lnTo>
                <a:lnTo>
                  <a:pt x="1015" y="157"/>
                </a:lnTo>
                <a:lnTo>
                  <a:pt x="1015" y="133"/>
                </a:lnTo>
                <a:lnTo>
                  <a:pt x="1008" y="107"/>
                </a:lnTo>
                <a:lnTo>
                  <a:pt x="1002" y="83"/>
                </a:lnTo>
                <a:lnTo>
                  <a:pt x="1002" y="66"/>
                </a:lnTo>
                <a:lnTo>
                  <a:pt x="997" y="41"/>
                </a:lnTo>
                <a:lnTo>
                  <a:pt x="984" y="17"/>
                </a:lnTo>
                <a:lnTo>
                  <a:pt x="978" y="0"/>
                </a:lnTo>
                <a:lnTo>
                  <a:pt x="960" y="0"/>
                </a:lnTo>
                <a:lnTo>
                  <a:pt x="941" y="0"/>
                </a:lnTo>
                <a:lnTo>
                  <a:pt x="929" y="0"/>
                </a:lnTo>
                <a:lnTo>
                  <a:pt x="911" y="8"/>
                </a:lnTo>
                <a:lnTo>
                  <a:pt x="893" y="8"/>
                </a:lnTo>
                <a:lnTo>
                  <a:pt x="880" y="17"/>
                </a:lnTo>
                <a:lnTo>
                  <a:pt x="862" y="25"/>
                </a:lnTo>
                <a:lnTo>
                  <a:pt x="849" y="33"/>
                </a:lnTo>
                <a:lnTo>
                  <a:pt x="844" y="50"/>
                </a:lnTo>
                <a:lnTo>
                  <a:pt x="831" y="58"/>
                </a:lnTo>
                <a:lnTo>
                  <a:pt x="813" y="74"/>
                </a:lnTo>
                <a:lnTo>
                  <a:pt x="801" y="91"/>
                </a:lnTo>
                <a:lnTo>
                  <a:pt x="782" y="107"/>
                </a:lnTo>
                <a:lnTo>
                  <a:pt x="776" y="124"/>
                </a:lnTo>
                <a:lnTo>
                  <a:pt x="758" y="140"/>
                </a:lnTo>
                <a:lnTo>
                  <a:pt x="752" y="157"/>
                </a:lnTo>
                <a:lnTo>
                  <a:pt x="764" y="140"/>
                </a:lnTo>
              </a:path>
            </a:pathLst>
          </a:custGeom>
          <a:gradFill rotWithShape="0">
            <a:gsLst>
              <a:gs pos="0">
                <a:srgbClr val="420026"/>
              </a:gs>
              <a:gs pos="100000">
                <a:srgbClr val="DC008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5652120" y="3861048"/>
            <a:ext cx="864096" cy="1584176"/>
          </a:xfrm>
          <a:custGeom>
            <a:avLst/>
            <a:gdLst>
              <a:gd name="T0" fmla="*/ 606331357 w 460"/>
              <a:gd name="T1" fmla="*/ 160082719 h 1137"/>
              <a:gd name="T2" fmla="*/ 560810167 w 460"/>
              <a:gd name="T3" fmla="*/ 194645730 h 1137"/>
              <a:gd name="T4" fmla="*/ 515290326 w 460"/>
              <a:gd name="T5" fmla="*/ 227389239 h 1137"/>
              <a:gd name="T6" fmla="*/ 460666248 w 460"/>
              <a:gd name="T7" fmla="*/ 285601122 h 1137"/>
              <a:gd name="T8" fmla="*/ 400578546 w 460"/>
              <a:gd name="T9" fmla="*/ 378376057 h 1137"/>
              <a:gd name="T10" fmla="*/ 355058705 w 460"/>
              <a:gd name="T11" fmla="*/ 462056313 h 1137"/>
              <a:gd name="T12" fmla="*/ 315001053 w 460"/>
              <a:gd name="T13" fmla="*/ 529362791 h 1137"/>
              <a:gd name="T14" fmla="*/ 274942136 w 460"/>
              <a:gd name="T15" fmla="*/ 605766561 h 1137"/>
              <a:gd name="T16" fmla="*/ 240346841 w 460"/>
              <a:gd name="T17" fmla="*/ 680349524 h 1137"/>
              <a:gd name="T18" fmla="*/ 200289273 w 460"/>
              <a:gd name="T19" fmla="*/ 756753463 h 1137"/>
              <a:gd name="T20" fmla="*/ 165693936 w 460"/>
              <a:gd name="T21" fmla="*/ 824059941 h 1137"/>
              <a:gd name="T22" fmla="*/ 131098641 w 460"/>
              <a:gd name="T23" fmla="*/ 898644253 h 1137"/>
              <a:gd name="T24" fmla="*/ 94681689 w 460"/>
              <a:gd name="T25" fmla="*/ 975046674 h 1137"/>
              <a:gd name="T26" fmla="*/ 65548646 w 460"/>
              <a:gd name="T27" fmla="*/ 1058726930 h 1137"/>
              <a:gd name="T28" fmla="*/ 34595305 w 460"/>
              <a:gd name="T29" fmla="*/ 1142405837 h 1137"/>
              <a:gd name="T30" fmla="*/ 14566516 w 460"/>
              <a:gd name="T31" fmla="*/ 1227904202 h 1137"/>
              <a:gd name="T32" fmla="*/ 5462274 w 460"/>
              <a:gd name="T33" fmla="*/ 1302488514 h 1137"/>
              <a:gd name="T34" fmla="*/ 0 w 460"/>
              <a:gd name="T35" fmla="*/ 1386167421 h 1137"/>
              <a:gd name="T36" fmla="*/ 5462274 w 460"/>
              <a:gd name="T37" fmla="*/ 1469846665 h 1137"/>
              <a:gd name="T38" fmla="*/ 30953340 w 460"/>
              <a:gd name="T39" fmla="*/ 1580813404 h 1137"/>
              <a:gd name="T40" fmla="*/ 65548646 w 460"/>
              <a:gd name="T41" fmla="*/ 1671768796 h 1137"/>
              <a:gd name="T42" fmla="*/ 100145311 w 460"/>
              <a:gd name="T43" fmla="*/ 1729980679 h 1137"/>
              <a:gd name="T44" fmla="*/ 131098641 w 460"/>
              <a:gd name="T45" fmla="*/ 1780916076 h 1137"/>
              <a:gd name="T46" fmla="*/ 180260489 w 460"/>
              <a:gd name="T47" fmla="*/ 1831851473 h 1137"/>
              <a:gd name="T48" fmla="*/ 234884568 w 460"/>
              <a:gd name="T49" fmla="*/ 1890063356 h 1137"/>
              <a:gd name="T50" fmla="*/ 285868031 w 460"/>
              <a:gd name="T51" fmla="*/ 1931902809 h 1137"/>
              <a:gd name="T52" fmla="*/ 329567564 w 460"/>
              <a:gd name="T53" fmla="*/ 1973742263 h 1137"/>
              <a:gd name="T54" fmla="*/ 380549762 w 460"/>
              <a:gd name="T55" fmla="*/ 1999210636 h 1137"/>
              <a:gd name="T56" fmla="*/ 429711568 w 460"/>
              <a:gd name="T57" fmla="*/ 2033773604 h 1137"/>
              <a:gd name="T58" fmla="*/ 480695031 w 460"/>
              <a:gd name="T59" fmla="*/ 2059240628 h 1137"/>
              <a:gd name="T60" fmla="*/ 520752599 w 460"/>
              <a:gd name="T61" fmla="*/ 2066517114 h 1137"/>
              <a:gd name="T62" fmla="*/ 566272440 w 460"/>
              <a:gd name="T63" fmla="*/ 2050146033 h 1137"/>
              <a:gd name="T64" fmla="*/ 595405462 w 460"/>
              <a:gd name="T65" fmla="*/ 1999210636 h 1137"/>
              <a:gd name="T66" fmla="*/ 626360141 w 460"/>
              <a:gd name="T67" fmla="*/ 1940998753 h 1137"/>
              <a:gd name="T68" fmla="*/ 655493163 w 460"/>
              <a:gd name="T69" fmla="*/ 1873690927 h 1137"/>
              <a:gd name="T70" fmla="*/ 684626185 w 460"/>
              <a:gd name="T71" fmla="*/ 1815479044 h 1137"/>
              <a:gd name="T72" fmla="*/ 710117411 w 460"/>
              <a:gd name="T73" fmla="*/ 1755447703 h 1137"/>
              <a:gd name="T74" fmla="*/ 741070741 w 460"/>
              <a:gd name="T75" fmla="*/ 1671768796 h 1137"/>
              <a:gd name="T76" fmla="*/ 764741490 w 460"/>
              <a:gd name="T77" fmla="*/ 1597184484 h 1137"/>
              <a:gd name="T78" fmla="*/ 781128309 w 460"/>
              <a:gd name="T79" fmla="*/ 1529878006 h 1137"/>
              <a:gd name="T80" fmla="*/ 795694820 w 460"/>
              <a:gd name="T81" fmla="*/ 1444379641 h 1137"/>
              <a:gd name="T82" fmla="*/ 801158442 w 460"/>
              <a:gd name="T83" fmla="*/ 1344327968 h 1137"/>
              <a:gd name="T84" fmla="*/ 801158442 w 460"/>
              <a:gd name="T85" fmla="*/ 1277020141 h 1137"/>
              <a:gd name="T86" fmla="*/ 801158442 w 460"/>
              <a:gd name="T87" fmla="*/ 1209713663 h 1137"/>
              <a:gd name="T88" fmla="*/ 801158442 w 460"/>
              <a:gd name="T89" fmla="*/ 1142405837 h 1137"/>
              <a:gd name="T90" fmla="*/ 801158442 w 460"/>
              <a:gd name="T91" fmla="*/ 1058726930 h 1137"/>
              <a:gd name="T92" fmla="*/ 804799058 w 460"/>
              <a:gd name="T93" fmla="*/ 1000515047 h 1137"/>
              <a:gd name="T94" fmla="*/ 810261331 w 460"/>
              <a:gd name="T95" fmla="*/ 898644253 h 1137"/>
              <a:gd name="T96" fmla="*/ 821187226 w 460"/>
              <a:gd name="T97" fmla="*/ 798592916 h 1137"/>
              <a:gd name="T98" fmla="*/ 824827842 w 460"/>
              <a:gd name="T99" fmla="*/ 714912661 h 1137"/>
              <a:gd name="T100" fmla="*/ 830291464 w 460"/>
              <a:gd name="T101" fmla="*/ 613043046 h 1137"/>
              <a:gd name="T102" fmla="*/ 830291464 w 460"/>
              <a:gd name="T103" fmla="*/ 512991710 h 1137"/>
              <a:gd name="T104" fmla="*/ 835753737 w 460"/>
              <a:gd name="T105" fmla="*/ 403844430 h 1137"/>
              <a:gd name="T106" fmla="*/ 835753737 w 460"/>
              <a:gd name="T107" fmla="*/ 294697066 h 1137"/>
              <a:gd name="T108" fmla="*/ 830291464 w 460"/>
              <a:gd name="T109" fmla="*/ 194645730 h 1137"/>
              <a:gd name="T110" fmla="*/ 824827842 w 460"/>
              <a:gd name="T111" fmla="*/ 109147322 h 1137"/>
              <a:gd name="T112" fmla="*/ 815724953 w 460"/>
              <a:gd name="T113" fmla="*/ 41839464 h 1137"/>
              <a:gd name="T114" fmla="*/ 784770274 w 460"/>
              <a:gd name="T115" fmla="*/ 0 h 1137"/>
              <a:gd name="T116" fmla="*/ 744712706 w 460"/>
              <a:gd name="T117" fmla="*/ 9095946 h 1137"/>
              <a:gd name="T118" fmla="*/ 704654969 w 460"/>
              <a:gd name="T119" fmla="*/ 25467035 h 1137"/>
              <a:gd name="T120" fmla="*/ 680984220 w 460"/>
              <a:gd name="T121" fmla="*/ 60031362 h 1137"/>
              <a:gd name="T122" fmla="*/ 640926652 w 460"/>
              <a:gd name="T123" fmla="*/ 109147322 h 1137"/>
              <a:gd name="T124" fmla="*/ 615434246 w 460"/>
              <a:gd name="T125" fmla="*/ 160082719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344" y="79"/>
                </a:moveTo>
                <a:lnTo>
                  <a:pt x="338" y="79"/>
                </a:lnTo>
                <a:lnTo>
                  <a:pt x="333" y="88"/>
                </a:lnTo>
                <a:lnTo>
                  <a:pt x="327" y="88"/>
                </a:lnTo>
                <a:lnTo>
                  <a:pt x="313" y="97"/>
                </a:lnTo>
                <a:lnTo>
                  <a:pt x="308" y="107"/>
                </a:lnTo>
                <a:lnTo>
                  <a:pt x="300" y="111"/>
                </a:lnTo>
                <a:lnTo>
                  <a:pt x="289" y="120"/>
                </a:lnTo>
                <a:lnTo>
                  <a:pt x="283" y="125"/>
                </a:lnTo>
                <a:lnTo>
                  <a:pt x="272" y="134"/>
                </a:lnTo>
                <a:lnTo>
                  <a:pt x="261" y="148"/>
                </a:lnTo>
                <a:lnTo>
                  <a:pt x="253" y="157"/>
                </a:lnTo>
                <a:lnTo>
                  <a:pt x="245" y="171"/>
                </a:lnTo>
                <a:lnTo>
                  <a:pt x="228" y="194"/>
                </a:lnTo>
                <a:lnTo>
                  <a:pt x="220" y="208"/>
                </a:lnTo>
                <a:lnTo>
                  <a:pt x="212" y="222"/>
                </a:lnTo>
                <a:lnTo>
                  <a:pt x="203" y="236"/>
                </a:lnTo>
                <a:lnTo>
                  <a:pt x="195" y="254"/>
                </a:lnTo>
                <a:lnTo>
                  <a:pt x="190" y="264"/>
                </a:lnTo>
                <a:lnTo>
                  <a:pt x="181" y="277"/>
                </a:lnTo>
                <a:lnTo>
                  <a:pt x="173" y="291"/>
                </a:lnTo>
                <a:lnTo>
                  <a:pt x="168" y="305"/>
                </a:lnTo>
                <a:lnTo>
                  <a:pt x="159" y="319"/>
                </a:lnTo>
                <a:lnTo>
                  <a:pt x="151" y="333"/>
                </a:lnTo>
                <a:lnTo>
                  <a:pt x="146" y="346"/>
                </a:lnTo>
                <a:lnTo>
                  <a:pt x="137" y="360"/>
                </a:lnTo>
                <a:lnTo>
                  <a:pt x="132" y="374"/>
                </a:lnTo>
                <a:lnTo>
                  <a:pt x="124" y="388"/>
                </a:lnTo>
                <a:lnTo>
                  <a:pt x="118" y="402"/>
                </a:lnTo>
                <a:lnTo>
                  <a:pt x="110" y="416"/>
                </a:lnTo>
                <a:lnTo>
                  <a:pt x="104" y="425"/>
                </a:lnTo>
                <a:lnTo>
                  <a:pt x="96" y="439"/>
                </a:lnTo>
                <a:lnTo>
                  <a:pt x="91" y="453"/>
                </a:lnTo>
                <a:lnTo>
                  <a:pt x="83" y="467"/>
                </a:lnTo>
                <a:lnTo>
                  <a:pt x="77" y="480"/>
                </a:lnTo>
                <a:lnTo>
                  <a:pt x="72" y="494"/>
                </a:lnTo>
                <a:lnTo>
                  <a:pt x="63" y="508"/>
                </a:lnTo>
                <a:lnTo>
                  <a:pt x="58" y="522"/>
                </a:lnTo>
                <a:lnTo>
                  <a:pt x="52" y="536"/>
                </a:lnTo>
                <a:lnTo>
                  <a:pt x="47" y="550"/>
                </a:lnTo>
                <a:lnTo>
                  <a:pt x="41" y="568"/>
                </a:lnTo>
                <a:lnTo>
                  <a:pt x="36" y="582"/>
                </a:lnTo>
                <a:lnTo>
                  <a:pt x="30" y="596"/>
                </a:lnTo>
                <a:lnTo>
                  <a:pt x="25" y="614"/>
                </a:lnTo>
                <a:lnTo>
                  <a:pt x="19" y="628"/>
                </a:lnTo>
                <a:lnTo>
                  <a:pt x="17" y="642"/>
                </a:lnTo>
                <a:lnTo>
                  <a:pt x="11" y="661"/>
                </a:lnTo>
                <a:lnTo>
                  <a:pt x="8" y="675"/>
                </a:lnTo>
                <a:lnTo>
                  <a:pt x="6" y="688"/>
                </a:lnTo>
                <a:lnTo>
                  <a:pt x="6" y="702"/>
                </a:lnTo>
                <a:lnTo>
                  <a:pt x="3" y="716"/>
                </a:lnTo>
                <a:lnTo>
                  <a:pt x="0" y="730"/>
                </a:lnTo>
                <a:lnTo>
                  <a:pt x="0" y="748"/>
                </a:lnTo>
                <a:lnTo>
                  <a:pt x="0" y="762"/>
                </a:lnTo>
                <a:lnTo>
                  <a:pt x="0" y="772"/>
                </a:lnTo>
                <a:lnTo>
                  <a:pt x="0" y="785"/>
                </a:lnTo>
                <a:lnTo>
                  <a:pt x="3" y="808"/>
                </a:lnTo>
                <a:lnTo>
                  <a:pt x="6" y="832"/>
                </a:lnTo>
                <a:lnTo>
                  <a:pt x="11" y="850"/>
                </a:lnTo>
                <a:lnTo>
                  <a:pt x="17" y="869"/>
                </a:lnTo>
                <a:lnTo>
                  <a:pt x="22" y="887"/>
                </a:lnTo>
                <a:lnTo>
                  <a:pt x="28" y="905"/>
                </a:lnTo>
                <a:lnTo>
                  <a:pt x="36" y="919"/>
                </a:lnTo>
                <a:lnTo>
                  <a:pt x="44" y="938"/>
                </a:lnTo>
                <a:lnTo>
                  <a:pt x="50" y="947"/>
                </a:lnTo>
                <a:lnTo>
                  <a:pt x="55" y="951"/>
                </a:lnTo>
                <a:lnTo>
                  <a:pt x="61" y="961"/>
                </a:lnTo>
                <a:lnTo>
                  <a:pt x="66" y="970"/>
                </a:lnTo>
                <a:lnTo>
                  <a:pt x="72" y="979"/>
                </a:lnTo>
                <a:lnTo>
                  <a:pt x="77" y="984"/>
                </a:lnTo>
                <a:lnTo>
                  <a:pt x="85" y="993"/>
                </a:lnTo>
                <a:lnTo>
                  <a:pt x="99" y="1007"/>
                </a:lnTo>
                <a:lnTo>
                  <a:pt x="107" y="1016"/>
                </a:lnTo>
                <a:lnTo>
                  <a:pt x="121" y="1030"/>
                </a:lnTo>
                <a:lnTo>
                  <a:pt x="129" y="1039"/>
                </a:lnTo>
                <a:lnTo>
                  <a:pt x="137" y="1048"/>
                </a:lnTo>
                <a:lnTo>
                  <a:pt x="146" y="1058"/>
                </a:lnTo>
                <a:lnTo>
                  <a:pt x="157" y="1062"/>
                </a:lnTo>
                <a:lnTo>
                  <a:pt x="162" y="1067"/>
                </a:lnTo>
                <a:lnTo>
                  <a:pt x="173" y="1076"/>
                </a:lnTo>
                <a:lnTo>
                  <a:pt x="181" y="1085"/>
                </a:lnTo>
                <a:lnTo>
                  <a:pt x="190" y="1090"/>
                </a:lnTo>
                <a:lnTo>
                  <a:pt x="201" y="1095"/>
                </a:lnTo>
                <a:lnTo>
                  <a:pt x="209" y="1099"/>
                </a:lnTo>
                <a:lnTo>
                  <a:pt x="220" y="1109"/>
                </a:lnTo>
                <a:lnTo>
                  <a:pt x="228" y="1113"/>
                </a:lnTo>
                <a:lnTo>
                  <a:pt x="236" y="1118"/>
                </a:lnTo>
                <a:lnTo>
                  <a:pt x="247" y="1122"/>
                </a:lnTo>
                <a:lnTo>
                  <a:pt x="256" y="1127"/>
                </a:lnTo>
                <a:lnTo>
                  <a:pt x="264" y="1132"/>
                </a:lnTo>
                <a:lnTo>
                  <a:pt x="272" y="1132"/>
                </a:lnTo>
                <a:lnTo>
                  <a:pt x="278" y="1136"/>
                </a:lnTo>
                <a:lnTo>
                  <a:pt x="286" y="1136"/>
                </a:lnTo>
                <a:lnTo>
                  <a:pt x="291" y="1136"/>
                </a:lnTo>
                <a:lnTo>
                  <a:pt x="302" y="1136"/>
                </a:lnTo>
                <a:lnTo>
                  <a:pt x="311" y="1127"/>
                </a:lnTo>
                <a:lnTo>
                  <a:pt x="316" y="1118"/>
                </a:lnTo>
                <a:lnTo>
                  <a:pt x="322" y="1109"/>
                </a:lnTo>
                <a:lnTo>
                  <a:pt x="327" y="1099"/>
                </a:lnTo>
                <a:lnTo>
                  <a:pt x="333" y="1085"/>
                </a:lnTo>
                <a:lnTo>
                  <a:pt x="338" y="1072"/>
                </a:lnTo>
                <a:lnTo>
                  <a:pt x="344" y="1067"/>
                </a:lnTo>
                <a:lnTo>
                  <a:pt x="349" y="1053"/>
                </a:lnTo>
                <a:lnTo>
                  <a:pt x="355" y="1039"/>
                </a:lnTo>
                <a:lnTo>
                  <a:pt x="360" y="1030"/>
                </a:lnTo>
                <a:lnTo>
                  <a:pt x="366" y="1021"/>
                </a:lnTo>
                <a:lnTo>
                  <a:pt x="368" y="1012"/>
                </a:lnTo>
                <a:lnTo>
                  <a:pt x="376" y="998"/>
                </a:lnTo>
                <a:lnTo>
                  <a:pt x="379" y="988"/>
                </a:lnTo>
                <a:lnTo>
                  <a:pt x="385" y="970"/>
                </a:lnTo>
                <a:lnTo>
                  <a:pt x="390" y="965"/>
                </a:lnTo>
                <a:lnTo>
                  <a:pt x="396" y="951"/>
                </a:lnTo>
                <a:lnTo>
                  <a:pt x="401" y="933"/>
                </a:lnTo>
                <a:lnTo>
                  <a:pt x="407" y="919"/>
                </a:lnTo>
                <a:lnTo>
                  <a:pt x="409" y="910"/>
                </a:lnTo>
                <a:lnTo>
                  <a:pt x="415" y="896"/>
                </a:lnTo>
                <a:lnTo>
                  <a:pt x="420" y="878"/>
                </a:lnTo>
                <a:lnTo>
                  <a:pt x="423" y="864"/>
                </a:lnTo>
                <a:lnTo>
                  <a:pt x="426" y="854"/>
                </a:lnTo>
                <a:lnTo>
                  <a:pt x="429" y="841"/>
                </a:lnTo>
                <a:lnTo>
                  <a:pt x="431" y="822"/>
                </a:lnTo>
                <a:lnTo>
                  <a:pt x="434" y="808"/>
                </a:lnTo>
                <a:lnTo>
                  <a:pt x="437" y="794"/>
                </a:lnTo>
                <a:lnTo>
                  <a:pt x="437" y="776"/>
                </a:lnTo>
                <a:lnTo>
                  <a:pt x="440" y="757"/>
                </a:lnTo>
                <a:lnTo>
                  <a:pt x="440" y="739"/>
                </a:lnTo>
                <a:lnTo>
                  <a:pt x="440" y="725"/>
                </a:lnTo>
                <a:lnTo>
                  <a:pt x="440" y="711"/>
                </a:lnTo>
                <a:lnTo>
                  <a:pt x="440" y="702"/>
                </a:lnTo>
                <a:lnTo>
                  <a:pt x="440" y="688"/>
                </a:lnTo>
                <a:lnTo>
                  <a:pt x="440" y="675"/>
                </a:lnTo>
                <a:lnTo>
                  <a:pt x="440" y="665"/>
                </a:lnTo>
                <a:lnTo>
                  <a:pt x="440" y="651"/>
                </a:lnTo>
                <a:lnTo>
                  <a:pt x="440" y="638"/>
                </a:lnTo>
                <a:lnTo>
                  <a:pt x="440" y="628"/>
                </a:lnTo>
                <a:lnTo>
                  <a:pt x="440" y="610"/>
                </a:lnTo>
                <a:lnTo>
                  <a:pt x="440" y="596"/>
                </a:lnTo>
                <a:lnTo>
                  <a:pt x="440" y="582"/>
                </a:lnTo>
                <a:lnTo>
                  <a:pt x="440" y="573"/>
                </a:lnTo>
                <a:lnTo>
                  <a:pt x="442" y="559"/>
                </a:lnTo>
                <a:lnTo>
                  <a:pt x="442" y="550"/>
                </a:lnTo>
                <a:lnTo>
                  <a:pt x="442" y="536"/>
                </a:lnTo>
                <a:lnTo>
                  <a:pt x="445" y="517"/>
                </a:lnTo>
                <a:lnTo>
                  <a:pt x="445" y="494"/>
                </a:lnTo>
                <a:lnTo>
                  <a:pt x="448" y="471"/>
                </a:lnTo>
                <a:lnTo>
                  <a:pt x="448" y="457"/>
                </a:lnTo>
                <a:lnTo>
                  <a:pt x="451" y="439"/>
                </a:lnTo>
                <a:lnTo>
                  <a:pt x="451" y="425"/>
                </a:lnTo>
                <a:lnTo>
                  <a:pt x="451" y="407"/>
                </a:lnTo>
                <a:lnTo>
                  <a:pt x="453" y="393"/>
                </a:lnTo>
                <a:lnTo>
                  <a:pt x="453" y="374"/>
                </a:lnTo>
                <a:lnTo>
                  <a:pt x="453" y="356"/>
                </a:lnTo>
                <a:lnTo>
                  <a:pt x="456" y="337"/>
                </a:lnTo>
                <a:lnTo>
                  <a:pt x="456" y="319"/>
                </a:lnTo>
                <a:lnTo>
                  <a:pt x="456" y="301"/>
                </a:lnTo>
                <a:lnTo>
                  <a:pt x="456" y="282"/>
                </a:lnTo>
                <a:lnTo>
                  <a:pt x="459" y="264"/>
                </a:lnTo>
                <a:lnTo>
                  <a:pt x="459" y="245"/>
                </a:lnTo>
                <a:lnTo>
                  <a:pt x="459" y="222"/>
                </a:lnTo>
                <a:lnTo>
                  <a:pt x="459" y="204"/>
                </a:lnTo>
                <a:lnTo>
                  <a:pt x="459" y="185"/>
                </a:lnTo>
                <a:lnTo>
                  <a:pt x="459" y="162"/>
                </a:lnTo>
                <a:lnTo>
                  <a:pt x="459" y="143"/>
                </a:lnTo>
                <a:lnTo>
                  <a:pt x="459" y="125"/>
                </a:lnTo>
                <a:lnTo>
                  <a:pt x="456" y="107"/>
                </a:lnTo>
                <a:lnTo>
                  <a:pt x="456" y="88"/>
                </a:lnTo>
                <a:lnTo>
                  <a:pt x="456" y="74"/>
                </a:lnTo>
                <a:lnTo>
                  <a:pt x="453" y="60"/>
                </a:lnTo>
                <a:lnTo>
                  <a:pt x="451" y="46"/>
                </a:lnTo>
                <a:lnTo>
                  <a:pt x="451" y="37"/>
                </a:lnTo>
                <a:lnTo>
                  <a:pt x="448" y="23"/>
                </a:lnTo>
                <a:lnTo>
                  <a:pt x="442" y="9"/>
                </a:lnTo>
                <a:lnTo>
                  <a:pt x="440" y="0"/>
                </a:lnTo>
                <a:lnTo>
                  <a:pt x="431" y="0"/>
                </a:lnTo>
                <a:lnTo>
                  <a:pt x="423" y="0"/>
                </a:lnTo>
                <a:lnTo>
                  <a:pt x="418" y="0"/>
                </a:lnTo>
                <a:lnTo>
                  <a:pt x="409" y="5"/>
                </a:lnTo>
                <a:lnTo>
                  <a:pt x="401" y="5"/>
                </a:lnTo>
                <a:lnTo>
                  <a:pt x="396" y="9"/>
                </a:lnTo>
                <a:lnTo>
                  <a:pt x="387" y="14"/>
                </a:lnTo>
                <a:lnTo>
                  <a:pt x="382" y="18"/>
                </a:lnTo>
                <a:lnTo>
                  <a:pt x="379" y="28"/>
                </a:lnTo>
                <a:lnTo>
                  <a:pt x="374" y="33"/>
                </a:lnTo>
                <a:lnTo>
                  <a:pt x="366" y="42"/>
                </a:lnTo>
                <a:lnTo>
                  <a:pt x="360" y="51"/>
                </a:lnTo>
                <a:lnTo>
                  <a:pt x="352" y="60"/>
                </a:lnTo>
                <a:lnTo>
                  <a:pt x="349" y="70"/>
                </a:lnTo>
                <a:lnTo>
                  <a:pt x="341" y="79"/>
                </a:lnTo>
                <a:lnTo>
                  <a:pt x="338" y="88"/>
                </a:lnTo>
                <a:lnTo>
                  <a:pt x="344" y="79"/>
                </a:lnTo>
              </a:path>
            </a:pathLst>
          </a:custGeom>
          <a:gradFill rotWithShape="0">
            <a:gsLst>
              <a:gs pos="0">
                <a:srgbClr val="412937"/>
              </a:gs>
              <a:gs pos="100000">
                <a:srgbClr val="D989B8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536" y="2636912"/>
            <a:ext cx="49685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Cortex: 	</a:t>
            </a:r>
            <a:r>
              <a:rPr lang="en-US" sz="2000" dirty="0" smtClean="0"/>
              <a:t>Positive T cell selection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C-M junction	</a:t>
            </a:r>
            <a:r>
              <a:rPr lang="en-US" sz="2000" dirty="0" smtClean="0"/>
              <a:t>Negative T cell selection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Medulla	</a:t>
            </a:r>
            <a:r>
              <a:rPr lang="en-US" sz="2000" dirty="0" smtClean="0"/>
              <a:t>T cell maturation</a:t>
            </a:r>
            <a:endParaRPr lang="en-GB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47664" y="2924944"/>
            <a:ext cx="504056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19672" y="4797152"/>
            <a:ext cx="468052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63688" y="4077072"/>
            <a:ext cx="4104456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07382" y="6165304"/>
            <a:ext cx="32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Mature T cells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6136" y="1844824"/>
            <a:ext cx="2694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 cell progenitors</a:t>
            </a:r>
            <a:endParaRPr lang="en-GB" sz="2800" dirty="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480212" y="2600908"/>
            <a:ext cx="93610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6896364" y="2616804"/>
            <a:ext cx="916940" cy="381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876256" y="5229200"/>
            <a:ext cx="1296144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6228184" y="5373216"/>
            <a:ext cx="1008112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3341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Anatomy of lymph node</a:t>
            </a:r>
          </a:p>
        </p:txBody>
      </p:sp>
      <p:pic>
        <p:nvPicPr>
          <p:cNvPr id="36866" name="Content Placeholder 5" descr="LN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5400" y="4077072"/>
            <a:ext cx="4038600" cy="2668711"/>
          </a:xfrm>
        </p:spPr>
      </p:pic>
      <p:pic>
        <p:nvPicPr>
          <p:cNvPr id="36867" name="Content Placeholder 4" descr="LN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268413"/>
            <a:ext cx="3600450" cy="2693987"/>
          </a:xfrm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357158" y="692697"/>
            <a:ext cx="4646889" cy="74174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The lymph node has 2 distinct compartments</a:t>
            </a:r>
            <a:r>
              <a:rPr lang="en-GB" sz="2400" dirty="0">
                <a:latin typeface="Calibri" pitchFamily="34" charset="0"/>
              </a:rPr>
              <a:t>: cortex and </a:t>
            </a:r>
            <a:r>
              <a:rPr lang="en-GB" sz="2400" dirty="0" smtClean="0">
                <a:latin typeface="Calibri" pitchFamily="34" charset="0"/>
              </a:rPr>
              <a:t>medulla</a:t>
            </a:r>
            <a:endParaRPr lang="en-GB" sz="2400" dirty="0">
              <a:latin typeface="Calibri" pitchFamily="34" charset="0"/>
            </a:endParaRPr>
          </a:p>
          <a:p>
            <a:pPr algn="ctr"/>
            <a:endParaRPr lang="en-GB" sz="2400" dirty="0" smtClean="0">
              <a:latin typeface="Calibri" pitchFamily="34" charset="0"/>
            </a:endParaRPr>
          </a:p>
          <a:p>
            <a:pPr algn="ctr"/>
            <a:r>
              <a:rPr lang="en-GB" sz="2400" dirty="0" smtClean="0">
                <a:latin typeface="Calibri" pitchFamily="34" charset="0"/>
              </a:rPr>
              <a:t>Cortex</a:t>
            </a:r>
            <a:endParaRPr lang="en-GB" sz="2400" dirty="0">
              <a:latin typeface="Calibri" pitchFamily="34" charset="0"/>
            </a:endParaRPr>
          </a:p>
          <a:p>
            <a:endParaRPr lang="en-GB" sz="1000" dirty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B cell zone: primary </a:t>
            </a:r>
            <a:r>
              <a:rPr lang="en-GB" sz="2400" dirty="0">
                <a:latin typeface="Calibri" pitchFamily="34" charset="0"/>
              </a:rPr>
              <a:t>and secondary follicles (latter contain germinal centres)</a:t>
            </a: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T cell region: </a:t>
            </a:r>
            <a:r>
              <a:rPr lang="en-GB" sz="2400" dirty="0" err="1" smtClean="0">
                <a:latin typeface="Calibri" pitchFamily="34" charset="0"/>
              </a:rPr>
              <a:t>paracortical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zone surrounding the lymphoid follicles  contains </a:t>
            </a:r>
            <a:r>
              <a:rPr lang="en-GB" sz="2400" dirty="0" err="1">
                <a:latin typeface="Calibri" pitchFamily="34" charset="0"/>
              </a:rPr>
              <a:t>dendritic</a:t>
            </a:r>
            <a:r>
              <a:rPr lang="en-GB" sz="2400" dirty="0">
                <a:latin typeface="Calibri" pitchFamily="34" charset="0"/>
              </a:rPr>
              <a:t> and T </a:t>
            </a:r>
            <a:r>
              <a:rPr lang="en-GB" sz="2400" dirty="0" smtClean="0">
                <a:latin typeface="Calibri" pitchFamily="34" charset="0"/>
              </a:rPr>
              <a:t>cells</a:t>
            </a:r>
            <a:endParaRPr lang="en-GB" sz="2400" dirty="0"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pPr algn="ctr"/>
            <a:r>
              <a:rPr lang="en-GB" sz="2400" dirty="0">
                <a:latin typeface="Calibri" pitchFamily="34" charset="0"/>
              </a:rPr>
              <a:t>Medulla</a:t>
            </a:r>
          </a:p>
          <a:p>
            <a:pPr algn="ctr"/>
            <a:endParaRPr lang="en-GB" sz="1000" dirty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Exit </a:t>
            </a:r>
            <a:r>
              <a:rPr lang="en-GB" sz="2400" dirty="0">
                <a:latin typeface="Calibri" pitchFamily="34" charset="0"/>
              </a:rPr>
              <a:t>point for B and T </a:t>
            </a:r>
            <a:r>
              <a:rPr lang="en-GB" sz="2400" dirty="0" smtClean="0">
                <a:latin typeface="Calibri" pitchFamily="34" charset="0"/>
              </a:rPr>
              <a:t>cells: afferent lymphatic vessels</a:t>
            </a:r>
            <a:endParaRPr lang="en-GB" sz="2400" dirty="0">
              <a:latin typeface="Calibri" pitchFamily="34" charset="0"/>
            </a:endParaRPr>
          </a:p>
          <a:p>
            <a:pPr algn="ctr"/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eaLnBrk="1" hangingPunct="1"/>
            <a:r>
              <a:rPr lang="en-GB" sz="3600" dirty="0" smtClean="0"/>
              <a:t>Anatomy of the </a:t>
            </a:r>
            <a:r>
              <a:rPr lang="en-GB" sz="3600" dirty="0"/>
              <a:t>s</a:t>
            </a:r>
            <a:r>
              <a:rPr lang="en-GB" sz="3600" dirty="0" smtClean="0"/>
              <a:t>pleen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5464182" cy="64294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2 main compartments: red pulp (arterial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/>
              <a:t>v</a:t>
            </a:r>
            <a:r>
              <a:rPr lang="en-GB" sz="2400" dirty="0" smtClean="0"/>
              <a:t>enous filter) and white pulp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	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White pulp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T cell zone surrounding central arteriole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B cell zone (mantle zone &amp; germinal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centre)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Marginal zone: interface between white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and red pulp contains unique  B cell, T cell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neutrophil and macrophage subsets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Marginal zone is site of T cell independent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 smtClean="0"/>
              <a:t>antibody responses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100" dirty="0" smtClean="0"/>
          </a:p>
        </p:txBody>
      </p:sp>
      <p:pic>
        <p:nvPicPr>
          <p:cNvPr id="35843" name="Content Placeholder 4" descr="Spleen 3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24500" y="1052736"/>
            <a:ext cx="3619500" cy="2808287"/>
          </a:xfrm>
        </p:spPr>
      </p:pic>
      <p:pic>
        <p:nvPicPr>
          <p:cNvPr id="35844" name="Picture 5" descr="Spleen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933056"/>
            <a:ext cx="289241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42942"/>
          </a:xfrm>
        </p:spPr>
        <p:txBody>
          <a:bodyPr/>
          <a:lstStyle/>
          <a:p>
            <a:r>
              <a:rPr lang="en-US" sz="3600" dirty="0" smtClean="0"/>
              <a:t>MALT: key concepts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535892" cy="5525806"/>
          </a:xfrm>
        </p:spPr>
        <p:txBody>
          <a:bodyPr/>
          <a:lstStyle/>
          <a:p>
            <a:r>
              <a:rPr lang="en-US" sz="2400" dirty="0" smtClean="0"/>
              <a:t>Consists of discrete inductive and effector compartments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Inductive: encounter with antigen; activation of immune cells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Effector:  secretion of antibody: release of cytokines </a:t>
            </a:r>
          </a:p>
          <a:p>
            <a:pPr marL="457200" lvl="1" indent="0">
              <a:buNone/>
            </a:pPr>
            <a:r>
              <a:rPr lang="en-US" sz="2400" dirty="0" smtClean="0"/>
              <a:t>		</a:t>
            </a:r>
          </a:p>
          <a:p>
            <a:r>
              <a:rPr lang="en-US" sz="2400" dirty="0" smtClean="0"/>
              <a:t>Lymphocytes leave the inductive compartments travel to the  mesenteric lymph nodes and then directly go to the blood stream and back to effector compartment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Immune response to any antigen at any one mucosal surface  usually leads to dissemination of  lymphocytes to other mucosal surfaces as well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sz="3600" dirty="0" smtClean="0"/>
              <a:t>MALT key concepts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184576"/>
          </a:xfrm>
        </p:spPr>
        <p:txBody>
          <a:bodyPr/>
          <a:lstStyle/>
          <a:p>
            <a:r>
              <a:rPr lang="en-GB" sz="2400" dirty="0" smtClean="0"/>
              <a:t>Composition of mucosal immune cells differs significantly from blood and lymph nodes </a:t>
            </a:r>
          </a:p>
          <a:p>
            <a:endParaRPr lang="en-GB" sz="2400" dirty="0" smtClean="0"/>
          </a:p>
          <a:p>
            <a:pPr lvl="1"/>
            <a:r>
              <a:rPr lang="en-GB" sz="2400" dirty="0" smtClean="0"/>
              <a:t>Memory cells far exceed naïve cells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CD4 T cells express high levels of the CCR5 chemokine receptor 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lvl="1"/>
            <a:r>
              <a:rPr lang="en-GB" sz="2400" dirty="0" smtClean="0"/>
              <a:t>Distinct set of CD8 T cells and dendritic cells are found in MALT</a:t>
            </a:r>
          </a:p>
          <a:p>
            <a:pPr lvl="1"/>
            <a:endParaRPr lang="en-GB" dirty="0" smtClean="0"/>
          </a:p>
          <a:p>
            <a:r>
              <a:rPr lang="en-GB" sz="2400" dirty="0" smtClean="0"/>
              <a:t>The dominant immunoglobulin at mucosal sites is IgA</a:t>
            </a:r>
          </a:p>
          <a:p>
            <a:endParaRPr lang="en-GB" sz="2400" dirty="0"/>
          </a:p>
          <a:p>
            <a:r>
              <a:rPr lang="en-GB" sz="2400" dirty="0" smtClean="0"/>
              <a:t>In the gastro-intestinal tract commensal bacteria influence the composition of immune cells and production of IgA antibody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09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Learning objectives </a:t>
            </a:r>
            <a:endParaRPr lang="en-GB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60439"/>
          </a:xfrm>
        </p:spPr>
        <p:txBody>
          <a:bodyPr rtlCol="0">
            <a:normAutofit lnSpcReduction="10000"/>
          </a:bodyPr>
          <a:lstStyle/>
          <a:p>
            <a:pPr lvl="0" algn="just"/>
            <a:r>
              <a:rPr lang="en-US" sz="2400" dirty="0"/>
              <a:t>Give a brief overview using the ‘Immunology Tree of Life’ cartoon as to why study of immunology is important for our understanding of human health and disease.</a:t>
            </a:r>
            <a:endParaRPr lang="en-GB" sz="2400" dirty="0"/>
          </a:p>
          <a:p>
            <a:pPr algn="just"/>
            <a:endParaRPr lang="en-GB" sz="2400" dirty="0"/>
          </a:p>
          <a:p>
            <a:pPr lvl="0" algn="just"/>
            <a:r>
              <a:rPr lang="en-US" sz="2400" dirty="0"/>
              <a:t>Outline the anatomy of the immune system with emphasis on primary and secondary lymphoid tissue and the mucosal immune system.  </a:t>
            </a:r>
            <a:endParaRPr lang="en-GB" sz="2400" dirty="0"/>
          </a:p>
          <a:p>
            <a:pPr marL="0" indent="0" algn="just">
              <a:buNone/>
            </a:pPr>
            <a:r>
              <a:rPr lang="en-US" sz="2400" dirty="0"/>
              <a:t> </a:t>
            </a:r>
            <a:endParaRPr lang="en-GB" sz="2400" dirty="0"/>
          </a:p>
          <a:p>
            <a:pPr lvl="0" algn="just"/>
            <a:r>
              <a:rPr lang="en-US" sz="2400" dirty="0"/>
              <a:t>Briefly describe the phenotype and function of cellular components of the immune system. </a:t>
            </a: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Diagram of mucosal immune system </a:t>
            </a:r>
            <a:endParaRPr lang="en-GB" sz="3600" dirty="0" smtClean="0"/>
          </a:p>
        </p:txBody>
      </p:sp>
      <p:pic>
        <p:nvPicPr>
          <p:cNvPr id="13315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764704"/>
            <a:ext cx="8208911" cy="5778971"/>
          </a:xfrm>
        </p:spPr>
      </p:pic>
      <p:sp>
        <p:nvSpPr>
          <p:cNvPr id="3" name="TextBox 2"/>
          <p:cNvSpPr txBox="1"/>
          <p:nvPr/>
        </p:nvSpPr>
        <p:spPr>
          <a:xfrm>
            <a:off x="5364088" y="1706905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Inductive</a:t>
            </a:r>
          </a:p>
          <a:p>
            <a:pPr algn="ctr"/>
            <a:r>
              <a:rPr lang="en-US" sz="3200" b="1" dirty="0" smtClean="0">
                <a:latin typeface="+mn-lt"/>
              </a:rPr>
              <a:t>Compartment 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5782" y="1460684"/>
            <a:ext cx="15104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Effector</a:t>
            </a:r>
          </a:p>
          <a:p>
            <a:pPr algn="ctr"/>
            <a:r>
              <a:rPr lang="en-US" sz="3200" b="1" dirty="0" smtClean="0">
                <a:latin typeface="+mn-lt"/>
              </a:rPr>
              <a:t>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86766" cy="91894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Gastrointestinal </a:t>
            </a:r>
            <a:r>
              <a:rPr lang="en-GB" sz="3200" dirty="0" err="1" smtClean="0"/>
              <a:t>lymphoreticular</a:t>
            </a:r>
            <a:r>
              <a:rPr lang="en-GB" sz="3200" dirty="0" smtClean="0"/>
              <a:t> tissue (GALT):</a:t>
            </a:r>
            <a:br>
              <a:rPr lang="en-GB" sz="3200" dirty="0" smtClean="0"/>
            </a:br>
            <a:r>
              <a:rPr lang="en-GB" sz="3200" dirty="0" smtClean="0"/>
              <a:t>Inductive compartment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5000630" cy="521495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Peyer’s</a:t>
            </a:r>
            <a:r>
              <a:rPr lang="en-GB" sz="2400" dirty="0" smtClean="0"/>
              <a:t> patches (PP)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GB" sz="2400" dirty="0" smtClean="0"/>
              <a:t>Isolated lymphoid follicles (IEL)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GB" sz="14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2400" dirty="0" smtClean="0"/>
              <a:t>Follicular associated epithelium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sz="2000" dirty="0" smtClean="0"/>
              <a:t>No afferent lymph node drainage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sz="2000" dirty="0" smtClean="0"/>
              <a:t>Antigen uptake occurs via M cells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sz="2000" dirty="0" smtClean="0"/>
              <a:t>DC can also take up antigen from lumen of intestine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4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sz="2400" dirty="0" smtClean="0"/>
              <a:t>Within PP and IEL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sz="2000" dirty="0" smtClean="0"/>
              <a:t>Antigen presentation takes place to B cells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GB" sz="1000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sz="2000" dirty="0" smtClean="0"/>
              <a:t>IgA class switching occurs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GB" sz="1000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sz="2000" dirty="0" smtClean="0"/>
              <a:t>IgA plasma cells exit and head for LP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pic>
        <p:nvPicPr>
          <p:cNvPr id="14340" name="Picture 14" descr="Lymph07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6096" y="1772816"/>
            <a:ext cx="3425346" cy="388621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9419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GALT: </a:t>
            </a:r>
            <a:r>
              <a:rPr lang="en-GB" sz="3600" dirty="0" err="1" smtClean="0"/>
              <a:t>effector</a:t>
            </a:r>
            <a:r>
              <a:rPr lang="en-GB" sz="3600" dirty="0" smtClean="0"/>
              <a:t> compartment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85720" y="1142984"/>
            <a:ext cx="5214974" cy="5715016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Diffuse collection of immune cells located beneath epithelial lining</a:t>
            </a:r>
          </a:p>
          <a:p>
            <a:pPr eaLnBrk="1" hangingPunct="1">
              <a:buNone/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Contains activated T  and B cells that have been exposed to  foreign proteins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Lamina </a:t>
            </a:r>
            <a:r>
              <a:rPr lang="en-GB" sz="2400" dirty="0" err="1" smtClean="0"/>
              <a:t>propria</a:t>
            </a:r>
            <a:r>
              <a:rPr lang="en-GB" sz="2400" dirty="0" smtClean="0"/>
              <a:t> cellular network</a:t>
            </a:r>
          </a:p>
          <a:p>
            <a:pPr lvl="1" eaLnBrk="1" hangingPunct="1">
              <a:defRPr/>
            </a:pPr>
            <a:r>
              <a:rPr lang="en-GB" sz="2000" dirty="0" smtClean="0"/>
              <a:t>CD4 T cells &gt;&gt; CD8 T cells</a:t>
            </a:r>
          </a:p>
          <a:p>
            <a:pPr lvl="1" eaLnBrk="1" hangingPunct="1">
              <a:defRPr/>
            </a:pPr>
            <a:r>
              <a:rPr lang="en-GB" sz="2000" dirty="0" smtClean="0"/>
              <a:t>Plasma cells which  secrete </a:t>
            </a:r>
            <a:r>
              <a:rPr lang="en-GB" sz="2000" dirty="0" err="1" smtClean="0"/>
              <a:t>IgA</a:t>
            </a:r>
            <a:endParaRPr lang="en-GB" sz="2000" dirty="0" smtClean="0"/>
          </a:p>
          <a:p>
            <a:pPr eaLnBrk="1" hangingPunct="1">
              <a:buNone/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Intra-epithelial lymphocytes</a:t>
            </a:r>
          </a:p>
          <a:p>
            <a:pPr lvl="1" eaLnBrk="1" hangingPunct="1">
              <a:defRPr/>
            </a:pPr>
            <a:r>
              <a:rPr lang="en-GB" sz="2000" dirty="0" smtClean="0"/>
              <a:t>Mainly CD8</a:t>
            </a:r>
            <a:r>
              <a:rPr lang="en-GB" sz="2000" dirty="0" smtClean="0">
                <a:sym typeface="Symbol"/>
              </a:rPr>
              <a:t></a:t>
            </a:r>
            <a:r>
              <a:rPr lang="en-GB" sz="2000" dirty="0" smtClean="0"/>
              <a:t> T cells</a:t>
            </a:r>
          </a:p>
          <a:p>
            <a:pPr lvl="1" eaLnBrk="1" hangingPunct="1">
              <a:defRPr/>
            </a:pPr>
            <a:r>
              <a:rPr lang="en-GB" sz="2000" dirty="0" smtClean="0"/>
              <a:t>Function not  fully understood</a:t>
            </a:r>
          </a:p>
          <a:p>
            <a:pPr lvl="1" eaLnBrk="1" hangingPunct="1">
              <a:defRPr/>
            </a:pPr>
            <a:endParaRPr lang="en-GB" sz="2000" dirty="0" smtClean="0"/>
          </a:p>
          <a:p>
            <a:pPr eaLnBrk="1" hangingPunct="1">
              <a:defRPr/>
            </a:pPr>
            <a:endParaRPr lang="en-GB" sz="2400" dirty="0" smtClean="0"/>
          </a:p>
        </p:txBody>
      </p:sp>
      <p:pic>
        <p:nvPicPr>
          <p:cNvPr id="15364" name="Picture 9" descr="60017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2" y="4071942"/>
            <a:ext cx="3143250" cy="2428875"/>
          </a:xfrm>
          <a:noFill/>
        </p:spPr>
      </p:pic>
      <p:pic>
        <p:nvPicPr>
          <p:cNvPr id="15365" name="Picture 8" descr="LGI_09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72132" y="1428736"/>
            <a:ext cx="3254375" cy="242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/>
          <a:lstStyle/>
          <a:p>
            <a:r>
              <a:rPr lang="en-GB" sz="3200" dirty="0" smtClean="0"/>
              <a:t>Identification of immune cells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544616"/>
          </a:xfrm>
        </p:spPr>
        <p:txBody>
          <a:bodyPr/>
          <a:lstStyle/>
          <a:p>
            <a:pPr algn="just"/>
            <a:r>
              <a:rPr lang="en-GB" sz="2400" dirty="0" smtClean="0"/>
              <a:t>Leukocyte subsets can be identified using a combination of histological stains or monoclonal antibodies to label glycoproteins that are known as differentiation antigens  which are usually expressed on surface of the cells </a:t>
            </a:r>
          </a:p>
          <a:p>
            <a:endParaRPr lang="en-GB" sz="2400" dirty="0" smtClean="0"/>
          </a:p>
          <a:p>
            <a:r>
              <a:rPr lang="en-GB" sz="2400" dirty="0" smtClean="0"/>
              <a:t>Each differentiation antigen  is assigned a unique number: cluster of differentiation (CD) number: more than 350 exist</a:t>
            </a:r>
          </a:p>
          <a:p>
            <a:endParaRPr lang="en-GB" sz="2400" dirty="0" smtClean="0"/>
          </a:p>
          <a:p>
            <a:r>
              <a:rPr lang="en-GB" sz="2400" dirty="0" smtClean="0"/>
              <a:t>Some useful CD markers to remember:	</a:t>
            </a:r>
          </a:p>
          <a:p>
            <a:pPr lvl="1"/>
            <a:r>
              <a:rPr lang="en-GB" sz="2000" dirty="0" smtClean="0"/>
              <a:t>CD3+			T cell</a:t>
            </a:r>
          </a:p>
          <a:p>
            <a:pPr lvl="1"/>
            <a:r>
              <a:rPr lang="en-GB" sz="2000" smtClean="0"/>
              <a:t>CD19+ or CD20</a:t>
            </a:r>
            <a:r>
              <a:rPr lang="en-GB" sz="2000" dirty="0" smtClean="0"/>
              <a:t>		B cell</a:t>
            </a:r>
          </a:p>
          <a:p>
            <a:pPr lvl="1"/>
            <a:r>
              <a:rPr lang="en-GB" sz="2000" dirty="0" smtClean="0"/>
              <a:t>CD14			</a:t>
            </a:r>
            <a:r>
              <a:rPr lang="en-GB" sz="2000" dirty="0" err="1" smtClean="0"/>
              <a:t>Monocyte</a:t>
            </a:r>
            <a:r>
              <a:rPr lang="en-GB" sz="2000" dirty="0" smtClean="0"/>
              <a:t>/Macrophage</a:t>
            </a:r>
          </a:p>
          <a:p>
            <a:pPr lvl="1"/>
            <a:r>
              <a:rPr lang="en-GB" sz="2000" dirty="0" smtClean="0"/>
              <a:t>CD3+CD4+		T helper cells</a:t>
            </a:r>
          </a:p>
          <a:p>
            <a:pPr lvl="1"/>
            <a:r>
              <a:rPr lang="en-GB" sz="2000" dirty="0" smtClean="0"/>
              <a:t>CD3+CD8+		Cytotoxic T cell</a:t>
            </a:r>
          </a:p>
          <a:p>
            <a:pPr lvl="1"/>
            <a:r>
              <a:rPr lang="en-GB" sz="2000" dirty="0" smtClean="0"/>
              <a:t>CD3-CD16+CD56+ 		NK cell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3600" dirty="0" smtClean="0"/>
              <a:t>Cells </a:t>
            </a:r>
            <a:r>
              <a:rPr lang="en-GB" sz="3600" dirty="0"/>
              <a:t>of the immune </a:t>
            </a:r>
            <a:r>
              <a:rPr lang="en-GB" sz="3600" dirty="0" smtClean="0"/>
              <a:t>system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95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Granulocytes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400" dirty="0" smtClean="0"/>
              <a:t>White blood cells characterized </a:t>
            </a:r>
            <a:r>
              <a:rPr lang="en-GB" sz="2400" dirty="0"/>
              <a:t>by the presence of </a:t>
            </a:r>
            <a:r>
              <a:rPr lang="en-GB" sz="2400" dirty="0" smtClean="0"/>
              <a:t>granules in in </a:t>
            </a:r>
            <a:r>
              <a:rPr lang="en-GB" sz="2400" dirty="0"/>
              <a:t>their </a:t>
            </a:r>
            <a:r>
              <a:rPr lang="en-GB" sz="2400" dirty="0" smtClean="0"/>
              <a:t>cytoplasm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Granulocytes are distinguished by morphology, pattern of cytoplasmic staining and expression of CD markers </a:t>
            </a:r>
          </a:p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dirty="0" smtClean="0"/>
              <a:t>3 main type of granulocytes</a:t>
            </a:r>
          </a:p>
          <a:p>
            <a:pPr lvl="1" algn="just"/>
            <a:r>
              <a:rPr lang="en-GB" sz="2400" dirty="0" smtClean="0"/>
              <a:t>Neutrophils</a:t>
            </a:r>
          </a:p>
          <a:p>
            <a:pPr lvl="1" algn="just"/>
            <a:r>
              <a:rPr lang="en-GB" sz="2400" dirty="0" err="1" smtClean="0"/>
              <a:t>Eosinophils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Basophils </a:t>
            </a:r>
          </a:p>
          <a:p>
            <a:pPr lvl="1" algn="just"/>
            <a:endParaRPr lang="en-GB" sz="24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070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Neutrophils</a:t>
            </a:r>
            <a:endParaRPr lang="en-GB" sz="4000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6516216" cy="53276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600" dirty="0" smtClean="0"/>
              <a:t>Comprise majority (90%) of granulocytes</a:t>
            </a:r>
          </a:p>
          <a:p>
            <a:pPr eaLnBrk="1" hangingPunct="1"/>
            <a:endParaRPr lang="en-GB" sz="2600" dirty="0" smtClean="0"/>
          </a:p>
          <a:p>
            <a:pPr eaLnBrk="1" hangingPunct="1"/>
            <a:r>
              <a:rPr lang="en-GB" sz="2600" dirty="0" smtClean="0"/>
              <a:t>Short lived cells (2-3 days) end stage cells</a:t>
            </a:r>
          </a:p>
          <a:p>
            <a:pPr eaLnBrk="1" hangingPunct="1">
              <a:buNone/>
            </a:pPr>
            <a:endParaRPr lang="en-GB" sz="2600" dirty="0" smtClean="0"/>
          </a:p>
          <a:p>
            <a:pPr eaLnBrk="1" hangingPunct="1"/>
            <a:r>
              <a:rPr lang="en-GB" sz="2600" dirty="0" smtClean="0"/>
              <a:t>Accumulate rapidly at sites of bacterial infection and tissue injury</a:t>
            </a:r>
          </a:p>
          <a:p>
            <a:pPr eaLnBrk="1" hangingPunct="1"/>
            <a:endParaRPr lang="en-GB" sz="2600" dirty="0" smtClean="0"/>
          </a:p>
          <a:p>
            <a:pPr eaLnBrk="1" hangingPunct="1"/>
            <a:r>
              <a:rPr lang="en-GB" sz="2600" dirty="0" err="1" smtClean="0"/>
              <a:t>Phagocytic</a:t>
            </a:r>
            <a:r>
              <a:rPr lang="en-GB" sz="2600" dirty="0" smtClean="0"/>
              <a:t> capacity: major means for elimination of pathogens</a:t>
            </a:r>
          </a:p>
          <a:p>
            <a:pPr eaLnBrk="1" hangingPunct="1">
              <a:buNone/>
            </a:pPr>
            <a:endParaRPr lang="en-GB" sz="2600" dirty="0" smtClean="0"/>
          </a:p>
          <a:p>
            <a:pPr eaLnBrk="1" hangingPunct="1"/>
            <a:r>
              <a:rPr lang="en-GB" sz="2600" dirty="0" smtClean="0"/>
              <a:t>Secrete enzymes that contribute to tissue remodelling and repair after injury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50180" name="Picture 5" descr="neut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3717032"/>
            <a:ext cx="2464342" cy="25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857232"/>
          </a:xfrm>
        </p:spPr>
        <p:txBody>
          <a:bodyPr/>
          <a:lstStyle/>
          <a:p>
            <a:r>
              <a:rPr lang="en-US" sz="3600" dirty="0" err="1" smtClean="0"/>
              <a:t>Neutrophil</a:t>
            </a:r>
            <a:r>
              <a:rPr lang="en-US" sz="3600" dirty="0" smtClean="0"/>
              <a:t> </a:t>
            </a:r>
            <a:r>
              <a:rPr lang="en-US" sz="3600" dirty="0" err="1" smtClean="0"/>
              <a:t>phagocytosis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5286380" cy="5500702"/>
          </a:xfrm>
        </p:spPr>
        <p:txBody>
          <a:bodyPr/>
          <a:lstStyle/>
          <a:p>
            <a:pPr eaLnBrk="1" hangingPunct="1"/>
            <a:r>
              <a:rPr lang="en-GB" sz="2400" dirty="0" err="1" smtClean="0"/>
              <a:t>Phagocytic</a:t>
            </a:r>
            <a:r>
              <a:rPr lang="en-GB" sz="2400" dirty="0" smtClean="0"/>
              <a:t> capacity: engulfment of microbes and particulates into </a:t>
            </a:r>
            <a:r>
              <a:rPr lang="en-GB" sz="2400" dirty="0" err="1" smtClean="0"/>
              <a:t>lysosomes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Breakdown of pathogens  and particulates  following exposure to large quantities of toxic reactive oxygen species and </a:t>
            </a:r>
            <a:r>
              <a:rPr lang="en-GB" sz="2400" dirty="0" err="1" smtClean="0"/>
              <a:t>degradative</a:t>
            </a:r>
            <a:r>
              <a:rPr lang="en-GB" sz="2400" dirty="0" smtClean="0"/>
              <a:t> enzymes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err="1" smtClean="0"/>
              <a:t>Phagocytic</a:t>
            </a:r>
            <a:r>
              <a:rPr lang="en-GB" sz="2400" dirty="0" smtClean="0"/>
              <a:t> capacity enhanced by expression of complement and immunoglobulin </a:t>
            </a:r>
            <a:r>
              <a:rPr lang="en-GB" sz="2400" dirty="0" err="1" smtClean="0"/>
              <a:t>Fc</a:t>
            </a:r>
            <a:r>
              <a:rPr lang="en-GB" sz="2400" dirty="0" smtClean="0"/>
              <a:t> receptors </a:t>
            </a:r>
            <a:endParaRPr lang="en-US" sz="2400" dirty="0"/>
          </a:p>
        </p:txBody>
      </p:sp>
      <p:pic>
        <p:nvPicPr>
          <p:cNvPr id="5" name="Content Placeholder 4" descr="Pha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000240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Eosinophils</a:t>
            </a:r>
            <a:endParaRPr lang="en-GB" sz="3600" dirty="0" smtClean="0"/>
          </a:p>
        </p:txBody>
      </p:sp>
      <p:sp>
        <p:nvSpPr>
          <p:cNvPr id="53250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5256584" cy="5112568"/>
          </a:xfrm>
        </p:spPr>
        <p:txBody>
          <a:bodyPr/>
          <a:lstStyle/>
          <a:p>
            <a:pPr eaLnBrk="1" hangingPunct="1"/>
            <a:r>
              <a:rPr lang="en-GB" sz="2400" dirty="0" smtClean="0"/>
              <a:t>Prominent </a:t>
            </a:r>
            <a:r>
              <a:rPr lang="en-GB" sz="2400" dirty="0" err="1" smtClean="0"/>
              <a:t>cytoplasmic</a:t>
            </a:r>
            <a:r>
              <a:rPr lang="en-GB" sz="2400" dirty="0" smtClean="0"/>
              <a:t> granules containing toxins (MBP) and enzymes that are active against </a:t>
            </a:r>
            <a:r>
              <a:rPr lang="en-GB" sz="2400" dirty="0" err="1" smtClean="0"/>
              <a:t>helminths</a:t>
            </a:r>
            <a:r>
              <a:rPr lang="en-GB" sz="2400" dirty="0" smtClean="0"/>
              <a:t> and parasites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Mode of action: </a:t>
            </a:r>
            <a:r>
              <a:rPr lang="en-GB" sz="2400" dirty="0" err="1" smtClean="0"/>
              <a:t>degranulation</a:t>
            </a:r>
            <a:r>
              <a:rPr lang="en-GB" sz="2400" dirty="0" smtClean="0"/>
              <a:t> and release and granule contents into extracellular space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Growth and differentiation and maturation of </a:t>
            </a:r>
            <a:r>
              <a:rPr lang="en-GB" sz="2400" dirty="0" err="1" smtClean="0"/>
              <a:t>eosiniphils</a:t>
            </a:r>
            <a:r>
              <a:rPr lang="en-GB" sz="2400" dirty="0" smtClean="0"/>
              <a:t> controlled by cytokines GM-CSF, IL-3 and IL-5</a:t>
            </a:r>
          </a:p>
        </p:txBody>
      </p:sp>
      <p:pic>
        <p:nvPicPr>
          <p:cNvPr id="53252" name="Picture 7" descr="eosi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2060848"/>
            <a:ext cx="3289251" cy="284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sz="3600" dirty="0" smtClean="0"/>
              <a:t>Basophils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184576" cy="5589240"/>
          </a:xfrm>
        </p:spPr>
        <p:txBody>
          <a:bodyPr/>
          <a:lstStyle/>
          <a:p>
            <a:pPr algn="just"/>
            <a:r>
              <a:rPr lang="en-GB" sz="2400" dirty="0" smtClean="0"/>
              <a:t>Basophil minor fraction of granulocytes : less than 2%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Basophils express high affinity </a:t>
            </a:r>
            <a:r>
              <a:rPr lang="en-GB" sz="2400" dirty="0" err="1" smtClean="0"/>
              <a:t>IgE</a:t>
            </a:r>
            <a:r>
              <a:rPr lang="en-GB" sz="2400" dirty="0" smtClean="0"/>
              <a:t> receptor: release inflammatory proteins after when antigen binds to </a:t>
            </a:r>
            <a:r>
              <a:rPr lang="en-GB" sz="2400" dirty="0" err="1" smtClean="0"/>
              <a:t>IgE</a:t>
            </a:r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Basophils are believed to produce a protein called IL-4 which promote allergic immune responses  </a:t>
            </a:r>
          </a:p>
          <a:p>
            <a:pPr marL="342900" lvl="1" indent="-342900" algn="just">
              <a:buFont typeface="Arial" charset="0"/>
              <a:buChar char="•"/>
            </a:pPr>
            <a:endParaRPr lang="en-GB" dirty="0" smtClean="0"/>
          </a:p>
          <a:p>
            <a:pPr marL="342900" lvl="1" indent="-342900" algn="just">
              <a:buFont typeface="Arial" charset="0"/>
              <a:buChar char="•"/>
            </a:pPr>
            <a:r>
              <a:rPr lang="en-GB" dirty="0" smtClean="0"/>
              <a:t>Protection </a:t>
            </a:r>
            <a:r>
              <a:rPr lang="en-GB" dirty="0"/>
              <a:t>against </a:t>
            </a:r>
            <a:r>
              <a:rPr lang="en-GB" dirty="0" err="1"/>
              <a:t>helminths</a:t>
            </a:r>
            <a:r>
              <a:rPr lang="en-GB" dirty="0"/>
              <a:t> and parasites </a:t>
            </a:r>
          </a:p>
          <a:p>
            <a:pPr algn="just"/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430263" cy="3248286"/>
          </a:xfrm>
        </p:spPr>
      </p:pic>
    </p:spTree>
    <p:extLst>
      <p:ext uri="{BB962C8B-B14F-4D97-AF65-F5344CB8AC3E}">
        <p14:creationId xmlns:p14="http://schemas.microsoft.com/office/powerpoint/2010/main" val="29245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08912" cy="2736304"/>
          </a:xfrm>
        </p:spPr>
        <p:txBody>
          <a:bodyPr/>
          <a:lstStyle/>
          <a:p>
            <a:r>
              <a:rPr lang="en-GB" dirty="0" smtClean="0"/>
              <a:t>Immune system </a:t>
            </a:r>
            <a:br>
              <a:rPr lang="en-GB" dirty="0" smtClean="0"/>
            </a:br>
            <a:r>
              <a:rPr lang="en-GB" dirty="0" smtClean="0"/>
              <a:t>&amp;</a:t>
            </a:r>
            <a:br>
              <a:rPr lang="en-GB" dirty="0" smtClean="0"/>
            </a:br>
            <a:r>
              <a:rPr lang="en-GB" dirty="0" smtClean="0"/>
              <a:t>Medicine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Mononuclear phagocytes I</a:t>
            </a:r>
            <a:endParaRPr lang="en-GB" sz="3200" dirty="0" smtClean="0"/>
          </a:p>
        </p:txBody>
      </p:sp>
      <p:sp>
        <p:nvSpPr>
          <p:cNvPr id="5120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7992888" cy="518477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Monocytes are mobilised after </a:t>
            </a:r>
            <a:r>
              <a:rPr lang="en-GB" sz="2400" dirty="0" err="1" smtClean="0"/>
              <a:t>neutrophils</a:t>
            </a:r>
            <a:r>
              <a:rPr lang="en-GB" sz="2400" dirty="0" smtClean="0"/>
              <a:t> to inflammatory sites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Persist for long periods at sites of chronic infection and inflammation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err="1" smtClean="0"/>
              <a:t>Monocytes</a:t>
            </a:r>
            <a:r>
              <a:rPr lang="en-GB" sz="2400" dirty="0" smtClean="0"/>
              <a:t> may differentiate into tissue macrophages and </a:t>
            </a:r>
            <a:r>
              <a:rPr lang="en-GB" sz="2400" dirty="0" err="1" smtClean="0"/>
              <a:t>dendritic</a:t>
            </a:r>
            <a:r>
              <a:rPr lang="en-GB" sz="2400" dirty="0" smtClean="0"/>
              <a:t> cells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Macrophages are involved in the  formation of tissue </a:t>
            </a:r>
            <a:r>
              <a:rPr lang="en-GB" sz="2400" dirty="0" err="1" smtClean="0"/>
              <a:t>granulomata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Functions: 	</a:t>
            </a:r>
            <a:r>
              <a:rPr lang="en-GB" sz="2400" dirty="0" err="1" smtClean="0"/>
              <a:t>Phagocytosis</a:t>
            </a:r>
            <a:endParaRPr lang="en-GB" sz="2400" dirty="0" smtClean="0"/>
          </a:p>
          <a:p>
            <a:pPr eaLnBrk="1" hangingPunct="1">
              <a:buNone/>
            </a:pPr>
            <a:r>
              <a:rPr lang="en-GB" sz="2400" dirty="0" smtClean="0"/>
              <a:t>			Wound healing 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51203" name="Picture 11" descr="mo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128" y="5157192"/>
            <a:ext cx="2808312" cy="1495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en-GB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Mononuclear phagocytes</a:t>
            </a: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6" name="Rectangle 21"/>
          <p:cNvSpPr>
            <a:spLocks noGrp="1"/>
          </p:cNvSpPr>
          <p:nvPr>
            <p:ph sz="half" idx="1"/>
          </p:nvPr>
        </p:nvSpPr>
        <p:spPr>
          <a:xfrm>
            <a:off x="468312" y="1557338"/>
            <a:ext cx="4103687" cy="4679974"/>
          </a:xfrm>
        </p:spPr>
        <p:txBody>
          <a:bodyPr/>
          <a:lstStyle/>
          <a:p>
            <a:pPr eaLnBrk="1" hangingPunct="1"/>
            <a:r>
              <a:rPr lang="en-GB" sz="2000" dirty="0" smtClean="0"/>
              <a:t>Macrophages process and present antigens to T and B cells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Important source of IL-12 and IFN-</a:t>
            </a:r>
            <a:r>
              <a:rPr lang="en-GB" sz="2000" dirty="0" smtClean="0">
                <a:sym typeface="Symbol" pitchFamily="18" charset="2"/>
              </a:rPr>
              <a:t> which promote CD4 T helper 1 and CD4 T helper 17 immune responses</a:t>
            </a:r>
          </a:p>
          <a:p>
            <a:pPr eaLnBrk="1" hangingPunct="1"/>
            <a:endParaRPr lang="en-GB" sz="2000" dirty="0" smtClean="0">
              <a:sym typeface="Symbol" pitchFamily="18" charset="2"/>
            </a:endParaRPr>
          </a:p>
          <a:p>
            <a:pPr eaLnBrk="1" hangingPunct="1"/>
            <a:r>
              <a:rPr lang="en-GB" sz="2000" dirty="0" smtClean="0">
                <a:sym typeface="Symbol" pitchFamily="18" charset="2"/>
              </a:rPr>
              <a:t>Specialized macrophages exist in different tissue as shown in figure</a:t>
            </a:r>
          </a:p>
          <a:p>
            <a:pPr eaLnBrk="1" hangingPunct="1"/>
            <a:endParaRPr lang="en-GB" sz="2000" dirty="0" smtClean="0">
              <a:sym typeface="Symbol" pitchFamily="18" charset="2"/>
            </a:endParaRPr>
          </a:p>
          <a:p>
            <a:pPr eaLnBrk="1" hangingPunct="1"/>
            <a:r>
              <a:rPr lang="en-GB" sz="2000" dirty="0" smtClean="0">
                <a:sym typeface="Symbol" pitchFamily="18" charset="2"/>
              </a:rPr>
              <a:t>Distinct </a:t>
            </a:r>
            <a:r>
              <a:rPr lang="en-GB" sz="2000" dirty="0" err="1" smtClean="0">
                <a:sym typeface="Symbol" pitchFamily="18" charset="2"/>
              </a:rPr>
              <a:t>monocyte</a:t>
            </a:r>
            <a:r>
              <a:rPr lang="en-GB" sz="2000" dirty="0" smtClean="0">
                <a:sym typeface="Symbol" pitchFamily="18" charset="2"/>
              </a:rPr>
              <a:t> and macrophage subsets have recently been characterised</a:t>
            </a:r>
          </a:p>
        </p:txBody>
      </p:sp>
      <p:sp>
        <p:nvSpPr>
          <p:cNvPr id="52227" name="Rectangle 22"/>
          <p:cNvSpPr>
            <a:spLocks noGrp="1"/>
          </p:cNvSpPr>
          <p:nvPr>
            <p:ph sz="half" idx="2"/>
          </p:nvPr>
        </p:nvSpPr>
        <p:spPr>
          <a:xfrm>
            <a:off x="4716463" y="836613"/>
            <a:ext cx="4141817" cy="5289550"/>
          </a:xfrm>
        </p:spPr>
        <p:txBody>
          <a:bodyPr/>
          <a:lstStyle/>
          <a:p>
            <a:pPr eaLnBrk="1" hangingPunct="1"/>
            <a:endParaRPr lang="en-GB" sz="2400" dirty="0" smtClean="0"/>
          </a:p>
        </p:txBody>
      </p:sp>
      <p:pic>
        <p:nvPicPr>
          <p:cNvPr id="52228" name="Picture 4" descr="organs_midd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08050"/>
            <a:ext cx="16383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715140" y="2357430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Liver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Kuppfer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cells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556375" y="981075"/>
            <a:ext cx="171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Brain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Microglial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cells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500826" y="3929066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Kidney </a:t>
            </a:r>
          </a:p>
          <a:p>
            <a:pPr algn="ctr" eaLnBrk="0" hangingPunct="0">
              <a:defRPr/>
            </a:pP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Mesangial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cells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2232" name="Text Box 23"/>
          <p:cNvSpPr txBox="1">
            <a:spLocks noChangeArrowheads="1"/>
          </p:cNvSpPr>
          <p:nvPr/>
        </p:nvSpPr>
        <p:spPr bwMode="auto">
          <a:xfrm>
            <a:off x="7000892" y="5000636"/>
            <a:ext cx="1336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Calibri" pitchFamily="34" charset="0"/>
              </a:rPr>
              <a:t>Bone</a:t>
            </a:r>
          </a:p>
          <a:p>
            <a:pPr algn="ctr"/>
            <a:r>
              <a:rPr lang="en-GB" sz="2000" dirty="0" err="1">
                <a:latin typeface="Calibri" pitchFamily="34" charset="0"/>
              </a:rPr>
              <a:t>Osteoclast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02" y="116632"/>
            <a:ext cx="8229600" cy="706090"/>
          </a:xfrm>
        </p:spPr>
        <p:txBody>
          <a:bodyPr/>
          <a:lstStyle/>
          <a:p>
            <a:r>
              <a:rPr lang="en-GB" sz="3600" dirty="0" smtClean="0"/>
              <a:t>Mast cells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11705"/>
            <a:ext cx="4801941" cy="5674162"/>
          </a:xfrm>
        </p:spPr>
        <p:txBody>
          <a:bodyPr/>
          <a:lstStyle/>
          <a:p>
            <a:pPr algn="just"/>
            <a:r>
              <a:rPr lang="en-GB" sz="2400" dirty="0" smtClean="0"/>
              <a:t>Tissue based cells which express the high affinity receptor for </a:t>
            </a:r>
            <a:r>
              <a:rPr lang="en-GB" sz="2400" dirty="0" err="1" smtClean="0"/>
              <a:t>IgE</a:t>
            </a:r>
            <a:r>
              <a:rPr lang="en-GB" sz="2400" dirty="0" smtClean="0"/>
              <a:t>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Cross linking of </a:t>
            </a:r>
            <a:r>
              <a:rPr lang="en-GB" sz="2400" dirty="0" err="1" smtClean="0"/>
              <a:t>IgE</a:t>
            </a:r>
            <a:r>
              <a:rPr lang="en-GB" sz="2400" dirty="0" smtClean="0"/>
              <a:t> receptor leads to degranulation and release of inflammatory proteins (histamine, </a:t>
            </a:r>
            <a:r>
              <a:rPr lang="en-GB" sz="2400" dirty="0" err="1" smtClean="0"/>
              <a:t>tryptase</a:t>
            </a:r>
            <a:r>
              <a:rPr lang="en-GB" sz="2400" dirty="0" smtClean="0"/>
              <a:t> and </a:t>
            </a:r>
            <a:r>
              <a:rPr lang="en-GB" sz="2400" dirty="0" err="1" smtClean="0"/>
              <a:t>leukotrienes</a:t>
            </a:r>
            <a:r>
              <a:rPr lang="en-GB" sz="2400" dirty="0" smtClean="0"/>
              <a:t>)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Host protection </a:t>
            </a:r>
            <a:r>
              <a:rPr lang="en-US" sz="2400" dirty="0" smtClean="0"/>
              <a:t>against </a:t>
            </a:r>
            <a:r>
              <a:rPr lang="en-US" sz="2400" dirty="0" err="1"/>
              <a:t>helminth</a:t>
            </a:r>
            <a:r>
              <a:rPr lang="en-US" sz="2400" dirty="0"/>
              <a:t> </a:t>
            </a:r>
            <a:r>
              <a:rPr lang="en-US" sz="2400" dirty="0" smtClean="0"/>
              <a:t>&amp; parasite infections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Mast cell degranulation implicated in immediate </a:t>
            </a:r>
            <a:r>
              <a:rPr lang="en-US" sz="2400" dirty="0"/>
              <a:t>hypersensitivity (</a:t>
            </a:r>
            <a:r>
              <a:rPr lang="en-US" sz="2400" dirty="0" smtClean="0"/>
              <a:t>allergic) reactions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96" y="1632106"/>
            <a:ext cx="4247599" cy="4525963"/>
          </a:xfrm>
        </p:spPr>
        <p:txBody>
          <a:bodyPr/>
          <a:lstStyle/>
          <a:p>
            <a:r>
              <a:rPr lang="en-GB" sz="2400" dirty="0" smtClean="0"/>
              <a:t>   </a:t>
            </a:r>
            <a:r>
              <a:rPr lang="en-GB" sz="2400" dirty="0" err="1" smtClean="0"/>
              <a:t>IgE</a:t>
            </a:r>
            <a:r>
              <a:rPr lang="en-GB" sz="2400" dirty="0" smtClean="0"/>
              <a:t> receptor </a:t>
            </a:r>
            <a:endParaRPr lang="en-GB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25629" y="2061774"/>
            <a:ext cx="3921095" cy="4032447"/>
            <a:chOff x="3840" y="1440"/>
            <a:chExt cx="1632" cy="264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840" y="1440"/>
              <a:ext cx="1632" cy="2160"/>
              <a:chOff x="3120" y="1925"/>
              <a:chExt cx="1632" cy="2160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 rot="5400000" flipH="1" flipV="1">
                <a:off x="3119" y="2401"/>
                <a:ext cx="422" cy="324"/>
                <a:chOff x="1566" y="1641"/>
                <a:chExt cx="425" cy="282"/>
              </a:xfrm>
            </p:grpSpPr>
            <p:sp>
              <p:nvSpPr>
                <p:cNvPr id="26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672" y="1767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598" y="1743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1629" y="1641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800" y="1725"/>
                  <a:ext cx="159" cy="3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1566" y="1647"/>
                  <a:ext cx="85" cy="10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832" y="1761"/>
                  <a:ext cx="159" cy="4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3386" y="1925"/>
                <a:ext cx="423" cy="324"/>
                <a:chOff x="788" y="1641"/>
                <a:chExt cx="426" cy="282"/>
              </a:xfrm>
            </p:grpSpPr>
            <p:sp>
              <p:nvSpPr>
                <p:cNvPr id="262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991" y="1767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743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55" y="1641"/>
                  <a:ext cx="95" cy="9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820" y="1725"/>
                  <a:ext cx="160" cy="3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29" y="1647"/>
                  <a:ext cx="85" cy="10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788" y="1761"/>
                  <a:ext cx="160" cy="4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4164" y="1925"/>
                <a:ext cx="422" cy="324"/>
                <a:chOff x="1566" y="1641"/>
                <a:chExt cx="425" cy="282"/>
              </a:xfrm>
            </p:grpSpPr>
            <p:sp>
              <p:nvSpPr>
                <p:cNvPr id="25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672" y="1767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598" y="1743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629" y="1641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00" y="1725"/>
                  <a:ext cx="159" cy="3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1566" y="1647"/>
                  <a:ext cx="85" cy="10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832" y="1761"/>
                  <a:ext cx="159" cy="4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Oval 27"/>
              <p:cNvSpPr>
                <a:spLocks noChangeArrowheads="1"/>
              </p:cNvSpPr>
              <p:nvPr/>
            </p:nvSpPr>
            <p:spPr bwMode="auto">
              <a:xfrm>
                <a:off x="3408" y="2080"/>
                <a:ext cx="1152" cy="1232"/>
              </a:xfrm>
              <a:prstGeom prst="ellipse">
                <a:avLst/>
              </a:prstGeom>
              <a:solidFill>
                <a:srgbClr val="CC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" name="Oval 28"/>
              <p:cNvSpPr>
                <a:spLocks noChangeArrowheads="1"/>
              </p:cNvSpPr>
              <p:nvPr/>
            </p:nvSpPr>
            <p:spPr bwMode="auto">
              <a:xfrm>
                <a:off x="3360" y="2069"/>
                <a:ext cx="1244" cy="136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" name="Freeform 29"/>
              <p:cNvSpPr>
                <a:spLocks/>
              </p:cNvSpPr>
              <p:nvPr/>
            </p:nvSpPr>
            <p:spPr bwMode="auto">
              <a:xfrm>
                <a:off x="3504" y="2208"/>
                <a:ext cx="899" cy="407"/>
              </a:xfrm>
              <a:custGeom>
                <a:avLst/>
                <a:gdLst>
                  <a:gd name="T0" fmla="*/ 32 w 904"/>
                  <a:gd name="T1" fmla="*/ 285 h 354"/>
                  <a:gd name="T2" fmla="*/ 93 w 904"/>
                  <a:gd name="T3" fmla="*/ 198 h 354"/>
                  <a:gd name="T4" fmla="*/ 147 w 904"/>
                  <a:gd name="T5" fmla="*/ 135 h 354"/>
                  <a:gd name="T6" fmla="*/ 200 w 904"/>
                  <a:gd name="T7" fmla="*/ 87 h 354"/>
                  <a:gd name="T8" fmla="*/ 242 w 904"/>
                  <a:gd name="T9" fmla="*/ 55 h 354"/>
                  <a:gd name="T10" fmla="*/ 326 w 904"/>
                  <a:gd name="T11" fmla="*/ 16 h 354"/>
                  <a:gd name="T12" fmla="*/ 389 w 904"/>
                  <a:gd name="T13" fmla="*/ 8 h 354"/>
                  <a:gd name="T14" fmla="*/ 473 w 904"/>
                  <a:gd name="T15" fmla="*/ 0 h 354"/>
                  <a:gd name="T16" fmla="*/ 547 w 904"/>
                  <a:gd name="T17" fmla="*/ 0 h 354"/>
                  <a:gd name="T18" fmla="*/ 611 w 904"/>
                  <a:gd name="T19" fmla="*/ 24 h 354"/>
                  <a:gd name="T20" fmla="*/ 673 w 904"/>
                  <a:gd name="T21" fmla="*/ 55 h 354"/>
                  <a:gd name="T22" fmla="*/ 747 w 904"/>
                  <a:gd name="T23" fmla="*/ 103 h 354"/>
                  <a:gd name="T24" fmla="*/ 801 w 904"/>
                  <a:gd name="T25" fmla="*/ 143 h 354"/>
                  <a:gd name="T26" fmla="*/ 863 w 904"/>
                  <a:gd name="T27" fmla="*/ 183 h 354"/>
                  <a:gd name="T28" fmla="*/ 894 w 904"/>
                  <a:gd name="T29" fmla="*/ 238 h 354"/>
                  <a:gd name="T30" fmla="*/ 884 w 904"/>
                  <a:gd name="T31" fmla="*/ 293 h 354"/>
                  <a:gd name="T32" fmla="*/ 801 w 904"/>
                  <a:gd name="T33" fmla="*/ 364 h 354"/>
                  <a:gd name="T34" fmla="*/ 705 w 904"/>
                  <a:gd name="T35" fmla="*/ 421 h 354"/>
                  <a:gd name="T36" fmla="*/ 590 w 904"/>
                  <a:gd name="T37" fmla="*/ 452 h 354"/>
                  <a:gd name="T38" fmla="*/ 462 w 904"/>
                  <a:gd name="T39" fmla="*/ 468 h 354"/>
                  <a:gd name="T40" fmla="*/ 326 w 904"/>
                  <a:gd name="T41" fmla="*/ 468 h 354"/>
                  <a:gd name="T42" fmla="*/ 200 w 904"/>
                  <a:gd name="T43" fmla="*/ 444 h 354"/>
                  <a:gd name="T44" fmla="*/ 93 w 904"/>
                  <a:gd name="T45" fmla="*/ 405 h 354"/>
                  <a:gd name="T46" fmla="*/ 10 w 904"/>
                  <a:gd name="T47" fmla="*/ 341 h 354"/>
                  <a:gd name="T48" fmla="*/ 0 w 904"/>
                  <a:gd name="T49" fmla="*/ 317 h 354"/>
                  <a:gd name="T50" fmla="*/ 10 w 904"/>
                  <a:gd name="T51" fmla="*/ 301 h 354"/>
                  <a:gd name="T52" fmla="*/ 32 w 904"/>
                  <a:gd name="T53" fmla="*/ 285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04"/>
                  <a:gd name="T82" fmla="*/ 0 h 354"/>
                  <a:gd name="T83" fmla="*/ 904 w 904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04" h="354">
                    <a:moveTo>
                      <a:pt x="32" y="216"/>
                    </a:moveTo>
                    <a:lnTo>
                      <a:pt x="95" y="150"/>
                    </a:lnTo>
                    <a:lnTo>
                      <a:pt x="149" y="102"/>
                    </a:lnTo>
                    <a:lnTo>
                      <a:pt x="202" y="66"/>
                    </a:lnTo>
                    <a:lnTo>
                      <a:pt x="244" y="42"/>
                    </a:lnTo>
                    <a:lnTo>
                      <a:pt x="330" y="12"/>
                    </a:lnTo>
                    <a:lnTo>
                      <a:pt x="393" y="6"/>
                    </a:lnTo>
                    <a:lnTo>
                      <a:pt x="479" y="0"/>
                    </a:lnTo>
                    <a:lnTo>
                      <a:pt x="553" y="0"/>
                    </a:lnTo>
                    <a:lnTo>
                      <a:pt x="617" y="18"/>
                    </a:lnTo>
                    <a:lnTo>
                      <a:pt x="681" y="42"/>
                    </a:lnTo>
                    <a:lnTo>
                      <a:pt x="755" y="78"/>
                    </a:lnTo>
                    <a:lnTo>
                      <a:pt x="809" y="108"/>
                    </a:lnTo>
                    <a:lnTo>
                      <a:pt x="873" y="138"/>
                    </a:lnTo>
                    <a:lnTo>
                      <a:pt x="904" y="180"/>
                    </a:lnTo>
                    <a:lnTo>
                      <a:pt x="894" y="222"/>
                    </a:lnTo>
                    <a:lnTo>
                      <a:pt x="809" y="276"/>
                    </a:lnTo>
                    <a:lnTo>
                      <a:pt x="713" y="318"/>
                    </a:lnTo>
                    <a:lnTo>
                      <a:pt x="596" y="342"/>
                    </a:lnTo>
                    <a:lnTo>
                      <a:pt x="468" y="354"/>
                    </a:lnTo>
                    <a:lnTo>
                      <a:pt x="330" y="354"/>
                    </a:lnTo>
                    <a:lnTo>
                      <a:pt x="202" y="336"/>
                    </a:lnTo>
                    <a:lnTo>
                      <a:pt x="95" y="306"/>
                    </a:lnTo>
                    <a:lnTo>
                      <a:pt x="10" y="258"/>
                    </a:lnTo>
                    <a:lnTo>
                      <a:pt x="0" y="240"/>
                    </a:lnTo>
                    <a:lnTo>
                      <a:pt x="10" y="228"/>
                    </a:lnTo>
                    <a:lnTo>
                      <a:pt x="32" y="216"/>
                    </a:lnTo>
                    <a:close/>
                  </a:path>
                </a:pathLst>
              </a:custGeom>
              <a:solidFill>
                <a:srgbClr val="FF9999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3552" y="2640"/>
                <a:ext cx="192" cy="432"/>
                <a:chOff x="1440" y="2544"/>
                <a:chExt cx="1008" cy="1440"/>
              </a:xfrm>
            </p:grpSpPr>
            <p:sp>
              <p:nvSpPr>
                <p:cNvPr id="246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47" name="Oval 32"/>
                <p:cNvSpPr>
                  <a:spLocks noChangeArrowheads="1"/>
                </p:cNvSpPr>
                <p:nvPr/>
              </p:nvSpPr>
              <p:spPr bwMode="auto">
                <a:xfrm>
                  <a:off x="2160" y="3120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Oval 33"/>
                <p:cNvSpPr>
                  <a:spLocks noChangeArrowheads="1"/>
                </p:cNvSpPr>
                <p:nvPr/>
              </p:nvSpPr>
              <p:spPr bwMode="auto">
                <a:xfrm>
                  <a:off x="1538" y="3214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Oval 34"/>
                <p:cNvSpPr>
                  <a:spLocks noChangeArrowheads="1"/>
                </p:cNvSpPr>
                <p:nvPr/>
              </p:nvSpPr>
              <p:spPr bwMode="auto">
                <a:xfrm>
                  <a:off x="1827" y="3263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Oval 35"/>
                <p:cNvSpPr>
                  <a:spLocks noChangeArrowheads="1"/>
                </p:cNvSpPr>
                <p:nvPr/>
              </p:nvSpPr>
              <p:spPr bwMode="auto">
                <a:xfrm>
                  <a:off x="1634" y="3505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Oval 36"/>
                <p:cNvSpPr>
                  <a:spLocks noChangeArrowheads="1"/>
                </p:cNvSpPr>
                <p:nvPr/>
              </p:nvSpPr>
              <p:spPr bwMode="auto">
                <a:xfrm>
                  <a:off x="2064" y="3456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Oval 37"/>
                <p:cNvSpPr>
                  <a:spLocks noChangeArrowheads="1"/>
                </p:cNvSpPr>
                <p:nvPr/>
              </p:nvSpPr>
              <p:spPr bwMode="auto">
                <a:xfrm>
                  <a:off x="1875" y="3697"/>
                  <a:ext cx="237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Oval 38"/>
                <p:cNvSpPr>
                  <a:spLocks noChangeArrowheads="1"/>
                </p:cNvSpPr>
                <p:nvPr/>
              </p:nvSpPr>
              <p:spPr bwMode="auto">
                <a:xfrm>
                  <a:off x="1968" y="2927"/>
                  <a:ext cx="244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Oval 39"/>
                <p:cNvSpPr>
                  <a:spLocks noChangeArrowheads="1"/>
                </p:cNvSpPr>
                <p:nvPr/>
              </p:nvSpPr>
              <p:spPr bwMode="auto">
                <a:xfrm>
                  <a:off x="1779" y="2735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Oval 40"/>
                <p:cNvSpPr>
                  <a:spLocks noChangeArrowheads="1"/>
                </p:cNvSpPr>
                <p:nvPr/>
              </p:nvSpPr>
              <p:spPr bwMode="auto">
                <a:xfrm>
                  <a:off x="1634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3840" y="2640"/>
                <a:ext cx="192" cy="432"/>
                <a:chOff x="1440" y="2544"/>
                <a:chExt cx="1008" cy="1440"/>
              </a:xfrm>
            </p:grpSpPr>
            <p:sp>
              <p:nvSpPr>
                <p:cNvPr id="236" name="Oval 42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37" name="Oval 43"/>
                <p:cNvSpPr>
                  <a:spLocks noChangeArrowheads="1"/>
                </p:cNvSpPr>
                <p:nvPr/>
              </p:nvSpPr>
              <p:spPr bwMode="auto">
                <a:xfrm>
                  <a:off x="2159" y="3120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Oval 44"/>
                <p:cNvSpPr>
                  <a:spLocks noChangeArrowheads="1"/>
                </p:cNvSpPr>
                <p:nvPr/>
              </p:nvSpPr>
              <p:spPr bwMode="auto">
                <a:xfrm>
                  <a:off x="1537" y="3214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Oval 45"/>
                <p:cNvSpPr>
                  <a:spLocks noChangeArrowheads="1"/>
                </p:cNvSpPr>
                <p:nvPr/>
              </p:nvSpPr>
              <p:spPr bwMode="auto">
                <a:xfrm>
                  <a:off x="1826" y="3263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Oval 46"/>
                <p:cNvSpPr>
                  <a:spLocks noChangeArrowheads="1"/>
                </p:cNvSpPr>
                <p:nvPr/>
              </p:nvSpPr>
              <p:spPr bwMode="auto">
                <a:xfrm>
                  <a:off x="1633" y="3505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Oval 47"/>
                <p:cNvSpPr>
                  <a:spLocks noChangeArrowheads="1"/>
                </p:cNvSpPr>
                <p:nvPr/>
              </p:nvSpPr>
              <p:spPr bwMode="auto">
                <a:xfrm>
                  <a:off x="2062" y="3456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Oval 48"/>
                <p:cNvSpPr>
                  <a:spLocks noChangeArrowheads="1"/>
                </p:cNvSpPr>
                <p:nvPr/>
              </p:nvSpPr>
              <p:spPr bwMode="auto">
                <a:xfrm>
                  <a:off x="1874" y="3697"/>
                  <a:ext cx="237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Oval 49"/>
                <p:cNvSpPr>
                  <a:spLocks noChangeArrowheads="1"/>
                </p:cNvSpPr>
                <p:nvPr/>
              </p:nvSpPr>
              <p:spPr bwMode="auto">
                <a:xfrm>
                  <a:off x="1966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Oval 50"/>
                <p:cNvSpPr>
                  <a:spLocks noChangeArrowheads="1"/>
                </p:cNvSpPr>
                <p:nvPr/>
              </p:nvSpPr>
              <p:spPr bwMode="auto">
                <a:xfrm>
                  <a:off x="1777" y="2735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Oval 51"/>
                <p:cNvSpPr>
                  <a:spLocks noChangeArrowheads="1"/>
                </p:cNvSpPr>
                <p:nvPr/>
              </p:nvSpPr>
              <p:spPr bwMode="auto">
                <a:xfrm>
                  <a:off x="1633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4128" y="2640"/>
                <a:ext cx="192" cy="432"/>
                <a:chOff x="1440" y="2544"/>
                <a:chExt cx="1008" cy="1440"/>
              </a:xfrm>
            </p:grpSpPr>
            <p:sp>
              <p:nvSpPr>
                <p:cNvPr id="226" name="Oval 53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27" name="Oval 54"/>
                <p:cNvSpPr>
                  <a:spLocks noChangeArrowheads="1"/>
                </p:cNvSpPr>
                <p:nvPr/>
              </p:nvSpPr>
              <p:spPr bwMode="auto">
                <a:xfrm>
                  <a:off x="2154" y="3120"/>
                  <a:ext cx="244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Oval 55"/>
                <p:cNvSpPr>
                  <a:spLocks noChangeArrowheads="1"/>
                </p:cNvSpPr>
                <p:nvPr/>
              </p:nvSpPr>
              <p:spPr bwMode="auto">
                <a:xfrm>
                  <a:off x="1535" y="3214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Oval 56"/>
                <p:cNvSpPr>
                  <a:spLocks noChangeArrowheads="1"/>
                </p:cNvSpPr>
                <p:nvPr/>
              </p:nvSpPr>
              <p:spPr bwMode="auto">
                <a:xfrm>
                  <a:off x="1824" y="3263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Oval 57"/>
                <p:cNvSpPr>
                  <a:spLocks noChangeArrowheads="1"/>
                </p:cNvSpPr>
                <p:nvPr/>
              </p:nvSpPr>
              <p:spPr bwMode="auto">
                <a:xfrm>
                  <a:off x="1632" y="3505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Oval 58"/>
                <p:cNvSpPr>
                  <a:spLocks noChangeArrowheads="1"/>
                </p:cNvSpPr>
                <p:nvPr/>
              </p:nvSpPr>
              <p:spPr bwMode="auto">
                <a:xfrm>
                  <a:off x="2061" y="3456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Oval 59"/>
                <p:cNvSpPr>
                  <a:spLocks noChangeArrowheads="1"/>
                </p:cNvSpPr>
                <p:nvPr/>
              </p:nvSpPr>
              <p:spPr bwMode="auto">
                <a:xfrm>
                  <a:off x="1872" y="3697"/>
                  <a:ext cx="237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Oval 60"/>
                <p:cNvSpPr>
                  <a:spLocks noChangeArrowheads="1"/>
                </p:cNvSpPr>
                <p:nvPr/>
              </p:nvSpPr>
              <p:spPr bwMode="auto">
                <a:xfrm>
                  <a:off x="1965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4" name="Oval 61"/>
                <p:cNvSpPr>
                  <a:spLocks noChangeArrowheads="1"/>
                </p:cNvSpPr>
                <p:nvPr/>
              </p:nvSpPr>
              <p:spPr bwMode="auto">
                <a:xfrm>
                  <a:off x="1776" y="2735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Oval 62"/>
                <p:cNvSpPr>
                  <a:spLocks noChangeArrowheads="1"/>
                </p:cNvSpPr>
                <p:nvPr/>
              </p:nvSpPr>
              <p:spPr bwMode="auto">
                <a:xfrm>
                  <a:off x="1632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63"/>
              <p:cNvGrpSpPr>
                <a:grpSpLocks/>
              </p:cNvGrpSpPr>
              <p:nvPr/>
            </p:nvGrpSpPr>
            <p:grpSpPr bwMode="auto">
              <a:xfrm>
                <a:off x="4416" y="2640"/>
                <a:ext cx="144" cy="240"/>
                <a:chOff x="1440" y="2544"/>
                <a:chExt cx="1008" cy="1440"/>
              </a:xfrm>
            </p:grpSpPr>
            <p:sp>
              <p:nvSpPr>
                <p:cNvPr id="216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17" name="Oval 65"/>
                <p:cNvSpPr>
                  <a:spLocks noChangeArrowheads="1"/>
                </p:cNvSpPr>
                <p:nvPr/>
              </p:nvSpPr>
              <p:spPr bwMode="auto">
                <a:xfrm>
                  <a:off x="2163" y="311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Oval 66"/>
                <p:cNvSpPr>
                  <a:spLocks noChangeArrowheads="1"/>
                </p:cNvSpPr>
                <p:nvPr/>
              </p:nvSpPr>
              <p:spPr bwMode="auto">
                <a:xfrm>
                  <a:off x="1536" y="3211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Oval 67"/>
                <p:cNvSpPr>
                  <a:spLocks noChangeArrowheads="1"/>
                </p:cNvSpPr>
                <p:nvPr/>
              </p:nvSpPr>
              <p:spPr bwMode="auto">
                <a:xfrm>
                  <a:off x="1827" y="326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Oval 68"/>
                <p:cNvSpPr>
                  <a:spLocks noChangeArrowheads="1"/>
                </p:cNvSpPr>
                <p:nvPr/>
              </p:nvSpPr>
              <p:spPr bwMode="auto">
                <a:xfrm>
                  <a:off x="1635" y="350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Oval 69"/>
                <p:cNvSpPr>
                  <a:spLocks noChangeArrowheads="1"/>
                </p:cNvSpPr>
                <p:nvPr/>
              </p:nvSpPr>
              <p:spPr bwMode="auto">
                <a:xfrm>
                  <a:off x="2064" y="345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Oval 70"/>
                <p:cNvSpPr>
                  <a:spLocks noChangeArrowheads="1"/>
                </p:cNvSpPr>
                <p:nvPr/>
              </p:nvSpPr>
              <p:spPr bwMode="auto">
                <a:xfrm>
                  <a:off x="1872" y="369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Oval 71"/>
                <p:cNvSpPr>
                  <a:spLocks noChangeArrowheads="1"/>
                </p:cNvSpPr>
                <p:nvPr/>
              </p:nvSpPr>
              <p:spPr bwMode="auto">
                <a:xfrm>
                  <a:off x="1970" y="292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Oval 72"/>
                <p:cNvSpPr>
                  <a:spLocks noChangeArrowheads="1"/>
                </p:cNvSpPr>
                <p:nvPr/>
              </p:nvSpPr>
              <p:spPr bwMode="auto">
                <a:xfrm>
                  <a:off x="1778" y="2732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Oval 73"/>
                <p:cNvSpPr>
                  <a:spLocks noChangeArrowheads="1"/>
                </p:cNvSpPr>
                <p:nvPr/>
              </p:nvSpPr>
              <p:spPr bwMode="auto">
                <a:xfrm>
                  <a:off x="1635" y="292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74"/>
              <p:cNvGrpSpPr>
                <a:grpSpLocks/>
              </p:cNvGrpSpPr>
              <p:nvPr/>
            </p:nvGrpSpPr>
            <p:grpSpPr bwMode="auto">
              <a:xfrm>
                <a:off x="4320" y="2880"/>
                <a:ext cx="144" cy="240"/>
                <a:chOff x="1440" y="2544"/>
                <a:chExt cx="1008" cy="1440"/>
              </a:xfrm>
            </p:grpSpPr>
            <p:sp>
              <p:nvSpPr>
                <p:cNvPr id="206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07" name="Oval 76"/>
                <p:cNvSpPr>
                  <a:spLocks noChangeArrowheads="1"/>
                </p:cNvSpPr>
                <p:nvPr/>
              </p:nvSpPr>
              <p:spPr bwMode="auto">
                <a:xfrm>
                  <a:off x="2158" y="3121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Oval 77"/>
                <p:cNvSpPr>
                  <a:spLocks noChangeArrowheads="1"/>
                </p:cNvSpPr>
                <p:nvPr/>
              </p:nvSpPr>
              <p:spPr bwMode="auto">
                <a:xfrm>
                  <a:off x="1536" y="32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Oval 78"/>
                <p:cNvSpPr>
                  <a:spLocks noChangeArrowheads="1"/>
                </p:cNvSpPr>
                <p:nvPr/>
              </p:nvSpPr>
              <p:spPr bwMode="auto">
                <a:xfrm>
                  <a:off x="1823" y="326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Oval 79"/>
                <p:cNvSpPr>
                  <a:spLocks noChangeArrowheads="1"/>
                </p:cNvSpPr>
                <p:nvPr/>
              </p:nvSpPr>
              <p:spPr bwMode="auto">
                <a:xfrm>
                  <a:off x="1630" y="350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Oval 80"/>
                <p:cNvSpPr>
                  <a:spLocks noChangeArrowheads="1"/>
                </p:cNvSpPr>
                <p:nvPr/>
              </p:nvSpPr>
              <p:spPr bwMode="auto">
                <a:xfrm>
                  <a:off x="2065" y="3460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Oval 81"/>
                <p:cNvSpPr>
                  <a:spLocks noChangeArrowheads="1"/>
                </p:cNvSpPr>
                <p:nvPr/>
              </p:nvSpPr>
              <p:spPr bwMode="auto">
                <a:xfrm>
                  <a:off x="1872" y="369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Oval 82"/>
                <p:cNvSpPr>
                  <a:spLocks noChangeArrowheads="1"/>
                </p:cNvSpPr>
                <p:nvPr/>
              </p:nvSpPr>
              <p:spPr bwMode="auto">
                <a:xfrm>
                  <a:off x="1966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Oval 83"/>
                <p:cNvSpPr>
                  <a:spLocks noChangeArrowheads="1"/>
                </p:cNvSpPr>
                <p:nvPr/>
              </p:nvSpPr>
              <p:spPr bwMode="auto">
                <a:xfrm>
                  <a:off x="1773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Oval 84"/>
                <p:cNvSpPr>
                  <a:spLocks noChangeArrowheads="1"/>
                </p:cNvSpPr>
                <p:nvPr/>
              </p:nvSpPr>
              <p:spPr bwMode="auto">
                <a:xfrm>
                  <a:off x="1630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" name="Oval 85"/>
              <p:cNvSpPr>
                <a:spLocks noChangeArrowheads="1"/>
              </p:cNvSpPr>
              <p:nvPr/>
            </p:nvSpPr>
            <p:spPr bwMode="auto">
              <a:xfrm>
                <a:off x="3456" y="3125"/>
                <a:ext cx="1056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grpSp>
            <p:nvGrpSpPr>
              <p:cNvPr id="22" name="Group 86"/>
              <p:cNvGrpSpPr>
                <a:grpSpLocks/>
              </p:cNvGrpSpPr>
              <p:nvPr/>
            </p:nvGrpSpPr>
            <p:grpSpPr bwMode="auto">
              <a:xfrm>
                <a:off x="3840" y="3365"/>
                <a:ext cx="144" cy="240"/>
                <a:chOff x="1440" y="2544"/>
                <a:chExt cx="1008" cy="1440"/>
              </a:xfrm>
            </p:grpSpPr>
            <p:sp>
              <p:nvSpPr>
                <p:cNvPr id="196" name="Oval 87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97" name="Oval 88"/>
                <p:cNvSpPr>
                  <a:spLocks noChangeArrowheads="1"/>
                </p:cNvSpPr>
                <p:nvPr/>
              </p:nvSpPr>
              <p:spPr bwMode="auto">
                <a:xfrm>
                  <a:off x="2161" y="3108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Oval 89"/>
                <p:cNvSpPr>
                  <a:spLocks noChangeArrowheads="1"/>
                </p:cNvSpPr>
                <p:nvPr/>
              </p:nvSpPr>
              <p:spPr bwMode="auto">
                <a:xfrm>
                  <a:off x="1534" y="320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Oval 90"/>
                <p:cNvSpPr>
                  <a:spLocks noChangeArrowheads="1"/>
                </p:cNvSpPr>
                <p:nvPr/>
              </p:nvSpPr>
              <p:spPr bwMode="auto">
                <a:xfrm>
                  <a:off x="1826" y="325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Oval 91"/>
                <p:cNvSpPr>
                  <a:spLocks noChangeArrowheads="1"/>
                </p:cNvSpPr>
                <p:nvPr/>
              </p:nvSpPr>
              <p:spPr bwMode="auto">
                <a:xfrm>
                  <a:off x="1633" y="349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Oval 92"/>
                <p:cNvSpPr>
                  <a:spLocks noChangeArrowheads="1"/>
                </p:cNvSpPr>
                <p:nvPr/>
              </p:nvSpPr>
              <p:spPr bwMode="auto">
                <a:xfrm>
                  <a:off x="2063" y="344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Oval 93"/>
                <p:cNvSpPr>
                  <a:spLocks noChangeArrowheads="1"/>
                </p:cNvSpPr>
                <p:nvPr/>
              </p:nvSpPr>
              <p:spPr bwMode="auto">
                <a:xfrm>
                  <a:off x="1870" y="368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Oval 94"/>
                <p:cNvSpPr>
                  <a:spLocks noChangeArrowheads="1"/>
                </p:cNvSpPr>
                <p:nvPr/>
              </p:nvSpPr>
              <p:spPr bwMode="auto">
                <a:xfrm>
                  <a:off x="1969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Oval 95"/>
                <p:cNvSpPr>
                  <a:spLocks noChangeArrowheads="1"/>
                </p:cNvSpPr>
                <p:nvPr/>
              </p:nvSpPr>
              <p:spPr bwMode="auto">
                <a:xfrm>
                  <a:off x="1776" y="272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Oval 96"/>
                <p:cNvSpPr>
                  <a:spLocks noChangeArrowheads="1"/>
                </p:cNvSpPr>
                <p:nvPr/>
              </p:nvSpPr>
              <p:spPr bwMode="auto">
                <a:xfrm>
                  <a:off x="1633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3" name="Group 97"/>
              <p:cNvGrpSpPr>
                <a:grpSpLocks/>
              </p:cNvGrpSpPr>
              <p:nvPr/>
            </p:nvGrpSpPr>
            <p:grpSpPr bwMode="auto">
              <a:xfrm>
                <a:off x="3984" y="3173"/>
                <a:ext cx="144" cy="240"/>
                <a:chOff x="1440" y="2544"/>
                <a:chExt cx="1008" cy="1440"/>
              </a:xfrm>
            </p:grpSpPr>
            <p:sp>
              <p:nvSpPr>
                <p:cNvPr id="186" name="Oval 98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87" name="Oval 99"/>
                <p:cNvSpPr>
                  <a:spLocks noChangeArrowheads="1"/>
                </p:cNvSpPr>
                <p:nvPr/>
              </p:nvSpPr>
              <p:spPr bwMode="auto">
                <a:xfrm>
                  <a:off x="2160" y="3118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Oval 100"/>
                <p:cNvSpPr>
                  <a:spLocks noChangeArrowheads="1"/>
                </p:cNvSpPr>
                <p:nvPr/>
              </p:nvSpPr>
              <p:spPr bwMode="auto">
                <a:xfrm>
                  <a:off x="1534" y="321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Oval 101"/>
                <p:cNvSpPr>
                  <a:spLocks noChangeArrowheads="1"/>
                </p:cNvSpPr>
                <p:nvPr/>
              </p:nvSpPr>
              <p:spPr bwMode="auto">
                <a:xfrm>
                  <a:off x="1825" y="326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Oval 102"/>
                <p:cNvSpPr>
                  <a:spLocks noChangeArrowheads="1"/>
                </p:cNvSpPr>
                <p:nvPr/>
              </p:nvSpPr>
              <p:spPr bwMode="auto">
                <a:xfrm>
                  <a:off x="1632" y="3501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Oval 103"/>
                <p:cNvSpPr>
                  <a:spLocks noChangeArrowheads="1"/>
                </p:cNvSpPr>
                <p:nvPr/>
              </p:nvSpPr>
              <p:spPr bwMode="auto">
                <a:xfrm>
                  <a:off x="2062" y="345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Oval 104"/>
                <p:cNvSpPr>
                  <a:spLocks noChangeArrowheads="1"/>
                </p:cNvSpPr>
                <p:nvPr/>
              </p:nvSpPr>
              <p:spPr bwMode="auto">
                <a:xfrm>
                  <a:off x="1869" y="369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Oval 105"/>
                <p:cNvSpPr>
                  <a:spLocks noChangeArrowheads="1"/>
                </p:cNvSpPr>
                <p:nvPr/>
              </p:nvSpPr>
              <p:spPr bwMode="auto">
                <a:xfrm>
                  <a:off x="1968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Oval 106"/>
                <p:cNvSpPr>
                  <a:spLocks noChangeArrowheads="1"/>
                </p:cNvSpPr>
                <p:nvPr/>
              </p:nvSpPr>
              <p:spPr bwMode="auto">
                <a:xfrm>
                  <a:off x="1775" y="273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Oval 107"/>
                <p:cNvSpPr>
                  <a:spLocks noChangeArrowheads="1"/>
                </p:cNvSpPr>
                <p:nvPr/>
              </p:nvSpPr>
              <p:spPr bwMode="auto">
                <a:xfrm>
                  <a:off x="1632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08"/>
              <p:cNvGrpSpPr>
                <a:grpSpLocks/>
              </p:cNvGrpSpPr>
              <p:nvPr/>
            </p:nvGrpSpPr>
            <p:grpSpPr bwMode="auto">
              <a:xfrm>
                <a:off x="4224" y="3317"/>
                <a:ext cx="144" cy="240"/>
                <a:chOff x="1440" y="2544"/>
                <a:chExt cx="1008" cy="1440"/>
              </a:xfrm>
            </p:grpSpPr>
            <p:sp>
              <p:nvSpPr>
                <p:cNvPr id="176" name="Oval 109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77" name="Oval 110"/>
                <p:cNvSpPr>
                  <a:spLocks noChangeArrowheads="1"/>
                </p:cNvSpPr>
                <p:nvPr/>
              </p:nvSpPr>
              <p:spPr bwMode="auto">
                <a:xfrm>
                  <a:off x="2159" y="310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Oval 111"/>
                <p:cNvSpPr>
                  <a:spLocks noChangeArrowheads="1"/>
                </p:cNvSpPr>
                <p:nvPr/>
              </p:nvSpPr>
              <p:spPr bwMode="auto">
                <a:xfrm>
                  <a:off x="1537" y="3205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Oval 112"/>
                <p:cNvSpPr>
                  <a:spLocks noChangeArrowheads="1"/>
                </p:cNvSpPr>
                <p:nvPr/>
              </p:nvSpPr>
              <p:spPr bwMode="auto">
                <a:xfrm>
                  <a:off x="1823" y="3264"/>
                  <a:ext cx="242" cy="22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Oval 113"/>
                <p:cNvSpPr>
                  <a:spLocks noChangeArrowheads="1"/>
                </p:cNvSpPr>
                <p:nvPr/>
              </p:nvSpPr>
              <p:spPr bwMode="auto">
                <a:xfrm>
                  <a:off x="1631" y="3492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Oval 114"/>
                <p:cNvSpPr>
                  <a:spLocks noChangeArrowheads="1"/>
                </p:cNvSpPr>
                <p:nvPr/>
              </p:nvSpPr>
              <p:spPr bwMode="auto">
                <a:xfrm>
                  <a:off x="2065" y="344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Oval 115"/>
                <p:cNvSpPr>
                  <a:spLocks noChangeArrowheads="1"/>
                </p:cNvSpPr>
                <p:nvPr/>
              </p:nvSpPr>
              <p:spPr bwMode="auto">
                <a:xfrm>
                  <a:off x="1873" y="368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Oval 116"/>
                <p:cNvSpPr>
                  <a:spLocks noChangeArrowheads="1"/>
                </p:cNvSpPr>
                <p:nvPr/>
              </p:nvSpPr>
              <p:spPr bwMode="auto">
                <a:xfrm>
                  <a:off x="1967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Oval 117"/>
                <p:cNvSpPr>
                  <a:spLocks noChangeArrowheads="1"/>
                </p:cNvSpPr>
                <p:nvPr/>
              </p:nvSpPr>
              <p:spPr bwMode="auto">
                <a:xfrm>
                  <a:off x="1774" y="273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Oval 118"/>
                <p:cNvSpPr>
                  <a:spLocks noChangeArrowheads="1"/>
                </p:cNvSpPr>
                <p:nvPr/>
              </p:nvSpPr>
              <p:spPr bwMode="auto">
                <a:xfrm>
                  <a:off x="1631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19"/>
              <p:cNvGrpSpPr>
                <a:grpSpLocks/>
              </p:cNvGrpSpPr>
              <p:nvPr/>
            </p:nvGrpSpPr>
            <p:grpSpPr bwMode="auto">
              <a:xfrm>
                <a:off x="3696" y="3173"/>
                <a:ext cx="144" cy="240"/>
                <a:chOff x="1440" y="2544"/>
                <a:chExt cx="1008" cy="1440"/>
              </a:xfrm>
            </p:grpSpPr>
            <p:sp>
              <p:nvSpPr>
                <p:cNvPr id="166" name="Oval 120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67" name="Oval 121"/>
                <p:cNvSpPr>
                  <a:spLocks noChangeArrowheads="1"/>
                </p:cNvSpPr>
                <p:nvPr/>
              </p:nvSpPr>
              <p:spPr bwMode="auto">
                <a:xfrm>
                  <a:off x="2162" y="3118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Oval 122"/>
                <p:cNvSpPr>
                  <a:spLocks noChangeArrowheads="1"/>
                </p:cNvSpPr>
                <p:nvPr/>
              </p:nvSpPr>
              <p:spPr bwMode="auto">
                <a:xfrm>
                  <a:off x="1535" y="321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Oval 123"/>
                <p:cNvSpPr>
                  <a:spLocks noChangeArrowheads="1"/>
                </p:cNvSpPr>
                <p:nvPr/>
              </p:nvSpPr>
              <p:spPr bwMode="auto">
                <a:xfrm>
                  <a:off x="1827" y="326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Oval 124"/>
                <p:cNvSpPr>
                  <a:spLocks noChangeArrowheads="1"/>
                </p:cNvSpPr>
                <p:nvPr/>
              </p:nvSpPr>
              <p:spPr bwMode="auto">
                <a:xfrm>
                  <a:off x="1634" y="3501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Oval 125"/>
                <p:cNvSpPr>
                  <a:spLocks noChangeArrowheads="1"/>
                </p:cNvSpPr>
                <p:nvPr/>
              </p:nvSpPr>
              <p:spPr bwMode="auto">
                <a:xfrm>
                  <a:off x="2063" y="345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Oval 126"/>
                <p:cNvSpPr>
                  <a:spLocks noChangeArrowheads="1"/>
                </p:cNvSpPr>
                <p:nvPr/>
              </p:nvSpPr>
              <p:spPr bwMode="auto">
                <a:xfrm>
                  <a:off x="1871" y="369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Oval 127"/>
                <p:cNvSpPr>
                  <a:spLocks noChangeArrowheads="1"/>
                </p:cNvSpPr>
                <p:nvPr/>
              </p:nvSpPr>
              <p:spPr bwMode="auto">
                <a:xfrm>
                  <a:off x="1970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Oval 128"/>
                <p:cNvSpPr>
                  <a:spLocks noChangeArrowheads="1"/>
                </p:cNvSpPr>
                <p:nvPr/>
              </p:nvSpPr>
              <p:spPr bwMode="auto">
                <a:xfrm>
                  <a:off x="1777" y="273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Oval 129"/>
                <p:cNvSpPr>
                  <a:spLocks noChangeArrowheads="1"/>
                </p:cNvSpPr>
                <p:nvPr/>
              </p:nvSpPr>
              <p:spPr bwMode="auto">
                <a:xfrm>
                  <a:off x="1634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30"/>
              <p:cNvGrpSpPr>
                <a:grpSpLocks/>
              </p:cNvGrpSpPr>
              <p:nvPr/>
            </p:nvGrpSpPr>
            <p:grpSpPr bwMode="auto">
              <a:xfrm>
                <a:off x="3264" y="3509"/>
                <a:ext cx="144" cy="240"/>
                <a:chOff x="1440" y="2544"/>
                <a:chExt cx="1008" cy="1440"/>
              </a:xfrm>
            </p:grpSpPr>
            <p:sp>
              <p:nvSpPr>
                <p:cNvPr id="156" name="Oval 131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57" name="Oval 132"/>
                <p:cNvSpPr>
                  <a:spLocks noChangeArrowheads="1"/>
                </p:cNvSpPr>
                <p:nvPr/>
              </p:nvSpPr>
              <p:spPr bwMode="auto">
                <a:xfrm>
                  <a:off x="2160" y="311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Oval 133"/>
                <p:cNvSpPr>
                  <a:spLocks noChangeArrowheads="1"/>
                </p:cNvSpPr>
                <p:nvPr/>
              </p:nvSpPr>
              <p:spPr bwMode="auto">
                <a:xfrm>
                  <a:off x="1533" y="321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9" name="Oval 134"/>
                <p:cNvSpPr>
                  <a:spLocks noChangeArrowheads="1"/>
                </p:cNvSpPr>
                <p:nvPr/>
              </p:nvSpPr>
              <p:spPr bwMode="auto">
                <a:xfrm>
                  <a:off x="1824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Oval 135"/>
                <p:cNvSpPr>
                  <a:spLocks noChangeArrowheads="1"/>
                </p:cNvSpPr>
                <p:nvPr/>
              </p:nvSpPr>
              <p:spPr bwMode="auto">
                <a:xfrm>
                  <a:off x="1632" y="350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Oval 136"/>
                <p:cNvSpPr>
                  <a:spLocks noChangeArrowheads="1"/>
                </p:cNvSpPr>
                <p:nvPr/>
              </p:nvSpPr>
              <p:spPr bwMode="auto">
                <a:xfrm>
                  <a:off x="2061" y="345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Oval 137"/>
                <p:cNvSpPr>
                  <a:spLocks noChangeArrowheads="1"/>
                </p:cNvSpPr>
                <p:nvPr/>
              </p:nvSpPr>
              <p:spPr bwMode="auto">
                <a:xfrm>
                  <a:off x="1869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Oval 138"/>
                <p:cNvSpPr>
                  <a:spLocks noChangeArrowheads="1"/>
                </p:cNvSpPr>
                <p:nvPr/>
              </p:nvSpPr>
              <p:spPr bwMode="auto">
                <a:xfrm>
                  <a:off x="1967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Oval 139"/>
                <p:cNvSpPr>
                  <a:spLocks noChangeArrowheads="1"/>
                </p:cNvSpPr>
                <p:nvPr/>
              </p:nvSpPr>
              <p:spPr bwMode="auto">
                <a:xfrm>
                  <a:off x="1775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Oval 140"/>
                <p:cNvSpPr>
                  <a:spLocks noChangeArrowheads="1"/>
                </p:cNvSpPr>
                <p:nvPr/>
              </p:nvSpPr>
              <p:spPr bwMode="auto">
                <a:xfrm>
                  <a:off x="1632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141"/>
              <p:cNvGrpSpPr>
                <a:grpSpLocks/>
              </p:cNvGrpSpPr>
              <p:nvPr/>
            </p:nvGrpSpPr>
            <p:grpSpPr bwMode="auto">
              <a:xfrm>
                <a:off x="3408" y="3317"/>
                <a:ext cx="144" cy="240"/>
                <a:chOff x="1440" y="2544"/>
                <a:chExt cx="1008" cy="1440"/>
              </a:xfrm>
            </p:grpSpPr>
            <p:sp>
              <p:nvSpPr>
                <p:cNvPr id="146" name="Oval 142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47" name="Oval 143"/>
                <p:cNvSpPr>
                  <a:spLocks noChangeArrowheads="1"/>
                </p:cNvSpPr>
                <p:nvPr/>
              </p:nvSpPr>
              <p:spPr bwMode="auto">
                <a:xfrm>
                  <a:off x="2159" y="310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Oval 144"/>
                <p:cNvSpPr>
                  <a:spLocks noChangeArrowheads="1"/>
                </p:cNvSpPr>
                <p:nvPr/>
              </p:nvSpPr>
              <p:spPr bwMode="auto">
                <a:xfrm>
                  <a:off x="1537" y="3205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Oval 145"/>
                <p:cNvSpPr>
                  <a:spLocks noChangeArrowheads="1"/>
                </p:cNvSpPr>
                <p:nvPr/>
              </p:nvSpPr>
              <p:spPr bwMode="auto">
                <a:xfrm>
                  <a:off x="1823" y="3264"/>
                  <a:ext cx="242" cy="22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Oval 146"/>
                <p:cNvSpPr>
                  <a:spLocks noChangeArrowheads="1"/>
                </p:cNvSpPr>
                <p:nvPr/>
              </p:nvSpPr>
              <p:spPr bwMode="auto">
                <a:xfrm>
                  <a:off x="1631" y="3492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Oval 147"/>
                <p:cNvSpPr>
                  <a:spLocks noChangeArrowheads="1"/>
                </p:cNvSpPr>
                <p:nvPr/>
              </p:nvSpPr>
              <p:spPr bwMode="auto">
                <a:xfrm>
                  <a:off x="2065" y="344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Oval 148"/>
                <p:cNvSpPr>
                  <a:spLocks noChangeArrowheads="1"/>
                </p:cNvSpPr>
                <p:nvPr/>
              </p:nvSpPr>
              <p:spPr bwMode="auto">
                <a:xfrm>
                  <a:off x="1873" y="368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Oval 149"/>
                <p:cNvSpPr>
                  <a:spLocks noChangeArrowheads="1"/>
                </p:cNvSpPr>
                <p:nvPr/>
              </p:nvSpPr>
              <p:spPr bwMode="auto">
                <a:xfrm>
                  <a:off x="1967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Oval 150"/>
                <p:cNvSpPr>
                  <a:spLocks noChangeArrowheads="1"/>
                </p:cNvSpPr>
                <p:nvPr/>
              </p:nvSpPr>
              <p:spPr bwMode="auto">
                <a:xfrm>
                  <a:off x="1774" y="273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Oval 151"/>
                <p:cNvSpPr>
                  <a:spLocks noChangeArrowheads="1"/>
                </p:cNvSpPr>
                <p:nvPr/>
              </p:nvSpPr>
              <p:spPr bwMode="auto">
                <a:xfrm>
                  <a:off x="1631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152"/>
              <p:cNvGrpSpPr>
                <a:grpSpLocks/>
              </p:cNvGrpSpPr>
              <p:nvPr/>
            </p:nvGrpSpPr>
            <p:grpSpPr bwMode="auto">
              <a:xfrm>
                <a:off x="3648" y="3461"/>
                <a:ext cx="144" cy="240"/>
                <a:chOff x="1440" y="2544"/>
                <a:chExt cx="1008" cy="1440"/>
              </a:xfrm>
            </p:grpSpPr>
            <p:sp>
              <p:nvSpPr>
                <p:cNvPr id="136" name="Oval 153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37" name="Oval 154"/>
                <p:cNvSpPr>
                  <a:spLocks noChangeArrowheads="1"/>
                </p:cNvSpPr>
                <p:nvPr/>
              </p:nvSpPr>
              <p:spPr bwMode="auto">
                <a:xfrm>
                  <a:off x="2163" y="3115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Oval 155"/>
                <p:cNvSpPr>
                  <a:spLocks noChangeArrowheads="1"/>
                </p:cNvSpPr>
                <p:nvPr/>
              </p:nvSpPr>
              <p:spPr bwMode="auto">
                <a:xfrm>
                  <a:off x="1536" y="3211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Oval 156"/>
                <p:cNvSpPr>
                  <a:spLocks noChangeArrowheads="1"/>
                </p:cNvSpPr>
                <p:nvPr/>
              </p:nvSpPr>
              <p:spPr bwMode="auto">
                <a:xfrm>
                  <a:off x="1827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Oval 157"/>
                <p:cNvSpPr>
                  <a:spLocks noChangeArrowheads="1"/>
                </p:cNvSpPr>
                <p:nvPr/>
              </p:nvSpPr>
              <p:spPr bwMode="auto">
                <a:xfrm>
                  <a:off x="1634" y="350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Oval 158"/>
                <p:cNvSpPr>
                  <a:spLocks noChangeArrowheads="1"/>
                </p:cNvSpPr>
                <p:nvPr/>
              </p:nvSpPr>
              <p:spPr bwMode="auto">
                <a:xfrm>
                  <a:off x="2064" y="345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Oval 159"/>
                <p:cNvSpPr>
                  <a:spLocks noChangeArrowheads="1"/>
                </p:cNvSpPr>
                <p:nvPr/>
              </p:nvSpPr>
              <p:spPr bwMode="auto">
                <a:xfrm>
                  <a:off x="1871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Oval 160"/>
                <p:cNvSpPr>
                  <a:spLocks noChangeArrowheads="1"/>
                </p:cNvSpPr>
                <p:nvPr/>
              </p:nvSpPr>
              <p:spPr bwMode="auto">
                <a:xfrm>
                  <a:off x="1970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Oval 161"/>
                <p:cNvSpPr>
                  <a:spLocks noChangeArrowheads="1"/>
                </p:cNvSpPr>
                <p:nvPr/>
              </p:nvSpPr>
              <p:spPr bwMode="auto">
                <a:xfrm>
                  <a:off x="1777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Oval 162"/>
                <p:cNvSpPr>
                  <a:spLocks noChangeArrowheads="1"/>
                </p:cNvSpPr>
                <p:nvPr/>
              </p:nvSpPr>
              <p:spPr bwMode="auto">
                <a:xfrm>
                  <a:off x="1634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163"/>
              <p:cNvGrpSpPr>
                <a:grpSpLocks/>
              </p:cNvGrpSpPr>
              <p:nvPr/>
            </p:nvGrpSpPr>
            <p:grpSpPr bwMode="auto">
              <a:xfrm>
                <a:off x="3120" y="3317"/>
                <a:ext cx="144" cy="240"/>
                <a:chOff x="1440" y="2544"/>
                <a:chExt cx="1008" cy="1440"/>
              </a:xfrm>
            </p:grpSpPr>
            <p:sp>
              <p:nvSpPr>
                <p:cNvPr id="126" name="Oval 164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27" name="Oval 165"/>
                <p:cNvSpPr>
                  <a:spLocks noChangeArrowheads="1"/>
                </p:cNvSpPr>
                <p:nvPr/>
              </p:nvSpPr>
              <p:spPr bwMode="auto">
                <a:xfrm>
                  <a:off x="2161" y="310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Oval 166"/>
                <p:cNvSpPr>
                  <a:spLocks noChangeArrowheads="1"/>
                </p:cNvSpPr>
                <p:nvPr/>
              </p:nvSpPr>
              <p:spPr bwMode="auto">
                <a:xfrm>
                  <a:off x="1534" y="320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Oval 167"/>
                <p:cNvSpPr>
                  <a:spLocks noChangeArrowheads="1"/>
                </p:cNvSpPr>
                <p:nvPr/>
              </p:nvSpPr>
              <p:spPr bwMode="auto">
                <a:xfrm>
                  <a:off x="1825" y="3264"/>
                  <a:ext cx="237" cy="22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Oval 168"/>
                <p:cNvSpPr>
                  <a:spLocks noChangeArrowheads="1"/>
                </p:cNvSpPr>
                <p:nvPr/>
              </p:nvSpPr>
              <p:spPr bwMode="auto">
                <a:xfrm>
                  <a:off x="1633" y="349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Oval 169"/>
                <p:cNvSpPr>
                  <a:spLocks noChangeArrowheads="1"/>
                </p:cNvSpPr>
                <p:nvPr/>
              </p:nvSpPr>
              <p:spPr bwMode="auto">
                <a:xfrm>
                  <a:off x="2062" y="344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Oval 170"/>
                <p:cNvSpPr>
                  <a:spLocks noChangeArrowheads="1"/>
                </p:cNvSpPr>
                <p:nvPr/>
              </p:nvSpPr>
              <p:spPr bwMode="auto">
                <a:xfrm>
                  <a:off x="1870" y="368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Oval 171"/>
                <p:cNvSpPr>
                  <a:spLocks noChangeArrowheads="1"/>
                </p:cNvSpPr>
                <p:nvPr/>
              </p:nvSpPr>
              <p:spPr bwMode="auto">
                <a:xfrm>
                  <a:off x="1968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Oval 172"/>
                <p:cNvSpPr>
                  <a:spLocks noChangeArrowheads="1"/>
                </p:cNvSpPr>
                <p:nvPr/>
              </p:nvSpPr>
              <p:spPr bwMode="auto">
                <a:xfrm>
                  <a:off x="1776" y="273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Oval 173"/>
                <p:cNvSpPr>
                  <a:spLocks noChangeArrowheads="1"/>
                </p:cNvSpPr>
                <p:nvPr/>
              </p:nvSpPr>
              <p:spPr bwMode="auto">
                <a:xfrm>
                  <a:off x="1633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174"/>
              <p:cNvGrpSpPr>
                <a:grpSpLocks/>
              </p:cNvGrpSpPr>
              <p:nvPr/>
            </p:nvGrpSpPr>
            <p:grpSpPr bwMode="auto">
              <a:xfrm>
                <a:off x="3600" y="3845"/>
                <a:ext cx="144" cy="240"/>
                <a:chOff x="1440" y="2544"/>
                <a:chExt cx="1008" cy="1440"/>
              </a:xfrm>
            </p:grpSpPr>
            <p:sp>
              <p:nvSpPr>
                <p:cNvPr id="116" name="Oval 175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17" name="Oval 176"/>
                <p:cNvSpPr>
                  <a:spLocks noChangeArrowheads="1"/>
                </p:cNvSpPr>
                <p:nvPr/>
              </p:nvSpPr>
              <p:spPr bwMode="auto">
                <a:xfrm>
                  <a:off x="2163" y="311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Oval 177"/>
                <p:cNvSpPr>
                  <a:spLocks noChangeArrowheads="1"/>
                </p:cNvSpPr>
                <p:nvPr/>
              </p:nvSpPr>
              <p:spPr bwMode="auto">
                <a:xfrm>
                  <a:off x="1536" y="321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Oval 178"/>
                <p:cNvSpPr>
                  <a:spLocks noChangeArrowheads="1"/>
                </p:cNvSpPr>
                <p:nvPr/>
              </p:nvSpPr>
              <p:spPr bwMode="auto">
                <a:xfrm>
                  <a:off x="1827" y="326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Oval 179"/>
                <p:cNvSpPr>
                  <a:spLocks noChangeArrowheads="1"/>
                </p:cNvSpPr>
                <p:nvPr/>
              </p:nvSpPr>
              <p:spPr bwMode="auto">
                <a:xfrm>
                  <a:off x="1635" y="350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Oval 180"/>
                <p:cNvSpPr>
                  <a:spLocks noChangeArrowheads="1"/>
                </p:cNvSpPr>
                <p:nvPr/>
              </p:nvSpPr>
              <p:spPr bwMode="auto">
                <a:xfrm>
                  <a:off x="2064" y="345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Oval 181"/>
                <p:cNvSpPr>
                  <a:spLocks noChangeArrowheads="1"/>
                </p:cNvSpPr>
                <p:nvPr/>
              </p:nvSpPr>
              <p:spPr bwMode="auto">
                <a:xfrm>
                  <a:off x="1872" y="369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Oval 182"/>
                <p:cNvSpPr>
                  <a:spLocks noChangeArrowheads="1"/>
                </p:cNvSpPr>
                <p:nvPr/>
              </p:nvSpPr>
              <p:spPr bwMode="auto">
                <a:xfrm>
                  <a:off x="1970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Oval 183"/>
                <p:cNvSpPr>
                  <a:spLocks noChangeArrowheads="1"/>
                </p:cNvSpPr>
                <p:nvPr/>
              </p:nvSpPr>
              <p:spPr bwMode="auto">
                <a:xfrm>
                  <a:off x="1778" y="273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Oval 184"/>
                <p:cNvSpPr>
                  <a:spLocks noChangeArrowheads="1"/>
                </p:cNvSpPr>
                <p:nvPr/>
              </p:nvSpPr>
              <p:spPr bwMode="auto">
                <a:xfrm>
                  <a:off x="1635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1" name="Group 185"/>
              <p:cNvGrpSpPr>
                <a:grpSpLocks/>
              </p:cNvGrpSpPr>
              <p:nvPr/>
            </p:nvGrpSpPr>
            <p:grpSpPr bwMode="auto">
              <a:xfrm>
                <a:off x="3744" y="3653"/>
                <a:ext cx="144" cy="240"/>
                <a:chOff x="1440" y="2544"/>
                <a:chExt cx="1008" cy="1440"/>
              </a:xfrm>
            </p:grpSpPr>
            <p:sp>
              <p:nvSpPr>
                <p:cNvPr id="106" name="Oval 186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07" name="Oval 187"/>
                <p:cNvSpPr>
                  <a:spLocks noChangeArrowheads="1"/>
                </p:cNvSpPr>
                <p:nvPr/>
              </p:nvSpPr>
              <p:spPr bwMode="auto">
                <a:xfrm>
                  <a:off x="2162" y="3120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Oval 188"/>
                <p:cNvSpPr>
                  <a:spLocks noChangeArrowheads="1"/>
                </p:cNvSpPr>
                <p:nvPr/>
              </p:nvSpPr>
              <p:spPr bwMode="auto">
                <a:xfrm>
                  <a:off x="1535" y="321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Oval 189"/>
                <p:cNvSpPr>
                  <a:spLocks noChangeArrowheads="1"/>
                </p:cNvSpPr>
                <p:nvPr/>
              </p:nvSpPr>
              <p:spPr bwMode="auto">
                <a:xfrm>
                  <a:off x="1826" y="3268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Oval 190"/>
                <p:cNvSpPr>
                  <a:spLocks noChangeArrowheads="1"/>
                </p:cNvSpPr>
                <p:nvPr/>
              </p:nvSpPr>
              <p:spPr bwMode="auto">
                <a:xfrm>
                  <a:off x="1634" y="350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Oval 191"/>
                <p:cNvSpPr>
                  <a:spLocks noChangeArrowheads="1"/>
                </p:cNvSpPr>
                <p:nvPr/>
              </p:nvSpPr>
              <p:spPr bwMode="auto">
                <a:xfrm>
                  <a:off x="2063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Oval 192"/>
                <p:cNvSpPr>
                  <a:spLocks noChangeArrowheads="1"/>
                </p:cNvSpPr>
                <p:nvPr/>
              </p:nvSpPr>
              <p:spPr bwMode="auto">
                <a:xfrm>
                  <a:off x="1871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Oval 193"/>
                <p:cNvSpPr>
                  <a:spLocks noChangeArrowheads="1"/>
                </p:cNvSpPr>
                <p:nvPr/>
              </p:nvSpPr>
              <p:spPr bwMode="auto">
                <a:xfrm>
                  <a:off x="1969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Oval 194"/>
                <p:cNvSpPr>
                  <a:spLocks noChangeArrowheads="1"/>
                </p:cNvSpPr>
                <p:nvPr/>
              </p:nvSpPr>
              <p:spPr bwMode="auto">
                <a:xfrm>
                  <a:off x="1777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Oval 195"/>
                <p:cNvSpPr>
                  <a:spLocks noChangeArrowheads="1"/>
                </p:cNvSpPr>
                <p:nvPr/>
              </p:nvSpPr>
              <p:spPr bwMode="auto">
                <a:xfrm>
                  <a:off x="1634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2" name="Group 196"/>
              <p:cNvGrpSpPr>
                <a:grpSpLocks/>
              </p:cNvGrpSpPr>
              <p:nvPr/>
            </p:nvGrpSpPr>
            <p:grpSpPr bwMode="auto">
              <a:xfrm>
                <a:off x="3984" y="3797"/>
                <a:ext cx="144" cy="240"/>
                <a:chOff x="1440" y="2544"/>
                <a:chExt cx="1008" cy="1440"/>
              </a:xfrm>
            </p:grpSpPr>
            <p:sp>
              <p:nvSpPr>
                <p:cNvPr id="96" name="Oval 197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97" name="Oval 198"/>
                <p:cNvSpPr>
                  <a:spLocks noChangeArrowheads="1"/>
                </p:cNvSpPr>
                <p:nvPr/>
              </p:nvSpPr>
              <p:spPr bwMode="auto">
                <a:xfrm>
                  <a:off x="2160" y="311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Oval 199"/>
                <p:cNvSpPr>
                  <a:spLocks noChangeArrowheads="1"/>
                </p:cNvSpPr>
                <p:nvPr/>
              </p:nvSpPr>
              <p:spPr bwMode="auto">
                <a:xfrm>
                  <a:off x="1534" y="321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Oval 200"/>
                <p:cNvSpPr>
                  <a:spLocks noChangeArrowheads="1"/>
                </p:cNvSpPr>
                <p:nvPr/>
              </p:nvSpPr>
              <p:spPr bwMode="auto">
                <a:xfrm>
                  <a:off x="1825" y="326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Oval 201"/>
                <p:cNvSpPr>
                  <a:spLocks noChangeArrowheads="1"/>
                </p:cNvSpPr>
                <p:nvPr/>
              </p:nvSpPr>
              <p:spPr bwMode="auto">
                <a:xfrm>
                  <a:off x="1632" y="350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Oval 202"/>
                <p:cNvSpPr>
                  <a:spLocks noChangeArrowheads="1"/>
                </p:cNvSpPr>
                <p:nvPr/>
              </p:nvSpPr>
              <p:spPr bwMode="auto">
                <a:xfrm>
                  <a:off x="2062" y="345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Oval 203"/>
                <p:cNvSpPr>
                  <a:spLocks noChangeArrowheads="1"/>
                </p:cNvSpPr>
                <p:nvPr/>
              </p:nvSpPr>
              <p:spPr bwMode="auto">
                <a:xfrm>
                  <a:off x="1869" y="369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Oval 204"/>
                <p:cNvSpPr>
                  <a:spLocks noChangeArrowheads="1"/>
                </p:cNvSpPr>
                <p:nvPr/>
              </p:nvSpPr>
              <p:spPr bwMode="auto">
                <a:xfrm>
                  <a:off x="1968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Oval 205"/>
                <p:cNvSpPr>
                  <a:spLocks noChangeArrowheads="1"/>
                </p:cNvSpPr>
                <p:nvPr/>
              </p:nvSpPr>
              <p:spPr bwMode="auto">
                <a:xfrm>
                  <a:off x="1775" y="273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Oval 206"/>
                <p:cNvSpPr>
                  <a:spLocks noChangeArrowheads="1"/>
                </p:cNvSpPr>
                <p:nvPr/>
              </p:nvSpPr>
              <p:spPr bwMode="auto">
                <a:xfrm>
                  <a:off x="1632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3" name="Group 207"/>
              <p:cNvGrpSpPr>
                <a:grpSpLocks/>
              </p:cNvGrpSpPr>
              <p:nvPr/>
            </p:nvGrpSpPr>
            <p:grpSpPr bwMode="auto">
              <a:xfrm>
                <a:off x="3456" y="3653"/>
                <a:ext cx="144" cy="240"/>
                <a:chOff x="1440" y="2544"/>
                <a:chExt cx="1008" cy="1440"/>
              </a:xfrm>
            </p:grpSpPr>
            <p:sp>
              <p:nvSpPr>
                <p:cNvPr id="86" name="Oval 208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7" name="Oval 209"/>
                <p:cNvSpPr>
                  <a:spLocks noChangeArrowheads="1"/>
                </p:cNvSpPr>
                <p:nvPr/>
              </p:nvSpPr>
              <p:spPr bwMode="auto">
                <a:xfrm>
                  <a:off x="2159" y="312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210"/>
                <p:cNvSpPr>
                  <a:spLocks noChangeArrowheads="1"/>
                </p:cNvSpPr>
                <p:nvPr/>
              </p:nvSpPr>
              <p:spPr bwMode="auto">
                <a:xfrm>
                  <a:off x="1537" y="321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Oval 211"/>
                <p:cNvSpPr>
                  <a:spLocks noChangeArrowheads="1"/>
                </p:cNvSpPr>
                <p:nvPr/>
              </p:nvSpPr>
              <p:spPr bwMode="auto">
                <a:xfrm>
                  <a:off x="1823" y="326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212"/>
                <p:cNvSpPr>
                  <a:spLocks noChangeArrowheads="1"/>
                </p:cNvSpPr>
                <p:nvPr/>
              </p:nvSpPr>
              <p:spPr bwMode="auto">
                <a:xfrm>
                  <a:off x="1631" y="350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Oval 213"/>
                <p:cNvSpPr>
                  <a:spLocks noChangeArrowheads="1"/>
                </p:cNvSpPr>
                <p:nvPr/>
              </p:nvSpPr>
              <p:spPr bwMode="auto">
                <a:xfrm>
                  <a:off x="2065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Oval 214"/>
                <p:cNvSpPr>
                  <a:spLocks noChangeArrowheads="1"/>
                </p:cNvSpPr>
                <p:nvPr/>
              </p:nvSpPr>
              <p:spPr bwMode="auto">
                <a:xfrm>
                  <a:off x="1872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Oval 215"/>
                <p:cNvSpPr>
                  <a:spLocks noChangeArrowheads="1"/>
                </p:cNvSpPr>
                <p:nvPr/>
              </p:nvSpPr>
              <p:spPr bwMode="auto">
                <a:xfrm>
                  <a:off x="1966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Oval 216"/>
                <p:cNvSpPr>
                  <a:spLocks noChangeArrowheads="1"/>
                </p:cNvSpPr>
                <p:nvPr/>
              </p:nvSpPr>
              <p:spPr bwMode="auto">
                <a:xfrm>
                  <a:off x="1774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Oval 217"/>
                <p:cNvSpPr>
                  <a:spLocks noChangeArrowheads="1"/>
                </p:cNvSpPr>
                <p:nvPr/>
              </p:nvSpPr>
              <p:spPr bwMode="auto">
                <a:xfrm>
                  <a:off x="1631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4" name="Group 218"/>
              <p:cNvGrpSpPr>
                <a:grpSpLocks/>
              </p:cNvGrpSpPr>
              <p:nvPr/>
            </p:nvGrpSpPr>
            <p:grpSpPr bwMode="auto">
              <a:xfrm>
                <a:off x="4224" y="3701"/>
                <a:ext cx="144" cy="240"/>
                <a:chOff x="1440" y="2544"/>
                <a:chExt cx="1008" cy="1440"/>
              </a:xfrm>
            </p:grpSpPr>
            <p:sp>
              <p:nvSpPr>
                <p:cNvPr id="76" name="Oval 219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77" name="Oval 220"/>
                <p:cNvSpPr>
                  <a:spLocks noChangeArrowheads="1"/>
                </p:cNvSpPr>
                <p:nvPr/>
              </p:nvSpPr>
              <p:spPr bwMode="auto">
                <a:xfrm>
                  <a:off x="2159" y="312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Oval 221"/>
                <p:cNvSpPr>
                  <a:spLocks noChangeArrowheads="1"/>
                </p:cNvSpPr>
                <p:nvPr/>
              </p:nvSpPr>
              <p:spPr bwMode="auto">
                <a:xfrm>
                  <a:off x="1537" y="321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Oval 222"/>
                <p:cNvSpPr>
                  <a:spLocks noChangeArrowheads="1"/>
                </p:cNvSpPr>
                <p:nvPr/>
              </p:nvSpPr>
              <p:spPr bwMode="auto">
                <a:xfrm>
                  <a:off x="1823" y="326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Oval 223"/>
                <p:cNvSpPr>
                  <a:spLocks noChangeArrowheads="1"/>
                </p:cNvSpPr>
                <p:nvPr/>
              </p:nvSpPr>
              <p:spPr bwMode="auto">
                <a:xfrm>
                  <a:off x="1631" y="350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Oval 224"/>
                <p:cNvSpPr>
                  <a:spLocks noChangeArrowheads="1"/>
                </p:cNvSpPr>
                <p:nvPr/>
              </p:nvSpPr>
              <p:spPr bwMode="auto">
                <a:xfrm>
                  <a:off x="2065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Oval 225"/>
                <p:cNvSpPr>
                  <a:spLocks noChangeArrowheads="1"/>
                </p:cNvSpPr>
                <p:nvPr/>
              </p:nvSpPr>
              <p:spPr bwMode="auto">
                <a:xfrm>
                  <a:off x="1873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Oval 226"/>
                <p:cNvSpPr>
                  <a:spLocks noChangeArrowheads="1"/>
                </p:cNvSpPr>
                <p:nvPr/>
              </p:nvSpPr>
              <p:spPr bwMode="auto">
                <a:xfrm>
                  <a:off x="1967" y="2928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4" name="Oval 227"/>
                <p:cNvSpPr>
                  <a:spLocks noChangeArrowheads="1"/>
                </p:cNvSpPr>
                <p:nvPr/>
              </p:nvSpPr>
              <p:spPr bwMode="auto">
                <a:xfrm>
                  <a:off x="1774" y="273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Oval 228"/>
                <p:cNvSpPr>
                  <a:spLocks noChangeArrowheads="1"/>
                </p:cNvSpPr>
                <p:nvPr/>
              </p:nvSpPr>
              <p:spPr bwMode="auto">
                <a:xfrm>
                  <a:off x="1631" y="2928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5" name="Group 229"/>
              <p:cNvGrpSpPr>
                <a:grpSpLocks/>
              </p:cNvGrpSpPr>
              <p:nvPr/>
            </p:nvGrpSpPr>
            <p:grpSpPr bwMode="auto">
              <a:xfrm>
                <a:off x="4368" y="3509"/>
                <a:ext cx="144" cy="240"/>
                <a:chOff x="1440" y="2544"/>
                <a:chExt cx="1008" cy="1440"/>
              </a:xfrm>
            </p:grpSpPr>
            <p:sp>
              <p:nvSpPr>
                <p:cNvPr id="66" name="Oval 230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67" name="Oval 231"/>
                <p:cNvSpPr>
                  <a:spLocks noChangeArrowheads="1"/>
                </p:cNvSpPr>
                <p:nvPr/>
              </p:nvSpPr>
              <p:spPr bwMode="auto">
                <a:xfrm>
                  <a:off x="2163" y="311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Oval 232"/>
                <p:cNvSpPr>
                  <a:spLocks noChangeArrowheads="1"/>
                </p:cNvSpPr>
                <p:nvPr/>
              </p:nvSpPr>
              <p:spPr bwMode="auto">
                <a:xfrm>
                  <a:off x="1536" y="321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Oval 233"/>
                <p:cNvSpPr>
                  <a:spLocks noChangeArrowheads="1"/>
                </p:cNvSpPr>
                <p:nvPr/>
              </p:nvSpPr>
              <p:spPr bwMode="auto">
                <a:xfrm>
                  <a:off x="1827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Oval 234"/>
                <p:cNvSpPr>
                  <a:spLocks noChangeArrowheads="1"/>
                </p:cNvSpPr>
                <p:nvPr/>
              </p:nvSpPr>
              <p:spPr bwMode="auto">
                <a:xfrm>
                  <a:off x="1635" y="350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Oval 235"/>
                <p:cNvSpPr>
                  <a:spLocks noChangeArrowheads="1"/>
                </p:cNvSpPr>
                <p:nvPr/>
              </p:nvSpPr>
              <p:spPr bwMode="auto">
                <a:xfrm>
                  <a:off x="2064" y="345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Oval 236"/>
                <p:cNvSpPr>
                  <a:spLocks noChangeArrowheads="1"/>
                </p:cNvSpPr>
                <p:nvPr/>
              </p:nvSpPr>
              <p:spPr bwMode="auto">
                <a:xfrm>
                  <a:off x="1872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Oval 237"/>
                <p:cNvSpPr>
                  <a:spLocks noChangeArrowheads="1"/>
                </p:cNvSpPr>
                <p:nvPr/>
              </p:nvSpPr>
              <p:spPr bwMode="auto">
                <a:xfrm>
                  <a:off x="1971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Oval 238"/>
                <p:cNvSpPr>
                  <a:spLocks noChangeArrowheads="1"/>
                </p:cNvSpPr>
                <p:nvPr/>
              </p:nvSpPr>
              <p:spPr bwMode="auto">
                <a:xfrm>
                  <a:off x="1778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Oval 239"/>
                <p:cNvSpPr>
                  <a:spLocks noChangeArrowheads="1"/>
                </p:cNvSpPr>
                <p:nvPr/>
              </p:nvSpPr>
              <p:spPr bwMode="auto">
                <a:xfrm>
                  <a:off x="1635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6" name="Group 240"/>
              <p:cNvGrpSpPr>
                <a:grpSpLocks/>
              </p:cNvGrpSpPr>
              <p:nvPr/>
            </p:nvGrpSpPr>
            <p:grpSpPr bwMode="auto">
              <a:xfrm>
                <a:off x="4608" y="3653"/>
                <a:ext cx="144" cy="240"/>
                <a:chOff x="1440" y="2544"/>
                <a:chExt cx="1008" cy="1440"/>
              </a:xfrm>
            </p:grpSpPr>
            <p:sp>
              <p:nvSpPr>
                <p:cNvPr id="56" name="Oval 241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57" name="Oval 242"/>
                <p:cNvSpPr>
                  <a:spLocks noChangeArrowheads="1"/>
                </p:cNvSpPr>
                <p:nvPr/>
              </p:nvSpPr>
              <p:spPr bwMode="auto">
                <a:xfrm>
                  <a:off x="2162" y="3120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Oval 243"/>
                <p:cNvSpPr>
                  <a:spLocks noChangeArrowheads="1"/>
                </p:cNvSpPr>
                <p:nvPr/>
              </p:nvSpPr>
              <p:spPr bwMode="auto">
                <a:xfrm>
                  <a:off x="1535" y="321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Oval 244"/>
                <p:cNvSpPr>
                  <a:spLocks noChangeArrowheads="1"/>
                </p:cNvSpPr>
                <p:nvPr/>
              </p:nvSpPr>
              <p:spPr bwMode="auto">
                <a:xfrm>
                  <a:off x="1826" y="3268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Oval 245"/>
                <p:cNvSpPr>
                  <a:spLocks noChangeArrowheads="1"/>
                </p:cNvSpPr>
                <p:nvPr/>
              </p:nvSpPr>
              <p:spPr bwMode="auto">
                <a:xfrm>
                  <a:off x="1633" y="350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Oval 246"/>
                <p:cNvSpPr>
                  <a:spLocks noChangeArrowheads="1"/>
                </p:cNvSpPr>
                <p:nvPr/>
              </p:nvSpPr>
              <p:spPr bwMode="auto">
                <a:xfrm>
                  <a:off x="2063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Oval 247"/>
                <p:cNvSpPr>
                  <a:spLocks noChangeArrowheads="1"/>
                </p:cNvSpPr>
                <p:nvPr/>
              </p:nvSpPr>
              <p:spPr bwMode="auto">
                <a:xfrm>
                  <a:off x="1870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Oval 248"/>
                <p:cNvSpPr>
                  <a:spLocks noChangeArrowheads="1"/>
                </p:cNvSpPr>
                <p:nvPr/>
              </p:nvSpPr>
              <p:spPr bwMode="auto">
                <a:xfrm>
                  <a:off x="1969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Oval 249"/>
                <p:cNvSpPr>
                  <a:spLocks noChangeArrowheads="1"/>
                </p:cNvSpPr>
                <p:nvPr/>
              </p:nvSpPr>
              <p:spPr bwMode="auto">
                <a:xfrm>
                  <a:off x="1777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Oval 250"/>
                <p:cNvSpPr>
                  <a:spLocks noChangeArrowheads="1"/>
                </p:cNvSpPr>
                <p:nvPr/>
              </p:nvSpPr>
              <p:spPr bwMode="auto">
                <a:xfrm>
                  <a:off x="1633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7" name="Group 251"/>
              <p:cNvGrpSpPr>
                <a:grpSpLocks/>
              </p:cNvGrpSpPr>
              <p:nvPr/>
            </p:nvGrpSpPr>
            <p:grpSpPr bwMode="auto">
              <a:xfrm>
                <a:off x="4080" y="3509"/>
                <a:ext cx="144" cy="240"/>
                <a:chOff x="1440" y="2544"/>
                <a:chExt cx="1008" cy="1440"/>
              </a:xfrm>
            </p:grpSpPr>
            <p:sp>
              <p:nvSpPr>
                <p:cNvPr id="46" name="Oval 252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7" name="Oval 253"/>
                <p:cNvSpPr>
                  <a:spLocks noChangeArrowheads="1"/>
                </p:cNvSpPr>
                <p:nvPr/>
              </p:nvSpPr>
              <p:spPr bwMode="auto">
                <a:xfrm>
                  <a:off x="2160" y="311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Oval 254"/>
                <p:cNvSpPr>
                  <a:spLocks noChangeArrowheads="1"/>
                </p:cNvSpPr>
                <p:nvPr/>
              </p:nvSpPr>
              <p:spPr bwMode="auto">
                <a:xfrm>
                  <a:off x="1533" y="321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Oval 255"/>
                <p:cNvSpPr>
                  <a:spLocks noChangeArrowheads="1"/>
                </p:cNvSpPr>
                <p:nvPr/>
              </p:nvSpPr>
              <p:spPr bwMode="auto">
                <a:xfrm>
                  <a:off x="1824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Oval 256"/>
                <p:cNvSpPr>
                  <a:spLocks noChangeArrowheads="1"/>
                </p:cNvSpPr>
                <p:nvPr/>
              </p:nvSpPr>
              <p:spPr bwMode="auto">
                <a:xfrm>
                  <a:off x="1632" y="350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Oval 257"/>
                <p:cNvSpPr>
                  <a:spLocks noChangeArrowheads="1"/>
                </p:cNvSpPr>
                <p:nvPr/>
              </p:nvSpPr>
              <p:spPr bwMode="auto">
                <a:xfrm>
                  <a:off x="2061" y="345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Oval 258"/>
                <p:cNvSpPr>
                  <a:spLocks noChangeArrowheads="1"/>
                </p:cNvSpPr>
                <p:nvPr/>
              </p:nvSpPr>
              <p:spPr bwMode="auto">
                <a:xfrm>
                  <a:off x="1869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Oval 259"/>
                <p:cNvSpPr>
                  <a:spLocks noChangeArrowheads="1"/>
                </p:cNvSpPr>
                <p:nvPr/>
              </p:nvSpPr>
              <p:spPr bwMode="auto">
                <a:xfrm>
                  <a:off x="1967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Oval 260"/>
                <p:cNvSpPr>
                  <a:spLocks noChangeArrowheads="1"/>
                </p:cNvSpPr>
                <p:nvPr/>
              </p:nvSpPr>
              <p:spPr bwMode="auto">
                <a:xfrm>
                  <a:off x="1775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Oval 261"/>
                <p:cNvSpPr>
                  <a:spLocks noChangeArrowheads="1"/>
                </p:cNvSpPr>
                <p:nvPr/>
              </p:nvSpPr>
              <p:spPr bwMode="auto">
                <a:xfrm>
                  <a:off x="1632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7" name="Line 270"/>
            <p:cNvSpPr>
              <a:spLocks noChangeShapeType="1"/>
            </p:cNvSpPr>
            <p:nvPr/>
          </p:nvSpPr>
          <p:spPr bwMode="auto">
            <a:xfrm flipH="1">
              <a:off x="3888" y="3360"/>
              <a:ext cx="192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71"/>
            <p:cNvSpPr>
              <a:spLocks noChangeShapeType="1"/>
            </p:cNvSpPr>
            <p:nvPr/>
          </p:nvSpPr>
          <p:spPr bwMode="auto">
            <a:xfrm>
              <a:off x="4512" y="3696"/>
              <a:ext cx="0" cy="3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72"/>
            <p:cNvSpPr>
              <a:spLocks noChangeShapeType="1"/>
            </p:cNvSpPr>
            <p:nvPr/>
          </p:nvSpPr>
          <p:spPr bwMode="auto">
            <a:xfrm>
              <a:off x="4944" y="3648"/>
              <a:ext cx="288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87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/>
          <a:lstStyle/>
          <a:p>
            <a:pPr eaLnBrk="1" hangingPunct="1"/>
            <a:r>
              <a:rPr lang="en-US" sz="2800" smtClean="0"/>
              <a:t>Dendritic cells</a:t>
            </a:r>
            <a:endParaRPr lang="en-GB" sz="2800" smtClean="0"/>
          </a:p>
        </p:txBody>
      </p:sp>
      <p:sp>
        <p:nvSpPr>
          <p:cNvPr id="5632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7560840" cy="5661248"/>
          </a:xfrm>
        </p:spPr>
        <p:txBody>
          <a:bodyPr/>
          <a:lstStyle/>
          <a:p>
            <a:pPr eaLnBrk="1" hangingPunct="1"/>
            <a:r>
              <a:rPr lang="en-GB" sz="2400" dirty="0" smtClean="0"/>
              <a:t>Myeloid and lymphoid subsets; strongly express</a:t>
            </a:r>
          </a:p>
          <a:p>
            <a:pPr eaLnBrk="1" hangingPunct="1">
              <a:buNone/>
            </a:pPr>
            <a:r>
              <a:rPr lang="en-GB" sz="2400" dirty="0" smtClean="0"/>
              <a:t>     MHC Class I and II and co-stimulatory molecules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Antigen uptake and processing in periphery, migration to lymph nodes to present antigen to T and B cells 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Lymphoid DC: </a:t>
            </a:r>
            <a:r>
              <a:rPr lang="en-GB" sz="2400" dirty="0" err="1" smtClean="0"/>
              <a:t>plasmacytoid</a:t>
            </a:r>
            <a:r>
              <a:rPr lang="en-GB" sz="2400" dirty="0" smtClean="0"/>
              <a:t> DC migrate from blood to LN; secrete IFN-</a:t>
            </a:r>
            <a:r>
              <a:rPr lang="el-GR" sz="2400" dirty="0" smtClean="0"/>
              <a:t>α</a:t>
            </a:r>
            <a:r>
              <a:rPr lang="en-GB" sz="2400" dirty="0" smtClean="0"/>
              <a:t> , role in anti-viral immunity 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Myeloid DC migrate from tissues to LN, secrete IL-12 promote CD4 Th1 immune responses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In steady state DC promote immune tolerance </a:t>
            </a:r>
          </a:p>
        </p:txBody>
      </p:sp>
      <p:pic>
        <p:nvPicPr>
          <p:cNvPr id="56323" name="Picture 8" descr="DendriticCell_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04248" y="0"/>
            <a:ext cx="2160240" cy="16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Natural Killer (NK) cells</a:t>
            </a:r>
            <a:endParaRPr lang="en-GB" sz="3600" dirty="0" smtClean="0"/>
          </a:p>
        </p:txBody>
      </p:sp>
      <p:sp>
        <p:nvSpPr>
          <p:cNvPr id="55298" name="Content Placeholder 2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5832772" cy="602138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Large granular lymphocytes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Recognize viral infected or tumour cells using complex array of activating and inhibitory receptors</a:t>
            </a:r>
            <a:endParaRPr lang="en-GB" sz="2400" dirty="0" smtClean="0">
              <a:sym typeface="Symbol" pitchFamily="18" charset="2"/>
            </a:endParaRPr>
          </a:p>
          <a:p>
            <a:pPr eaLnBrk="1" hangingPunct="1"/>
            <a:endParaRPr lang="en-GB" sz="2400" dirty="0" smtClean="0">
              <a:sym typeface="Symbol" pitchFamily="18" charset="2"/>
            </a:endParaRPr>
          </a:p>
          <a:p>
            <a:r>
              <a:rPr lang="en-US" sz="2400" dirty="0" smtClean="0"/>
              <a:t>Host </a:t>
            </a:r>
            <a:r>
              <a:rPr lang="en-US" sz="2400" dirty="0" err="1" smtClean="0"/>
              <a:t>defence</a:t>
            </a:r>
            <a:r>
              <a:rPr lang="en-US" sz="2400" dirty="0" smtClean="0"/>
              <a:t> against viruses, parasites intracellular infection and parasites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Tumour</a:t>
            </a:r>
            <a:r>
              <a:rPr lang="en-US" sz="2400" dirty="0" smtClean="0"/>
              <a:t> </a:t>
            </a:r>
            <a:r>
              <a:rPr lang="en-US" sz="2400" dirty="0" err="1" smtClean="0"/>
              <a:t>lysis</a:t>
            </a:r>
            <a:r>
              <a:rPr lang="en-US" sz="2400" dirty="0" smtClean="0"/>
              <a:t> and antibody dependent </a:t>
            </a:r>
          </a:p>
          <a:p>
            <a:pPr>
              <a:buNone/>
            </a:pPr>
            <a:r>
              <a:rPr lang="en-US" sz="2400" dirty="0" smtClean="0"/>
              <a:t>	cell </a:t>
            </a:r>
            <a:r>
              <a:rPr lang="en-US" sz="2400" dirty="0" err="1" smtClean="0"/>
              <a:t>cytoxicity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Promote of CD4 Th1 immune response</a:t>
            </a:r>
            <a:endParaRPr lang="en-GB" sz="2400" dirty="0" smtClean="0"/>
          </a:p>
        </p:txBody>
      </p:sp>
      <p:pic>
        <p:nvPicPr>
          <p:cNvPr id="55300" name="Picture 17" descr="lymp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420888"/>
            <a:ext cx="2520405" cy="299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sz="3600" dirty="0" smtClean="0"/>
              <a:t>B cells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8318728" cy="5454938"/>
          </a:xfrm>
        </p:spPr>
        <p:txBody>
          <a:bodyPr/>
          <a:lstStyle/>
          <a:p>
            <a:r>
              <a:rPr lang="en-US" sz="2400" dirty="0" smtClean="0"/>
              <a:t>Express antigen specific receptor (surface immunoglobulin) and co-receptor signal transduction complex (CD19, CD21, CD81).</a:t>
            </a:r>
          </a:p>
          <a:p>
            <a:endParaRPr lang="en-US" sz="2400" dirty="0" smtClean="0"/>
          </a:p>
          <a:p>
            <a:r>
              <a:rPr lang="en-US" sz="2400" dirty="0" smtClean="0"/>
              <a:t>Activation of  B cells leads to secretion of immunoglobulin by plasma cells 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Immunoglobulins</a:t>
            </a:r>
            <a:r>
              <a:rPr lang="en-US" sz="2400" dirty="0" smtClean="0"/>
              <a:t> recognize 3-D   shapes  present on surface of foreign proteins or </a:t>
            </a:r>
            <a:r>
              <a:rPr lang="en-US" sz="2400" dirty="0" err="1" smtClean="0"/>
              <a:t>carbohydates</a:t>
            </a:r>
            <a:r>
              <a:rPr lang="en-US" sz="2400" dirty="0" smtClean="0"/>
              <a:t>  (antigens).</a:t>
            </a:r>
          </a:p>
          <a:p>
            <a:endParaRPr lang="en-US" sz="2400" dirty="0" smtClean="0"/>
          </a:p>
          <a:p>
            <a:r>
              <a:rPr lang="en-US" sz="2400" dirty="0" smtClean="0"/>
              <a:t>Several different types of B cells exist</a:t>
            </a:r>
          </a:p>
          <a:p>
            <a:pPr lvl="1"/>
            <a:r>
              <a:rPr lang="en-US" sz="2000" dirty="0" smtClean="0"/>
              <a:t>Marginal zone B cells</a:t>
            </a:r>
          </a:p>
          <a:p>
            <a:pPr lvl="1"/>
            <a:r>
              <a:rPr lang="en-US" sz="2000" dirty="0" smtClean="0"/>
              <a:t>Class switched memory B cells </a:t>
            </a:r>
          </a:p>
          <a:p>
            <a:endParaRPr lang="en-US" sz="2400" dirty="0"/>
          </a:p>
        </p:txBody>
      </p:sp>
      <p:pic>
        <p:nvPicPr>
          <p:cNvPr id="5" name="Content Placeholder 4" descr="B ce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4637404"/>
            <a:ext cx="2260727" cy="2013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576064"/>
          </a:xfrm>
        </p:spPr>
        <p:txBody>
          <a:bodyPr/>
          <a:lstStyle/>
          <a:p>
            <a:r>
              <a:rPr lang="en-US" sz="3600" dirty="0" smtClean="0"/>
              <a:t>T cells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7167740" cy="5544616"/>
          </a:xfrm>
        </p:spPr>
        <p:txBody>
          <a:bodyPr/>
          <a:lstStyle/>
          <a:p>
            <a:r>
              <a:rPr lang="en-US" sz="2400" dirty="0" smtClean="0"/>
              <a:t>T cell express antigen specific receptors (TCR) and CD3 protein signal transduction complex</a:t>
            </a:r>
          </a:p>
          <a:p>
            <a:endParaRPr lang="en-US" sz="2400" dirty="0" smtClean="0"/>
          </a:p>
          <a:p>
            <a:r>
              <a:rPr lang="en-US" sz="2400" dirty="0" smtClean="0"/>
              <a:t>Most TCR consists of </a:t>
            </a:r>
            <a:r>
              <a:rPr lang="el-GR" sz="2400" dirty="0" smtClean="0"/>
              <a:t>α</a:t>
            </a:r>
            <a:r>
              <a:rPr lang="en-US" sz="2400" dirty="0" smtClean="0"/>
              <a:t> and </a:t>
            </a:r>
            <a:r>
              <a:rPr lang="el-GR" sz="2400" dirty="0" smtClean="0"/>
              <a:t>β</a:t>
            </a:r>
            <a:r>
              <a:rPr lang="en-US" sz="2400" dirty="0" smtClean="0"/>
              <a:t> polypeptide chains : minority (5%) express </a:t>
            </a:r>
            <a:r>
              <a:rPr lang="el-GR" sz="2400" dirty="0" smtClean="0"/>
              <a:t>γδ</a:t>
            </a:r>
            <a:r>
              <a:rPr lang="en-US" sz="2400" dirty="0" smtClean="0"/>
              <a:t> chains</a:t>
            </a:r>
          </a:p>
          <a:p>
            <a:endParaRPr lang="en-US" sz="2400" dirty="0" smtClean="0"/>
          </a:p>
          <a:p>
            <a:r>
              <a:rPr lang="en-US" sz="2400" dirty="0" smtClean="0"/>
              <a:t>T cell recognize linear peptide sequences presented in conjunction with Major </a:t>
            </a:r>
            <a:r>
              <a:rPr lang="en-US" sz="2400" dirty="0" err="1" smtClean="0"/>
              <a:t>Histocompability</a:t>
            </a:r>
            <a:r>
              <a:rPr lang="en-US" sz="2400" dirty="0" smtClean="0"/>
              <a:t>  Class (MHC) proteins </a:t>
            </a:r>
          </a:p>
          <a:p>
            <a:endParaRPr lang="en-US" sz="2400" dirty="0" smtClean="0"/>
          </a:p>
          <a:p>
            <a:r>
              <a:rPr lang="en-US" sz="2400" dirty="0" smtClean="0"/>
              <a:t>Several different types of T cell exist</a:t>
            </a:r>
          </a:p>
          <a:p>
            <a:pPr lvl="1"/>
            <a:r>
              <a:rPr lang="en-US" sz="2000" dirty="0" smtClean="0"/>
              <a:t>CD4 T  helper cell</a:t>
            </a:r>
          </a:p>
          <a:p>
            <a:pPr lvl="1"/>
            <a:r>
              <a:rPr lang="en-US" sz="2000" dirty="0" smtClean="0"/>
              <a:t>CD4 regulatory cells (maintain  tolerance) </a:t>
            </a:r>
          </a:p>
          <a:p>
            <a:pPr lvl="1"/>
            <a:r>
              <a:rPr lang="en-US" sz="2000" dirty="0"/>
              <a:t>CD8 T cytotoxic cell</a:t>
            </a:r>
          </a:p>
          <a:p>
            <a:pPr lvl="1"/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Content Placeholder 4" descr="t cell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6216" y="4509120"/>
            <a:ext cx="2448272" cy="2069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600" dirty="0" smtClean="0"/>
              <a:t>Learning points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464496"/>
          </a:xfrm>
        </p:spPr>
        <p:txBody>
          <a:bodyPr/>
          <a:lstStyle/>
          <a:p>
            <a:pPr algn="just"/>
            <a:r>
              <a:rPr lang="en-US" sz="2400" dirty="0" smtClean="0"/>
              <a:t>1. Loss or abnormal immune function may result in increased susceptibility to infection, allergic, autoimmune diseases and cancers.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2. Primary lymphoid organs are the site of immune cell production and maturation whereas immune responses occurs in secondary lymphoid tissues. </a:t>
            </a:r>
          </a:p>
          <a:p>
            <a:endParaRPr lang="en-US" sz="2400" dirty="0" smtClean="0"/>
          </a:p>
          <a:p>
            <a:r>
              <a:rPr lang="en-US" sz="2400" dirty="0" smtClean="0"/>
              <a:t>3. Cells of the immune system protect the host against infection or toxins and maintain tolerance to self proteins.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dirty="0" smtClean="0"/>
              <a:t>SBA question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544616"/>
          </a:xfrm>
        </p:spPr>
        <p:txBody>
          <a:bodyPr/>
          <a:lstStyle/>
          <a:p>
            <a:r>
              <a:rPr lang="en-GB" sz="2400" b="1" dirty="0" smtClean="0"/>
              <a:t>Select the best option:</a:t>
            </a:r>
          </a:p>
          <a:p>
            <a:endParaRPr lang="en-GB" sz="2400" dirty="0" smtClean="0"/>
          </a:p>
          <a:p>
            <a:pPr lvl="1"/>
            <a:r>
              <a:rPr lang="en-GB" sz="2400" dirty="0" err="1" smtClean="0"/>
              <a:t>Neutrophils</a:t>
            </a:r>
            <a:r>
              <a:rPr lang="en-GB" sz="2400" dirty="0" smtClean="0"/>
              <a:t>  are the first immune cells to arrive at the site of infection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err="1" smtClean="0"/>
              <a:t>Eosinphils</a:t>
            </a:r>
            <a:r>
              <a:rPr lang="en-GB" sz="2400" dirty="0" smtClean="0"/>
              <a:t> are active against viral infections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err="1" smtClean="0"/>
              <a:t>Basophils</a:t>
            </a:r>
            <a:r>
              <a:rPr lang="en-GB" sz="2400" dirty="0" smtClean="0"/>
              <a:t> have high affinity receptors for IgA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B cell mature in the thymus 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Natural killer promote CD4 T helper 2 immune responses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3600" dirty="0" smtClean="0"/>
              <a:t>The purpose of the immune system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Complex cellular and protein network that has evolved to protect the host from pathogenic microbes.</a:t>
            </a:r>
          </a:p>
          <a:p>
            <a:endParaRPr lang="en-US" sz="2400" dirty="0" smtClean="0"/>
          </a:p>
          <a:p>
            <a:r>
              <a:rPr lang="en-US" sz="2400" dirty="0" smtClean="0"/>
              <a:t>The immune system has evolved to accomplish the following:</a:t>
            </a:r>
          </a:p>
          <a:p>
            <a:pPr lvl="1"/>
            <a:r>
              <a:rPr lang="en-US" sz="2000" dirty="0" smtClean="0"/>
              <a:t>distinguish pathogenic from  </a:t>
            </a:r>
            <a:r>
              <a:rPr lang="en-US" sz="2000" dirty="0" err="1" smtClean="0"/>
              <a:t>commensal</a:t>
            </a:r>
            <a:r>
              <a:rPr lang="en-US" sz="2000" dirty="0" smtClean="0"/>
              <a:t> microbes</a:t>
            </a:r>
          </a:p>
          <a:p>
            <a:pPr lvl="1"/>
            <a:r>
              <a:rPr lang="en-US" sz="2000" dirty="0" smtClean="0"/>
              <a:t>eliminate toxic, allergenic proteins</a:t>
            </a:r>
          </a:p>
          <a:p>
            <a:pPr lvl="1"/>
            <a:r>
              <a:rPr lang="en-US" sz="2000" dirty="0" smtClean="0"/>
              <a:t>avoid risk of collateral damage to self tissues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Failure of the immune system to accomplish some/all of these tasks results in infectious, allergic or autoimmune disease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1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527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‘The Immunology Tree of Life’</a:t>
            </a:r>
            <a:endParaRPr lang="en-GB" sz="3600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196975"/>
            <a:ext cx="90598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sz="4000" dirty="0" smtClean="0"/>
              <a:t>Immune system and disease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328592"/>
          </a:xfrm>
        </p:spPr>
        <p:txBody>
          <a:bodyPr/>
          <a:lstStyle/>
          <a:p>
            <a:pPr algn="ctr"/>
            <a:r>
              <a:rPr lang="en-GB" sz="2400" b="1" dirty="0" smtClean="0"/>
              <a:t>Some diseases are caused by abnormal or loss of function of the immune system</a:t>
            </a:r>
          </a:p>
          <a:p>
            <a:pPr algn="ctr"/>
            <a:endParaRPr lang="en-GB" dirty="0" smtClean="0"/>
          </a:p>
          <a:p>
            <a:r>
              <a:rPr lang="en-GB" sz="2400" dirty="0" smtClean="0"/>
              <a:t>Allergy				Asthma  and hay fever</a:t>
            </a:r>
          </a:p>
          <a:p>
            <a:endParaRPr lang="en-GB" sz="2400" dirty="0" smtClean="0"/>
          </a:p>
          <a:p>
            <a:r>
              <a:rPr lang="en-GB" sz="2400" dirty="0" smtClean="0"/>
              <a:t>Autoimmune disease		SLE or ‘Lupus’ </a:t>
            </a:r>
          </a:p>
          <a:p>
            <a:pPr>
              <a:buNone/>
            </a:pPr>
            <a:r>
              <a:rPr lang="en-GB" sz="2400" dirty="0" smtClean="0"/>
              <a:t>						</a:t>
            </a:r>
            <a:r>
              <a:rPr lang="en-GB" sz="2400" dirty="0" err="1" smtClean="0"/>
              <a:t>Coeliac</a:t>
            </a:r>
            <a:r>
              <a:rPr lang="en-GB" sz="2400" dirty="0" smtClean="0"/>
              <a:t> disease</a:t>
            </a:r>
          </a:p>
          <a:p>
            <a:endParaRPr lang="en-GB" sz="2400" dirty="0" smtClean="0"/>
          </a:p>
          <a:p>
            <a:r>
              <a:rPr lang="en-GB" sz="2400" dirty="0" smtClean="0"/>
              <a:t>Infection				HIV-1 infection, Tuberculosis</a:t>
            </a:r>
          </a:p>
          <a:p>
            <a:endParaRPr lang="en-GB" sz="2400" dirty="0" smtClean="0"/>
          </a:p>
          <a:p>
            <a:r>
              <a:rPr lang="en-GB" sz="2400" dirty="0" smtClean="0"/>
              <a:t>Cancer 				Chronic lymphatic leukaemia 						Multiple myeloma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864096"/>
          </a:xfrm>
        </p:spPr>
        <p:txBody>
          <a:bodyPr/>
          <a:lstStyle/>
          <a:p>
            <a:r>
              <a:rPr lang="en-GB" sz="3600" dirty="0" smtClean="0"/>
              <a:t>Immune tests may be used to help diagnose or monitor disease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517232"/>
          </a:xfrm>
        </p:spPr>
        <p:txBody>
          <a:bodyPr/>
          <a:lstStyle/>
          <a:p>
            <a:pPr algn="ctr"/>
            <a:r>
              <a:rPr lang="en-US" sz="2400" b="1" dirty="0" smtClean="0"/>
              <a:t>Blood tests helpful in the diagnosis of disease</a:t>
            </a:r>
          </a:p>
          <a:p>
            <a:endParaRPr lang="en-US" sz="2000" dirty="0" smtClean="0"/>
          </a:p>
          <a:p>
            <a:r>
              <a:rPr lang="en-US" sz="2400" dirty="0" smtClean="0"/>
              <a:t>Antinuclear antibodies (ANA)		SLE</a:t>
            </a:r>
          </a:p>
          <a:p>
            <a:endParaRPr lang="en-US" sz="2400" dirty="0" smtClean="0"/>
          </a:p>
          <a:p>
            <a:r>
              <a:rPr lang="en-US" sz="2400" dirty="0" smtClean="0"/>
              <a:t>Tissue </a:t>
            </a:r>
            <a:r>
              <a:rPr lang="en-US" sz="2400" dirty="0" err="1" smtClean="0"/>
              <a:t>transglutaminase</a:t>
            </a:r>
            <a:r>
              <a:rPr lang="en-US" sz="2400" dirty="0" smtClean="0"/>
              <a:t> 			</a:t>
            </a:r>
            <a:r>
              <a:rPr lang="en-US" sz="2400" dirty="0" err="1" smtClean="0"/>
              <a:t>Coeliac</a:t>
            </a:r>
            <a:r>
              <a:rPr lang="en-US" sz="2400" dirty="0" smtClean="0"/>
              <a:t> disease</a:t>
            </a:r>
          </a:p>
          <a:p>
            <a:endParaRPr lang="en-US" sz="2400" dirty="0" smtClean="0"/>
          </a:p>
          <a:p>
            <a:r>
              <a:rPr lang="en-US" sz="2400" dirty="0" smtClean="0"/>
              <a:t>Interferon gamma release assay		TB infection</a:t>
            </a:r>
          </a:p>
          <a:p>
            <a:endParaRPr lang="en-US" sz="2000" dirty="0" smtClean="0"/>
          </a:p>
          <a:p>
            <a:pPr algn="ctr"/>
            <a:r>
              <a:rPr lang="en-US" sz="2400" b="1" dirty="0" smtClean="0"/>
              <a:t>Blood tests helpful to monitor extent or activity of disease</a:t>
            </a:r>
          </a:p>
          <a:p>
            <a:endParaRPr lang="en-US" sz="2000" dirty="0" smtClean="0"/>
          </a:p>
          <a:p>
            <a:r>
              <a:rPr lang="en-GB" sz="2400" dirty="0" smtClean="0"/>
              <a:t>CD4 T cell count 				HIV-1 infection</a:t>
            </a:r>
          </a:p>
          <a:p>
            <a:endParaRPr lang="en-GB" sz="2400" dirty="0" smtClean="0"/>
          </a:p>
          <a:p>
            <a:r>
              <a:rPr lang="en-GB" sz="2400" dirty="0" smtClean="0"/>
              <a:t>Complement levels				SLE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96144"/>
          </a:xfrm>
        </p:spPr>
        <p:txBody>
          <a:bodyPr/>
          <a:lstStyle/>
          <a:p>
            <a:r>
              <a:rPr lang="en-GB" sz="3200" dirty="0" smtClean="0"/>
              <a:t>A greater understanding of the immune system has led to the development of immune based therapies to treat disease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5013175"/>
          </a:xfrm>
        </p:spPr>
        <p:txBody>
          <a:bodyPr/>
          <a:lstStyle/>
          <a:p>
            <a:r>
              <a:rPr lang="en-GB" sz="2400" dirty="0" smtClean="0"/>
              <a:t>Bone marrow transplantation		SCID</a:t>
            </a:r>
          </a:p>
          <a:p>
            <a:endParaRPr lang="en-GB" sz="2400" dirty="0" smtClean="0"/>
          </a:p>
          <a:p>
            <a:r>
              <a:rPr lang="en-GB" sz="2400" dirty="0" smtClean="0"/>
              <a:t>Immunoglobulin replacement		Primary Antibody 						deficiency </a:t>
            </a:r>
          </a:p>
          <a:p>
            <a:endParaRPr lang="en-GB" sz="2400" dirty="0" smtClean="0"/>
          </a:p>
          <a:p>
            <a:r>
              <a:rPr lang="en-GB" sz="2400" dirty="0" smtClean="0"/>
              <a:t>Specific B cell ablation therapy		Lymphoma</a:t>
            </a:r>
          </a:p>
          <a:p>
            <a:endParaRPr lang="en-GB" sz="2400" dirty="0" smtClean="0"/>
          </a:p>
          <a:p>
            <a:r>
              <a:rPr lang="en-GB" sz="2400" dirty="0" smtClean="0"/>
              <a:t>Anti-cytokine therapy 			Rheumatoid 							arthritis </a:t>
            </a:r>
          </a:p>
          <a:p>
            <a:endParaRPr lang="en-GB" sz="2400" dirty="0" smtClean="0"/>
          </a:p>
          <a:p>
            <a:r>
              <a:rPr lang="en-GB" sz="2400" dirty="0" smtClean="0"/>
              <a:t>DC based vaccination			Prostate cancer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55650" y="1628775"/>
            <a:ext cx="7993063" cy="1800225"/>
          </a:xfrm>
        </p:spPr>
        <p:txBody>
          <a:bodyPr/>
          <a:lstStyle/>
          <a:p>
            <a:pPr eaLnBrk="1" hangingPunct="1"/>
            <a:r>
              <a:rPr lang="en-US" smtClean="0"/>
              <a:t>Anatomy of the Immune System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1539</Words>
  <Application>Microsoft Office PowerPoint</Application>
  <PresentationFormat>On-screen Show (4:3)</PresentationFormat>
  <Paragraphs>363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Introduction to the Immune System  Organs and cells</vt:lpstr>
      <vt:lpstr>Learning objectives </vt:lpstr>
      <vt:lpstr>Immune system  &amp; Medicine </vt:lpstr>
      <vt:lpstr>The purpose of the immune system</vt:lpstr>
      <vt:lpstr>‘The Immunology Tree of Life’</vt:lpstr>
      <vt:lpstr>Immune system and disease</vt:lpstr>
      <vt:lpstr>Immune tests may be used to help diagnose or monitor disease</vt:lpstr>
      <vt:lpstr>A greater understanding of the immune system has led to the development of immune based therapies to treat disease</vt:lpstr>
      <vt:lpstr>Anatomy of the Immune System</vt:lpstr>
      <vt:lpstr>Primary Lymphoid Organs</vt:lpstr>
      <vt:lpstr>Secondary lymphoid organs and tissues</vt:lpstr>
      <vt:lpstr>Circulation of lymphocytes</vt:lpstr>
      <vt:lpstr>Cells of the immune system originate from the bone marrow</vt:lpstr>
      <vt:lpstr>Development and maturation of immune cells in bone marrow </vt:lpstr>
      <vt:lpstr> The thymus is the site of T cell maturation and development  </vt:lpstr>
      <vt:lpstr>Anatomy of lymph node</vt:lpstr>
      <vt:lpstr>Anatomy of the spleen</vt:lpstr>
      <vt:lpstr>MALT: key concepts</vt:lpstr>
      <vt:lpstr>MALT key concepts</vt:lpstr>
      <vt:lpstr>Diagram of mucosal immune system </vt:lpstr>
      <vt:lpstr>Gastrointestinal lymphoreticular tissue (GALT): Inductive compartment</vt:lpstr>
      <vt:lpstr>GALT: effector compartment</vt:lpstr>
      <vt:lpstr>Identification of immune cells</vt:lpstr>
      <vt:lpstr>PowerPoint Presentation</vt:lpstr>
      <vt:lpstr>Granulocytes</vt:lpstr>
      <vt:lpstr>Neutrophils</vt:lpstr>
      <vt:lpstr>Neutrophil phagocytosis</vt:lpstr>
      <vt:lpstr>Eosinophils</vt:lpstr>
      <vt:lpstr>Basophils</vt:lpstr>
      <vt:lpstr>Mononuclear phagocytes I</vt:lpstr>
      <vt:lpstr>Mononuclear phagocytes</vt:lpstr>
      <vt:lpstr>Mast cells </vt:lpstr>
      <vt:lpstr>Dendritic cells</vt:lpstr>
      <vt:lpstr>Natural Killer (NK) cells</vt:lpstr>
      <vt:lpstr>B cells </vt:lpstr>
      <vt:lpstr>T cells </vt:lpstr>
      <vt:lpstr>Learning points</vt:lpstr>
      <vt:lpstr>SBA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Maeve</dc:creator>
  <cp:lastModifiedBy>Shiel, Nuala</cp:lastModifiedBy>
  <cp:revision>262</cp:revision>
  <dcterms:created xsi:type="dcterms:W3CDTF">2010-11-14T22:59:09Z</dcterms:created>
  <dcterms:modified xsi:type="dcterms:W3CDTF">2012-11-12T12:51:14Z</dcterms:modified>
</cp:coreProperties>
</file>