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7" r:id="rId2"/>
    <p:sldId id="376" r:id="rId3"/>
    <p:sldId id="371" r:id="rId4"/>
    <p:sldId id="373" r:id="rId5"/>
    <p:sldId id="374" r:id="rId6"/>
    <p:sldId id="377" r:id="rId7"/>
    <p:sldId id="378" r:id="rId8"/>
    <p:sldId id="347" r:id="rId9"/>
    <p:sldId id="361" r:id="rId10"/>
    <p:sldId id="349" r:id="rId11"/>
    <p:sldId id="350" r:id="rId12"/>
    <p:sldId id="354" r:id="rId13"/>
    <p:sldId id="359" r:id="rId14"/>
    <p:sldId id="360" r:id="rId15"/>
    <p:sldId id="366" r:id="rId16"/>
    <p:sldId id="367" r:id="rId17"/>
    <p:sldId id="369" r:id="rId18"/>
    <p:sldId id="357" r:id="rId19"/>
    <p:sldId id="358" r:id="rId20"/>
    <p:sldId id="351" r:id="rId21"/>
    <p:sldId id="322" r:id="rId22"/>
    <p:sldId id="263" r:id="rId23"/>
    <p:sldId id="370" r:id="rId24"/>
    <p:sldId id="323" r:id="rId25"/>
    <p:sldId id="324" r:id="rId26"/>
    <p:sldId id="326" r:id="rId27"/>
    <p:sldId id="327" r:id="rId28"/>
    <p:sldId id="328" r:id="rId29"/>
    <p:sldId id="332" r:id="rId30"/>
    <p:sldId id="372" r:id="rId31"/>
    <p:sldId id="333" r:id="rId32"/>
    <p:sldId id="303" r:id="rId33"/>
    <p:sldId id="334" r:id="rId34"/>
    <p:sldId id="335" r:id="rId35"/>
    <p:sldId id="330" r:id="rId36"/>
    <p:sldId id="336" r:id="rId37"/>
    <p:sldId id="337" r:id="rId38"/>
    <p:sldId id="340" r:id="rId39"/>
    <p:sldId id="344" r:id="rId40"/>
    <p:sldId id="362" r:id="rId41"/>
    <p:sldId id="364" r:id="rId42"/>
    <p:sldId id="365" r:id="rId43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8" autoAdjust="0"/>
    <p:restoredTop sz="78119" autoAdjust="0"/>
  </p:normalViewPr>
  <p:slideViewPr>
    <p:cSldViewPr>
      <p:cViewPr>
        <p:scale>
          <a:sx n="50" d="100"/>
          <a:sy n="50" d="100"/>
        </p:scale>
        <p:origin x="-79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79BA4-A06F-42C1-919C-727C6E70333E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27D0D-D992-49A0-A817-AC7AA0970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5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D381-2220-4846-830F-A58087B29BAF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5D21-C5A9-4C53-B576-9C2096264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2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5D21-C5A9-4C53-B576-9C2096264E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2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5D21-C5A9-4C53-B576-9C2096264E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5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latin typeface="Arial" pitchFamily="34" charset="0"/>
                <a:cs typeface="Arial" pitchFamily="34" charset="0"/>
              </a:rPr>
              <a:t>Innate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mmune system</a:t>
            </a:r>
            <a:endParaRPr lang="en-GB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143000" y="2708275"/>
            <a:ext cx="7100889" cy="25923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Kelleher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 Lecturer, Imperial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London,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Chelsea &amp; Westminster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86"/>
            <a:ext cx="9296401" cy="67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5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Toll-like receptors (TLR)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410200" cy="5943600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/>
              <a:t>Transmembrane</a:t>
            </a:r>
            <a:r>
              <a:rPr lang="en-GB" sz="2000" dirty="0" smtClean="0"/>
              <a:t> receptors with </a:t>
            </a:r>
            <a:r>
              <a:rPr lang="en-GB" sz="2000" dirty="0" err="1" smtClean="0"/>
              <a:t>leucine</a:t>
            </a:r>
            <a:r>
              <a:rPr lang="en-GB" sz="2000" dirty="0" smtClean="0"/>
              <a:t> rich extracellular pathogen recognition  domain and cytoplasmic signalling region homologous with IL-1 receptor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In humans 10 different TLR now defined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Expressed by phagocytic cells dendritic cells, macrophages and epithelial cells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Found on cell surface (TLR2 TLR4 TLR6) and endoplasmic reticulum, </a:t>
            </a:r>
            <a:r>
              <a:rPr lang="en-GB" sz="2000" dirty="0" err="1" smtClean="0"/>
              <a:t>phagosome</a:t>
            </a:r>
            <a:r>
              <a:rPr lang="en-GB" sz="2000" dirty="0" smtClean="0"/>
              <a:t> and endosome  membranes (TLR3, TLR7, TLR9)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Cell surface TLR recognize microbial envelope structures whereas </a:t>
            </a:r>
            <a:r>
              <a:rPr lang="en-GB" sz="2000" dirty="0" err="1" smtClean="0"/>
              <a:t>phagosome</a:t>
            </a:r>
            <a:r>
              <a:rPr lang="en-GB" sz="2000" dirty="0" smtClean="0"/>
              <a:t>/</a:t>
            </a:r>
            <a:r>
              <a:rPr lang="en-GB" sz="2000" dirty="0" err="1" smtClean="0"/>
              <a:t>endosomal</a:t>
            </a:r>
            <a:r>
              <a:rPr lang="en-GB" sz="2000" dirty="0" smtClean="0"/>
              <a:t>  TLR detect nucleic acids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0582" y="1676400"/>
            <a:ext cx="361506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4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TLR: ligands and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02920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TLR ligands</a:t>
            </a:r>
          </a:p>
          <a:p>
            <a:pPr lvl="1"/>
            <a:r>
              <a:rPr lang="en-GB" dirty="0" smtClean="0"/>
              <a:t>TLR1 2/6	</a:t>
            </a:r>
            <a:r>
              <a:rPr lang="en-GB" dirty="0" err="1" smtClean="0"/>
              <a:t>Lipopoteins</a:t>
            </a:r>
            <a:endParaRPr lang="en-GB" dirty="0" smtClean="0"/>
          </a:p>
          <a:p>
            <a:pPr lvl="1"/>
            <a:r>
              <a:rPr lang="en-GB" dirty="0" smtClean="0"/>
              <a:t>TLR3/7	RNA</a:t>
            </a:r>
          </a:p>
          <a:p>
            <a:pPr lvl="1"/>
            <a:r>
              <a:rPr lang="en-GB" dirty="0" smtClean="0"/>
              <a:t>TLR4	LPS</a:t>
            </a:r>
          </a:p>
          <a:p>
            <a:pPr lvl="1"/>
            <a:r>
              <a:rPr lang="en-GB" dirty="0" smtClean="0"/>
              <a:t>TLR5	</a:t>
            </a:r>
            <a:r>
              <a:rPr lang="en-GB" dirty="0" err="1" smtClean="0"/>
              <a:t>Flagellin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TLR9	DNA</a:t>
            </a:r>
          </a:p>
          <a:p>
            <a:endParaRPr lang="en-GB" sz="2400" dirty="0" smtClean="0"/>
          </a:p>
          <a:p>
            <a:r>
              <a:rPr lang="en-GB" sz="2600" dirty="0" smtClean="0"/>
              <a:t>TLR signalling results in</a:t>
            </a:r>
          </a:p>
          <a:p>
            <a:pPr lvl="1"/>
            <a:r>
              <a:rPr lang="en-GB" dirty="0" smtClean="0"/>
              <a:t>Up regulation of inflammatory cytokines and </a:t>
            </a:r>
            <a:r>
              <a:rPr lang="en-GB" dirty="0" err="1" smtClean="0"/>
              <a:t>chemokines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Secretion of antiviral </a:t>
            </a:r>
            <a:r>
              <a:rPr lang="en-GB" dirty="0" err="1" smtClean="0"/>
              <a:t>interferons</a:t>
            </a:r>
            <a:endParaRPr lang="en-GB" dirty="0" smtClean="0"/>
          </a:p>
          <a:p>
            <a:pPr lvl="1"/>
            <a:r>
              <a:rPr lang="en-GB" dirty="0" smtClean="0"/>
              <a:t>Maturation of dendritic cells</a:t>
            </a:r>
          </a:p>
          <a:p>
            <a:pPr lvl="1"/>
            <a:r>
              <a:rPr lang="en-GB" dirty="0" smtClean="0"/>
              <a:t>Induction of CD4 Th1 immune responses</a:t>
            </a:r>
          </a:p>
          <a:p>
            <a:pPr lvl="1"/>
            <a:r>
              <a:rPr lang="en-GB" dirty="0" smtClean="0"/>
              <a:t>Immunoglobulin secret</a:t>
            </a:r>
            <a:r>
              <a:rPr lang="en-GB" sz="2000" dirty="0" smtClean="0"/>
              <a:t>ion 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57400"/>
            <a:ext cx="3429000" cy="4068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295400"/>
            <a:ext cx="3886200" cy="4343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248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NOD-like receptors (NLR)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248400" cy="5638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Cytoplasm proteins which  detect intracellular infection or cell damage : 22 different types in humans most of which are still not fully characterized</a:t>
            </a:r>
          </a:p>
          <a:p>
            <a:endParaRPr lang="en-US" sz="5100" dirty="0"/>
          </a:p>
          <a:p>
            <a:r>
              <a:rPr lang="en-US" sz="5100" dirty="0" smtClean="0"/>
              <a:t>Contain ligand sensing </a:t>
            </a:r>
            <a:r>
              <a:rPr lang="en-US" sz="5100" dirty="0" err="1" smtClean="0"/>
              <a:t>leucine</a:t>
            </a:r>
            <a:r>
              <a:rPr lang="en-US" sz="5100" dirty="0" smtClean="0"/>
              <a:t> rich repeating region, NOD domain and different effector regions (CARD, PYD) to initiate cell signaling.</a:t>
            </a:r>
          </a:p>
          <a:p>
            <a:endParaRPr lang="en-US" sz="5100" dirty="0" smtClean="0"/>
          </a:p>
          <a:p>
            <a:r>
              <a:rPr lang="en-US" sz="5100" dirty="0" smtClean="0"/>
              <a:t>Some members of NLR family (NLRP3) form part of a multi-protein complex known as the </a:t>
            </a:r>
            <a:r>
              <a:rPr lang="en-US" sz="5100" dirty="0" err="1" smtClean="0"/>
              <a:t>inflammasome</a:t>
            </a:r>
            <a:r>
              <a:rPr lang="en-US" sz="5100" dirty="0" smtClean="0"/>
              <a:t> .</a:t>
            </a:r>
          </a:p>
          <a:p>
            <a:endParaRPr lang="en-US" sz="5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5100" dirty="0" smtClean="0"/>
              <a:t>NOD1/NOD2 </a:t>
            </a:r>
            <a:r>
              <a:rPr lang="en-US" sz="5100" dirty="0"/>
              <a:t>recognize  intermediate products of bacterial lipoprotein metabolism (peptidoglycans) </a:t>
            </a:r>
            <a:r>
              <a:rPr lang="en-US" sz="5100" dirty="0" smtClean="0"/>
              <a:t>and activate NF-</a:t>
            </a:r>
            <a:r>
              <a:rPr lang="en-US" sz="5100" dirty="0" smtClean="0">
                <a:sym typeface="Symbol"/>
              </a:rPr>
              <a:t>B</a:t>
            </a:r>
            <a:endParaRPr lang="en-US" sz="5100" dirty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590800" cy="21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1143000"/>
            <a:ext cx="229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NOD-2 protein </a:t>
            </a:r>
            <a:endParaRPr lang="en-GB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72000"/>
            <a:ext cx="2646256" cy="20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7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Inflammasome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51756"/>
            <a:ext cx="4267200" cy="50292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7400" dirty="0" smtClean="0"/>
              <a:t> Ligands include microbes</a:t>
            </a:r>
          </a:p>
          <a:p>
            <a:pPr algn="just"/>
            <a:endParaRPr lang="en-US" sz="7400" dirty="0"/>
          </a:p>
          <a:p>
            <a:pPr algn="just"/>
            <a:r>
              <a:rPr lang="en-US" sz="7400" dirty="0" smtClean="0"/>
              <a:t>Markers of cell damage (increased extracellular concentration of K</a:t>
            </a:r>
            <a:r>
              <a:rPr lang="en-US" sz="7400" baseline="30000" dirty="0" smtClean="0"/>
              <a:t>+, </a:t>
            </a:r>
            <a:r>
              <a:rPr lang="en-US" sz="7400" dirty="0" smtClean="0"/>
              <a:t>ATP and uric acid)</a:t>
            </a:r>
          </a:p>
          <a:p>
            <a:pPr algn="just"/>
            <a:endParaRPr lang="en-US" sz="7400" dirty="0"/>
          </a:p>
          <a:p>
            <a:pPr algn="just"/>
            <a:r>
              <a:rPr lang="en-US" sz="7400" dirty="0" smtClean="0"/>
              <a:t>Activates an enzyme called </a:t>
            </a:r>
            <a:r>
              <a:rPr lang="en-US" sz="7400" dirty="0" err="1" smtClean="0"/>
              <a:t>caspase</a:t>
            </a:r>
            <a:r>
              <a:rPr lang="en-US" sz="7400" dirty="0" smtClean="0"/>
              <a:t> 1</a:t>
            </a:r>
          </a:p>
          <a:p>
            <a:pPr algn="just"/>
            <a:endParaRPr lang="en-US" sz="7400" dirty="0"/>
          </a:p>
          <a:p>
            <a:pPr algn="just"/>
            <a:r>
              <a:rPr lang="en-US" sz="7400" dirty="0" smtClean="0"/>
              <a:t>C</a:t>
            </a:r>
            <a:r>
              <a:rPr lang="en-GB" sz="7400" dirty="0" err="1" smtClean="0"/>
              <a:t>aspase</a:t>
            </a:r>
            <a:r>
              <a:rPr lang="en-GB" sz="7400" dirty="0" smtClean="0"/>
              <a:t> 1 regulates </a:t>
            </a:r>
            <a:r>
              <a:rPr lang="en-GB" sz="7400" dirty="0"/>
              <a:t>the secretion of </a:t>
            </a:r>
            <a:r>
              <a:rPr lang="en-GB" sz="7400" dirty="0" smtClean="0"/>
              <a:t>pro-inflammatory cytokines, IL</a:t>
            </a:r>
            <a:r>
              <a:rPr lang="en-GB" sz="7400" dirty="0"/>
              <a:t>-</a:t>
            </a:r>
            <a:r>
              <a:rPr lang="en-GB" sz="7400" dirty="0" smtClean="0"/>
              <a:t>1β, </a:t>
            </a:r>
            <a:r>
              <a:rPr lang="en-GB" sz="7400" dirty="0"/>
              <a:t>IL-18 and IL-33</a:t>
            </a:r>
            <a:endParaRPr lang="en-US" sz="7400" dirty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57701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86200" cy="46482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86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Clinical implications of TLR/NLR innate immune recognition system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400" dirty="0" smtClean="0"/>
              <a:t>TLR/NLR ligands are important components of common vaccine adjuvants </a:t>
            </a:r>
          </a:p>
          <a:p>
            <a:pPr algn="just"/>
            <a:endParaRPr lang="en-GB" sz="3400" dirty="0"/>
          </a:p>
          <a:p>
            <a:pPr algn="just"/>
            <a:r>
              <a:rPr lang="en-GB" sz="3400" dirty="0" smtClean="0"/>
              <a:t>Complexes of self RNA-TLR7 and self DNA-TLR9 are believed to trigger SLE</a:t>
            </a:r>
          </a:p>
          <a:p>
            <a:pPr algn="just"/>
            <a:endParaRPr lang="en-GB" sz="3400" dirty="0"/>
          </a:p>
          <a:p>
            <a:pPr algn="just"/>
            <a:r>
              <a:rPr lang="en-GB" sz="3400" dirty="0" smtClean="0"/>
              <a:t>Loss of function mutations in the TLR signalling pathway can cause invasive bacterial disease</a:t>
            </a:r>
          </a:p>
          <a:p>
            <a:pPr algn="just"/>
            <a:endParaRPr lang="en-GB" sz="3400" dirty="0"/>
          </a:p>
          <a:p>
            <a:pPr algn="just"/>
            <a:r>
              <a:rPr lang="en-US" sz="3400" dirty="0" smtClean="0"/>
              <a:t>Mutation </a:t>
            </a:r>
            <a:r>
              <a:rPr lang="en-US" sz="3400" dirty="0"/>
              <a:t>of NOD-2 </a:t>
            </a:r>
            <a:r>
              <a:rPr lang="en-US" sz="3400" dirty="0" smtClean="0"/>
              <a:t>found </a:t>
            </a:r>
            <a:r>
              <a:rPr lang="en-US" sz="3400" dirty="0"/>
              <a:t>in 30-50% of patients </a:t>
            </a:r>
            <a:r>
              <a:rPr lang="en-US" sz="3400" dirty="0" smtClean="0"/>
              <a:t>with </a:t>
            </a:r>
            <a:r>
              <a:rPr lang="en-US" sz="3400" dirty="0" err="1" smtClean="0"/>
              <a:t>Crohn’s</a:t>
            </a:r>
            <a:r>
              <a:rPr lang="en-US" sz="3400" dirty="0" smtClean="0"/>
              <a:t> disease in NW Europe</a:t>
            </a:r>
            <a:endParaRPr lang="en-US" sz="3400" dirty="0"/>
          </a:p>
          <a:p>
            <a:pPr algn="just"/>
            <a:endParaRPr lang="en-US" sz="3400" dirty="0"/>
          </a:p>
          <a:p>
            <a:pPr algn="just"/>
            <a:r>
              <a:rPr lang="en-US" sz="3400" dirty="0"/>
              <a:t>Gain of function mutations in NLRP3  results in excess secretion of IL-</a:t>
            </a:r>
            <a:r>
              <a:rPr lang="en-US" sz="3400" dirty="0" smtClean="0"/>
              <a:t>1 </a:t>
            </a:r>
            <a:r>
              <a:rPr lang="en-US" sz="3400" dirty="0"/>
              <a:t>and cold induced </a:t>
            </a:r>
            <a:r>
              <a:rPr lang="en-US" sz="3400" dirty="0" smtClean="0"/>
              <a:t>auto-inflammatory syndromes</a:t>
            </a:r>
            <a:r>
              <a:rPr lang="en-US" sz="3400" dirty="0"/>
              <a:t> </a:t>
            </a:r>
            <a:r>
              <a:rPr lang="en-US" sz="3400" dirty="0" smtClean="0"/>
              <a:t>known as  </a:t>
            </a:r>
            <a:r>
              <a:rPr lang="en-US" sz="3400" dirty="0" err="1" smtClean="0"/>
              <a:t>cryopyrinopathies</a:t>
            </a:r>
            <a:r>
              <a:rPr lang="en-US" sz="3400" dirty="0" smtClean="0"/>
              <a:t> (fever, </a:t>
            </a:r>
            <a:r>
              <a:rPr lang="en-US" sz="3400" dirty="0" err="1" smtClean="0"/>
              <a:t>urticaria</a:t>
            </a:r>
            <a:r>
              <a:rPr lang="en-US" sz="3400" dirty="0" smtClean="0"/>
              <a:t> and CNS disease)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C-type-</a:t>
            </a:r>
            <a:r>
              <a:rPr lang="en-US" sz="3600" dirty="0" err="1" smtClean="0"/>
              <a:t>lectin</a:t>
            </a:r>
            <a:r>
              <a:rPr lang="en-US" sz="3600" dirty="0" smtClean="0"/>
              <a:t> like receptors (CLR)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7400" dirty="0" smtClean="0"/>
              <a:t>C </a:t>
            </a:r>
            <a:r>
              <a:rPr lang="en-US" sz="7400" dirty="0"/>
              <a:t>type </a:t>
            </a:r>
            <a:r>
              <a:rPr lang="en-US" sz="7400" dirty="0" err="1"/>
              <a:t>lectins</a:t>
            </a:r>
            <a:r>
              <a:rPr lang="en-US" sz="7400" dirty="0"/>
              <a:t> recognize carbohydrates expressed by </a:t>
            </a:r>
            <a:r>
              <a:rPr lang="en-US" sz="7400" dirty="0" smtClean="0"/>
              <a:t>bacteria</a:t>
            </a:r>
            <a:r>
              <a:rPr lang="en-US" sz="7400" dirty="0"/>
              <a:t>, viruses, fungi and  </a:t>
            </a:r>
            <a:r>
              <a:rPr lang="en-US" sz="7400" dirty="0" smtClean="0"/>
              <a:t>parasites</a:t>
            </a:r>
          </a:p>
          <a:p>
            <a:pPr algn="just"/>
            <a:endParaRPr lang="en-US" sz="7400" dirty="0"/>
          </a:p>
          <a:p>
            <a:pPr algn="just"/>
            <a:r>
              <a:rPr lang="en-US" sz="7400" dirty="0" smtClean="0"/>
              <a:t>C-type </a:t>
            </a:r>
            <a:r>
              <a:rPr lang="en-US" sz="7400" dirty="0" err="1" smtClean="0"/>
              <a:t>lectins</a:t>
            </a:r>
            <a:r>
              <a:rPr lang="en-US" sz="7400" dirty="0" smtClean="0"/>
              <a:t> </a:t>
            </a:r>
            <a:r>
              <a:rPr lang="en-US" sz="7400" dirty="0"/>
              <a:t>include </a:t>
            </a:r>
            <a:r>
              <a:rPr lang="en-US" sz="7400" dirty="0" smtClean="0"/>
              <a:t>mannose receptor, DC–SIGN, </a:t>
            </a:r>
            <a:r>
              <a:rPr lang="en-GB" sz="7400" dirty="0" err="1" smtClean="0">
                <a:sym typeface="Symbol"/>
              </a:rPr>
              <a:t>mannan</a:t>
            </a:r>
            <a:r>
              <a:rPr lang="en-GB" sz="7400" dirty="0" smtClean="0">
                <a:sym typeface="Symbol"/>
              </a:rPr>
              <a:t> </a:t>
            </a:r>
            <a:r>
              <a:rPr lang="en-GB" sz="7400" dirty="0">
                <a:sym typeface="Symbol"/>
              </a:rPr>
              <a:t>binding </a:t>
            </a:r>
            <a:r>
              <a:rPr lang="en-GB" sz="7400" dirty="0" err="1">
                <a:sym typeface="Symbol"/>
              </a:rPr>
              <a:t>lectin</a:t>
            </a:r>
            <a:r>
              <a:rPr lang="en-GB" sz="7400" dirty="0">
                <a:sym typeface="Symbol"/>
              </a:rPr>
              <a:t> (MBL), </a:t>
            </a:r>
            <a:r>
              <a:rPr lang="en-GB" sz="7400" dirty="0" err="1">
                <a:sym typeface="Symbol"/>
              </a:rPr>
              <a:t>pentraxins</a:t>
            </a:r>
            <a:r>
              <a:rPr lang="en-GB" sz="7400" dirty="0">
                <a:sym typeface="Symbol"/>
              </a:rPr>
              <a:t> (C-reactive protein) and </a:t>
            </a:r>
            <a:r>
              <a:rPr lang="en-GB" sz="7400" dirty="0" err="1">
                <a:sym typeface="Symbol"/>
              </a:rPr>
              <a:t>ficolins</a:t>
            </a:r>
            <a:r>
              <a:rPr lang="en-GB" sz="7400" dirty="0">
                <a:sym typeface="Symbol"/>
              </a:rPr>
              <a:t> </a:t>
            </a:r>
            <a:endParaRPr lang="en-US" sz="7400" dirty="0" smtClean="0"/>
          </a:p>
          <a:p>
            <a:pPr marL="0" indent="0" algn="just">
              <a:buNone/>
            </a:pPr>
            <a:endParaRPr lang="en-US" sz="7400" dirty="0" smtClean="0"/>
          </a:p>
          <a:p>
            <a:pPr algn="just"/>
            <a:r>
              <a:rPr lang="en-US" sz="7400" dirty="0" smtClean="0"/>
              <a:t>Actions of C-type </a:t>
            </a:r>
            <a:r>
              <a:rPr lang="en-US" sz="7400" dirty="0" err="1" smtClean="0"/>
              <a:t>lectins</a:t>
            </a:r>
            <a:r>
              <a:rPr lang="en-US" sz="7400" dirty="0" smtClean="0"/>
              <a:t> include</a:t>
            </a:r>
          </a:p>
          <a:p>
            <a:pPr lvl="1" algn="just"/>
            <a:r>
              <a:rPr lang="en-US" sz="7400" dirty="0" smtClean="0"/>
              <a:t>Sets up inflammatory immune responses</a:t>
            </a:r>
          </a:p>
          <a:p>
            <a:pPr lvl="1" algn="just"/>
            <a:endParaRPr lang="en-US" sz="7400" dirty="0" smtClean="0"/>
          </a:p>
          <a:p>
            <a:pPr lvl="1" algn="just"/>
            <a:r>
              <a:rPr lang="en-US" sz="7400" dirty="0" smtClean="0"/>
              <a:t>Activates complement (MBL)</a:t>
            </a:r>
          </a:p>
          <a:p>
            <a:pPr lvl="1" algn="just"/>
            <a:endParaRPr lang="en-US" sz="7400" dirty="0" smtClean="0"/>
          </a:p>
          <a:p>
            <a:pPr lvl="1" algn="just"/>
            <a:r>
              <a:rPr lang="en-US" sz="7400" dirty="0" err="1" smtClean="0"/>
              <a:t>Opsonisation</a:t>
            </a:r>
            <a:r>
              <a:rPr lang="en-US" sz="7400" dirty="0" smtClean="0"/>
              <a:t> of microbes (MBL)</a:t>
            </a:r>
          </a:p>
          <a:p>
            <a:pPr lvl="1" algn="just"/>
            <a:endParaRPr lang="en-US" sz="7400" dirty="0" smtClean="0"/>
          </a:p>
          <a:p>
            <a:pPr lvl="1" algn="just"/>
            <a:r>
              <a:rPr lang="en-US" sz="7400" dirty="0" smtClean="0"/>
              <a:t>Elimination of any potentially harmful endogenous glycosylated proteins</a:t>
            </a:r>
          </a:p>
          <a:p>
            <a:pPr lvl="1" algn="just"/>
            <a:endParaRPr lang="en-US" sz="9200" dirty="0"/>
          </a:p>
          <a:p>
            <a:pPr marL="0" indent="0" algn="just">
              <a:buNone/>
            </a:pPr>
            <a:endParaRPr lang="en-GB" sz="9600" dirty="0">
              <a:sym typeface="Symbol"/>
            </a:endParaRPr>
          </a:p>
          <a:p>
            <a:endParaRPr lang="en-GB" sz="6000" dirty="0">
              <a:sym typeface="Symbol"/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Dectin-1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078288" cy="510269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Dectin-1 (C-type </a:t>
            </a:r>
            <a:r>
              <a:rPr lang="en-GB" sz="2400" dirty="0" err="1" smtClean="0"/>
              <a:t>lectin</a:t>
            </a:r>
            <a:r>
              <a:rPr lang="en-GB" sz="2400" dirty="0" smtClean="0"/>
              <a:t>) is a </a:t>
            </a:r>
            <a:r>
              <a:rPr lang="en-GB" sz="2400" dirty="0" err="1" smtClean="0"/>
              <a:t>transmembrane</a:t>
            </a:r>
            <a:r>
              <a:rPr lang="en-GB" sz="2400" dirty="0" smtClean="0"/>
              <a:t> receptor that binds to </a:t>
            </a:r>
            <a:r>
              <a:rPr lang="en-GB" sz="2400" dirty="0" smtClean="0">
                <a:sym typeface="Symbol"/>
              </a:rPr>
              <a:t>-</a:t>
            </a:r>
            <a:r>
              <a:rPr lang="en-GB" sz="2400" dirty="0" err="1" smtClean="0">
                <a:sym typeface="Symbol"/>
              </a:rPr>
              <a:t>glucan</a:t>
            </a:r>
            <a:r>
              <a:rPr lang="en-GB" sz="2400" dirty="0" smtClean="0">
                <a:sym typeface="Symbol"/>
              </a:rPr>
              <a:t> in cells walls of yeast (candida)</a:t>
            </a: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r>
              <a:rPr lang="en-GB" sz="2400" dirty="0" smtClean="0">
                <a:sym typeface="Symbol"/>
              </a:rPr>
              <a:t>Activation of Dectin-1 promotes CD4 Th17 immune responses</a:t>
            </a: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r>
              <a:rPr lang="en-GB" sz="2400" dirty="0" smtClean="0">
                <a:sym typeface="Symbol"/>
              </a:rPr>
              <a:t>Loss of CD4 Th17 immune responses predisposes humans to persistent skin and mucosal candida infections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676400"/>
            <a:ext cx="3479800" cy="397085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990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RIG-like receptors (RLR)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334000" cy="54669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000" dirty="0" err="1" smtClean="0"/>
              <a:t>Cytosolic</a:t>
            </a:r>
            <a:r>
              <a:rPr lang="en-GB" sz="2000" dirty="0" smtClean="0"/>
              <a:t> receptors to detect RNA viruses (TLR only recognize virus in </a:t>
            </a:r>
            <a:r>
              <a:rPr lang="en-GB" sz="2000" dirty="0" err="1" smtClean="0"/>
              <a:t>endosomes</a:t>
            </a:r>
            <a:r>
              <a:rPr lang="en-GB" sz="2000" dirty="0" smtClean="0"/>
              <a:t>)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Contain a C-terminal RNA helicase domain with/without N-terminal CARD signalling domain.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RLR recognize </a:t>
            </a:r>
            <a:r>
              <a:rPr lang="en-GB" sz="2000" dirty="0" err="1" smtClean="0"/>
              <a:t>dsRNA</a:t>
            </a:r>
            <a:r>
              <a:rPr lang="en-GB" sz="2000" dirty="0" smtClean="0"/>
              <a:t> which is usually not found in host cells but is generated in the cytoplasm during viral replication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RIG-1  detect short </a:t>
            </a:r>
            <a:r>
              <a:rPr lang="en-GB" sz="2000" dirty="0" err="1" smtClean="0"/>
              <a:t>dsRNA</a:t>
            </a:r>
            <a:r>
              <a:rPr lang="en-GB" sz="2000" dirty="0" smtClean="0"/>
              <a:t> intermediates and </a:t>
            </a:r>
            <a:r>
              <a:rPr lang="en-GB" sz="2000" dirty="0" err="1" smtClean="0"/>
              <a:t>ss</a:t>
            </a:r>
            <a:r>
              <a:rPr lang="en-GB" sz="2000" dirty="0" smtClean="0"/>
              <a:t> RNA virus (influenza) and MDA5 recognizes longer </a:t>
            </a:r>
            <a:r>
              <a:rPr lang="en-GB" sz="2000" dirty="0" err="1" smtClean="0"/>
              <a:t>dsRNA</a:t>
            </a:r>
            <a:r>
              <a:rPr lang="en-GB" sz="2000" dirty="0" smtClean="0"/>
              <a:t> intermediates and </a:t>
            </a:r>
            <a:r>
              <a:rPr lang="en-GB" sz="2000" dirty="0" err="1" smtClean="0"/>
              <a:t>ssRNA</a:t>
            </a:r>
            <a:r>
              <a:rPr lang="en-GB" sz="2000" dirty="0" smtClean="0"/>
              <a:t> virus (</a:t>
            </a:r>
            <a:r>
              <a:rPr lang="en-GB" sz="2000" dirty="0" err="1" smtClean="0"/>
              <a:t>picornavirus</a:t>
            </a:r>
            <a:r>
              <a:rPr lang="en-GB" sz="2000" dirty="0" smtClean="0"/>
              <a:t> </a:t>
            </a:r>
            <a:r>
              <a:rPr lang="en-GB" sz="2000" dirty="0" err="1" smtClean="0"/>
              <a:t>encephalomyocarditis</a:t>
            </a:r>
            <a:r>
              <a:rPr lang="en-GB" sz="2000" dirty="0" smtClean="0"/>
              <a:t> virus)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Promote Type 1 antiviral interferon (IFN-α/β) immune responses by binding to the mitochondrial adaptor protein (IPS-1)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27389"/>
            <a:ext cx="3505200" cy="33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9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 </a:t>
            </a:r>
            <a:endParaRPr lang="en-GB" sz="3800" dirty="0"/>
          </a:p>
          <a:p>
            <a:pPr lvl="0" algn="just"/>
            <a:r>
              <a:rPr lang="en-US" sz="3800" dirty="0"/>
              <a:t>Understand the basic principles of innate immune responses and the timescale in which they </a:t>
            </a:r>
            <a:r>
              <a:rPr lang="en-US" sz="3800" dirty="0" smtClean="0"/>
              <a:t>occur</a:t>
            </a:r>
            <a:r>
              <a:rPr lang="en-GB" sz="3800" dirty="0"/>
              <a:t> </a:t>
            </a:r>
            <a:endParaRPr lang="en-GB" sz="3800" dirty="0" smtClean="0"/>
          </a:p>
          <a:p>
            <a:pPr lvl="0" algn="just"/>
            <a:endParaRPr lang="en-GB" sz="3800" dirty="0"/>
          </a:p>
          <a:p>
            <a:pPr lvl="0" algn="just"/>
            <a:r>
              <a:rPr lang="en-US" sz="3800" dirty="0"/>
              <a:t>Describe the major recognition strategies used by the innate system to detect the presence of infection and tissue damage. </a:t>
            </a:r>
            <a:endParaRPr lang="en-GB" sz="3800" dirty="0"/>
          </a:p>
          <a:p>
            <a:pPr marL="0" indent="0" algn="just">
              <a:buNone/>
            </a:pPr>
            <a:r>
              <a:rPr lang="en-US" sz="3800" dirty="0"/>
              <a:t> </a:t>
            </a:r>
            <a:endParaRPr lang="en-GB" sz="3800" dirty="0"/>
          </a:p>
          <a:p>
            <a:pPr lvl="0" algn="just"/>
            <a:r>
              <a:rPr lang="en-US" sz="3800" dirty="0"/>
              <a:t>Describe the role of mediators of innate immunity such as complement, inflammatory cytokines and chemokines in host </a:t>
            </a:r>
            <a:r>
              <a:rPr lang="en-US" sz="3800" dirty="0" smtClean="0"/>
              <a:t>defense </a:t>
            </a:r>
            <a:r>
              <a:rPr lang="en-US" sz="3800" dirty="0"/>
              <a:t>against infection.</a:t>
            </a:r>
            <a:endParaRPr lang="en-GB" sz="3800" dirty="0"/>
          </a:p>
          <a:p>
            <a:pPr algn="just"/>
            <a:endParaRPr lang="en-GB" sz="3800" dirty="0"/>
          </a:p>
          <a:p>
            <a:pPr lvl="0" algn="just"/>
            <a:r>
              <a:rPr lang="en-US" sz="3800" dirty="0"/>
              <a:t>Be able to give some examples in which disorders of affecting components of the innate immunity are associated with human disease.  </a:t>
            </a:r>
            <a:endParaRPr lang="en-GB" sz="3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09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/>
              <a:t>Detection of ‘missing self’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191000" cy="54102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5000" dirty="0"/>
              <a:t>Natural Killer cell express </a:t>
            </a:r>
            <a:r>
              <a:rPr lang="en-US" sz="5000" dirty="0" smtClean="0"/>
              <a:t>activation </a:t>
            </a:r>
            <a:r>
              <a:rPr lang="en-US" sz="5000" dirty="0"/>
              <a:t>and inhibitory receptors: inhibitory receptors over ride activation receptors</a:t>
            </a:r>
          </a:p>
          <a:p>
            <a:pPr algn="just"/>
            <a:endParaRPr lang="en-US" sz="5000" dirty="0"/>
          </a:p>
          <a:p>
            <a:pPr algn="just"/>
            <a:r>
              <a:rPr lang="en-US" sz="5000" dirty="0"/>
              <a:t>Healthy cells express MHC Class I proteins</a:t>
            </a:r>
          </a:p>
          <a:p>
            <a:pPr algn="just"/>
            <a:endParaRPr lang="en-US" sz="5000" dirty="0"/>
          </a:p>
          <a:p>
            <a:pPr algn="just"/>
            <a:r>
              <a:rPr lang="en-US" sz="5000" dirty="0"/>
              <a:t>Recognition of MHC Class I proteins </a:t>
            </a:r>
            <a:r>
              <a:rPr lang="en-US" sz="5000" dirty="0" smtClean="0"/>
              <a:t>by NK </a:t>
            </a:r>
            <a:r>
              <a:rPr lang="en-US" sz="5000" dirty="0"/>
              <a:t>cell </a:t>
            </a:r>
            <a:r>
              <a:rPr lang="en-US" sz="5000" dirty="0" smtClean="0"/>
              <a:t>inhibitory switches this cell off</a:t>
            </a:r>
            <a:endParaRPr lang="en-US" sz="5000" dirty="0"/>
          </a:p>
          <a:p>
            <a:pPr algn="just"/>
            <a:endParaRPr lang="en-US" sz="5000" dirty="0"/>
          </a:p>
          <a:p>
            <a:pPr algn="just"/>
            <a:r>
              <a:rPr lang="en-US" sz="5000" dirty="0"/>
              <a:t>Viral infection can lead to reduction in MHC Class I protein expression </a:t>
            </a:r>
          </a:p>
          <a:p>
            <a:pPr algn="just"/>
            <a:endParaRPr lang="en-US" sz="5000" dirty="0"/>
          </a:p>
          <a:p>
            <a:pPr algn="just"/>
            <a:r>
              <a:rPr lang="en-US" sz="5000" dirty="0" smtClean="0"/>
              <a:t>Unopposed action of activation receptors results </a:t>
            </a:r>
            <a:r>
              <a:rPr lang="en-US" sz="5000" dirty="0"/>
              <a:t>in NK cell </a:t>
            </a:r>
            <a:r>
              <a:rPr lang="en-US" sz="5000" dirty="0" smtClean="0"/>
              <a:t>induced target </a:t>
            </a:r>
            <a:r>
              <a:rPr lang="en-US" sz="5000" dirty="0" err="1" smtClean="0"/>
              <a:t>lysis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en-GB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340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8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Complement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8674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Complex protein network which play important roles in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Innate immune defence and inflammation.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Amplification of B cell mediated immune responses.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Recognition and disposal of apoptotic cells and immune complexes.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Increasing recognition of importance of complement in T cell differentiation, CNS development, lipid metabolism and cancer surveillance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944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Overview of complement pathway &amp; function </a:t>
            </a:r>
            <a:endParaRPr lang="en-GB" sz="3200" dirty="0"/>
          </a:p>
        </p:txBody>
      </p:sp>
      <p:pic>
        <p:nvPicPr>
          <p:cNvPr id="4" name="Picture 5" descr="sc000d5eb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420330" y="1143000"/>
            <a:ext cx="872367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Complement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324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6200" dirty="0" smtClean="0"/>
              <a:t>Complement system composed of 25 plasma and cell surface proteins</a:t>
            </a:r>
          </a:p>
          <a:p>
            <a:pPr algn="just"/>
            <a:endParaRPr lang="en-US" sz="6200" dirty="0"/>
          </a:p>
          <a:p>
            <a:pPr algn="just"/>
            <a:r>
              <a:rPr lang="en-US" sz="6200" dirty="0" smtClean="0"/>
              <a:t>Several plasma (C1 inhibitor, Factor H) and membrane(DAF, MCP) inhibit complement activation pathways to prevent unwanted damage to host tissues.</a:t>
            </a:r>
          </a:p>
          <a:p>
            <a:pPr algn="just"/>
            <a:endParaRPr lang="en-US" sz="6200" dirty="0"/>
          </a:p>
          <a:p>
            <a:r>
              <a:rPr lang="en-US" sz="6200" dirty="0"/>
              <a:t>Complement activity is switched on by 3 main </a:t>
            </a:r>
            <a:r>
              <a:rPr lang="en-US" sz="6200" dirty="0" smtClean="0"/>
              <a:t>mechanisms:</a:t>
            </a:r>
            <a:endParaRPr lang="en-US" sz="6200" dirty="0"/>
          </a:p>
          <a:p>
            <a:pPr lvl="1"/>
            <a:r>
              <a:rPr lang="en-US" sz="5500" dirty="0"/>
              <a:t>Classical pathway: antigen-antibody immune </a:t>
            </a:r>
            <a:r>
              <a:rPr lang="en-US" sz="5500" dirty="0" smtClean="0"/>
              <a:t>complex</a:t>
            </a:r>
          </a:p>
          <a:p>
            <a:pPr lvl="1"/>
            <a:endParaRPr lang="en-US" sz="5500" dirty="0"/>
          </a:p>
          <a:p>
            <a:pPr lvl="1"/>
            <a:r>
              <a:rPr lang="en-US" sz="5500" dirty="0" err="1" smtClean="0"/>
              <a:t>Mannan</a:t>
            </a:r>
            <a:r>
              <a:rPr lang="en-US" sz="5500" dirty="0" smtClean="0"/>
              <a:t> </a:t>
            </a:r>
            <a:r>
              <a:rPr lang="en-US" sz="5500" dirty="0"/>
              <a:t>binding </a:t>
            </a:r>
            <a:r>
              <a:rPr lang="en-US" sz="5500" dirty="0" err="1"/>
              <a:t>lectin</a:t>
            </a:r>
            <a:r>
              <a:rPr lang="en-US" sz="5500" dirty="0"/>
              <a:t> pathway: </a:t>
            </a:r>
            <a:r>
              <a:rPr lang="en-US" sz="5500" dirty="0" err="1"/>
              <a:t>Mannan</a:t>
            </a:r>
            <a:r>
              <a:rPr lang="en-US" sz="5500" dirty="0"/>
              <a:t> containing </a:t>
            </a:r>
            <a:r>
              <a:rPr lang="en-US" sz="5500" dirty="0" smtClean="0"/>
              <a:t>microbes</a:t>
            </a:r>
          </a:p>
          <a:p>
            <a:pPr lvl="1"/>
            <a:endParaRPr lang="en-US" sz="5500" dirty="0"/>
          </a:p>
          <a:p>
            <a:pPr lvl="1"/>
            <a:r>
              <a:rPr lang="en-US" sz="5500" dirty="0"/>
              <a:t>Alternative pathway: microbial components</a:t>
            </a:r>
          </a:p>
          <a:p>
            <a:pPr marL="0" indent="0">
              <a:buNone/>
            </a:pPr>
            <a:endParaRPr lang="en-US" sz="6200" dirty="0"/>
          </a:p>
          <a:p>
            <a:r>
              <a:rPr lang="en-US" sz="6200" dirty="0" smtClean="0"/>
              <a:t>Key functions of complement activation:</a:t>
            </a:r>
          </a:p>
          <a:p>
            <a:pPr lvl="1"/>
            <a:r>
              <a:rPr lang="en-US" sz="5500" dirty="0" smtClean="0"/>
              <a:t>Deposition of C3b on microbial targets (</a:t>
            </a:r>
            <a:r>
              <a:rPr lang="en-US" sz="5500" dirty="0" err="1" smtClean="0"/>
              <a:t>opsonisation</a:t>
            </a:r>
            <a:r>
              <a:rPr lang="en-US" sz="5500" dirty="0" smtClean="0"/>
              <a:t>) which facilitates phagocytosis by neutrophils and monocyte/macrophages</a:t>
            </a:r>
          </a:p>
          <a:p>
            <a:pPr lvl="1"/>
            <a:endParaRPr lang="en-US" sz="5500" dirty="0" smtClean="0"/>
          </a:p>
          <a:p>
            <a:pPr lvl="1"/>
            <a:r>
              <a:rPr lang="en-US" sz="5500" dirty="0" smtClean="0"/>
              <a:t>Generation of peptide fragments C5a, C3a which increases vascular permeability, activates mast cells and recruit neutrophils</a:t>
            </a:r>
            <a:r>
              <a:rPr lang="en-US" sz="5500" dirty="0"/>
              <a:t> </a:t>
            </a:r>
            <a:r>
              <a:rPr lang="en-US" sz="5500" dirty="0" smtClean="0"/>
              <a:t>and monocytes to sites of inflammation</a:t>
            </a:r>
          </a:p>
          <a:p>
            <a:pPr lvl="1"/>
            <a:endParaRPr lang="en-US" sz="5500" dirty="0" smtClean="0"/>
          </a:p>
          <a:p>
            <a:pPr lvl="1"/>
            <a:r>
              <a:rPr lang="en-US" sz="5500" dirty="0" smtClean="0"/>
              <a:t>Assembly of membrane attack complex (MAC), a pore forming complex of proteins that kills target cells by osmotic </a:t>
            </a:r>
            <a:r>
              <a:rPr lang="en-US" sz="5500" dirty="0" err="1" smtClean="0"/>
              <a:t>lysi</a:t>
            </a:r>
            <a:r>
              <a:rPr lang="en-US" sz="6200" dirty="0" err="1" smtClean="0"/>
              <a:t>s</a:t>
            </a:r>
            <a:endParaRPr lang="en-US" sz="6200" dirty="0" smtClean="0"/>
          </a:p>
          <a:p>
            <a:pPr marL="457200" lvl="1" indent="0">
              <a:buNone/>
            </a:pPr>
            <a:endParaRPr lang="en-US" sz="6200" dirty="0" smtClean="0"/>
          </a:p>
          <a:p>
            <a:endParaRPr lang="en-US" sz="4400" dirty="0"/>
          </a:p>
          <a:p>
            <a:pPr lvl="1"/>
            <a:endParaRPr lang="en-US" sz="4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Complement in innate immune defence and inflammation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724400" cy="48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900" dirty="0" smtClean="0"/>
              <a:t>Complement proteins can also act as pattern recognition proteins to check the integrity of healthy cells (variant of missing self) and to detect foreign or microbial cells </a:t>
            </a:r>
          </a:p>
          <a:p>
            <a:pPr algn="just"/>
            <a:endParaRPr lang="en-GB" sz="2900" dirty="0" smtClean="0"/>
          </a:p>
          <a:p>
            <a:pPr algn="just"/>
            <a:r>
              <a:rPr lang="en-GB" sz="2900" dirty="0" smtClean="0"/>
              <a:t>Interact with TLR to enhance </a:t>
            </a:r>
            <a:r>
              <a:rPr lang="en-GB" sz="2900" dirty="0" err="1" smtClean="0"/>
              <a:t>phagocytic</a:t>
            </a:r>
            <a:r>
              <a:rPr lang="en-GB" sz="2900" dirty="0" smtClean="0"/>
              <a:t> anti-microbial activity &amp; inflammatory cytokine secretion</a:t>
            </a:r>
          </a:p>
          <a:p>
            <a:pPr algn="just"/>
            <a:endParaRPr lang="en-GB" sz="2900" dirty="0" smtClean="0"/>
          </a:p>
          <a:p>
            <a:pPr algn="just"/>
            <a:r>
              <a:rPr lang="en-GB" sz="2900" dirty="0" smtClean="0"/>
              <a:t>Activates coagulation system to limit spread of infection</a:t>
            </a:r>
          </a:p>
          <a:p>
            <a:pPr algn="just"/>
            <a:endParaRPr lang="en-GB" sz="2900" dirty="0" smtClean="0"/>
          </a:p>
          <a:p>
            <a:pPr algn="just"/>
            <a:r>
              <a:rPr lang="en-GB" sz="2900" dirty="0" smtClean="0"/>
              <a:t>Mobilise immune cell progenitors from the bone marrow</a:t>
            </a:r>
          </a:p>
          <a:p>
            <a:pPr algn="just"/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352800" cy="20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3048000" cy="20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Complement and adaptive immunity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876800" cy="51355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400" dirty="0" smtClean="0"/>
              <a:t>Complement protein iC3b, C3d,C3dg (blue circles) bind to C19-CD81-CD21 B cell co-receptor complex and significantly reduces the threshold of B cell activation resulting in increased antibody production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Ligation of the CR2 (CD21) promotes B cell survival in germinal centres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Complement proteins (C5a) also promote </a:t>
            </a:r>
            <a:r>
              <a:rPr lang="en-GB" sz="2400" dirty="0" err="1" smtClean="0"/>
              <a:t>FcR</a:t>
            </a:r>
            <a:r>
              <a:rPr lang="en-GB" sz="2400" dirty="0" smtClean="0"/>
              <a:t> activity and B cell </a:t>
            </a:r>
            <a:r>
              <a:rPr lang="en-GB" sz="2400" dirty="0" err="1" smtClean="0"/>
              <a:t>phagocytosis</a:t>
            </a:r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Interaction between TLR, complement receptors and regulators influence the activation and differentiation of T cells</a:t>
            </a:r>
          </a:p>
          <a:p>
            <a:pPr algn="just"/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05000"/>
            <a:ext cx="36386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Complement is involved in disposal of apoptotic cells and immune complexes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724400" cy="4754563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000" dirty="0" smtClean="0"/>
              <a:t>Complement plays a key role in resolution of inflammation by promoting safe clearance of apoptotic cells and immune complexes using a combination of soluble PPM (C1q CRP and SAP) and </a:t>
            </a:r>
            <a:r>
              <a:rPr lang="en-GB" sz="2000" dirty="0" err="1" smtClean="0"/>
              <a:t>opsonins</a:t>
            </a:r>
            <a:r>
              <a:rPr lang="en-GB" sz="2000" dirty="0" smtClean="0"/>
              <a:t> (C3b) and complement receptors (CR3)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Opsonisation and CR3 </a:t>
            </a:r>
            <a:r>
              <a:rPr lang="en-GB" sz="2000" dirty="0" err="1" smtClean="0"/>
              <a:t>phagocytosis</a:t>
            </a:r>
            <a:r>
              <a:rPr lang="en-GB" sz="2000" dirty="0" smtClean="0"/>
              <a:t> down-regulates IL-12 (inflammatory cytokine) and reduces respiratory oxidative burst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Failure of complement mediated clearance of apoptotic cells and immune complexes  is thought to play an important role in the development of multi-system disease SLE</a:t>
            </a:r>
          </a:p>
          <a:p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Regulation of complement activation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Activation of classical complement 	 C1 inhibitor</a:t>
            </a:r>
          </a:p>
          <a:p>
            <a:endParaRPr lang="en-GB" sz="2400" dirty="0"/>
          </a:p>
          <a:p>
            <a:r>
              <a:rPr lang="en-GB" sz="2400" dirty="0" smtClean="0"/>
              <a:t>C3 and C5 </a:t>
            </a:r>
            <a:r>
              <a:rPr lang="en-GB" sz="2400" dirty="0" err="1" smtClean="0"/>
              <a:t>convertase</a:t>
            </a:r>
            <a:r>
              <a:rPr lang="en-GB" sz="2400" dirty="0" smtClean="0"/>
              <a:t> enzyme		Factor H </a:t>
            </a:r>
          </a:p>
          <a:p>
            <a:pPr>
              <a:buNone/>
            </a:pPr>
            <a:r>
              <a:rPr lang="en-GB" sz="2400" dirty="0" smtClean="0"/>
              <a:t>							Factor I</a:t>
            </a:r>
          </a:p>
          <a:p>
            <a:pPr>
              <a:buNone/>
            </a:pPr>
            <a:r>
              <a:rPr lang="en-GB" sz="2400" dirty="0" smtClean="0"/>
              <a:t>							MCP (CD46)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 smtClean="0"/>
              <a:t>C3 alternative </a:t>
            </a:r>
            <a:r>
              <a:rPr lang="en-GB" sz="2400" dirty="0" err="1" smtClean="0"/>
              <a:t>convertase</a:t>
            </a:r>
            <a:r>
              <a:rPr lang="en-GB" sz="2400" dirty="0" smtClean="0"/>
              <a:t>			</a:t>
            </a:r>
            <a:r>
              <a:rPr lang="en-GB" sz="2400" dirty="0" err="1" smtClean="0"/>
              <a:t>Properdin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Membrane attack complex (MAC)		DAF and CD59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Clinical relevance of complement system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181600"/>
          </a:xfrm>
        </p:spPr>
        <p:txBody>
          <a:bodyPr>
            <a:noAutofit/>
          </a:bodyPr>
          <a:lstStyle/>
          <a:p>
            <a:r>
              <a:rPr lang="en-GB" sz="2000" dirty="0" smtClean="0"/>
              <a:t>C1q  C4 and C2 deficiency	SLE</a:t>
            </a:r>
          </a:p>
          <a:p>
            <a:endParaRPr lang="en-GB" sz="2000" dirty="0"/>
          </a:p>
          <a:p>
            <a:r>
              <a:rPr lang="en-GB" sz="2000" dirty="0" smtClean="0"/>
              <a:t>C3 deficiency 			Pyogenic infection 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 smtClean="0"/>
              <a:t>C5 C6 C7 C8 deficiency		</a:t>
            </a:r>
            <a:r>
              <a:rPr lang="en-GB" sz="2000" dirty="0" err="1"/>
              <a:t>N</a:t>
            </a:r>
            <a:r>
              <a:rPr lang="en-GB" sz="2000" dirty="0" err="1" smtClean="0"/>
              <a:t>eisserial</a:t>
            </a:r>
            <a:r>
              <a:rPr lang="en-GB" sz="2000" dirty="0" smtClean="0"/>
              <a:t> infection </a:t>
            </a:r>
          </a:p>
          <a:p>
            <a:endParaRPr lang="en-GB" sz="2000" dirty="0"/>
          </a:p>
          <a:p>
            <a:r>
              <a:rPr lang="en-GB" sz="2000" dirty="0" smtClean="0"/>
              <a:t>C1 inhibitor deficiency		Hereditary </a:t>
            </a:r>
            <a:r>
              <a:rPr lang="en-GB" sz="2000" dirty="0" err="1" smtClean="0"/>
              <a:t>angioneurotic</a:t>
            </a:r>
            <a:r>
              <a:rPr lang="en-GB" sz="2000" dirty="0" smtClean="0"/>
              <a:t> oedema</a:t>
            </a:r>
          </a:p>
          <a:p>
            <a:endParaRPr lang="en-GB" sz="2000" dirty="0"/>
          </a:p>
          <a:p>
            <a:r>
              <a:rPr lang="en-GB" sz="2000" dirty="0" smtClean="0"/>
              <a:t>Factor H, Factor I deficiency	Atypical haemolytic </a:t>
            </a:r>
            <a:r>
              <a:rPr lang="en-GB" sz="2000" dirty="0" err="1" smtClean="0"/>
              <a:t>uraemic</a:t>
            </a:r>
            <a:r>
              <a:rPr lang="en-GB" sz="2000" dirty="0" smtClean="0"/>
              <a:t> syndrome </a:t>
            </a:r>
          </a:p>
          <a:p>
            <a:pPr marL="0" indent="0">
              <a:buNone/>
            </a:pPr>
            <a:r>
              <a:rPr lang="en-GB" sz="2000" dirty="0" smtClean="0"/>
              <a:t>				(kidney failure and  red cell breakdown)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DAF deficiency		Paroxysmal nocturnal </a:t>
            </a:r>
            <a:r>
              <a:rPr lang="en-GB" sz="2000" dirty="0" err="1" smtClean="0"/>
              <a:t>haemoglobinuria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Cytokines (innate immunity)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600" dirty="0" smtClean="0"/>
              <a:t>Secreted proteins with growth, differentiation and activation functions that regulate and determine the nature of immune responses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Cytokines derived from DC and mononuclear phagocytes  promote potent innate immune responses and serve to influence nature and magnitude of adaptive immune responses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Stimuli for cytokine production by DC and MP include</a:t>
            </a:r>
          </a:p>
          <a:p>
            <a:pPr lvl="1" algn="just"/>
            <a:r>
              <a:rPr lang="en-US" sz="2600" dirty="0" smtClean="0"/>
              <a:t>Ligation of pattern recognition receptors</a:t>
            </a:r>
          </a:p>
          <a:p>
            <a:pPr lvl="1" algn="just"/>
            <a:r>
              <a:rPr lang="en-US" sz="2600" dirty="0" smtClean="0"/>
              <a:t>Antigen processing and presentation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Predominant cytokines produced by APC include TNF-</a:t>
            </a:r>
            <a:r>
              <a:rPr lang="en-US" sz="2600" dirty="0">
                <a:sym typeface="Symbol"/>
              </a:rPr>
              <a:t>, IL-1 family members  IL-6, IL-8 , IL-12 family </a:t>
            </a:r>
            <a:r>
              <a:rPr lang="en-US" sz="2600" dirty="0" smtClean="0">
                <a:sym typeface="Symbol"/>
              </a:rPr>
              <a:t>members</a:t>
            </a:r>
          </a:p>
          <a:p>
            <a:pPr algn="just"/>
            <a:endParaRPr lang="en-US" sz="2600" dirty="0">
              <a:sym typeface="Symbol"/>
            </a:endParaRPr>
          </a:p>
          <a:p>
            <a:pPr algn="just"/>
            <a:r>
              <a:rPr lang="en-US" sz="2600" dirty="0" smtClean="0">
                <a:sym typeface="Symbol"/>
              </a:rPr>
              <a:t>Some of these cytokines are also secreted by T cells, NK cells, neutrophils, endothelial cells and numerous other cells</a:t>
            </a:r>
            <a:endParaRPr lang="en-US" sz="2600" dirty="0">
              <a:sym typeface="Symbol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Glossary of some terms used in lecture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APC:	Antigen presenting cells</a:t>
            </a:r>
          </a:p>
          <a:p>
            <a:endParaRPr lang="en-US" sz="2200" dirty="0"/>
          </a:p>
          <a:p>
            <a:r>
              <a:rPr lang="en-US" sz="2200" dirty="0" smtClean="0"/>
              <a:t>CARD:     Caspase recruitment   	        domain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CLR:	C-type </a:t>
            </a:r>
            <a:r>
              <a:rPr lang="en-US" sz="2200" dirty="0" err="1" smtClean="0"/>
              <a:t>lectin</a:t>
            </a:r>
            <a:r>
              <a:rPr lang="en-US" sz="2200" dirty="0" smtClean="0"/>
              <a:t> receptors </a:t>
            </a:r>
          </a:p>
          <a:p>
            <a:endParaRPr lang="en-US" sz="2200" dirty="0"/>
          </a:p>
          <a:p>
            <a:r>
              <a:rPr lang="en-US" sz="2200" dirty="0" smtClean="0"/>
              <a:t>CR2:	Complement receptor 2</a:t>
            </a:r>
          </a:p>
          <a:p>
            <a:endParaRPr lang="en-US" sz="2200" dirty="0"/>
          </a:p>
          <a:p>
            <a:r>
              <a:rPr lang="en-US" sz="2200" dirty="0" smtClean="0"/>
              <a:t>CRP:	C-reactive protein</a:t>
            </a:r>
          </a:p>
          <a:p>
            <a:endParaRPr lang="en-US" sz="2200" dirty="0"/>
          </a:p>
          <a:p>
            <a:r>
              <a:rPr lang="en-US" sz="2200" dirty="0" smtClean="0"/>
              <a:t>DC:	Dendritic cells</a:t>
            </a:r>
          </a:p>
          <a:p>
            <a:endParaRPr lang="en-US" sz="2200" dirty="0"/>
          </a:p>
          <a:p>
            <a:r>
              <a:rPr lang="en-US" sz="2200" dirty="0" smtClean="0"/>
              <a:t>DC-SIGN: Dendritic Cell </a:t>
            </a:r>
            <a:r>
              <a:rPr lang="en-GB" sz="2200" dirty="0" smtClean="0"/>
              <a:t>-</a:t>
            </a:r>
            <a:r>
              <a:rPr lang="en-GB" sz="2200" dirty="0"/>
              <a:t>Specific Intercellular adhesion molecule-3-Grabbing Non-integrin) </a:t>
            </a:r>
            <a:endParaRPr lang="en-GB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DAF:  Decay accelerating factor </a:t>
            </a:r>
          </a:p>
          <a:p>
            <a:endParaRPr lang="en-US" sz="2000" dirty="0" smtClean="0"/>
          </a:p>
          <a:p>
            <a:r>
              <a:rPr lang="en-US" sz="2000" dirty="0" smtClean="0"/>
              <a:t>ELC:	Glutamine-</a:t>
            </a:r>
            <a:r>
              <a:rPr lang="en-US" sz="2000" dirty="0" err="1" smtClean="0"/>
              <a:t>leucine</a:t>
            </a:r>
            <a:r>
              <a:rPr lang="en-US" sz="2000" dirty="0" smtClean="0"/>
              <a:t>-</a:t>
            </a:r>
            <a:r>
              <a:rPr lang="en-US" sz="2000" dirty="0" err="1" smtClean="0"/>
              <a:t>arginine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IL:	Interleukin</a:t>
            </a:r>
          </a:p>
          <a:p>
            <a:endParaRPr lang="en-US" sz="2000" dirty="0" smtClean="0"/>
          </a:p>
          <a:p>
            <a:r>
              <a:rPr lang="en-US" sz="2000" dirty="0" smtClean="0"/>
              <a:t>IPS:	</a:t>
            </a:r>
            <a:r>
              <a:rPr lang="en-GB" sz="2000" dirty="0" smtClean="0"/>
              <a:t> IFN-</a:t>
            </a:r>
            <a:r>
              <a:rPr lang="el-GR" sz="2000" dirty="0" smtClean="0"/>
              <a:t>β </a:t>
            </a:r>
            <a:r>
              <a:rPr lang="en-GB" sz="2000" dirty="0" smtClean="0"/>
              <a:t>promoter stimulator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IFN:	Interferon</a:t>
            </a:r>
            <a:r>
              <a:rPr lang="en-GB" sz="2000" dirty="0" smtClean="0"/>
              <a:t>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Jak</a:t>
            </a:r>
            <a:r>
              <a:rPr lang="en-US" sz="2000" dirty="0" smtClean="0"/>
              <a:t>:	Janus </a:t>
            </a:r>
            <a:r>
              <a:rPr lang="en-US" sz="2000" dirty="0" err="1" smtClean="0"/>
              <a:t>kinase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LPS:	Lipopolysaccharide</a:t>
            </a:r>
          </a:p>
          <a:p>
            <a:endParaRPr lang="en-US" sz="2000" dirty="0" smtClean="0"/>
          </a:p>
          <a:p>
            <a:r>
              <a:rPr lang="en-US" sz="2000" dirty="0" smtClean="0"/>
              <a:t>MCP: Membrane cofactor protein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0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Mechanism of action of cytokines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638800" cy="6096000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Cytokines acts on cells through </a:t>
            </a:r>
            <a:r>
              <a:rPr lang="en-GB" sz="2000" dirty="0" err="1" smtClean="0"/>
              <a:t>transmembrane</a:t>
            </a:r>
            <a:r>
              <a:rPr lang="en-GB" sz="2000" dirty="0" smtClean="0"/>
              <a:t> surface receptors.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Cytokines often share receptor sub-units</a:t>
            </a:r>
          </a:p>
          <a:p>
            <a:pPr lvl="1" algn="just"/>
            <a:r>
              <a:rPr lang="en-GB" sz="2000" dirty="0" smtClean="0">
                <a:sym typeface="Symbol"/>
              </a:rPr>
              <a:t>c protein (IL-2, IL-4, IL-7, IL-15, IL-21)</a:t>
            </a:r>
          </a:p>
          <a:p>
            <a:pPr lvl="1" algn="just"/>
            <a:r>
              <a:rPr lang="en-GB" sz="2000" dirty="0" smtClean="0">
                <a:sym typeface="Symbol"/>
              </a:rPr>
              <a:t>gp130 (IL-6 cytokine family)</a:t>
            </a:r>
          </a:p>
          <a:p>
            <a:pPr lvl="1" algn="just"/>
            <a:r>
              <a:rPr lang="en-GB" sz="2000" dirty="0" smtClean="0">
                <a:sym typeface="Symbol"/>
              </a:rPr>
              <a:t> chain (CD131) IL-3, IL-5, GM-CSF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dirty="0" smtClean="0"/>
              <a:t>Most cytokine receptors signal using Janus kinases  (</a:t>
            </a:r>
            <a:r>
              <a:rPr lang="en-GB" sz="2000" dirty="0" err="1" smtClean="0"/>
              <a:t>Jak</a:t>
            </a:r>
            <a:r>
              <a:rPr lang="en-GB" sz="2000" dirty="0" smtClean="0"/>
              <a:t>) family  and STAT proteins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STAT usually form dimers and migrate from cytoplasm to nucleus and bind to transcription factors (NF- </a:t>
            </a:r>
            <a:r>
              <a:rPr lang="en-GB" sz="2000" dirty="0" smtClean="0">
                <a:sym typeface="Symbol"/>
              </a:rPr>
              <a:t>B, AP-1) to switch on i</a:t>
            </a:r>
            <a:r>
              <a:rPr lang="en-GB" sz="2000" dirty="0" smtClean="0"/>
              <a:t>mmune responses </a:t>
            </a:r>
            <a:endParaRPr lang="en-GB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57400"/>
            <a:ext cx="2743200" cy="33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cytokines preferentially use STAT proteins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IFN-</a:t>
            </a:r>
            <a:r>
              <a:rPr lang="en-US" sz="2000" dirty="0" smtClean="0">
                <a:sym typeface="Symbol"/>
              </a:rPr>
              <a:t>/	STAT-1</a:t>
            </a:r>
          </a:p>
          <a:p>
            <a:endParaRPr lang="en-US" sz="2000" dirty="0">
              <a:sym typeface="Symbol"/>
            </a:endParaRPr>
          </a:p>
          <a:p>
            <a:r>
              <a:rPr lang="en-US" sz="2000" dirty="0"/>
              <a:t>IFN-</a:t>
            </a:r>
            <a:r>
              <a:rPr lang="en-US" sz="2000" dirty="0">
                <a:sym typeface="Symbol"/>
              </a:rPr>
              <a:t>/	</a:t>
            </a:r>
            <a:r>
              <a:rPr lang="en-US" sz="2000" dirty="0" smtClean="0">
                <a:sym typeface="Symbol"/>
              </a:rPr>
              <a:t>STAT-2</a:t>
            </a:r>
          </a:p>
          <a:p>
            <a:endParaRPr lang="en-US" sz="2000" dirty="0" smtClean="0"/>
          </a:p>
          <a:p>
            <a:r>
              <a:rPr lang="en-US" sz="2000" dirty="0" smtClean="0"/>
              <a:t>IL-6		STAT-3</a:t>
            </a:r>
          </a:p>
          <a:p>
            <a:endParaRPr lang="en-US" sz="2000" dirty="0"/>
          </a:p>
          <a:p>
            <a:r>
              <a:rPr lang="en-US" sz="2000" dirty="0" smtClean="0"/>
              <a:t>IL-10		STAT-3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IL-12		STAT-4</a:t>
            </a:r>
          </a:p>
          <a:p>
            <a:endParaRPr lang="en-US" sz="2000" dirty="0"/>
          </a:p>
          <a:p>
            <a:r>
              <a:rPr lang="en-US" sz="2000" dirty="0" smtClean="0"/>
              <a:t>IL-2		STAT-5</a:t>
            </a:r>
          </a:p>
          <a:p>
            <a:endParaRPr lang="en-US" sz="2000" dirty="0"/>
          </a:p>
          <a:p>
            <a:r>
              <a:rPr lang="en-US" sz="2000" dirty="0" smtClean="0"/>
              <a:t>IL-4		STAT-6</a:t>
            </a:r>
            <a:endParaRPr lang="en-GB" sz="2000" dirty="0"/>
          </a:p>
        </p:txBody>
      </p:sp>
      <p:pic>
        <p:nvPicPr>
          <p:cNvPr id="5" name="Content Placeholder 6" descr="JAK STAT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119361" cy="4419600"/>
          </a:xfrm>
        </p:spPr>
      </p:pic>
    </p:spTree>
    <p:extLst>
      <p:ext uri="{BB962C8B-B14F-4D97-AF65-F5344CB8AC3E}">
        <p14:creationId xmlns:p14="http://schemas.microsoft.com/office/powerpoint/2010/main" val="1774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GB" sz="3200" dirty="0" smtClean="0"/>
              <a:t>Tumour necrosis factor (TNF)-</a:t>
            </a:r>
            <a:r>
              <a:rPr lang="en-GB" sz="3200" dirty="0" smtClean="0">
                <a:sym typeface="Symbol"/>
              </a:rPr>
              <a:t>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105400" cy="57150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TNF-</a:t>
            </a:r>
            <a:r>
              <a:rPr lang="en-US" sz="2000" dirty="0" smtClean="0">
                <a:sym typeface="Symbol"/>
              </a:rPr>
              <a:t> homo-</a:t>
            </a:r>
            <a:r>
              <a:rPr lang="en-US" sz="2000" dirty="0" err="1" smtClean="0">
                <a:sym typeface="Symbol"/>
              </a:rPr>
              <a:t>trimeric</a:t>
            </a:r>
            <a:r>
              <a:rPr lang="en-US" sz="2000" dirty="0" smtClean="0">
                <a:sym typeface="Symbol"/>
              </a:rPr>
              <a:t> cytokine </a:t>
            </a:r>
            <a:r>
              <a:rPr lang="en-US" sz="2000" dirty="0">
                <a:sym typeface="Symbol"/>
              </a:rPr>
              <a:t>b</a:t>
            </a:r>
            <a:r>
              <a:rPr lang="en-US" sz="2000" dirty="0" smtClean="0">
                <a:sym typeface="Symbol"/>
              </a:rPr>
              <a:t>inds to p75 and p55 receptors</a:t>
            </a:r>
          </a:p>
          <a:p>
            <a:pPr algn="just"/>
            <a:endParaRPr lang="en-US" sz="2000" dirty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It increases vascular permeability, up-regulates adhesion molecules on endothelial cells which facilitate entry of granulocytes into inflammatory sites</a:t>
            </a:r>
          </a:p>
          <a:p>
            <a:pPr algn="just"/>
            <a:endParaRPr lang="en-US" sz="2000" dirty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Potent activator of neutrophil function (adherence, </a:t>
            </a:r>
            <a:r>
              <a:rPr lang="en-US" sz="2000" dirty="0" err="1" smtClean="0">
                <a:sym typeface="Symbol"/>
              </a:rPr>
              <a:t>chemotaxis</a:t>
            </a:r>
            <a:r>
              <a:rPr lang="en-US" sz="2000" dirty="0" smtClean="0">
                <a:sym typeface="Symbol"/>
              </a:rPr>
              <a:t>, degranulation &amp; respiratory burst)</a:t>
            </a:r>
          </a:p>
          <a:p>
            <a:pPr algn="just"/>
            <a:endParaRPr lang="en-US" sz="2000" dirty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This cytokine is the main mediator of </a:t>
            </a:r>
          </a:p>
          <a:p>
            <a:pPr marL="0" indent="0" algn="just">
              <a:buNone/>
            </a:pPr>
            <a:r>
              <a:rPr lang="en-US" sz="2000" dirty="0" smtClean="0">
                <a:sym typeface="Symbol"/>
              </a:rPr>
              <a:t>       septic shock</a:t>
            </a:r>
          </a:p>
          <a:p>
            <a:pPr algn="just"/>
            <a:endParaRPr lang="en-US" sz="2000" dirty="0">
              <a:sym typeface="Symbol"/>
            </a:endParaRPr>
          </a:p>
          <a:p>
            <a:pPr algn="just"/>
            <a:r>
              <a:rPr lang="en-US" sz="2000" dirty="0">
                <a:sym typeface="Symbol"/>
              </a:rPr>
              <a:t>TNF-</a:t>
            </a:r>
            <a:r>
              <a:rPr lang="en-US" sz="2000" dirty="0" smtClean="0">
                <a:sym typeface="Symbol"/>
              </a:rPr>
              <a:t> antagonists  used in  the treatment of Rheumatoid arthritis and </a:t>
            </a:r>
            <a:r>
              <a:rPr lang="en-US" sz="2000" dirty="0" err="1" smtClean="0">
                <a:sym typeface="Symbol"/>
              </a:rPr>
              <a:t>Crohn’s</a:t>
            </a:r>
            <a:r>
              <a:rPr lang="en-US" sz="2000" dirty="0" smtClean="0">
                <a:sym typeface="Symbol"/>
              </a:rPr>
              <a:t> disease</a:t>
            </a:r>
            <a:endParaRPr lang="en-US" sz="2000" dirty="0">
              <a:sym typeface="Symbol"/>
            </a:endParaRPr>
          </a:p>
          <a:p>
            <a:pPr marL="0" indent="0">
              <a:buNone/>
            </a:pPr>
            <a:endParaRPr lang="en-US" sz="2000" dirty="0" smtClean="0">
              <a:sym typeface="Symbol"/>
            </a:endParaRPr>
          </a:p>
          <a:p>
            <a:endParaRPr lang="en-US" sz="2000" dirty="0" smtClean="0">
              <a:sym typeface="Symbol"/>
            </a:endParaRPr>
          </a:p>
          <a:p>
            <a:endParaRPr lang="en-US" sz="2000" dirty="0">
              <a:sym typeface="Symbol"/>
            </a:endParaRPr>
          </a:p>
          <a:p>
            <a:endParaRPr lang="en-GB" sz="2000" dirty="0"/>
          </a:p>
        </p:txBody>
      </p:sp>
      <p:pic>
        <p:nvPicPr>
          <p:cNvPr id="5" name="Content Placeholder 4" descr="TNF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2837" y="2133600"/>
            <a:ext cx="4133063" cy="3334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IL-1 cytokine family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38" y="914400"/>
            <a:ext cx="9304283" cy="6172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IL-1 cytokine family consists of IL-1</a:t>
            </a:r>
            <a:r>
              <a:rPr lang="en-US" sz="1800" dirty="0" smtClean="0">
                <a:sym typeface="Symbol"/>
              </a:rPr>
              <a:t>,  IL-, IL-1Ra, IL-18 and IL-33</a:t>
            </a:r>
          </a:p>
          <a:p>
            <a:endParaRPr lang="en-US" sz="1800" dirty="0">
              <a:sym typeface="Symbol"/>
            </a:endParaRPr>
          </a:p>
          <a:p>
            <a:r>
              <a:rPr lang="en-US" sz="1800" dirty="0"/>
              <a:t>IL-1</a:t>
            </a:r>
            <a:r>
              <a:rPr lang="en-US" sz="1800" dirty="0" smtClean="0">
                <a:sym typeface="Symbol"/>
              </a:rPr>
              <a:t></a:t>
            </a:r>
            <a:r>
              <a:rPr lang="en-US" sz="1800" dirty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and IL- similar biological effects: IL-1Ra antagonizes action of </a:t>
            </a:r>
            <a:r>
              <a:rPr lang="en-US" sz="1800" dirty="0"/>
              <a:t>IL-1</a:t>
            </a:r>
            <a:r>
              <a:rPr lang="en-US" sz="1800" dirty="0">
                <a:sym typeface="Symbol"/>
              </a:rPr>
              <a:t>,  IL- </a:t>
            </a:r>
            <a:endParaRPr lang="en-US" sz="1800" dirty="0" smtClean="0">
              <a:sym typeface="Symbol"/>
            </a:endParaRPr>
          </a:p>
          <a:p>
            <a:endParaRPr lang="en-US" sz="1800" dirty="0">
              <a:sym typeface="Symbol"/>
            </a:endParaRPr>
          </a:p>
          <a:p>
            <a:r>
              <a:rPr lang="en-US" sz="1800" dirty="0" smtClean="0">
                <a:sym typeface="Symbol"/>
              </a:rPr>
              <a:t>IL-1 cytokine family cleaved by </a:t>
            </a:r>
            <a:r>
              <a:rPr lang="en-US" sz="1800" dirty="0" err="1" smtClean="0">
                <a:sym typeface="Symbol"/>
              </a:rPr>
              <a:t>caspase</a:t>
            </a:r>
            <a:r>
              <a:rPr lang="en-US" sz="1800" dirty="0" smtClean="0">
                <a:sym typeface="Symbol"/>
              </a:rPr>
              <a:t> 1 contained in the </a:t>
            </a:r>
            <a:r>
              <a:rPr lang="en-US" sz="1800" dirty="0" err="1" smtClean="0">
                <a:sym typeface="Symbol"/>
              </a:rPr>
              <a:t>inflammasome</a:t>
            </a:r>
            <a:r>
              <a:rPr lang="en-US" sz="1800" dirty="0" smtClean="0">
                <a:sym typeface="Symbol"/>
              </a:rPr>
              <a:t> into  active secreted forms</a:t>
            </a:r>
          </a:p>
          <a:p>
            <a:endParaRPr lang="en-US" sz="1800" dirty="0">
              <a:sym typeface="Symbol"/>
            </a:endParaRPr>
          </a:p>
          <a:p>
            <a:r>
              <a:rPr lang="en-US" sz="1800" dirty="0" smtClean="0">
                <a:sym typeface="Symbol"/>
              </a:rPr>
              <a:t>IL-1 stimulates adherence of leukocytes to endothelial cells through up-regulation of ICAm-1 VCAM-1</a:t>
            </a:r>
          </a:p>
          <a:p>
            <a:pPr marL="0" indent="0">
              <a:buNone/>
            </a:pPr>
            <a:endParaRPr lang="en-US" sz="1800" dirty="0">
              <a:sym typeface="Symbol"/>
            </a:endParaRPr>
          </a:p>
          <a:p>
            <a:r>
              <a:rPr lang="en-US" sz="1800" dirty="0" smtClean="0">
                <a:sym typeface="Symbol"/>
              </a:rPr>
              <a:t>IL-1 acts  on CNS to produce fever, lethargy sleep and anorexia and on the liver to increase synthesis of acute phase proteins (CRP, C3 C4) and inhibit production of albumin</a:t>
            </a:r>
          </a:p>
          <a:p>
            <a:endParaRPr lang="en-US" sz="1800" dirty="0">
              <a:sym typeface="Symbol"/>
            </a:endParaRPr>
          </a:p>
          <a:p>
            <a:r>
              <a:rPr lang="en-US" sz="1800" dirty="0" smtClean="0">
                <a:sym typeface="Symbol"/>
              </a:rPr>
              <a:t>IL-1 activate T cells by enhancing production of IL-2 and expression of IL-2 receptors</a:t>
            </a:r>
          </a:p>
          <a:p>
            <a:endParaRPr lang="en-US" sz="1800" dirty="0">
              <a:sym typeface="Symbol"/>
            </a:endParaRPr>
          </a:p>
          <a:p>
            <a:r>
              <a:rPr lang="en-US" sz="1800" dirty="0" smtClean="0">
                <a:sym typeface="Symbol"/>
              </a:rPr>
              <a:t>IL-1 antagonists used in the treatment of auto-inflammatory diseases (</a:t>
            </a:r>
            <a:r>
              <a:rPr lang="en-US" sz="1800" dirty="0" err="1" smtClean="0">
                <a:sym typeface="Symbol"/>
              </a:rPr>
              <a:t>cryopyrinopathies</a:t>
            </a:r>
            <a:r>
              <a:rPr lang="en-US" sz="1800" dirty="0" smtClean="0"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347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IL-6 cytokine family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>
                <a:sym typeface="Symbol"/>
              </a:rPr>
              <a:t>IL-6 cytokine consists of IL-6, IL-11, IL-27, </a:t>
            </a:r>
            <a:r>
              <a:rPr lang="en-US" sz="4200" dirty="0" err="1" smtClean="0">
                <a:sym typeface="Symbol"/>
              </a:rPr>
              <a:t>ostopontin</a:t>
            </a:r>
            <a:r>
              <a:rPr lang="en-US" sz="4200" dirty="0" smtClean="0">
                <a:sym typeface="Symbol"/>
              </a:rPr>
              <a:t>, </a:t>
            </a:r>
            <a:r>
              <a:rPr lang="en-US" sz="4200" dirty="0" err="1" smtClean="0">
                <a:sym typeface="Symbol"/>
              </a:rPr>
              <a:t>oncostatin</a:t>
            </a:r>
            <a:r>
              <a:rPr lang="en-US" sz="4200" dirty="0" smtClean="0">
                <a:sym typeface="Symbol"/>
              </a:rPr>
              <a:t> M: </a:t>
            </a:r>
          </a:p>
          <a:p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cytokine family receptor is multi-subunit  complex which contains specific cytokine binding site and a common gp130 receptor subunit </a:t>
            </a:r>
          </a:p>
          <a:p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acts </a:t>
            </a:r>
            <a:r>
              <a:rPr lang="en-US" sz="4200" dirty="0">
                <a:sym typeface="Symbol"/>
              </a:rPr>
              <a:t>on CNS to produce fever, lethargy sleep and anorexia</a:t>
            </a:r>
          </a:p>
          <a:p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is the most potent inducer of acute phase proteins</a:t>
            </a:r>
          </a:p>
          <a:p>
            <a:pPr marL="0" indent="0">
              <a:buNone/>
            </a:pPr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promotes differentiation of B cells into plasma cells which secrete immunoglobulin</a:t>
            </a:r>
          </a:p>
          <a:p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has a primary role in CD4 Th17 cell differentiation </a:t>
            </a:r>
          </a:p>
          <a:p>
            <a:endParaRPr lang="en-US" sz="4200" dirty="0">
              <a:sym typeface="Symbol"/>
            </a:endParaRPr>
          </a:p>
          <a:p>
            <a:r>
              <a:rPr lang="en-US" sz="4200" dirty="0" smtClean="0">
                <a:sym typeface="Symbol"/>
              </a:rPr>
              <a:t>IL-6 antagonists used in treatment of RA and multi-centric </a:t>
            </a:r>
            <a:r>
              <a:rPr lang="en-US" sz="4200" dirty="0" err="1" smtClean="0">
                <a:sym typeface="Symbol"/>
              </a:rPr>
              <a:t>Castleman’s</a:t>
            </a:r>
            <a:r>
              <a:rPr lang="en-US" sz="4200" dirty="0" smtClean="0">
                <a:sym typeface="Symbol"/>
              </a:rPr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11956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IL-12 cytokine family: IL-12, IL-23 IL-35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5029200" cy="5562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200" dirty="0" smtClean="0"/>
              <a:t>IL-12  and IL-23  are heterodimer cytokines sharing a  common p40 subunit and use IL-12</a:t>
            </a:r>
            <a:r>
              <a:rPr lang="en-US" sz="4200" dirty="0" smtClean="0">
                <a:sym typeface="Symbol"/>
              </a:rPr>
              <a:t>1 receptor</a:t>
            </a:r>
          </a:p>
          <a:p>
            <a:pPr algn="just"/>
            <a:endParaRPr lang="en-US" sz="4200" dirty="0">
              <a:sym typeface="Symbol"/>
            </a:endParaRPr>
          </a:p>
          <a:p>
            <a:pPr algn="just"/>
            <a:r>
              <a:rPr lang="en-US" sz="4200" dirty="0" smtClean="0">
                <a:sym typeface="Symbol"/>
              </a:rPr>
              <a:t>DC and mononuclear phagocytes are major source of both cytokines</a:t>
            </a:r>
          </a:p>
          <a:p>
            <a:pPr algn="just"/>
            <a:endParaRPr lang="en-US" sz="4200" dirty="0">
              <a:sym typeface="Symbol"/>
            </a:endParaRPr>
          </a:p>
          <a:p>
            <a:pPr algn="just"/>
            <a:r>
              <a:rPr lang="en-US" sz="4200" dirty="0" smtClean="0">
                <a:sym typeface="Symbol"/>
              </a:rPr>
              <a:t>IL-12/IL-23 (IL-18) stimulates </a:t>
            </a:r>
            <a:r>
              <a:rPr lang="en-US" sz="4200" dirty="0">
                <a:sym typeface="Symbol"/>
              </a:rPr>
              <a:t>production of IFN- </a:t>
            </a:r>
            <a:endParaRPr lang="en-US" sz="4200" dirty="0" smtClean="0">
              <a:sym typeface="Symbol"/>
            </a:endParaRPr>
          </a:p>
          <a:p>
            <a:pPr algn="just"/>
            <a:endParaRPr lang="en-US" sz="4200" dirty="0">
              <a:sym typeface="Symbol"/>
            </a:endParaRPr>
          </a:p>
          <a:p>
            <a:pPr algn="just"/>
            <a:r>
              <a:rPr lang="en-US" sz="4200" dirty="0" smtClean="0">
                <a:sym typeface="Symbol"/>
              </a:rPr>
              <a:t>IL-12 stimulates NK activity and is the primary driver in CD4 </a:t>
            </a:r>
            <a:r>
              <a:rPr lang="en-US" sz="4200" dirty="0" err="1" smtClean="0">
                <a:sym typeface="Symbol"/>
              </a:rPr>
              <a:t>Th</a:t>
            </a:r>
            <a:r>
              <a:rPr lang="en-US" sz="4200" dirty="0" smtClean="0">
                <a:sym typeface="Symbol"/>
              </a:rPr>
              <a:t> 1 development </a:t>
            </a:r>
          </a:p>
          <a:p>
            <a:pPr algn="just"/>
            <a:endParaRPr lang="en-US" sz="4200" dirty="0" smtClean="0">
              <a:sym typeface="Symbol"/>
            </a:endParaRPr>
          </a:p>
          <a:p>
            <a:pPr algn="just"/>
            <a:r>
              <a:rPr lang="en-US" sz="4200" dirty="0" smtClean="0">
                <a:sym typeface="Symbol"/>
              </a:rPr>
              <a:t>IL-23 is involved in CD4 Th17 development: </a:t>
            </a:r>
          </a:p>
          <a:p>
            <a:pPr algn="just"/>
            <a:endParaRPr lang="en-US" sz="4200" dirty="0">
              <a:sym typeface="Symbol"/>
            </a:endParaRPr>
          </a:p>
          <a:p>
            <a:pPr algn="just"/>
            <a:r>
              <a:rPr lang="en-US" sz="4200" dirty="0" smtClean="0">
                <a:sym typeface="Symbol"/>
              </a:rPr>
              <a:t>Mutations in IL-12/23p40 subunit or IL-121 receptor results in disseminated NTM &amp; salmonella infections</a:t>
            </a:r>
          </a:p>
          <a:p>
            <a:pPr marL="0" indent="0" algn="just">
              <a:buNone/>
            </a:pPr>
            <a:endParaRPr lang="en-US" sz="4200" dirty="0">
              <a:sym typeface="Symbol"/>
            </a:endParaRPr>
          </a:p>
          <a:p>
            <a:pPr algn="just"/>
            <a:endParaRPr lang="en-US" sz="4200" dirty="0" smtClean="0">
              <a:sym typeface="Symbol"/>
            </a:endParaRPr>
          </a:p>
          <a:p>
            <a:pPr algn="just"/>
            <a:endParaRPr lang="en-GB" dirty="0"/>
          </a:p>
        </p:txBody>
      </p:sp>
      <p:pic>
        <p:nvPicPr>
          <p:cNvPr id="5" name="Content Placeholder 4" descr="il-1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0028" y="2133600"/>
            <a:ext cx="3679372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Type 1 and Type 3 </a:t>
            </a:r>
            <a:r>
              <a:rPr lang="en-US" sz="3200" dirty="0" err="1" smtClean="0"/>
              <a:t>interferons</a:t>
            </a:r>
            <a:r>
              <a:rPr lang="en-US" sz="3200" dirty="0" smtClean="0"/>
              <a:t> (IFN)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8" y="1066800"/>
            <a:ext cx="89154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Member of the type 1 interferon family include IFN-</a:t>
            </a:r>
            <a:r>
              <a:rPr lang="en-US" sz="2200" dirty="0" smtClean="0">
                <a:sym typeface="Symbol"/>
              </a:rPr>
              <a:t>, IFN- and IFN-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Type 1 </a:t>
            </a:r>
            <a:r>
              <a:rPr lang="en-US" sz="2200" dirty="0" err="1" smtClean="0"/>
              <a:t>interferons</a:t>
            </a:r>
            <a:r>
              <a:rPr lang="en-US" sz="2200" dirty="0" smtClean="0"/>
              <a:t>  are derived from </a:t>
            </a:r>
            <a:r>
              <a:rPr lang="en-US" sz="2200" dirty="0" err="1" smtClean="0"/>
              <a:t>plasmacytoid</a:t>
            </a:r>
            <a:r>
              <a:rPr lang="en-US" sz="2200" dirty="0" smtClean="0"/>
              <a:t> DC, monocytes macrophages and B cells</a:t>
            </a:r>
          </a:p>
          <a:p>
            <a:endParaRPr lang="en-US" sz="2200" dirty="0"/>
          </a:p>
          <a:p>
            <a:r>
              <a:rPr lang="en-US" sz="2200" dirty="0" smtClean="0"/>
              <a:t>Type 1 IFN direct inhibit viral replication and prevent transmission of virus to un-infected cells</a:t>
            </a:r>
          </a:p>
          <a:p>
            <a:endParaRPr lang="en-US" sz="2200" dirty="0"/>
          </a:p>
          <a:p>
            <a:r>
              <a:rPr lang="en-US" sz="2200" dirty="0" smtClean="0"/>
              <a:t>Type 1 IFN stimulate antiviral immunity by promoting CD8 and NK cytotoxicity and cytokine secretion</a:t>
            </a:r>
          </a:p>
          <a:p>
            <a:endParaRPr lang="en-US" sz="2200" dirty="0"/>
          </a:p>
          <a:p>
            <a:r>
              <a:rPr lang="en-US" sz="2200" dirty="0" smtClean="0"/>
              <a:t>IFN-</a:t>
            </a:r>
            <a:r>
              <a:rPr lang="en-US" sz="2200" dirty="0" smtClean="0">
                <a:sym typeface="Symbol"/>
              </a:rPr>
              <a:t> up-regulates the expression of MHC Class 1 antigens and has anti-</a:t>
            </a:r>
            <a:r>
              <a:rPr lang="en-US" sz="2200" dirty="0" err="1" smtClean="0">
                <a:sym typeface="Symbol"/>
              </a:rPr>
              <a:t>tumour</a:t>
            </a:r>
            <a:r>
              <a:rPr lang="en-US" sz="2200" dirty="0" smtClean="0">
                <a:sym typeface="Symbol"/>
              </a:rPr>
              <a:t> activity</a:t>
            </a:r>
          </a:p>
          <a:p>
            <a:endParaRPr lang="en-US" sz="2200" dirty="0">
              <a:sym typeface="Symbol"/>
            </a:endParaRPr>
          </a:p>
          <a:p>
            <a:r>
              <a:rPr lang="en-US" sz="2200" dirty="0" smtClean="0">
                <a:sym typeface="Symbol"/>
              </a:rPr>
              <a:t>IFN- used in the treatment of Hepatitis C infection and in some </a:t>
            </a:r>
            <a:r>
              <a:rPr lang="en-US" sz="2200" dirty="0" err="1" smtClean="0">
                <a:sym typeface="Symbol"/>
              </a:rPr>
              <a:t>haematological</a:t>
            </a:r>
            <a:r>
              <a:rPr lang="en-US" sz="2200" dirty="0" smtClean="0">
                <a:sym typeface="Symbol"/>
              </a:rPr>
              <a:t> malignancies</a:t>
            </a:r>
          </a:p>
          <a:p>
            <a:endParaRPr lang="en-US" sz="2200" dirty="0">
              <a:sym typeface="Symbol"/>
            </a:endParaRPr>
          </a:p>
          <a:p>
            <a:r>
              <a:rPr lang="en-US" sz="2200" dirty="0" smtClean="0">
                <a:sym typeface="Symbol"/>
              </a:rPr>
              <a:t>Type 3 </a:t>
            </a:r>
            <a:r>
              <a:rPr lang="en-US" sz="2200" dirty="0" err="1" smtClean="0">
                <a:sym typeface="Symbol"/>
              </a:rPr>
              <a:t>interferons</a:t>
            </a:r>
            <a:r>
              <a:rPr lang="en-US" sz="2200" dirty="0" smtClean="0">
                <a:sym typeface="Symbol"/>
              </a:rPr>
              <a:t> (IFN- family, IL-28 and IL-29) similar anti-viral, anti-</a:t>
            </a:r>
            <a:r>
              <a:rPr lang="en-US" sz="2200" dirty="0" err="1" smtClean="0">
                <a:sym typeface="Symbol"/>
              </a:rPr>
              <a:t>tumour</a:t>
            </a:r>
            <a:r>
              <a:rPr lang="en-US" sz="2200" dirty="0" smtClean="0">
                <a:sym typeface="Symbol"/>
              </a:rPr>
              <a:t> activities to Type 1 </a:t>
            </a:r>
            <a:r>
              <a:rPr lang="en-US" sz="2200" dirty="0" err="1" smtClean="0">
                <a:sym typeface="Symbol"/>
              </a:rPr>
              <a:t>interferons</a:t>
            </a:r>
            <a:r>
              <a:rPr lang="en-US" sz="2200" dirty="0" smtClean="0">
                <a:sym typeface="Symbol"/>
              </a:rPr>
              <a:t> : polymorphism in IL-28 predict spontaneous clearance and response to treatment in Hepatitis C infection</a:t>
            </a:r>
          </a:p>
          <a:p>
            <a:endParaRPr lang="en-US" sz="2000" dirty="0">
              <a:sym typeface="Symbo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75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Chemokines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486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Chemokines</a:t>
            </a:r>
            <a:r>
              <a:rPr lang="en-US" sz="2000" dirty="0" smtClean="0"/>
              <a:t> are a group of small 8-12 </a:t>
            </a:r>
            <a:r>
              <a:rPr lang="en-US" sz="2000" dirty="0" err="1" smtClean="0"/>
              <a:t>kd</a:t>
            </a:r>
            <a:r>
              <a:rPr lang="en-US" sz="2000" dirty="0" smtClean="0"/>
              <a:t> protein that can induce cell migration or </a:t>
            </a:r>
            <a:r>
              <a:rPr lang="en-US" sz="2000" dirty="0" err="1" smtClean="0"/>
              <a:t>chemotaxis</a:t>
            </a:r>
            <a:r>
              <a:rPr lang="en-US" sz="2000" dirty="0" smtClean="0"/>
              <a:t> by various cells of the immune system</a:t>
            </a:r>
          </a:p>
          <a:p>
            <a:endParaRPr lang="en-US" sz="2000" dirty="0"/>
          </a:p>
          <a:p>
            <a:r>
              <a:rPr lang="en-US" sz="2000" dirty="0" smtClean="0"/>
              <a:t>Chemokine functions</a:t>
            </a:r>
          </a:p>
          <a:p>
            <a:pPr lvl="1"/>
            <a:r>
              <a:rPr lang="en-US" sz="2000" dirty="0" smtClean="0"/>
              <a:t>Recruitment and activation of leukocytes to mount an immune response and initiate wound healing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Regulation of immune cell migration (DC trafficking, B-T cell interactions,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 cell homing to particular tissues under basal and inflammatory conditions)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Markers for maturation and differentiation status of CD4 T cell subsets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Angiogenesis and organ development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9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Functions of </a:t>
            </a:r>
            <a:r>
              <a:rPr lang="en-US" sz="3200" dirty="0" err="1" smtClean="0"/>
              <a:t>chemokines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114800" cy="480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Recruitment of immune cells to inflammatory sites</a:t>
            </a:r>
          </a:p>
          <a:p>
            <a:endParaRPr lang="en-US" sz="2000" dirty="0"/>
          </a:p>
          <a:p>
            <a:r>
              <a:rPr lang="en-US" sz="2000" dirty="0" err="1" smtClean="0"/>
              <a:t>Chemokines</a:t>
            </a:r>
            <a:r>
              <a:rPr lang="en-US" sz="2000" dirty="0" smtClean="0"/>
              <a:t> act a several sites in this process including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Adhesion of leukocyte to endothelium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Migration along a chemotactic gradient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Stimulate white cells to release histamine  and proteases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Development of new bloods vessels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Exit of inflammatory cells from tissues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9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5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Classification of </a:t>
            </a:r>
            <a:r>
              <a:rPr lang="en-US" sz="3200" dirty="0" err="1" smtClean="0"/>
              <a:t>chemokines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617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Chemokines</a:t>
            </a:r>
            <a:r>
              <a:rPr lang="en-US" sz="2400" dirty="0" smtClean="0"/>
              <a:t> are characterized by presence of 3-4 conserved cysteine residues can be subdivided into 2 major family based upon the positioning of N-terminal </a:t>
            </a:r>
            <a:r>
              <a:rPr lang="en-US" sz="2400" dirty="0" err="1" smtClean="0"/>
              <a:t>cyteine</a:t>
            </a:r>
            <a:r>
              <a:rPr lang="en-US" sz="2400" dirty="0" smtClean="0"/>
              <a:t> residues</a:t>
            </a:r>
          </a:p>
          <a:p>
            <a:endParaRPr lang="en-US" sz="2400" dirty="0"/>
          </a:p>
          <a:p>
            <a:r>
              <a:rPr lang="en-US" sz="2400" dirty="0" smtClean="0"/>
              <a:t>C-X-C subfamily is characterized by the separation of the first 2 cysteine residues by a variable amino acid</a:t>
            </a:r>
          </a:p>
          <a:p>
            <a:endParaRPr lang="en-US" sz="2400" dirty="0"/>
          </a:p>
          <a:p>
            <a:r>
              <a:rPr lang="en-US" sz="2400" dirty="0" smtClean="0"/>
              <a:t> C-X-C </a:t>
            </a:r>
            <a:r>
              <a:rPr lang="en-US" sz="2400" dirty="0" err="1" smtClean="0"/>
              <a:t>chemokines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Attract neutrophils </a:t>
            </a:r>
          </a:p>
          <a:p>
            <a:pPr lvl="1"/>
            <a:r>
              <a:rPr lang="en-US" sz="2000" dirty="0" smtClean="0"/>
              <a:t>Have variable effects on vasculature: some promote while other inhibit formation  of blood vessels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C-C family the cysteine residues are adjacent to each </a:t>
            </a:r>
            <a:r>
              <a:rPr lang="en-US" sz="2400" dirty="0" smtClean="0"/>
              <a:t>other</a:t>
            </a:r>
          </a:p>
          <a:p>
            <a:pPr lvl="1"/>
            <a:r>
              <a:rPr lang="en-US" sz="2000" dirty="0" smtClean="0"/>
              <a:t>Attract T cells, monocytes </a:t>
            </a:r>
            <a:r>
              <a:rPr lang="en-US" sz="2000" dirty="0" err="1" smtClean="0"/>
              <a:t>eosinophils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Glossary of some terms used in lecture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648200" cy="4800600"/>
          </a:xfrm>
        </p:spPr>
        <p:txBody>
          <a:bodyPr>
            <a:noAutofit/>
          </a:bodyPr>
          <a:lstStyle/>
          <a:p>
            <a:r>
              <a:rPr lang="en-GB" sz="1800" dirty="0" smtClean="0"/>
              <a:t>MDA: Melanoma differentiation  antigen </a:t>
            </a:r>
          </a:p>
          <a:p>
            <a:endParaRPr lang="en-GB" sz="1800" dirty="0" smtClean="0"/>
          </a:p>
          <a:p>
            <a:r>
              <a:rPr lang="en-US" sz="1800" dirty="0" smtClean="0"/>
              <a:t>MHC: Major </a:t>
            </a:r>
            <a:r>
              <a:rPr lang="en-US" sz="1800" dirty="0" err="1" smtClean="0"/>
              <a:t>histocompability</a:t>
            </a:r>
            <a:r>
              <a:rPr lang="en-US" sz="1800" dirty="0" smtClean="0"/>
              <a:t> complex </a:t>
            </a:r>
          </a:p>
          <a:p>
            <a:endParaRPr lang="en-US" sz="1800" dirty="0" smtClean="0"/>
          </a:p>
          <a:p>
            <a:r>
              <a:rPr lang="en-US" sz="1800" dirty="0" smtClean="0"/>
              <a:t>MIP: Macrophage inflammatory protein</a:t>
            </a:r>
          </a:p>
          <a:p>
            <a:endParaRPr lang="en-US" sz="1800" dirty="0" smtClean="0"/>
          </a:p>
          <a:p>
            <a:r>
              <a:rPr lang="en-US" sz="1800" dirty="0" smtClean="0"/>
              <a:t>NALP3: </a:t>
            </a:r>
            <a:r>
              <a:rPr lang="en-US" sz="1800" dirty="0" err="1" smtClean="0"/>
              <a:t>Nacht</a:t>
            </a:r>
            <a:r>
              <a:rPr lang="en-US" sz="1800" dirty="0" smtClean="0"/>
              <a:t> domain, </a:t>
            </a:r>
            <a:r>
              <a:rPr lang="en-US" sz="1800" dirty="0" err="1" smtClean="0"/>
              <a:t>leucine</a:t>
            </a:r>
            <a:r>
              <a:rPr lang="en-US" sz="1800" dirty="0" smtClean="0"/>
              <a:t> rich repeat 	 and PYD-containing protein 3</a:t>
            </a:r>
          </a:p>
          <a:p>
            <a:endParaRPr lang="en-US" sz="1800" dirty="0" smtClean="0"/>
          </a:p>
          <a:p>
            <a:r>
              <a:rPr lang="en-US" sz="1800" dirty="0" smtClean="0"/>
              <a:t>NF-</a:t>
            </a:r>
            <a:r>
              <a:rPr lang="en-US" sz="1800" dirty="0" smtClean="0">
                <a:sym typeface="Symbol"/>
              </a:rPr>
              <a:t>B : Nuclear factor kappa B cell 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1800" dirty="0" smtClean="0"/>
              <a:t>NOD:	Nucleotide </a:t>
            </a:r>
            <a:r>
              <a:rPr lang="en-US" sz="1800" dirty="0" err="1" smtClean="0"/>
              <a:t>oligerimerization</a:t>
            </a:r>
            <a:r>
              <a:rPr lang="en-US" sz="1800" dirty="0" smtClean="0"/>
              <a:t> domain </a:t>
            </a:r>
          </a:p>
          <a:p>
            <a:endParaRPr lang="en-US" sz="1800" dirty="0" smtClean="0"/>
          </a:p>
          <a:p>
            <a:r>
              <a:rPr lang="en-US" sz="1800" dirty="0" smtClean="0"/>
              <a:t>PYD:	</a:t>
            </a:r>
            <a:r>
              <a:rPr lang="en-US" sz="1800" dirty="0" err="1" smtClean="0"/>
              <a:t>Pyrin</a:t>
            </a:r>
            <a:r>
              <a:rPr lang="en-US" sz="1800" dirty="0" smtClean="0"/>
              <a:t> domain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RIG: Retinoic acid inducible gene</a:t>
            </a:r>
          </a:p>
          <a:p>
            <a:endParaRPr lang="en-US" sz="3300" dirty="0" smtClean="0"/>
          </a:p>
          <a:p>
            <a:r>
              <a:rPr lang="en-US" sz="3300" dirty="0" smtClean="0"/>
              <a:t>SAP: Serum </a:t>
            </a:r>
            <a:r>
              <a:rPr lang="en-US" sz="3300" dirty="0" err="1" smtClean="0"/>
              <a:t>amyloid</a:t>
            </a:r>
            <a:r>
              <a:rPr lang="en-US" sz="3300" dirty="0" smtClean="0"/>
              <a:t> protein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SLE : Systemic lupus </a:t>
            </a:r>
            <a:r>
              <a:rPr lang="en-US" sz="3300" dirty="0" err="1" smtClean="0"/>
              <a:t>erythematosus</a:t>
            </a:r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STAT:	Signal transducer and  activator of     	transcription </a:t>
            </a:r>
          </a:p>
          <a:p>
            <a:endParaRPr lang="en-US" sz="3300" dirty="0" smtClean="0"/>
          </a:p>
          <a:p>
            <a:r>
              <a:rPr lang="en-US" sz="3300" dirty="0" smtClean="0"/>
              <a:t>TARC:	 </a:t>
            </a:r>
            <a:r>
              <a:rPr lang="en-GB" sz="3300" dirty="0" smtClean="0"/>
              <a:t>Thymus and activation regulated   	</a:t>
            </a:r>
            <a:r>
              <a:rPr lang="en-GB" sz="3300" dirty="0" err="1" smtClean="0"/>
              <a:t>chemokine</a:t>
            </a:r>
            <a:r>
              <a:rPr lang="en-GB" sz="3300" dirty="0" smtClean="0"/>
              <a:t> </a:t>
            </a:r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TLR:  Toll like receptors</a:t>
            </a:r>
          </a:p>
          <a:p>
            <a:endParaRPr lang="en-US" sz="3300" dirty="0" smtClean="0"/>
          </a:p>
          <a:p>
            <a:r>
              <a:rPr lang="en-US" sz="3300" dirty="0" err="1" smtClean="0"/>
              <a:t>Th</a:t>
            </a:r>
            <a:r>
              <a:rPr lang="en-US" sz="3300" dirty="0" smtClean="0"/>
              <a:t>: T helper</a:t>
            </a:r>
          </a:p>
          <a:p>
            <a:endParaRPr lang="en-US" sz="3300" dirty="0" smtClean="0"/>
          </a:p>
          <a:p>
            <a:r>
              <a:rPr lang="en-US" sz="3300" dirty="0" smtClean="0"/>
              <a:t>TNF: </a:t>
            </a:r>
            <a:r>
              <a:rPr lang="en-US" sz="3300" dirty="0" err="1" smtClean="0"/>
              <a:t>Tumour</a:t>
            </a:r>
            <a:r>
              <a:rPr lang="en-US" sz="3300" dirty="0" smtClean="0"/>
              <a:t> necrosis factor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Learning points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innate immune system can detect the presence of infection and tissue damage and responds quickly to external insults 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Activation of complement plays an important role in protection against infection and unwanted tissue damage.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Cytokines play an important role in promoting inflammatory immune responses and directing subsequent adaptive immune reactions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Excess cytokine activity contributes to several inflammatory diseases and have been successfully targeted to develop new treatments.  </a:t>
            </a:r>
          </a:p>
          <a:p>
            <a:pPr algn="just"/>
            <a:endParaRPr lang="en-US" sz="2600" dirty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SBA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19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Select the best option</a:t>
            </a:r>
          </a:p>
          <a:p>
            <a:pPr algn="ctr"/>
            <a:endParaRPr lang="en-US" sz="2400" dirty="0" smtClean="0"/>
          </a:p>
          <a:p>
            <a:pPr lvl="0" algn="just"/>
            <a:r>
              <a:rPr lang="en-GB" sz="2400" dirty="0" smtClean="0"/>
              <a:t>Which </a:t>
            </a:r>
            <a:r>
              <a:rPr lang="en-GB" sz="2400" dirty="0"/>
              <a:t>of the following </a:t>
            </a:r>
            <a:r>
              <a:rPr lang="en-GB" sz="2400" dirty="0" smtClean="0"/>
              <a:t>is not a recognised function of the complement protein system </a:t>
            </a:r>
          </a:p>
          <a:p>
            <a:pPr lvl="0" algn="just"/>
            <a:endParaRPr lang="en-GB" sz="2400" dirty="0"/>
          </a:p>
          <a:p>
            <a:pPr lvl="0" algn="just"/>
            <a:r>
              <a:rPr lang="en-GB" sz="2400" dirty="0" smtClean="0"/>
              <a:t>A</a:t>
            </a:r>
            <a:r>
              <a:rPr lang="en-GB" sz="2400" dirty="0"/>
              <a:t>. </a:t>
            </a:r>
            <a:r>
              <a:rPr lang="en-GB" sz="2400" dirty="0" smtClean="0"/>
              <a:t>Clearance of immune complexes </a:t>
            </a:r>
          </a:p>
          <a:p>
            <a:pPr lvl="0" algn="just"/>
            <a:endParaRPr lang="en-GB" sz="2400" dirty="0"/>
          </a:p>
          <a:p>
            <a:pPr algn="just"/>
            <a:r>
              <a:rPr lang="en-GB" sz="2400" dirty="0"/>
              <a:t>B. </a:t>
            </a:r>
            <a:r>
              <a:rPr lang="en-GB" sz="2400" dirty="0" smtClean="0"/>
              <a:t>Stimulation of antibody production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C. </a:t>
            </a:r>
            <a:r>
              <a:rPr lang="en-GB" sz="2400" dirty="0" smtClean="0"/>
              <a:t> Opsonisation of microbial structures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D. </a:t>
            </a:r>
            <a:r>
              <a:rPr lang="en-GB" sz="2400" dirty="0" smtClean="0"/>
              <a:t> Inhibition of mast cell activation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E.  </a:t>
            </a:r>
            <a:r>
              <a:rPr lang="en-GB" sz="2400" dirty="0" smtClean="0"/>
              <a:t>Protection against </a:t>
            </a:r>
            <a:r>
              <a:rPr lang="en-GB" sz="2400" dirty="0" err="1" smtClean="0"/>
              <a:t>neisserial</a:t>
            </a:r>
            <a:r>
              <a:rPr lang="en-GB" sz="2400" dirty="0" smtClean="0"/>
              <a:t> infection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2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8486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Correct answer: Option 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5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/>
          <a:lstStyle/>
          <a:p>
            <a:r>
              <a:rPr lang="en-GB" sz="3600" dirty="0" smtClean="0"/>
              <a:t>Principles of  the innate </a:t>
            </a:r>
            <a:r>
              <a:rPr lang="en-GB" sz="3600" dirty="0"/>
              <a:t>i</a:t>
            </a:r>
            <a:r>
              <a:rPr lang="en-GB" sz="3600" dirty="0" smtClean="0"/>
              <a:t>mmune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Innate immune system is first line of defense against pathogens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Influences the magnitude and type of subsequent adaptive T and B adaptive immune responses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Consists of anatomical and physiological barriers</a:t>
            </a:r>
          </a:p>
          <a:p>
            <a:pPr lvl="1"/>
            <a:r>
              <a:rPr lang="en-US" sz="2000" dirty="0" smtClean="0"/>
              <a:t>Intact epithelial cell layers  </a:t>
            </a:r>
          </a:p>
          <a:p>
            <a:pPr lvl="1"/>
            <a:r>
              <a:rPr lang="en-US" sz="2000" dirty="0" smtClean="0"/>
              <a:t>Organ specific pathogen clearance mechanisms</a:t>
            </a:r>
          </a:p>
          <a:p>
            <a:pPr lvl="1"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Innate immune system also contains: 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Cellular components  (neutrophils,  </a:t>
            </a:r>
            <a:r>
              <a:rPr lang="en-GB" sz="2000" dirty="0" err="1" smtClean="0"/>
              <a:t>eosinophils</a:t>
            </a:r>
            <a:r>
              <a:rPr lang="en-GB" sz="2000" dirty="0" smtClean="0"/>
              <a:t>, basophils mast cells, monocytes, macrophages DC and NK cells) 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Soluble proteins (anti-microbial peptides , complement, </a:t>
            </a:r>
            <a:r>
              <a:rPr lang="en-GB" sz="2000" dirty="0" err="1" smtClean="0"/>
              <a:t>chemokines</a:t>
            </a:r>
            <a:r>
              <a:rPr lang="en-GB" sz="2000" dirty="0" smtClean="0"/>
              <a:t>, cytokines)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en-GB" sz="3600" dirty="0"/>
              <a:t>The innate immune system </a:t>
            </a:r>
            <a:r>
              <a:rPr lang="en-GB" sz="3600" dirty="0" smtClean="0"/>
              <a:t>can detect the  </a:t>
            </a:r>
            <a:r>
              <a:rPr lang="en-GB" sz="3600" dirty="0"/>
              <a:t>presence of pathogens and tissue </a:t>
            </a:r>
            <a:r>
              <a:rPr lang="en-GB" sz="3600" dirty="0" smtClean="0"/>
              <a:t>damage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GB" sz="20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800" dirty="0" smtClean="0"/>
              <a:t>Micro-organisms and damage to host cells and tissues (danger signals) are recognized by invariant </a:t>
            </a:r>
            <a:r>
              <a:rPr lang="en-GB" sz="3800" dirty="0"/>
              <a:t>germ-line encoded proteins  </a:t>
            </a:r>
            <a:r>
              <a:rPr lang="en-GB" sz="3800" dirty="0" smtClean="0"/>
              <a:t>known as ‘pathogen pattern </a:t>
            </a:r>
            <a:r>
              <a:rPr lang="en-GB" sz="3800" dirty="0"/>
              <a:t>recognition (PPR</a:t>
            </a:r>
            <a:r>
              <a:rPr lang="en-GB" sz="3800" dirty="0" smtClean="0"/>
              <a:t>) receptors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3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800" dirty="0"/>
              <a:t> PPR receptors recognize conserved microbial </a:t>
            </a:r>
            <a:r>
              <a:rPr lang="en-GB" sz="3800" dirty="0" smtClean="0"/>
              <a:t>structures (Pathogen Associated </a:t>
            </a:r>
            <a:r>
              <a:rPr lang="en-GB" sz="3800" dirty="0"/>
              <a:t>M</a:t>
            </a:r>
            <a:r>
              <a:rPr lang="en-GB" sz="3800" dirty="0" smtClean="0"/>
              <a:t>olecular Patterns PAMP)</a:t>
            </a:r>
            <a:endParaRPr lang="en-GB" sz="3800" dirty="0"/>
          </a:p>
          <a:p>
            <a:pPr marL="1200150" lvl="3" indent="-342900"/>
            <a:r>
              <a:rPr lang="en-GB" sz="3200" dirty="0"/>
              <a:t>Molecular structures associated with microbial envelopes </a:t>
            </a:r>
          </a:p>
          <a:p>
            <a:pPr marL="1200150" lvl="3" indent="-342900"/>
            <a:r>
              <a:rPr lang="en-GB" sz="3200" dirty="0"/>
              <a:t>Microbial nucleic acids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3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800" dirty="0" smtClean="0"/>
              <a:t>‘Danger signals’ (Danger </a:t>
            </a:r>
            <a:r>
              <a:rPr lang="en-GB" sz="3800" dirty="0"/>
              <a:t>Associated Molecular Patterns </a:t>
            </a:r>
            <a:r>
              <a:rPr lang="en-GB" sz="3800" dirty="0" smtClean="0"/>
              <a:t>DAMP detected by innate immune receptors  </a:t>
            </a:r>
          </a:p>
          <a:p>
            <a:pPr marL="1200150" lvl="3" indent="-342900"/>
            <a:r>
              <a:rPr lang="en-GB" sz="3200" dirty="0" smtClean="0"/>
              <a:t>Liberated intracellular proteins </a:t>
            </a:r>
          </a:p>
          <a:p>
            <a:pPr marL="1200150" lvl="3" indent="-342900"/>
            <a:r>
              <a:rPr lang="en-GB" sz="3200" dirty="0"/>
              <a:t>Altered matrix </a:t>
            </a:r>
            <a:r>
              <a:rPr lang="en-GB" sz="3200" dirty="0" smtClean="0"/>
              <a:t>proteins</a:t>
            </a:r>
          </a:p>
          <a:p>
            <a:pPr marL="1200150" lvl="3" indent="-342900"/>
            <a:r>
              <a:rPr lang="en-GB" sz="3200" dirty="0" smtClean="0"/>
              <a:t>Extracellular host nucleic acids  </a:t>
            </a:r>
            <a:r>
              <a:rPr lang="en-GB" sz="3400" dirty="0" smtClean="0"/>
              <a:t>		</a:t>
            </a:r>
          </a:p>
          <a:p>
            <a:pPr marL="400050" lvl="2" indent="0">
              <a:buNone/>
            </a:pPr>
            <a:endParaRPr lang="en-GB" sz="2000" dirty="0" smtClean="0"/>
          </a:p>
          <a:p>
            <a:pPr marL="742950" lvl="2" indent="-342900"/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31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Actions of innate immune receptors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Expressed </a:t>
            </a:r>
            <a:r>
              <a:rPr lang="en-GB" sz="2400" dirty="0"/>
              <a:t>by all cells of innate immune system and by epithelial cells of skin and mucosal </a:t>
            </a:r>
            <a:r>
              <a:rPr lang="en-GB" sz="2400" dirty="0" smtClean="0"/>
              <a:t>tissues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Allows the innate immune system to respond rapidly to </a:t>
            </a:r>
            <a:r>
              <a:rPr lang="en-GB" sz="2400" dirty="0" smtClean="0"/>
              <a:t>external insults/tissue </a:t>
            </a:r>
            <a:r>
              <a:rPr lang="en-GB" sz="2400" dirty="0"/>
              <a:t>damage (minutes to hours)</a:t>
            </a:r>
          </a:p>
          <a:p>
            <a:pPr marL="1200150" lvl="3" indent="-342900"/>
            <a:r>
              <a:rPr lang="en-GB" dirty="0"/>
              <a:t>Millions of identical receptors expressed by  innate immune cells</a:t>
            </a:r>
          </a:p>
          <a:p>
            <a:pPr marL="1200150" lvl="3" indent="-342900"/>
            <a:r>
              <a:rPr lang="en-GB" dirty="0"/>
              <a:t>Millions of innate immune and epithelial cells</a:t>
            </a:r>
          </a:p>
          <a:p>
            <a:pPr marL="1200150" lvl="3" indent="-342900"/>
            <a:r>
              <a:rPr lang="en-GB" dirty="0"/>
              <a:t>Millions of bacteria/viruses/fungi </a:t>
            </a:r>
            <a:r>
              <a:rPr lang="en-GB" dirty="0" err="1"/>
              <a:t>etc</a:t>
            </a:r>
            <a:r>
              <a:rPr lang="en-GB" dirty="0"/>
              <a:t> express ligands for PPR receptors </a:t>
            </a: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Has little/no </a:t>
            </a:r>
            <a:r>
              <a:rPr lang="en-GB" sz="2400" dirty="0"/>
              <a:t>memory for previous </a:t>
            </a:r>
            <a:r>
              <a:rPr lang="en-GB" sz="2400" dirty="0" smtClean="0"/>
              <a:t>encounters and  response is not </a:t>
            </a:r>
            <a:r>
              <a:rPr lang="en-GB" sz="2400" dirty="0"/>
              <a:t>enhanced by second exposure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4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877887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 smtClean="0"/>
              <a:t>Mechanical and physiological defences against infection </a:t>
            </a:r>
            <a:endParaRPr lang="en-US" sz="3200" dirty="0" smtClean="0"/>
          </a:p>
        </p:txBody>
      </p:sp>
      <p:pic>
        <p:nvPicPr>
          <p:cNvPr id="43010" name="Picture 7" descr="organs_mid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295400"/>
            <a:ext cx="16383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mucociliar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11303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12"/>
          <p:cNvSpPr>
            <a:spLocks noChangeShapeType="1"/>
          </p:cNvSpPr>
          <p:nvPr/>
        </p:nvSpPr>
        <p:spPr bwMode="auto">
          <a:xfrm>
            <a:off x="4211638" y="2997200"/>
            <a:ext cx="1800225" cy="503238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 Box 14"/>
          <p:cNvSpPr txBox="1">
            <a:spLocks noChangeArrowheads="1"/>
          </p:cNvSpPr>
          <p:nvPr/>
        </p:nvSpPr>
        <p:spPr bwMode="auto">
          <a:xfrm>
            <a:off x="6019800" y="3505200"/>
            <a:ext cx="221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Gastric acidity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15" name="Line 15"/>
          <p:cNvSpPr>
            <a:spLocks noChangeShapeType="1"/>
          </p:cNvSpPr>
          <p:nvPr/>
        </p:nvSpPr>
        <p:spPr bwMode="auto">
          <a:xfrm flipV="1">
            <a:off x="4114800" y="1447800"/>
            <a:ext cx="1655763" cy="7302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Text Box 16"/>
          <p:cNvSpPr txBox="1">
            <a:spLocks noChangeArrowheads="1"/>
          </p:cNvSpPr>
          <p:nvPr/>
        </p:nvSpPr>
        <p:spPr bwMode="auto">
          <a:xfrm>
            <a:off x="5867400" y="1295400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Lysozyme in tears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17" name="Line 17"/>
          <p:cNvSpPr>
            <a:spLocks noChangeShapeType="1"/>
          </p:cNvSpPr>
          <p:nvPr/>
        </p:nvSpPr>
        <p:spPr bwMode="auto">
          <a:xfrm>
            <a:off x="4140200" y="3789363"/>
            <a:ext cx="1800225" cy="50323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18"/>
          <p:cNvSpPr txBox="1">
            <a:spLocks noChangeArrowheads="1"/>
          </p:cNvSpPr>
          <p:nvPr/>
        </p:nvSpPr>
        <p:spPr bwMode="auto">
          <a:xfrm>
            <a:off x="5940425" y="4149725"/>
            <a:ext cx="2160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Urinary tract – flushing, </a:t>
            </a:r>
            <a:r>
              <a:rPr lang="en-GB" sz="2000" dirty="0" err="1">
                <a:latin typeface="Calibri" pitchFamily="34" charset="0"/>
              </a:rPr>
              <a:t>defensins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19" name="Line 19"/>
          <p:cNvSpPr>
            <a:spLocks noChangeShapeType="1"/>
          </p:cNvSpPr>
          <p:nvPr/>
        </p:nvSpPr>
        <p:spPr bwMode="auto">
          <a:xfrm flipV="1">
            <a:off x="2339975" y="1484313"/>
            <a:ext cx="1655763" cy="7302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Text Box 20"/>
          <p:cNvSpPr txBox="1">
            <a:spLocks noChangeArrowheads="1"/>
          </p:cNvSpPr>
          <p:nvPr/>
        </p:nvSpPr>
        <p:spPr bwMode="auto">
          <a:xfrm>
            <a:off x="304800" y="1143000"/>
            <a:ext cx="27971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Particulate removal in nasal </a:t>
            </a:r>
            <a:r>
              <a:rPr lang="en-GB" sz="2000" dirty="0" err="1" smtClean="0">
                <a:latin typeface="Calibri" pitchFamily="34" charset="0"/>
              </a:rPr>
              <a:t>turbinates</a:t>
            </a:r>
            <a:endParaRPr lang="en-GB" sz="20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(hairs, mucus)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21" name="Line 21"/>
          <p:cNvSpPr>
            <a:spLocks noChangeShapeType="1"/>
          </p:cNvSpPr>
          <p:nvPr/>
        </p:nvSpPr>
        <p:spPr bwMode="auto">
          <a:xfrm flipV="1">
            <a:off x="4724400" y="2285999"/>
            <a:ext cx="2438400" cy="274636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Text Box 22"/>
          <p:cNvSpPr txBox="1">
            <a:spLocks noChangeArrowheads="1"/>
          </p:cNvSpPr>
          <p:nvPr/>
        </p:nvSpPr>
        <p:spPr bwMode="auto">
          <a:xfrm>
            <a:off x="6629400" y="1981200"/>
            <a:ext cx="2160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Skin</a:t>
            </a:r>
            <a:r>
              <a:rPr lang="en-GB" sz="2000" dirty="0" smtClean="0">
                <a:latin typeface="Calibri" pitchFamily="34" charset="0"/>
              </a:rPr>
              <a:t>;</a:t>
            </a:r>
          </a:p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physical  barrier, toxic fatty acids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23" name="Line 23"/>
          <p:cNvSpPr>
            <a:spLocks noChangeShapeType="1"/>
          </p:cNvSpPr>
          <p:nvPr/>
        </p:nvSpPr>
        <p:spPr bwMode="auto">
          <a:xfrm flipV="1">
            <a:off x="1547813" y="2276475"/>
            <a:ext cx="2303462" cy="2159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24"/>
          <p:cNvSpPr txBox="1">
            <a:spLocks noChangeArrowheads="1"/>
          </p:cNvSpPr>
          <p:nvPr/>
        </p:nvSpPr>
        <p:spPr bwMode="auto">
          <a:xfrm>
            <a:off x="228600" y="3657600"/>
            <a:ext cx="264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Bronchi – </a:t>
            </a:r>
            <a:r>
              <a:rPr lang="en-GB" sz="2000" dirty="0" err="1">
                <a:latin typeface="Calibri" pitchFamily="34" charset="0"/>
              </a:rPr>
              <a:t>mucocilliary</a:t>
            </a:r>
            <a:r>
              <a:rPr lang="en-GB" sz="2000" dirty="0">
                <a:latin typeface="Calibri" pitchFamily="34" charset="0"/>
              </a:rPr>
              <a:t> escalator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025" name="Line 25"/>
          <p:cNvSpPr>
            <a:spLocks noChangeShapeType="1"/>
          </p:cNvSpPr>
          <p:nvPr/>
        </p:nvSpPr>
        <p:spPr bwMode="auto">
          <a:xfrm flipH="1">
            <a:off x="1692275" y="3429000"/>
            <a:ext cx="2303463" cy="1655763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>
            <a:off x="250824" y="5013325"/>
            <a:ext cx="264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Gut – mucus, peristalsis, </a:t>
            </a:r>
            <a:r>
              <a:rPr lang="en-GB" sz="2000" dirty="0" err="1">
                <a:latin typeface="Calibri" pitchFamily="34" charset="0"/>
              </a:rPr>
              <a:t>defensins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Common innate immune recognition strategies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498475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R</a:t>
            </a:r>
            <a:r>
              <a:rPr lang="en-US" b="0" dirty="0" smtClean="0"/>
              <a:t>ecognition </a:t>
            </a:r>
            <a:r>
              <a:rPr lang="en-US" b="0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9530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1. Detect conserved microbial structures (PAMP)			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r>
              <a:rPr lang="en-US" dirty="0" smtClean="0"/>
              <a:t>2. Detect metabolic consequences of cell infection or injury (DAMP)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3</a:t>
            </a:r>
            <a:r>
              <a:rPr lang="en-US" dirty="0" smtClean="0"/>
              <a:t>. Detect ‘missing self’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066800"/>
            <a:ext cx="4267200" cy="762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ctr"/>
            <a:r>
              <a:rPr lang="en-US" sz="2800" b="0" dirty="0"/>
              <a:t>Receptor </a:t>
            </a:r>
            <a:r>
              <a:rPr lang="en-US" sz="2800" b="0" dirty="0" smtClean="0"/>
              <a:t>families</a:t>
            </a:r>
            <a:endParaRPr lang="en-U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057400"/>
            <a:ext cx="4114800" cy="4454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Toll like receptors (TLR)</a:t>
            </a:r>
            <a:endParaRPr lang="en-US" dirty="0"/>
          </a:p>
          <a:p>
            <a:r>
              <a:rPr lang="en-US" dirty="0" smtClean="0"/>
              <a:t>NOD like receptors (NLR)</a:t>
            </a:r>
            <a:endParaRPr lang="en-US" dirty="0"/>
          </a:p>
          <a:p>
            <a:r>
              <a:rPr lang="en-US" dirty="0" smtClean="0"/>
              <a:t>C-type-</a:t>
            </a:r>
            <a:r>
              <a:rPr lang="en-US" dirty="0" err="1" smtClean="0"/>
              <a:t>lectin</a:t>
            </a:r>
            <a:r>
              <a:rPr lang="en-US" dirty="0" smtClean="0"/>
              <a:t> receptors (CLR)</a:t>
            </a:r>
          </a:p>
          <a:p>
            <a:r>
              <a:rPr lang="en-US" dirty="0" smtClean="0"/>
              <a:t>RIG-1 like receptors (RLR)</a:t>
            </a:r>
          </a:p>
          <a:p>
            <a:endParaRPr lang="en-US" dirty="0"/>
          </a:p>
          <a:p>
            <a:r>
              <a:rPr lang="en-US" dirty="0" smtClean="0"/>
              <a:t>NOD-like receptors (NLR)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200" dirty="0"/>
          </a:p>
          <a:p>
            <a:r>
              <a:rPr lang="en-US" dirty="0" smtClean="0"/>
              <a:t>MHC Class 1 specific activation and inhibitory receptors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2484</Words>
  <Application>Microsoft Office PowerPoint</Application>
  <PresentationFormat>On-screen Show (4:3)</PresentationFormat>
  <Paragraphs>518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Innate immune system</vt:lpstr>
      <vt:lpstr>Learning objectives </vt:lpstr>
      <vt:lpstr>Glossary of some terms used in lecture</vt:lpstr>
      <vt:lpstr>Glossary of some terms used in lecture</vt:lpstr>
      <vt:lpstr>Principles of  the innate immune system</vt:lpstr>
      <vt:lpstr>The innate immune system can detect the  presence of pathogens and tissue damage</vt:lpstr>
      <vt:lpstr>Actions of innate immune receptors </vt:lpstr>
      <vt:lpstr>Mechanical and physiological defences against infection </vt:lpstr>
      <vt:lpstr>Common innate immune recognition strategies </vt:lpstr>
      <vt:lpstr>PowerPoint Presentation</vt:lpstr>
      <vt:lpstr>PowerPoint Presentation</vt:lpstr>
      <vt:lpstr>Toll-like receptors (TLR)</vt:lpstr>
      <vt:lpstr>TLR: ligands and function</vt:lpstr>
      <vt:lpstr>NOD-like receptors (NLR)</vt:lpstr>
      <vt:lpstr>Inflammasome</vt:lpstr>
      <vt:lpstr>Clinical implications of TLR/NLR innate immune recognition system </vt:lpstr>
      <vt:lpstr>C-type-lectin like receptors (CLR)</vt:lpstr>
      <vt:lpstr>Dectin-1 </vt:lpstr>
      <vt:lpstr>RIG-like receptors (RLR)</vt:lpstr>
      <vt:lpstr>Detection of ‘missing self’ </vt:lpstr>
      <vt:lpstr>Complement </vt:lpstr>
      <vt:lpstr>Overview of complement pathway &amp; function </vt:lpstr>
      <vt:lpstr>Complement</vt:lpstr>
      <vt:lpstr>Complement in innate immune defence and inflammation</vt:lpstr>
      <vt:lpstr>Complement and adaptive immunity</vt:lpstr>
      <vt:lpstr>Complement is involved in disposal of apoptotic cells and immune complexes</vt:lpstr>
      <vt:lpstr>Regulation of complement activation</vt:lpstr>
      <vt:lpstr>Clinical relevance of complement system </vt:lpstr>
      <vt:lpstr>Cytokines (innate immunity)</vt:lpstr>
      <vt:lpstr>Mechanism of action of cytokines</vt:lpstr>
      <vt:lpstr>Some cytokines preferentially use STAT proteins</vt:lpstr>
      <vt:lpstr>Tumour necrosis factor (TNF)-</vt:lpstr>
      <vt:lpstr>IL-1 cytokine family</vt:lpstr>
      <vt:lpstr>IL-6 cytokine family</vt:lpstr>
      <vt:lpstr>IL-12 cytokine family: IL-12, IL-23 IL-35</vt:lpstr>
      <vt:lpstr>Type 1 and Type 3 interferons (IFN)</vt:lpstr>
      <vt:lpstr>Chemokines </vt:lpstr>
      <vt:lpstr>Functions of chemokines</vt:lpstr>
      <vt:lpstr>Classification of chemokines</vt:lpstr>
      <vt:lpstr>Learning points</vt:lpstr>
      <vt:lpstr>SBA</vt:lpstr>
      <vt:lpstr>Correct answer: Option 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Kelleher, William P</dc:creator>
  <cp:lastModifiedBy>Shiel, Nuala</cp:lastModifiedBy>
  <cp:revision>232</cp:revision>
  <cp:lastPrinted>2012-11-13T09:24:42Z</cp:lastPrinted>
  <dcterms:created xsi:type="dcterms:W3CDTF">2006-08-16T00:00:00Z</dcterms:created>
  <dcterms:modified xsi:type="dcterms:W3CDTF">2012-11-13T10:09:37Z</dcterms:modified>
</cp:coreProperties>
</file>