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7" r:id="rId2"/>
    <p:sldId id="339" r:id="rId3"/>
    <p:sldId id="369" r:id="rId4"/>
    <p:sldId id="320" r:id="rId5"/>
    <p:sldId id="319" r:id="rId6"/>
    <p:sldId id="321" r:id="rId7"/>
    <p:sldId id="305" r:id="rId8"/>
    <p:sldId id="326" r:id="rId9"/>
    <p:sldId id="340" r:id="rId10"/>
    <p:sldId id="328" r:id="rId11"/>
    <p:sldId id="324" r:id="rId12"/>
    <p:sldId id="308" r:id="rId13"/>
    <p:sldId id="332" r:id="rId14"/>
    <p:sldId id="311" r:id="rId15"/>
    <p:sldId id="366" r:id="rId16"/>
    <p:sldId id="368" r:id="rId17"/>
    <p:sldId id="364" r:id="rId18"/>
    <p:sldId id="333" r:id="rId19"/>
    <p:sldId id="371" r:id="rId20"/>
    <p:sldId id="297" r:id="rId21"/>
    <p:sldId id="325" r:id="rId22"/>
    <p:sldId id="334" r:id="rId23"/>
    <p:sldId id="343" r:id="rId24"/>
    <p:sldId id="338" r:id="rId25"/>
    <p:sldId id="370" r:id="rId26"/>
    <p:sldId id="336" r:id="rId27"/>
    <p:sldId id="337" r:id="rId28"/>
    <p:sldId id="354" r:id="rId29"/>
    <p:sldId id="372" r:id="rId30"/>
    <p:sldId id="341" r:id="rId31"/>
    <p:sldId id="359" r:id="rId32"/>
    <p:sldId id="373" r:id="rId33"/>
    <p:sldId id="374" r:id="rId34"/>
    <p:sldId id="344" r:id="rId35"/>
    <p:sldId id="345" r:id="rId36"/>
    <p:sldId id="346" r:id="rId37"/>
    <p:sldId id="347" r:id="rId38"/>
    <p:sldId id="375" r:id="rId39"/>
    <p:sldId id="377" r:id="rId40"/>
    <p:sldId id="376" r:id="rId41"/>
    <p:sldId id="379" r:id="rId42"/>
    <p:sldId id="378" r:id="rId43"/>
    <p:sldId id="380" r:id="rId44"/>
    <p:sldId id="352" r:id="rId45"/>
    <p:sldId id="353" r:id="rId46"/>
    <p:sldId id="355" r:id="rId47"/>
    <p:sldId id="356" r:id="rId48"/>
    <p:sldId id="357" r:id="rId49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2" autoAdjust="0"/>
    <p:restoredTop sz="86510" autoAdjust="0"/>
  </p:normalViewPr>
  <p:slideViewPr>
    <p:cSldViewPr>
      <p:cViewPr>
        <p:scale>
          <a:sx n="50" d="100"/>
          <a:sy n="50" d="100"/>
        </p:scale>
        <p:origin x="-118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3919D160-6FE1-41E4-897C-8C5E2D9DD607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29751486-9A96-4CEE-B843-AD9AFBF7F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2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7FF5733B-49B7-4A51-A3BF-51DAFDC1DEC4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4"/>
            <a:ext cx="5426710" cy="4466987"/>
          </a:xfrm>
          <a:prstGeom prst="rect">
            <a:avLst/>
          </a:prstGeom>
        </p:spPr>
        <p:txBody>
          <a:bodyPr vert="horz" lIns="92601" tIns="46301" rIns="92601" bIns="463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7F318D7E-A42B-45D4-9F94-42788FBE6E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0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7FB17-B4C2-47AC-8D20-BE2BED3A4228}" type="slidenum">
              <a:rPr lang="en-GB"/>
              <a:pPr/>
              <a:t>7</a:t>
            </a:fld>
            <a:endParaRPr lang="en-GB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CDD1E-C019-4F52-AE0F-4DDAC0253CDE}" type="slidenum">
              <a:rPr lang="en-GB"/>
              <a:pPr/>
              <a:t>12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452" y="4715154"/>
            <a:ext cx="4974485" cy="4466987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61B6F-93BF-409B-8D14-77C74AC993FE}" type="slidenum">
              <a:rPr lang="en-GB"/>
              <a:pPr/>
              <a:t>14</a:t>
            </a:fld>
            <a:endParaRPr lang="en-GB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452" y="4715154"/>
            <a:ext cx="4974485" cy="4466987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96947-2117-4D3F-925D-F879112ACF09}" type="slidenum">
              <a:rPr lang="en-GB"/>
              <a:pPr/>
              <a:t>20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452" y="4715154"/>
            <a:ext cx="4974485" cy="4466987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18CF-34A1-4A29-82B7-3B0878CA27F9}" type="datetimeFigureOut">
              <a:rPr lang="en-GB" smtClean="0"/>
              <a:pPr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908C-689F-4BEF-A239-998359532C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2088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B cell mediated immunity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912768" cy="2376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Kelleher</a:t>
            </a:r>
          </a:p>
          <a:p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 Lecturer, Imperial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London,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Chelsea &amp; Westminster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ampus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70123" cy="7200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 cell receptor complex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" y="1076954"/>
            <a:ext cx="4824536" cy="601414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B cell receptor complex includes the signal transduction membrane proteins </a:t>
            </a:r>
            <a:r>
              <a:rPr lang="en-US" sz="2400" dirty="0" err="1" smtClean="0"/>
              <a:t>Ig</a:t>
            </a:r>
            <a:r>
              <a:rPr lang="en-US" sz="2400" dirty="0" smtClean="0">
                <a:sym typeface="Symbol"/>
              </a:rPr>
              <a:t> </a:t>
            </a:r>
            <a:r>
              <a:rPr lang="en-US" sz="2400" dirty="0" smtClean="0"/>
              <a:t>(CD79) and </a:t>
            </a:r>
            <a:r>
              <a:rPr lang="en-US" sz="2400" dirty="0" err="1" smtClean="0"/>
              <a:t>Ig</a:t>
            </a:r>
            <a:r>
              <a:rPr lang="en-US" sz="2400" dirty="0" smtClean="0">
                <a:sym typeface="Symbol"/>
              </a:rPr>
              <a:t> </a:t>
            </a:r>
            <a:r>
              <a:rPr lang="en-US" sz="2400" dirty="0" smtClean="0"/>
              <a:t>(CD79b).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2400" dirty="0" smtClean="0"/>
              <a:t>B cell also express co-receptors can alter threshold for activation after binding by antigen.</a:t>
            </a:r>
          </a:p>
          <a:p>
            <a:pPr algn="just"/>
            <a:endParaRPr lang="en-US" sz="1600" dirty="0"/>
          </a:p>
          <a:p>
            <a:pPr algn="just"/>
            <a:r>
              <a:rPr lang="en-US" sz="2400" dirty="0" smtClean="0"/>
              <a:t>C19 CD21 CD81 complex enhance B cell activation: </a:t>
            </a:r>
            <a:r>
              <a:rPr lang="en-US" sz="2400" dirty="0" err="1" smtClean="0"/>
              <a:t>ligand</a:t>
            </a:r>
            <a:r>
              <a:rPr lang="en-US" sz="2400" dirty="0" smtClean="0"/>
              <a:t> C3d. </a:t>
            </a:r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endParaRPr lang="en-US" sz="2400" dirty="0"/>
          </a:p>
          <a:p>
            <a:pPr algn="just"/>
            <a:r>
              <a:rPr lang="en-US" sz="2400" dirty="0" smtClean="0"/>
              <a:t>CD22 and </a:t>
            </a:r>
            <a:r>
              <a:rPr lang="en-US" sz="2400" dirty="0" err="1" smtClean="0"/>
              <a:t>FcRIIB</a:t>
            </a:r>
            <a:r>
              <a:rPr lang="en-US" sz="2400" dirty="0" smtClean="0"/>
              <a:t> inhibit B cell activation (ligands CD45 an </a:t>
            </a:r>
            <a:r>
              <a:rPr lang="en-US" sz="2400" dirty="0" err="1" smtClean="0"/>
              <a:t>IgG</a:t>
            </a:r>
            <a:r>
              <a:rPr lang="en-US" sz="2400" dirty="0" smtClean="0"/>
              <a:t> respectively</a:t>
            </a:r>
            <a:r>
              <a:rPr lang="en-US" sz="2000" dirty="0" smtClean="0"/>
              <a:t>).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2276873"/>
            <a:ext cx="2952328" cy="309634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422127" y="2319828"/>
            <a:ext cx="3456384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B CELL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09521" y="3543211"/>
            <a:ext cx="1249288" cy="1081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grpSp>
        <p:nvGrpSpPr>
          <p:cNvPr id="8" name="Group 140"/>
          <p:cNvGrpSpPr>
            <a:grpSpLocks/>
          </p:cNvGrpSpPr>
          <p:nvPr/>
        </p:nvGrpSpPr>
        <p:grpSpPr bwMode="auto">
          <a:xfrm rot="15204576">
            <a:off x="7621581" y="2079782"/>
            <a:ext cx="1319494" cy="876905"/>
            <a:chOff x="2244" y="3203"/>
            <a:chExt cx="636" cy="269"/>
          </a:xfrm>
        </p:grpSpPr>
        <p:sp>
          <p:nvSpPr>
            <p:cNvPr id="9" name="AutoShape 82"/>
            <p:cNvSpPr>
              <a:spLocks noChangeArrowheads="1"/>
            </p:cNvSpPr>
            <p:nvPr/>
          </p:nvSpPr>
          <p:spPr bwMode="auto">
            <a:xfrm rot="406996">
              <a:off x="2290" y="3203"/>
              <a:ext cx="136" cy="91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" name="Group 138"/>
            <p:cNvGrpSpPr>
              <a:grpSpLocks/>
            </p:cNvGrpSpPr>
            <p:nvPr/>
          </p:nvGrpSpPr>
          <p:grpSpPr bwMode="auto">
            <a:xfrm>
              <a:off x="2244" y="3203"/>
              <a:ext cx="636" cy="269"/>
              <a:chOff x="2278" y="2714"/>
              <a:chExt cx="614" cy="269"/>
            </a:xfrm>
          </p:grpSpPr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2428" y="2768"/>
                <a:ext cx="464" cy="215"/>
                <a:chOff x="2201" y="2995"/>
                <a:chExt cx="464" cy="215"/>
              </a:xfrm>
            </p:grpSpPr>
            <p:sp>
              <p:nvSpPr>
                <p:cNvPr id="13" name="Freeform 60"/>
                <p:cNvSpPr>
                  <a:spLocks/>
                </p:cNvSpPr>
                <p:nvPr/>
              </p:nvSpPr>
              <p:spPr bwMode="auto">
                <a:xfrm rot="1960269" flipH="1" flipV="1">
                  <a:off x="2477" y="3078"/>
                  <a:ext cx="188" cy="132"/>
                </a:xfrm>
                <a:custGeom>
                  <a:avLst/>
                  <a:gdLst>
                    <a:gd name="T0" fmla="*/ 18 w 60"/>
                    <a:gd name="T1" fmla="*/ 1 h 42"/>
                    <a:gd name="T2" fmla="*/ 54 w 60"/>
                    <a:gd name="T3" fmla="*/ 10 h 42"/>
                    <a:gd name="T4" fmla="*/ 45 w 60"/>
                    <a:gd name="T5" fmla="*/ 37 h 42"/>
                    <a:gd name="T6" fmla="*/ 0 w 60"/>
                    <a:gd name="T7" fmla="*/ 28 h 42"/>
                    <a:gd name="T8" fmla="*/ 18 w 6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42"/>
                    <a:gd name="T17" fmla="*/ 60 w 6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42">
                      <a:moveTo>
                        <a:pt x="18" y="1"/>
                      </a:moveTo>
                      <a:cubicBezTo>
                        <a:pt x="30" y="4"/>
                        <a:pt x="47" y="0"/>
                        <a:pt x="54" y="10"/>
                      </a:cubicBezTo>
                      <a:cubicBezTo>
                        <a:pt x="60" y="18"/>
                        <a:pt x="54" y="34"/>
                        <a:pt x="45" y="37"/>
                      </a:cubicBezTo>
                      <a:cubicBezTo>
                        <a:pt x="30" y="42"/>
                        <a:pt x="15" y="31"/>
                        <a:pt x="0" y="28"/>
                      </a:cubicBezTo>
                      <a:cubicBezTo>
                        <a:pt x="31" y="8"/>
                        <a:pt x="35" y="18"/>
                        <a:pt x="18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 rot="2049582">
                  <a:off x="2201" y="2995"/>
                  <a:ext cx="383" cy="136"/>
                  <a:chOff x="288" y="2069"/>
                  <a:chExt cx="383" cy="136"/>
                </a:xfrm>
              </p:grpSpPr>
              <p:sp>
                <p:nvSpPr>
                  <p:cNvPr id="15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2069"/>
                    <a:ext cx="91" cy="136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069"/>
                    <a:ext cx="324" cy="136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" name="Text Box 137"/>
              <p:cNvSpPr txBox="1">
                <a:spLocks noChangeArrowheads="1"/>
              </p:cNvSpPr>
              <p:nvPr/>
            </p:nvSpPr>
            <p:spPr bwMode="auto">
              <a:xfrm>
                <a:off x="2278" y="2714"/>
                <a:ext cx="1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7" name="Rectangle 6"/>
          <p:cNvSpPr/>
          <p:nvPr/>
        </p:nvSpPr>
        <p:spPr>
          <a:xfrm rot="1168821">
            <a:off x="7564865" y="2061818"/>
            <a:ext cx="379744" cy="8469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9536895">
            <a:off x="5742044" y="2208906"/>
            <a:ext cx="457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 rot="19506765">
            <a:off x="8094849" y="5157324"/>
            <a:ext cx="539573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68073" y="5848220"/>
            <a:ext cx="2713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Inhibitory receptors</a:t>
            </a:r>
          </a:p>
          <a:p>
            <a:pPr algn="ctr"/>
            <a:r>
              <a:rPr lang="en-GB" sz="2400" b="1" dirty="0" smtClean="0"/>
              <a:t>CD22 and </a:t>
            </a:r>
            <a:r>
              <a:rPr lang="en-GB" sz="2400" b="1" dirty="0" err="1" smtClean="0"/>
              <a:t>FcRIIB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28374" y="959366"/>
            <a:ext cx="236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Activating co-receptors</a:t>
            </a:r>
          </a:p>
          <a:p>
            <a:pPr algn="ctr"/>
            <a:r>
              <a:rPr lang="en-GB" sz="2400" b="1" dirty="0" smtClean="0"/>
              <a:t>CD21 CD19 CD81 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41158" y="1412775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BCR</a:t>
            </a:r>
            <a:endParaRPr lang="en-GB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54737" y="1268760"/>
            <a:ext cx="0" cy="1089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70406" y="812610"/>
            <a:ext cx="101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CD79a</a:t>
            </a:r>
          </a:p>
          <a:p>
            <a:r>
              <a:rPr lang="en-GB" sz="2400" b="1" dirty="0" smtClean="0"/>
              <a:t>CD79b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1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50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T cell dependent antibody responses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97710"/>
            <a:ext cx="8892480" cy="54452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sz="3100" dirty="0" smtClean="0"/>
              <a:t>Somatic </a:t>
            </a:r>
            <a:r>
              <a:rPr lang="en-GB" sz="3100" dirty="0" err="1" smtClean="0"/>
              <a:t>hypermutation</a:t>
            </a:r>
            <a:r>
              <a:rPr lang="en-GB" sz="3100" dirty="0" smtClean="0"/>
              <a:t> and affinity maturation for T cell dependent antigens takes place in germinal centre of lymph nodes.</a:t>
            </a:r>
          </a:p>
          <a:p>
            <a:pPr marL="0" indent="0" algn="just">
              <a:buNone/>
            </a:pPr>
            <a:r>
              <a:rPr lang="en-US" sz="3100" dirty="0" smtClean="0"/>
              <a:t>  </a:t>
            </a:r>
            <a:endParaRPr lang="en-GB" sz="3100" dirty="0" smtClean="0"/>
          </a:p>
          <a:p>
            <a:pPr algn="just"/>
            <a:r>
              <a:rPr lang="en-GB" sz="3100" dirty="0" smtClean="0"/>
              <a:t>Exposure to antigen results in </a:t>
            </a:r>
            <a:r>
              <a:rPr lang="en-GB" sz="3100" dirty="0" err="1" smtClean="0"/>
              <a:t>isotype</a:t>
            </a:r>
            <a:r>
              <a:rPr lang="en-GB" sz="3100" dirty="0" smtClean="0"/>
              <a:t> class switching: from </a:t>
            </a:r>
            <a:r>
              <a:rPr lang="en-GB" sz="3100" dirty="0" err="1" smtClean="0"/>
              <a:t>IgM</a:t>
            </a:r>
            <a:r>
              <a:rPr lang="en-GB" sz="3100" dirty="0" smtClean="0"/>
              <a:t> to </a:t>
            </a:r>
            <a:r>
              <a:rPr lang="en-GB" sz="3100" dirty="0" err="1" smtClean="0"/>
              <a:t>IgG</a:t>
            </a:r>
            <a:r>
              <a:rPr lang="en-GB" sz="3100" dirty="0" smtClean="0"/>
              <a:t>, IgA, </a:t>
            </a:r>
            <a:r>
              <a:rPr lang="en-GB" sz="3100" dirty="0" err="1" smtClean="0"/>
              <a:t>IgE</a:t>
            </a:r>
            <a:r>
              <a:rPr lang="en-GB" sz="3100" dirty="0" smtClean="0"/>
              <a:t>.</a:t>
            </a:r>
          </a:p>
          <a:p>
            <a:pPr algn="just"/>
            <a:endParaRPr lang="en-GB" sz="3100" dirty="0"/>
          </a:p>
          <a:p>
            <a:pPr algn="just"/>
            <a:r>
              <a:rPr lang="en-GB" sz="3100" dirty="0" smtClean="0"/>
              <a:t>B cell which successfully exit germinal centre  differentiate into either memory B cells or end stage B cells (plasma cells) which secrete </a:t>
            </a:r>
            <a:r>
              <a:rPr lang="en-GB" sz="3100" dirty="0" err="1" smtClean="0"/>
              <a:t>secrete</a:t>
            </a:r>
            <a:r>
              <a:rPr lang="en-GB" sz="3100" dirty="0" smtClean="0"/>
              <a:t> immunoglobulin. </a:t>
            </a:r>
          </a:p>
          <a:p>
            <a:pPr algn="just"/>
            <a:endParaRPr lang="en-GB" sz="3100" dirty="0"/>
          </a:p>
          <a:p>
            <a:pPr algn="just"/>
            <a:r>
              <a:rPr lang="en-GB" sz="3100" dirty="0" smtClean="0"/>
              <a:t>Plasma cells home to the bone marrow niches to continue antibody production and secretion.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80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altLang="en-GB" sz="3600" dirty="0" smtClean="0"/>
              <a:t>Somatic </a:t>
            </a:r>
            <a:r>
              <a:rPr lang="en-GB" altLang="en-GB" sz="3600" dirty="0" err="1" smtClean="0"/>
              <a:t>hypermutation</a:t>
            </a:r>
            <a:r>
              <a:rPr lang="en-GB" altLang="en-GB" sz="3600" dirty="0" smtClean="0"/>
              <a:t> (SHM) and affinity maturation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208912" cy="5256584"/>
          </a:xfrm>
        </p:spPr>
        <p:txBody>
          <a:bodyPr>
            <a:normAutofit/>
          </a:bodyPr>
          <a:lstStyle/>
          <a:p>
            <a:pPr algn="just"/>
            <a:r>
              <a:rPr lang="en-GB" altLang="en-GB" sz="2000" dirty="0" smtClean="0"/>
              <a:t>SHM: increase in the baseline mutation rate of antibody binding domains of heavy and light chain.</a:t>
            </a:r>
          </a:p>
          <a:p>
            <a:pPr algn="just"/>
            <a:endParaRPr lang="en-GB" altLang="en-GB" sz="2000" dirty="0" smtClean="0"/>
          </a:p>
          <a:p>
            <a:pPr algn="just"/>
            <a:r>
              <a:rPr lang="en-US" altLang="en-GB" sz="2000" dirty="0" smtClean="0"/>
              <a:t>Under the control of a number of enzymes; best recognized  protein are an RNA editing enzyme called Activation induced </a:t>
            </a:r>
            <a:r>
              <a:rPr lang="en-US" altLang="en-GB" sz="2000" dirty="0" err="1" smtClean="0"/>
              <a:t>cytidine</a:t>
            </a:r>
            <a:r>
              <a:rPr lang="en-US" altLang="en-GB" sz="2000" dirty="0" smtClean="0"/>
              <a:t> </a:t>
            </a:r>
            <a:r>
              <a:rPr lang="en-US" altLang="en-GB" sz="2000" dirty="0" err="1" smtClean="0"/>
              <a:t>deaminase</a:t>
            </a:r>
            <a:r>
              <a:rPr lang="en-US" altLang="en-GB" sz="2000" dirty="0" smtClean="0"/>
              <a:t> (AID) and  DNA </a:t>
            </a:r>
            <a:r>
              <a:rPr lang="en-US" altLang="en-GB" sz="2000" dirty="0" err="1" smtClean="0"/>
              <a:t>uracil</a:t>
            </a:r>
            <a:r>
              <a:rPr lang="en-US" altLang="en-GB" sz="2000" dirty="0" smtClean="0"/>
              <a:t> </a:t>
            </a:r>
            <a:r>
              <a:rPr lang="en-US" altLang="en-GB" sz="2000" dirty="0" err="1" smtClean="0"/>
              <a:t>glycosylase</a:t>
            </a:r>
            <a:r>
              <a:rPr lang="en-US" altLang="en-GB" sz="2000" dirty="0" smtClean="0"/>
              <a:t>. </a:t>
            </a:r>
            <a:endParaRPr lang="en-GB" altLang="en-GB" sz="2000" dirty="0" smtClean="0"/>
          </a:p>
          <a:p>
            <a:pPr algn="just"/>
            <a:endParaRPr lang="en-GB" altLang="en-GB" sz="2000" dirty="0"/>
          </a:p>
          <a:p>
            <a:pPr algn="just"/>
            <a:r>
              <a:rPr lang="en-GB" altLang="en-GB" sz="2000" dirty="0" smtClean="0"/>
              <a:t> Somatic mutation </a:t>
            </a:r>
          </a:p>
          <a:p>
            <a:pPr lvl="1" algn="just"/>
            <a:r>
              <a:rPr lang="en-GB" altLang="en-GB" sz="1600" dirty="0" smtClean="0"/>
              <a:t>diversification of B cell receptor repertoire</a:t>
            </a:r>
          </a:p>
          <a:p>
            <a:pPr lvl="1" algn="just"/>
            <a:r>
              <a:rPr lang="en-GB" altLang="en-GB" sz="1600" dirty="0" smtClean="0"/>
              <a:t>increases affinity of antibody for antigen (affinity maturation) and B cell survival </a:t>
            </a:r>
          </a:p>
          <a:p>
            <a:pPr lvl="1" algn="just"/>
            <a:r>
              <a:rPr lang="en-GB" altLang="en-GB" sz="1600" dirty="0" smtClean="0"/>
              <a:t>reduced or loss of affinity B cell death</a:t>
            </a:r>
          </a:p>
          <a:p>
            <a:pPr algn="just">
              <a:buNone/>
            </a:pPr>
            <a:endParaRPr lang="en-GB" altLang="en-GB" sz="2000" dirty="0"/>
          </a:p>
          <a:p>
            <a:pPr algn="just"/>
            <a:r>
              <a:rPr lang="en-GB" altLang="en-GB" sz="2000" dirty="0" smtClean="0"/>
              <a:t>Germinal centre is therefore is a site of an intense evolutionary pressure  for selection of ‘fittest’ antibody-antigen recognition immune 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sz="3600" dirty="0" smtClean="0"/>
              <a:t>Follicular CD4 T cells promote B cell </a:t>
            </a:r>
            <a:r>
              <a:rPr lang="en-US" sz="3600" dirty="0" err="1" smtClean="0"/>
              <a:t>isotype</a:t>
            </a:r>
            <a:r>
              <a:rPr lang="en-US" sz="3600" dirty="0" smtClean="0"/>
              <a:t> switching in LN germinal </a:t>
            </a:r>
            <a:r>
              <a:rPr lang="en-US" sz="3600" dirty="0" err="1" smtClean="0"/>
              <a:t>centres</a:t>
            </a:r>
            <a:r>
              <a:rPr lang="en-US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501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CD4 </a:t>
            </a:r>
            <a:r>
              <a:rPr lang="en-US" sz="2400" dirty="0"/>
              <a:t>f</a:t>
            </a:r>
            <a:r>
              <a:rPr lang="en-US" sz="2400" dirty="0" smtClean="0"/>
              <a:t>ollicular T cell</a:t>
            </a:r>
          </a:p>
          <a:p>
            <a:pPr lvl="1" algn="just"/>
            <a:r>
              <a:rPr lang="en-US" dirty="0" smtClean="0"/>
              <a:t>Transcription </a:t>
            </a:r>
            <a:r>
              <a:rPr lang="en-US" dirty="0"/>
              <a:t>factor </a:t>
            </a:r>
            <a:r>
              <a:rPr lang="en-US" dirty="0" smtClean="0"/>
              <a:t>Bcl-6</a:t>
            </a:r>
          </a:p>
          <a:p>
            <a:pPr lvl="1" algn="just"/>
            <a:r>
              <a:rPr lang="en-US" dirty="0" smtClean="0"/>
              <a:t>Cytokine </a:t>
            </a:r>
            <a:r>
              <a:rPr lang="en-US" dirty="0"/>
              <a:t>profile IL21, IL-4 and IFN-</a:t>
            </a:r>
            <a:r>
              <a:rPr lang="en-US" dirty="0" smtClean="0">
                <a:sym typeface="Symbol"/>
              </a:rPr>
              <a:t>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sz="2400" dirty="0" smtClean="0"/>
              <a:t>Binding to CXCL13 to CXCR5 on CD4 follicular cell directs T lymphocyte to germinal centre in lymph node.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 cell present peptide MHC complex to CD4 follicular T cells which then promotes </a:t>
            </a:r>
            <a:r>
              <a:rPr lang="en-US" sz="2400" dirty="0" err="1" smtClean="0"/>
              <a:t>isotype</a:t>
            </a:r>
            <a:r>
              <a:rPr lang="en-US" sz="2400" dirty="0" smtClean="0"/>
              <a:t> switching by cell-cell contact and cytokine secretion.</a:t>
            </a:r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1750"/>
            <a:ext cx="4176464" cy="46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GB" sz="3100" dirty="0" smtClean="0"/>
              <a:t>Follicular </a:t>
            </a:r>
            <a:r>
              <a:rPr lang="en-GB" altLang="en-GB" sz="3100" dirty="0" err="1" smtClean="0"/>
              <a:t>dendritic</a:t>
            </a:r>
            <a:r>
              <a:rPr lang="en-GB" altLang="en-GB" sz="3100" dirty="0" smtClean="0"/>
              <a:t> cells (FDC): antigen depot in lymph node germinal centre which promote  survival of high affinity B cells</a:t>
            </a:r>
            <a:endParaRPr lang="en-GB" altLang="en-GB" sz="36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4318000" cy="5184775"/>
          </a:xfrm>
        </p:spPr>
        <p:txBody>
          <a:bodyPr>
            <a:normAutofit/>
          </a:bodyPr>
          <a:lstStyle/>
          <a:p>
            <a:pPr algn="just"/>
            <a:r>
              <a:rPr lang="en-GB" altLang="en-GB" sz="2400" dirty="0" smtClean="0"/>
              <a:t>Branched morphology: MHC class II negative</a:t>
            </a:r>
          </a:p>
          <a:p>
            <a:pPr algn="just">
              <a:buNone/>
            </a:pPr>
            <a:endParaRPr lang="en-GB" altLang="en-GB" sz="2400" dirty="0" smtClean="0"/>
          </a:p>
          <a:p>
            <a:pPr algn="just"/>
            <a:r>
              <a:rPr lang="en-GB" altLang="en-GB" sz="2400" dirty="0" smtClean="0"/>
              <a:t>Express </a:t>
            </a:r>
            <a:r>
              <a:rPr lang="en-GB" altLang="en-GB" sz="2400" dirty="0" err="1" smtClean="0"/>
              <a:t>FcR</a:t>
            </a:r>
            <a:r>
              <a:rPr lang="en-GB" altLang="en-GB" sz="2400" dirty="0" smtClean="0"/>
              <a:t> and  complement receptors.</a:t>
            </a:r>
          </a:p>
          <a:p>
            <a:pPr algn="just"/>
            <a:endParaRPr lang="en-GB" altLang="en-GB" sz="2400" dirty="0" smtClean="0"/>
          </a:p>
          <a:p>
            <a:pPr algn="just"/>
            <a:r>
              <a:rPr lang="en-GB" altLang="en-GB" sz="2400" dirty="0" smtClean="0"/>
              <a:t>Hold antigen (in the form of immune complexes) for long periods of time (years).</a:t>
            </a:r>
          </a:p>
          <a:p>
            <a:pPr algn="just"/>
            <a:endParaRPr lang="en-GB" altLang="en-GB" sz="2400" dirty="0" smtClean="0"/>
          </a:p>
          <a:p>
            <a:pPr algn="just"/>
            <a:r>
              <a:rPr lang="en-GB" altLang="en-GB" sz="2400" dirty="0" smtClean="0"/>
              <a:t>Responsible for maintenance of B cell memory. </a:t>
            </a:r>
          </a:p>
        </p:txBody>
      </p:sp>
      <p:pic>
        <p:nvPicPr>
          <p:cNvPr id="66564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8073" y="3908824"/>
            <a:ext cx="3505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Germinal centre reaction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608512" cy="4824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 cell proximal dark zone</a:t>
            </a:r>
          </a:p>
          <a:p>
            <a:pPr lvl="1"/>
            <a:r>
              <a:rPr lang="en-GB" sz="2000" dirty="0" smtClean="0"/>
              <a:t>Contains </a:t>
            </a:r>
            <a:r>
              <a:rPr lang="en-GB" sz="2000" dirty="0" err="1" smtClean="0"/>
              <a:t>centroblasts</a:t>
            </a:r>
            <a:r>
              <a:rPr lang="en-GB" sz="2000" dirty="0" smtClean="0"/>
              <a:t> (red circles)</a:t>
            </a:r>
          </a:p>
          <a:p>
            <a:pPr lvl="1"/>
            <a:r>
              <a:rPr lang="en-GB" sz="2000" dirty="0" smtClean="0"/>
              <a:t>Site of B cell proliferation</a:t>
            </a:r>
          </a:p>
          <a:p>
            <a:pPr lvl="1"/>
            <a:r>
              <a:rPr lang="en-GB" sz="2000" dirty="0" smtClean="0"/>
              <a:t>Site of SHM and </a:t>
            </a:r>
            <a:r>
              <a:rPr lang="en-GB" sz="2000" dirty="0" err="1" smtClean="0"/>
              <a:t>isotype</a:t>
            </a:r>
            <a:r>
              <a:rPr lang="en-GB" sz="2000" dirty="0" smtClean="0"/>
              <a:t> class switching 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Distal T cell light zone </a:t>
            </a:r>
          </a:p>
          <a:p>
            <a:pPr lvl="1"/>
            <a:r>
              <a:rPr lang="en-GB" sz="2000" dirty="0" smtClean="0"/>
              <a:t>Contains </a:t>
            </a:r>
            <a:r>
              <a:rPr lang="en-GB" sz="2000" dirty="0" err="1" smtClean="0"/>
              <a:t>centrocytes</a:t>
            </a:r>
            <a:r>
              <a:rPr lang="en-GB" sz="2000" dirty="0" smtClean="0"/>
              <a:t> (green circles)</a:t>
            </a:r>
          </a:p>
          <a:p>
            <a:pPr lvl="1"/>
            <a:r>
              <a:rPr lang="en-GB" sz="2000" dirty="0" smtClean="0"/>
              <a:t>Antigen specific follicular CD4 T cells</a:t>
            </a:r>
          </a:p>
          <a:p>
            <a:pPr lvl="1"/>
            <a:r>
              <a:rPr lang="en-GB" sz="2000" dirty="0" smtClean="0"/>
              <a:t>Antigen laden FDC (yellow stars)</a:t>
            </a:r>
          </a:p>
          <a:p>
            <a:pPr lvl="1"/>
            <a:r>
              <a:rPr lang="en-GB" sz="2000" dirty="0" smtClean="0"/>
              <a:t>Site of positive/negative B cells  </a:t>
            </a:r>
          </a:p>
          <a:p>
            <a:endParaRPr lang="en-GB" sz="2400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GERMINAL CENTRE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076056" y="2636912"/>
            <a:ext cx="2808312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64088" y="2636912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8144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Light zone</a:t>
            </a:r>
            <a:endParaRPr lang="en-GB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60232" y="4437112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24328" y="2636912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Dark zone </a:t>
            </a:r>
            <a:endParaRPr lang="en-GB" sz="2400" b="1" dirty="0"/>
          </a:p>
        </p:txBody>
      </p:sp>
      <p:sp>
        <p:nvSpPr>
          <p:cNvPr id="13" name="Oval 12"/>
          <p:cNvSpPr/>
          <p:nvPr/>
        </p:nvSpPr>
        <p:spPr>
          <a:xfrm>
            <a:off x="5796136" y="3212976"/>
            <a:ext cx="360040" cy="338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56176" y="2852936"/>
            <a:ext cx="360040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16216" y="3212976"/>
            <a:ext cx="432048" cy="4103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364088" y="4077072"/>
            <a:ext cx="432048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2160" y="4437112"/>
            <a:ext cx="360040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68616" y="502156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-Point Star 19"/>
          <p:cNvSpPr/>
          <p:nvPr/>
        </p:nvSpPr>
        <p:spPr>
          <a:xfrm>
            <a:off x="6948264" y="4653136"/>
            <a:ext cx="504056" cy="55436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6-Point Star 20"/>
          <p:cNvSpPr/>
          <p:nvPr/>
        </p:nvSpPr>
        <p:spPr>
          <a:xfrm>
            <a:off x="6012160" y="4797152"/>
            <a:ext cx="432048" cy="55436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372200" y="4221088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508104" y="4581128"/>
            <a:ext cx="432048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336" y="5373216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CD4 TFH</a:t>
            </a:r>
            <a:endParaRPr lang="en-GB" sz="2400" b="1" dirty="0"/>
          </a:p>
        </p:txBody>
      </p:sp>
      <p:sp>
        <p:nvSpPr>
          <p:cNvPr id="26" name="Oval 25"/>
          <p:cNvSpPr/>
          <p:nvPr/>
        </p:nvSpPr>
        <p:spPr>
          <a:xfrm>
            <a:off x="7092280" y="4077072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Overview of GC reaction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832648" cy="50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301208"/>
            <a:ext cx="2813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Antigen experienced</a:t>
            </a:r>
          </a:p>
          <a:p>
            <a:pPr algn="ctr"/>
            <a:r>
              <a:rPr lang="en-GB" sz="2400" b="1" dirty="0" smtClean="0"/>
              <a:t> B  cells enter</a:t>
            </a:r>
          </a:p>
          <a:p>
            <a:pPr algn="ctr"/>
            <a:r>
              <a:rPr lang="en-GB" sz="2400" b="1" dirty="0" smtClean="0"/>
              <a:t> the dark  zone </a:t>
            </a:r>
            <a:endParaRPr lang="en-GB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48064" y="5517232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155679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/>
              <a:t>After positive selection by FDC and additional help by CD4 FH cells B cells can either re-enter dark zone or exit GC as plasma cells or GC memory B cells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/>
              <a:t>Isotype</a:t>
            </a:r>
            <a:r>
              <a:rPr lang="en-US" sz="3600" dirty="0"/>
              <a:t> switching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80520" cy="56612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800" dirty="0"/>
              <a:t>Switching moves the re-arranged heavy chain </a:t>
            </a:r>
            <a:r>
              <a:rPr lang="en-US" sz="3800" dirty="0" err="1"/>
              <a:t>IgM</a:t>
            </a:r>
            <a:r>
              <a:rPr lang="en-US" sz="3800" dirty="0"/>
              <a:t> VDJ exon into a position immediately upstream of and alternative heavy chain exon (</a:t>
            </a:r>
            <a:r>
              <a:rPr lang="en-US" sz="3800" dirty="0" err="1"/>
              <a:t>IgG</a:t>
            </a:r>
            <a:r>
              <a:rPr lang="en-US" sz="3800" dirty="0"/>
              <a:t>, IgA, </a:t>
            </a:r>
            <a:r>
              <a:rPr lang="en-US" sz="3800" dirty="0" err="1"/>
              <a:t>IgE</a:t>
            </a:r>
            <a:r>
              <a:rPr lang="en-US" sz="3800" dirty="0"/>
              <a:t>).</a:t>
            </a:r>
          </a:p>
          <a:p>
            <a:pPr algn="just"/>
            <a:endParaRPr lang="en-US" sz="2200" dirty="0"/>
          </a:p>
          <a:p>
            <a:pPr marL="0" indent="0" algn="just">
              <a:buNone/>
            </a:pPr>
            <a:r>
              <a:rPr lang="en-US" sz="3800" dirty="0"/>
              <a:t>This reaction is promoted by AID and DNA </a:t>
            </a:r>
            <a:r>
              <a:rPr lang="en-US" sz="3800" dirty="0" err="1"/>
              <a:t>glycoslyase</a:t>
            </a:r>
            <a:r>
              <a:rPr lang="en-US" sz="3800" dirty="0"/>
              <a:t> enzymes .</a:t>
            </a:r>
          </a:p>
          <a:p>
            <a:pPr algn="just"/>
            <a:endParaRPr lang="en-US" sz="2200" dirty="0"/>
          </a:p>
          <a:p>
            <a:pPr marL="0" indent="0" algn="just">
              <a:buNone/>
            </a:pPr>
            <a:r>
              <a:rPr lang="en-US" sz="3800" dirty="0" err="1"/>
              <a:t>Isotype</a:t>
            </a:r>
            <a:r>
              <a:rPr lang="en-US" sz="3800" dirty="0"/>
              <a:t> switching involved T and B cell contact (CD40L on T cell binds to CD40 on B cells) and secretion of cytokines by T cells</a:t>
            </a:r>
            <a:r>
              <a:rPr lang="en-US" sz="3400" dirty="0"/>
              <a:t>.</a:t>
            </a:r>
          </a:p>
          <a:p>
            <a:pPr algn="just">
              <a:buNone/>
            </a:pPr>
            <a:r>
              <a:rPr lang="en-US" sz="3400" dirty="0"/>
              <a:t> </a:t>
            </a:r>
          </a:p>
          <a:p>
            <a:pPr lvl="1" algn="just"/>
            <a:r>
              <a:rPr lang="en-US" sz="3400" dirty="0"/>
              <a:t>IL-10, IFN-</a:t>
            </a:r>
            <a:r>
              <a:rPr lang="en-US" sz="3400" dirty="0">
                <a:sym typeface="Symbol"/>
              </a:rPr>
              <a:t> </a:t>
            </a:r>
            <a:r>
              <a:rPr lang="en-US" sz="3400" dirty="0"/>
              <a:t>IL-21	</a:t>
            </a:r>
            <a:r>
              <a:rPr lang="en-US" sz="3400" dirty="0" err="1"/>
              <a:t>IgG</a:t>
            </a:r>
            <a:r>
              <a:rPr lang="en-US" sz="3400" dirty="0"/>
              <a:t> switch</a:t>
            </a:r>
          </a:p>
          <a:p>
            <a:pPr lvl="1" algn="just"/>
            <a:r>
              <a:rPr lang="en-US" sz="3400" dirty="0"/>
              <a:t>IL-4 &amp; IL-13	</a:t>
            </a:r>
            <a:r>
              <a:rPr lang="en-US" sz="3400" dirty="0" err="1"/>
              <a:t>IgE</a:t>
            </a:r>
            <a:r>
              <a:rPr lang="en-US" sz="3400" dirty="0"/>
              <a:t>  switch</a:t>
            </a:r>
          </a:p>
          <a:p>
            <a:pPr lvl="1" algn="just"/>
            <a:r>
              <a:rPr lang="en-US" sz="3400" dirty="0"/>
              <a:t>TGF-</a:t>
            </a:r>
            <a:r>
              <a:rPr lang="en-US" sz="3400" dirty="0">
                <a:sym typeface="Symbol"/>
              </a:rPr>
              <a:t>, IL-5	IgA switch</a:t>
            </a:r>
            <a:endParaRPr lang="en-GB" sz="34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86261" y="1340768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VDJ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532023" y="3145479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VDJ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48264" y="1340768"/>
            <a:ext cx="914400" cy="914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IgM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33698" y="3145479"/>
            <a:ext cx="1008112" cy="914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IgG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26709" y="2180230"/>
            <a:ext cx="484632" cy="965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64088" y="4509120"/>
            <a:ext cx="1584176" cy="844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VDJ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48264" y="4509120"/>
            <a:ext cx="1008112" cy="86821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IgA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5733256"/>
            <a:ext cx="1584176" cy="844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VDJ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0272" y="5733256"/>
            <a:ext cx="1008112" cy="86821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IgE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 cell independent antibody responses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sz="9600" dirty="0" smtClean="0"/>
              <a:t>T cell independent antigen immune responses occurs in marginal zone of spleen and at mucosal surfaces and produce low affinity </a:t>
            </a:r>
            <a:r>
              <a:rPr lang="en-GB" sz="9600" dirty="0" err="1" smtClean="0"/>
              <a:t>IgM</a:t>
            </a:r>
            <a:r>
              <a:rPr lang="en-GB" sz="9600" dirty="0" smtClean="0"/>
              <a:t> and class switched </a:t>
            </a:r>
            <a:r>
              <a:rPr lang="en-GB" sz="9600" dirty="0" err="1" smtClean="0"/>
              <a:t>IgG</a:t>
            </a:r>
            <a:r>
              <a:rPr lang="en-GB" sz="9600" dirty="0" smtClean="0"/>
              <a:t> and </a:t>
            </a:r>
            <a:r>
              <a:rPr lang="en-GB" sz="9600" dirty="0" err="1" smtClean="0"/>
              <a:t>IgA</a:t>
            </a:r>
            <a:r>
              <a:rPr lang="en-GB" sz="9600" dirty="0" smtClean="0"/>
              <a:t> within 24 hours of antigen exposure (innate </a:t>
            </a:r>
            <a:r>
              <a:rPr lang="en-GB" sz="9600" dirty="0" err="1" smtClean="0"/>
              <a:t>effector</a:t>
            </a:r>
            <a:r>
              <a:rPr lang="en-GB" sz="9600" dirty="0" smtClean="0"/>
              <a:t> B cells).</a:t>
            </a:r>
          </a:p>
          <a:p>
            <a:pPr algn="just"/>
            <a:endParaRPr lang="en-GB" sz="9600" dirty="0" smtClean="0"/>
          </a:p>
          <a:p>
            <a:pPr algn="just"/>
            <a:r>
              <a:rPr lang="en-GB" sz="9600" dirty="0" smtClean="0"/>
              <a:t>B cell activation is triggered by</a:t>
            </a:r>
          </a:p>
          <a:p>
            <a:pPr lvl="1" algn="just"/>
            <a:r>
              <a:rPr lang="en-GB" sz="8000" dirty="0" smtClean="0"/>
              <a:t>Cross linking and clustering of BCR by polymeric  antigens  (repeating structures) such as carbohydrate structures</a:t>
            </a:r>
          </a:p>
          <a:p>
            <a:pPr lvl="1" algn="just"/>
            <a:r>
              <a:rPr lang="en-GB" sz="8000" dirty="0" smtClean="0"/>
              <a:t>Antigen recognition by BCR and co-stimulation by TLR </a:t>
            </a:r>
            <a:r>
              <a:rPr lang="en-GB" sz="8000" dirty="0" err="1" smtClean="0"/>
              <a:t>ligands</a:t>
            </a:r>
            <a:r>
              <a:rPr lang="en-GB" sz="8000" dirty="0" smtClean="0"/>
              <a:t>  or CD40L related TNF family members proteins (APRIL and BAFF) which are secreted by antigen presenting cells</a:t>
            </a:r>
          </a:p>
          <a:p>
            <a:pPr algn="just">
              <a:buNone/>
            </a:pPr>
            <a:endParaRPr lang="en-GB" sz="9600" dirty="0" smtClean="0"/>
          </a:p>
          <a:p>
            <a:r>
              <a:rPr lang="en-US" sz="9600" dirty="0" smtClean="0"/>
              <a:t>Lack of T  cell means that somatic mutation does not occur and immune memory is limited. </a:t>
            </a:r>
          </a:p>
          <a:p>
            <a:pPr>
              <a:buNone/>
            </a:pPr>
            <a:endParaRPr lang="en-US" sz="9600" dirty="0"/>
          </a:p>
          <a:p>
            <a:r>
              <a:rPr lang="en-US" sz="9600" dirty="0" smtClean="0"/>
              <a:t>Vaccination with carbohydrate antigens  does not usually offer live long immunity.</a:t>
            </a:r>
          </a:p>
          <a:p>
            <a:endParaRPr lang="en-US" sz="4900" dirty="0" smtClean="0"/>
          </a:p>
          <a:p>
            <a:endParaRPr lang="en-US" sz="4900" dirty="0" smtClean="0"/>
          </a:p>
          <a:p>
            <a:endParaRPr lang="en-US" sz="4900" dirty="0"/>
          </a:p>
          <a:p>
            <a:endParaRPr lang="en-GB" sz="4900" dirty="0"/>
          </a:p>
        </p:txBody>
      </p:sp>
    </p:spTree>
    <p:extLst>
      <p:ext uri="{BB962C8B-B14F-4D97-AF65-F5344CB8AC3E}">
        <p14:creationId xmlns:p14="http://schemas.microsoft.com/office/powerpoint/2010/main" val="27407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95232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Structure and function of Immunoglobulin 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Learning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3732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Understand how B cell recognize and respond to antigen </a:t>
            </a:r>
            <a:endParaRPr lang="en-GB" sz="2800" dirty="0"/>
          </a:p>
          <a:p>
            <a:pPr lvl="0" algn="just"/>
            <a:endParaRPr lang="en-US" sz="2800" dirty="0" smtClean="0"/>
          </a:p>
          <a:p>
            <a:pPr lvl="0" algn="just"/>
            <a:r>
              <a:rPr lang="en-US" sz="2800" dirty="0" smtClean="0"/>
              <a:t>Outline </a:t>
            </a:r>
            <a:r>
              <a:rPr lang="en-US" sz="2800" dirty="0"/>
              <a:t>the developmental and maturational </a:t>
            </a:r>
            <a:r>
              <a:rPr lang="en-US" sz="2800" dirty="0" smtClean="0"/>
              <a:t> stages of </a:t>
            </a:r>
            <a:r>
              <a:rPr lang="en-US" sz="2800" dirty="0"/>
              <a:t>B cells</a:t>
            </a:r>
            <a:endParaRPr lang="en-GB" sz="2800" dirty="0"/>
          </a:p>
          <a:p>
            <a:pPr marL="0" indent="0" algn="just">
              <a:buNone/>
            </a:pPr>
            <a:r>
              <a:rPr lang="en-US" sz="2800" dirty="0"/>
              <a:t> </a:t>
            </a:r>
            <a:endParaRPr lang="en-GB" sz="2800" dirty="0"/>
          </a:p>
          <a:p>
            <a:pPr lvl="0" algn="just"/>
            <a:r>
              <a:rPr lang="en-US" sz="2800" dirty="0"/>
              <a:t>List the immunoglobulin classes. Describe their functions and relate these to their individual structure.</a:t>
            </a:r>
            <a:endParaRPr lang="en-GB" sz="2800" dirty="0"/>
          </a:p>
          <a:p>
            <a:pPr marL="0" indent="0" algn="just">
              <a:buNone/>
            </a:pPr>
            <a:r>
              <a:rPr lang="en-US" sz="2800" dirty="0"/>
              <a:t> </a:t>
            </a:r>
            <a:endParaRPr lang="en-GB" sz="2800" dirty="0"/>
          </a:p>
          <a:p>
            <a:pPr lvl="0" algn="just"/>
            <a:r>
              <a:rPr lang="en-US" sz="2800" dirty="0"/>
              <a:t>Compare and contrast immune responses to T cell dependent and T cell independent immune responses</a:t>
            </a:r>
            <a:endParaRPr lang="en-GB" sz="2800" dirty="0"/>
          </a:p>
          <a:p>
            <a:pPr marL="0" indent="0">
              <a:buNone/>
            </a:pPr>
            <a:r>
              <a:rPr lang="en-US" sz="2800" b="1" dirty="0"/>
              <a:t> </a:t>
            </a:r>
            <a:endParaRPr lang="en-GB" sz="2800" dirty="0"/>
          </a:p>
          <a:p>
            <a:endParaRPr lang="en-GB" sz="2600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24942"/>
          </a:xfrm>
          <a:noFill/>
        </p:spPr>
        <p:txBody>
          <a:bodyPr lIns="90487" tIns="44450" rIns="90487" bIns="44450" anchor="b">
            <a:normAutofit/>
          </a:bodyPr>
          <a:lstStyle/>
          <a:p>
            <a:r>
              <a:rPr lang="en-GB" sz="3600" dirty="0" smtClean="0"/>
              <a:t>Functions of Antibodies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000" y="836712"/>
            <a:ext cx="9001000" cy="6021288"/>
          </a:xfrm>
          <a:noFill/>
        </p:spPr>
        <p:txBody>
          <a:bodyPr lIns="90487" tIns="44450" rIns="90487" bIns="44450">
            <a:normAutofit fontScale="47500" lnSpcReduction="20000"/>
          </a:bodyPr>
          <a:lstStyle/>
          <a:p>
            <a:r>
              <a:rPr lang="en-GB" sz="5100" b="1" dirty="0" err="1" smtClean="0"/>
              <a:t>Fab</a:t>
            </a:r>
            <a:r>
              <a:rPr lang="en-GB" sz="5100" b="1" dirty="0" smtClean="0"/>
              <a:t>  region function</a:t>
            </a:r>
          </a:p>
          <a:p>
            <a:endParaRPr lang="en-GB" sz="4400" dirty="0" smtClean="0"/>
          </a:p>
          <a:p>
            <a:r>
              <a:rPr lang="en-GB" sz="4400" dirty="0" smtClean="0"/>
              <a:t>Recognition of conformational  epitopes on proteins, peptides, carbohydrates</a:t>
            </a:r>
          </a:p>
          <a:p>
            <a:endParaRPr lang="en-GB" sz="4400" dirty="0" smtClean="0"/>
          </a:p>
          <a:p>
            <a:r>
              <a:rPr lang="en-GB" sz="4400" dirty="0" smtClean="0"/>
              <a:t>Neutralising of pathogens and toxins</a:t>
            </a:r>
          </a:p>
          <a:p>
            <a:endParaRPr lang="en-GB" sz="4400" dirty="0" smtClean="0"/>
          </a:p>
          <a:p>
            <a:pPr algn="just"/>
            <a:r>
              <a:rPr lang="en-GB" sz="4400" b="1" dirty="0" err="1" smtClean="0"/>
              <a:t>Fc</a:t>
            </a:r>
            <a:r>
              <a:rPr lang="en-GB" sz="4400" b="1" dirty="0" smtClean="0"/>
              <a:t> region function</a:t>
            </a:r>
          </a:p>
          <a:p>
            <a:pPr algn="just"/>
            <a:endParaRPr lang="en-GB" sz="4400" dirty="0" smtClean="0"/>
          </a:p>
          <a:p>
            <a:pPr algn="just"/>
            <a:r>
              <a:rPr lang="en-GB" sz="4400" dirty="0" smtClean="0"/>
              <a:t>Activation of complement</a:t>
            </a:r>
          </a:p>
          <a:p>
            <a:pPr algn="just"/>
            <a:endParaRPr lang="en-GB" sz="44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4400" dirty="0" smtClean="0"/>
              <a:t>Clearance of Immune complexes, particulates, apoptotic via </a:t>
            </a:r>
            <a:r>
              <a:rPr lang="en-GB" sz="4400" dirty="0" err="1" smtClean="0"/>
              <a:t>reticulo</a:t>
            </a:r>
            <a:r>
              <a:rPr lang="en-GB" sz="4400" dirty="0" smtClean="0"/>
              <a:t>-endothelial system</a:t>
            </a:r>
          </a:p>
          <a:p>
            <a:pPr algn="just">
              <a:buNone/>
            </a:pPr>
            <a:endParaRPr lang="en-GB" sz="4400" dirty="0" smtClean="0"/>
          </a:p>
          <a:p>
            <a:pPr algn="just"/>
            <a:r>
              <a:rPr lang="en-GB" sz="4400" dirty="0" smtClean="0"/>
              <a:t>Elimination of antibody coated pathogens</a:t>
            </a:r>
          </a:p>
          <a:p>
            <a:pPr algn="just"/>
            <a:endParaRPr lang="en-GB" sz="4400" dirty="0" smtClean="0"/>
          </a:p>
          <a:p>
            <a:pPr algn="just"/>
            <a:r>
              <a:rPr lang="en-GB" sz="4400" dirty="0" smtClean="0"/>
              <a:t>Transport and delivery of immunoglobulin to different body compartments </a:t>
            </a:r>
          </a:p>
          <a:p>
            <a:pPr algn="just"/>
            <a:endParaRPr lang="en-GB" sz="4400" dirty="0" smtClean="0"/>
          </a:p>
          <a:p>
            <a:pPr algn="just"/>
            <a:r>
              <a:rPr lang="en-GB" sz="4400" dirty="0" smtClean="0"/>
              <a:t>Regulation of immune responses</a:t>
            </a:r>
          </a:p>
          <a:p>
            <a:endParaRPr lang="en-GB" sz="4400" dirty="0" smtClean="0"/>
          </a:p>
          <a:p>
            <a:pPr lvl="1"/>
            <a:endParaRPr lang="en-GB" sz="2600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1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1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Structure and function of </a:t>
            </a:r>
            <a:r>
              <a:rPr lang="en-US" sz="3600" dirty="0" err="1" smtClean="0"/>
              <a:t>IgM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824536" cy="6093296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Pentameric</a:t>
            </a:r>
            <a:r>
              <a:rPr lang="en-US" sz="2400" dirty="0" smtClean="0"/>
              <a:t> structure with J chain</a:t>
            </a:r>
          </a:p>
          <a:p>
            <a:pPr algn="just"/>
            <a:endParaRPr lang="en-US" sz="1200" dirty="0"/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Low affinity for to individual antigen binding sites: capacity to bind multiple antigen binding sites promote </a:t>
            </a:r>
            <a:r>
              <a:rPr lang="en-GB" sz="2400" dirty="0" smtClean="0"/>
              <a:t>increase </a:t>
            </a:r>
            <a:r>
              <a:rPr lang="en-GB" sz="2400" dirty="0"/>
              <a:t>the strength of the interaction (affinity) to a multivalent </a:t>
            </a:r>
            <a:r>
              <a:rPr lang="en-GB" sz="2400" dirty="0" smtClean="0"/>
              <a:t>antigen.</a:t>
            </a:r>
          </a:p>
          <a:p>
            <a:pPr algn="just">
              <a:lnSpc>
                <a:spcPct val="90000"/>
              </a:lnSpc>
            </a:pPr>
            <a:endParaRPr lang="en-GB" sz="1200" dirty="0"/>
          </a:p>
          <a:p>
            <a:pPr algn="just">
              <a:lnSpc>
                <a:spcPct val="90000"/>
              </a:lnSpc>
            </a:pPr>
            <a:r>
              <a:rPr lang="en-GB" sz="2400" dirty="0" smtClean="0"/>
              <a:t>This </a:t>
            </a:r>
            <a:r>
              <a:rPr lang="en-GB" sz="2400" dirty="0"/>
              <a:t>increase in functional affinity is known as </a:t>
            </a:r>
            <a:r>
              <a:rPr lang="en-GB" sz="2400" dirty="0" smtClean="0"/>
              <a:t>avidity.</a:t>
            </a:r>
          </a:p>
          <a:p>
            <a:pPr marL="0" indent="0" algn="just">
              <a:buNone/>
            </a:pPr>
            <a:endParaRPr lang="en-US" sz="1200" dirty="0"/>
          </a:p>
          <a:p>
            <a:pPr algn="just"/>
            <a:r>
              <a:rPr lang="en-US" sz="2400" dirty="0" smtClean="0"/>
              <a:t>Function</a:t>
            </a:r>
          </a:p>
          <a:p>
            <a:pPr lvl="1" algn="just"/>
            <a:r>
              <a:rPr lang="en-US" sz="2000" b="1" dirty="0" smtClean="0"/>
              <a:t>Primary immune response</a:t>
            </a:r>
          </a:p>
          <a:p>
            <a:pPr lvl="1" algn="just"/>
            <a:r>
              <a:rPr lang="en-US" sz="2000" b="1" dirty="0" smtClean="0"/>
              <a:t>Complement fixation</a:t>
            </a:r>
          </a:p>
          <a:p>
            <a:pPr algn="just">
              <a:lnSpc>
                <a:spcPct val="90000"/>
              </a:lnSpc>
            </a:pPr>
            <a:endParaRPr lang="en-US" sz="1200" dirty="0"/>
          </a:p>
          <a:p>
            <a:pPr algn="just">
              <a:lnSpc>
                <a:spcPct val="90000"/>
              </a:lnSpc>
            </a:pPr>
            <a:r>
              <a:rPr lang="en-US" sz="2400" dirty="0"/>
              <a:t>Useful index of recent exposure to </a:t>
            </a:r>
            <a:r>
              <a:rPr lang="en-US" sz="2400" dirty="0" err="1" smtClean="0"/>
              <a:t>immunogen</a:t>
            </a:r>
            <a:r>
              <a:rPr lang="en-US" sz="2400" dirty="0" smtClean="0"/>
              <a:t> or pathogen.</a:t>
            </a:r>
            <a:endParaRPr lang="en-GB" sz="24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269" y="1700808"/>
            <a:ext cx="37472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600" dirty="0"/>
              <a:t>Structure and function of </a:t>
            </a:r>
            <a:r>
              <a:rPr lang="en-US" sz="3600" dirty="0" err="1" smtClean="0"/>
              <a:t>IgG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904656" cy="5589240"/>
          </a:xfrm>
        </p:spPr>
        <p:txBody>
          <a:bodyPr>
            <a:noAutofit/>
          </a:bodyPr>
          <a:lstStyle/>
          <a:p>
            <a:r>
              <a:rPr lang="en-US" sz="2400" dirty="0" smtClean="0"/>
              <a:t>IgG predominant </a:t>
            </a:r>
            <a:r>
              <a:rPr lang="en-US" sz="2400" dirty="0" err="1" smtClean="0"/>
              <a:t>isotype</a:t>
            </a:r>
            <a:r>
              <a:rPr lang="en-US" sz="2400" dirty="0" smtClean="0"/>
              <a:t> in body tissues:</a:t>
            </a:r>
          </a:p>
          <a:p>
            <a:endParaRPr lang="en-US" sz="1400" dirty="0"/>
          </a:p>
          <a:p>
            <a:r>
              <a:rPr lang="en-US" sz="2400" dirty="0"/>
              <a:t>4 main subclasses in </a:t>
            </a:r>
            <a:r>
              <a:rPr lang="en-US" sz="2400" dirty="0" smtClean="0"/>
              <a:t>serum:</a:t>
            </a:r>
          </a:p>
          <a:p>
            <a:pPr lvl="1"/>
            <a:r>
              <a:rPr lang="en-US" dirty="0" smtClean="0"/>
              <a:t>IgG1, IgG2, IgG3 IgG4 </a:t>
            </a:r>
          </a:p>
          <a:p>
            <a:pPr lvl="1"/>
            <a:r>
              <a:rPr lang="en-US" dirty="0" smtClean="0"/>
              <a:t>different  functional capacity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400" dirty="0" smtClean="0"/>
              <a:t>Function of </a:t>
            </a:r>
            <a:r>
              <a:rPr lang="en-US" sz="2400" dirty="0" err="1" smtClean="0"/>
              <a:t>IgG</a:t>
            </a:r>
            <a:r>
              <a:rPr lang="en-US" sz="2400" dirty="0" smtClean="0"/>
              <a:t> include</a:t>
            </a:r>
          </a:p>
          <a:p>
            <a:pPr lvl="1"/>
            <a:r>
              <a:rPr lang="en-US" dirty="0" err="1" smtClean="0"/>
              <a:t>Opsonisation</a:t>
            </a:r>
            <a:endParaRPr lang="en-US" dirty="0" smtClean="0"/>
          </a:p>
          <a:p>
            <a:pPr lvl="1"/>
            <a:r>
              <a:rPr lang="en-US" dirty="0" smtClean="0"/>
              <a:t>Phagocytosis</a:t>
            </a:r>
          </a:p>
          <a:p>
            <a:pPr lvl="1"/>
            <a:r>
              <a:rPr lang="en-US" dirty="0" smtClean="0"/>
              <a:t>Complement fixation</a:t>
            </a:r>
          </a:p>
          <a:p>
            <a:pPr lvl="1"/>
            <a:r>
              <a:rPr lang="en-US" dirty="0" smtClean="0"/>
              <a:t>ADCC</a:t>
            </a:r>
          </a:p>
          <a:p>
            <a:pPr lvl="1"/>
            <a:r>
              <a:rPr lang="en-US" dirty="0" err="1" smtClean="0"/>
              <a:t>Neutralisation</a:t>
            </a:r>
            <a:r>
              <a:rPr lang="en-US" dirty="0" smtClean="0"/>
              <a:t> of toxins and viruses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400" dirty="0"/>
              <a:t>Placental </a:t>
            </a:r>
            <a:r>
              <a:rPr lang="en-US" sz="2400" dirty="0" smtClean="0"/>
              <a:t>transport to fetus.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1844825"/>
            <a:ext cx="3322712" cy="374441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3475"/>
            <a:ext cx="3384376" cy="356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IgG</a:t>
            </a:r>
            <a:r>
              <a:rPr lang="en-GB" sz="3600" dirty="0" smtClean="0"/>
              <a:t> </a:t>
            </a:r>
            <a:r>
              <a:rPr lang="en-GB" sz="3600" dirty="0" err="1" smtClean="0"/>
              <a:t>FcR</a:t>
            </a:r>
            <a:r>
              <a:rPr lang="en-GB" sz="3600" dirty="0" smtClean="0"/>
              <a:t> 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5904656" cy="5616624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A single N-linked </a:t>
            </a:r>
            <a:r>
              <a:rPr lang="en-GB" sz="2400" dirty="0" err="1" smtClean="0"/>
              <a:t>glycosylation</a:t>
            </a:r>
            <a:r>
              <a:rPr lang="en-GB" sz="2400" dirty="0" smtClean="0"/>
              <a:t> site exists at the amino acid 297 in the heavy chain of all </a:t>
            </a:r>
            <a:r>
              <a:rPr lang="en-GB" sz="2400" dirty="0" err="1" smtClean="0"/>
              <a:t>IgG</a:t>
            </a:r>
            <a:r>
              <a:rPr lang="en-GB" sz="2400" dirty="0" smtClean="0"/>
              <a:t> subclasses.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This glycan is essential for all inflammatory activities of IgG antibodies as it keep heavy chain in an open conformation need for  </a:t>
            </a:r>
            <a:r>
              <a:rPr lang="en-GB" sz="2400" dirty="0" err="1" smtClean="0"/>
              <a:t>Fc</a:t>
            </a:r>
            <a:r>
              <a:rPr lang="en-GB" sz="2400" dirty="0" err="1" smtClean="0">
                <a:sym typeface="Symbol"/>
              </a:rPr>
              <a:t>R</a:t>
            </a:r>
            <a:r>
              <a:rPr lang="en-GB" sz="2400" dirty="0" smtClean="0">
                <a:sym typeface="Symbol"/>
              </a:rPr>
              <a:t> binding.</a:t>
            </a:r>
          </a:p>
          <a:p>
            <a:pPr algn="just"/>
            <a:endParaRPr lang="en-GB" sz="2400" dirty="0" smtClean="0">
              <a:sym typeface="Symbol"/>
            </a:endParaRPr>
          </a:p>
          <a:p>
            <a:pPr algn="just"/>
            <a:r>
              <a:rPr lang="en-GB" sz="2400" dirty="0" smtClean="0">
                <a:sym typeface="Symbol"/>
              </a:rPr>
              <a:t>Glycan composition varies considerable in healthy adults .</a:t>
            </a:r>
          </a:p>
          <a:p>
            <a:pPr algn="just">
              <a:buNone/>
            </a:pPr>
            <a:endParaRPr lang="en-GB" sz="2400" dirty="0" smtClean="0">
              <a:sym typeface="Symbol"/>
            </a:endParaRPr>
          </a:p>
          <a:p>
            <a:pPr algn="just"/>
            <a:r>
              <a:rPr lang="en-GB" sz="2400" dirty="0" smtClean="0">
                <a:sym typeface="Symbol"/>
              </a:rPr>
              <a:t>Addition of specific sugars (</a:t>
            </a:r>
            <a:r>
              <a:rPr lang="en-GB" sz="2400" dirty="0" err="1" smtClean="0">
                <a:sym typeface="Symbol"/>
              </a:rPr>
              <a:t>fucose</a:t>
            </a:r>
            <a:r>
              <a:rPr lang="en-GB" sz="2400" dirty="0" smtClean="0">
                <a:sym typeface="Symbol"/>
              </a:rPr>
              <a:t>, sialic acid) may reduce affinity of IgG Fc for </a:t>
            </a:r>
            <a:r>
              <a:rPr lang="en-GB" sz="2400" dirty="0" err="1" smtClean="0">
                <a:sym typeface="Symbol"/>
              </a:rPr>
              <a:t>FcR</a:t>
            </a:r>
            <a:r>
              <a:rPr lang="en-GB" sz="2400" dirty="0" smtClean="0">
                <a:sym typeface="Symbol"/>
              </a:rPr>
              <a:t>.</a:t>
            </a:r>
            <a:endParaRPr lang="en-GB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052736"/>
            <a:ext cx="29888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255" y="3717032"/>
            <a:ext cx="29787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r>
              <a:rPr lang="en-US" sz="3600" dirty="0"/>
              <a:t>Structure </a:t>
            </a:r>
            <a:r>
              <a:rPr lang="en-US" sz="3600" dirty="0" smtClean="0"/>
              <a:t>of </a:t>
            </a:r>
            <a:r>
              <a:rPr lang="en-US" sz="3600" dirty="0"/>
              <a:t>IgA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724128" cy="609329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IgA</a:t>
            </a:r>
            <a:r>
              <a:rPr lang="en-US" sz="3100" dirty="0" smtClean="0"/>
              <a:t> is the main immunoglobulin at mucosal surfaces.</a:t>
            </a:r>
          </a:p>
          <a:p>
            <a:endParaRPr lang="en-US" sz="3100" dirty="0" smtClean="0"/>
          </a:p>
          <a:p>
            <a:r>
              <a:rPr lang="en-US" sz="3100" dirty="0" smtClean="0"/>
              <a:t>Mucosal IgA is a </a:t>
            </a:r>
            <a:r>
              <a:rPr lang="en-US" sz="3100" dirty="0" err="1" smtClean="0"/>
              <a:t>dimer</a:t>
            </a:r>
            <a:r>
              <a:rPr lang="en-US" sz="3100" dirty="0" smtClean="0"/>
              <a:t>: contains</a:t>
            </a:r>
          </a:p>
          <a:p>
            <a:pPr lvl="1"/>
            <a:r>
              <a:rPr lang="en-US" sz="3100" dirty="0" smtClean="0"/>
              <a:t>J</a:t>
            </a:r>
            <a:r>
              <a:rPr lang="en-US" sz="2800" dirty="0" smtClean="0"/>
              <a:t> chain (binds to an antibody transporter expressed by epithelial cells which allows </a:t>
            </a:r>
            <a:r>
              <a:rPr lang="en-US" sz="2800" dirty="0" err="1" smtClean="0"/>
              <a:t>IgA</a:t>
            </a:r>
            <a:r>
              <a:rPr lang="en-US" sz="2800" dirty="0" smtClean="0"/>
              <a:t> to </a:t>
            </a:r>
            <a:r>
              <a:rPr lang="en-US" sz="2800" dirty="0" err="1" smtClean="0"/>
              <a:t>translocate</a:t>
            </a:r>
            <a:r>
              <a:rPr lang="en-US" sz="2800" dirty="0" smtClean="0"/>
              <a:t> to the luminal surface.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J chain is essential for formation of </a:t>
            </a:r>
            <a:r>
              <a:rPr lang="en-US" sz="2800" dirty="0" err="1" smtClean="0"/>
              <a:t>IgA</a:t>
            </a:r>
            <a:r>
              <a:rPr lang="en-US" sz="2800" dirty="0" smtClean="0"/>
              <a:t> </a:t>
            </a:r>
            <a:r>
              <a:rPr lang="en-US" sz="2800" dirty="0" err="1" smtClean="0"/>
              <a:t>dimers</a:t>
            </a:r>
            <a:r>
              <a:rPr lang="en-US" sz="2800" dirty="0" smtClean="0"/>
              <a:t>.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Secretory</a:t>
            </a:r>
            <a:r>
              <a:rPr lang="en-US" sz="2800" dirty="0" smtClean="0"/>
              <a:t> component which protects </a:t>
            </a:r>
            <a:r>
              <a:rPr lang="en-US" sz="2800" dirty="0" err="1" smtClean="0"/>
              <a:t>IgA</a:t>
            </a:r>
            <a:r>
              <a:rPr lang="en-US" sz="2800" dirty="0" smtClean="0"/>
              <a:t> from </a:t>
            </a:r>
            <a:r>
              <a:rPr lang="en-US" sz="2800" dirty="0" err="1" smtClean="0"/>
              <a:t>proteolytic</a:t>
            </a:r>
            <a:r>
              <a:rPr lang="en-US" sz="2800" dirty="0" smtClean="0"/>
              <a:t> cleavage and  anchors this immunoglobulin to mucus lining the epithelium. </a:t>
            </a:r>
          </a:p>
          <a:p>
            <a:endParaRPr lang="en-US" sz="3100" dirty="0"/>
          </a:p>
          <a:p>
            <a:r>
              <a:rPr lang="en-US" sz="3100" dirty="0" smtClean="0"/>
              <a:t>There 2 </a:t>
            </a:r>
            <a:r>
              <a:rPr lang="en-US" sz="3100" dirty="0" err="1" smtClean="0"/>
              <a:t>IgA</a:t>
            </a:r>
            <a:r>
              <a:rPr lang="en-US" sz="3100" dirty="0" smtClean="0"/>
              <a:t> subclasses in humans IgA1 in serum and  IgA2 at  mucosal surfaces.</a:t>
            </a:r>
          </a:p>
          <a:p>
            <a:endParaRPr lang="en-US" sz="2900" dirty="0" smtClean="0"/>
          </a:p>
          <a:p>
            <a:pPr lvl="1">
              <a:buNone/>
            </a:pPr>
            <a:endParaRPr lang="en-US" sz="1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83" y="1916832"/>
            <a:ext cx="3494817" cy="2880320"/>
          </a:xfrm>
        </p:spPr>
      </p:pic>
    </p:spTree>
    <p:extLst>
      <p:ext uri="{BB962C8B-B14F-4D97-AF65-F5344CB8AC3E}">
        <p14:creationId xmlns:p14="http://schemas.microsoft.com/office/powerpoint/2010/main" val="18821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Function of </a:t>
            </a:r>
            <a:r>
              <a:rPr lang="en-US" sz="3600" dirty="0" err="1" smtClean="0"/>
              <a:t>IgA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820472" cy="576064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Low affinity </a:t>
            </a:r>
            <a:r>
              <a:rPr lang="en-US" sz="4400" dirty="0" err="1" smtClean="0"/>
              <a:t>IgA</a:t>
            </a:r>
            <a:r>
              <a:rPr lang="en-US" sz="4400" dirty="0" smtClean="0"/>
              <a:t> excludes </a:t>
            </a:r>
            <a:r>
              <a:rPr lang="en-US" sz="4400" dirty="0" err="1" smtClean="0"/>
              <a:t>commensals</a:t>
            </a:r>
            <a:r>
              <a:rPr lang="en-US" sz="4400" dirty="0" smtClean="0"/>
              <a:t> from mucosal surfaces by </a:t>
            </a:r>
          </a:p>
          <a:p>
            <a:endParaRPr lang="en-US" sz="4400" dirty="0" smtClean="0"/>
          </a:p>
          <a:p>
            <a:pPr lvl="1"/>
            <a:r>
              <a:rPr lang="en-US" sz="4400" dirty="0" smtClean="0"/>
              <a:t>Anchoring bacteria to mucus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Masking bacterial protein involved in epithelial attachment 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This immune response does not generate inflammatory product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High affinity </a:t>
            </a:r>
            <a:r>
              <a:rPr lang="en-US" sz="4400" dirty="0" err="1" smtClean="0"/>
              <a:t>IgA</a:t>
            </a:r>
            <a:endParaRPr lang="en-US" sz="4400" dirty="0" smtClean="0"/>
          </a:p>
          <a:p>
            <a:endParaRPr lang="en-US" sz="4400" dirty="0" smtClean="0"/>
          </a:p>
          <a:p>
            <a:pPr lvl="1"/>
            <a:r>
              <a:rPr lang="en-US" sz="4400" dirty="0" smtClean="0"/>
              <a:t>Neutralizes microbial toxins and invasive pathogens (prevents bacterial replication and toxin mediated damage)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Helps </a:t>
            </a:r>
            <a:r>
              <a:rPr lang="en-US" sz="4400" dirty="0" err="1" smtClean="0"/>
              <a:t>neutrophils</a:t>
            </a:r>
            <a:r>
              <a:rPr lang="en-US" sz="4400" dirty="0" smtClean="0"/>
              <a:t> at mucosal surfaces to eliminate bacteria/viruses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Promote uptake of antigen by intestinal DC</a:t>
            </a:r>
          </a:p>
          <a:p>
            <a:pPr lvl="1"/>
            <a:endParaRPr lang="en-US" sz="4400" dirty="0" smtClean="0"/>
          </a:p>
          <a:p>
            <a:r>
              <a:rPr lang="en-US" sz="4400" dirty="0" smtClean="0"/>
              <a:t>Absent </a:t>
            </a:r>
            <a:r>
              <a:rPr lang="en-US" sz="4400" dirty="0" err="1" smtClean="0"/>
              <a:t>IgA</a:t>
            </a:r>
            <a:r>
              <a:rPr lang="en-US" sz="4400" dirty="0" smtClean="0"/>
              <a:t> deficiency is the commonest human immune deficiency.  </a:t>
            </a:r>
            <a:endParaRPr lang="en-GB" sz="4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Structure and function of </a:t>
            </a:r>
            <a:r>
              <a:rPr lang="en-US" sz="3600" dirty="0" err="1" smtClean="0"/>
              <a:t>IgE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5076056" cy="6192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900" dirty="0" smtClean="0"/>
              <a:t>Free IgE is present at very low concentration in serum.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Most IgE attached to high affinity receptor on mast cells, </a:t>
            </a:r>
            <a:r>
              <a:rPr lang="en-US" sz="2900" dirty="0" err="1" smtClean="0"/>
              <a:t>basophils</a:t>
            </a:r>
            <a:r>
              <a:rPr lang="en-US" sz="2900" dirty="0" smtClean="0"/>
              <a:t>, </a:t>
            </a:r>
            <a:r>
              <a:rPr lang="en-US" sz="2900" dirty="0" err="1" smtClean="0"/>
              <a:t>eosinophils</a:t>
            </a:r>
            <a:r>
              <a:rPr lang="en-US" sz="2900" dirty="0" smtClean="0"/>
              <a:t> and DC.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IgE also binds to low affinity receptor on above cells as well as B cells, NK cells and platelets.</a:t>
            </a:r>
          </a:p>
          <a:p>
            <a:pPr algn="just"/>
            <a:endParaRPr lang="en-US" sz="2900" dirty="0" smtClean="0"/>
          </a:p>
          <a:p>
            <a:pPr algn="just"/>
            <a:r>
              <a:rPr lang="en-US" sz="2900" dirty="0" smtClean="0"/>
              <a:t>IgE function</a:t>
            </a:r>
          </a:p>
          <a:p>
            <a:pPr lvl="1" algn="just"/>
            <a:r>
              <a:rPr lang="en-US" sz="2300" dirty="0" smtClean="0"/>
              <a:t>Protection against </a:t>
            </a:r>
            <a:r>
              <a:rPr lang="en-US" sz="2300" dirty="0" err="1" smtClean="0"/>
              <a:t>helminth</a:t>
            </a:r>
            <a:r>
              <a:rPr lang="en-US" sz="2300" dirty="0" smtClean="0"/>
              <a:t> parasite infection.</a:t>
            </a:r>
          </a:p>
          <a:p>
            <a:pPr lvl="1" algn="just"/>
            <a:endParaRPr lang="en-US" sz="2300" dirty="0" smtClean="0"/>
          </a:p>
          <a:p>
            <a:pPr lvl="1" algn="just"/>
            <a:r>
              <a:rPr lang="en-US" sz="2300" dirty="0" smtClean="0"/>
              <a:t>Cross linking of IgE bound to high affinity  by antigen leads to </a:t>
            </a:r>
            <a:r>
              <a:rPr lang="en-US" sz="2300" dirty="0" err="1" smtClean="0"/>
              <a:t>exocytosis</a:t>
            </a:r>
            <a:r>
              <a:rPr lang="en-US" sz="2300" dirty="0" smtClean="0"/>
              <a:t> of mast cell, </a:t>
            </a:r>
            <a:r>
              <a:rPr lang="en-US" sz="2300" dirty="0" err="1" smtClean="0"/>
              <a:t>basophil</a:t>
            </a:r>
            <a:r>
              <a:rPr lang="en-US" sz="2300" dirty="0" smtClean="0"/>
              <a:t>, </a:t>
            </a:r>
            <a:r>
              <a:rPr lang="en-US" sz="2300" dirty="0" err="1" smtClean="0"/>
              <a:t>eosinophil</a:t>
            </a:r>
            <a:r>
              <a:rPr lang="en-US" sz="2300" dirty="0" smtClean="0"/>
              <a:t> content.</a:t>
            </a:r>
          </a:p>
          <a:p>
            <a:pPr lvl="1" algn="just"/>
            <a:endParaRPr lang="en-US" sz="2300" dirty="0" smtClean="0"/>
          </a:p>
          <a:p>
            <a:pPr lvl="1" algn="just"/>
            <a:r>
              <a:rPr lang="en-US" sz="2300" dirty="0" smtClean="0"/>
              <a:t>Associated with immediate hypersensitivity (allergic reactions).</a:t>
            </a:r>
          </a:p>
          <a:p>
            <a:pPr lvl="1">
              <a:buNone/>
            </a:pPr>
            <a:endParaRPr lang="en-US" sz="2300" dirty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3186902" cy="3240360"/>
          </a:xfrm>
        </p:spPr>
      </p:pic>
    </p:spTree>
    <p:extLst>
      <p:ext uri="{BB962C8B-B14F-4D97-AF65-F5344CB8AC3E}">
        <p14:creationId xmlns:p14="http://schemas.microsoft.com/office/powerpoint/2010/main" val="11457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Structure and function of </a:t>
            </a:r>
            <a:r>
              <a:rPr lang="en-US" sz="3600" dirty="0" err="1" smtClean="0"/>
              <a:t>IgD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968552" cy="5040560"/>
          </a:xfrm>
        </p:spPr>
        <p:txBody>
          <a:bodyPr>
            <a:noAutofit/>
          </a:bodyPr>
          <a:lstStyle/>
          <a:p>
            <a:pPr algn="just"/>
            <a:r>
              <a:rPr lang="en-GB" sz="2400" dirty="0" err="1" smtClean="0"/>
              <a:t>IgD</a:t>
            </a:r>
            <a:r>
              <a:rPr lang="en-GB" sz="2400" dirty="0" smtClean="0"/>
              <a:t> found at very low levels in serum.</a:t>
            </a:r>
          </a:p>
          <a:p>
            <a:pPr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Role in host immunity to bacterial infection in the upper airways.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Cross linking of </a:t>
            </a:r>
            <a:r>
              <a:rPr lang="en-GB" sz="2400" dirty="0" err="1" smtClean="0"/>
              <a:t>IgD</a:t>
            </a:r>
            <a:r>
              <a:rPr lang="en-GB" sz="2400" dirty="0" smtClean="0"/>
              <a:t> on </a:t>
            </a:r>
            <a:r>
              <a:rPr lang="en-GB" sz="2400" dirty="0" err="1" smtClean="0"/>
              <a:t>basophils</a:t>
            </a:r>
            <a:r>
              <a:rPr lang="en-GB" sz="2400" dirty="0" smtClean="0"/>
              <a:t> induces </a:t>
            </a:r>
          </a:p>
          <a:p>
            <a:pPr lvl="1" algn="just"/>
            <a:r>
              <a:rPr lang="en-GB" sz="2000" dirty="0" smtClean="0"/>
              <a:t>secretion of B cell activating cytokines such as IL-4 and IL-13</a:t>
            </a:r>
          </a:p>
          <a:p>
            <a:pPr lvl="1" algn="just"/>
            <a:r>
              <a:rPr lang="en-GB" sz="2000" dirty="0" smtClean="0"/>
              <a:t>Release of antimicrobial peptides</a:t>
            </a:r>
          </a:p>
          <a:p>
            <a:pPr lvl="1" algn="just"/>
            <a:endParaRPr lang="en-GB" sz="2000" dirty="0" smtClean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48880"/>
            <a:ext cx="2804770" cy="24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3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Clinical implications of failure in B cell development or maturation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3424"/>
            <a:ext cx="8496944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3000" dirty="0" smtClean="0"/>
              <a:t>Loss of </a:t>
            </a:r>
            <a:r>
              <a:rPr lang="en-GB" sz="3000" dirty="0" err="1" smtClean="0"/>
              <a:t>IgG</a:t>
            </a:r>
            <a:r>
              <a:rPr lang="en-GB" sz="3000" dirty="0" smtClean="0"/>
              <a:t> and </a:t>
            </a:r>
            <a:r>
              <a:rPr lang="en-GB" sz="3000" dirty="0" err="1" smtClean="0"/>
              <a:t>IgA</a:t>
            </a:r>
            <a:r>
              <a:rPr lang="en-GB" sz="3000" dirty="0" smtClean="0"/>
              <a:t> antibodies results in </a:t>
            </a:r>
            <a:r>
              <a:rPr lang="en-GB" sz="3000" dirty="0" err="1" smtClean="0"/>
              <a:t>sino</a:t>
            </a:r>
            <a:r>
              <a:rPr lang="en-GB" sz="3000" dirty="0" smtClean="0"/>
              <a:t>-pulmonary infection.</a:t>
            </a:r>
          </a:p>
          <a:p>
            <a:pPr algn="just"/>
            <a:endParaRPr lang="en-GB" sz="3000" dirty="0" smtClean="0"/>
          </a:p>
          <a:p>
            <a:pPr algn="just"/>
            <a:r>
              <a:rPr lang="en-GB" sz="3000" dirty="0" smtClean="0"/>
              <a:t>Synthesis of </a:t>
            </a:r>
            <a:r>
              <a:rPr lang="en-GB" sz="3000" dirty="0" err="1" smtClean="0"/>
              <a:t>IgE</a:t>
            </a:r>
            <a:r>
              <a:rPr lang="en-GB" sz="3000" dirty="0" smtClean="0"/>
              <a:t> to aero-allergens (grass and trees pollens, cat and dog dander) associated with allergic diseases (asthma, </a:t>
            </a:r>
            <a:r>
              <a:rPr lang="en-GB" sz="3000" dirty="0" err="1" smtClean="0"/>
              <a:t>hayfever</a:t>
            </a:r>
            <a:r>
              <a:rPr lang="en-GB" sz="3000" dirty="0" smtClean="0"/>
              <a:t>, eczema).</a:t>
            </a:r>
          </a:p>
          <a:p>
            <a:pPr algn="just"/>
            <a:endParaRPr lang="en-GB" sz="3000" dirty="0" smtClean="0"/>
          </a:p>
          <a:p>
            <a:pPr algn="just"/>
            <a:r>
              <a:rPr lang="en-GB" sz="3000" dirty="0" smtClean="0"/>
              <a:t>Production of </a:t>
            </a:r>
            <a:r>
              <a:rPr lang="en-GB" sz="3000" dirty="0" err="1" smtClean="0"/>
              <a:t>IgG</a:t>
            </a:r>
            <a:r>
              <a:rPr lang="en-GB" sz="3000" dirty="0" smtClean="0"/>
              <a:t> to self nuclear proteins found in SLE.</a:t>
            </a:r>
          </a:p>
          <a:p>
            <a:pPr algn="just"/>
            <a:endParaRPr lang="en-GB" sz="3000" dirty="0" smtClean="0"/>
          </a:p>
          <a:p>
            <a:pPr algn="just"/>
            <a:r>
              <a:rPr lang="en-GB" sz="3000" dirty="0" smtClean="0"/>
              <a:t>B cell cancers</a:t>
            </a:r>
          </a:p>
          <a:p>
            <a:pPr lvl="1" algn="just"/>
            <a:r>
              <a:rPr lang="en-GB" sz="2600" dirty="0" smtClean="0"/>
              <a:t>Marginal zone		MALT lymphoma	</a:t>
            </a:r>
          </a:p>
          <a:p>
            <a:pPr lvl="1" algn="just"/>
            <a:r>
              <a:rPr lang="en-GB" sz="2600" dirty="0" smtClean="0"/>
              <a:t>Germinal centre 		</a:t>
            </a:r>
            <a:r>
              <a:rPr lang="en-GB" sz="2600" dirty="0" err="1" smtClean="0"/>
              <a:t>Burkitt’s</a:t>
            </a:r>
            <a:r>
              <a:rPr lang="en-GB" sz="2600" dirty="0" smtClean="0"/>
              <a:t> lymphoma</a:t>
            </a:r>
            <a:endParaRPr lang="en-GB" sz="3000" dirty="0" smtClean="0"/>
          </a:p>
          <a:p>
            <a:pPr lvl="1" algn="just"/>
            <a:r>
              <a:rPr lang="en-GB" sz="2600" dirty="0" smtClean="0"/>
              <a:t> Plasma cell		Multiple myeloma</a:t>
            </a:r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08912" cy="2304256"/>
          </a:xfrm>
        </p:spPr>
        <p:txBody>
          <a:bodyPr>
            <a:normAutofit/>
          </a:bodyPr>
          <a:lstStyle/>
          <a:p>
            <a:r>
              <a:rPr lang="en-GB" dirty="0" smtClean="0"/>
              <a:t>B cell </a:t>
            </a:r>
            <a:r>
              <a:rPr lang="en-GB" dirty="0" err="1" smtClean="0"/>
              <a:t>effector</a:t>
            </a:r>
            <a:r>
              <a:rPr lang="en-GB" dirty="0" smtClean="0"/>
              <a:t> function: </a:t>
            </a:r>
            <a:br>
              <a:rPr lang="en-GB" dirty="0" smtClean="0"/>
            </a:br>
            <a:r>
              <a:rPr lang="en-GB" dirty="0" err="1" smtClean="0"/>
              <a:t>Fc</a:t>
            </a:r>
            <a:r>
              <a:rPr lang="en-GB" dirty="0" smtClean="0"/>
              <a:t> receptors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Antigen recognition by B cells 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Fc receptors (</a:t>
            </a:r>
            <a:r>
              <a:rPr lang="en-GB" sz="3200" dirty="0" err="1" smtClean="0"/>
              <a:t>FcR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424936" cy="594928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pecific molecules with which cells recognize CH2, CH3 domains of </a:t>
            </a:r>
            <a:r>
              <a:rPr lang="en-GB" sz="2400" dirty="0" err="1" smtClean="0"/>
              <a:t>immunoglobulins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sz="2400" dirty="0" smtClean="0"/>
              <a:t>Three main types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Classical </a:t>
            </a:r>
            <a:r>
              <a:rPr lang="en-GB" sz="2400" dirty="0" err="1" smtClean="0"/>
              <a:t>FcR</a:t>
            </a:r>
            <a:r>
              <a:rPr lang="en-GB" sz="2400" dirty="0" smtClean="0"/>
              <a:t> bind </a:t>
            </a:r>
            <a:r>
              <a:rPr lang="en-GB" sz="2400" dirty="0" err="1" smtClean="0"/>
              <a:t>IgM</a:t>
            </a:r>
            <a:r>
              <a:rPr lang="en-GB" sz="2400" dirty="0" smtClean="0"/>
              <a:t>, </a:t>
            </a:r>
            <a:r>
              <a:rPr lang="en-GB" sz="2400" dirty="0" err="1" smtClean="0"/>
              <a:t>IgG</a:t>
            </a:r>
            <a:r>
              <a:rPr lang="en-GB" sz="2400" dirty="0" smtClean="0"/>
              <a:t>, </a:t>
            </a:r>
            <a:r>
              <a:rPr lang="en-GB" sz="2400" dirty="0" err="1" smtClean="0"/>
              <a:t>IgA</a:t>
            </a:r>
            <a:r>
              <a:rPr lang="en-GB" sz="2400" dirty="0" smtClean="0"/>
              <a:t>, </a:t>
            </a:r>
            <a:r>
              <a:rPr lang="en-GB" sz="2400" dirty="0" err="1" smtClean="0"/>
              <a:t>IgE</a:t>
            </a:r>
            <a:r>
              <a:rPr lang="en-GB" sz="2400" dirty="0" smtClean="0"/>
              <a:t>, and </a:t>
            </a:r>
            <a:r>
              <a:rPr lang="en-GB" sz="2400" dirty="0" err="1" smtClean="0"/>
              <a:t>IgD</a:t>
            </a:r>
            <a:r>
              <a:rPr lang="en-GB" sz="2400" dirty="0" smtClean="0"/>
              <a:t> </a:t>
            </a:r>
          </a:p>
          <a:p>
            <a:endParaRPr lang="en-GB" sz="2400" dirty="0" smtClean="0"/>
          </a:p>
          <a:p>
            <a:r>
              <a:rPr lang="en-GB" sz="2400" dirty="0" smtClean="0"/>
              <a:t>MHC-I:   </a:t>
            </a:r>
            <a:r>
              <a:rPr lang="en-GB" sz="2400" dirty="0" err="1" smtClean="0"/>
              <a:t>FcRn</a:t>
            </a:r>
            <a:r>
              <a:rPr lang="en-GB" sz="2400" dirty="0" smtClean="0"/>
              <a:t> binds to </a:t>
            </a:r>
            <a:r>
              <a:rPr lang="en-GB" sz="2400" dirty="0" err="1" smtClean="0"/>
              <a:t>IgG</a:t>
            </a:r>
            <a:r>
              <a:rPr lang="en-GB" sz="2400" dirty="0" smtClean="0"/>
              <a:t> (transport across placenta)</a:t>
            </a:r>
          </a:p>
          <a:p>
            <a:endParaRPr lang="en-GB" sz="2400" dirty="0" smtClean="0"/>
          </a:p>
          <a:p>
            <a:r>
              <a:rPr lang="en-GB" sz="2400" dirty="0" smtClean="0"/>
              <a:t>C-type </a:t>
            </a:r>
            <a:r>
              <a:rPr lang="en-GB" sz="2400" dirty="0" err="1" smtClean="0"/>
              <a:t>lectin</a:t>
            </a:r>
            <a:r>
              <a:rPr lang="en-GB" sz="2400" dirty="0" smtClean="0"/>
              <a:t> bind carbohydrate  residues on </a:t>
            </a:r>
            <a:r>
              <a:rPr lang="en-GB" sz="2400" dirty="0" err="1" smtClean="0"/>
              <a:t>IgG</a:t>
            </a:r>
            <a:r>
              <a:rPr lang="en-GB" sz="2400" dirty="0" smtClean="0"/>
              <a:t> </a:t>
            </a:r>
            <a:r>
              <a:rPr lang="en-GB" sz="2400" dirty="0" err="1" smtClean="0"/>
              <a:t>Fc</a:t>
            </a:r>
            <a:r>
              <a:rPr lang="en-GB" sz="2400" dirty="0" smtClean="0"/>
              <a:t> 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Cross </a:t>
            </a:r>
            <a:r>
              <a:rPr lang="en-GB" sz="2400" dirty="0" smtClean="0"/>
              <a:t>linking of Fc receptors essential for biological activity which varies with different </a:t>
            </a:r>
            <a:r>
              <a:rPr lang="en-GB" sz="2400" dirty="0" err="1" smtClean="0"/>
              <a:t>Ig</a:t>
            </a:r>
            <a:r>
              <a:rPr lang="en-GB" sz="2400" dirty="0" smtClean="0"/>
              <a:t> </a:t>
            </a:r>
            <a:r>
              <a:rPr lang="en-GB" sz="2400" dirty="0" err="1" smtClean="0"/>
              <a:t>isotypes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 smtClean="0">
                <a:sym typeface="Symbol"/>
              </a:rPr>
              <a:t>FcR</a:t>
            </a:r>
            <a:r>
              <a:rPr lang="en-GB" sz="2400" dirty="0" smtClean="0">
                <a:sym typeface="Symbol"/>
              </a:rPr>
              <a:t> can switch on  the immune system  or turn it off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615" y="1484784"/>
            <a:ext cx="49968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Function of </a:t>
            </a:r>
            <a:r>
              <a:rPr lang="en-GB" sz="3600" dirty="0" err="1" smtClean="0"/>
              <a:t>FcR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931224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 smtClean="0"/>
              <a:t>Antibody Fc region provides the mechanistic link between antigen specific V-domain and the 4 main antigen non specific activity.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Activation of complement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Elimination of  antibody coated pathogens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Transport and delivery of immunoglobulin to different body compartments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Regulation of immune responses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Activation of complement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760640" cy="6840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100" dirty="0" smtClean="0"/>
              <a:t>C1q can bind to  immune complexes containing the </a:t>
            </a:r>
            <a:r>
              <a:rPr lang="en-GB" sz="3100" dirty="0" err="1" smtClean="0"/>
              <a:t>Fc</a:t>
            </a:r>
            <a:r>
              <a:rPr lang="en-GB" sz="3100" dirty="0" smtClean="0"/>
              <a:t> chain of </a:t>
            </a:r>
            <a:r>
              <a:rPr lang="en-GB" sz="3100" dirty="0" err="1" smtClean="0"/>
              <a:t>IgM</a:t>
            </a:r>
            <a:r>
              <a:rPr lang="en-GB" sz="3100" dirty="0" smtClean="0"/>
              <a:t> and </a:t>
            </a:r>
            <a:r>
              <a:rPr lang="en-GB" sz="3100" dirty="0" err="1" smtClean="0"/>
              <a:t>IgG</a:t>
            </a:r>
            <a:r>
              <a:rPr lang="en-GB" sz="3100" dirty="0" smtClean="0"/>
              <a:t> </a:t>
            </a:r>
          </a:p>
          <a:p>
            <a:pPr algn="just"/>
            <a:endParaRPr lang="en-GB" sz="3100" dirty="0" smtClean="0"/>
          </a:p>
          <a:p>
            <a:pPr algn="just"/>
            <a:r>
              <a:rPr lang="en-GB" sz="3100" dirty="0" smtClean="0"/>
              <a:t>Cross linking of C1Q globular heads by antibody-antigen immune complexes  activates C1r and C1s </a:t>
            </a:r>
          </a:p>
          <a:p>
            <a:pPr algn="just"/>
            <a:endParaRPr lang="en-GB" sz="3100" dirty="0" smtClean="0"/>
          </a:p>
          <a:p>
            <a:pPr algn="just"/>
            <a:r>
              <a:rPr lang="en-GB" sz="3100" dirty="0" smtClean="0"/>
              <a:t>Activated C1r and C1s trigger classical complement  cascade  which leads</a:t>
            </a:r>
          </a:p>
          <a:p>
            <a:pPr algn="just"/>
            <a:endParaRPr lang="en-GB" sz="3100" dirty="0" smtClean="0"/>
          </a:p>
          <a:p>
            <a:pPr lvl="1" algn="just"/>
            <a:r>
              <a:rPr lang="en-GB" sz="3100" dirty="0" smtClean="0"/>
              <a:t> to deposition of C3b on surface of antigen </a:t>
            </a:r>
          </a:p>
          <a:p>
            <a:pPr lvl="1" algn="just"/>
            <a:endParaRPr lang="en-GB" sz="3100" dirty="0" smtClean="0"/>
          </a:p>
          <a:p>
            <a:pPr lvl="1" algn="just"/>
            <a:r>
              <a:rPr lang="en-GB" sz="3100" dirty="0" smtClean="0"/>
              <a:t>generation  of pro-inflammatory C5a and C3a fragments</a:t>
            </a:r>
          </a:p>
          <a:p>
            <a:pPr lvl="1" algn="just"/>
            <a:endParaRPr lang="en-GB" sz="3100" dirty="0" smtClean="0"/>
          </a:p>
          <a:p>
            <a:pPr lvl="1" algn="just"/>
            <a:r>
              <a:rPr lang="en-GB" sz="3100" dirty="0" smtClean="0"/>
              <a:t>Formation of MAC and </a:t>
            </a:r>
            <a:r>
              <a:rPr lang="en-GB" sz="3100" dirty="0" err="1" smtClean="0"/>
              <a:t>lysis</a:t>
            </a:r>
            <a:r>
              <a:rPr lang="en-GB" sz="3100" dirty="0" smtClean="0"/>
              <a:t> of target cell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664296" cy="25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2532488">
            <a:off x="8080592" y="1701910"/>
            <a:ext cx="936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980728"/>
            <a:ext cx="1296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998283">
            <a:off x="5558918" y="1576041"/>
            <a:ext cx="1249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224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C1s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328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C1r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5172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/>
              <a:t>Activation of classical </a:t>
            </a:r>
          </a:p>
          <a:p>
            <a:pPr algn="just"/>
            <a:r>
              <a:rPr lang="en-GB" sz="2400" b="1" dirty="0" smtClean="0"/>
              <a:t>complement cascade</a:t>
            </a:r>
            <a:endParaRPr lang="en-GB" sz="2400" b="1" dirty="0"/>
          </a:p>
        </p:txBody>
      </p:sp>
      <p:sp>
        <p:nvSpPr>
          <p:cNvPr id="15" name="Oval 14"/>
          <p:cNvSpPr/>
          <p:nvPr/>
        </p:nvSpPr>
        <p:spPr>
          <a:xfrm>
            <a:off x="7452320" y="1268760"/>
            <a:ext cx="288032" cy="3383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948264" y="1268760"/>
            <a:ext cx="288032" cy="3383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12160" y="1700808"/>
            <a:ext cx="360040" cy="3383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08104" y="1916832"/>
            <a:ext cx="360040" cy="3383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rot="1280679">
            <a:off x="8807267" y="2173313"/>
            <a:ext cx="285496" cy="3353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3452427">
            <a:off x="8441797" y="1909915"/>
            <a:ext cx="320326" cy="302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9"/>
            <a:ext cx="8820472" cy="2664296"/>
          </a:xfrm>
        </p:spPr>
        <p:txBody>
          <a:bodyPr/>
          <a:lstStyle/>
          <a:p>
            <a:endParaRPr lang="en-GB" sz="3600" dirty="0" smtClean="0"/>
          </a:p>
          <a:p>
            <a:pPr algn="ctr"/>
            <a:r>
              <a:rPr lang="en-GB" sz="3600" dirty="0" smtClean="0"/>
              <a:t>Elimination of  antibody coated pathogens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There are 3 main mechanisms to eliminate antibody coated pathogens</a:t>
            </a:r>
          </a:p>
          <a:p>
            <a:endParaRPr lang="en-GB" dirty="0" smtClean="0"/>
          </a:p>
          <a:p>
            <a:r>
              <a:rPr lang="en-GB" sz="2800" dirty="0" smtClean="0"/>
              <a:t>Bacteria/Viruses			</a:t>
            </a:r>
            <a:r>
              <a:rPr lang="en-GB" sz="2800" dirty="0" err="1" smtClean="0"/>
              <a:t>Phagocytosis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Virus/Bacteria /</a:t>
            </a:r>
            <a:r>
              <a:rPr lang="en-GB" sz="2800" dirty="0" err="1" smtClean="0"/>
              <a:t>Helminths</a:t>
            </a:r>
            <a:r>
              <a:rPr lang="en-GB" sz="2800" dirty="0" smtClean="0"/>
              <a:t>	ADCC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Helminths</a:t>
            </a:r>
            <a:r>
              <a:rPr lang="en-GB" sz="2800" dirty="0" smtClean="0"/>
              <a:t>				Mast cell </a:t>
            </a:r>
            <a:r>
              <a:rPr lang="en-GB" sz="2800" dirty="0" err="1" smtClean="0"/>
              <a:t>degranulation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Phagocytosis</a:t>
            </a:r>
            <a:r>
              <a:rPr lang="en-GB" sz="3600" dirty="0" smtClean="0"/>
              <a:t>: </a:t>
            </a:r>
            <a:r>
              <a:rPr lang="en-GB" sz="3600" dirty="0" err="1" smtClean="0"/>
              <a:t>Fc</a:t>
            </a:r>
            <a:r>
              <a:rPr lang="en-GB" sz="3600" dirty="0" smtClean="0"/>
              <a:t> </a:t>
            </a:r>
            <a:r>
              <a:rPr lang="en-GB" sz="3600" dirty="0" err="1" smtClean="0"/>
              <a:t>IgG</a:t>
            </a:r>
            <a:r>
              <a:rPr lang="en-GB" sz="3600" dirty="0" smtClean="0"/>
              <a:t> and </a:t>
            </a:r>
            <a:r>
              <a:rPr lang="en-GB" sz="3600" dirty="0" err="1" smtClean="0"/>
              <a:t>IgA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12568" cy="4997152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Pathogen is coated with complement</a:t>
            </a:r>
          </a:p>
          <a:p>
            <a:pPr>
              <a:buNone/>
            </a:pPr>
            <a:r>
              <a:rPr lang="en-GB" sz="2400" dirty="0" smtClean="0"/>
              <a:t>	and IgG/IgA</a:t>
            </a:r>
          </a:p>
          <a:p>
            <a:endParaRPr lang="en-GB" sz="2400" dirty="0" smtClean="0"/>
          </a:p>
          <a:p>
            <a:r>
              <a:rPr lang="en-GB" sz="2400" dirty="0" smtClean="0"/>
              <a:t>Binding of IgG to </a:t>
            </a:r>
            <a:r>
              <a:rPr lang="en-GB" sz="2400" dirty="0" err="1" smtClean="0"/>
              <a:t>Fc</a:t>
            </a:r>
            <a:r>
              <a:rPr lang="en-GB" sz="2400" dirty="0" err="1" smtClean="0">
                <a:sym typeface="Symbol"/>
              </a:rPr>
              <a:t>R</a:t>
            </a:r>
            <a:r>
              <a:rPr lang="en-GB" sz="2400" dirty="0" smtClean="0">
                <a:sym typeface="Symbol"/>
              </a:rPr>
              <a:t> and complement</a:t>
            </a:r>
          </a:p>
          <a:p>
            <a:pPr>
              <a:buNone/>
            </a:pPr>
            <a:r>
              <a:rPr lang="en-GB" sz="2400" dirty="0" smtClean="0">
                <a:sym typeface="Symbol"/>
              </a:rPr>
              <a:t>	to CR1 results in </a:t>
            </a:r>
            <a:r>
              <a:rPr lang="en-GB" sz="2400" dirty="0" err="1" smtClean="0">
                <a:sym typeface="Symbol"/>
              </a:rPr>
              <a:t>phagocytosis</a:t>
            </a:r>
            <a:endParaRPr lang="en-GB" sz="2400" dirty="0" smtClean="0">
              <a:sym typeface="Symbol"/>
            </a:endParaRPr>
          </a:p>
          <a:p>
            <a:endParaRPr lang="en-GB" sz="24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Fusion of </a:t>
            </a:r>
            <a:r>
              <a:rPr lang="en-GB" sz="2400" dirty="0" err="1" smtClean="0">
                <a:sym typeface="Symbol"/>
              </a:rPr>
              <a:t>phagosome</a:t>
            </a:r>
            <a:r>
              <a:rPr lang="en-GB" sz="2400" dirty="0" smtClean="0">
                <a:sym typeface="Symbol"/>
              </a:rPr>
              <a:t> with </a:t>
            </a:r>
            <a:r>
              <a:rPr lang="en-GB" sz="2400" dirty="0" err="1" smtClean="0">
                <a:sym typeface="Symbol"/>
              </a:rPr>
              <a:t>lysosome</a:t>
            </a:r>
            <a:endParaRPr lang="en-GB" sz="2400" dirty="0" smtClean="0">
              <a:sym typeface="Symbol"/>
            </a:endParaRPr>
          </a:p>
          <a:p>
            <a:endParaRPr lang="en-GB" sz="24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Destruction of microbial products by</a:t>
            </a:r>
          </a:p>
          <a:p>
            <a:pPr>
              <a:buNone/>
            </a:pPr>
            <a:r>
              <a:rPr lang="en-GB" sz="2400" dirty="0" smtClean="0">
                <a:sym typeface="Symbol"/>
              </a:rPr>
              <a:t>	reactive oxygen species and proteases</a:t>
            </a:r>
          </a:p>
          <a:p>
            <a:endParaRPr lang="en-GB" sz="24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Release of degraded microbial products</a:t>
            </a:r>
          </a:p>
          <a:p>
            <a:pPr>
              <a:buNone/>
            </a:pPr>
            <a:endParaRPr lang="en-GB" sz="2400" dirty="0" smtClean="0">
              <a:sym typeface="Symbol"/>
            </a:endParaRPr>
          </a:p>
          <a:p>
            <a:pPr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3" descr="Fc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628800"/>
            <a:ext cx="3268042" cy="1985936"/>
          </a:xfrm>
        </p:spPr>
      </p:pic>
      <p:pic>
        <p:nvPicPr>
          <p:cNvPr id="6" name="Picture 5" descr="Ph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861048"/>
            <a:ext cx="3124821" cy="23940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Antibody dependent cytotoxicity (ADCC)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968552" cy="475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 smtClean="0"/>
          </a:p>
          <a:p>
            <a:pPr algn="just"/>
            <a:r>
              <a:rPr lang="en-GB" dirty="0" smtClean="0"/>
              <a:t>Antibody binds antigen on surface of target cell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err="1" smtClean="0"/>
              <a:t>FcR</a:t>
            </a:r>
            <a:r>
              <a:rPr lang="en-GB" dirty="0" smtClean="0"/>
              <a:t> (</a:t>
            </a:r>
            <a:r>
              <a:rPr lang="en-GB" dirty="0" err="1" smtClean="0"/>
              <a:t>IgG</a:t>
            </a:r>
            <a:r>
              <a:rPr lang="en-GB" dirty="0" smtClean="0"/>
              <a:t>/</a:t>
            </a:r>
            <a:r>
              <a:rPr lang="en-GB" dirty="0" err="1" smtClean="0"/>
              <a:t>IgA</a:t>
            </a:r>
            <a:r>
              <a:rPr lang="en-GB" dirty="0" smtClean="0"/>
              <a:t>) recognize bound antibody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Cross linking of Fc receptors promotes release of </a:t>
            </a:r>
            <a:r>
              <a:rPr lang="en-GB" dirty="0" err="1" smtClean="0"/>
              <a:t>cytotoxic</a:t>
            </a:r>
            <a:r>
              <a:rPr lang="en-GB" dirty="0" smtClean="0"/>
              <a:t> enzymes (</a:t>
            </a:r>
            <a:r>
              <a:rPr lang="en-GB" dirty="0" err="1" smtClean="0"/>
              <a:t>perforin</a:t>
            </a:r>
            <a:r>
              <a:rPr lang="en-GB" dirty="0" smtClean="0"/>
              <a:t>, ECP) and  pro-inflammatory cytokines (TNF-</a:t>
            </a:r>
            <a:r>
              <a:rPr lang="en-GB" dirty="0" smtClean="0">
                <a:sym typeface="Symbol"/>
              </a:rPr>
              <a:t>)</a:t>
            </a:r>
          </a:p>
          <a:p>
            <a:pPr algn="just"/>
            <a:endParaRPr lang="en-GB" dirty="0" smtClean="0">
              <a:sym typeface="Symbol"/>
            </a:endParaRPr>
          </a:p>
          <a:p>
            <a:pPr algn="just"/>
            <a:r>
              <a:rPr lang="en-GB" dirty="0" smtClean="0"/>
              <a:t> Target cell dies by apoptosis /necrosis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8840"/>
            <a:ext cx="4038600" cy="314928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Mast cell/</a:t>
            </a:r>
            <a:r>
              <a:rPr lang="en-GB" sz="3600" dirty="0" err="1" smtClean="0"/>
              <a:t>basophil</a:t>
            </a:r>
            <a:r>
              <a:rPr lang="en-GB" sz="3600" dirty="0" smtClean="0"/>
              <a:t> </a:t>
            </a:r>
            <a:r>
              <a:rPr lang="en-GB" sz="3600" dirty="0" err="1" smtClean="0"/>
              <a:t>degranulation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680520" cy="551723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High affinity Fc</a:t>
            </a:r>
            <a:r>
              <a:rPr lang="en-GB" sz="2400" dirty="0" smtClean="0">
                <a:sym typeface="Symbol"/>
              </a:rPr>
              <a:t>R1 can bind IgE directly</a:t>
            </a:r>
            <a:endParaRPr lang="en-GB" dirty="0" smtClean="0">
              <a:sym typeface="Symbol"/>
            </a:endParaRPr>
          </a:p>
          <a:p>
            <a:endParaRPr lang="en-GB" sz="24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Cross linking of bound IgE by antigen results in</a:t>
            </a:r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Release of pre-formed inflammatory mediators from granules (histamine)</a:t>
            </a: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Release and synthesis of  lipid mediators (</a:t>
            </a:r>
            <a:r>
              <a:rPr lang="en-GB" sz="2000" dirty="0" err="1" smtClean="0">
                <a:sym typeface="Symbol"/>
              </a:rPr>
              <a:t>leukotrienes</a:t>
            </a:r>
            <a:r>
              <a:rPr lang="en-GB" sz="2000" dirty="0" smtClean="0">
                <a:sym typeface="Symbol"/>
              </a:rPr>
              <a:t>, prostaglandins)</a:t>
            </a:r>
          </a:p>
          <a:p>
            <a:pPr lvl="1">
              <a:buNone/>
            </a:pPr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Synthesis of  pro-inflammatory cytokines</a:t>
            </a:r>
          </a:p>
          <a:p>
            <a:pPr>
              <a:buNone/>
            </a:pPr>
            <a:endParaRPr lang="en-GB" sz="24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 Mast cell </a:t>
            </a:r>
            <a:r>
              <a:rPr lang="en-GB" sz="2400" dirty="0" err="1" smtClean="0">
                <a:sym typeface="Symbol"/>
              </a:rPr>
              <a:t>degranulation</a:t>
            </a:r>
            <a:r>
              <a:rPr lang="en-GB" sz="2400" dirty="0" smtClean="0">
                <a:sym typeface="Symbol"/>
              </a:rPr>
              <a:t> leads to </a:t>
            </a:r>
          </a:p>
          <a:p>
            <a:pPr lvl="1"/>
            <a:r>
              <a:rPr lang="en-GB" sz="2000" dirty="0" smtClean="0">
                <a:sym typeface="Symbol"/>
              </a:rPr>
              <a:t>Recruitment of soluble proteins and inflammatory cells to site of infection</a:t>
            </a: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Increase in rate of lymphatic flow back to regional lymph nodes</a:t>
            </a: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Smooth muscle contraction in lungs and gut (may help to expel pathogens)</a:t>
            </a: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  <a:p>
            <a:pPr lvl="1"/>
            <a:endParaRPr lang="en-GB" sz="2000" dirty="0" smtClean="0">
              <a:sym typeface="Symbol"/>
            </a:endParaRPr>
          </a:p>
        </p:txBody>
      </p:sp>
      <p:grpSp>
        <p:nvGrpSpPr>
          <p:cNvPr id="4" name="Content Placeholder 4"/>
          <p:cNvGrpSpPr>
            <a:grpSpLocks noGrp="1"/>
          </p:cNvGrpSpPr>
          <p:nvPr/>
        </p:nvGrpSpPr>
        <p:grpSpPr bwMode="auto">
          <a:xfrm>
            <a:off x="5105400" y="1484784"/>
            <a:ext cx="4038600" cy="4525963"/>
            <a:chOff x="3840" y="960"/>
            <a:chExt cx="1632" cy="312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840" y="960"/>
              <a:ext cx="1632" cy="2640"/>
              <a:chOff x="3120" y="1445"/>
              <a:chExt cx="1632" cy="2640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 rot="5400000" flipH="1" flipV="1">
                <a:off x="3118" y="2407"/>
                <a:ext cx="421" cy="324"/>
                <a:chOff x="1566" y="1641"/>
                <a:chExt cx="425" cy="282"/>
              </a:xfrm>
            </p:grpSpPr>
            <p:sp>
              <p:nvSpPr>
                <p:cNvPr id="26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672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598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1641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800" y="1725"/>
                  <a:ext cx="159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566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832" y="1761"/>
                  <a:ext cx="159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3384" y="1925"/>
                <a:ext cx="422" cy="324"/>
                <a:chOff x="788" y="1641"/>
                <a:chExt cx="426" cy="282"/>
              </a:xfrm>
            </p:grpSpPr>
            <p:sp>
              <p:nvSpPr>
                <p:cNvPr id="262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991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55" y="1641"/>
                  <a:ext cx="95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20" y="1725"/>
                  <a:ext cx="160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29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788" y="1761"/>
                  <a:ext cx="160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161" y="1925"/>
                <a:ext cx="421" cy="324"/>
                <a:chOff x="1566" y="1641"/>
                <a:chExt cx="425" cy="282"/>
              </a:xfrm>
            </p:grpSpPr>
            <p:sp>
              <p:nvSpPr>
                <p:cNvPr id="25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672" y="1767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98" y="1743"/>
                  <a:ext cx="117" cy="15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1641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00" y="1725"/>
                  <a:ext cx="159" cy="36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66" y="1647"/>
                  <a:ext cx="85" cy="10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832" y="1761"/>
                  <a:ext cx="159" cy="42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Oval 27"/>
              <p:cNvSpPr>
                <a:spLocks noChangeArrowheads="1"/>
              </p:cNvSpPr>
              <p:nvPr/>
            </p:nvSpPr>
            <p:spPr bwMode="auto">
              <a:xfrm>
                <a:off x="3408" y="2080"/>
                <a:ext cx="1152" cy="1232"/>
              </a:xfrm>
              <a:prstGeom prst="ellipse">
                <a:avLst/>
              </a:pr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" name="Oval 28"/>
              <p:cNvSpPr>
                <a:spLocks noChangeArrowheads="1"/>
              </p:cNvSpPr>
              <p:nvPr/>
            </p:nvSpPr>
            <p:spPr bwMode="auto">
              <a:xfrm>
                <a:off x="3360" y="2069"/>
                <a:ext cx="1244" cy="1363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Freeform 29"/>
              <p:cNvSpPr>
                <a:spLocks/>
              </p:cNvSpPr>
              <p:nvPr/>
            </p:nvSpPr>
            <p:spPr bwMode="auto">
              <a:xfrm>
                <a:off x="3504" y="2208"/>
                <a:ext cx="899" cy="407"/>
              </a:xfrm>
              <a:custGeom>
                <a:avLst/>
                <a:gdLst>
                  <a:gd name="T0" fmla="*/ 32 w 904"/>
                  <a:gd name="T1" fmla="*/ 285 h 354"/>
                  <a:gd name="T2" fmla="*/ 93 w 904"/>
                  <a:gd name="T3" fmla="*/ 198 h 354"/>
                  <a:gd name="T4" fmla="*/ 147 w 904"/>
                  <a:gd name="T5" fmla="*/ 135 h 354"/>
                  <a:gd name="T6" fmla="*/ 200 w 904"/>
                  <a:gd name="T7" fmla="*/ 87 h 354"/>
                  <a:gd name="T8" fmla="*/ 242 w 904"/>
                  <a:gd name="T9" fmla="*/ 55 h 354"/>
                  <a:gd name="T10" fmla="*/ 326 w 904"/>
                  <a:gd name="T11" fmla="*/ 16 h 354"/>
                  <a:gd name="T12" fmla="*/ 389 w 904"/>
                  <a:gd name="T13" fmla="*/ 8 h 354"/>
                  <a:gd name="T14" fmla="*/ 473 w 904"/>
                  <a:gd name="T15" fmla="*/ 0 h 354"/>
                  <a:gd name="T16" fmla="*/ 547 w 904"/>
                  <a:gd name="T17" fmla="*/ 0 h 354"/>
                  <a:gd name="T18" fmla="*/ 611 w 904"/>
                  <a:gd name="T19" fmla="*/ 24 h 354"/>
                  <a:gd name="T20" fmla="*/ 673 w 904"/>
                  <a:gd name="T21" fmla="*/ 55 h 354"/>
                  <a:gd name="T22" fmla="*/ 747 w 904"/>
                  <a:gd name="T23" fmla="*/ 103 h 354"/>
                  <a:gd name="T24" fmla="*/ 801 w 904"/>
                  <a:gd name="T25" fmla="*/ 143 h 354"/>
                  <a:gd name="T26" fmla="*/ 863 w 904"/>
                  <a:gd name="T27" fmla="*/ 183 h 354"/>
                  <a:gd name="T28" fmla="*/ 894 w 904"/>
                  <a:gd name="T29" fmla="*/ 238 h 354"/>
                  <a:gd name="T30" fmla="*/ 884 w 904"/>
                  <a:gd name="T31" fmla="*/ 293 h 354"/>
                  <a:gd name="T32" fmla="*/ 801 w 904"/>
                  <a:gd name="T33" fmla="*/ 364 h 354"/>
                  <a:gd name="T34" fmla="*/ 705 w 904"/>
                  <a:gd name="T35" fmla="*/ 421 h 354"/>
                  <a:gd name="T36" fmla="*/ 590 w 904"/>
                  <a:gd name="T37" fmla="*/ 452 h 354"/>
                  <a:gd name="T38" fmla="*/ 462 w 904"/>
                  <a:gd name="T39" fmla="*/ 468 h 354"/>
                  <a:gd name="T40" fmla="*/ 326 w 904"/>
                  <a:gd name="T41" fmla="*/ 468 h 354"/>
                  <a:gd name="T42" fmla="*/ 200 w 904"/>
                  <a:gd name="T43" fmla="*/ 444 h 354"/>
                  <a:gd name="T44" fmla="*/ 93 w 904"/>
                  <a:gd name="T45" fmla="*/ 405 h 354"/>
                  <a:gd name="T46" fmla="*/ 10 w 904"/>
                  <a:gd name="T47" fmla="*/ 341 h 354"/>
                  <a:gd name="T48" fmla="*/ 0 w 904"/>
                  <a:gd name="T49" fmla="*/ 317 h 354"/>
                  <a:gd name="T50" fmla="*/ 10 w 904"/>
                  <a:gd name="T51" fmla="*/ 301 h 354"/>
                  <a:gd name="T52" fmla="*/ 32 w 904"/>
                  <a:gd name="T53" fmla="*/ 285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04"/>
                  <a:gd name="T82" fmla="*/ 0 h 354"/>
                  <a:gd name="T83" fmla="*/ 904 w 904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04" h="354">
                    <a:moveTo>
                      <a:pt x="32" y="216"/>
                    </a:moveTo>
                    <a:lnTo>
                      <a:pt x="95" y="150"/>
                    </a:lnTo>
                    <a:lnTo>
                      <a:pt x="149" y="102"/>
                    </a:lnTo>
                    <a:lnTo>
                      <a:pt x="202" y="66"/>
                    </a:lnTo>
                    <a:lnTo>
                      <a:pt x="244" y="42"/>
                    </a:lnTo>
                    <a:lnTo>
                      <a:pt x="330" y="12"/>
                    </a:lnTo>
                    <a:lnTo>
                      <a:pt x="393" y="6"/>
                    </a:lnTo>
                    <a:lnTo>
                      <a:pt x="479" y="0"/>
                    </a:lnTo>
                    <a:lnTo>
                      <a:pt x="553" y="0"/>
                    </a:lnTo>
                    <a:lnTo>
                      <a:pt x="617" y="18"/>
                    </a:lnTo>
                    <a:lnTo>
                      <a:pt x="681" y="42"/>
                    </a:lnTo>
                    <a:lnTo>
                      <a:pt x="755" y="78"/>
                    </a:lnTo>
                    <a:lnTo>
                      <a:pt x="809" y="108"/>
                    </a:lnTo>
                    <a:lnTo>
                      <a:pt x="873" y="138"/>
                    </a:lnTo>
                    <a:lnTo>
                      <a:pt x="904" y="180"/>
                    </a:lnTo>
                    <a:lnTo>
                      <a:pt x="894" y="222"/>
                    </a:lnTo>
                    <a:lnTo>
                      <a:pt x="809" y="276"/>
                    </a:lnTo>
                    <a:lnTo>
                      <a:pt x="713" y="318"/>
                    </a:lnTo>
                    <a:lnTo>
                      <a:pt x="596" y="342"/>
                    </a:lnTo>
                    <a:lnTo>
                      <a:pt x="468" y="354"/>
                    </a:lnTo>
                    <a:lnTo>
                      <a:pt x="330" y="354"/>
                    </a:lnTo>
                    <a:lnTo>
                      <a:pt x="202" y="336"/>
                    </a:lnTo>
                    <a:lnTo>
                      <a:pt x="95" y="306"/>
                    </a:lnTo>
                    <a:lnTo>
                      <a:pt x="10" y="258"/>
                    </a:lnTo>
                    <a:lnTo>
                      <a:pt x="0" y="240"/>
                    </a:lnTo>
                    <a:lnTo>
                      <a:pt x="10" y="228"/>
                    </a:lnTo>
                    <a:lnTo>
                      <a:pt x="32" y="216"/>
                    </a:lnTo>
                    <a:close/>
                  </a:path>
                </a:pathLst>
              </a:custGeom>
              <a:solidFill>
                <a:srgbClr val="FF9999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3552" y="2640"/>
                <a:ext cx="192" cy="432"/>
                <a:chOff x="1440" y="2544"/>
                <a:chExt cx="1008" cy="1440"/>
              </a:xfrm>
            </p:grpSpPr>
            <p:sp>
              <p:nvSpPr>
                <p:cNvPr id="246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47" name="Oval 32"/>
                <p:cNvSpPr>
                  <a:spLocks noChangeArrowheads="1"/>
                </p:cNvSpPr>
                <p:nvPr/>
              </p:nvSpPr>
              <p:spPr bwMode="auto">
                <a:xfrm>
                  <a:off x="2160" y="3120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Oval 33"/>
                <p:cNvSpPr>
                  <a:spLocks noChangeArrowheads="1"/>
                </p:cNvSpPr>
                <p:nvPr/>
              </p:nvSpPr>
              <p:spPr bwMode="auto">
                <a:xfrm>
                  <a:off x="1538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Oval 34"/>
                <p:cNvSpPr>
                  <a:spLocks noChangeArrowheads="1"/>
                </p:cNvSpPr>
                <p:nvPr/>
              </p:nvSpPr>
              <p:spPr bwMode="auto">
                <a:xfrm>
                  <a:off x="1827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Oval 35"/>
                <p:cNvSpPr>
                  <a:spLocks noChangeArrowheads="1"/>
                </p:cNvSpPr>
                <p:nvPr/>
              </p:nvSpPr>
              <p:spPr bwMode="auto">
                <a:xfrm>
                  <a:off x="1634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Oval 36"/>
                <p:cNvSpPr>
                  <a:spLocks noChangeArrowheads="1"/>
                </p:cNvSpPr>
                <p:nvPr/>
              </p:nvSpPr>
              <p:spPr bwMode="auto">
                <a:xfrm>
                  <a:off x="2064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Oval 37"/>
                <p:cNvSpPr>
                  <a:spLocks noChangeArrowheads="1"/>
                </p:cNvSpPr>
                <p:nvPr/>
              </p:nvSpPr>
              <p:spPr bwMode="auto">
                <a:xfrm>
                  <a:off x="1875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Oval 38"/>
                <p:cNvSpPr>
                  <a:spLocks noChangeArrowheads="1"/>
                </p:cNvSpPr>
                <p:nvPr/>
              </p:nvSpPr>
              <p:spPr bwMode="auto">
                <a:xfrm>
                  <a:off x="1968" y="2927"/>
                  <a:ext cx="244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Oval 39"/>
                <p:cNvSpPr>
                  <a:spLocks noChangeArrowheads="1"/>
                </p:cNvSpPr>
                <p:nvPr/>
              </p:nvSpPr>
              <p:spPr bwMode="auto">
                <a:xfrm>
                  <a:off x="1779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Oval 40"/>
                <p:cNvSpPr>
                  <a:spLocks noChangeArrowheads="1"/>
                </p:cNvSpPr>
                <p:nvPr/>
              </p:nvSpPr>
              <p:spPr bwMode="auto">
                <a:xfrm>
                  <a:off x="1634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3840" y="2640"/>
                <a:ext cx="192" cy="432"/>
                <a:chOff x="1440" y="2544"/>
                <a:chExt cx="1008" cy="1440"/>
              </a:xfrm>
            </p:grpSpPr>
            <p:sp>
              <p:nvSpPr>
                <p:cNvPr id="236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37" name="Oval 43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Oval 44"/>
                <p:cNvSpPr>
                  <a:spLocks noChangeArrowheads="1"/>
                </p:cNvSpPr>
                <p:nvPr/>
              </p:nvSpPr>
              <p:spPr bwMode="auto">
                <a:xfrm>
                  <a:off x="1537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Oval 45"/>
                <p:cNvSpPr>
                  <a:spLocks noChangeArrowheads="1"/>
                </p:cNvSpPr>
                <p:nvPr/>
              </p:nvSpPr>
              <p:spPr bwMode="auto">
                <a:xfrm>
                  <a:off x="1826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Oval 46"/>
                <p:cNvSpPr>
                  <a:spLocks noChangeArrowheads="1"/>
                </p:cNvSpPr>
                <p:nvPr/>
              </p:nvSpPr>
              <p:spPr bwMode="auto">
                <a:xfrm>
                  <a:off x="1633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Oval 47"/>
                <p:cNvSpPr>
                  <a:spLocks noChangeArrowheads="1"/>
                </p:cNvSpPr>
                <p:nvPr/>
              </p:nvSpPr>
              <p:spPr bwMode="auto">
                <a:xfrm>
                  <a:off x="2062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Oval 48"/>
                <p:cNvSpPr>
                  <a:spLocks noChangeArrowheads="1"/>
                </p:cNvSpPr>
                <p:nvPr/>
              </p:nvSpPr>
              <p:spPr bwMode="auto">
                <a:xfrm>
                  <a:off x="1874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Oval 49"/>
                <p:cNvSpPr>
                  <a:spLocks noChangeArrowheads="1"/>
                </p:cNvSpPr>
                <p:nvPr/>
              </p:nvSpPr>
              <p:spPr bwMode="auto">
                <a:xfrm>
                  <a:off x="1966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Oval 50"/>
                <p:cNvSpPr>
                  <a:spLocks noChangeArrowheads="1"/>
                </p:cNvSpPr>
                <p:nvPr/>
              </p:nvSpPr>
              <p:spPr bwMode="auto">
                <a:xfrm>
                  <a:off x="1777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Oval 51"/>
                <p:cNvSpPr>
                  <a:spLocks noChangeArrowheads="1"/>
                </p:cNvSpPr>
                <p:nvPr/>
              </p:nvSpPr>
              <p:spPr bwMode="auto">
                <a:xfrm>
                  <a:off x="1633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4128" y="2640"/>
                <a:ext cx="192" cy="432"/>
                <a:chOff x="1440" y="2544"/>
                <a:chExt cx="1008" cy="1440"/>
              </a:xfrm>
            </p:grpSpPr>
            <p:sp>
              <p:nvSpPr>
                <p:cNvPr id="226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27" name="Oval 54"/>
                <p:cNvSpPr>
                  <a:spLocks noChangeArrowheads="1"/>
                </p:cNvSpPr>
                <p:nvPr/>
              </p:nvSpPr>
              <p:spPr bwMode="auto">
                <a:xfrm>
                  <a:off x="2154" y="3120"/>
                  <a:ext cx="244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1535" y="3214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1824" y="3263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41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2061" y="3456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Oval 59"/>
                <p:cNvSpPr>
                  <a:spLocks noChangeArrowheads="1"/>
                </p:cNvSpPr>
                <p:nvPr/>
              </p:nvSpPr>
              <p:spPr bwMode="auto">
                <a:xfrm>
                  <a:off x="1872" y="3697"/>
                  <a:ext cx="237" cy="23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Oval 60"/>
                <p:cNvSpPr>
                  <a:spLocks noChangeArrowheads="1"/>
                </p:cNvSpPr>
                <p:nvPr/>
              </p:nvSpPr>
              <p:spPr bwMode="auto">
                <a:xfrm>
                  <a:off x="1965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4" name="Oval 61"/>
                <p:cNvSpPr>
                  <a:spLocks noChangeArrowheads="1"/>
                </p:cNvSpPr>
                <p:nvPr/>
              </p:nvSpPr>
              <p:spPr bwMode="auto">
                <a:xfrm>
                  <a:off x="1776" y="2735"/>
                  <a:ext cx="237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Oval 62"/>
                <p:cNvSpPr>
                  <a:spLocks noChangeArrowheads="1"/>
                </p:cNvSpPr>
                <p:nvPr/>
              </p:nvSpPr>
              <p:spPr bwMode="auto">
                <a:xfrm>
                  <a:off x="1632" y="2927"/>
                  <a:ext cx="241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4416" y="2640"/>
                <a:ext cx="144" cy="240"/>
                <a:chOff x="1440" y="2544"/>
                <a:chExt cx="1008" cy="1440"/>
              </a:xfrm>
            </p:grpSpPr>
            <p:sp>
              <p:nvSpPr>
                <p:cNvPr id="216" name="Oval 64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17" name="Oval 65"/>
                <p:cNvSpPr>
                  <a:spLocks noChangeArrowheads="1"/>
                </p:cNvSpPr>
                <p:nvPr/>
              </p:nvSpPr>
              <p:spPr bwMode="auto">
                <a:xfrm>
                  <a:off x="2163" y="31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Oval 66"/>
                <p:cNvSpPr>
                  <a:spLocks noChangeArrowheads="1"/>
                </p:cNvSpPr>
                <p:nvPr/>
              </p:nvSpPr>
              <p:spPr bwMode="auto">
                <a:xfrm>
                  <a:off x="1536" y="321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Oval 67"/>
                <p:cNvSpPr>
                  <a:spLocks noChangeArrowheads="1"/>
                </p:cNvSpPr>
                <p:nvPr/>
              </p:nvSpPr>
              <p:spPr bwMode="auto">
                <a:xfrm>
                  <a:off x="1827" y="326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Oval 68"/>
                <p:cNvSpPr>
                  <a:spLocks noChangeArrowheads="1"/>
                </p:cNvSpPr>
                <p:nvPr/>
              </p:nvSpPr>
              <p:spPr bwMode="auto">
                <a:xfrm>
                  <a:off x="1635" y="350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Oval 69"/>
                <p:cNvSpPr>
                  <a:spLocks noChangeArrowheads="1"/>
                </p:cNvSpPr>
                <p:nvPr/>
              </p:nvSpPr>
              <p:spPr bwMode="auto">
                <a:xfrm>
                  <a:off x="2064" y="345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Oval 70"/>
                <p:cNvSpPr>
                  <a:spLocks noChangeArrowheads="1"/>
                </p:cNvSpPr>
                <p:nvPr/>
              </p:nvSpPr>
              <p:spPr bwMode="auto">
                <a:xfrm>
                  <a:off x="1872" y="369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Oval 71"/>
                <p:cNvSpPr>
                  <a:spLocks noChangeArrowheads="1"/>
                </p:cNvSpPr>
                <p:nvPr/>
              </p:nvSpPr>
              <p:spPr bwMode="auto">
                <a:xfrm>
                  <a:off x="1970" y="292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Oval 72"/>
                <p:cNvSpPr>
                  <a:spLocks noChangeArrowheads="1"/>
                </p:cNvSpPr>
                <p:nvPr/>
              </p:nvSpPr>
              <p:spPr bwMode="auto">
                <a:xfrm>
                  <a:off x="1778" y="273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Oval 73"/>
                <p:cNvSpPr>
                  <a:spLocks noChangeArrowheads="1"/>
                </p:cNvSpPr>
                <p:nvPr/>
              </p:nvSpPr>
              <p:spPr bwMode="auto">
                <a:xfrm>
                  <a:off x="1635" y="292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74"/>
              <p:cNvGrpSpPr>
                <a:grpSpLocks/>
              </p:cNvGrpSpPr>
              <p:nvPr/>
            </p:nvGrpSpPr>
            <p:grpSpPr bwMode="auto">
              <a:xfrm>
                <a:off x="4320" y="2880"/>
                <a:ext cx="144" cy="240"/>
                <a:chOff x="1440" y="2544"/>
                <a:chExt cx="1008" cy="1440"/>
              </a:xfrm>
            </p:grpSpPr>
            <p:sp>
              <p:nvSpPr>
                <p:cNvPr id="206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207" name="Oval 76"/>
                <p:cNvSpPr>
                  <a:spLocks noChangeArrowheads="1"/>
                </p:cNvSpPr>
                <p:nvPr/>
              </p:nvSpPr>
              <p:spPr bwMode="auto">
                <a:xfrm>
                  <a:off x="2158" y="312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Oval 77"/>
                <p:cNvSpPr>
                  <a:spLocks noChangeArrowheads="1"/>
                </p:cNvSpPr>
                <p:nvPr/>
              </p:nvSpPr>
              <p:spPr bwMode="auto">
                <a:xfrm>
                  <a:off x="1536" y="32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Oval 78"/>
                <p:cNvSpPr>
                  <a:spLocks noChangeArrowheads="1"/>
                </p:cNvSpPr>
                <p:nvPr/>
              </p:nvSpPr>
              <p:spPr bwMode="auto">
                <a:xfrm>
                  <a:off x="1823" y="326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Oval 79"/>
                <p:cNvSpPr>
                  <a:spLocks noChangeArrowheads="1"/>
                </p:cNvSpPr>
                <p:nvPr/>
              </p:nvSpPr>
              <p:spPr bwMode="auto">
                <a:xfrm>
                  <a:off x="1630" y="35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Oval 80"/>
                <p:cNvSpPr>
                  <a:spLocks noChangeArrowheads="1"/>
                </p:cNvSpPr>
                <p:nvPr/>
              </p:nvSpPr>
              <p:spPr bwMode="auto">
                <a:xfrm>
                  <a:off x="2065" y="3460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Oval 81"/>
                <p:cNvSpPr>
                  <a:spLocks noChangeArrowheads="1"/>
                </p:cNvSpPr>
                <p:nvPr/>
              </p:nvSpPr>
              <p:spPr bwMode="auto">
                <a:xfrm>
                  <a:off x="1872" y="369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Oval 82"/>
                <p:cNvSpPr>
                  <a:spLocks noChangeArrowheads="1"/>
                </p:cNvSpPr>
                <p:nvPr/>
              </p:nvSpPr>
              <p:spPr bwMode="auto">
                <a:xfrm>
                  <a:off x="1966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Oval 83"/>
                <p:cNvSpPr>
                  <a:spLocks noChangeArrowheads="1"/>
                </p:cNvSpPr>
                <p:nvPr/>
              </p:nvSpPr>
              <p:spPr bwMode="auto">
                <a:xfrm>
                  <a:off x="1773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Oval 84"/>
                <p:cNvSpPr>
                  <a:spLocks noChangeArrowheads="1"/>
                </p:cNvSpPr>
                <p:nvPr/>
              </p:nvSpPr>
              <p:spPr bwMode="auto">
                <a:xfrm>
                  <a:off x="1630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" name="Oval 85"/>
              <p:cNvSpPr>
                <a:spLocks noChangeArrowheads="1"/>
              </p:cNvSpPr>
              <p:nvPr/>
            </p:nvSpPr>
            <p:spPr bwMode="auto">
              <a:xfrm>
                <a:off x="3456" y="3125"/>
                <a:ext cx="1056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20" name="Group 86"/>
              <p:cNvGrpSpPr>
                <a:grpSpLocks/>
              </p:cNvGrpSpPr>
              <p:nvPr/>
            </p:nvGrpSpPr>
            <p:grpSpPr bwMode="auto">
              <a:xfrm>
                <a:off x="3840" y="3365"/>
                <a:ext cx="144" cy="240"/>
                <a:chOff x="1440" y="2544"/>
                <a:chExt cx="1008" cy="1440"/>
              </a:xfrm>
            </p:grpSpPr>
            <p:sp>
              <p:nvSpPr>
                <p:cNvPr id="196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97" name="Oval 88"/>
                <p:cNvSpPr>
                  <a:spLocks noChangeArrowheads="1"/>
                </p:cNvSpPr>
                <p:nvPr/>
              </p:nvSpPr>
              <p:spPr bwMode="auto">
                <a:xfrm>
                  <a:off x="2161" y="310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Oval 89"/>
                <p:cNvSpPr>
                  <a:spLocks noChangeArrowheads="1"/>
                </p:cNvSpPr>
                <p:nvPr/>
              </p:nvSpPr>
              <p:spPr bwMode="auto">
                <a:xfrm>
                  <a:off x="1534" y="32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Oval 90"/>
                <p:cNvSpPr>
                  <a:spLocks noChangeArrowheads="1"/>
                </p:cNvSpPr>
                <p:nvPr/>
              </p:nvSpPr>
              <p:spPr bwMode="auto">
                <a:xfrm>
                  <a:off x="1826" y="325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Oval 91"/>
                <p:cNvSpPr>
                  <a:spLocks noChangeArrowheads="1"/>
                </p:cNvSpPr>
                <p:nvPr/>
              </p:nvSpPr>
              <p:spPr bwMode="auto">
                <a:xfrm>
                  <a:off x="1633" y="349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Oval 92"/>
                <p:cNvSpPr>
                  <a:spLocks noChangeArrowheads="1"/>
                </p:cNvSpPr>
                <p:nvPr/>
              </p:nvSpPr>
              <p:spPr bwMode="auto">
                <a:xfrm>
                  <a:off x="2063" y="344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Oval 93"/>
                <p:cNvSpPr>
                  <a:spLocks noChangeArrowheads="1"/>
                </p:cNvSpPr>
                <p:nvPr/>
              </p:nvSpPr>
              <p:spPr bwMode="auto">
                <a:xfrm>
                  <a:off x="1870" y="368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Oval 94"/>
                <p:cNvSpPr>
                  <a:spLocks noChangeArrowheads="1"/>
                </p:cNvSpPr>
                <p:nvPr/>
              </p:nvSpPr>
              <p:spPr bwMode="auto">
                <a:xfrm>
                  <a:off x="1969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Oval 95"/>
                <p:cNvSpPr>
                  <a:spLocks noChangeArrowheads="1"/>
                </p:cNvSpPr>
                <p:nvPr/>
              </p:nvSpPr>
              <p:spPr bwMode="auto">
                <a:xfrm>
                  <a:off x="1776" y="272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Oval 96"/>
                <p:cNvSpPr>
                  <a:spLocks noChangeArrowheads="1"/>
                </p:cNvSpPr>
                <p:nvPr/>
              </p:nvSpPr>
              <p:spPr bwMode="auto">
                <a:xfrm>
                  <a:off x="1633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" name="Group 97"/>
              <p:cNvGrpSpPr>
                <a:grpSpLocks/>
              </p:cNvGrpSpPr>
              <p:nvPr/>
            </p:nvGrpSpPr>
            <p:grpSpPr bwMode="auto">
              <a:xfrm>
                <a:off x="3984" y="3173"/>
                <a:ext cx="144" cy="240"/>
                <a:chOff x="1440" y="2544"/>
                <a:chExt cx="1008" cy="1440"/>
              </a:xfrm>
            </p:grpSpPr>
            <p:sp>
              <p:nvSpPr>
                <p:cNvPr id="186" name="Oval 98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87" name="Oval 99"/>
                <p:cNvSpPr>
                  <a:spLocks noChangeArrowheads="1"/>
                </p:cNvSpPr>
                <p:nvPr/>
              </p:nvSpPr>
              <p:spPr bwMode="auto">
                <a:xfrm>
                  <a:off x="2160" y="311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Oval 100"/>
                <p:cNvSpPr>
                  <a:spLocks noChangeArrowheads="1"/>
                </p:cNvSpPr>
                <p:nvPr/>
              </p:nvSpPr>
              <p:spPr bwMode="auto">
                <a:xfrm>
                  <a:off x="1534" y="321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Oval 101"/>
                <p:cNvSpPr>
                  <a:spLocks noChangeArrowheads="1"/>
                </p:cNvSpPr>
                <p:nvPr/>
              </p:nvSpPr>
              <p:spPr bwMode="auto">
                <a:xfrm>
                  <a:off x="1825" y="326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Oval 102"/>
                <p:cNvSpPr>
                  <a:spLocks noChangeArrowheads="1"/>
                </p:cNvSpPr>
                <p:nvPr/>
              </p:nvSpPr>
              <p:spPr bwMode="auto">
                <a:xfrm>
                  <a:off x="1632" y="3501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Oval 103"/>
                <p:cNvSpPr>
                  <a:spLocks noChangeArrowheads="1"/>
                </p:cNvSpPr>
                <p:nvPr/>
              </p:nvSpPr>
              <p:spPr bwMode="auto">
                <a:xfrm>
                  <a:off x="2062" y="345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Oval 104"/>
                <p:cNvSpPr>
                  <a:spLocks noChangeArrowheads="1"/>
                </p:cNvSpPr>
                <p:nvPr/>
              </p:nvSpPr>
              <p:spPr bwMode="auto">
                <a:xfrm>
                  <a:off x="1869" y="369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Oval 105"/>
                <p:cNvSpPr>
                  <a:spLocks noChangeArrowheads="1"/>
                </p:cNvSpPr>
                <p:nvPr/>
              </p:nvSpPr>
              <p:spPr bwMode="auto">
                <a:xfrm>
                  <a:off x="1968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Oval 106"/>
                <p:cNvSpPr>
                  <a:spLocks noChangeArrowheads="1"/>
                </p:cNvSpPr>
                <p:nvPr/>
              </p:nvSpPr>
              <p:spPr bwMode="auto">
                <a:xfrm>
                  <a:off x="1775" y="273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Oval 107"/>
                <p:cNvSpPr>
                  <a:spLocks noChangeArrowheads="1"/>
                </p:cNvSpPr>
                <p:nvPr/>
              </p:nvSpPr>
              <p:spPr bwMode="auto">
                <a:xfrm>
                  <a:off x="1632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3" name="Group 108"/>
              <p:cNvGrpSpPr>
                <a:grpSpLocks/>
              </p:cNvGrpSpPr>
              <p:nvPr/>
            </p:nvGrpSpPr>
            <p:grpSpPr bwMode="auto">
              <a:xfrm>
                <a:off x="4224" y="3317"/>
                <a:ext cx="144" cy="240"/>
                <a:chOff x="1440" y="2544"/>
                <a:chExt cx="1008" cy="1440"/>
              </a:xfrm>
            </p:grpSpPr>
            <p:sp>
              <p:nvSpPr>
                <p:cNvPr id="176" name="Oval 109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77" name="Oval 110"/>
                <p:cNvSpPr>
                  <a:spLocks noChangeArrowheads="1"/>
                </p:cNvSpPr>
                <p:nvPr/>
              </p:nvSpPr>
              <p:spPr bwMode="auto">
                <a:xfrm>
                  <a:off x="2159" y="310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Oval 111"/>
                <p:cNvSpPr>
                  <a:spLocks noChangeArrowheads="1"/>
                </p:cNvSpPr>
                <p:nvPr/>
              </p:nvSpPr>
              <p:spPr bwMode="auto">
                <a:xfrm>
                  <a:off x="1537" y="320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Oval 112"/>
                <p:cNvSpPr>
                  <a:spLocks noChangeArrowheads="1"/>
                </p:cNvSpPr>
                <p:nvPr/>
              </p:nvSpPr>
              <p:spPr bwMode="auto">
                <a:xfrm>
                  <a:off x="1823" y="3264"/>
                  <a:ext cx="242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Oval 113"/>
                <p:cNvSpPr>
                  <a:spLocks noChangeArrowheads="1"/>
                </p:cNvSpPr>
                <p:nvPr/>
              </p:nvSpPr>
              <p:spPr bwMode="auto">
                <a:xfrm>
                  <a:off x="1631" y="349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Oval 114"/>
                <p:cNvSpPr>
                  <a:spLocks noChangeArrowheads="1"/>
                </p:cNvSpPr>
                <p:nvPr/>
              </p:nvSpPr>
              <p:spPr bwMode="auto">
                <a:xfrm>
                  <a:off x="2065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Oval 115"/>
                <p:cNvSpPr>
                  <a:spLocks noChangeArrowheads="1"/>
                </p:cNvSpPr>
                <p:nvPr/>
              </p:nvSpPr>
              <p:spPr bwMode="auto">
                <a:xfrm>
                  <a:off x="1873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Oval 116"/>
                <p:cNvSpPr>
                  <a:spLocks noChangeArrowheads="1"/>
                </p:cNvSpPr>
                <p:nvPr/>
              </p:nvSpPr>
              <p:spPr bwMode="auto">
                <a:xfrm>
                  <a:off x="1967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Oval 117"/>
                <p:cNvSpPr>
                  <a:spLocks noChangeArrowheads="1"/>
                </p:cNvSpPr>
                <p:nvPr/>
              </p:nvSpPr>
              <p:spPr bwMode="auto">
                <a:xfrm>
                  <a:off x="1774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Oval 118"/>
                <p:cNvSpPr>
                  <a:spLocks noChangeArrowheads="1"/>
                </p:cNvSpPr>
                <p:nvPr/>
              </p:nvSpPr>
              <p:spPr bwMode="auto">
                <a:xfrm>
                  <a:off x="1631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4" name="Group 119"/>
              <p:cNvGrpSpPr>
                <a:grpSpLocks/>
              </p:cNvGrpSpPr>
              <p:nvPr/>
            </p:nvGrpSpPr>
            <p:grpSpPr bwMode="auto">
              <a:xfrm>
                <a:off x="3696" y="3173"/>
                <a:ext cx="144" cy="240"/>
                <a:chOff x="1440" y="2544"/>
                <a:chExt cx="1008" cy="1440"/>
              </a:xfrm>
            </p:grpSpPr>
            <p:sp>
              <p:nvSpPr>
                <p:cNvPr id="166" name="Oval 120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67" name="Oval 121"/>
                <p:cNvSpPr>
                  <a:spLocks noChangeArrowheads="1"/>
                </p:cNvSpPr>
                <p:nvPr/>
              </p:nvSpPr>
              <p:spPr bwMode="auto">
                <a:xfrm>
                  <a:off x="2162" y="3118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Oval 122"/>
                <p:cNvSpPr>
                  <a:spLocks noChangeArrowheads="1"/>
                </p:cNvSpPr>
                <p:nvPr/>
              </p:nvSpPr>
              <p:spPr bwMode="auto">
                <a:xfrm>
                  <a:off x="1535" y="321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Oval 123"/>
                <p:cNvSpPr>
                  <a:spLocks noChangeArrowheads="1"/>
                </p:cNvSpPr>
                <p:nvPr/>
              </p:nvSpPr>
              <p:spPr bwMode="auto">
                <a:xfrm>
                  <a:off x="1827" y="326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Oval 124"/>
                <p:cNvSpPr>
                  <a:spLocks noChangeArrowheads="1"/>
                </p:cNvSpPr>
                <p:nvPr/>
              </p:nvSpPr>
              <p:spPr bwMode="auto">
                <a:xfrm>
                  <a:off x="1634" y="3501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Oval 125"/>
                <p:cNvSpPr>
                  <a:spLocks noChangeArrowheads="1"/>
                </p:cNvSpPr>
                <p:nvPr/>
              </p:nvSpPr>
              <p:spPr bwMode="auto">
                <a:xfrm>
                  <a:off x="2063" y="345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Oval 126"/>
                <p:cNvSpPr>
                  <a:spLocks noChangeArrowheads="1"/>
                </p:cNvSpPr>
                <p:nvPr/>
              </p:nvSpPr>
              <p:spPr bwMode="auto">
                <a:xfrm>
                  <a:off x="1871" y="369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Oval 127"/>
                <p:cNvSpPr>
                  <a:spLocks noChangeArrowheads="1"/>
                </p:cNvSpPr>
                <p:nvPr/>
              </p:nvSpPr>
              <p:spPr bwMode="auto">
                <a:xfrm>
                  <a:off x="1970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Oval 128"/>
                <p:cNvSpPr>
                  <a:spLocks noChangeArrowheads="1"/>
                </p:cNvSpPr>
                <p:nvPr/>
              </p:nvSpPr>
              <p:spPr bwMode="auto">
                <a:xfrm>
                  <a:off x="1777" y="273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Oval 129"/>
                <p:cNvSpPr>
                  <a:spLocks noChangeArrowheads="1"/>
                </p:cNvSpPr>
                <p:nvPr/>
              </p:nvSpPr>
              <p:spPr bwMode="auto">
                <a:xfrm>
                  <a:off x="1634" y="292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5" name="Group 130"/>
              <p:cNvGrpSpPr>
                <a:grpSpLocks/>
              </p:cNvGrpSpPr>
              <p:nvPr/>
            </p:nvGrpSpPr>
            <p:grpSpPr bwMode="auto">
              <a:xfrm>
                <a:off x="3264" y="3509"/>
                <a:ext cx="144" cy="240"/>
                <a:chOff x="1440" y="2544"/>
                <a:chExt cx="1008" cy="1440"/>
              </a:xfrm>
            </p:grpSpPr>
            <p:sp>
              <p:nvSpPr>
                <p:cNvPr id="156" name="Oval 13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7" name="Oval 132"/>
                <p:cNvSpPr>
                  <a:spLocks noChangeArrowheads="1"/>
                </p:cNvSpPr>
                <p:nvPr/>
              </p:nvSpPr>
              <p:spPr bwMode="auto">
                <a:xfrm>
                  <a:off x="2160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Oval 133"/>
                <p:cNvSpPr>
                  <a:spLocks noChangeArrowheads="1"/>
                </p:cNvSpPr>
                <p:nvPr/>
              </p:nvSpPr>
              <p:spPr bwMode="auto">
                <a:xfrm>
                  <a:off x="1533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9" name="Oval 134"/>
                <p:cNvSpPr>
                  <a:spLocks noChangeArrowheads="1"/>
                </p:cNvSpPr>
                <p:nvPr/>
              </p:nvSpPr>
              <p:spPr bwMode="auto">
                <a:xfrm>
                  <a:off x="1824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Oval 135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Oval 136"/>
                <p:cNvSpPr>
                  <a:spLocks noChangeArrowheads="1"/>
                </p:cNvSpPr>
                <p:nvPr/>
              </p:nvSpPr>
              <p:spPr bwMode="auto">
                <a:xfrm>
                  <a:off x="2061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Oval 137"/>
                <p:cNvSpPr>
                  <a:spLocks noChangeArrowheads="1"/>
                </p:cNvSpPr>
                <p:nvPr/>
              </p:nvSpPr>
              <p:spPr bwMode="auto">
                <a:xfrm>
                  <a:off x="1869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Oval 138"/>
                <p:cNvSpPr>
                  <a:spLocks noChangeArrowheads="1"/>
                </p:cNvSpPr>
                <p:nvPr/>
              </p:nvSpPr>
              <p:spPr bwMode="auto">
                <a:xfrm>
                  <a:off x="1967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Oval 139"/>
                <p:cNvSpPr>
                  <a:spLocks noChangeArrowheads="1"/>
                </p:cNvSpPr>
                <p:nvPr/>
              </p:nvSpPr>
              <p:spPr bwMode="auto">
                <a:xfrm>
                  <a:off x="1775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Oval 140"/>
                <p:cNvSpPr>
                  <a:spLocks noChangeArrowheads="1"/>
                </p:cNvSpPr>
                <p:nvPr/>
              </p:nvSpPr>
              <p:spPr bwMode="auto">
                <a:xfrm>
                  <a:off x="1632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41"/>
              <p:cNvGrpSpPr>
                <a:grpSpLocks/>
              </p:cNvGrpSpPr>
              <p:nvPr/>
            </p:nvGrpSpPr>
            <p:grpSpPr bwMode="auto">
              <a:xfrm>
                <a:off x="3408" y="3317"/>
                <a:ext cx="144" cy="240"/>
                <a:chOff x="1440" y="2544"/>
                <a:chExt cx="1008" cy="1440"/>
              </a:xfrm>
            </p:grpSpPr>
            <p:sp>
              <p:nvSpPr>
                <p:cNvPr id="146" name="Oval 14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7" name="Oval 143"/>
                <p:cNvSpPr>
                  <a:spLocks noChangeArrowheads="1"/>
                </p:cNvSpPr>
                <p:nvPr/>
              </p:nvSpPr>
              <p:spPr bwMode="auto">
                <a:xfrm>
                  <a:off x="2159" y="310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Oval 144"/>
                <p:cNvSpPr>
                  <a:spLocks noChangeArrowheads="1"/>
                </p:cNvSpPr>
                <p:nvPr/>
              </p:nvSpPr>
              <p:spPr bwMode="auto">
                <a:xfrm>
                  <a:off x="1537" y="320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Oval 145"/>
                <p:cNvSpPr>
                  <a:spLocks noChangeArrowheads="1"/>
                </p:cNvSpPr>
                <p:nvPr/>
              </p:nvSpPr>
              <p:spPr bwMode="auto">
                <a:xfrm>
                  <a:off x="1823" y="3264"/>
                  <a:ext cx="242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Oval 146"/>
                <p:cNvSpPr>
                  <a:spLocks noChangeArrowheads="1"/>
                </p:cNvSpPr>
                <p:nvPr/>
              </p:nvSpPr>
              <p:spPr bwMode="auto">
                <a:xfrm>
                  <a:off x="1631" y="3492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Oval 147"/>
                <p:cNvSpPr>
                  <a:spLocks noChangeArrowheads="1"/>
                </p:cNvSpPr>
                <p:nvPr/>
              </p:nvSpPr>
              <p:spPr bwMode="auto">
                <a:xfrm>
                  <a:off x="2065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Oval 148"/>
                <p:cNvSpPr>
                  <a:spLocks noChangeArrowheads="1"/>
                </p:cNvSpPr>
                <p:nvPr/>
              </p:nvSpPr>
              <p:spPr bwMode="auto">
                <a:xfrm>
                  <a:off x="1873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Oval 149"/>
                <p:cNvSpPr>
                  <a:spLocks noChangeArrowheads="1"/>
                </p:cNvSpPr>
                <p:nvPr/>
              </p:nvSpPr>
              <p:spPr bwMode="auto">
                <a:xfrm>
                  <a:off x="1967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Oval 150"/>
                <p:cNvSpPr>
                  <a:spLocks noChangeArrowheads="1"/>
                </p:cNvSpPr>
                <p:nvPr/>
              </p:nvSpPr>
              <p:spPr bwMode="auto">
                <a:xfrm>
                  <a:off x="1774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Oval 151"/>
                <p:cNvSpPr>
                  <a:spLocks noChangeArrowheads="1"/>
                </p:cNvSpPr>
                <p:nvPr/>
              </p:nvSpPr>
              <p:spPr bwMode="auto">
                <a:xfrm>
                  <a:off x="1631" y="291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7" name="Group 152"/>
              <p:cNvGrpSpPr>
                <a:grpSpLocks/>
              </p:cNvGrpSpPr>
              <p:nvPr/>
            </p:nvGrpSpPr>
            <p:grpSpPr bwMode="auto">
              <a:xfrm>
                <a:off x="3648" y="3461"/>
                <a:ext cx="144" cy="240"/>
                <a:chOff x="1440" y="2544"/>
                <a:chExt cx="1008" cy="1440"/>
              </a:xfrm>
            </p:grpSpPr>
            <p:sp>
              <p:nvSpPr>
                <p:cNvPr id="136" name="Oval 153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7" name="Oval 154"/>
                <p:cNvSpPr>
                  <a:spLocks noChangeArrowheads="1"/>
                </p:cNvSpPr>
                <p:nvPr/>
              </p:nvSpPr>
              <p:spPr bwMode="auto">
                <a:xfrm>
                  <a:off x="2163" y="3115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Oval 155"/>
                <p:cNvSpPr>
                  <a:spLocks noChangeArrowheads="1"/>
                </p:cNvSpPr>
                <p:nvPr/>
              </p:nvSpPr>
              <p:spPr bwMode="auto">
                <a:xfrm>
                  <a:off x="1536" y="3211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Oval 156"/>
                <p:cNvSpPr>
                  <a:spLocks noChangeArrowheads="1"/>
                </p:cNvSpPr>
                <p:nvPr/>
              </p:nvSpPr>
              <p:spPr bwMode="auto">
                <a:xfrm>
                  <a:off x="1827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Oval 157"/>
                <p:cNvSpPr>
                  <a:spLocks noChangeArrowheads="1"/>
                </p:cNvSpPr>
                <p:nvPr/>
              </p:nvSpPr>
              <p:spPr bwMode="auto">
                <a:xfrm>
                  <a:off x="1634" y="350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Oval 158"/>
                <p:cNvSpPr>
                  <a:spLocks noChangeArrowheads="1"/>
                </p:cNvSpPr>
                <p:nvPr/>
              </p:nvSpPr>
              <p:spPr bwMode="auto">
                <a:xfrm>
                  <a:off x="2064" y="345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Oval 159"/>
                <p:cNvSpPr>
                  <a:spLocks noChangeArrowheads="1"/>
                </p:cNvSpPr>
                <p:nvPr/>
              </p:nvSpPr>
              <p:spPr bwMode="auto">
                <a:xfrm>
                  <a:off x="1871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Oval 160"/>
                <p:cNvSpPr>
                  <a:spLocks noChangeArrowheads="1"/>
                </p:cNvSpPr>
                <p:nvPr/>
              </p:nvSpPr>
              <p:spPr bwMode="auto">
                <a:xfrm>
                  <a:off x="1970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Oval 161"/>
                <p:cNvSpPr>
                  <a:spLocks noChangeArrowheads="1"/>
                </p:cNvSpPr>
                <p:nvPr/>
              </p:nvSpPr>
              <p:spPr bwMode="auto">
                <a:xfrm>
                  <a:off x="1777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Oval 162"/>
                <p:cNvSpPr>
                  <a:spLocks noChangeArrowheads="1"/>
                </p:cNvSpPr>
                <p:nvPr/>
              </p:nvSpPr>
              <p:spPr bwMode="auto">
                <a:xfrm>
                  <a:off x="1634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>
                <a:off x="3120" y="3317"/>
                <a:ext cx="144" cy="240"/>
                <a:chOff x="1440" y="2544"/>
                <a:chExt cx="1008" cy="1440"/>
              </a:xfrm>
            </p:grpSpPr>
            <p:sp>
              <p:nvSpPr>
                <p:cNvPr id="126" name="Oval 164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7" name="Oval 165"/>
                <p:cNvSpPr>
                  <a:spLocks noChangeArrowheads="1"/>
                </p:cNvSpPr>
                <p:nvPr/>
              </p:nvSpPr>
              <p:spPr bwMode="auto">
                <a:xfrm>
                  <a:off x="2161" y="310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Oval 166"/>
                <p:cNvSpPr>
                  <a:spLocks noChangeArrowheads="1"/>
                </p:cNvSpPr>
                <p:nvPr/>
              </p:nvSpPr>
              <p:spPr bwMode="auto">
                <a:xfrm>
                  <a:off x="1534" y="320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Oval 167"/>
                <p:cNvSpPr>
                  <a:spLocks noChangeArrowheads="1"/>
                </p:cNvSpPr>
                <p:nvPr/>
              </p:nvSpPr>
              <p:spPr bwMode="auto">
                <a:xfrm>
                  <a:off x="1825" y="3264"/>
                  <a:ext cx="237" cy="22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Oval 168"/>
                <p:cNvSpPr>
                  <a:spLocks noChangeArrowheads="1"/>
                </p:cNvSpPr>
                <p:nvPr/>
              </p:nvSpPr>
              <p:spPr bwMode="auto">
                <a:xfrm>
                  <a:off x="1633" y="349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Oval 169"/>
                <p:cNvSpPr>
                  <a:spLocks noChangeArrowheads="1"/>
                </p:cNvSpPr>
                <p:nvPr/>
              </p:nvSpPr>
              <p:spPr bwMode="auto">
                <a:xfrm>
                  <a:off x="2062" y="344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Oval 170"/>
                <p:cNvSpPr>
                  <a:spLocks noChangeArrowheads="1"/>
                </p:cNvSpPr>
                <p:nvPr/>
              </p:nvSpPr>
              <p:spPr bwMode="auto">
                <a:xfrm>
                  <a:off x="1870" y="368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Oval 171"/>
                <p:cNvSpPr>
                  <a:spLocks noChangeArrowheads="1"/>
                </p:cNvSpPr>
                <p:nvPr/>
              </p:nvSpPr>
              <p:spPr bwMode="auto">
                <a:xfrm>
                  <a:off x="1968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Oval 172"/>
                <p:cNvSpPr>
                  <a:spLocks noChangeArrowheads="1"/>
                </p:cNvSpPr>
                <p:nvPr/>
              </p:nvSpPr>
              <p:spPr bwMode="auto">
                <a:xfrm>
                  <a:off x="1776" y="273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Oval 173"/>
                <p:cNvSpPr>
                  <a:spLocks noChangeArrowheads="1"/>
                </p:cNvSpPr>
                <p:nvPr/>
              </p:nvSpPr>
              <p:spPr bwMode="auto">
                <a:xfrm>
                  <a:off x="1633" y="291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174"/>
              <p:cNvGrpSpPr>
                <a:grpSpLocks/>
              </p:cNvGrpSpPr>
              <p:nvPr/>
            </p:nvGrpSpPr>
            <p:grpSpPr bwMode="auto">
              <a:xfrm>
                <a:off x="3600" y="3845"/>
                <a:ext cx="144" cy="240"/>
                <a:chOff x="1440" y="2544"/>
                <a:chExt cx="1008" cy="1440"/>
              </a:xfrm>
            </p:grpSpPr>
            <p:sp>
              <p:nvSpPr>
                <p:cNvPr id="116" name="Oval 175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7" name="Oval 176"/>
                <p:cNvSpPr>
                  <a:spLocks noChangeArrowheads="1"/>
                </p:cNvSpPr>
                <p:nvPr/>
              </p:nvSpPr>
              <p:spPr bwMode="auto">
                <a:xfrm>
                  <a:off x="2163" y="311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Oval 177"/>
                <p:cNvSpPr>
                  <a:spLocks noChangeArrowheads="1"/>
                </p:cNvSpPr>
                <p:nvPr/>
              </p:nvSpPr>
              <p:spPr bwMode="auto">
                <a:xfrm>
                  <a:off x="1536" y="321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Oval 178"/>
                <p:cNvSpPr>
                  <a:spLocks noChangeArrowheads="1"/>
                </p:cNvSpPr>
                <p:nvPr/>
              </p:nvSpPr>
              <p:spPr bwMode="auto">
                <a:xfrm>
                  <a:off x="1827" y="326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Oval 179"/>
                <p:cNvSpPr>
                  <a:spLocks noChangeArrowheads="1"/>
                </p:cNvSpPr>
                <p:nvPr/>
              </p:nvSpPr>
              <p:spPr bwMode="auto">
                <a:xfrm>
                  <a:off x="1635" y="350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Oval 180"/>
                <p:cNvSpPr>
                  <a:spLocks noChangeArrowheads="1"/>
                </p:cNvSpPr>
                <p:nvPr/>
              </p:nvSpPr>
              <p:spPr bwMode="auto">
                <a:xfrm>
                  <a:off x="2064" y="345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Oval 181"/>
                <p:cNvSpPr>
                  <a:spLocks noChangeArrowheads="1"/>
                </p:cNvSpPr>
                <p:nvPr/>
              </p:nvSpPr>
              <p:spPr bwMode="auto">
                <a:xfrm>
                  <a:off x="1872" y="369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Oval 182"/>
                <p:cNvSpPr>
                  <a:spLocks noChangeArrowheads="1"/>
                </p:cNvSpPr>
                <p:nvPr/>
              </p:nvSpPr>
              <p:spPr bwMode="auto">
                <a:xfrm>
                  <a:off x="1970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Oval 183"/>
                <p:cNvSpPr>
                  <a:spLocks noChangeArrowheads="1"/>
                </p:cNvSpPr>
                <p:nvPr/>
              </p:nvSpPr>
              <p:spPr bwMode="auto">
                <a:xfrm>
                  <a:off x="1778" y="273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Oval 184"/>
                <p:cNvSpPr>
                  <a:spLocks noChangeArrowheads="1"/>
                </p:cNvSpPr>
                <p:nvPr/>
              </p:nvSpPr>
              <p:spPr bwMode="auto">
                <a:xfrm>
                  <a:off x="1635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185"/>
              <p:cNvGrpSpPr>
                <a:grpSpLocks/>
              </p:cNvGrpSpPr>
              <p:nvPr/>
            </p:nvGrpSpPr>
            <p:grpSpPr bwMode="auto">
              <a:xfrm>
                <a:off x="3744" y="3653"/>
                <a:ext cx="144" cy="240"/>
                <a:chOff x="1440" y="2544"/>
                <a:chExt cx="1008" cy="1440"/>
              </a:xfrm>
            </p:grpSpPr>
            <p:sp>
              <p:nvSpPr>
                <p:cNvPr id="106" name="Oval 186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07" name="Oval 187"/>
                <p:cNvSpPr>
                  <a:spLocks noChangeArrowheads="1"/>
                </p:cNvSpPr>
                <p:nvPr/>
              </p:nvSpPr>
              <p:spPr bwMode="auto">
                <a:xfrm>
                  <a:off x="2162" y="3120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Oval 188"/>
                <p:cNvSpPr>
                  <a:spLocks noChangeArrowheads="1"/>
                </p:cNvSpPr>
                <p:nvPr/>
              </p:nvSpPr>
              <p:spPr bwMode="auto">
                <a:xfrm>
                  <a:off x="1535" y="321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Oval 189"/>
                <p:cNvSpPr>
                  <a:spLocks noChangeArrowheads="1"/>
                </p:cNvSpPr>
                <p:nvPr/>
              </p:nvSpPr>
              <p:spPr bwMode="auto">
                <a:xfrm>
                  <a:off x="1826" y="3268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Oval 190"/>
                <p:cNvSpPr>
                  <a:spLocks noChangeArrowheads="1"/>
                </p:cNvSpPr>
                <p:nvPr/>
              </p:nvSpPr>
              <p:spPr bwMode="auto">
                <a:xfrm>
                  <a:off x="1634" y="350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Oval 191"/>
                <p:cNvSpPr>
                  <a:spLocks noChangeArrowheads="1"/>
                </p:cNvSpPr>
                <p:nvPr/>
              </p:nvSpPr>
              <p:spPr bwMode="auto">
                <a:xfrm>
                  <a:off x="2063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Oval 192"/>
                <p:cNvSpPr>
                  <a:spLocks noChangeArrowheads="1"/>
                </p:cNvSpPr>
                <p:nvPr/>
              </p:nvSpPr>
              <p:spPr bwMode="auto">
                <a:xfrm>
                  <a:off x="1871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Oval 193"/>
                <p:cNvSpPr>
                  <a:spLocks noChangeArrowheads="1"/>
                </p:cNvSpPr>
                <p:nvPr/>
              </p:nvSpPr>
              <p:spPr bwMode="auto">
                <a:xfrm>
                  <a:off x="1969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Oval 194"/>
                <p:cNvSpPr>
                  <a:spLocks noChangeArrowheads="1"/>
                </p:cNvSpPr>
                <p:nvPr/>
              </p:nvSpPr>
              <p:spPr bwMode="auto">
                <a:xfrm>
                  <a:off x="1777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Oval 195"/>
                <p:cNvSpPr>
                  <a:spLocks noChangeArrowheads="1"/>
                </p:cNvSpPr>
                <p:nvPr/>
              </p:nvSpPr>
              <p:spPr bwMode="auto">
                <a:xfrm>
                  <a:off x="1634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1" name="Group 196"/>
              <p:cNvGrpSpPr>
                <a:grpSpLocks/>
              </p:cNvGrpSpPr>
              <p:nvPr/>
            </p:nvGrpSpPr>
            <p:grpSpPr bwMode="auto">
              <a:xfrm>
                <a:off x="3984" y="3797"/>
                <a:ext cx="144" cy="240"/>
                <a:chOff x="1440" y="2544"/>
                <a:chExt cx="1008" cy="1440"/>
              </a:xfrm>
            </p:grpSpPr>
            <p:sp>
              <p:nvSpPr>
                <p:cNvPr id="96" name="Oval 197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7" name="Oval 198"/>
                <p:cNvSpPr>
                  <a:spLocks noChangeArrowheads="1"/>
                </p:cNvSpPr>
                <p:nvPr/>
              </p:nvSpPr>
              <p:spPr bwMode="auto">
                <a:xfrm>
                  <a:off x="2160" y="311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Oval 199"/>
                <p:cNvSpPr>
                  <a:spLocks noChangeArrowheads="1"/>
                </p:cNvSpPr>
                <p:nvPr/>
              </p:nvSpPr>
              <p:spPr bwMode="auto">
                <a:xfrm>
                  <a:off x="1534" y="321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Oval 200"/>
                <p:cNvSpPr>
                  <a:spLocks noChangeArrowheads="1"/>
                </p:cNvSpPr>
                <p:nvPr/>
              </p:nvSpPr>
              <p:spPr bwMode="auto">
                <a:xfrm>
                  <a:off x="1825" y="3266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Oval 201"/>
                <p:cNvSpPr>
                  <a:spLocks noChangeArrowheads="1"/>
                </p:cNvSpPr>
                <p:nvPr/>
              </p:nvSpPr>
              <p:spPr bwMode="auto">
                <a:xfrm>
                  <a:off x="1632" y="350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Oval 202"/>
                <p:cNvSpPr>
                  <a:spLocks noChangeArrowheads="1"/>
                </p:cNvSpPr>
                <p:nvPr/>
              </p:nvSpPr>
              <p:spPr bwMode="auto">
                <a:xfrm>
                  <a:off x="2062" y="345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Oval 203"/>
                <p:cNvSpPr>
                  <a:spLocks noChangeArrowheads="1"/>
                </p:cNvSpPr>
                <p:nvPr/>
              </p:nvSpPr>
              <p:spPr bwMode="auto">
                <a:xfrm>
                  <a:off x="1869" y="369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Oval 204"/>
                <p:cNvSpPr>
                  <a:spLocks noChangeArrowheads="1"/>
                </p:cNvSpPr>
                <p:nvPr/>
              </p:nvSpPr>
              <p:spPr bwMode="auto">
                <a:xfrm>
                  <a:off x="1968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Oval 205"/>
                <p:cNvSpPr>
                  <a:spLocks noChangeArrowheads="1"/>
                </p:cNvSpPr>
                <p:nvPr/>
              </p:nvSpPr>
              <p:spPr bwMode="auto">
                <a:xfrm>
                  <a:off x="1775" y="273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Oval 206"/>
                <p:cNvSpPr>
                  <a:spLocks noChangeArrowheads="1"/>
                </p:cNvSpPr>
                <p:nvPr/>
              </p:nvSpPr>
              <p:spPr bwMode="auto">
                <a:xfrm>
                  <a:off x="1632" y="2927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2" name="Group 207"/>
              <p:cNvGrpSpPr>
                <a:grpSpLocks/>
              </p:cNvGrpSpPr>
              <p:nvPr/>
            </p:nvGrpSpPr>
            <p:grpSpPr bwMode="auto">
              <a:xfrm>
                <a:off x="3456" y="3653"/>
                <a:ext cx="144" cy="240"/>
                <a:chOff x="1440" y="2544"/>
                <a:chExt cx="1008" cy="1440"/>
              </a:xfrm>
            </p:grpSpPr>
            <p:sp>
              <p:nvSpPr>
                <p:cNvPr id="86" name="Oval 208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7" name="Oval 209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Oval 210"/>
                <p:cNvSpPr>
                  <a:spLocks noChangeArrowheads="1"/>
                </p:cNvSpPr>
                <p:nvPr/>
              </p:nvSpPr>
              <p:spPr bwMode="auto">
                <a:xfrm>
                  <a:off x="1537" y="32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Oval 211"/>
                <p:cNvSpPr>
                  <a:spLocks noChangeArrowheads="1"/>
                </p:cNvSpPr>
                <p:nvPr/>
              </p:nvSpPr>
              <p:spPr bwMode="auto">
                <a:xfrm>
                  <a:off x="1823" y="3268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Oval 212"/>
                <p:cNvSpPr>
                  <a:spLocks noChangeArrowheads="1"/>
                </p:cNvSpPr>
                <p:nvPr/>
              </p:nvSpPr>
              <p:spPr bwMode="auto">
                <a:xfrm>
                  <a:off x="1631" y="3504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Oval 213"/>
                <p:cNvSpPr>
                  <a:spLocks noChangeArrowheads="1"/>
                </p:cNvSpPr>
                <p:nvPr/>
              </p:nvSpPr>
              <p:spPr bwMode="auto">
                <a:xfrm>
                  <a:off x="2065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Oval 214"/>
                <p:cNvSpPr>
                  <a:spLocks noChangeArrowheads="1"/>
                </p:cNvSpPr>
                <p:nvPr/>
              </p:nvSpPr>
              <p:spPr bwMode="auto">
                <a:xfrm>
                  <a:off x="1872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Oval 215"/>
                <p:cNvSpPr>
                  <a:spLocks noChangeArrowheads="1"/>
                </p:cNvSpPr>
                <p:nvPr/>
              </p:nvSpPr>
              <p:spPr bwMode="auto">
                <a:xfrm>
                  <a:off x="1966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Oval 216"/>
                <p:cNvSpPr>
                  <a:spLocks noChangeArrowheads="1"/>
                </p:cNvSpPr>
                <p:nvPr/>
              </p:nvSpPr>
              <p:spPr bwMode="auto">
                <a:xfrm>
                  <a:off x="1774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Oval 217"/>
                <p:cNvSpPr>
                  <a:spLocks noChangeArrowheads="1"/>
                </p:cNvSpPr>
                <p:nvPr/>
              </p:nvSpPr>
              <p:spPr bwMode="auto">
                <a:xfrm>
                  <a:off x="1631" y="2929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3" name="Group 218"/>
              <p:cNvGrpSpPr>
                <a:grpSpLocks/>
              </p:cNvGrpSpPr>
              <p:nvPr/>
            </p:nvGrpSpPr>
            <p:grpSpPr bwMode="auto">
              <a:xfrm>
                <a:off x="4224" y="3701"/>
                <a:ext cx="144" cy="240"/>
                <a:chOff x="1440" y="2544"/>
                <a:chExt cx="1008" cy="1440"/>
              </a:xfrm>
            </p:grpSpPr>
            <p:sp>
              <p:nvSpPr>
                <p:cNvPr id="76" name="Oval 219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77" name="Oval 220"/>
                <p:cNvSpPr>
                  <a:spLocks noChangeArrowheads="1"/>
                </p:cNvSpPr>
                <p:nvPr/>
              </p:nvSpPr>
              <p:spPr bwMode="auto">
                <a:xfrm>
                  <a:off x="2159" y="312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Oval 221"/>
                <p:cNvSpPr>
                  <a:spLocks noChangeArrowheads="1"/>
                </p:cNvSpPr>
                <p:nvPr/>
              </p:nvSpPr>
              <p:spPr bwMode="auto">
                <a:xfrm>
                  <a:off x="1537" y="3216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Oval 222"/>
                <p:cNvSpPr>
                  <a:spLocks noChangeArrowheads="1"/>
                </p:cNvSpPr>
                <p:nvPr/>
              </p:nvSpPr>
              <p:spPr bwMode="auto">
                <a:xfrm>
                  <a:off x="1823" y="326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Oval 223"/>
                <p:cNvSpPr>
                  <a:spLocks noChangeArrowheads="1"/>
                </p:cNvSpPr>
                <p:nvPr/>
              </p:nvSpPr>
              <p:spPr bwMode="auto">
                <a:xfrm>
                  <a:off x="1631" y="350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Oval 224"/>
                <p:cNvSpPr>
                  <a:spLocks noChangeArrowheads="1"/>
                </p:cNvSpPr>
                <p:nvPr/>
              </p:nvSpPr>
              <p:spPr bwMode="auto">
                <a:xfrm>
                  <a:off x="2065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Oval 225"/>
                <p:cNvSpPr>
                  <a:spLocks noChangeArrowheads="1"/>
                </p:cNvSpPr>
                <p:nvPr/>
              </p:nvSpPr>
              <p:spPr bwMode="auto">
                <a:xfrm>
                  <a:off x="1873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Oval 226"/>
                <p:cNvSpPr>
                  <a:spLocks noChangeArrowheads="1"/>
                </p:cNvSpPr>
                <p:nvPr/>
              </p:nvSpPr>
              <p:spPr bwMode="auto">
                <a:xfrm>
                  <a:off x="1967" y="2928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4" name="Oval 227"/>
                <p:cNvSpPr>
                  <a:spLocks noChangeArrowheads="1"/>
                </p:cNvSpPr>
                <p:nvPr/>
              </p:nvSpPr>
              <p:spPr bwMode="auto">
                <a:xfrm>
                  <a:off x="1774" y="273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Oval 228"/>
                <p:cNvSpPr>
                  <a:spLocks noChangeArrowheads="1"/>
                </p:cNvSpPr>
                <p:nvPr/>
              </p:nvSpPr>
              <p:spPr bwMode="auto">
                <a:xfrm>
                  <a:off x="1631" y="2928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4" name="Group 229"/>
              <p:cNvGrpSpPr>
                <a:grpSpLocks/>
              </p:cNvGrpSpPr>
              <p:nvPr/>
            </p:nvGrpSpPr>
            <p:grpSpPr bwMode="auto">
              <a:xfrm>
                <a:off x="4368" y="3509"/>
                <a:ext cx="144" cy="240"/>
                <a:chOff x="1440" y="2544"/>
                <a:chExt cx="1008" cy="1440"/>
              </a:xfrm>
            </p:grpSpPr>
            <p:sp>
              <p:nvSpPr>
                <p:cNvPr id="66" name="Oval 230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67" name="Oval 231"/>
                <p:cNvSpPr>
                  <a:spLocks noChangeArrowheads="1"/>
                </p:cNvSpPr>
                <p:nvPr/>
              </p:nvSpPr>
              <p:spPr bwMode="auto">
                <a:xfrm>
                  <a:off x="2163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Oval 232"/>
                <p:cNvSpPr>
                  <a:spLocks noChangeArrowheads="1"/>
                </p:cNvSpPr>
                <p:nvPr/>
              </p:nvSpPr>
              <p:spPr bwMode="auto">
                <a:xfrm>
                  <a:off x="1536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Oval 233"/>
                <p:cNvSpPr>
                  <a:spLocks noChangeArrowheads="1"/>
                </p:cNvSpPr>
                <p:nvPr/>
              </p:nvSpPr>
              <p:spPr bwMode="auto">
                <a:xfrm>
                  <a:off x="1827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Oval 234"/>
                <p:cNvSpPr>
                  <a:spLocks noChangeArrowheads="1"/>
                </p:cNvSpPr>
                <p:nvPr/>
              </p:nvSpPr>
              <p:spPr bwMode="auto">
                <a:xfrm>
                  <a:off x="1635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Oval 235"/>
                <p:cNvSpPr>
                  <a:spLocks noChangeArrowheads="1"/>
                </p:cNvSpPr>
                <p:nvPr/>
              </p:nvSpPr>
              <p:spPr bwMode="auto">
                <a:xfrm>
                  <a:off x="2064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Oval 236"/>
                <p:cNvSpPr>
                  <a:spLocks noChangeArrowheads="1"/>
                </p:cNvSpPr>
                <p:nvPr/>
              </p:nvSpPr>
              <p:spPr bwMode="auto">
                <a:xfrm>
                  <a:off x="1872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Oval 237"/>
                <p:cNvSpPr>
                  <a:spLocks noChangeArrowheads="1"/>
                </p:cNvSpPr>
                <p:nvPr/>
              </p:nvSpPr>
              <p:spPr bwMode="auto">
                <a:xfrm>
                  <a:off x="1971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Oval 238"/>
                <p:cNvSpPr>
                  <a:spLocks noChangeArrowheads="1"/>
                </p:cNvSpPr>
                <p:nvPr/>
              </p:nvSpPr>
              <p:spPr bwMode="auto">
                <a:xfrm>
                  <a:off x="1778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Oval 239"/>
                <p:cNvSpPr>
                  <a:spLocks noChangeArrowheads="1"/>
                </p:cNvSpPr>
                <p:nvPr/>
              </p:nvSpPr>
              <p:spPr bwMode="auto">
                <a:xfrm>
                  <a:off x="1635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5" name="Group 240"/>
              <p:cNvGrpSpPr>
                <a:grpSpLocks/>
              </p:cNvGrpSpPr>
              <p:nvPr/>
            </p:nvGrpSpPr>
            <p:grpSpPr bwMode="auto">
              <a:xfrm>
                <a:off x="4608" y="3653"/>
                <a:ext cx="144" cy="240"/>
                <a:chOff x="1440" y="2544"/>
                <a:chExt cx="1008" cy="1440"/>
              </a:xfrm>
            </p:grpSpPr>
            <p:sp>
              <p:nvSpPr>
                <p:cNvPr id="56" name="Oval 241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57" name="Oval 242"/>
                <p:cNvSpPr>
                  <a:spLocks noChangeArrowheads="1"/>
                </p:cNvSpPr>
                <p:nvPr/>
              </p:nvSpPr>
              <p:spPr bwMode="auto">
                <a:xfrm>
                  <a:off x="2162" y="3120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Oval 243"/>
                <p:cNvSpPr>
                  <a:spLocks noChangeArrowheads="1"/>
                </p:cNvSpPr>
                <p:nvPr/>
              </p:nvSpPr>
              <p:spPr bwMode="auto">
                <a:xfrm>
                  <a:off x="1535" y="3216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Oval 244"/>
                <p:cNvSpPr>
                  <a:spLocks noChangeArrowheads="1"/>
                </p:cNvSpPr>
                <p:nvPr/>
              </p:nvSpPr>
              <p:spPr bwMode="auto">
                <a:xfrm>
                  <a:off x="1826" y="3268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Oval 245"/>
                <p:cNvSpPr>
                  <a:spLocks noChangeArrowheads="1"/>
                </p:cNvSpPr>
                <p:nvPr/>
              </p:nvSpPr>
              <p:spPr bwMode="auto">
                <a:xfrm>
                  <a:off x="1633" y="350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Oval 246"/>
                <p:cNvSpPr>
                  <a:spLocks noChangeArrowheads="1"/>
                </p:cNvSpPr>
                <p:nvPr/>
              </p:nvSpPr>
              <p:spPr bwMode="auto">
                <a:xfrm>
                  <a:off x="2063" y="3459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Oval 247"/>
                <p:cNvSpPr>
                  <a:spLocks noChangeArrowheads="1"/>
                </p:cNvSpPr>
                <p:nvPr/>
              </p:nvSpPr>
              <p:spPr bwMode="auto">
                <a:xfrm>
                  <a:off x="1870" y="3695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Oval 248"/>
                <p:cNvSpPr>
                  <a:spLocks noChangeArrowheads="1"/>
                </p:cNvSpPr>
                <p:nvPr/>
              </p:nvSpPr>
              <p:spPr bwMode="auto">
                <a:xfrm>
                  <a:off x="1969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Oval 249"/>
                <p:cNvSpPr>
                  <a:spLocks noChangeArrowheads="1"/>
                </p:cNvSpPr>
                <p:nvPr/>
              </p:nvSpPr>
              <p:spPr bwMode="auto">
                <a:xfrm>
                  <a:off x="1777" y="2737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Oval 250"/>
                <p:cNvSpPr>
                  <a:spLocks noChangeArrowheads="1"/>
                </p:cNvSpPr>
                <p:nvPr/>
              </p:nvSpPr>
              <p:spPr bwMode="auto">
                <a:xfrm>
                  <a:off x="1633" y="2929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6" name="Group 251"/>
              <p:cNvGrpSpPr>
                <a:grpSpLocks/>
              </p:cNvGrpSpPr>
              <p:nvPr/>
            </p:nvGrpSpPr>
            <p:grpSpPr bwMode="auto">
              <a:xfrm>
                <a:off x="4080" y="3509"/>
                <a:ext cx="144" cy="240"/>
                <a:chOff x="1440" y="2544"/>
                <a:chExt cx="1008" cy="1440"/>
              </a:xfrm>
            </p:grpSpPr>
            <p:sp>
              <p:nvSpPr>
                <p:cNvPr id="46" name="Oval 252"/>
                <p:cNvSpPr>
                  <a:spLocks noChangeArrowheads="1"/>
                </p:cNvSpPr>
                <p:nvPr/>
              </p:nvSpPr>
              <p:spPr bwMode="auto">
                <a:xfrm>
                  <a:off x="1440" y="2544"/>
                  <a:ext cx="1008" cy="14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7" name="Oval 253"/>
                <p:cNvSpPr>
                  <a:spLocks noChangeArrowheads="1"/>
                </p:cNvSpPr>
                <p:nvPr/>
              </p:nvSpPr>
              <p:spPr bwMode="auto">
                <a:xfrm>
                  <a:off x="2160" y="3114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Oval 254"/>
                <p:cNvSpPr>
                  <a:spLocks noChangeArrowheads="1"/>
                </p:cNvSpPr>
                <p:nvPr/>
              </p:nvSpPr>
              <p:spPr bwMode="auto">
                <a:xfrm>
                  <a:off x="1533" y="3210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Oval 255"/>
                <p:cNvSpPr>
                  <a:spLocks noChangeArrowheads="1"/>
                </p:cNvSpPr>
                <p:nvPr/>
              </p:nvSpPr>
              <p:spPr bwMode="auto">
                <a:xfrm>
                  <a:off x="1824" y="3262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Oval 256"/>
                <p:cNvSpPr>
                  <a:spLocks noChangeArrowheads="1"/>
                </p:cNvSpPr>
                <p:nvPr/>
              </p:nvSpPr>
              <p:spPr bwMode="auto">
                <a:xfrm>
                  <a:off x="1632" y="3505"/>
                  <a:ext cx="237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Oval 257"/>
                <p:cNvSpPr>
                  <a:spLocks noChangeArrowheads="1"/>
                </p:cNvSpPr>
                <p:nvPr/>
              </p:nvSpPr>
              <p:spPr bwMode="auto">
                <a:xfrm>
                  <a:off x="2061" y="3453"/>
                  <a:ext cx="242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Oval 258"/>
                <p:cNvSpPr>
                  <a:spLocks noChangeArrowheads="1"/>
                </p:cNvSpPr>
                <p:nvPr/>
              </p:nvSpPr>
              <p:spPr bwMode="auto">
                <a:xfrm>
                  <a:off x="1869" y="3697"/>
                  <a:ext cx="242" cy="2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Oval 259"/>
                <p:cNvSpPr>
                  <a:spLocks noChangeArrowheads="1"/>
                </p:cNvSpPr>
                <p:nvPr/>
              </p:nvSpPr>
              <p:spPr bwMode="auto">
                <a:xfrm>
                  <a:off x="1967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Oval 260"/>
                <p:cNvSpPr>
                  <a:spLocks noChangeArrowheads="1"/>
                </p:cNvSpPr>
                <p:nvPr/>
              </p:nvSpPr>
              <p:spPr bwMode="auto">
                <a:xfrm>
                  <a:off x="1775" y="2724"/>
                  <a:ext cx="242" cy="2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Oval 261"/>
                <p:cNvSpPr>
                  <a:spLocks noChangeArrowheads="1"/>
                </p:cNvSpPr>
                <p:nvPr/>
              </p:nvSpPr>
              <p:spPr bwMode="auto">
                <a:xfrm>
                  <a:off x="1632" y="2923"/>
                  <a:ext cx="237" cy="24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>
                        <a:gamma/>
                        <a:tint val="53333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7" name="Group 262"/>
              <p:cNvGrpSpPr>
                <a:grpSpLocks/>
              </p:cNvGrpSpPr>
              <p:nvPr/>
            </p:nvGrpSpPr>
            <p:grpSpPr bwMode="auto">
              <a:xfrm>
                <a:off x="3504" y="1445"/>
                <a:ext cx="1000" cy="478"/>
                <a:chOff x="2795" y="195"/>
                <a:chExt cx="1000" cy="478"/>
              </a:xfrm>
            </p:grpSpPr>
            <p:sp>
              <p:nvSpPr>
                <p:cNvPr id="39" name="Oval 263"/>
                <p:cNvSpPr>
                  <a:spLocks noChangeArrowheads="1"/>
                </p:cNvSpPr>
                <p:nvPr/>
              </p:nvSpPr>
              <p:spPr bwMode="auto">
                <a:xfrm>
                  <a:off x="2987" y="554"/>
                  <a:ext cx="191" cy="119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0" name="Oval 264"/>
                <p:cNvSpPr>
                  <a:spLocks noChangeArrowheads="1"/>
                </p:cNvSpPr>
                <p:nvPr/>
              </p:nvSpPr>
              <p:spPr bwMode="auto">
                <a:xfrm>
                  <a:off x="3370" y="554"/>
                  <a:ext cx="191" cy="119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1" name="Oval 265"/>
                <p:cNvSpPr>
                  <a:spLocks noChangeArrowheads="1"/>
                </p:cNvSpPr>
                <p:nvPr/>
              </p:nvSpPr>
              <p:spPr bwMode="auto">
                <a:xfrm>
                  <a:off x="3604" y="387"/>
                  <a:ext cx="191" cy="118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2" name="Oval 266"/>
                <p:cNvSpPr>
                  <a:spLocks noChangeArrowheads="1"/>
                </p:cNvSpPr>
                <p:nvPr/>
              </p:nvSpPr>
              <p:spPr bwMode="auto">
                <a:xfrm>
                  <a:off x="3412" y="195"/>
                  <a:ext cx="192" cy="119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3" name="Oval 267"/>
                <p:cNvSpPr>
                  <a:spLocks noChangeArrowheads="1"/>
                </p:cNvSpPr>
                <p:nvPr/>
              </p:nvSpPr>
              <p:spPr bwMode="auto">
                <a:xfrm>
                  <a:off x="2976" y="195"/>
                  <a:ext cx="191" cy="119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4" name="Oval 268"/>
                <p:cNvSpPr>
                  <a:spLocks noChangeArrowheads="1"/>
                </p:cNvSpPr>
                <p:nvPr/>
              </p:nvSpPr>
              <p:spPr bwMode="auto">
                <a:xfrm>
                  <a:off x="2795" y="375"/>
                  <a:ext cx="191" cy="118"/>
                </a:xfrm>
                <a:prstGeom prst="ellipse">
                  <a:avLst/>
                </a:prstGeom>
                <a:solidFill>
                  <a:schemeClr val="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45" name="Oval 269" descr="Sphere"/>
                <p:cNvSpPr>
                  <a:spLocks noChangeArrowheads="1"/>
                </p:cNvSpPr>
                <p:nvPr/>
              </p:nvSpPr>
              <p:spPr bwMode="auto">
                <a:xfrm>
                  <a:off x="2976" y="240"/>
                  <a:ext cx="625" cy="373"/>
                </a:xfrm>
                <a:prstGeom prst="ellipse">
                  <a:avLst/>
                </a:prstGeom>
                <a:pattFill prst="sphere">
                  <a:fgClr>
                    <a:schemeClr val="hlink"/>
                  </a:fgClr>
                  <a:bgClr>
                    <a:srgbClr val="FFFFFF"/>
                  </a:bgClr>
                </a:patt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" name="Line 270"/>
            <p:cNvSpPr>
              <a:spLocks noChangeShapeType="1"/>
            </p:cNvSpPr>
            <p:nvPr/>
          </p:nvSpPr>
          <p:spPr bwMode="auto">
            <a:xfrm flipH="1">
              <a:off x="3888" y="3360"/>
              <a:ext cx="192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71"/>
            <p:cNvSpPr>
              <a:spLocks noChangeShapeType="1"/>
            </p:cNvSpPr>
            <p:nvPr/>
          </p:nvSpPr>
          <p:spPr bwMode="auto">
            <a:xfrm>
              <a:off x="4512" y="3696"/>
              <a:ext cx="0" cy="3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72"/>
            <p:cNvSpPr>
              <a:spLocks noChangeShapeType="1"/>
            </p:cNvSpPr>
            <p:nvPr/>
          </p:nvSpPr>
          <p:spPr bwMode="auto">
            <a:xfrm>
              <a:off x="4944" y="3611"/>
              <a:ext cx="288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78080" cy="4525963"/>
          </a:xfrm>
        </p:spPr>
        <p:txBody>
          <a:bodyPr/>
          <a:lstStyle/>
          <a:p>
            <a:pPr algn="ctr"/>
            <a:r>
              <a:rPr lang="en-GB" sz="3600" dirty="0" smtClean="0"/>
              <a:t>Neonatal Fc receptor (</a:t>
            </a:r>
            <a:r>
              <a:rPr lang="en-GB" sz="3600" dirty="0" err="1" smtClean="0"/>
              <a:t>FcRn</a:t>
            </a:r>
            <a:r>
              <a:rPr lang="en-GB" sz="3600" dirty="0" smtClean="0"/>
              <a:t>)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Transport of </a:t>
            </a:r>
            <a:r>
              <a:rPr lang="en-GB" sz="3600" dirty="0" err="1" smtClean="0"/>
              <a:t>IgG</a:t>
            </a:r>
            <a:r>
              <a:rPr lang="en-GB" sz="3600" dirty="0" smtClean="0"/>
              <a:t> into different tissues and regulation of </a:t>
            </a:r>
            <a:r>
              <a:rPr lang="en-GB" sz="3600" dirty="0" err="1" smtClean="0"/>
              <a:t>IgG</a:t>
            </a:r>
            <a:r>
              <a:rPr lang="en-GB" sz="3600" dirty="0" smtClean="0"/>
              <a:t> levels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err="1" smtClean="0"/>
              <a:t>FcRn</a:t>
            </a:r>
            <a:r>
              <a:rPr lang="en-GB" sz="3600" dirty="0" smtClean="0"/>
              <a:t>: trans-placental transport of </a:t>
            </a:r>
            <a:r>
              <a:rPr lang="en-GB" sz="3600" dirty="0" err="1" smtClean="0"/>
              <a:t>IgG</a:t>
            </a:r>
            <a:endParaRPr lang="en-GB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04456" cy="4525963"/>
          </a:xfrm>
        </p:spPr>
        <p:txBody>
          <a:bodyPr rtlCol="0">
            <a:normAutofit fontScale="3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6000" dirty="0" err="1" smtClean="0"/>
              <a:t>FcRn</a:t>
            </a:r>
            <a:r>
              <a:rPr lang="en-GB" sz="6000" dirty="0" smtClean="0"/>
              <a:t> consists of MHC Class like alpha chain bound to </a:t>
            </a:r>
            <a:r>
              <a:rPr lang="en-GB" sz="6000" dirty="0" smtClean="0">
                <a:sym typeface="Symbol"/>
              </a:rPr>
              <a:t>2 microglobulin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6000" dirty="0" smtClean="0">
              <a:sym typeface="Symbol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6000" dirty="0" smtClean="0">
                <a:sym typeface="Symbol"/>
              </a:rPr>
              <a:t>The MHC class like heavy chain of </a:t>
            </a:r>
            <a:r>
              <a:rPr lang="en-GB" sz="6000" dirty="0" err="1" smtClean="0">
                <a:sym typeface="Symbol"/>
              </a:rPr>
              <a:t>FcRn</a:t>
            </a:r>
            <a:r>
              <a:rPr lang="en-GB" sz="6000" dirty="0" smtClean="0">
                <a:sym typeface="Symbol"/>
              </a:rPr>
              <a:t> binds to CH2-CH3 to IgG Fc domain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GB" sz="6000" dirty="0" smtClean="0">
              <a:sym typeface="Symbol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6000" dirty="0" smtClean="0">
                <a:sym typeface="Symbol"/>
              </a:rPr>
              <a:t>Binding only of neonatal </a:t>
            </a:r>
            <a:r>
              <a:rPr lang="en-GB" sz="6000" dirty="0" err="1" smtClean="0">
                <a:sym typeface="Symbol"/>
              </a:rPr>
              <a:t>Fc</a:t>
            </a:r>
            <a:r>
              <a:rPr lang="en-GB" sz="6000" dirty="0" smtClean="0">
                <a:sym typeface="Symbol"/>
              </a:rPr>
              <a:t> receptor to </a:t>
            </a:r>
            <a:r>
              <a:rPr lang="en-GB" sz="6000" dirty="0" err="1" smtClean="0">
                <a:sym typeface="Symbol"/>
              </a:rPr>
              <a:t>IgG</a:t>
            </a:r>
            <a:r>
              <a:rPr lang="en-GB" sz="6000" dirty="0" smtClean="0">
                <a:sym typeface="Symbol"/>
              </a:rPr>
              <a:t> constant domain only occurs at acidic 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6000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6000" dirty="0" err="1" smtClean="0">
                <a:sym typeface="Symbol"/>
              </a:rPr>
              <a:t>FcRn</a:t>
            </a:r>
            <a:r>
              <a:rPr lang="en-GB" sz="6000" dirty="0" smtClean="0">
                <a:sym typeface="Symbol"/>
              </a:rPr>
              <a:t> allows transport of maternal IgG to the </a:t>
            </a:r>
            <a:r>
              <a:rPr lang="en-GB" sz="6000" dirty="0" err="1" smtClean="0">
                <a:sym typeface="Symbol"/>
              </a:rPr>
              <a:t>fetus</a:t>
            </a:r>
            <a:endParaRPr lang="en-GB" sz="6000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6000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6000" dirty="0" smtClean="0">
                <a:sym typeface="Symbol"/>
              </a:rPr>
              <a:t>Albumin is another </a:t>
            </a:r>
            <a:r>
              <a:rPr lang="en-GB" sz="6000" dirty="0" err="1" smtClean="0">
                <a:sym typeface="Symbol"/>
              </a:rPr>
              <a:t>ligand</a:t>
            </a:r>
            <a:r>
              <a:rPr lang="en-GB" sz="6000" dirty="0" smtClean="0">
                <a:sym typeface="Symbol"/>
              </a:rPr>
              <a:t> for </a:t>
            </a:r>
            <a:r>
              <a:rPr lang="en-GB" sz="6000" dirty="0" err="1" smtClean="0">
                <a:sym typeface="Symbol"/>
              </a:rPr>
              <a:t>FcRn</a:t>
            </a:r>
            <a:endParaRPr lang="en-GB" sz="6000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ym typeface="Symbo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038600" cy="4525963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096344" cy="25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504056"/>
          </a:xfrm>
        </p:spPr>
        <p:txBody>
          <a:bodyPr>
            <a:noAutofit/>
          </a:bodyPr>
          <a:lstStyle/>
          <a:p>
            <a:r>
              <a:rPr lang="en-GB" sz="3600" dirty="0" smtClean="0"/>
              <a:t>B cell receptor/surface immunoglobulin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5148064" cy="576064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+mj-lt"/>
              </a:rPr>
              <a:t>BCR or  (surface immunoglobulin) consists of 2 identical heavy (H) and 2 identical light (L) chains</a:t>
            </a:r>
          </a:p>
          <a:p>
            <a:pPr algn="just"/>
            <a:endParaRPr lang="en-GB" sz="2400" dirty="0" smtClean="0">
              <a:latin typeface="+mj-lt"/>
            </a:endParaRPr>
          </a:p>
          <a:p>
            <a:pPr algn="just"/>
            <a:r>
              <a:rPr lang="en-GB" sz="2400" dirty="0" smtClean="0">
                <a:latin typeface="+mj-lt"/>
              </a:rPr>
              <a:t>Each polypeptide contains a variable region (V) and a constant region (C)</a:t>
            </a:r>
          </a:p>
          <a:p>
            <a:pPr algn="just"/>
            <a:endParaRPr lang="en-GB" sz="2400" dirty="0" smtClean="0">
              <a:latin typeface="+mj-lt"/>
            </a:endParaRPr>
          </a:p>
          <a:p>
            <a:pPr algn="just"/>
            <a:r>
              <a:rPr lang="en-GB" sz="2400" dirty="0" smtClean="0">
                <a:latin typeface="+mj-lt"/>
              </a:rPr>
              <a:t>There are 2 light chain subclasses:  Kappa and Lambda</a:t>
            </a:r>
          </a:p>
          <a:p>
            <a:pPr algn="just"/>
            <a:endParaRPr lang="en-GB" sz="2400" dirty="0" smtClean="0">
              <a:latin typeface="+mj-lt"/>
            </a:endParaRPr>
          </a:p>
          <a:p>
            <a:pPr algn="just"/>
            <a:r>
              <a:rPr lang="en-GB" sz="2400" dirty="0" smtClean="0">
                <a:latin typeface="+mj-lt"/>
              </a:rPr>
              <a:t>There are 5 heavy  chains subclasses which define </a:t>
            </a:r>
            <a:r>
              <a:rPr lang="en-GB" sz="2400" dirty="0" err="1" smtClean="0">
                <a:latin typeface="+mj-lt"/>
              </a:rPr>
              <a:t>IgG</a:t>
            </a:r>
            <a:r>
              <a:rPr lang="en-GB" sz="2400" dirty="0" smtClean="0">
                <a:latin typeface="+mj-lt"/>
              </a:rPr>
              <a:t>, IgA, </a:t>
            </a:r>
            <a:r>
              <a:rPr lang="en-GB" sz="2400" dirty="0" err="1" smtClean="0">
                <a:latin typeface="+mj-lt"/>
              </a:rPr>
              <a:t>IgM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IgD</a:t>
            </a:r>
            <a:r>
              <a:rPr lang="en-GB" sz="2400" dirty="0" smtClean="0">
                <a:latin typeface="+mj-lt"/>
              </a:rPr>
              <a:t> and </a:t>
            </a:r>
            <a:r>
              <a:rPr lang="en-GB" sz="2400" dirty="0" err="1" smtClean="0">
                <a:latin typeface="+mj-lt"/>
              </a:rPr>
              <a:t>IgE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isotypes</a:t>
            </a:r>
            <a:endParaRPr lang="en-GB" sz="2400" dirty="0"/>
          </a:p>
        </p:txBody>
      </p:sp>
      <p:pic>
        <p:nvPicPr>
          <p:cNvPr id="5" name="Picture 3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2060848"/>
            <a:ext cx="3318520" cy="36724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err="1" smtClean="0"/>
              <a:t>FcRn:regulation</a:t>
            </a:r>
            <a:r>
              <a:rPr lang="en-GB" sz="3600" dirty="0" smtClean="0"/>
              <a:t> of </a:t>
            </a:r>
            <a:r>
              <a:rPr lang="en-GB" sz="3600" dirty="0" err="1" smtClean="0"/>
              <a:t>IgG</a:t>
            </a:r>
            <a:r>
              <a:rPr lang="en-GB" sz="3600" dirty="0" smtClean="0"/>
              <a:t> levels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IgG binds to </a:t>
            </a:r>
            <a:r>
              <a:rPr lang="en-GB" dirty="0" err="1" smtClean="0"/>
              <a:t>FcRn</a:t>
            </a:r>
            <a:r>
              <a:rPr lang="en-GB" dirty="0" smtClean="0"/>
              <a:t> in acidic environment of </a:t>
            </a:r>
            <a:r>
              <a:rPr lang="en-GB" dirty="0" err="1" smtClean="0"/>
              <a:t>endosomes</a:t>
            </a: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Protected from destruction in </a:t>
            </a:r>
            <a:r>
              <a:rPr lang="en-GB" dirty="0" err="1" smtClean="0"/>
              <a:t>lysosomes</a:t>
            </a: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Recycles to cell surface and released at neutral pH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Saturable</a:t>
            </a:r>
            <a:r>
              <a:rPr lang="en-GB" dirty="0" smtClean="0"/>
              <a:t> </a:t>
            </a:r>
            <a:r>
              <a:rPr lang="en-GB" dirty="0" err="1" smtClean="0"/>
              <a:t>FcRn</a:t>
            </a:r>
            <a:r>
              <a:rPr lang="en-GB" dirty="0" smtClean="0"/>
              <a:t>: once IgG levels exceed a  threshold it is degraded by </a:t>
            </a:r>
            <a:r>
              <a:rPr lang="en-GB" dirty="0" err="1" smtClean="0"/>
              <a:t>lysososmes</a:t>
            </a:r>
            <a:r>
              <a:rPr lang="en-GB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989138"/>
            <a:ext cx="43608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136904" cy="200709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Regulation of immune responses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err="1" smtClean="0"/>
              <a:t>Fc</a:t>
            </a:r>
            <a:r>
              <a:rPr lang="en-GB" sz="3600" dirty="0" err="1" smtClean="0">
                <a:sym typeface="Symbol" pitchFamily="18" charset="2"/>
              </a:rPr>
              <a:t></a:t>
            </a:r>
            <a:r>
              <a:rPr lang="en-GB" sz="3600" dirty="0" err="1" smtClean="0"/>
              <a:t>RII</a:t>
            </a:r>
            <a:r>
              <a:rPr lang="en-GB" sz="3600" dirty="0" err="1" smtClean="0">
                <a:sym typeface="Symbol"/>
              </a:rPr>
              <a:t></a:t>
            </a:r>
            <a:r>
              <a:rPr lang="en-GB" sz="3600" dirty="0" err="1" smtClean="0"/>
              <a:t>B</a:t>
            </a:r>
            <a:r>
              <a:rPr lang="en-GB" sz="3600" dirty="0" smtClean="0"/>
              <a:t>  receptor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err="1" smtClean="0"/>
              <a:t>Fc</a:t>
            </a:r>
            <a:r>
              <a:rPr lang="en-GB" sz="3600" dirty="0" err="1" smtClean="0">
                <a:sym typeface="Symbol" pitchFamily="18" charset="2"/>
              </a:rPr>
              <a:t></a:t>
            </a:r>
            <a:r>
              <a:rPr lang="en-GB" sz="3600" dirty="0" err="1" smtClean="0"/>
              <a:t>RII</a:t>
            </a:r>
            <a:r>
              <a:rPr lang="en-GB" sz="3600" dirty="0" err="1" smtClean="0">
                <a:sym typeface="Symbol"/>
              </a:rPr>
              <a:t></a:t>
            </a:r>
            <a:r>
              <a:rPr lang="en-GB" sz="3600" dirty="0" err="1" smtClean="0"/>
              <a:t>B</a:t>
            </a:r>
            <a:r>
              <a:rPr lang="en-GB" sz="3600" dirty="0" smtClean="0"/>
              <a:t> and 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5184775" cy="5589587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1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Late peripheral B cell tolerance checkpoint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1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Follicular exclusion of low affinity auto-reactive B cells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1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Inhibition of activation and expansion of high affinity auto-reactive B cells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1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Promotes  competitive dislocation in bone marrow plasma cell niches by triggering apoptosis of plasma cell generated during previous immune responses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4813" y="1341438"/>
            <a:ext cx="3575050" cy="2520950"/>
          </a:xfrm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21163"/>
            <a:ext cx="2809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err="1" smtClean="0"/>
              <a:t>FcR</a:t>
            </a:r>
            <a:r>
              <a:rPr lang="en-GB" sz="3600" dirty="0" err="1" smtClean="0">
                <a:sym typeface="Symbol" pitchFamily="18" charset="2"/>
              </a:rPr>
              <a:t></a:t>
            </a:r>
            <a:r>
              <a:rPr lang="en-GB" sz="3600" dirty="0" err="1" smtClean="0"/>
              <a:t>IIB</a:t>
            </a:r>
            <a:r>
              <a:rPr lang="en-GB" sz="3600" dirty="0" smtClean="0"/>
              <a:t> and innate immunity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Switches off ADCC and pro-inflammatory cytokine secretion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Outcome of IR depends on balance between activation and inhibitory receptors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Ratio of  affinity for activation v inhibition shows good predictive value for action of IgG subclass</a:t>
            </a:r>
            <a:endParaRPr lang="en-GB" dirty="0"/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916113"/>
            <a:ext cx="4148137" cy="3025775"/>
          </a:xfrm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643438" y="5300663"/>
            <a:ext cx="4176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RED = Inhibitory Fc</a:t>
            </a:r>
            <a:r>
              <a:rPr lang="en-GB" sz="2000" b="1">
                <a:latin typeface="Calibri" pitchFamily="34" charset="0"/>
                <a:sym typeface="Symbol" pitchFamily="18" charset="2"/>
              </a:rPr>
              <a:t>RIIB </a:t>
            </a:r>
            <a:r>
              <a:rPr lang="en-GB" sz="2000" b="1">
                <a:latin typeface="Calibri" pitchFamily="34" charset="0"/>
              </a:rPr>
              <a:t>receptor</a:t>
            </a:r>
          </a:p>
          <a:p>
            <a:endParaRPr lang="en-GB" sz="2000" b="1">
              <a:latin typeface="Calibri" pitchFamily="34" charset="0"/>
            </a:endParaRPr>
          </a:p>
          <a:p>
            <a:r>
              <a:rPr lang="en-GB" sz="2000" b="1">
                <a:latin typeface="Calibri" pitchFamily="34" charset="0"/>
              </a:rPr>
              <a:t>GREEN = Activating Fc</a:t>
            </a:r>
            <a:r>
              <a:rPr lang="en-GB" sz="2000" b="1">
                <a:latin typeface="Calibri" pitchFamily="34" charset="0"/>
                <a:sym typeface="Symbol" pitchFamily="18" charset="2"/>
              </a:rPr>
              <a:t>RIIA receptors</a:t>
            </a:r>
            <a:endParaRPr lang="en-GB" sz="20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6480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Anti-inflammatory activity of </a:t>
            </a:r>
            <a:r>
              <a:rPr lang="en-GB" sz="3600" dirty="0" err="1" smtClean="0"/>
              <a:t>FcR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13384"/>
            <a:ext cx="5004048" cy="5544616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GB" sz="2200" dirty="0" smtClean="0">
                <a:sym typeface="Symbol"/>
              </a:rPr>
              <a:t>Anti-inflammatory activity of serum IgG and replacement IgG therapy dependent on sialylated IgG Fc </a:t>
            </a:r>
            <a:r>
              <a:rPr lang="en-GB" sz="2200" dirty="0" err="1" smtClean="0">
                <a:sym typeface="Symbol"/>
              </a:rPr>
              <a:t>glycans</a:t>
            </a:r>
            <a:endParaRPr lang="en-GB" sz="2200" dirty="0" smtClean="0">
              <a:sym typeface="Symbol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200" dirty="0" smtClean="0">
                <a:sym typeface="Symbol"/>
              </a:rPr>
              <a:t>Sialylated IgG Fc </a:t>
            </a:r>
            <a:r>
              <a:rPr lang="en-GB" sz="2200" dirty="0" err="1" smtClean="0">
                <a:sym typeface="Symbol"/>
              </a:rPr>
              <a:t>glycans</a:t>
            </a:r>
            <a:r>
              <a:rPr lang="en-GB" sz="2200" dirty="0" smtClean="0">
                <a:sym typeface="Symbol"/>
              </a:rPr>
              <a:t> are believed to induce expression of FcR11B on </a:t>
            </a:r>
            <a:r>
              <a:rPr lang="en-GB" sz="2200" dirty="0" err="1" smtClean="0">
                <a:sym typeface="Symbol"/>
              </a:rPr>
              <a:t>splenic</a:t>
            </a:r>
            <a:r>
              <a:rPr lang="en-GB" sz="2200" dirty="0" smtClean="0">
                <a:sym typeface="Symbol"/>
              </a:rPr>
              <a:t> DC in humans</a:t>
            </a:r>
          </a:p>
          <a:p>
            <a:pPr marL="342900" lvl="1" indent="-342900" algn="just">
              <a:buNone/>
            </a:pPr>
            <a:endParaRPr lang="en-GB" sz="2200" dirty="0" smtClean="0">
              <a:sym typeface="Symbol"/>
            </a:endParaRPr>
          </a:p>
          <a:p>
            <a:pPr marL="342900" lvl="1" indent="-342900" algn="just">
              <a:buNone/>
            </a:pPr>
            <a:endParaRPr lang="en-GB" sz="2200" dirty="0" smtClean="0">
              <a:sym typeface="Symbol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200" dirty="0" smtClean="0">
                <a:sym typeface="Symbol"/>
              </a:rPr>
              <a:t>The receptor for </a:t>
            </a:r>
            <a:r>
              <a:rPr lang="en-GB" sz="2200" dirty="0" err="1" smtClean="0">
                <a:sym typeface="Symbol"/>
              </a:rPr>
              <a:t>sialylated</a:t>
            </a:r>
            <a:r>
              <a:rPr lang="en-GB" sz="2200" dirty="0" smtClean="0">
                <a:sym typeface="Symbol"/>
              </a:rPr>
              <a:t> </a:t>
            </a:r>
            <a:r>
              <a:rPr lang="en-GB" sz="2200" dirty="0" err="1" smtClean="0">
                <a:sym typeface="Symbol"/>
              </a:rPr>
              <a:t>IgG</a:t>
            </a:r>
            <a:r>
              <a:rPr lang="en-GB" sz="2200" dirty="0" smtClean="0">
                <a:sym typeface="Symbol"/>
              </a:rPr>
              <a:t> </a:t>
            </a:r>
            <a:r>
              <a:rPr lang="en-GB" sz="2200" dirty="0" err="1" smtClean="0">
                <a:sym typeface="Symbol"/>
              </a:rPr>
              <a:t>Fc</a:t>
            </a:r>
            <a:r>
              <a:rPr lang="en-GB" sz="2200" dirty="0" smtClean="0">
                <a:sym typeface="Symbol"/>
              </a:rPr>
              <a:t> </a:t>
            </a:r>
            <a:r>
              <a:rPr lang="en-GB" sz="2200" dirty="0" err="1" smtClean="0">
                <a:sym typeface="Symbol"/>
              </a:rPr>
              <a:t>glycans</a:t>
            </a:r>
            <a:r>
              <a:rPr lang="en-GB" sz="2200" dirty="0" smtClean="0">
                <a:sym typeface="Symbol"/>
              </a:rPr>
              <a:t> on DC </a:t>
            </a:r>
            <a:r>
              <a:rPr lang="en-GB" dirty="0" smtClean="0">
                <a:sym typeface="Symbol"/>
              </a:rPr>
              <a:t>is the </a:t>
            </a:r>
            <a:r>
              <a:rPr lang="en-GB" dirty="0" err="1" smtClean="0">
                <a:sym typeface="Symbol"/>
              </a:rPr>
              <a:t>lectin</a:t>
            </a:r>
            <a:r>
              <a:rPr lang="en-GB" dirty="0" smtClean="0">
                <a:sym typeface="Symbol"/>
              </a:rPr>
              <a:t> DC-SIGN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200" dirty="0" smtClean="0">
              <a:sym typeface="Symbol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0072" y="1484784"/>
            <a:ext cx="3456384" cy="4669979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491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FcR</a:t>
            </a:r>
            <a:r>
              <a:rPr lang="en-GB" sz="3200" dirty="0" smtClean="0"/>
              <a:t> and medicine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600" dirty="0" err="1" smtClean="0"/>
              <a:t>Promotor</a:t>
            </a:r>
            <a:r>
              <a:rPr lang="en-GB" sz="2600" dirty="0" smtClean="0"/>
              <a:t> polymorphism and allele variants in </a:t>
            </a:r>
            <a:r>
              <a:rPr lang="en-GB" sz="2600" dirty="0" err="1" smtClean="0"/>
              <a:t>Fc</a:t>
            </a:r>
            <a:r>
              <a:rPr lang="en-GB" sz="2600" dirty="0" err="1" smtClean="0">
                <a:sym typeface="Symbol"/>
              </a:rPr>
              <a:t>RIIB</a:t>
            </a:r>
            <a:r>
              <a:rPr lang="en-GB" sz="2600" dirty="0" smtClean="0">
                <a:sym typeface="Symbol"/>
              </a:rPr>
              <a:t> are associated with</a:t>
            </a:r>
            <a:r>
              <a:rPr lang="en-GB" sz="2600" dirty="0" smtClean="0"/>
              <a:t> SLE (loss of inhibitory activity)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Cross linking of bound IgE/Fc</a:t>
            </a:r>
            <a:r>
              <a:rPr lang="en-GB" sz="2600" dirty="0" smtClean="0">
                <a:sym typeface="Symbol"/>
              </a:rPr>
              <a:t></a:t>
            </a:r>
            <a:r>
              <a:rPr lang="en-GB" sz="2600" dirty="0" smtClean="0"/>
              <a:t>R1 complexes by allergens crucial contributor to asthma, </a:t>
            </a:r>
            <a:r>
              <a:rPr lang="en-GB" sz="2600" dirty="0" err="1" smtClean="0"/>
              <a:t>hayfever</a:t>
            </a:r>
            <a:r>
              <a:rPr lang="en-GB" sz="2600" dirty="0" smtClean="0"/>
              <a:t>, food allergy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Sialylated fraction of IgG (1-3% of total) may underlie anti-inflammatory activity of IgG therapy in different autoimmune diseases (ITP, CIDP, Kawasaki disease) 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ADCC important mechanism of action for monoclonal antibody based cancer and autoimmune therapies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points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16" y="1340768"/>
            <a:ext cx="9145016" cy="45365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sz="2600" dirty="0" smtClean="0"/>
              <a:t>Antigen independent B cell maturation and development occurs in the bone marrow.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After encounter with antigen B cell undergo further maturation</a:t>
            </a:r>
          </a:p>
          <a:p>
            <a:pPr lvl="1" algn="just"/>
            <a:r>
              <a:rPr lang="en-GB" sz="2600" dirty="0" err="1" smtClean="0"/>
              <a:t>Fab</a:t>
            </a:r>
            <a:r>
              <a:rPr lang="en-GB" sz="2600" dirty="0" smtClean="0"/>
              <a:t> 	somatic </a:t>
            </a:r>
            <a:r>
              <a:rPr lang="en-GB" sz="2600" dirty="0" err="1" smtClean="0"/>
              <a:t>hypermutation</a:t>
            </a:r>
            <a:r>
              <a:rPr lang="en-GB" sz="2600" dirty="0" smtClean="0"/>
              <a:t> to increase antibody binding affinity </a:t>
            </a:r>
          </a:p>
          <a:p>
            <a:pPr lvl="1" algn="just"/>
            <a:r>
              <a:rPr lang="en-GB" sz="2600" dirty="0" err="1" smtClean="0"/>
              <a:t>Fc</a:t>
            </a:r>
            <a:r>
              <a:rPr lang="en-GB" sz="2600" dirty="0" smtClean="0"/>
              <a:t>	</a:t>
            </a:r>
            <a:r>
              <a:rPr lang="en-GB" sz="2600" dirty="0" err="1" smtClean="0"/>
              <a:t>isotype</a:t>
            </a:r>
            <a:r>
              <a:rPr lang="en-GB" sz="2600" dirty="0" smtClean="0"/>
              <a:t> switching for </a:t>
            </a:r>
            <a:r>
              <a:rPr lang="en-GB" sz="2600" dirty="0" err="1" smtClean="0"/>
              <a:t>flexiblity</a:t>
            </a:r>
            <a:r>
              <a:rPr lang="en-GB" sz="2600" dirty="0" smtClean="0"/>
              <a:t> in immune function 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Antibodies play a key in recognition of extracellular and elimination of pathogens.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T cell dependent antibody responses  results in long term immune memory </a:t>
            </a:r>
          </a:p>
          <a:p>
            <a:pPr lvl="1" algn="just"/>
            <a:endParaRPr lang="en-GB" sz="2000" dirty="0" smtClean="0"/>
          </a:p>
          <a:p>
            <a:pPr lvl="1" algn="just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SBA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688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Select the best option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 algn="ctr">
              <a:buNone/>
            </a:pPr>
            <a:r>
              <a:rPr lang="en-GB" dirty="0" smtClean="0"/>
              <a:t>Immunoglobulin structure and function </a:t>
            </a:r>
          </a:p>
          <a:p>
            <a:pPr algn="ctr">
              <a:buNone/>
            </a:pPr>
            <a:endParaRPr lang="en-GB" dirty="0" smtClean="0"/>
          </a:p>
          <a:p>
            <a:pPr lvl="0" algn="just"/>
            <a:r>
              <a:rPr lang="en-GB" sz="2600" dirty="0" smtClean="0"/>
              <a:t>A. B cell receptor consists of 1 heavy chain and 2 identical light chains.</a:t>
            </a:r>
          </a:p>
          <a:p>
            <a:pPr lvl="0" algn="just"/>
            <a:endParaRPr lang="en-GB" sz="2600" dirty="0" smtClean="0"/>
          </a:p>
          <a:p>
            <a:pPr lvl="0" algn="just"/>
            <a:r>
              <a:rPr lang="en-GB" sz="2600" dirty="0" smtClean="0"/>
              <a:t>B</a:t>
            </a:r>
            <a:r>
              <a:rPr lang="en-GB" sz="2600" b="1" dirty="0" smtClean="0"/>
              <a:t>. </a:t>
            </a:r>
            <a:r>
              <a:rPr lang="en-GB" sz="2600" dirty="0" err="1" smtClean="0"/>
              <a:t>IgM</a:t>
            </a:r>
            <a:r>
              <a:rPr lang="en-GB" sz="2600" dirty="0" smtClean="0"/>
              <a:t> is a </a:t>
            </a:r>
            <a:r>
              <a:rPr lang="en-GB" sz="2600" dirty="0" err="1" smtClean="0"/>
              <a:t>pentameric</a:t>
            </a:r>
            <a:r>
              <a:rPr lang="en-GB" sz="2600" dirty="0" smtClean="0"/>
              <a:t> structure</a:t>
            </a:r>
          </a:p>
          <a:p>
            <a:pPr lvl="0" algn="just"/>
            <a:endParaRPr lang="en-GB" sz="2600" dirty="0" smtClean="0"/>
          </a:p>
          <a:p>
            <a:pPr lvl="0" algn="just"/>
            <a:r>
              <a:rPr lang="en-GB" sz="2600" dirty="0" smtClean="0"/>
              <a:t>C.  Ligation of </a:t>
            </a:r>
            <a:r>
              <a:rPr lang="en-GB" sz="2600" dirty="0" err="1" smtClean="0"/>
              <a:t>IgE</a:t>
            </a:r>
            <a:r>
              <a:rPr lang="en-GB" sz="2600" dirty="0" smtClean="0"/>
              <a:t> </a:t>
            </a:r>
            <a:r>
              <a:rPr lang="en-GB" sz="2600" dirty="0" err="1" smtClean="0"/>
              <a:t>Fc</a:t>
            </a:r>
            <a:r>
              <a:rPr lang="en-GB" sz="2600" dirty="0" smtClean="0"/>
              <a:t> receptor promote </a:t>
            </a:r>
            <a:r>
              <a:rPr lang="en-GB" sz="2600" dirty="0" err="1" smtClean="0"/>
              <a:t>phagocytosis</a:t>
            </a:r>
            <a:endParaRPr lang="en-GB" sz="2600" dirty="0" smtClean="0"/>
          </a:p>
          <a:p>
            <a:pPr lvl="0" algn="just"/>
            <a:endParaRPr lang="en-GB" sz="2600" dirty="0" smtClean="0"/>
          </a:p>
          <a:p>
            <a:pPr lvl="0" algn="just"/>
            <a:r>
              <a:rPr lang="en-GB" sz="2600" dirty="0" smtClean="0"/>
              <a:t>D. </a:t>
            </a:r>
            <a:r>
              <a:rPr lang="en-GB" sz="2600" dirty="0" err="1" smtClean="0"/>
              <a:t>IgG</a:t>
            </a:r>
            <a:r>
              <a:rPr lang="en-GB" sz="2600" dirty="0" smtClean="0"/>
              <a:t> is a </a:t>
            </a:r>
            <a:r>
              <a:rPr lang="en-GB" sz="2600" dirty="0" err="1" smtClean="0"/>
              <a:t>dimer</a:t>
            </a:r>
            <a:r>
              <a:rPr lang="en-GB" sz="2600" dirty="0" smtClean="0"/>
              <a:t> present at mucosal surfaces</a:t>
            </a:r>
          </a:p>
          <a:p>
            <a:pPr lvl="0" algn="just"/>
            <a:endParaRPr lang="en-GB" sz="2600" dirty="0" smtClean="0"/>
          </a:p>
          <a:p>
            <a:pPr lvl="0" algn="just"/>
            <a:r>
              <a:rPr lang="en-GB" sz="2600" dirty="0" smtClean="0"/>
              <a:t>E. </a:t>
            </a:r>
            <a:r>
              <a:rPr lang="en-GB" sz="2600" dirty="0" err="1" smtClean="0"/>
              <a:t>IgD</a:t>
            </a:r>
            <a:r>
              <a:rPr lang="en-GB" sz="2600" dirty="0" smtClean="0"/>
              <a:t> is the main circulating immunoglobulin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24936" cy="2304256"/>
          </a:xfrm>
        </p:spPr>
        <p:txBody>
          <a:bodyPr/>
          <a:lstStyle/>
          <a:p>
            <a:r>
              <a:rPr lang="en-GB" dirty="0" smtClean="0"/>
              <a:t>Correct answer: Option B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B cell receptor</a:t>
            </a:r>
            <a:endParaRPr lang="en-GB" sz="3600" dirty="0"/>
          </a:p>
        </p:txBody>
      </p:sp>
      <p:pic>
        <p:nvPicPr>
          <p:cNvPr id="9" name="Content Placeholder 8" descr="Antibod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5574" y="1412776"/>
            <a:ext cx="3356906" cy="4176464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881336"/>
            <a:ext cx="5292080" cy="61480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600" dirty="0" smtClean="0"/>
              <a:t>The variable regions of both heavy and light chains contain hyper-variable areas which form the antigen binding domain.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Each immunoglobulin molecule  has 2 identical antigen binding sites.</a:t>
            </a:r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Proteolysis of immunoglobulin gives rise to 2 different fragments</a:t>
            </a:r>
          </a:p>
          <a:p>
            <a:pPr algn="just"/>
            <a:endParaRPr lang="en-GB" sz="2600" dirty="0" smtClean="0"/>
          </a:p>
          <a:p>
            <a:pPr lvl="1" algn="just"/>
            <a:r>
              <a:rPr lang="en-GB" sz="2600" dirty="0" smtClean="0"/>
              <a:t>Fab: refers to antibody binding region of molecule</a:t>
            </a:r>
          </a:p>
          <a:p>
            <a:pPr lvl="1" algn="just"/>
            <a:endParaRPr lang="en-GB" dirty="0"/>
          </a:p>
          <a:p>
            <a:pPr lvl="1" algn="just"/>
            <a:r>
              <a:rPr lang="en-GB" sz="2600" dirty="0" smtClean="0"/>
              <a:t>Fc region: Crystalline domain: function is  antigen </a:t>
            </a:r>
            <a:r>
              <a:rPr lang="en-GB" sz="2600" dirty="0"/>
              <a:t>independent but does vary with </a:t>
            </a:r>
            <a:r>
              <a:rPr lang="en-GB" sz="2600" dirty="0" err="1"/>
              <a:t>immunogloblin</a:t>
            </a:r>
            <a:r>
              <a:rPr lang="en-GB" sz="2600" dirty="0"/>
              <a:t> </a:t>
            </a:r>
            <a:r>
              <a:rPr lang="en-GB" sz="2600" dirty="0" err="1"/>
              <a:t>isotype</a:t>
            </a:r>
            <a:endParaRPr lang="en-GB" sz="2600" dirty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 cell development occurs in bone  marrow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496944" cy="5472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B cell development occurs in bone marrow and is independent of antigen.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Heavy chain gene rearrangement occurs first followed by light chain gene rearrangement.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One functional heavy and light chain rearrangement have occurred on one allele identical gene re-arrangement are silenced on second B cell allele (allelic exclusion).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Immature B cell express surface </a:t>
            </a:r>
            <a:r>
              <a:rPr lang="en-US" dirty="0" err="1" smtClean="0"/>
              <a:t>IgM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Antigen naïve B cells express </a:t>
            </a:r>
            <a:r>
              <a:rPr lang="en-US" dirty="0" err="1" smtClean="0"/>
              <a:t>IgM</a:t>
            </a:r>
            <a:r>
              <a:rPr lang="en-US" dirty="0" smtClean="0"/>
              <a:t> and </a:t>
            </a:r>
            <a:r>
              <a:rPr lang="en-US" dirty="0" err="1" smtClean="0"/>
              <a:t>IgD</a:t>
            </a:r>
            <a:r>
              <a:rPr lang="en-US" dirty="0" smtClean="0"/>
              <a:t> and exit bone marrow into the blood stream.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GB" sz="3600" smtClean="0">
                <a:latin typeface="Arial" pitchFamily="34" charset="0"/>
              </a:rPr>
              <a:t>Human immunoglobulin gene loci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2463" y="2990850"/>
            <a:ext cx="7759699" cy="2381250"/>
            <a:chOff x="411" y="1884"/>
            <a:chExt cx="4888" cy="1500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411" y="1911"/>
              <a:ext cx="4888" cy="1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400" dirty="0">
                  <a:latin typeface="Arial Unicode MS" pitchFamily="34" charset="-128"/>
                </a:rPr>
                <a:t>			V</a:t>
              </a:r>
              <a:r>
                <a:rPr lang="en-GB" sz="3200" b="1" baseline="-25000" dirty="0">
                  <a:latin typeface="+mj-lt"/>
                </a:rPr>
                <a:t>H</a:t>
              </a:r>
              <a:r>
                <a:rPr lang="en-GB" sz="2400" dirty="0">
                  <a:latin typeface="Arial Unicode MS" pitchFamily="34" charset="-128"/>
                </a:rPr>
                <a:t>		</a:t>
              </a:r>
              <a:r>
                <a:rPr lang="en-GB" sz="2400" dirty="0" smtClean="0">
                  <a:latin typeface="Arial Unicode MS" pitchFamily="34" charset="-128"/>
                </a:rPr>
                <a:t>V</a:t>
              </a:r>
              <a:r>
                <a:rPr lang="en-GB" sz="3200" b="1" baseline="-25000" dirty="0" smtClean="0"/>
                <a:t>K</a:t>
              </a:r>
              <a:r>
                <a:rPr lang="en-GB" sz="2400" dirty="0">
                  <a:latin typeface="Arial Unicode MS" pitchFamily="34" charset="-128"/>
                </a:rPr>
                <a:t>		</a:t>
              </a:r>
              <a:r>
                <a:rPr lang="en-GB" sz="2400" dirty="0" smtClean="0">
                  <a:latin typeface="Arial Unicode MS" pitchFamily="34" charset="-128"/>
                </a:rPr>
                <a:t>V</a:t>
              </a:r>
              <a:r>
                <a:rPr lang="en-GB" sz="3200" b="1" baseline="-25000" dirty="0" smtClean="0"/>
                <a:t>L</a:t>
              </a:r>
              <a:endParaRPr lang="en-GB" sz="3200" b="1" baseline="-25000" dirty="0"/>
            </a:p>
            <a:p>
              <a:endParaRPr lang="en-GB" sz="2400" dirty="0">
                <a:latin typeface="Arial Unicode MS" pitchFamily="34" charset="-128"/>
              </a:endParaRPr>
            </a:p>
            <a:p>
              <a:r>
                <a:rPr lang="en-GB" sz="2400" dirty="0">
                  <a:latin typeface="Arial Unicode MS" pitchFamily="34" charset="-128"/>
                </a:rPr>
                <a:t>V segments		51		40		30</a:t>
              </a:r>
            </a:p>
            <a:p>
              <a:r>
                <a:rPr lang="en-GB" sz="2400" dirty="0">
                  <a:latin typeface="Arial Unicode MS" pitchFamily="34" charset="-128"/>
                </a:rPr>
                <a:t>D segments		27		--		--</a:t>
              </a:r>
            </a:p>
            <a:p>
              <a:r>
                <a:rPr lang="en-GB" sz="2400" dirty="0">
                  <a:latin typeface="Arial Unicode MS" pitchFamily="34" charset="-128"/>
                </a:rPr>
                <a:t>J segments		6		5		4</a:t>
              </a:r>
            </a:p>
            <a:p>
              <a:r>
                <a:rPr lang="en-GB" sz="2400" dirty="0" smtClean="0">
                  <a:latin typeface="Arial Unicode MS" pitchFamily="34" charset="-128"/>
                </a:rPr>
                <a:t>Chromosome </a:t>
              </a:r>
              <a:r>
                <a:rPr lang="en-GB" sz="2400" dirty="0">
                  <a:latin typeface="Arial Unicode MS" pitchFamily="34" charset="-128"/>
                </a:rPr>
                <a:t>	</a:t>
              </a:r>
              <a:r>
                <a:rPr lang="en-GB" sz="2400" dirty="0" smtClean="0">
                  <a:latin typeface="Arial Unicode MS" pitchFamily="34" charset="-128"/>
                </a:rPr>
                <a:t>14q32.3</a:t>
              </a:r>
              <a:r>
                <a:rPr lang="en-GB" sz="2400" dirty="0">
                  <a:latin typeface="Arial Unicode MS" pitchFamily="34" charset="-128"/>
                </a:rPr>
                <a:t>	2p11-12	22q11.2</a:t>
              </a:r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436" y="2256"/>
              <a:ext cx="4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436" y="1884"/>
              <a:ext cx="4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436" y="3384"/>
              <a:ext cx="4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8958"/>
          </a:xfrm>
        </p:spPr>
        <p:txBody>
          <a:bodyPr>
            <a:noAutofit/>
          </a:bodyPr>
          <a:lstStyle/>
          <a:p>
            <a:r>
              <a:rPr lang="en-US" sz="3200" dirty="0" smtClean="0"/>
              <a:t>B cell gene rearrangement follows same principles </a:t>
            </a:r>
            <a:br>
              <a:rPr lang="en-US" sz="3200" dirty="0" smtClean="0"/>
            </a:br>
            <a:r>
              <a:rPr lang="en-US" sz="3200" dirty="0" smtClean="0"/>
              <a:t>of T cell gene rearrangement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320480" cy="5661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V region encoded by 2-3 different genes.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C regions encoded by a single gene.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 smtClean="0"/>
              <a:t>Receptor diversity generated by</a:t>
            </a:r>
          </a:p>
          <a:p>
            <a:pPr lvl="1" algn="just"/>
            <a:r>
              <a:rPr lang="en-US" sz="2000" dirty="0" smtClean="0"/>
              <a:t>Combination of different genes</a:t>
            </a:r>
          </a:p>
          <a:p>
            <a:pPr lvl="1" algn="just"/>
            <a:r>
              <a:rPr lang="en-US" sz="2000" dirty="0" smtClean="0"/>
              <a:t>Random insertion of extra nucleotides at junction between gene segments</a:t>
            </a:r>
          </a:p>
          <a:p>
            <a:pPr lvl="1" algn="just"/>
            <a:r>
              <a:rPr lang="en-US" sz="2000" dirty="0" smtClean="0"/>
              <a:t> baseline somatic mutation</a:t>
            </a:r>
          </a:p>
          <a:p>
            <a:pPr lvl="1" algn="just"/>
            <a:r>
              <a:rPr lang="en-US" sz="2000" dirty="0" smtClean="0"/>
              <a:t> combinatorial association between different light and heavy chains</a:t>
            </a:r>
          </a:p>
          <a:p>
            <a:pPr marL="457200" lvl="1" indent="0" algn="just">
              <a:buNone/>
            </a:pPr>
            <a:endParaRPr lang="en-US" sz="2000" dirty="0" smtClean="0"/>
          </a:p>
          <a:p>
            <a:pPr marL="457200" lvl="1" indent="0" algn="just">
              <a:buNone/>
            </a:pPr>
            <a:r>
              <a:rPr lang="en-US" sz="2000" dirty="0" smtClean="0"/>
              <a:t>Potential antibody repertoire is </a:t>
            </a:r>
            <a:r>
              <a:rPr lang="en-US" sz="2200" dirty="0" smtClean="0"/>
              <a:t>10</a:t>
            </a:r>
            <a:r>
              <a:rPr lang="en-US" baseline="30000" dirty="0" smtClean="0"/>
              <a:t>16</a:t>
            </a:r>
            <a:endParaRPr lang="en-GB" dirty="0" smtClean="0"/>
          </a:p>
          <a:p>
            <a:pPr marL="457200" lvl="1" indent="0" algn="just">
              <a:buNone/>
            </a:pPr>
            <a:r>
              <a:rPr lang="en-US" dirty="0" smtClean="0"/>
              <a:t> </a:t>
            </a:r>
            <a:r>
              <a:rPr lang="en-US" sz="2000" dirty="0" smtClean="0"/>
              <a:t>different </a:t>
            </a:r>
            <a:r>
              <a:rPr lang="en-US" sz="2000" dirty="0" err="1" smtClean="0"/>
              <a:t>immunoglobulins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9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03754"/>
            <a:ext cx="4188843" cy="490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0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 cells recognize conformational </a:t>
            </a:r>
            <a:r>
              <a:rPr lang="en-GB" sz="3200" dirty="0" err="1" smtClean="0"/>
              <a:t>epitopes</a:t>
            </a:r>
            <a:r>
              <a:rPr lang="en-GB" sz="3200" dirty="0" smtClean="0"/>
              <a:t> on external surface of proteins/carbohydrates </a:t>
            </a:r>
            <a:endParaRPr lang="en-GB" sz="3200" dirty="0"/>
          </a:p>
        </p:txBody>
      </p:sp>
      <p:pic>
        <p:nvPicPr>
          <p:cNvPr id="4" name="Content Placeholder 3" descr="B cell epito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4369"/>
            <a:ext cx="7632848" cy="46600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2428</Words>
  <Application>Microsoft Office PowerPoint</Application>
  <PresentationFormat>On-screen Show (4:3)</PresentationFormat>
  <Paragraphs>522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B cell mediated immunity</vt:lpstr>
      <vt:lpstr>Learning objectives</vt:lpstr>
      <vt:lpstr>PowerPoint Presentation</vt:lpstr>
      <vt:lpstr>B cell receptor/surface immunoglobulin</vt:lpstr>
      <vt:lpstr>B cell receptor</vt:lpstr>
      <vt:lpstr>B cell development occurs in bone  marrow</vt:lpstr>
      <vt:lpstr>Human immunoglobulin gene loci</vt:lpstr>
      <vt:lpstr>B cell gene rearrangement follows same principles  of T cell gene rearrangement </vt:lpstr>
      <vt:lpstr>B cells recognize conformational epitopes on external surface of proteins/carbohydrates </vt:lpstr>
      <vt:lpstr>B cell receptor complex</vt:lpstr>
      <vt:lpstr>T cell dependent antibody responses</vt:lpstr>
      <vt:lpstr>Somatic hypermutation (SHM) and affinity maturation</vt:lpstr>
      <vt:lpstr>Follicular CD4 T cells promote B cell isotype switching in LN germinal centres </vt:lpstr>
      <vt:lpstr>Follicular dendritic cells (FDC): antigen depot in lymph node germinal centre which promote  survival of high affinity B cells</vt:lpstr>
      <vt:lpstr>Germinal centre reaction</vt:lpstr>
      <vt:lpstr>Overview of GC reaction</vt:lpstr>
      <vt:lpstr>Isotype switching</vt:lpstr>
      <vt:lpstr>T cell independent antibody responses</vt:lpstr>
      <vt:lpstr>Structure and function of Immunoglobulin </vt:lpstr>
      <vt:lpstr>Functions of Antibodies</vt:lpstr>
      <vt:lpstr>Structure and function of IgM</vt:lpstr>
      <vt:lpstr>Structure and function of IgG</vt:lpstr>
      <vt:lpstr>IgG FcR structure</vt:lpstr>
      <vt:lpstr>Structure of IgA</vt:lpstr>
      <vt:lpstr>Function of IgA</vt:lpstr>
      <vt:lpstr>Structure and function of IgE</vt:lpstr>
      <vt:lpstr>Structure and function of IgD</vt:lpstr>
      <vt:lpstr>Clinical implications of failure in B cell development or maturation </vt:lpstr>
      <vt:lpstr>B cell effector function:  Fc receptors</vt:lpstr>
      <vt:lpstr>Fc receptors (FcR)</vt:lpstr>
      <vt:lpstr>Function of FcR</vt:lpstr>
      <vt:lpstr>Activation of complement </vt:lpstr>
      <vt:lpstr>PowerPoint Presentation</vt:lpstr>
      <vt:lpstr>PowerPoint Presentation</vt:lpstr>
      <vt:lpstr>Phagocytosis: Fc IgG and IgA</vt:lpstr>
      <vt:lpstr>Antibody dependent cytotoxicity (ADCC)</vt:lpstr>
      <vt:lpstr>Mast cell/basophil degranulation </vt:lpstr>
      <vt:lpstr>PowerPoint Presentation</vt:lpstr>
      <vt:lpstr>FcRn: trans-placental transport of IgG</vt:lpstr>
      <vt:lpstr>FcRn:regulation of IgG levels </vt:lpstr>
      <vt:lpstr>    Regulation of immune responses    FcRIIB  receptor    </vt:lpstr>
      <vt:lpstr>FcRIIB and B cells</vt:lpstr>
      <vt:lpstr>FcRIIB and innate immunity </vt:lpstr>
      <vt:lpstr>Anti-inflammatory activity of FcR</vt:lpstr>
      <vt:lpstr>FcR and medicine</vt:lpstr>
      <vt:lpstr>Learning points</vt:lpstr>
      <vt:lpstr>SBA</vt:lpstr>
      <vt:lpstr>Correct answer: Option B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wpk30</dc:creator>
  <cp:lastModifiedBy>Shiel, Nuala</cp:lastModifiedBy>
  <cp:revision>269</cp:revision>
  <dcterms:created xsi:type="dcterms:W3CDTF">2010-11-18T18:33:59Z</dcterms:created>
  <dcterms:modified xsi:type="dcterms:W3CDTF">2012-11-20T14:34:03Z</dcterms:modified>
</cp:coreProperties>
</file>